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Lst>
  <p:sldIdLst>
    <p:sldId id="259" r:id="rId2"/>
    <p:sldId id="260" r:id="rId3"/>
    <p:sldId id="262" r:id="rId4"/>
    <p:sldId id="263" r:id="rId5"/>
    <p:sldId id="264" r:id="rId6"/>
    <p:sldId id="265" r:id="rId7"/>
    <p:sldId id="291" r:id="rId8"/>
    <p:sldId id="266" r:id="rId9"/>
    <p:sldId id="267" r:id="rId10"/>
    <p:sldId id="269" r:id="rId11"/>
    <p:sldId id="287" r:id="rId12"/>
    <p:sldId id="286" r:id="rId13"/>
    <p:sldId id="292" r:id="rId14"/>
    <p:sldId id="285" r:id="rId15"/>
    <p:sldId id="284" r:id="rId16"/>
    <p:sldId id="283" r:id="rId17"/>
    <p:sldId id="293" r:id="rId18"/>
    <p:sldId id="282"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1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76" d="100"/>
          <a:sy n="76" d="100"/>
        </p:scale>
        <p:origin x="-117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92314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17966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3708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293252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134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410974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4119243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309597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93289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05/17/2020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299795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5A56D-CC6D-4EA2-99CB-6A7ED18C7BF1}" type="datetimeFigureOut">
              <a:rPr lang="en-US" smtClean="0"/>
              <a:t>05/17/2020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295530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5A56D-CC6D-4EA2-99CB-6A7ED18C7BF1}" type="datetimeFigureOut">
              <a:rPr lang="en-US" smtClean="0"/>
              <a:t>05/17/2020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397226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5A56D-CC6D-4EA2-99CB-6A7ED18C7BF1}" type="datetimeFigureOut">
              <a:rPr lang="en-US" smtClean="0"/>
              <a:t>05/17/2020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53195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5A56D-CC6D-4EA2-99CB-6A7ED18C7BF1}" type="datetimeFigureOut">
              <a:rPr lang="en-US" smtClean="0"/>
              <a:t>05/17/2020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369771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055A56D-CC6D-4EA2-99CB-6A7ED18C7BF1}" type="datetimeFigureOut">
              <a:rPr lang="en-US" smtClean="0"/>
              <a:t>05/17/2020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188325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5A56D-CC6D-4EA2-99CB-6A7ED18C7BF1}" type="datetimeFigureOut">
              <a:rPr lang="en-US" smtClean="0"/>
              <a:t>05/17/2020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41070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55A56D-CC6D-4EA2-99CB-6A7ED18C7BF1}" type="datetimeFigureOut">
              <a:rPr lang="en-US" smtClean="0"/>
              <a:t>05/17/2020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9958E6-F745-4BCD-AC91-74AA8FF46FE0}" type="slidenum">
              <a:rPr lang="en-US" smtClean="0"/>
              <a:t>‹#›</a:t>
            </a:fld>
            <a:endParaRPr lang="en-US"/>
          </a:p>
        </p:txBody>
      </p:sp>
    </p:spTree>
    <p:extLst>
      <p:ext uri="{BB962C8B-B14F-4D97-AF65-F5344CB8AC3E}">
        <p14:creationId xmlns:p14="http://schemas.microsoft.com/office/powerpoint/2010/main" val="3143583979"/>
      </p:ext>
    </p:extLst>
  </p:cSld>
  <p:clrMap bg1="dk1" tx1="lt1" bg2="dk2" tx2="lt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 id="2147484329" r:id="rId12"/>
    <p:sldLayoutId id="2147484330" r:id="rId13"/>
    <p:sldLayoutId id="2147484331" r:id="rId14"/>
    <p:sldLayoutId id="2147484332" r:id="rId15"/>
    <p:sldLayoutId id="21474843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open?id=1NUbbUMYhrmD0GnG8Emy8cyypOHwshPk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Bradley Hand ITC" pitchFamily="66" charset="0"/>
              </a:rPr>
              <a:t>HOTEL </a:t>
            </a: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Bradley Hand ITC" pitchFamily="66" charset="0"/>
              </a:rPr>
              <a:t>BOOKING DEMAND</a:t>
            </a:r>
            <a:endPar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3" name="Content Placeholder 2"/>
          <p:cNvSpPr>
            <a:spLocks noGrp="1"/>
          </p:cNvSpPr>
          <p:nvPr>
            <p:ph idx="1"/>
          </p:nvPr>
        </p:nvSpPr>
        <p:spPr>
          <a:xfrm>
            <a:off x="457200" y="990600"/>
            <a:ext cx="8229600" cy="548640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marL="0" indent="0">
              <a:buNone/>
            </a:pPr>
            <a:r>
              <a:rPr lang="en-US" b="1" cap="all" dirty="0">
                <a:ln/>
                <a:solidFill>
                  <a:srgbClr val="3D1BCD"/>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b="1" cap="all" dirty="0" smtClean="0">
                <a:ln/>
                <a:solidFill>
                  <a:srgbClr val="3D1BCD"/>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-by</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0"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V Boli" pitchFamily="2" charset="0"/>
              </a:rPr>
              <a:t>SARVANI ATCHUTUNI</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56" y="1143001"/>
            <a:ext cx="4334480" cy="3048000"/>
          </a:xfrm>
          <a:prstGeom prst="rect">
            <a:avLst/>
          </a:prstGeom>
        </p:spPr>
      </p:pic>
    </p:spTree>
    <p:extLst>
      <p:ext uri="{BB962C8B-B14F-4D97-AF65-F5344CB8AC3E}">
        <p14:creationId xmlns:p14="http://schemas.microsoft.com/office/powerpoint/2010/main" val="2752503310"/>
      </p:ext>
    </p:extLst>
  </p:cSld>
  <p:clrMapOvr>
    <a:masterClrMapping/>
  </p:clrMapOvr>
  <mc:AlternateContent xmlns:mc="http://schemas.openxmlformats.org/markup-compatibility/2006" xmlns:p14="http://schemas.microsoft.com/office/powerpoint/2010/main">
    <mc:Choice Requires="p14">
      <p:transition spd="slow" p14:dur="2000" advTm="6130"/>
    </mc:Choice>
    <mc:Fallback xmlns="">
      <p:transition spd="slow" advTm="61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347713" cy="609600"/>
          </a:xfrm>
        </p:spPr>
        <p:txBody>
          <a:bodyPr>
            <a:normAutofit/>
          </a:bodyPr>
          <a:lstStyle/>
          <a:p>
            <a:pPr algn="ctr"/>
            <a:r>
              <a:rPr lang="en-US" sz="2600" dirty="0" smtClean="0">
                <a:solidFill>
                  <a:schemeClr val="accent2">
                    <a:lumMod val="60000"/>
                    <a:lumOff val="40000"/>
                  </a:schemeClr>
                </a:solidFill>
                <a:latin typeface="Calibri Light" pitchFamily="34" charset="0"/>
              </a:rPr>
              <a:t>PROBLEM STATEMENTS</a:t>
            </a:r>
            <a:endParaRPr lang="en-US" sz="2600" dirty="0">
              <a:solidFill>
                <a:schemeClr val="accent2">
                  <a:lumMod val="60000"/>
                  <a:lumOff val="40000"/>
                </a:schemeClr>
              </a:solidFill>
              <a:latin typeface="Calibri Light" pitchFamily="34" charset="0"/>
            </a:endParaRPr>
          </a:p>
        </p:txBody>
      </p:sp>
      <p:sp>
        <p:nvSpPr>
          <p:cNvPr id="3" name="Content Placeholder 2"/>
          <p:cNvSpPr>
            <a:spLocks noGrp="1"/>
          </p:cNvSpPr>
          <p:nvPr>
            <p:ph idx="1"/>
          </p:nvPr>
        </p:nvSpPr>
        <p:spPr>
          <a:xfrm>
            <a:off x="304800" y="762000"/>
            <a:ext cx="8458199" cy="5388279"/>
          </a:xfrm>
        </p:spPr>
        <p:txBody>
          <a:bodyPr>
            <a:normAutofit/>
          </a:bodyPr>
          <a:lstStyle/>
          <a:p>
            <a:pPr>
              <a:buFont typeface="+mj-lt"/>
              <a:buAutoNum type="arabicParenR"/>
            </a:pPr>
            <a:r>
              <a:rPr lang="en-US" sz="2000" dirty="0" smtClean="0">
                <a:latin typeface="Times New Roman" pitchFamily="18" charset="0"/>
                <a:cs typeface="Times New Roman" pitchFamily="18" charset="0"/>
              </a:rPr>
              <a:t>From the filled map, the statement is that it is not recommended to book the hotels in North Dakota and Nebraska because it has very less overall rating .</a:t>
            </a:r>
          </a:p>
          <a:p>
            <a:pPr>
              <a:buFont typeface="+mj-lt"/>
              <a:buAutoNum type="arabicParenR"/>
            </a:pPr>
            <a:r>
              <a:rPr lang="en-US" sz="2000" dirty="0" smtClean="0">
                <a:latin typeface="Times New Roman" pitchFamily="18" charset="0"/>
                <a:cs typeface="Times New Roman" pitchFamily="18" charset="0"/>
              </a:rPr>
              <a:t>From the area chart, the implication is that it is better to book the hotels in the weekends as the population is more in the weekends and there will be certain offers. </a:t>
            </a:r>
          </a:p>
          <a:p>
            <a:pPr>
              <a:buFont typeface="+mj-lt"/>
              <a:buAutoNum type="arabicParenR"/>
            </a:pPr>
            <a:r>
              <a:rPr lang="en-US" sz="2000" dirty="0">
                <a:latin typeface="Times New Roman" pitchFamily="18" charset="0"/>
                <a:cs typeface="Times New Roman" pitchFamily="18" charset="0"/>
              </a:rPr>
              <a:t>From the line chart, the inference is that it is mostly recommended for the adults to visit the hotel compared to children.</a:t>
            </a:r>
          </a:p>
          <a:p>
            <a:pPr>
              <a:buFont typeface="+mj-lt"/>
              <a:buAutoNum type="arabicParenR"/>
            </a:pPr>
            <a:r>
              <a:rPr lang="en-US" sz="2000" dirty="0" smtClean="0">
                <a:latin typeface="Times New Roman" pitchFamily="18" charset="0"/>
                <a:cs typeface="Times New Roman" pitchFamily="18" charset="0"/>
              </a:rPr>
              <a:t>From the heat maps, the inference is that it is not recommended to book the hotels in the month of September and February because there are more number of cancellations taking place.</a:t>
            </a:r>
          </a:p>
          <a:p>
            <a:pPr>
              <a:buFont typeface="+mj-lt"/>
              <a:buAutoNum type="arabicParenR"/>
            </a:pPr>
            <a:r>
              <a:rPr lang="en-US" sz="2000" dirty="0" smtClean="0">
                <a:latin typeface="Times New Roman" pitchFamily="18" charset="0"/>
                <a:cs typeface="Times New Roman" pitchFamily="18" charset="0"/>
              </a:rPr>
              <a:t>From the dual line map, the implication is that the hotels are earing quite higher profit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51844504"/>
      </p:ext>
    </p:extLst>
  </p:cSld>
  <p:clrMapOvr>
    <a:masterClrMapping/>
  </p:clrMapOvr>
  <mc:AlternateContent xmlns:mc="http://schemas.openxmlformats.org/markup-compatibility/2006" xmlns:p14="http://schemas.microsoft.com/office/powerpoint/2010/main">
    <mc:Choice Requires="p14">
      <p:transition spd="slow" p14:dur="2000" advTm="3364"/>
    </mc:Choice>
    <mc:Fallback xmlns="">
      <p:transition spd="slow" advTm="33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7848601" cy="762000"/>
          </a:xfrm>
        </p:spPr>
        <p:txBody>
          <a:bodyPr>
            <a:normAutofit/>
          </a:bodyPr>
          <a:lstStyle/>
          <a:p>
            <a:pPr algn="ctr"/>
            <a:r>
              <a:rPr lang="en-US" sz="3000" b="1" dirty="0" smtClean="0">
                <a:latin typeface="Calibri Light" pitchFamily="34" charset="0"/>
              </a:rPr>
              <a:t>DASHBOARD</a:t>
            </a:r>
            <a:endParaRPr lang="en-US" sz="3000" b="1" dirty="0">
              <a:latin typeface="Calibri Light" pitchFamily="34" charset="0"/>
            </a:endParaRPr>
          </a:p>
        </p:txBody>
      </p:sp>
      <p:pic>
        <p:nvPicPr>
          <p:cNvPr id="14" name="Content Placeholder 1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8153400" cy="4952999"/>
          </a:xfrm>
        </p:spPr>
      </p:pic>
    </p:spTree>
    <p:extLst>
      <p:ext uri="{BB962C8B-B14F-4D97-AF65-F5344CB8AC3E}">
        <p14:creationId xmlns:p14="http://schemas.microsoft.com/office/powerpoint/2010/main" val="2601454162"/>
      </p:ext>
    </p:extLst>
  </p:cSld>
  <p:clrMapOvr>
    <a:masterClrMapping/>
  </p:clrMapOvr>
  <mc:AlternateContent xmlns:mc="http://schemas.openxmlformats.org/markup-compatibility/2006" xmlns:p14="http://schemas.microsoft.com/office/powerpoint/2010/main">
    <mc:Choice Requires="p14">
      <p:transition spd="slow" p14:dur="2000" advTm="11731"/>
    </mc:Choice>
    <mc:Fallback xmlns="">
      <p:transition spd="slow" advTm="1173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85800"/>
            <a:ext cx="8991600" cy="5257799"/>
          </a:xfrm>
        </p:spPr>
      </p:pic>
    </p:spTree>
    <p:extLst>
      <p:ext uri="{BB962C8B-B14F-4D97-AF65-F5344CB8AC3E}">
        <p14:creationId xmlns:p14="http://schemas.microsoft.com/office/powerpoint/2010/main" val="3203227768"/>
      </p:ext>
    </p:extLst>
  </p:cSld>
  <p:clrMapOvr>
    <a:masterClrMapping/>
  </p:clrMapOvr>
  <mc:AlternateContent xmlns:mc="http://schemas.openxmlformats.org/markup-compatibility/2006" xmlns:p14="http://schemas.microsoft.com/office/powerpoint/2010/main">
    <mc:Choice Requires="p14">
      <p:transition spd="slow" p14:dur="2000" advTm="1335"/>
    </mc:Choice>
    <mc:Fallback xmlns="">
      <p:transition spd="slow" advTm="133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6347713" cy="609600"/>
          </a:xfrm>
        </p:spPr>
        <p:txBody>
          <a:bodyPr>
            <a:normAutofit/>
          </a:bodyPr>
          <a:lstStyle/>
          <a:p>
            <a:pPr algn="ctr"/>
            <a:r>
              <a:rPr lang="en-US" sz="2600" dirty="0" smtClean="0"/>
              <a:t>SUMMARY</a:t>
            </a:r>
            <a:endParaRPr lang="en-US" sz="2600" dirty="0"/>
          </a:p>
        </p:txBody>
      </p:sp>
      <p:sp>
        <p:nvSpPr>
          <p:cNvPr id="3" name="Content Placeholder 2"/>
          <p:cNvSpPr>
            <a:spLocks noGrp="1"/>
          </p:cNvSpPr>
          <p:nvPr>
            <p:ph idx="1"/>
          </p:nvPr>
        </p:nvSpPr>
        <p:spPr>
          <a:xfrm>
            <a:off x="609598" y="762000"/>
            <a:ext cx="8153401" cy="5410200"/>
          </a:xfrm>
        </p:spPr>
        <p:txBody>
          <a:bodyPr>
            <a:normAutofit/>
          </a:bodyPr>
          <a:lstStyle/>
          <a:p>
            <a:pPr marL="0" indent="0">
              <a:buNone/>
            </a:pPr>
            <a:endParaRPr lang="en-US" dirty="0" smtClean="0">
              <a:latin typeface="Times New Roman" pitchFamily="18" charset="0"/>
              <a:cs typeface="Times New Roman" pitchFamily="18" charset="0"/>
            </a:endParaRPr>
          </a:p>
          <a:p>
            <a:pPr>
              <a:buFont typeface="+mj-lt"/>
              <a:buAutoNum type="arabicParenR"/>
            </a:pPr>
            <a:r>
              <a:rPr lang="en-US" dirty="0" smtClean="0">
                <a:latin typeface="Times New Roman" pitchFamily="18" charset="0"/>
                <a:cs typeface="Times New Roman" pitchFamily="18" charset="0"/>
              </a:rPr>
              <a:t>In the filled map, the overall rating for hotel booking is taken. From that New york has the highest overall rating with 4.9 and the second is Washington with 4.8 rating. North Dakota and Nebraska has the lowest overall rating.</a:t>
            </a:r>
          </a:p>
          <a:p>
            <a:pPr>
              <a:buFont typeface="+mj-lt"/>
              <a:buAutoNum type="arabicParenR"/>
            </a:pPr>
            <a:r>
              <a:rPr lang="en-US" dirty="0" smtClean="0">
                <a:latin typeface="Times New Roman" pitchFamily="18" charset="0"/>
                <a:cs typeface="Times New Roman" pitchFamily="18" charset="0"/>
              </a:rPr>
              <a:t>From the Area chart, it is understood that number of booking are higher in weekends compared to weekdays in all years. Here i have used Bottom filter to filter out the bottom 4 years for population  in weekends and weekdays. </a:t>
            </a:r>
          </a:p>
          <a:p>
            <a:pPr>
              <a:buFont typeface="+mj-lt"/>
              <a:buAutoNum type="arabicParenR"/>
            </a:pPr>
            <a:r>
              <a:rPr lang="en-US" dirty="0">
                <a:latin typeface="Times New Roman" pitchFamily="18" charset="0"/>
                <a:cs typeface="Times New Roman" pitchFamily="18" charset="0"/>
              </a:rPr>
              <a:t>From the line chart, it is clear that the in all the 5 years the more number of visitors are adults when compared to children. Here I have used parameter and also Top filter to represent </a:t>
            </a:r>
            <a:r>
              <a:rPr lang="en-US" dirty="0" smtClean="0">
                <a:latin typeface="Times New Roman" pitchFamily="18" charset="0"/>
                <a:cs typeface="Times New Roman" pitchFamily="18" charset="0"/>
              </a:rPr>
              <a:t>top </a:t>
            </a:r>
            <a:r>
              <a:rPr lang="en-US" dirty="0">
                <a:latin typeface="Times New Roman" pitchFamily="18" charset="0"/>
                <a:cs typeface="Times New Roman" pitchFamily="18" charset="0"/>
              </a:rPr>
              <a:t>3 years for sum of adults and children</a:t>
            </a:r>
            <a:r>
              <a:rPr lang="en-US" dirty="0"/>
              <a:t>.</a:t>
            </a:r>
          </a:p>
          <a:p>
            <a:pPr>
              <a:buFont typeface="+mj-lt"/>
              <a:buAutoNum type="arabicParenR"/>
            </a:pPr>
            <a:r>
              <a:rPr lang="en-US" dirty="0" smtClean="0">
                <a:latin typeface="Times New Roman" pitchFamily="18" charset="0"/>
                <a:cs typeface="Times New Roman" pitchFamily="18" charset="0"/>
              </a:rPr>
              <a:t>From the heat maps, it is clear that September month has more number of cancellations as it is not a good vacation time whereas November has less cancellations as it is a good season for vacation. Here I have used parameter and also set to represent Both Top 5 and Bottom 5 cancellations in one chart.</a:t>
            </a:r>
          </a:p>
          <a:p>
            <a:pPr>
              <a:buFont typeface="+mj-lt"/>
              <a:buAutoNum type="arabicParenR"/>
            </a:pPr>
            <a:r>
              <a:rPr lang="en-US" dirty="0">
                <a:latin typeface="Times New Roman" pitchFamily="18" charset="0"/>
                <a:cs typeface="Times New Roman" pitchFamily="18" charset="0"/>
              </a:rPr>
              <a:t>From the dual line map, it is clear that they are earning extra amount other than the price for extra activities like games, swimming etc.  Here I have used Top filter to represent the </a:t>
            </a:r>
            <a:r>
              <a:rPr lang="en-US" dirty="0" smtClean="0">
                <a:latin typeface="Times New Roman" pitchFamily="18" charset="0"/>
                <a:cs typeface="Times New Roman" pitchFamily="18" charset="0"/>
              </a:rPr>
              <a:t>top </a:t>
            </a:r>
            <a:r>
              <a:rPr lang="en-US" dirty="0">
                <a:latin typeface="Times New Roman" pitchFamily="18" charset="0"/>
                <a:cs typeface="Times New Roman" pitchFamily="18" charset="0"/>
              </a:rPr>
              <a:t>3 years in which the Profit and Price are </a:t>
            </a:r>
            <a:r>
              <a:rPr lang="en-US" dirty="0" smtClean="0">
                <a:latin typeface="Times New Roman" pitchFamily="18" charset="0"/>
                <a:cs typeface="Times New Roman" pitchFamily="18" charset="0"/>
              </a:rPr>
              <a:t>higher.</a:t>
            </a:r>
          </a:p>
        </p:txBody>
      </p:sp>
    </p:spTree>
    <p:extLst>
      <p:ext uri="{BB962C8B-B14F-4D97-AF65-F5344CB8AC3E}">
        <p14:creationId xmlns:p14="http://schemas.microsoft.com/office/powerpoint/2010/main" val="3849591555"/>
      </p:ext>
    </p:extLst>
  </p:cSld>
  <p:clrMapOvr>
    <a:masterClrMapping/>
  </p:clrMapOvr>
  <mc:AlternateContent xmlns:mc="http://schemas.openxmlformats.org/markup-compatibility/2006" xmlns:p14="http://schemas.microsoft.com/office/powerpoint/2010/main">
    <mc:Choice Requires="p14">
      <p:transition spd="slow" p14:dur="2000" advTm="8054"/>
    </mc:Choice>
    <mc:Fallback xmlns="">
      <p:transition spd="slow" advTm="805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6347713" cy="685800"/>
          </a:xfrm>
        </p:spPr>
        <p:txBody>
          <a:bodyPr>
            <a:normAutofit/>
          </a:bodyPr>
          <a:lstStyle/>
          <a:p>
            <a:pPr algn="ctr"/>
            <a:r>
              <a:rPr lang="en-US" sz="3000" b="1" dirty="0" smtClean="0">
                <a:latin typeface="Calibri Light" pitchFamily="34" charset="0"/>
              </a:rPr>
              <a:t>STORY</a:t>
            </a:r>
            <a:endParaRPr lang="en-US" sz="3000" b="1" dirty="0">
              <a:latin typeface="Calibri Light" pitchFamily="34" charset="0"/>
            </a:endParaRPr>
          </a:p>
        </p:txBody>
      </p:sp>
      <p:pic>
        <p:nvPicPr>
          <p:cNvPr id="9" name="Content Placeholder 8"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861163"/>
            <a:ext cx="4267200" cy="4630911"/>
          </a:xfr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92849"/>
            <a:ext cx="4343400" cy="4599225"/>
          </a:xfrm>
          <a:prstGeom prst="rect">
            <a:avLst/>
          </a:prstGeom>
        </p:spPr>
      </p:pic>
    </p:spTree>
    <p:extLst>
      <p:ext uri="{BB962C8B-B14F-4D97-AF65-F5344CB8AC3E}">
        <p14:creationId xmlns:p14="http://schemas.microsoft.com/office/powerpoint/2010/main" val="3363461756"/>
      </p:ext>
    </p:extLst>
  </p:cSld>
  <p:clrMapOvr>
    <a:masterClrMapping/>
  </p:clrMapOvr>
  <mc:AlternateContent xmlns:mc="http://schemas.openxmlformats.org/markup-compatibility/2006" xmlns:p14="http://schemas.microsoft.com/office/powerpoint/2010/main">
    <mc:Choice Requires="p14">
      <p:transition spd="slow" p14:dur="2000" advTm="5393"/>
    </mc:Choice>
    <mc:Fallback xmlns="">
      <p:transition spd="slow" advTm="539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69358"/>
            <a:ext cx="3886200" cy="460810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869358"/>
            <a:ext cx="3962400" cy="4572000"/>
          </a:xfrm>
          <a:prstGeom prst="rect">
            <a:avLst/>
          </a:prstGeom>
        </p:spPr>
      </p:pic>
    </p:spTree>
    <p:extLst>
      <p:ext uri="{BB962C8B-B14F-4D97-AF65-F5344CB8AC3E}">
        <p14:creationId xmlns:p14="http://schemas.microsoft.com/office/powerpoint/2010/main" val="2380304441"/>
      </p:ext>
    </p:extLst>
  </p:cSld>
  <p:clrMapOvr>
    <a:masterClrMapping/>
  </p:clrMapOvr>
  <mc:AlternateContent xmlns:mc="http://schemas.openxmlformats.org/markup-compatibility/2006" xmlns:p14="http://schemas.microsoft.com/office/powerpoint/2010/main">
    <mc:Choice Requires="p14">
      <p:transition spd="slow" p14:dur="2000" advTm="1076"/>
    </mc:Choice>
    <mc:Fallback xmlns="">
      <p:transition spd="slow" advTm="107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93171"/>
            <a:ext cx="2895600" cy="456048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693107"/>
            <a:ext cx="5822515" cy="4885253"/>
          </a:xfrm>
          <a:prstGeom prst="rect">
            <a:avLst/>
          </a:prstGeom>
        </p:spPr>
      </p:pic>
    </p:spTree>
    <p:extLst>
      <p:ext uri="{BB962C8B-B14F-4D97-AF65-F5344CB8AC3E}">
        <p14:creationId xmlns:p14="http://schemas.microsoft.com/office/powerpoint/2010/main" val="183970587"/>
      </p:ext>
    </p:extLst>
  </p:cSld>
  <p:clrMapOvr>
    <a:masterClrMapping/>
  </p:clrMapOvr>
  <mc:AlternateContent xmlns:mc="http://schemas.openxmlformats.org/markup-compatibility/2006" xmlns:p14="http://schemas.microsoft.com/office/powerpoint/2010/main">
    <mc:Choice Requires="p14">
      <p:transition spd="slow" p14:dur="2000" advTm="819"/>
    </mc:Choice>
    <mc:Fallback xmlns="">
      <p:transition spd="slow" advTm="81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normAutofit/>
          </a:bodyPr>
          <a:lstStyle/>
          <a:p>
            <a:pPr algn="ctr"/>
            <a:r>
              <a:rPr lang="en-US" sz="3000" b="1" dirty="0" smtClean="0">
                <a:latin typeface="Calibri Light" pitchFamily="34" charset="0"/>
              </a:rPr>
              <a:t>VIDEO LINK</a:t>
            </a:r>
            <a:endParaRPr lang="en-US" sz="3000" b="1" dirty="0">
              <a:latin typeface="Calibri Light" pitchFamily="34" charset="0"/>
            </a:endParaRPr>
          </a:p>
        </p:txBody>
      </p:sp>
      <p:sp>
        <p:nvSpPr>
          <p:cNvPr id="3" name="Content Placeholder 2"/>
          <p:cNvSpPr>
            <a:spLocks noGrp="1"/>
          </p:cNvSpPr>
          <p:nvPr>
            <p:ph idx="1"/>
          </p:nvPr>
        </p:nvSpPr>
        <p:spPr>
          <a:xfrm>
            <a:off x="609599" y="1295400"/>
            <a:ext cx="6347714" cy="4745963"/>
          </a:xfrm>
        </p:spPr>
        <p:txBody>
          <a:bodyPr/>
          <a:lstStyle/>
          <a:p>
            <a:pPr marL="0" indent="0">
              <a:buNone/>
            </a:pPr>
            <a:r>
              <a:rPr lang="en-US" dirty="0">
                <a:hlinkClick r:id="rId2"/>
              </a:rPr>
              <a:t>https://drive.google.com/open?id=1NUbbUMYhrmD0GnG8Emy8cyypOHwshPkG</a:t>
            </a:r>
            <a:endParaRPr lang="en-US" dirty="0"/>
          </a:p>
        </p:txBody>
      </p:sp>
    </p:spTree>
    <p:extLst>
      <p:ext uri="{BB962C8B-B14F-4D97-AF65-F5344CB8AC3E}">
        <p14:creationId xmlns:p14="http://schemas.microsoft.com/office/powerpoint/2010/main" val="43440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33400"/>
          </a:xfrm>
        </p:spPr>
        <p:txBody>
          <a:bodyPr>
            <a:noAutofit/>
          </a:bodyPr>
          <a:lstStyle/>
          <a:p>
            <a:pPr algn="ctr"/>
            <a:r>
              <a:rPr lang="en-US" sz="3000" dirty="0">
                <a:latin typeface="Calibri Light" pitchFamily="34" charset="0"/>
              </a:rPr>
              <a:t>CONCLUSION</a:t>
            </a:r>
          </a:p>
        </p:txBody>
      </p:sp>
      <p:sp>
        <p:nvSpPr>
          <p:cNvPr id="3" name="Content Placeholder 2"/>
          <p:cNvSpPr>
            <a:spLocks noGrp="1"/>
          </p:cNvSpPr>
          <p:nvPr>
            <p:ph idx="1"/>
          </p:nvPr>
        </p:nvSpPr>
        <p:spPr>
          <a:xfrm>
            <a:off x="609599" y="1371600"/>
            <a:ext cx="6347714" cy="4669763"/>
          </a:xfrm>
        </p:spPr>
        <p:txBody>
          <a:bodyPr>
            <a:normAutofit/>
          </a:bodyPr>
          <a:lstStyle/>
          <a:p>
            <a:pPr>
              <a:buFont typeface="Wingdings" pitchFamily="2" charset="2"/>
              <a:buChar char="Ø"/>
            </a:pPr>
            <a:r>
              <a:rPr lang="en-US" sz="2000" dirty="0">
                <a:latin typeface="Times New Roman" pitchFamily="18" charset="0"/>
                <a:cs typeface="Times New Roman" pitchFamily="18" charset="0"/>
              </a:rPr>
              <a:t>It is better to book a hotel by looking at the rating as it is very important and also at the price  because many top rated hotels come with cheaper price . They are </a:t>
            </a:r>
            <a:r>
              <a:rPr lang="en-US" sz="2000" dirty="0" smtClean="0">
                <a:latin typeface="Times New Roman" pitchFamily="18" charset="0"/>
                <a:cs typeface="Times New Roman" pitchFamily="18" charset="0"/>
              </a:rPr>
              <a:t>luxurious </a:t>
            </a:r>
            <a:r>
              <a:rPr lang="en-US" sz="2000" dirty="0">
                <a:latin typeface="Times New Roman" pitchFamily="18" charset="0"/>
                <a:cs typeface="Times New Roman" pitchFamily="18" charset="0"/>
              </a:rPr>
              <a:t>and are at affordable prices.</a:t>
            </a:r>
          </a:p>
          <a:p>
            <a:pPr>
              <a:buFont typeface="Wingdings" pitchFamily="2" charset="2"/>
              <a:buChar char="Ø"/>
            </a:pPr>
            <a:r>
              <a:rPr lang="en-US" sz="2000" dirty="0">
                <a:latin typeface="Times New Roman" pitchFamily="18" charset="0"/>
                <a:cs typeface="Times New Roman" pitchFamily="18" charset="0"/>
              </a:rPr>
              <a:t>And the next main criteria is to book the hotel in the weekends and in months of November and July as they  are good for vacations and complete family can </a:t>
            </a:r>
            <a:r>
              <a:rPr lang="en-US" sz="2000" dirty="0" smtClean="0">
                <a:latin typeface="Times New Roman" pitchFamily="18" charset="0"/>
                <a:cs typeface="Times New Roman" pitchFamily="18" charset="0"/>
              </a:rPr>
              <a:t>enjoy.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18815833"/>
      </p:ext>
    </p:extLst>
  </p:cSld>
  <p:clrMapOvr>
    <a:masterClrMapping/>
  </p:clrMapOvr>
  <mc:AlternateContent xmlns:mc="http://schemas.openxmlformats.org/markup-compatibility/2006" xmlns:p14="http://schemas.microsoft.com/office/powerpoint/2010/main">
    <mc:Choice Requires="p14">
      <p:transition spd="slow" p14:dur="2000" advTm="18807"/>
    </mc:Choice>
    <mc:Fallback xmlns="">
      <p:transition spd="slow" advTm="1880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457200"/>
            <a:ext cx="7848601" cy="5584163"/>
          </a:xfrm>
        </p:spPr>
        <p:txBody>
          <a:bodyPr/>
          <a:lstStyle/>
          <a:p>
            <a:endParaRPr lang="en-US" dirty="0" smtClean="0"/>
          </a:p>
          <a:p>
            <a:endParaRPr lang="en-US" dirty="0"/>
          </a:p>
          <a:p>
            <a:endParaRPr lang="en-US" dirty="0" smtClean="0"/>
          </a:p>
          <a:p>
            <a:endParaRPr lang="en-US" dirty="0"/>
          </a:p>
          <a:p>
            <a:pPr marL="0" indent="0">
              <a:buNone/>
            </a:pPr>
            <a:endParaRPr lang="en-US" dirty="0" smtClean="0"/>
          </a:p>
          <a:p>
            <a:endParaRPr lang="en-US" dirty="0"/>
          </a:p>
          <a:p>
            <a:pPr marL="0" indent="0" algn="ctr">
              <a:buNone/>
            </a:pPr>
            <a:r>
              <a:rPr lang="en-US" sz="4000" dirty="0" smtClean="0"/>
              <a:t>Thank you ……</a:t>
            </a:r>
            <a:endParaRPr lang="en-US" sz="4000" dirty="0"/>
          </a:p>
        </p:txBody>
      </p:sp>
    </p:spTree>
    <p:extLst>
      <p:ext uri="{BB962C8B-B14F-4D97-AF65-F5344CB8AC3E}">
        <p14:creationId xmlns:p14="http://schemas.microsoft.com/office/powerpoint/2010/main" val="3812553564"/>
      </p:ext>
    </p:extLst>
  </p:cSld>
  <p:clrMapOvr>
    <a:masterClrMapping/>
  </p:clrMapOvr>
  <mc:AlternateContent xmlns:mc="http://schemas.openxmlformats.org/markup-compatibility/2006" xmlns:p14="http://schemas.microsoft.com/office/powerpoint/2010/main">
    <mc:Choice Requires="p14">
      <p:transition spd="slow" p14:dur="2000" advTm="4199"/>
    </mc:Choice>
    <mc:Fallback xmlns="">
      <p:transition spd="slow" advTm="419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chemeClr val="tx1"/>
                </a:solidFill>
                <a:latin typeface="Calibri Light" pitchFamily="34" charset="0"/>
              </a:rPr>
              <a:t>DATASET</a:t>
            </a:r>
            <a:endParaRPr lang="en-US" dirty="0">
              <a:solidFill>
                <a:schemeClr val="tx1"/>
              </a:solidFill>
              <a:latin typeface="Calibri Light" pitchFamily="34" charset="0"/>
            </a:endParaRPr>
          </a:p>
        </p:txBody>
      </p:sp>
      <p:sp>
        <p:nvSpPr>
          <p:cNvPr id="3" name="Content Placeholder 2"/>
          <p:cNvSpPr>
            <a:spLocks noGrp="1"/>
          </p:cNvSpPr>
          <p:nvPr>
            <p:ph idx="1"/>
          </p:nvPr>
        </p:nvSpPr>
        <p:spPr>
          <a:xfrm>
            <a:off x="457200" y="1066800"/>
            <a:ext cx="8229600" cy="5486400"/>
          </a:xfrm>
        </p:spPr>
        <p:txBody>
          <a:bodyPr/>
          <a:lstStyle/>
          <a:p>
            <a:pPr>
              <a:buFont typeface="Wingdings" pitchFamily="2" charset="2"/>
              <a:buChar char="Ø"/>
            </a:pPr>
            <a:r>
              <a:rPr lang="en-US" sz="2200" dirty="0" smtClean="0">
                <a:latin typeface="Times New Roman" pitchFamily="18" charset="0"/>
                <a:cs typeface="Times New Roman" pitchFamily="18" charset="0"/>
              </a:rPr>
              <a:t>I have taken this dataset from </a:t>
            </a:r>
            <a:r>
              <a:rPr lang="en-US" sz="2200" dirty="0" err="1" smtClean="0">
                <a:latin typeface="Times New Roman" pitchFamily="18" charset="0"/>
                <a:cs typeface="Times New Roman" pitchFamily="18" charset="0"/>
              </a:rPr>
              <a:t>Kaggle</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I </a:t>
            </a:r>
            <a:r>
              <a:rPr lang="en-US" sz="2200" dirty="0">
                <a:latin typeface="Times New Roman" pitchFamily="18" charset="0"/>
                <a:cs typeface="Times New Roman" pitchFamily="18" charset="0"/>
              </a:rPr>
              <a:t>have taken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Dataset that consists of 500 rows and 15 columns</a:t>
            </a:r>
            <a:r>
              <a:rPr lang="en-US" dirty="0">
                <a:latin typeface="Times New Roman" pitchFamily="18" charset="0"/>
                <a:cs typeface="Times New Roman" pitchFamily="18" charset="0"/>
              </a:rPr>
              <a:t>.</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93" y="2121074"/>
            <a:ext cx="8458200" cy="4419600"/>
          </a:xfrm>
          <a:prstGeom prst="rect">
            <a:avLst/>
          </a:prstGeom>
        </p:spPr>
      </p:pic>
    </p:spTree>
    <p:extLst>
      <p:ext uri="{BB962C8B-B14F-4D97-AF65-F5344CB8AC3E}">
        <p14:creationId xmlns:p14="http://schemas.microsoft.com/office/powerpoint/2010/main" val="419369657"/>
      </p:ext>
    </p:extLst>
  </p:cSld>
  <p:clrMapOvr>
    <a:masterClrMapping/>
  </p:clrMapOvr>
  <mc:AlternateContent xmlns:mc="http://schemas.openxmlformats.org/markup-compatibility/2006" xmlns:p14="http://schemas.microsoft.com/office/powerpoint/2010/main">
    <mc:Choice Requires="p14">
      <p:transition spd="slow" p14:dur="2000" advTm="8576"/>
    </mc:Choice>
    <mc:Fallback xmlns="">
      <p:transition spd="slow" advTm="85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We have to save this dataset and then Open </a:t>
            </a:r>
            <a:r>
              <a:rPr lang="en-US" sz="2200" b="1" u="sng" dirty="0" smtClean="0">
                <a:latin typeface="Times New Roman" pitchFamily="18" charset="0"/>
                <a:cs typeface="Times New Roman" pitchFamily="18" charset="0"/>
              </a:rPr>
              <a:t>TABLEAU</a:t>
            </a:r>
            <a:r>
              <a:rPr lang="en-US" sz="2200" dirty="0" smtClean="0">
                <a:latin typeface="Times New Roman" pitchFamily="18" charset="0"/>
                <a:cs typeface="Times New Roman" pitchFamily="18" charset="0"/>
              </a:rPr>
              <a:t> . Here i have imported the data from Excel.</a:t>
            </a:r>
            <a:endParaRPr lang="en-US" sz="22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0938"/>
            <a:ext cx="7696200" cy="4736123"/>
          </a:xfrm>
          <a:prstGeom prst="rect">
            <a:avLst/>
          </a:prstGeom>
        </p:spPr>
      </p:pic>
    </p:spTree>
    <p:extLst>
      <p:ext uri="{BB962C8B-B14F-4D97-AF65-F5344CB8AC3E}">
        <p14:creationId xmlns:p14="http://schemas.microsoft.com/office/powerpoint/2010/main" val="3481655114"/>
      </p:ext>
    </p:extLst>
  </p:cSld>
  <p:clrMapOvr>
    <a:masterClrMapping/>
  </p:clrMapOvr>
  <mc:AlternateContent xmlns:mc="http://schemas.openxmlformats.org/markup-compatibility/2006" xmlns:p14="http://schemas.microsoft.com/office/powerpoint/2010/main">
    <mc:Choice Requires="p14">
      <p:transition spd="slow" p14:dur="2000" advTm="7470"/>
    </mc:Choice>
    <mc:Fallback xmlns="">
      <p:transition spd="slow" advTm="747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153399" cy="6019800"/>
          </a:xfrm>
        </p:spPr>
        <p:txBody>
          <a:bodyPr>
            <a:normAutofit/>
          </a:bodyPr>
          <a:lstStyle/>
          <a:p>
            <a:pPr marL="0" indent="0">
              <a:buNone/>
            </a:pPr>
            <a:endParaRPr lang="en-US" sz="22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38200"/>
            <a:ext cx="8229600" cy="4363876"/>
          </a:xfrm>
          <a:prstGeom prst="rect">
            <a:avLst/>
          </a:prstGeom>
        </p:spPr>
      </p:pic>
    </p:spTree>
    <p:extLst>
      <p:ext uri="{BB962C8B-B14F-4D97-AF65-F5344CB8AC3E}">
        <p14:creationId xmlns:p14="http://schemas.microsoft.com/office/powerpoint/2010/main" val="3401605216"/>
      </p:ext>
    </p:extLst>
  </p:cSld>
  <p:clrMapOvr>
    <a:masterClrMapping/>
  </p:clrMapOvr>
  <mc:AlternateContent xmlns:mc="http://schemas.openxmlformats.org/markup-compatibility/2006" xmlns:p14="http://schemas.microsoft.com/office/powerpoint/2010/main">
    <mc:Choice Requires="p14">
      <p:transition spd="slow" p14:dur="2000" advTm="4306"/>
    </mc:Choice>
    <mc:Fallback xmlns="">
      <p:transition spd="slow" advTm="430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95197"/>
            <a:ext cx="8610599" cy="5812763"/>
          </a:xfrm>
        </p:spPr>
        <p:txBody>
          <a:bodyPr/>
          <a:lstStyle/>
          <a:p>
            <a:pPr>
              <a:buFont typeface="Wingdings" pitchFamily="2" charset="2"/>
              <a:buChar char="Ø"/>
            </a:pPr>
            <a:r>
              <a:rPr lang="en-US" sz="2000" dirty="0" smtClean="0">
                <a:latin typeface="Times New Roman" pitchFamily="18" charset="0"/>
                <a:cs typeface="Times New Roman" pitchFamily="18" charset="0"/>
              </a:rPr>
              <a:t>In this Filled map, I have taken the overall rating for hotel booking in all the states in USA.</a:t>
            </a:r>
          </a:p>
          <a:p>
            <a:pPr>
              <a:buFont typeface="Wingdings" pitchFamily="2" charset="2"/>
              <a:buChar char="Ø"/>
            </a:pPr>
            <a:r>
              <a:rPr lang="en-US" sz="2000" dirty="0" smtClean="0">
                <a:latin typeface="Times New Roman" pitchFamily="18" charset="0"/>
                <a:cs typeface="Times New Roman" pitchFamily="18" charset="0"/>
              </a:rPr>
              <a:t>It is clear that New york has the highest overall rating among all the states</a:t>
            </a:r>
            <a:r>
              <a:rPr lang="en-US" sz="1600" dirty="0" smtClean="0">
                <a:latin typeface="Times New Roman" pitchFamily="18" charset="0"/>
                <a:cs typeface="Times New Roman" pitchFamily="18" charset="0"/>
              </a:rPr>
              <a:t>. </a:t>
            </a:r>
          </a:p>
          <a:p>
            <a:pPr marL="0" indent="0">
              <a:buNone/>
            </a:pPr>
            <a:endParaRPr lang="en-US" dirty="0" smtClean="0">
              <a:latin typeface="Times New Roman" pitchFamily="18" charset="0"/>
              <a:cs typeface="Times New Roman" pitchFamily="18" charset="0"/>
            </a:endParaRPr>
          </a:p>
          <a:p>
            <a:pPr marL="0" indent="0">
              <a:buNone/>
            </a:pPr>
            <a:endParaRPr lang="en-US" dirty="0"/>
          </a:p>
        </p:txBody>
      </p:sp>
      <p:pic>
        <p:nvPicPr>
          <p:cNvPr id="6"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22" y="1447800"/>
            <a:ext cx="8229600" cy="4876800"/>
          </a:xfrm>
          <a:prstGeom prst="rect">
            <a:avLst/>
          </a:prstGeom>
        </p:spPr>
      </p:pic>
    </p:spTree>
    <p:extLst>
      <p:ext uri="{BB962C8B-B14F-4D97-AF65-F5344CB8AC3E}">
        <p14:creationId xmlns:p14="http://schemas.microsoft.com/office/powerpoint/2010/main" val="2639480796"/>
      </p:ext>
    </p:extLst>
  </p:cSld>
  <p:clrMapOvr>
    <a:masterClrMapping/>
  </p:clrMapOvr>
  <mc:AlternateContent xmlns:mc="http://schemas.openxmlformats.org/markup-compatibility/2006" xmlns:p14="http://schemas.microsoft.com/office/powerpoint/2010/main">
    <mc:Choice Requires="p14">
      <p:transition spd="slow" p14:dur="2000" advTm="29099"/>
    </mc:Choice>
    <mc:Fallback xmlns="">
      <p:transition spd="slow" advTm="2909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399" cy="6019800"/>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this Area chart, I have compared the number of people booking hotels in weekends and weekdays.</a:t>
            </a:r>
          </a:p>
          <a:p>
            <a:pPr>
              <a:buFont typeface="Wingdings" pitchFamily="2" charset="2"/>
              <a:buChar char="Ø"/>
            </a:pPr>
            <a:r>
              <a:rPr lang="en-US" sz="2000" dirty="0" smtClean="0">
                <a:latin typeface="Times New Roman" pitchFamily="18" charset="0"/>
                <a:cs typeface="Times New Roman" pitchFamily="18" charset="0"/>
              </a:rPr>
              <a:t>From the chart, it is clear that the bookings are quite high in weekends than in weekdays in all the years.</a:t>
            </a:r>
            <a:endParaRPr lang="en-US" sz="20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52600"/>
            <a:ext cx="8382000" cy="4495800"/>
          </a:xfrm>
          <a:prstGeom prst="rect">
            <a:avLst/>
          </a:prstGeom>
        </p:spPr>
      </p:pic>
    </p:spTree>
    <p:extLst>
      <p:ext uri="{BB962C8B-B14F-4D97-AF65-F5344CB8AC3E}">
        <p14:creationId xmlns:p14="http://schemas.microsoft.com/office/powerpoint/2010/main" val="2809373256"/>
      </p:ext>
    </p:extLst>
  </p:cSld>
  <p:clrMapOvr>
    <a:masterClrMapping/>
  </p:clrMapOvr>
  <mc:AlternateContent xmlns:mc="http://schemas.openxmlformats.org/markup-compatibility/2006" xmlns:p14="http://schemas.microsoft.com/office/powerpoint/2010/main">
    <mc:Choice Requires="p14">
      <p:transition spd="slow" p14:dur="2000" advTm="25856"/>
    </mc:Choice>
    <mc:Fallback xmlns="">
      <p:transition spd="slow" advTm="2585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799" cy="5736563"/>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this Line chart, I have represented the number of adults and children visiting the hotel.</a:t>
            </a:r>
          </a:p>
          <a:p>
            <a:pPr>
              <a:buFont typeface="Wingdings" pitchFamily="2" charset="2"/>
              <a:buChar char="Ø"/>
            </a:pPr>
            <a:r>
              <a:rPr lang="en-US" sz="2000" dirty="0" smtClean="0">
                <a:latin typeface="Times New Roman" pitchFamily="18" charset="0"/>
                <a:cs typeface="Times New Roman" pitchFamily="18" charset="0"/>
              </a:rPr>
              <a:t>It is clear that there are more number of adults compared to children.</a:t>
            </a:r>
          </a:p>
          <a:p>
            <a:pPr marL="0" indent="0">
              <a:buNone/>
            </a:pPr>
            <a:endParaRPr lang="en-US" sz="20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1325"/>
            <a:ext cx="7467600" cy="4575349"/>
          </a:xfrm>
          <a:prstGeom prst="rect">
            <a:avLst/>
          </a:prstGeom>
        </p:spPr>
      </p:pic>
    </p:spTree>
    <p:extLst>
      <p:ext uri="{BB962C8B-B14F-4D97-AF65-F5344CB8AC3E}">
        <p14:creationId xmlns:p14="http://schemas.microsoft.com/office/powerpoint/2010/main" val="2759610126"/>
      </p:ext>
    </p:extLst>
  </p:cSld>
  <p:clrMapOvr>
    <a:masterClrMapping/>
  </p:clrMapOvr>
  <mc:AlternateContent xmlns:mc="http://schemas.openxmlformats.org/markup-compatibility/2006" xmlns:p14="http://schemas.microsoft.com/office/powerpoint/2010/main">
    <mc:Choice Requires="p14">
      <p:transition spd="slow" p14:dur="2000" advTm="24145"/>
    </mc:Choice>
    <mc:Fallback xmlns="">
      <p:transition spd="slow" advTm="2414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19800"/>
          </a:xfrm>
        </p:spPr>
        <p:txBody>
          <a:bodyPr/>
          <a:lstStyle/>
          <a:p>
            <a:pPr>
              <a:buFont typeface="Wingdings" pitchFamily="2" charset="2"/>
              <a:buChar char="Ø"/>
            </a:pPr>
            <a:r>
              <a:rPr lang="en-US" sz="2000" dirty="0" smtClean="0">
                <a:latin typeface="Times New Roman" pitchFamily="18" charset="0"/>
                <a:cs typeface="Times New Roman" pitchFamily="18" charset="0"/>
              </a:rPr>
              <a:t>In this Heat map, I have represented Top 5 and Bottom 5 cancellations of hotel bookings in  all the months in 5 different years.</a:t>
            </a:r>
          </a:p>
          <a:p>
            <a:pPr>
              <a:buFont typeface="Wingdings" pitchFamily="2" charset="2"/>
              <a:buChar char="Ø"/>
            </a:pPr>
            <a:r>
              <a:rPr lang="en-US" sz="2000" dirty="0" smtClean="0">
                <a:latin typeface="Times New Roman" pitchFamily="18" charset="0"/>
                <a:cs typeface="Times New Roman" pitchFamily="18" charset="0"/>
              </a:rPr>
              <a:t>It is clear that January has the higher number of cancellations whereas November has less cancellations.</a:t>
            </a:r>
          </a:p>
          <a:p>
            <a:pPr marL="0" indent="0">
              <a:buNone/>
            </a:pPr>
            <a:endParaRPr lang="en-US" dirty="0"/>
          </a:p>
          <a:p>
            <a:pPr marL="0" indent="0">
              <a:buNone/>
            </a:pP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52600"/>
            <a:ext cx="6629400" cy="4622241"/>
          </a:xfrm>
          <a:prstGeom prst="rect">
            <a:avLst/>
          </a:prstGeom>
        </p:spPr>
      </p:pic>
    </p:spTree>
    <p:extLst>
      <p:ext uri="{BB962C8B-B14F-4D97-AF65-F5344CB8AC3E}">
        <p14:creationId xmlns:p14="http://schemas.microsoft.com/office/powerpoint/2010/main" val="2207737292"/>
      </p:ext>
    </p:extLst>
  </p:cSld>
  <p:clrMapOvr>
    <a:masterClrMapping/>
  </p:clrMapOvr>
  <mc:AlternateContent xmlns:mc="http://schemas.openxmlformats.org/markup-compatibility/2006" xmlns:p14="http://schemas.microsoft.com/office/powerpoint/2010/main">
    <mc:Choice Requires="p14">
      <p:transition spd="slow" p14:dur="2000" advTm="26842"/>
    </mc:Choice>
    <mc:Fallback xmlns="">
      <p:transition spd="slow" advTm="2684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736563"/>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this Dual line chart, I have taken the profit and sales so that together they will give a clear picture.</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27927"/>
            <a:ext cx="7696200" cy="4602145"/>
          </a:xfrm>
          <a:prstGeom prst="rect">
            <a:avLst/>
          </a:prstGeom>
        </p:spPr>
      </p:pic>
    </p:spTree>
    <p:extLst>
      <p:ext uri="{BB962C8B-B14F-4D97-AF65-F5344CB8AC3E}">
        <p14:creationId xmlns:p14="http://schemas.microsoft.com/office/powerpoint/2010/main" val="1768307766"/>
      </p:ext>
    </p:extLst>
  </p:cSld>
  <p:clrMapOvr>
    <a:masterClrMapping/>
  </p:clrMapOvr>
  <mc:AlternateContent xmlns:mc="http://schemas.openxmlformats.org/markup-compatibility/2006" xmlns:p14="http://schemas.microsoft.com/office/powerpoint/2010/main">
    <mc:Choice Requires="p14">
      <p:transition spd="slow" p14:dur="2000" advTm="28078"/>
    </mc:Choice>
    <mc:Fallback xmlns="">
      <p:transition spd="slow" advTm="28078"/>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616</TotalTime>
  <Words>704</Words>
  <Application>Microsoft Office PowerPoint</Application>
  <PresentationFormat>On-screen Show (4:3)</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HOTEL BOOKING DEMAND</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STATEMENTS</vt:lpstr>
      <vt:lpstr>DASHBOARD</vt:lpstr>
      <vt:lpstr>PowerPoint Presentation</vt:lpstr>
      <vt:lpstr>SUMMARY</vt:lpstr>
      <vt:lpstr>STORY</vt:lpstr>
      <vt:lpstr>PowerPoint Presentation</vt:lpstr>
      <vt:lpstr>PowerPoint Presentation</vt:lpstr>
      <vt:lpstr>VIDEO LINK</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DEMAND</dc:title>
  <dc:creator>welcome</dc:creator>
  <cp:lastModifiedBy>welcome</cp:lastModifiedBy>
  <cp:revision>34</cp:revision>
  <dcterms:created xsi:type="dcterms:W3CDTF">2020-05-16T06:39:51Z</dcterms:created>
  <dcterms:modified xsi:type="dcterms:W3CDTF">2020-05-17T08:48:10Z</dcterms:modified>
</cp:coreProperties>
</file>