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9" r:id="rId5"/>
    <p:sldId id="270" r:id="rId6"/>
    <p:sldId id="260" r:id="rId7"/>
    <p:sldId id="271" r:id="rId8"/>
    <p:sldId id="272" r:id="rId9"/>
    <p:sldId id="261" r:id="rId10"/>
    <p:sldId id="262" r:id="rId11"/>
    <p:sldId id="263" r:id="rId12"/>
    <p:sldId id="265" r:id="rId13"/>
    <p:sldId id="267" r:id="rId14"/>
    <p:sldId id="266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331" autoAdjust="0"/>
  </p:normalViewPr>
  <p:slideViewPr>
    <p:cSldViewPr snapToObjects="1">
      <p:cViewPr>
        <p:scale>
          <a:sx n="68" d="100"/>
          <a:sy n="68" d="100"/>
        </p:scale>
        <p:origin x="-207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64DA-69DF-4C3A-8480-C9ED8143CAEA}" type="datetimeFigureOut">
              <a:rPr lang="en-US" smtClean="0"/>
              <a:t>01/02/2021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820-0BB4-45AA-A8B0-1E2829A378A1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64DA-69DF-4C3A-8480-C9ED8143CAEA}" type="datetimeFigureOut">
              <a:rPr lang="en-US" smtClean="0"/>
              <a:t>01/02/2021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820-0BB4-45AA-A8B0-1E2829A37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64DA-69DF-4C3A-8480-C9ED8143CAEA}" type="datetimeFigureOut">
              <a:rPr lang="en-US" smtClean="0"/>
              <a:t>01/02/2021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820-0BB4-45AA-A8B0-1E2829A37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64DA-69DF-4C3A-8480-C9ED8143CAEA}" type="datetimeFigureOut">
              <a:rPr lang="en-US" smtClean="0"/>
              <a:t>01/02/2021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820-0BB4-45AA-A8B0-1E2829A37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64DA-69DF-4C3A-8480-C9ED8143CAEA}" type="datetimeFigureOut">
              <a:rPr lang="en-US" smtClean="0"/>
              <a:t>01/02/2021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820-0BB4-45AA-A8B0-1E2829A378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64DA-69DF-4C3A-8480-C9ED8143CAEA}" type="datetimeFigureOut">
              <a:rPr lang="en-US" smtClean="0"/>
              <a:t>01/02/2021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820-0BB4-45AA-A8B0-1E2829A37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64DA-69DF-4C3A-8480-C9ED8143CAEA}" type="datetimeFigureOut">
              <a:rPr lang="en-US" smtClean="0"/>
              <a:t>01/02/2021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820-0BB4-45AA-A8B0-1E2829A37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64DA-69DF-4C3A-8480-C9ED8143CAEA}" type="datetimeFigureOut">
              <a:rPr lang="en-US" smtClean="0"/>
              <a:t>01/02/2021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820-0BB4-45AA-A8B0-1E2829A37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64DA-69DF-4C3A-8480-C9ED8143CAEA}" type="datetimeFigureOut">
              <a:rPr lang="en-US" smtClean="0"/>
              <a:t>01/02/2021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820-0BB4-45AA-A8B0-1E2829A37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64DA-69DF-4C3A-8480-C9ED8143CAEA}" type="datetimeFigureOut">
              <a:rPr lang="en-US" smtClean="0"/>
              <a:t>01/02/2021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820-0BB4-45AA-A8B0-1E2829A378A1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64DA-69DF-4C3A-8480-C9ED8143CAEA}" type="datetimeFigureOut">
              <a:rPr lang="en-US" smtClean="0"/>
              <a:t>01/02/2021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A820-0BB4-45AA-A8B0-1E2829A378A1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40564DA-69DF-4C3A-8480-C9ED8143CAEA}" type="datetimeFigureOut">
              <a:rPr lang="en-US" smtClean="0"/>
              <a:t>01/02/2021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AE8A820-0BB4-45AA-A8B0-1E2829A378A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90600" y="381000"/>
            <a:ext cx="6507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IMDb</a:t>
            </a:r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Movie Analysis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8" name="Picture 4" descr="Movie Planet (@MoviePlanet8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48000"/>
            <a:ext cx="3733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7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itchFamily="34" charset="0"/>
              </a:rPr>
              <a:t>Gender and Genre 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Plotted the </a:t>
            </a:r>
            <a:r>
              <a:rPr lang="en-US" sz="1900" dirty="0">
                <a:latin typeface="Calibri" pitchFamily="34" charset="0"/>
                <a:cs typeface="Times New Roman" pitchFamily="18" charset="0"/>
              </a:rPr>
              <a:t>first 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heat map </a:t>
            </a:r>
            <a:r>
              <a:rPr lang="en-US" sz="1900" dirty="0">
                <a:latin typeface="Calibri" pitchFamily="34" charset="0"/>
                <a:cs typeface="Times New Roman" pitchFamily="18" charset="0"/>
              </a:rPr>
              <a:t>to 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show how </a:t>
            </a:r>
            <a:r>
              <a:rPr lang="en-US" sz="1900" dirty="0">
                <a:latin typeface="Calibri" pitchFamily="34" charset="0"/>
                <a:cs typeface="Times New Roman" pitchFamily="18" charset="0"/>
              </a:rPr>
              <a:t>the average number of votes of males is varying across the genres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.</a:t>
            </a:r>
          </a:p>
          <a:p>
            <a:r>
              <a:rPr lang="en-US" sz="1900" dirty="0">
                <a:latin typeface="Calibri" pitchFamily="34" charset="0"/>
              </a:rPr>
              <a:t>Age group of 18-29 seems to be the most actively voting for all the genres irrespective of the gender</a:t>
            </a:r>
            <a:r>
              <a:rPr lang="en-US" sz="1900" dirty="0" smtClean="0">
                <a:latin typeface="Calibri" pitchFamily="34" charset="0"/>
              </a:rPr>
              <a:t>.</a:t>
            </a:r>
          </a:p>
          <a:p>
            <a:r>
              <a:rPr lang="en-US" sz="1900" dirty="0" smtClean="0">
                <a:latin typeface="Calibri" pitchFamily="34" charset="0"/>
              </a:rPr>
              <a:t>Romance </a:t>
            </a:r>
            <a:r>
              <a:rPr lang="en-US" sz="1900" dirty="0">
                <a:latin typeface="Calibri" pitchFamily="34" charset="0"/>
              </a:rPr>
              <a:t>is least voted by Male irrespective of their age compared to other genres.</a:t>
            </a:r>
            <a:endParaRPr lang="en-US" sz="1900" dirty="0" smtClean="0">
              <a:latin typeface="Calibri" pitchFamily="34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9" y="2760785"/>
            <a:ext cx="830580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alibri" pitchFamily="34" charset="0"/>
              </a:rPr>
              <a:t>Gender and Genre 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83163"/>
          </a:xfrm>
        </p:spPr>
        <p:txBody>
          <a:bodyPr/>
          <a:lstStyle/>
          <a:p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Plotted the second heat map to show how the average number of votes of females is varying across the genres.</a:t>
            </a:r>
            <a:endParaRPr lang="en-US" sz="1900" dirty="0">
              <a:latin typeface="Calibri" pitchFamily="34" charset="0"/>
            </a:endParaRPr>
          </a:p>
          <a:p>
            <a:r>
              <a:rPr lang="en-US" sz="1900" dirty="0">
                <a:latin typeface="Calibri" pitchFamily="34" charset="0"/>
              </a:rPr>
              <a:t>We can see Animation genres has been voted steadily in Female gender, whereas in the male there is a significant decrease as age increases. It is interesting to observe that females of all age likes animation movies. </a:t>
            </a:r>
          </a:p>
          <a:p>
            <a:r>
              <a:rPr lang="en-US" sz="1900" dirty="0" smtClean="0">
                <a:latin typeface="Calibri" pitchFamily="34" charset="0"/>
              </a:rPr>
              <a:t>After </a:t>
            </a:r>
            <a:r>
              <a:rPr lang="en-US" sz="1900" dirty="0">
                <a:latin typeface="Calibri" pitchFamily="34" charset="0"/>
              </a:rPr>
              <a:t>Sci-Fi, </a:t>
            </a:r>
            <a:r>
              <a:rPr lang="en-US" sz="1900" dirty="0" smtClean="0">
                <a:latin typeface="Calibri" pitchFamily="34" charset="0"/>
              </a:rPr>
              <a:t>males </a:t>
            </a:r>
            <a:r>
              <a:rPr lang="en-US" sz="1900" dirty="0">
                <a:latin typeface="Calibri" pitchFamily="34" charset="0"/>
              </a:rPr>
              <a:t>are more interested in watching crime movies whereas women are interested in action movies. </a:t>
            </a:r>
          </a:p>
          <a:p>
            <a:endParaRPr lang="en-US" sz="17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7" y="3400421"/>
            <a:ext cx="38105" cy="5715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6" y="3276600"/>
            <a:ext cx="807720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7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Created </a:t>
            </a:r>
            <a:r>
              <a:rPr lang="en-US" sz="1900" dirty="0">
                <a:latin typeface="Calibri" pitchFamily="34" charset="0"/>
                <a:cs typeface="Times New Roman" pitchFamily="18" charset="0"/>
              </a:rPr>
              <a:t>a column 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”IFUS”</a:t>
            </a:r>
            <a:r>
              <a:rPr lang="en-US" sz="1900" dirty="0">
                <a:latin typeface="Calibri" pitchFamily="34" charset="0"/>
                <a:cs typeface="Times New Roman" pitchFamily="18" charset="0"/>
              </a:rPr>
              <a:t> 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which </a:t>
            </a:r>
            <a:r>
              <a:rPr lang="en-US" sz="1900" dirty="0">
                <a:latin typeface="Calibri" pitchFamily="34" charset="0"/>
                <a:cs typeface="Times New Roman" pitchFamily="18" charset="0"/>
              </a:rPr>
              <a:t>contain </a:t>
            </a:r>
            <a:endParaRPr lang="en-US" sz="1900" dirty="0" smtClean="0">
              <a:latin typeface="Calibri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     the value "USA</a:t>
            </a:r>
            <a:r>
              <a:rPr lang="en-US" sz="1900" dirty="0">
                <a:latin typeface="Calibri" pitchFamily="34" charset="0"/>
                <a:cs typeface="Times New Roman" pitchFamily="18" charset="0"/>
              </a:rPr>
              <a:t>" if the 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country</a:t>
            </a:r>
            <a:r>
              <a:rPr lang="en-US" sz="1900" dirty="0">
                <a:latin typeface="Calibri" pitchFamily="34" charset="0"/>
                <a:cs typeface="Times New Roman" pitchFamily="18" charset="0"/>
              </a:rPr>
              <a:t> of 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the</a:t>
            </a:r>
          </a:p>
          <a:p>
            <a:pPr marL="0" indent="0">
              <a:buNone/>
            </a:pPr>
            <a:r>
              <a:rPr lang="en-US" sz="19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    movie is </a:t>
            </a:r>
            <a:r>
              <a:rPr lang="en-US" sz="1900" dirty="0">
                <a:latin typeface="Calibri" pitchFamily="34" charset="0"/>
                <a:cs typeface="Times New Roman" pitchFamily="18" charset="0"/>
              </a:rPr>
              <a:t>"USA". For all other 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countries</a:t>
            </a:r>
          </a:p>
          <a:p>
            <a:pPr marL="0" indent="0">
              <a:buNone/>
            </a:pPr>
            <a:r>
              <a:rPr lang="en-US" sz="19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    other than </a:t>
            </a:r>
            <a:r>
              <a:rPr lang="en-US" sz="1900" dirty="0">
                <a:latin typeface="Calibri" pitchFamily="34" charset="0"/>
                <a:cs typeface="Times New Roman" pitchFamily="18" charset="0"/>
              </a:rPr>
              <a:t>the USA, IFUS should 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contain</a:t>
            </a:r>
          </a:p>
          <a:p>
            <a:pPr marL="0" indent="0">
              <a:buNone/>
            </a:pPr>
            <a:r>
              <a:rPr lang="en-US" sz="19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    the value</a:t>
            </a:r>
            <a:r>
              <a:rPr lang="en-US" sz="1900" dirty="0">
                <a:latin typeface="Calibri" pitchFamily="34" charset="0"/>
                <a:cs typeface="Times New Roman" pitchFamily="18" charset="0"/>
              </a:rPr>
              <a:t> non-USA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.</a:t>
            </a:r>
          </a:p>
          <a:p>
            <a:r>
              <a:rPr lang="en-US" sz="1900" dirty="0" smtClean="0">
                <a:latin typeface="Calibri" pitchFamily="34" charset="0"/>
              </a:rPr>
              <a:t>Plotted a boxplot </a:t>
            </a:r>
            <a:r>
              <a:rPr lang="en-US" sz="1900" dirty="0">
                <a:latin typeface="Calibri" pitchFamily="34" charset="0"/>
              </a:rPr>
              <a:t>that shows </a:t>
            </a:r>
            <a:r>
              <a:rPr lang="en-US" sz="1900" dirty="0" smtClean="0">
                <a:latin typeface="Calibri" pitchFamily="34" charset="0"/>
              </a:rPr>
              <a:t> the</a:t>
            </a:r>
          </a:p>
          <a:p>
            <a:pPr marL="0" indent="0">
              <a:buNone/>
            </a:pPr>
            <a:r>
              <a:rPr lang="en-US" sz="1900" dirty="0" smtClean="0">
                <a:latin typeface="Calibri" pitchFamily="34" charset="0"/>
              </a:rPr>
              <a:t>     number </a:t>
            </a:r>
            <a:r>
              <a:rPr lang="en-US" sz="1900" dirty="0">
                <a:latin typeface="Calibri" pitchFamily="34" charset="0"/>
              </a:rPr>
              <a:t>of votes from the </a:t>
            </a:r>
            <a:r>
              <a:rPr lang="en-US" sz="1900" dirty="0" smtClean="0">
                <a:latin typeface="Calibri" pitchFamily="34" charset="0"/>
              </a:rPr>
              <a:t>USA people</a:t>
            </a:r>
          </a:p>
          <a:p>
            <a:pPr marL="0" indent="0">
              <a:buNone/>
            </a:pPr>
            <a:r>
              <a:rPr lang="en-US" sz="1900" dirty="0" smtClean="0">
                <a:latin typeface="Calibri" pitchFamily="34" charset="0"/>
              </a:rPr>
              <a:t>     and non-USA people with the help</a:t>
            </a:r>
          </a:p>
          <a:p>
            <a:pPr marL="0" indent="0">
              <a:buNone/>
            </a:pPr>
            <a:r>
              <a:rPr lang="en-US" sz="1900" dirty="0">
                <a:latin typeface="Calibri" pitchFamily="34" charset="0"/>
              </a:rPr>
              <a:t> </a:t>
            </a:r>
            <a:r>
              <a:rPr lang="en-US" sz="1900" dirty="0" smtClean="0">
                <a:latin typeface="Calibri" pitchFamily="34" charset="0"/>
              </a:rPr>
              <a:t>    of IFUS column.</a:t>
            </a:r>
          </a:p>
          <a:p>
            <a:r>
              <a:rPr lang="en-US" sz="1900" dirty="0">
                <a:latin typeface="Calibri" pitchFamily="34" charset="0"/>
              </a:rPr>
              <a:t>We can observe the number of votes </a:t>
            </a:r>
          </a:p>
          <a:p>
            <a:pPr marL="0" indent="0">
              <a:buNone/>
            </a:pPr>
            <a:r>
              <a:rPr lang="en-US" sz="1900" dirty="0" smtClean="0">
                <a:latin typeface="Calibri" pitchFamily="34" charset="0"/>
              </a:rPr>
              <a:t>     on </a:t>
            </a:r>
            <a:r>
              <a:rPr lang="en-US" sz="1900" dirty="0">
                <a:latin typeface="Calibri" pitchFamily="34" charset="0"/>
              </a:rPr>
              <a:t>average is more from non-USA </a:t>
            </a:r>
            <a:endParaRPr lang="en-US" sz="1900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alibri" pitchFamily="34" charset="0"/>
              </a:rPr>
              <a:t>     people </a:t>
            </a:r>
            <a:r>
              <a:rPr lang="en-US" sz="1900" dirty="0">
                <a:latin typeface="Calibri" pitchFamily="34" charset="0"/>
              </a:rPr>
              <a:t>compared to USA </a:t>
            </a:r>
            <a:r>
              <a:rPr lang="en-US" sz="1900" dirty="0" smtClean="0">
                <a:latin typeface="Calibri" pitchFamily="34" charset="0"/>
              </a:rPr>
              <a:t>people.</a:t>
            </a:r>
            <a:endParaRPr lang="en-US" sz="1900" dirty="0">
              <a:latin typeface="Calibri" pitchFamily="34" charset="0"/>
            </a:endParaRPr>
          </a:p>
          <a:p>
            <a:r>
              <a:rPr lang="en-US" sz="1900" dirty="0" smtClean="0">
                <a:latin typeface="Calibri" pitchFamily="34" charset="0"/>
              </a:rPr>
              <a:t>Overall </a:t>
            </a:r>
            <a:r>
              <a:rPr lang="en-US" sz="1900" dirty="0">
                <a:latin typeface="Calibri" pitchFamily="34" charset="0"/>
              </a:rPr>
              <a:t>USA movies got a greater </a:t>
            </a:r>
            <a:endParaRPr lang="en-US" sz="1900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alibri" pitchFamily="34" charset="0"/>
              </a:rPr>
              <a:t>     number </a:t>
            </a:r>
            <a:r>
              <a:rPr lang="en-US" sz="1900" dirty="0">
                <a:latin typeface="Calibri" pitchFamily="34" charset="0"/>
              </a:rPr>
              <a:t>of votes from both USA </a:t>
            </a:r>
            <a:r>
              <a:rPr lang="en-US" sz="1900" dirty="0" smtClean="0">
                <a:latin typeface="Calibri" pitchFamily="34" charset="0"/>
              </a:rPr>
              <a:t>and</a:t>
            </a:r>
          </a:p>
          <a:p>
            <a:pPr marL="0" indent="0">
              <a:buNone/>
            </a:pPr>
            <a:r>
              <a:rPr lang="en-US" sz="1900" dirty="0">
                <a:latin typeface="Calibri" pitchFamily="34" charset="0"/>
              </a:rPr>
              <a:t> </a:t>
            </a:r>
            <a:r>
              <a:rPr lang="en-US" sz="1900" dirty="0" smtClean="0">
                <a:latin typeface="Calibri" pitchFamily="34" charset="0"/>
              </a:rPr>
              <a:t>    non-USA </a:t>
            </a:r>
            <a:r>
              <a:rPr lang="en-US" sz="1900" dirty="0">
                <a:latin typeface="Calibri" pitchFamily="34" charset="0"/>
              </a:rPr>
              <a:t>people compared </a:t>
            </a:r>
            <a:r>
              <a:rPr lang="en-US" sz="1900" dirty="0" smtClean="0">
                <a:latin typeface="Calibri" pitchFamily="34" charset="0"/>
              </a:rPr>
              <a:t>to</a:t>
            </a:r>
          </a:p>
          <a:p>
            <a:pPr marL="0" indent="0">
              <a:buNone/>
            </a:pPr>
            <a:r>
              <a:rPr lang="en-US" sz="1900" dirty="0">
                <a:latin typeface="Calibri" pitchFamily="34" charset="0"/>
              </a:rPr>
              <a:t> </a:t>
            </a:r>
            <a:r>
              <a:rPr lang="en-US" sz="1900" dirty="0" smtClean="0">
                <a:latin typeface="Calibri" pitchFamily="34" charset="0"/>
              </a:rPr>
              <a:t>    non-USA movies.</a:t>
            </a:r>
            <a:endParaRPr lang="en-US" sz="1900" dirty="0">
              <a:latin typeface="Calibri" pitchFamily="34" charset="0"/>
            </a:endParaRPr>
          </a:p>
          <a:p>
            <a:endParaRPr lang="en-US" sz="19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/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4090885" cy="4572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Calibri" pitchFamily="34" charset="0"/>
              </a:rPr>
              <a:t>US </a:t>
            </a:r>
            <a:r>
              <a:rPr lang="en-US" sz="3200" dirty="0" err="1">
                <a:latin typeface="Calibri" pitchFamily="34" charset="0"/>
              </a:rPr>
              <a:t>vs</a:t>
            </a:r>
            <a:r>
              <a:rPr lang="en-US" sz="3200" dirty="0">
                <a:latin typeface="Calibri" pitchFamily="34" charset="0"/>
              </a:rPr>
              <a:t> non-US Cross Analysis</a:t>
            </a:r>
          </a:p>
        </p:txBody>
      </p:sp>
    </p:spTree>
    <p:extLst>
      <p:ext uri="{BB962C8B-B14F-4D97-AF65-F5344CB8AC3E}">
        <p14:creationId xmlns:p14="http://schemas.microsoft.com/office/powerpoint/2010/main" val="366389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alibri" pitchFamily="34" charset="0"/>
              </a:rPr>
              <a:t>US </a:t>
            </a:r>
            <a:r>
              <a:rPr lang="en-US" sz="3200" b="1" dirty="0" err="1" smtClean="0">
                <a:latin typeface="Calibri" pitchFamily="34" charset="0"/>
              </a:rPr>
              <a:t>vs</a:t>
            </a:r>
            <a:r>
              <a:rPr lang="en-US" sz="3200" b="1" dirty="0" smtClean="0">
                <a:latin typeface="Calibri" pitchFamily="34" charset="0"/>
              </a:rPr>
              <a:t> non-US Cross Analysis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Plotted a </a:t>
            </a:r>
            <a:r>
              <a:rPr lang="en-US" sz="1900" dirty="0">
                <a:latin typeface="Calibri" pitchFamily="34" charset="0"/>
                <a:cs typeface="Times New Roman" pitchFamily="18" charset="0"/>
              </a:rPr>
              <a:t>boxplot that shows 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the</a:t>
            </a:r>
          </a:p>
          <a:p>
            <a:pPr marL="0" indent="0">
              <a:buNone/>
            </a:pP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     </a:t>
            </a:r>
            <a:r>
              <a:rPr lang="en-US" sz="1900" dirty="0">
                <a:latin typeface="Calibri" pitchFamily="34" charset="0"/>
                <a:cs typeface="Times New Roman" pitchFamily="18" charset="0"/>
              </a:rPr>
              <a:t>ratings 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 from </a:t>
            </a:r>
            <a:r>
              <a:rPr lang="en-US" sz="1900" dirty="0">
                <a:latin typeface="Calibri" pitchFamily="34" charset="0"/>
                <a:cs typeface="Times New Roman" pitchFamily="18" charset="0"/>
              </a:rPr>
              <a:t>the US people 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and non-USA</a:t>
            </a:r>
          </a:p>
          <a:p>
            <a:pPr marL="0" indent="0">
              <a:buNone/>
            </a:pPr>
            <a:r>
              <a:rPr lang="en-US" sz="19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    people .</a:t>
            </a:r>
          </a:p>
          <a:p>
            <a:r>
              <a:rPr lang="en-US" sz="1900" dirty="0">
                <a:latin typeface="Calibri" pitchFamily="34" charset="0"/>
              </a:rPr>
              <a:t> Non-US voters have rated both the </a:t>
            </a:r>
            <a:r>
              <a:rPr lang="en-US" sz="1900" dirty="0" smtClean="0">
                <a:latin typeface="Calibri" pitchFamily="34" charset="0"/>
              </a:rPr>
              <a:t>US</a:t>
            </a:r>
          </a:p>
          <a:p>
            <a:pPr marL="0" indent="0">
              <a:buNone/>
            </a:pPr>
            <a:r>
              <a:rPr lang="en-US" sz="1900" dirty="0">
                <a:latin typeface="Calibri" pitchFamily="34" charset="0"/>
              </a:rPr>
              <a:t> </a:t>
            </a:r>
            <a:r>
              <a:rPr lang="en-US" sz="1900" dirty="0" smtClean="0">
                <a:latin typeface="Calibri" pitchFamily="34" charset="0"/>
              </a:rPr>
              <a:t>    and </a:t>
            </a:r>
            <a:r>
              <a:rPr lang="en-US" sz="1900" dirty="0">
                <a:latin typeface="Calibri" pitchFamily="34" charset="0"/>
              </a:rPr>
              <a:t>non-US movies lower as </a:t>
            </a:r>
            <a:r>
              <a:rPr lang="en-US" sz="1900" dirty="0" smtClean="0">
                <a:latin typeface="Calibri" pitchFamily="34" charset="0"/>
              </a:rPr>
              <a:t>compared</a:t>
            </a:r>
          </a:p>
          <a:p>
            <a:pPr marL="0" indent="0">
              <a:buNone/>
            </a:pPr>
            <a:r>
              <a:rPr lang="en-US" sz="1900" dirty="0">
                <a:latin typeface="Calibri" pitchFamily="34" charset="0"/>
              </a:rPr>
              <a:t> </a:t>
            </a:r>
            <a:r>
              <a:rPr lang="en-US" sz="1900" dirty="0" smtClean="0">
                <a:latin typeface="Calibri" pitchFamily="34" charset="0"/>
              </a:rPr>
              <a:t>    to </a:t>
            </a:r>
            <a:r>
              <a:rPr lang="en-US" sz="1900" dirty="0">
                <a:latin typeface="Calibri" pitchFamily="34" charset="0"/>
              </a:rPr>
              <a:t>the US voters, which is evident </a:t>
            </a:r>
            <a:r>
              <a:rPr lang="en-US" sz="1900" dirty="0" smtClean="0">
                <a:latin typeface="Calibri" pitchFamily="34" charset="0"/>
              </a:rPr>
              <a:t>from</a:t>
            </a:r>
          </a:p>
          <a:p>
            <a:pPr marL="0" indent="0">
              <a:buNone/>
            </a:pPr>
            <a:r>
              <a:rPr lang="en-US" sz="1900" dirty="0">
                <a:latin typeface="Calibri" pitchFamily="34" charset="0"/>
              </a:rPr>
              <a:t> </a:t>
            </a:r>
            <a:r>
              <a:rPr lang="en-US" sz="1900" dirty="0" smtClean="0">
                <a:latin typeface="Calibri" pitchFamily="34" charset="0"/>
              </a:rPr>
              <a:t>    the </a:t>
            </a:r>
            <a:r>
              <a:rPr lang="en-US" sz="1900" dirty="0">
                <a:latin typeface="Calibri" pitchFamily="34" charset="0"/>
              </a:rPr>
              <a:t>medians.</a:t>
            </a:r>
          </a:p>
          <a:p>
            <a:r>
              <a:rPr lang="en-US" sz="1900" dirty="0" smtClean="0">
                <a:latin typeface="Calibri" pitchFamily="34" charset="0"/>
              </a:rPr>
              <a:t> Some </a:t>
            </a:r>
            <a:r>
              <a:rPr lang="en-US" sz="1900" dirty="0">
                <a:latin typeface="Calibri" pitchFamily="34" charset="0"/>
              </a:rPr>
              <a:t>US movies have got exceptionally </a:t>
            </a:r>
            <a:endParaRPr lang="en-US" sz="1900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alibri" pitchFamily="34" charset="0"/>
              </a:rPr>
              <a:t>     high </a:t>
            </a:r>
            <a:r>
              <a:rPr lang="en-US" sz="1900" dirty="0">
                <a:latin typeface="Calibri" pitchFamily="34" charset="0"/>
              </a:rPr>
              <a:t>ratings from both the US and </a:t>
            </a:r>
            <a:endParaRPr lang="en-US" sz="1900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alibri" pitchFamily="34" charset="0"/>
              </a:rPr>
              <a:t>     non-US </a:t>
            </a:r>
            <a:r>
              <a:rPr lang="en-US" sz="1900" dirty="0">
                <a:latin typeface="Calibri" pitchFamily="34" charset="0"/>
              </a:rPr>
              <a:t>voters. There are no such </a:t>
            </a:r>
            <a:endParaRPr lang="en-US" sz="1900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alibri" pitchFamily="34" charset="0"/>
              </a:rPr>
              <a:t>     extreme </a:t>
            </a:r>
            <a:r>
              <a:rPr lang="en-US" sz="1900" dirty="0">
                <a:latin typeface="Calibri" pitchFamily="34" charset="0"/>
              </a:rPr>
              <a:t>ratings for any of the </a:t>
            </a:r>
            <a:r>
              <a:rPr lang="en-US" sz="1900" dirty="0" smtClean="0">
                <a:latin typeface="Calibri" pitchFamily="34" charset="0"/>
              </a:rPr>
              <a:t>non-US</a:t>
            </a:r>
          </a:p>
          <a:p>
            <a:pPr marL="0" indent="0">
              <a:buNone/>
            </a:pPr>
            <a:r>
              <a:rPr lang="en-US" sz="1900" dirty="0">
                <a:latin typeface="Calibri" pitchFamily="34" charset="0"/>
              </a:rPr>
              <a:t> </a:t>
            </a:r>
            <a:r>
              <a:rPr lang="en-US" sz="1900" dirty="0" smtClean="0">
                <a:latin typeface="Calibri" pitchFamily="34" charset="0"/>
              </a:rPr>
              <a:t>    movies</a:t>
            </a:r>
            <a:r>
              <a:rPr lang="en-US" sz="19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r>
              <a:rPr lang="en-US" sz="1900" dirty="0" smtClean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31" y="988621"/>
            <a:ext cx="387721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5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itchFamily="34" charset="0"/>
              </a:rPr>
              <a:t>Top 1000 Voters </a:t>
            </a:r>
            <a:r>
              <a:rPr lang="en-US" sz="3200" b="1" dirty="0" err="1">
                <a:latin typeface="Calibri" pitchFamily="34" charset="0"/>
              </a:rPr>
              <a:t>Vs</a:t>
            </a:r>
            <a:r>
              <a:rPr lang="en-US" sz="3200" b="1" dirty="0">
                <a:latin typeface="Calibri" pitchFamily="34" charset="0"/>
              </a:rPr>
              <a:t> Genres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Plotted a bar chart between the columns CVotes1000 and genre.</a:t>
            </a:r>
          </a:p>
          <a:p>
            <a:r>
              <a:rPr lang="en-US" sz="1900" dirty="0">
                <a:latin typeface="Calibri" pitchFamily="34" charset="0"/>
              </a:rPr>
              <a:t>Sci-Fi is the most popular amongst the other genres.</a:t>
            </a:r>
          </a:p>
          <a:p>
            <a:r>
              <a:rPr lang="en-US" sz="1900" dirty="0" smtClean="0">
                <a:latin typeface="Calibri" pitchFamily="34" charset="0"/>
              </a:rPr>
              <a:t>There </a:t>
            </a:r>
            <a:r>
              <a:rPr lang="en-US" sz="1900" dirty="0">
                <a:latin typeface="Calibri" pitchFamily="34" charset="0"/>
              </a:rPr>
              <a:t>is no much significant difference in popularity amongst Action, Thriller and Adventure.</a:t>
            </a:r>
          </a:p>
          <a:p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67000"/>
            <a:ext cx="625879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5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Calibri" pitchFamily="34" charset="0"/>
              </a:rPr>
              <a:t>Recommendations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latin typeface="Calibri" pitchFamily="34" charset="0"/>
              </a:rPr>
              <a:t>The profit earned is almost equal to the budget which means most of the movies have positive impact towards the audience.</a:t>
            </a:r>
          </a:p>
          <a:p>
            <a:r>
              <a:rPr lang="en-US" sz="2200" dirty="0" smtClean="0">
                <a:latin typeface="Calibri" pitchFamily="34" charset="0"/>
              </a:rPr>
              <a:t>Half of the movies have the average rating equal to or greater than 8.</a:t>
            </a:r>
          </a:p>
          <a:p>
            <a:r>
              <a:rPr lang="en-US" sz="2200" dirty="0" smtClean="0">
                <a:latin typeface="Calibri" pitchFamily="34" charset="0"/>
              </a:rPr>
              <a:t>As the viewers are much interested in watching movies , the content and the duration of movie should increase because it will help in fetching the </a:t>
            </a:r>
            <a:r>
              <a:rPr lang="en-US" sz="2200" dirty="0" smtClean="0">
                <a:latin typeface="Calibri" pitchFamily="34" charset="0"/>
              </a:rPr>
              <a:t>profits.</a:t>
            </a:r>
            <a:endParaRPr lang="en-US" sz="2200" dirty="0" smtClean="0">
              <a:latin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</a:rPr>
              <a:t>For </a:t>
            </a:r>
            <a:r>
              <a:rPr lang="en-US" sz="2200" dirty="0" smtClean="0">
                <a:latin typeface="Calibri" pitchFamily="34" charset="0"/>
              </a:rPr>
              <a:t>all the </a:t>
            </a:r>
            <a:r>
              <a:rPr lang="en-US" sz="2200" dirty="0" err="1" smtClean="0">
                <a:latin typeface="Calibri" pitchFamily="34" charset="0"/>
              </a:rPr>
              <a:t>Cvotes</a:t>
            </a:r>
            <a:r>
              <a:rPr lang="en-US" sz="2200" dirty="0" smtClean="0">
                <a:latin typeface="Calibri" pitchFamily="34" charset="0"/>
              </a:rPr>
              <a:t>/Votes related, Action seems to be at the first place among the top10 genres</a:t>
            </a:r>
            <a:r>
              <a:rPr lang="en-US" sz="2200" dirty="0" smtClean="0">
                <a:latin typeface="Calibri" pitchFamily="34" charset="0"/>
              </a:rPr>
              <a:t>.</a:t>
            </a:r>
          </a:p>
          <a:p>
            <a:r>
              <a:rPr lang="en-US" sz="2200" dirty="0" smtClean="0">
                <a:latin typeface="Calibri" pitchFamily="34" charset="0"/>
              </a:rPr>
              <a:t>Under 18 age group are interested in R-Rated movies as there are highest number of votes from that age group.</a:t>
            </a:r>
          </a:p>
          <a:p>
            <a:r>
              <a:rPr lang="en-US" sz="2200" dirty="0">
                <a:latin typeface="Calibri" pitchFamily="34" charset="0"/>
              </a:rPr>
              <a:t>Drama seems to be the most popular genre as it has the highest number of viewers compared to all the other genres</a:t>
            </a:r>
            <a:r>
              <a:rPr lang="en-US" sz="2200" dirty="0" smtClean="0">
                <a:latin typeface="Calibri" pitchFamily="34" charset="0"/>
              </a:rPr>
              <a:t>.</a:t>
            </a:r>
          </a:p>
          <a:p>
            <a:r>
              <a:rPr lang="en-US" sz="2200" dirty="0" smtClean="0">
                <a:latin typeface="Calibri" pitchFamily="34" charset="0"/>
              </a:rPr>
              <a:t>For </a:t>
            </a:r>
            <a:r>
              <a:rPr lang="en-US" sz="2200" dirty="0" err="1" smtClean="0">
                <a:latin typeface="Calibri" pitchFamily="34" charset="0"/>
              </a:rPr>
              <a:t>Cvotes</a:t>
            </a:r>
            <a:r>
              <a:rPr lang="en-US" sz="2200" dirty="0" smtClean="0">
                <a:latin typeface="Calibri" pitchFamily="34" charset="0"/>
              </a:rPr>
              <a:t> related, </a:t>
            </a:r>
            <a:r>
              <a:rPr lang="en-US" sz="2200" dirty="0">
                <a:latin typeface="Calibri" pitchFamily="34" charset="0"/>
              </a:rPr>
              <a:t>18-29 age group seems to be most actively voting for any genre irrespective of the gender</a:t>
            </a:r>
            <a:r>
              <a:rPr lang="en-US" sz="2200" dirty="0" smtClean="0">
                <a:latin typeface="Calibri" pitchFamily="34" charset="0"/>
              </a:rPr>
              <a:t>.</a:t>
            </a:r>
          </a:p>
          <a:p>
            <a:r>
              <a:rPr lang="en-US" sz="2200" dirty="0" smtClean="0">
                <a:latin typeface="Calibri" pitchFamily="34" charset="0"/>
              </a:rPr>
              <a:t>When compared with US and non-USA movies, USA movies got the highest number of votes and ratings as it is clear from the boxplot.</a:t>
            </a:r>
          </a:p>
          <a:p>
            <a:r>
              <a:rPr lang="en-US" sz="2200" dirty="0">
                <a:latin typeface="Calibri" pitchFamily="34" charset="0"/>
              </a:rPr>
              <a:t>From the data collected for the Top 1000 voters, Sci-Fi seems to be the most viewed genre and the director should focus more on this as it will fetch them profit.</a:t>
            </a:r>
          </a:p>
          <a:p>
            <a:endParaRPr lang="en-US" sz="2100" dirty="0" smtClean="0">
              <a:latin typeface="Calibri" pitchFamily="34" charset="0"/>
            </a:endParaRPr>
          </a:p>
          <a:p>
            <a:endParaRPr lang="en-US" b="1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Calibri" pitchFamily="34" charset="0"/>
            </a:endParaRPr>
          </a:p>
          <a:p>
            <a:endParaRPr lang="en-US" b="1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Calibri" pitchFamily="34" charset="0"/>
            </a:endParaRPr>
          </a:p>
          <a:p>
            <a:endParaRPr lang="en-US" b="1" dirty="0" smtClean="0">
              <a:latin typeface="Calibri" pitchFamily="34" charset="0"/>
            </a:endParaRPr>
          </a:p>
          <a:p>
            <a:endParaRPr lang="en-US" b="1" dirty="0" smtClean="0">
              <a:latin typeface="Calibri" pitchFamily="34" charset="0"/>
            </a:endParaRPr>
          </a:p>
          <a:p>
            <a:endParaRPr lang="en-US" b="1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5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itchFamily="34" charset="0"/>
                <a:cs typeface="Times New Roman" pitchFamily="18" charset="0"/>
              </a:rPr>
              <a:t>Data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set contains 100 rows and 62  columns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.</a:t>
            </a:r>
            <a:endParaRPr lang="en-US" sz="2200" dirty="0">
              <a:latin typeface="Calibri" pitchFamily="34" charset="0"/>
              <a:cs typeface="Times New Roman" pitchFamily="18" charset="0"/>
            </a:endParaRPr>
          </a:p>
          <a:p>
            <a:r>
              <a:rPr lang="en-US" sz="2200" b="1" dirty="0">
                <a:latin typeface="Calibri" pitchFamily="34" charset="0"/>
              </a:rPr>
              <a:t>Problem Statement</a:t>
            </a:r>
            <a:r>
              <a:rPr lang="en-US" sz="2200" dirty="0">
                <a:latin typeface="Calibri" pitchFamily="34" charset="0"/>
              </a:rPr>
              <a:t>: </a:t>
            </a:r>
            <a:r>
              <a:rPr lang="en-US" sz="2200" dirty="0" smtClean="0">
                <a:latin typeface="Calibri" pitchFamily="34" charset="0"/>
              </a:rPr>
              <a:t>Finding out insights about the </a:t>
            </a:r>
            <a:r>
              <a:rPr lang="en-US" sz="2200" dirty="0">
                <a:latin typeface="Calibri" pitchFamily="34" charset="0"/>
              </a:rPr>
              <a:t>movies and their </a:t>
            </a:r>
            <a:r>
              <a:rPr lang="en-US" sz="2200" dirty="0" smtClean="0">
                <a:latin typeface="Calibri" pitchFamily="34" charset="0"/>
              </a:rPr>
              <a:t>voters </a:t>
            </a:r>
            <a:r>
              <a:rPr lang="en-US" sz="2200" dirty="0">
                <a:latin typeface="Calibri" pitchFamily="34" charset="0"/>
              </a:rPr>
              <a:t>and suggest way to </a:t>
            </a:r>
            <a:r>
              <a:rPr lang="en-US" sz="2200" dirty="0" smtClean="0">
                <a:latin typeface="Calibri" pitchFamily="34" charset="0"/>
              </a:rPr>
              <a:t>improve.</a:t>
            </a:r>
          </a:p>
          <a:p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Based on the problem statement, we should focus on the voters and the genres.</a:t>
            </a:r>
            <a:endParaRPr lang="en-US" sz="22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Let's Talk Profit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Created a column called “Profit”</a:t>
            </a:r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    which contains the difference of gross </a:t>
            </a:r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    and budget.</a:t>
            </a:r>
          </a:p>
          <a:p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Plotted a scatter plot between the</a:t>
            </a:r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    columns budget and profit.</a:t>
            </a:r>
          </a:p>
          <a:p>
            <a:r>
              <a:rPr lang="en-US" sz="2000" dirty="0">
                <a:latin typeface="Calibri" pitchFamily="34" charset="0"/>
                <a:cs typeface="Times New Roman" pitchFamily="18" charset="0"/>
              </a:rPr>
              <a:t>Individually inspecting budget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and</a:t>
            </a:r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    profit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both are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slightly skewed to </a:t>
            </a: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    right ,which means most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of the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movies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   have positive profit and also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budgets </a:t>
            </a: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   are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high. </a:t>
            </a: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Calibri" pitchFamily="34" charset="0"/>
              </a:rPr>
              <a:t> </a:t>
            </a:r>
            <a:r>
              <a:rPr lang="en-US" sz="1900" dirty="0" smtClean="0">
                <a:latin typeface="Calibri" pitchFamily="34" charset="0"/>
              </a:rPr>
              <a:t>   </a:t>
            </a:r>
            <a:endParaRPr lang="en-US" sz="1900" dirty="0">
              <a:latin typeface="Calibri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16391"/>
            <a:ext cx="3915417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Calibri" pitchFamily="34" charset="0"/>
              </a:rPr>
              <a:t>The General Audience and the Critics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000" dirty="0" smtClean="0">
                <a:latin typeface="Calibri" pitchFamily="34" charset="0"/>
              </a:rPr>
              <a:t>Converted the </a:t>
            </a:r>
            <a:r>
              <a:rPr lang="en-US" sz="2000" dirty="0" err="1" smtClean="0">
                <a:latin typeface="Calibri" pitchFamily="34" charset="0"/>
              </a:rPr>
              <a:t>Metacritic</a:t>
            </a:r>
            <a:r>
              <a:rPr lang="en-US" sz="2000" dirty="0" smtClean="0">
                <a:latin typeface="Calibri" pitchFamily="34" charset="0"/>
              </a:rPr>
              <a:t> column to a scale of 10 and then created a new column called </a:t>
            </a:r>
            <a:r>
              <a:rPr lang="en-US" sz="2000" dirty="0">
                <a:latin typeface="Calibri" pitchFamily="34" charset="0"/>
              </a:rPr>
              <a:t>as </a:t>
            </a:r>
            <a:r>
              <a:rPr lang="en-US" sz="2000" dirty="0" smtClean="0">
                <a:latin typeface="Calibri" pitchFamily="34" charset="0"/>
              </a:rPr>
              <a:t>“</a:t>
            </a:r>
            <a:r>
              <a:rPr lang="en-US" sz="2000" dirty="0" err="1" smtClean="0">
                <a:latin typeface="Calibri" pitchFamily="34" charset="0"/>
              </a:rPr>
              <a:t>Avg_rating</a:t>
            </a:r>
            <a:r>
              <a:rPr lang="en-US" sz="2000" dirty="0" smtClean="0">
                <a:latin typeface="Calibri" pitchFamily="34" charset="0"/>
              </a:rPr>
              <a:t>”</a:t>
            </a:r>
            <a:r>
              <a:rPr lang="en-US" sz="2000" dirty="0">
                <a:latin typeface="Calibri" pitchFamily="34" charset="0"/>
              </a:rPr>
              <a:t> which will have the average of </a:t>
            </a:r>
            <a:r>
              <a:rPr lang="en-US" sz="2000" dirty="0" smtClean="0">
                <a:latin typeface="Calibri" pitchFamily="34" charset="0"/>
              </a:rPr>
              <a:t>the </a:t>
            </a:r>
            <a:r>
              <a:rPr lang="en-US" sz="2000" dirty="0" err="1" smtClean="0">
                <a:latin typeface="Calibri" pitchFamily="34" charset="0"/>
              </a:rPr>
              <a:t>MetaCritic</a:t>
            </a:r>
            <a:r>
              <a:rPr lang="en-US" sz="2000" dirty="0" smtClean="0">
                <a:latin typeface="Calibri" pitchFamily="34" charset="0"/>
              </a:rPr>
              <a:t> and </a:t>
            </a:r>
            <a:r>
              <a:rPr lang="en-US" sz="2000" dirty="0" err="1" smtClean="0">
                <a:latin typeface="Calibri" pitchFamily="34" charset="0"/>
              </a:rPr>
              <a:t>IMDbrating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r>
              <a:rPr lang="en-US" sz="2000" dirty="0" smtClean="0">
                <a:latin typeface="Calibri" pitchFamily="34" charset="0"/>
              </a:rPr>
              <a:t>Retained </a:t>
            </a:r>
            <a:r>
              <a:rPr lang="en-US" sz="2000" dirty="0">
                <a:latin typeface="Calibri" pitchFamily="34" charset="0"/>
              </a:rPr>
              <a:t>only the movies with a rating equal to or higher than 8 and </a:t>
            </a:r>
            <a:r>
              <a:rPr lang="en-US" sz="2000" dirty="0" smtClean="0">
                <a:latin typeface="Calibri" pitchFamily="34" charset="0"/>
              </a:rPr>
              <a:t>stored </a:t>
            </a:r>
            <a:r>
              <a:rPr lang="en-US" sz="2000" dirty="0">
                <a:latin typeface="Calibri" pitchFamily="34" charset="0"/>
              </a:rPr>
              <a:t>these movies in a new </a:t>
            </a:r>
            <a:r>
              <a:rPr lang="en-US" sz="2000" dirty="0" err="1">
                <a:latin typeface="Calibri" pitchFamily="34" charset="0"/>
              </a:rPr>
              <a:t>dataframe</a:t>
            </a:r>
            <a:r>
              <a:rPr lang="en-US" sz="2000" dirty="0">
                <a:latin typeface="Calibri" pitchFamily="34" charset="0"/>
              </a:rPr>
              <a:t> </a:t>
            </a:r>
            <a:r>
              <a:rPr lang="en-US" sz="2000" dirty="0" smtClean="0">
                <a:latin typeface="Calibri" pitchFamily="34" charset="0"/>
              </a:rPr>
              <a:t> “</a:t>
            </a:r>
            <a:r>
              <a:rPr lang="en-US" sz="2000" dirty="0" err="1" smtClean="0">
                <a:latin typeface="Calibri" pitchFamily="34" charset="0"/>
              </a:rPr>
              <a:t>UniversalAcclaim</a:t>
            </a:r>
            <a:r>
              <a:rPr lang="en-US" sz="2000" dirty="0" smtClean="0">
                <a:latin typeface="Calibri" pitchFamily="34" charset="0"/>
              </a:rPr>
              <a:t>”.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822959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0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Calibri" pitchFamily="34" charset="0"/>
              </a:rPr>
              <a:t>Find the Most Popular Trios </a:t>
            </a:r>
            <a:r>
              <a:rPr lang="en-US" sz="3200" dirty="0" smtClean="0">
                <a:latin typeface="Calibri" pitchFamily="34" charset="0"/>
              </a:rPr>
              <a:t>- I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200" dirty="0">
                <a:latin typeface="Calibri" pitchFamily="34" charset="0"/>
              </a:rPr>
              <a:t>T</a:t>
            </a:r>
            <a:r>
              <a:rPr lang="en-US" sz="2200" dirty="0" smtClean="0">
                <a:latin typeface="Calibri" pitchFamily="34" charset="0"/>
              </a:rPr>
              <a:t>op </a:t>
            </a:r>
            <a:r>
              <a:rPr lang="en-US" sz="2200" dirty="0">
                <a:latin typeface="Calibri" pitchFamily="34" charset="0"/>
              </a:rPr>
              <a:t>5 </a:t>
            </a:r>
            <a:r>
              <a:rPr lang="en-US" sz="2200" dirty="0" smtClean="0">
                <a:latin typeface="Calibri" pitchFamily="34" charset="0"/>
              </a:rPr>
              <a:t>popular  </a:t>
            </a:r>
            <a:r>
              <a:rPr lang="en-US" sz="2200" dirty="0" smtClean="0">
                <a:latin typeface="Calibri" pitchFamily="34" charset="0"/>
              </a:rPr>
              <a:t>trios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8077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4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Runtime Analysis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Plotted a distribution plot to</a:t>
            </a:r>
          </a:p>
          <a:p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find the 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   runtime range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most of the </a:t>
            </a: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   movies fall  into. </a:t>
            </a:r>
          </a:p>
          <a:p>
            <a:r>
              <a:rPr lang="en-US" sz="2000" dirty="0">
                <a:latin typeface="Calibri" pitchFamily="34" charset="0"/>
                <a:cs typeface="Times New Roman" pitchFamily="18" charset="0"/>
              </a:rPr>
              <a:t>Most of the movies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fall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within </a:t>
            </a: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    120–130 minutes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of runtime</a:t>
            </a:r>
            <a:r>
              <a:rPr lang="en-US" sz="2000" dirty="0">
                <a:latin typeface="Calibri" pitchFamily="34" charset="0"/>
              </a:rPr>
              <a:t>. </a:t>
            </a:r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70317"/>
            <a:ext cx="475824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8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alibri" pitchFamily="34" charset="0"/>
              </a:rPr>
              <a:t>R-Rated Movies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000" dirty="0">
                <a:latin typeface="Calibri" pitchFamily="34" charset="0"/>
              </a:rPr>
              <a:t> Among all the R rated movies that have been voted by the under-18 age group, 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top 10 movies that have the highest number of </a:t>
            </a:r>
            <a:r>
              <a:rPr lang="en-US" sz="2000" dirty="0" smtClean="0">
                <a:latin typeface="Calibri" pitchFamily="34" charset="0"/>
              </a:rPr>
              <a:t>votes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7420681" cy="377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7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alibri" pitchFamily="34" charset="0"/>
              </a:rPr>
              <a:t>Combine the </a:t>
            </a:r>
            <a:r>
              <a:rPr lang="en-US" dirty="0" err="1" smtClean="0">
                <a:latin typeface="Calibri" pitchFamily="34" charset="0"/>
              </a:rPr>
              <a:t>Dataframe</a:t>
            </a:r>
            <a:r>
              <a:rPr lang="en-US" dirty="0" smtClean="0">
                <a:latin typeface="Calibri" pitchFamily="34" charset="0"/>
              </a:rPr>
              <a:t> by Genres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000" dirty="0" smtClean="0">
                <a:latin typeface="Calibri" pitchFamily="34" charset="0"/>
              </a:rPr>
              <a:t>Created </a:t>
            </a:r>
            <a:r>
              <a:rPr lang="en-US" sz="2000" dirty="0">
                <a:latin typeface="Calibri" pitchFamily="34" charset="0"/>
              </a:rPr>
              <a:t>a new </a:t>
            </a:r>
            <a:r>
              <a:rPr lang="en-US" sz="2000" dirty="0" err="1">
                <a:latin typeface="Calibri" pitchFamily="34" charset="0"/>
              </a:rPr>
              <a:t>dataframe</a:t>
            </a:r>
            <a:r>
              <a:rPr lang="en-US" sz="2000" dirty="0">
                <a:latin typeface="Calibri" pitchFamily="34" charset="0"/>
              </a:rPr>
              <a:t> </a:t>
            </a:r>
            <a:r>
              <a:rPr lang="en-US" sz="2000" dirty="0" smtClean="0">
                <a:latin typeface="Calibri" pitchFamily="34" charset="0"/>
              </a:rPr>
              <a:t>”</a:t>
            </a:r>
            <a:r>
              <a:rPr lang="en-US" sz="2000" dirty="0" err="1" smtClean="0">
                <a:latin typeface="Calibri" pitchFamily="34" charset="0"/>
              </a:rPr>
              <a:t>df_by_genre</a:t>
            </a:r>
            <a:r>
              <a:rPr lang="en-US" sz="2000" dirty="0" smtClean="0">
                <a:latin typeface="Calibri" pitchFamily="34" charset="0"/>
              </a:rPr>
              <a:t>”</a:t>
            </a:r>
            <a:r>
              <a:rPr lang="en-US" sz="2000" dirty="0">
                <a:latin typeface="Calibri" pitchFamily="34" charset="0"/>
              </a:rPr>
              <a:t> that contains genre_1, genre_2, and genre_3 and all the columns related to </a:t>
            </a:r>
            <a:r>
              <a:rPr lang="en-US" sz="2000" dirty="0" err="1" smtClean="0">
                <a:latin typeface="Calibri" pitchFamily="34" charset="0"/>
              </a:rPr>
              <a:t>CVotes</a:t>
            </a:r>
            <a:r>
              <a:rPr lang="en-US" sz="2000" dirty="0" smtClean="0">
                <a:latin typeface="Calibri" pitchFamily="34" charset="0"/>
              </a:rPr>
              <a:t>/Votes.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" y="2133600"/>
            <a:ext cx="8111197" cy="36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9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Created a  column called “</a:t>
            </a:r>
            <a:r>
              <a:rPr lang="en-US" sz="2000" dirty="0" err="1" smtClean="0">
                <a:latin typeface="Calibri" pitchFamily="34" charset="0"/>
                <a:cs typeface="Times New Roman" pitchFamily="18" charset="0"/>
              </a:rPr>
              <a:t>cnt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” which is count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initialized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it to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one.</a:t>
            </a:r>
          </a:p>
          <a:p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Plotted a bar chart showing different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genres </a:t>
            </a:r>
            <a:r>
              <a:rPr lang="en-US" sz="2000" dirty="0" err="1">
                <a:latin typeface="Calibri" pitchFamily="34" charset="0"/>
                <a:cs typeface="Times New Roman" pitchFamily="18" charset="0"/>
              </a:rPr>
              <a:t>vs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Times New Roman" pitchFamily="18" charset="0"/>
              </a:rPr>
              <a:t>cnt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900" dirty="0" smtClean="0">
                <a:latin typeface="Calibri" pitchFamily="34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sz="1900" b="1" dirty="0" smtClean="0">
              <a:latin typeface="Calibri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900" b="1" dirty="0">
              <a:latin typeface="Calibri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900" b="1" dirty="0" smtClean="0">
              <a:latin typeface="Calibri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900" b="1" dirty="0">
              <a:latin typeface="Calibri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900" b="1" dirty="0" smtClean="0">
              <a:latin typeface="Calibri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900" b="1" dirty="0">
              <a:latin typeface="Calibri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900" b="1" dirty="0" smtClean="0">
              <a:latin typeface="Calibri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900" b="1" dirty="0">
              <a:latin typeface="Calibri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900" b="1" dirty="0" smtClean="0">
              <a:latin typeface="Calibri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900" b="1" dirty="0">
              <a:latin typeface="Calibri" pitchFamily="34" charset="0"/>
              <a:cs typeface="Times New Roman" pitchFamily="18" charset="0"/>
            </a:endParaRPr>
          </a:p>
          <a:p>
            <a:r>
              <a:rPr lang="en-US" sz="2000" dirty="0">
                <a:latin typeface="Calibri" pitchFamily="34" charset="0"/>
                <a:cs typeface="Times New Roman" pitchFamily="18" charset="0"/>
              </a:rPr>
              <a:t>Drama stands at the top whereas Animation is at the bottom. </a:t>
            </a:r>
          </a:p>
          <a:p>
            <a:pPr marL="0" indent="0">
              <a:buNone/>
            </a:pPr>
            <a:endParaRPr lang="en-US" sz="1900" dirty="0">
              <a:latin typeface="Calibri" pitchFamily="34" charset="0"/>
              <a:cs typeface="Times New Roman" pitchFamily="18" charset="0"/>
            </a:endParaRPr>
          </a:p>
          <a:p>
            <a:endParaRPr lang="en-US" sz="1900" b="1" dirty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" y="2057400"/>
            <a:ext cx="6629400" cy="32004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Calibri" pitchFamily="34" charset="0"/>
              </a:rPr>
              <a:t>Genre Counts!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46218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496</TotalTime>
  <Words>648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Thatch</vt:lpstr>
      <vt:lpstr>PowerPoint Presentation</vt:lpstr>
      <vt:lpstr>Data Exploration</vt:lpstr>
      <vt:lpstr>Let's Talk Profit!</vt:lpstr>
      <vt:lpstr>The General Audience and the Critics</vt:lpstr>
      <vt:lpstr>Find the Most Popular Trios - I</vt:lpstr>
      <vt:lpstr>Runtime Analysis </vt:lpstr>
      <vt:lpstr> R-Rated Movies</vt:lpstr>
      <vt:lpstr> Combine the Dataframe by Genres</vt:lpstr>
      <vt:lpstr>Genre Counts!</vt:lpstr>
      <vt:lpstr>Gender and Genre </vt:lpstr>
      <vt:lpstr>Gender and Genre </vt:lpstr>
      <vt:lpstr>US vs non-US Cross Analysis</vt:lpstr>
      <vt:lpstr>US vs non-US Cross Analysis</vt:lpstr>
      <vt:lpstr>Top 1000 Voters Vs Genres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</dc:title>
  <dc:creator>welcome</dc:creator>
  <cp:lastModifiedBy>welcome</cp:lastModifiedBy>
  <cp:revision>27</cp:revision>
  <dcterms:created xsi:type="dcterms:W3CDTF">2020-12-29T12:45:10Z</dcterms:created>
  <dcterms:modified xsi:type="dcterms:W3CDTF">2021-01-02T04:48:02Z</dcterms:modified>
</cp:coreProperties>
</file>