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10287000" cx="18288000"/>
  <p:notesSz cx="6858000" cy="9144000"/>
  <p:embeddedFontLst>
    <p:embeddedFont>
      <p:font typeface="Playfair Display Medium"/>
      <p:regular r:id="rId19"/>
      <p:bold r:id="rId20"/>
      <p:italic r:id="rId21"/>
      <p:boldItalic r:id="rId22"/>
    </p:embeddedFont>
    <p:embeddedFont>
      <p:font typeface="League Spartan"/>
      <p:regular r:id="rId23"/>
      <p:bold r:id="rId24"/>
    </p:embeddedFont>
    <p:embeddedFont>
      <p:font typeface="Playfair Display"/>
      <p:regular r:id="rId25"/>
      <p:bold r:id="rId26"/>
      <p:italic r:id="rId27"/>
      <p:boldItalic r:id="rId28"/>
    </p:embeddedFont>
    <p:embeddedFont>
      <p:font typeface="Playfair Display SemiBold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33" roundtripDataSignature="AMtx7mjsaL0SqEmms+fFeYAZCEqeWzdA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CC94F34-2E21-4C91-B175-5DD9E0B4AD53}">
  <a:tblStyle styleId="{CCC94F34-2E21-4C91-B175-5DD9E0B4AD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Medium-bold.fntdata"/><Relationship Id="rId22" Type="http://schemas.openxmlformats.org/officeDocument/2006/relationships/font" Target="fonts/PlayfairDisplayMedium-boldItalic.fntdata"/><Relationship Id="rId21" Type="http://schemas.openxmlformats.org/officeDocument/2006/relationships/font" Target="fonts/PlayfairDisplayMedium-italic.fntdata"/><Relationship Id="rId24" Type="http://schemas.openxmlformats.org/officeDocument/2006/relationships/font" Target="fonts/LeagueSpartan-bold.fntdata"/><Relationship Id="rId23" Type="http://schemas.openxmlformats.org/officeDocument/2006/relationships/font" Target="fonts/LeagueSpartan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layfairDisplay-bold.fntdata"/><Relationship Id="rId25" Type="http://schemas.openxmlformats.org/officeDocument/2006/relationships/font" Target="fonts/PlayfairDisplay-regular.fntdata"/><Relationship Id="rId28" Type="http://schemas.openxmlformats.org/officeDocument/2006/relationships/font" Target="fonts/PlayfairDisplay-boldItalic.fntdata"/><Relationship Id="rId27" Type="http://schemas.openxmlformats.org/officeDocument/2006/relationships/font" Target="fonts/PlayfairDisplay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layfairDisplaySemiBold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layfairDisplaySemiBold-italic.fntdata"/><Relationship Id="rId30" Type="http://schemas.openxmlformats.org/officeDocument/2006/relationships/font" Target="fonts/PlayfairDisplaySemiBold-bold.fntdata"/><Relationship Id="rId11" Type="http://schemas.openxmlformats.org/officeDocument/2006/relationships/slide" Target="slides/slide5.xml"/><Relationship Id="rId33" Type="http://customschemas.google.com/relationships/presentationmetadata" Target="metadata"/><Relationship Id="rId10" Type="http://schemas.openxmlformats.org/officeDocument/2006/relationships/slide" Target="slides/slide4.xml"/><Relationship Id="rId32" Type="http://schemas.openxmlformats.org/officeDocument/2006/relationships/font" Target="fonts/PlayfairDisplaySemiBold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PlayfairDisplayMedium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8a93bd3b0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38a93bd3b0e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8a93bd3b0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38a93bd3b0e_0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8a9039aae8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38a9039aae8_3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8a9039aae8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38a9039aae8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8a93bd3b0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38a93bd3b0e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8a93bd3b0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38a93bd3b0e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17.jpg"/><Relationship Id="rId7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18.jpg"/><Relationship Id="rId7" Type="http://schemas.openxmlformats.org/officeDocument/2006/relationships/image" Target="../media/image1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10" Type="http://schemas.openxmlformats.org/officeDocument/2006/relationships/image" Target="../media/image14.png"/><Relationship Id="rId9" Type="http://schemas.openxmlformats.org/officeDocument/2006/relationships/image" Target="../media/image20.png"/><Relationship Id="rId5" Type="http://schemas.openxmlformats.org/officeDocument/2006/relationships/image" Target="../media/image5.png"/><Relationship Id="rId6" Type="http://schemas.openxmlformats.org/officeDocument/2006/relationships/image" Target="../media/image10.png"/><Relationship Id="rId7" Type="http://schemas.openxmlformats.org/officeDocument/2006/relationships/image" Target="../media/image9.png"/><Relationship Id="rId8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A4C7E"/>
            </a:gs>
            <a:gs pos="100000">
              <a:srgbClr val="0D0235"/>
            </a:gs>
          </a:gsLst>
          <a:lin ang="0" scaled="0"/>
        </a:gra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4909030" y="0"/>
            <a:ext cx="8469941" cy="11225528"/>
          </a:xfrm>
          <a:custGeom>
            <a:rect b="b" l="l" r="r" t="t"/>
            <a:pathLst>
              <a:path extrusionOk="0" h="11225528" w="8469941">
                <a:moveTo>
                  <a:pt x="0" y="0"/>
                </a:moveTo>
                <a:lnTo>
                  <a:pt x="8469940" y="0"/>
                </a:lnTo>
                <a:lnTo>
                  <a:pt x="8469940" y="11225528"/>
                </a:lnTo>
                <a:lnTo>
                  <a:pt x="0" y="112255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-11013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A4C7E"/>
            </a:gs>
            <a:gs pos="100000">
              <a:srgbClr val="0D0235"/>
            </a:gs>
          </a:gsLst>
          <a:lin ang="0" scaled="0"/>
        </a:gra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6"/>
          <p:cNvGrpSpPr/>
          <p:nvPr/>
        </p:nvGrpSpPr>
        <p:grpSpPr>
          <a:xfrm>
            <a:off x="1714500" y="-354435"/>
            <a:ext cx="15544800" cy="3143249"/>
            <a:chOff x="0" y="-19050"/>
            <a:chExt cx="20726400" cy="4191000"/>
          </a:xfrm>
        </p:grpSpPr>
        <p:sp>
          <p:nvSpPr>
            <p:cNvPr id="198" name="Google Shape;198;p6"/>
            <p:cNvSpPr/>
            <p:nvPr/>
          </p:nvSpPr>
          <p:spPr>
            <a:xfrm>
              <a:off x="0" y="0"/>
              <a:ext cx="20726400" cy="4171950"/>
            </a:xfrm>
            <a:custGeom>
              <a:rect b="b" l="l" r="r" t="t"/>
              <a:pathLst>
                <a:path extrusionOk="0" h="4171950" w="20726400">
                  <a:moveTo>
                    <a:pt x="0" y="0"/>
                  </a:moveTo>
                  <a:lnTo>
                    <a:pt x="20726400" y="0"/>
                  </a:lnTo>
                  <a:lnTo>
                    <a:pt x="20726400" y="4171950"/>
                  </a:lnTo>
                  <a:lnTo>
                    <a:pt x="0" y="41719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199" name="Google Shape;199;p6"/>
            <p:cNvSpPr txBox="1"/>
            <p:nvPr/>
          </p:nvSpPr>
          <p:spPr>
            <a:xfrm>
              <a:off x="0" y="-19050"/>
              <a:ext cx="20726400" cy="41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6000">
                  <a:solidFill>
                    <a:srgbClr val="FFF2CC"/>
                  </a:solidFill>
                  <a:latin typeface="Playfair Display SemiBold"/>
                  <a:ea typeface="Playfair Display SemiBold"/>
                  <a:cs typeface="Playfair Display SemiBold"/>
                  <a:sym typeface="Playfair Display SemiBold"/>
                </a:rPr>
                <a:t>Impact and Benefits</a:t>
              </a:r>
              <a:endParaRPr>
                <a:solidFill>
                  <a:srgbClr val="FFF2CC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endParaRPr>
            </a:p>
          </p:txBody>
        </p:sp>
      </p:grpSp>
      <p:sp>
        <p:nvSpPr>
          <p:cNvPr id="200" name="Google Shape;200;p6"/>
          <p:cNvSpPr/>
          <p:nvPr/>
        </p:nvSpPr>
        <p:spPr>
          <a:xfrm>
            <a:off x="687928" y="390103"/>
            <a:ext cx="933831" cy="1277208"/>
          </a:xfrm>
          <a:custGeom>
            <a:rect b="b" l="l" r="r" t="t"/>
            <a:pathLst>
              <a:path extrusionOk="0" h="1702943" w="1245108">
                <a:moveTo>
                  <a:pt x="0" y="0"/>
                </a:moveTo>
                <a:lnTo>
                  <a:pt x="1245108" y="0"/>
                </a:lnTo>
                <a:lnTo>
                  <a:pt x="1245108" y="1702943"/>
                </a:lnTo>
                <a:lnTo>
                  <a:pt x="0" y="17029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4" l="0" r="0" t="-26"/>
            </a:stretch>
          </a:blipFill>
          <a:ln>
            <a:noFill/>
          </a:ln>
        </p:spPr>
      </p:sp>
      <p:sp>
        <p:nvSpPr>
          <p:cNvPr id="201" name="Google Shape;201;p6"/>
          <p:cNvSpPr/>
          <p:nvPr/>
        </p:nvSpPr>
        <p:spPr>
          <a:xfrm>
            <a:off x="10689142" y="2788815"/>
            <a:ext cx="9149906" cy="6088856"/>
          </a:xfrm>
          <a:custGeom>
            <a:rect b="b" l="l" r="r" t="t"/>
            <a:pathLst>
              <a:path extrusionOk="0" h="8118475" w="12199874">
                <a:moveTo>
                  <a:pt x="0" y="0"/>
                </a:moveTo>
                <a:lnTo>
                  <a:pt x="12199874" y="0"/>
                </a:lnTo>
                <a:lnTo>
                  <a:pt x="12199874" y="8118475"/>
                </a:lnTo>
                <a:lnTo>
                  <a:pt x="0" y="81184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46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2" name="Google Shape;202;p6"/>
          <p:cNvSpPr/>
          <p:nvPr/>
        </p:nvSpPr>
        <p:spPr>
          <a:xfrm>
            <a:off x="-3986591" y="6993255"/>
            <a:ext cx="9149906" cy="6088856"/>
          </a:xfrm>
          <a:custGeom>
            <a:rect b="b" l="l" r="r" t="t"/>
            <a:pathLst>
              <a:path extrusionOk="0" h="8118475" w="12199874">
                <a:moveTo>
                  <a:pt x="0" y="0"/>
                </a:moveTo>
                <a:lnTo>
                  <a:pt x="12199874" y="0"/>
                </a:lnTo>
                <a:lnTo>
                  <a:pt x="12199874" y="8118475"/>
                </a:lnTo>
                <a:lnTo>
                  <a:pt x="0" y="81184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46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3" name="Google Shape;203;p6"/>
          <p:cNvSpPr/>
          <p:nvPr/>
        </p:nvSpPr>
        <p:spPr>
          <a:xfrm>
            <a:off x="15895675" y="390103"/>
            <a:ext cx="2392299" cy="1277208"/>
          </a:xfrm>
          <a:custGeom>
            <a:rect b="b" l="l" r="r" t="t"/>
            <a:pathLst>
              <a:path extrusionOk="0" h="1702943" w="3189732">
                <a:moveTo>
                  <a:pt x="0" y="0"/>
                </a:moveTo>
                <a:lnTo>
                  <a:pt x="3189732" y="0"/>
                </a:lnTo>
                <a:lnTo>
                  <a:pt x="3189732" y="1702943"/>
                </a:lnTo>
                <a:lnTo>
                  <a:pt x="0" y="17029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61911" l="0" r="0" t="-61911"/>
            </a:stretch>
          </a:blipFill>
          <a:ln>
            <a:noFill/>
          </a:ln>
        </p:spPr>
      </p:sp>
      <p:sp>
        <p:nvSpPr>
          <p:cNvPr id="204" name="Google Shape;204;p6"/>
          <p:cNvSpPr txBox="1"/>
          <p:nvPr/>
        </p:nvSpPr>
        <p:spPr>
          <a:xfrm>
            <a:off x="1030675" y="1845475"/>
            <a:ext cx="14865000" cy="3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FFF2CC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Potential Impact</a:t>
            </a:r>
            <a:endParaRPr sz="2500">
              <a:solidFill>
                <a:srgbClr val="FFF2CC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2CC"/>
              </a:buClr>
              <a:buSzPts val="2500"/>
              <a:buChar char="●"/>
            </a:pPr>
            <a:r>
              <a:rPr lang="en-US" sz="2500">
                <a:solidFill>
                  <a:srgbClr val="FFF2CC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Environmental: Higher recycling rates, reduced landfill waste, progress toward UN SDGs.</a:t>
            </a:r>
            <a:endParaRPr sz="2500">
              <a:solidFill>
                <a:srgbClr val="FFF2CC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500"/>
              <a:buChar char="●"/>
            </a:pPr>
            <a:r>
              <a:rPr lang="en-US" sz="2500">
                <a:solidFill>
                  <a:srgbClr val="FFF2CC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Social: Restores citizen trust in waste systems → visible accountability.</a:t>
            </a:r>
            <a:endParaRPr sz="2500">
              <a:solidFill>
                <a:srgbClr val="FFF2CC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500"/>
              <a:buChar char="●"/>
            </a:pPr>
            <a:r>
              <a:rPr lang="en-US" sz="2500">
                <a:solidFill>
                  <a:srgbClr val="FFF2CC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Governance: Helps municipalities enforce segregation, optimize routes, and meet Swachh Bharat/Smart City goals.</a:t>
            </a:r>
            <a:endParaRPr sz="2500">
              <a:solidFill>
                <a:srgbClr val="FFF2CC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500"/>
              <a:buChar char="●"/>
            </a:pPr>
            <a:r>
              <a:rPr lang="en-US" sz="2500">
                <a:solidFill>
                  <a:srgbClr val="FFF2CC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Corporate: Provides auditable reports for EPR, strengthening ESG compliance and brand reputation.</a:t>
            </a:r>
            <a:endParaRPr sz="2500">
              <a:solidFill>
                <a:srgbClr val="FFF2CC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6" title="download (1).jpe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03000" y="5494075"/>
            <a:ext cx="6229026" cy="415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6" title="97913322-d254-11ea-88dd-6bec610be4a6_image_hires_182009.jp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43725" y="5467159"/>
            <a:ext cx="6229025" cy="4207916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6"/>
          <p:cNvSpPr txBox="1"/>
          <p:nvPr/>
        </p:nvSpPr>
        <p:spPr>
          <a:xfrm>
            <a:off x="14199525" y="5494075"/>
            <a:ext cx="3481200" cy="46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2CC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Over 50%</a:t>
            </a:r>
            <a:r>
              <a:rPr lang="en-US" sz="2400">
                <a:solidFill>
                  <a:srgbClr val="FFF2CC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of generated municipal waste remains mixed and unsegregated — citizens rarely know its final fate.</a:t>
            </a:r>
            <a:endParaRPr sz="2400">
              <a:solidFill>
                <a:srgbClr val="FFF2CC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rgbClr val="FFF2CC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Unverified collection and transfer operations lead to waste being dumped rather than processed, reducing citizen trust.</a:t>
            </a:r>
            <a:br>
              <a:rPr i="1" lang="en-US" sz="2400">
                <a:solidFill>
                  <a:srgbClr val="FFF2CC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</a:br>
            <a:endParaRPr i="1" sz="2400">
              <a:solidFill>
                <a:srgbClr val="FFF2CC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FFF2CC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A4C7E"/>
            </a:gs>
            <a:gs pos="100000">
              <a:srgbClr val="0D0235"/>
            </a:gs>
          </a:gsLst>
          <a:lin ang="0" scaled="0"/>
        </a:gra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g38a93bd3b0e_0_47"/>
          <p:cNvGrpSpPr/>
          <p:nvPr/>
        </p:nvGrpSpPr>
        <p:grpSpPr>
          <a:xfrm>
            <a:off x="1714500" y="-354435"/>
            <a:ext cx="15544800" cy="3143250"/>
            <a:chOff x="0" y="-19050"/>
            <a:chExt cx="20726400" cy="4191000"/>
          </a:xfrm>
        </p:grpSpPr>
        <p:sp>
          <p:nvSpPr>
            <p:cNvPr id="213" name="Google Shape;213;g38a93bd3b0e_0_47"/>
            <p:cNvSpPr/>
            <p:nvPr/>
          </p:nvSpPr>
          <p:spPr>
            <a:xfrm>
              <a:off x="0" y="0"/>
              <a:ext cx="20726400" cy="4171950"/>
            </a:xfrm>
            <a:custGeom>
              <a:rect b="b" l="l" r="r" t="t"/>
              <a:pathLst>
                <a:path extrusionOk="0" h="4171950" w="20726400">
                  <a:moveTo>
                    <a:pt x="0" y="0"/>
                  </a:moveTo>
                  <a:lnTo>
                    <a:pt x="20726400" y="0"/>
                  </a:lnTo>
                  <a:lnTo>
                    <a:pt x="20726400" y="4171950"/>
                  </a:lnTo>
                  <a:lnTo>
                    <a:pt x="0" y="41719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214" name="Google Shape;214;g38a93bd3b0e_0_47"/>
            <p:cNvSpPr txBox="1"/>
            <p:nvPr/>
          </p:nvSpPr>
          <p:spPr>
            <a:xfrm>
              <a:off x="0" y="-19050"/>
              <a:ext cx="20726400" cy="41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6000" u="none" cap="none" strike="noStrike">
                  <a:solidFill>
                    <a:srgbClr val="FFF2CC"/>
                  </a:solidFill>
                  <a:latin typeface="Playfair Display SemiBold"/>
                  <a:ea typeface="Playfair Display SemiBold"/>
                  <a:cs typeface="Playfair Display SemiBold"/>
                  <a:sym typeface="Playfair Display SemiBold"/>
                </a:rPr>
                <a:t>I</a:t>
              </a:r>
              <a:r>
                <a:rPr lang="en-US" sz="6000">
                  <a:solidFill>
                    <a:srgbClr val="FFF2CC"/>
                  </a:solidFill>
                  <a:latin typeface="Playfair Display SemiBold"/>
                  <a:ea typeface="Playfair Display SemiBold"/>
                  <a:cs typeface="Playfair Display SemiBold"/>
                  <a:sym typeface="Playfair Display SemiBold"/>
                </a:rPr>
                <a:t>mpact and Benefits</a:t>
              </a:r>
              <a:endParaRPr>
                <a:solidFill>
                  <a:srgbClr val="FFF2CC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endParaRPr>
            </a:p>
          </p:txBody>
        </p:sp>
      </p:grpSp>
      <p:sp>
        <p:nvSpPr>
          <p:cNvPr id="215" name="Google Shape;215;g38a93bd3b0e_0_47"/>
          <p:cNvSpPr/>
          <p:nvPr/>
        </p:nvSpPr>
        <p:spPr>
          <a:xfrm>
            <a:off x="687928" y="390103"/>
            <a:ext cx="933831" cy="1277207"/>
          </a:xfrm>
          <a:custGeom>
            <a:rect b="b" l="l" r="r" t="t"/>
            <a:pathLst>
              <a:path extrusionOk="0" h="1702943" w="1245108">
                <a:moveTo>
                  <a:pt x="0" y="0"/>
                </a:moveTo>
                <a:lnTo>
                  <a:pt x="1245108" y="0"/>
                </a:lnTo>
                <a:lnTo>
                  <a:pt x="1245108" y="1702943"/>
                </a:lnTo>
                <a:lnTo>
                  <a:pt x="0" y="17029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9" l="0" r="0" t="-29"/>
            </a:stretch>
          </a:blipFill>
          <a:ln>
            <a:noFill/>
          </a:ln>
        </p:spPr>
      </p:sp>
      <p:sp>
        <p:nvSpPr>
          <p:cNvPr id="216" name="Google Shape;216;g38a93bd3b0e_0_47"/>
          <p:cNvSpPr/>
          <p:nvPr/>
        </p:nvSpPr>
        <p:spPr>
          <a:xfrm>
            <a:off x="-3986591" y="6993255"/>
            <a:ext cx="9149906" cy="6088856"/>
          </a:xfrm>
          <a:custGeom>
            <a:rect b="b" l="l" r="r" t="t"/>
            <a:pathLst>
              <a:path extrusionOk="0" h="8118475" w="12199874">
                <a:moveTo>
                  <a:pt x="0" y="0"/>
                </a:moveTo>
                <a:lnTo>
                  <a:pt x="12199874" y="0"/>
                </a:lnTo>
                <a:lnTo>
                  <a:pt x="12199874" y="8118475"/>
                </a:lnTo>
                <a:lnTo>
                  <a:pt x="0" y="81184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46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7" name="Google Shape;217;g38a93bd3b0e_0_47"/>
          <p:cNvSpPr/>
          <p:nvPr/>
        </p:nvSpPr>
        <p:spPr>
          <a:xfrm>
            <a:off x="15895675" y="390103"/>
            <a:ext cx="2392299" cy="1277207"/>
          </a:xfrm>
          <a:custGeom>
            <a:rect b="b" l="l" r="r" t="t"/>
            <a:pathLst>
              <a:path extrusionOk="0" h="1702943" w="3189732">
                <a:moveTo>
                  <a:pt x="0" y="0"/>
                </a:moveTo>
                <a:lnTo>
                  <a:pt x="3189732" y="0"/>
                </a:lnTo>
                <a:lnTo>
                  <a:pt x="3189732" y="1702943"/>
                </a:lnTo>
                <a:lnTo>
                  <a:pt x="0" y="17029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61906" l="0" r="0" t="-61906"/>
            </a:stretch>
          </a:blipFill>
          <a:ln>
            <a:noFill/>
          </a:ln>
        </p:spPr>
      </p:sp>
      <p:sp>
        <p:nvSpPr>
          <p:cNvPr id="218" name="Google Shape;218;g38a93bd3b0e_0_47"/>
          <p:cNvSpPr txBox="1"/>
          <p:nvPr/>
        </p:nvSpPr>
        <p:spPr>
          <a:xfrm>
            <a:off x="1414175" y="6993250"/>
            <a:ext cx="14348100" cy="31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solidFill>
                  <a:srgbClr val="FFF2CC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Benefits of the Solution</a:t>
            </a:r>
            <a:endParaRPr sz="2700">
              <a:solidFill>
                <a:srgbClr val="FFF2CC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2CC"/>
              </a:buClr>
              <a:buSzPts val="2700"/>
              <a:buFont typeface="Playfair Display Medium"/>
              <a:buChar char="●"/>
            </a:pPr>
            <a:r>
              <a:rPr lang="en-US" sz="2700">
                <a:solidFill>
                  <a:srgbClr val="FFF2CC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Citizens: Transparency + rewards → encourages sustained participation.</a:t>
            </a:r>
            <a:endParaRPr sz="2700">
              <a:solidFill>
                <a:srgbClr val="FFF2CC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700"/>
              <a:buFont typeface="Playfair Display Medium"/>
              <a:buChar char="●"/>
            </a:pPr>
            <a:r>
              <a:rPr lang="en-US" sz="2700">
                <a:solidFill>
                  <a:srgbClr val="FFF2CC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Municipalities: Real-time dashboards → smarter policy &amp; efficient waste handling.</a:t>
            </a:r>
            <a:endParaRPr sz="2700">
              <a:solidFill>
                <a:srgbClr val="FFF2CC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700"/>
              <a:buFont typeface="Playfair Display Medium"/>
              <a:buChar char="●"/>
            </a:pPr>
            <a:r>
              <a:rPr lang="en-US" sz="2700">
                <a:solidFill>
                  <a:srgbClr val="FFF2CC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Corporates: Low-cost, verifiable compliance tool → measurable ESG impact.</a:t>
            </a:r>
            <a:endParaRPr sz="2700">
              <a:solidFill>
                <a:srgbClr val="FFF2CC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700"/>
              <a:buFont typeface="Playfair Display Medium"/>
              <a:buChar char="●"/>
            </a:pPr>
            <a:r>
              <a:rPr lang="en-US" sz="2700">
                <a:solidFill>
                  <a:srgbClr val="FFF2CC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Society: Cleaner cities, healthier communities, reduced plastic pollution.</a:t>
            </a:r>
            <a:endParaRPr sz="2700">
              <a:solidFill>
                <a:srgbClr val="FFF2CC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  <p:pic>
        <p:nvPicPr>
          <p:cNvPr id="219" name="Google Shape;219;g38a93bd3b0e_0_47" title="Recycling-waste-Management-CSR-ESG-Sustainability-NGO-Earth5R-Mumbai.jpg"/>
          <p:cNvPicPr preferRelativeResize="0"/>
          <p:nvPr/>
        </p:nvPicPr>
        <p:blipFill rotWithShape="1">
          <a:blip r:embed="rId6">
            <a:alphaModFix/>
          </a:blip>
          <a:srcRect b="0" l="0" r="12503" t="0"/>
          <a:stretch/>
        </p:blipFill>
        <p:spPr>
          <a:xfrm>
            <a:off x="7712150" y="2630175"/>
            <a:ext cx="6022277" cy="3871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g38a93bd3b0e_0_47" title="UN19J_536.jpe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14178" y="2630175"/>
            <a:ext cx="5808579" cy="3871451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38a93bd3b0e_0_47"/>
          <p:cNvSpPr txBox="1"/>
          <p:nvPr/>
        </p:nvSpPr>
        <p:spPr>
          <a:xfrm>
            <a:off x="14223825" y="2630175"/>
            <a:ext cx="3209700" cy="3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FF2CC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Empowering waste workers — over </a:t>
            </a:r>
            <a:r>
              <a:rPr b="1" lang="en-US" sz="2100">
                <a:solidFill>
                  <a:srgbClr val="FFF2CC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1.5 million informal pickers</a:t>
            </a:r>
            <a:r>
              <a:rPr lang="en-US" sz="2100">
                <a:solidFill>
                  <a:srgbClr val="FFF2CC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in India contribute without recognition or proof of work.</a:t>
            </a:r>
            <a:endParaRPr sz="2100">
              <a:solidFill>
                <a:srgbClr val="FFF2CC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FF2CC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Community participation boosts collection reliability by </a:t>
            </a:r>
            <a:r>
              <a:rPr b="1" lang="en-US" sz="2100">
                <a:solidFill>
                  <a:srgbClr val="FFF2CC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~60%</a:t>
            </a:r>
            <a:r>
              <a:rPr lang="en-US" sz="2100">
                <a:solidFill>
                  <a:srgbClr val="FFF2CC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when citizens see their efforts directly validated.</a:t>
            </a:r>
            <a:endParaRPr sz="2100">
              <a:solidFill>
                <a:srgbClr val="FFF2CC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A4C7E"/>
            </a:gs>
            <a:gs pos="100000">
              <a:srgbClr val="0D0235"/>
            </a:gs>
          </a:gsLst>
          <a:lin ang="0" scaled="0"/>
        </a:gra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oogle Shape;226;g38a93bd3b0e_0_76"/>
          <p:cNvGrpSpPr/>
          <p:nvPr/>
        </p:nvGrpSpPr>
        <p:grpSpPr>
          <a:xfrm>
            <a:off x="1371600" y="-340148"/>
            <a:ext cx="15544800" cy="6650338"/>
            <a:chOff x="0" y="0"/>
            <a:chExt cx="20726400" cy="8867117"/>
          </a:xfrm>
        </p:grpSpPr>
        <p:sp>
          <p:nvSpPr>
            <p:cNvPr id="227" name="Google Shape;227;g38a93bd3b0e_0_76"/>
            <p:cNvSpPr/>
            <p:nvPr/>
          </p:nvSpPr>
          <p:spPr>
            <a:xfrm>
              <a:off x="0" y="0"/>
              <a:ext cx="20726400" cy="4171950"/>
            </a:xfrm>
            <a:custGeom>
              <a:rect b="b" l="l" r="r" t="t"/>
              <a:pathLst>
                <a:path extrusionOk="0" h="4171950" w="20726400">
                  <a:moveTo>
                    <a:pt x="0" y="0"/>
                  </a:moveTo>
                  <a:lnTo>
                    <a:pt x="20726400" y="0"/>
                  </a:lnTo>
                  <a:lnTo>
                    <a:pt x="20726400" y="4171950"/>
                  </a:lnTo>
                  <a:lnTo>
                    <a:pt x="0" y="41719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228" name="Google Shape;228;g38a93bd3b0e_0_76"/>
            <p:cNvSpPr txBox="1"/>
            <p:nvPr/>
          </p:nvSpPr>
          <p:spPr>
            <a:xfrm>
              <a:off x="0" y="4676117"/>
              <a:ext cx="20726400" cy="41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300">
                  <a:solidFill>
                    <a:srgbClr val="FFF2CC"/>
                  </a:solidFill>
                  <a:latin typeface="Playfair Display SemiBold"/>
                  <a:ea typeface="Playfair Display SemiBold"/>
                  <a:cs typeface="Playfair Display SemiBold"/>
                  <a:sym typeface="Playfair Display SemiBold"/>
                </a:rPr>
                <a:t>Thank You</a:t>
              </a:r>
              <a:endParaRPr sz="3700">
                <a:solidFill>
                  <a:srgbClr val="FFF2CC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endParaRPr>
            </a:p>
          </p:txBody>
        </p:sp>
      </p:grpSp>
      <p:sp>
        <p:nvSpPr>
          <p:cNvPr id="229" name="Google Shape;229;g38a93bd3b0e_0_76"/>
          <p:cNvSpPr/>
          <p:nvPr/>
        </p:nvSpPr>
        <p:spPr>
          <a:xfrm>
            <a:off x="687928" y="390103"/>
            <a:ext cx="933831" cy="1277207"/>
          </a:xfrm>
          <a:custGeom>
            <a:rect b="b" l="l" r="r" t="t"/>
            <a:pathLst>
              <a:path extrusionOk="0" h="1702943" w="1245108">
                <a:moveTo>
                  <a:pt x="0" y="0"/>
                </a:moveTo>
                <a:lnTo>
                  <a:pt x="1245108" y="0"/>
                </a:lnTo>
                <a:lnTo>
                  <a:pt x="1245108" y="1702943"/>
                </a:lnTo>
                <a:lnTo>
                  <a:pt x="0" y="17029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9" l="0" r="0" t="-29"/>
            </a:stretch>
          </a:blipFill>
          <a:ln>
            <a:noFill/>
          </a:ln>
        </p:spPr>
      </p:sp>
      <p:sp>
        <p:nvSpPr>
          <p:cNvPr id="230" name="Google Shape;230;g38a93bd3b0e_0_76"/>
          <p:cNvSpPr/>
          <p:nvPr/>
        </p:nvSpPr>
        <p:spPr>
          <a:xfrm>
            <a:off x="-3986591" y="6993255"/>
            <a:ext cx="9149906" cy="6088856"/>
          </a:xfrm>
          <a:custGeom>
            <a:rect b="b" l="l" r="r" t="t"/>
            <a:pathLst>
              <a:path extrusionOk="0" h="8118475" w="12199874">
                <a:moveTo>
                  <a:pt x="0" y="0"/>
                </a:moveTo>
                <a:lnTo>
                  <a:pt x="12199874" y="0"/>
                </a:lnTo>
                <a:lnTo>
                  <a:pt x="12199874" y="8118475"/>
                </a:lnTo>
                <a:lnTo>
                  <a:pt x="0" y="81184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46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1" name="Google Shape;231;g38a93bd3b0e_0_76"/>
          <p:cNvSpPr/>
          <p:nvPr/>
        </p:nvSpPr>
        <p:spPr>
          <a:xfrm>
            <a:off x="15895675" y="390103"/>
            <a:ext cx="2392299" cy="1277207"/>
          </a:xfrm>
          <a:custGeom>
            <a:rect b="b" l="l" r="r" t="t"/>
            <a:pathLst>
              <a:path extrusionOk="0" h="1702943" w="3189732">
                <a:moveTo>
                  <a:pt x="0" y="0"/>
                </a:moveTo>
                <a:lnTo>
                  <a:pt x="3189732" y="0"/>
                </a:lnTo>
                <a:lnTo>
                  <a:pt x="3189732" y="1702943"/>
                </a:lnTo>
                <a:lnTo>
                  <a:pt x="0" y="17029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61906" l="0" r="0" t="-61906"/>
            </a:stretch>
          </a:blipFill>
          <a:ln>
            <a:noFill/>
          </a:ln>
        </p:spPr>
      </p:sp>
      <p:sp>
        <p:nvSpPr>
          <p:cNvPr id="232" name="Google Shape;232;g38a93bd3b0e_0_76"/>
          <p:cNvSpPr/>
          <p:nvPr/>
        </p:nvSpPr>
        <p:spPr>
          <a:xfrm>
            <a:off x="10746867" y="2788815"/>
            <a:ext cx="9149905" cy="6088856"/>
          </a:xfrm>
          <a:custGeom>
            <a:rect b="b" l="l" r="r" t="t"/>
            <a:pathLst>
              <a:path extrusionOk="0" h="8118475" w="12199874">
                <a:moveTo>
                  <a:pt x="0" y="0"/>
                </a:moveTo>
                <a:lnTo>
                  <a:pt x="12199874" y="0"/>
                </a:lnTo>
                <a:lnTo>
                  <a:pt x="12199874" y="8118475"/>
                </a:lnTo>
                <a:lnTo>
                  <a:pt x="0" y="81184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46000"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A4C7E"/>
            </a:gs>
            <a:gs pos="100000">
              <a:srgbClr val="0D0235"/>
            </a:gs>
          </a:gsLst>
          <a:lin ang="0" scaled="0"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2"/>
          <p:cNvGrpSpPr/>
          <p:nvPr/>
        </p:nvGrpSpPr>
        <p:grpSpPr>
          <a:xfrm>
            <a:off x="1519914" y="-354435"/>
            <a:ext cx="15544800" cy="3143249"/>
            <a:chOff x="0" y="-19050"/>
            <a:chExt cx="20726400" cy="4191000"/>
          </a:xfrm>
        </p:grpSpPr>
        <p:sp>
          <p:nvSpPr>
            <p:cNvPr id="90" name="Google Shape;90;p2"/>
            <p:cNvSpPr/>
            <p:nvPr/>
          </p:nvSpPr>
          <p:spPr>
            <a:xfrm>
              <a:off x="0" y="0"/>
              <a:ext cx="20726400" cy="4171950"/>
            </a:xfrm>
            <a:custGeom>
              <a:rect b="b" l="l" r="r" t="t"/>
              <a:pathLst>
                <a:path extrusionOk="0" h="4171950" w="20726400">
                  <a:moveTo>
                    <a:pt x="0" y="0"/>
                  </a:moveTo>
                  <a:lnTo>
                    <a:pt x="20726400" y="0"/>
                  </a:lnTo>
                  <a:lnTo>
                    <a:pt x="20726400" y="4171950"/>
                  </a:lnTo>
                  <a:lnTo>
                    <a:pt x="0" y="41719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91" name="Google Shape;91;p2"/>
            <p:cNvSpPr txBox="1"/>
            <p:nvPr/>
          </p:nvSpPr>
          <p:spPr>
            <a:xfrm>
              <a:off x="0" y="-19050"/>
              <a:ext cx="20726400" cy="41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6300" u="none" cap="none" strike="noStrike">
                  <a:solidFill>
                    <a:srgbClr val="FFF2CC"/>
                  </a:solidFill>
                  <a:latin typeface="Playfair Display SemiBold"/>
                  <a:ea typeface="Playfair Display SemiBold"/>
                  <a:cs typeface="Playfair Display SemiBold"/>
                  <a:sym typeface="Playfair Display SemiBold"/>
                </a:rPr>
                <a:t>CODE VERSE HACKATHON 2025</a:t>
              </a:r>
              <a:endParaRPr sz="1700">
                <a:solidFill>
                  <a:srgbClr val="FFF2CC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endParaRPr>
            </a:p>
          </p:txBody>
        </p:sp>
      </p:grpSp>
      <p:sp>
        <p:nvSpPr>
          <p:cNvPr id="92" name="Google Shape;92;p2"/>
          <p:cNvSpPr/>
          <p:nvPr/>
        </p:nvSpPr>
        <p:spPr>
          <a:xfrm>
            <a:off x="16063138" y="390103"/>
            <a:ext cx="2392299" cy="1287267"/>
          </a:xfrm>
          <a:custGeom>
            <a:rect b="b" l="l" r="r" t="t"/>
            <a:pathLst>
              <a:path extrusionOk="0" h="1716355" w="3189732">
                <a:moveTo>
                  <a:pt x="0" y="0"/>
                </a:moveTo>
                <a:lnTo>
                  <a:pt x="3189732" y="0"/>
                </a:lnTo>
                <a:lnTo>
                  <a:pt x="3189732" y="1716355"/>
                </a:lnTo>
                <a:lnTo>
                  <a:pt x="0" y="17163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61037" l="0" r="0" t="-61037"/>
            </a:stretch>
          </a:blipFill>
          <a:ln>
            <a:noFill/>
          </a:ln>
        </p:spPr>
      </p:sp>
      <p:sp>
        <p:nvSpPr>
          <p:cNvPr id="93" name="Google Shape;93;p2"/>
          <p:cNvSpPr/>
          <p:nvPr/>
        </p:nvSpPr>
        <p:spPr>
          <a:xfrm>
            <a:off x="561781" y="390103"/>
            <a:ext cx="933831" cy="1277208"/>
          </a:xfrm>
          <a:custGeom>
            <a:rect b="b" l="l" r="r" t="t"/>
            <a:pathLst>
              <a:path extrusionOk="0" h="1702943" w="1245108">
                <a:moveTo>
                  <a:pt x="0" y="0"/>
                </a:moveTo>
                <a:lnTo>
                  <a:pt x="1245108" y="0"/>
                </a:lnTo>
                <a:lnTo>
                  <a:pt x="1245108" y="1702943"/>
                </a:lnTo>
                <a:lnTo>
                  <a:pt x="0" y="17029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24" l="0" r="0" t="-26"/>
            </a:stretch>
          </a:blipFill>
          <a:ln>
            <a:noFill/>
          </a:ln>
        </p:spPr>
      </p:sp>
      <p:sp>
        <p:nvSpPr>
          <p:cNvPr id="94" name="Google Shape;94;p2"/>
          <p:cNvSpPr/>
          <p:nvPr/>
        </p:nvSpPr>
        <p:spPr>
          <a:xfrm>
            <a:off x="-3986591" y="6993255"/>
            <a:ext cx="9149906" cy="6088856"/>
          </a:xfrm>
          <a:custGeom>
            <a:rect b="b" l="l" r="r" t="t"/>
            <a:pathLst>
              <a:path extrusionOk="0" h="8118475" w="12199874">
                <a:moveTo>
                  <a:pt x="0" y="0"/>
                </a:moveTo>
                <a:lnTo>
                  <a:pt x="12199874" y="0"/>
                </a:lnTo>
                <a:lnTo>
                  <a:pt x="12199874" y="8118475"/>
                </a:lnTo>
                <a:lnTo>
                  <a:pt x="0" y="81184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 amt="46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5" name="Google Shape;95;p2"/>
          <p:cNvSpPr/>
          <p:nvPr/>
        </p:nvSpPr>
        <p:spPr>
          <a:xfrm>
            <a:off x="10536917" y="2941340"/>
            <a:ext cx="9149905" cy="6088856"/>
          </a:xfrm>
          <a:custGeom>
            <a:rect b="b" l="l" r="r" t="t"/>
            <a:pathLst>
              <a:path extrusionOk="0" h="8118475" w="12199874">
                <a:moveTo>
                  <a:pt x="0" y="0"/>
                </a:moveTo>
                <a:lnTo>
                  <a:pt x="12199874" y="0"/>
                </a:lnTo>
                <a:lnTo>
                  <a:pt x="12199874" y="8118475"/>
                </a:lnTo>
                <a:lnTo>
                  <a:pt x="0" y="81184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 amt="46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6" name="Google Shape;96;p2"/>
          <p:cNvSpPr txBox="1"/>
          <p:nvPr/>
        </p:nvSpPr>
        <p:spPr>
          <a:xfrm>
            <a:off x="1684425" y="2466475"/>
            <a:ext cx="14859000" cy="7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95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4200"/>
              <a:buFont typeface="Playfair Display SemiBold"/>
              <a:buChar char="●"/>
            </a:pPr>
            <a:r>
              <a:rPr lang="en-US" sz="4200" u="sng">
                <a:solidFill>
                  <a:srgbClr val="FFF2CC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Problem Statement </a:t>
            </a:r>
            <a:endParaRPr sz="4200" u="sng">
              <a:solidFill>
                <a:srgbClr val="FFF2CC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rgbClr val="FFF2CC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 WasteTrace - End-to-End Waste Tracking with Accountability and Incentives</a:t>
            </a:r>
            <a:endParaRPr sz="4200">
              <a:solidFill>
                <a:srgbClr val="FFF2CC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  <a:p>
            <a:pPr indent="-495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4200"/>
              <a:buFont typeface="Playfair Display SemiBold"/>
              <a:buChar char="●"/>
            </a:pPr>
            <a:r>
              <a:rPr lang="en-US" sz="4200" u="sng">
                <a:solidFill>
                  <a:srgbClr val="FFF2CC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Team Name</a:t>
            </a:r>
            <a:endParaRPr sz="4200" u="sng">
              <a:solidFill>
                <a:srgbClr val="FFF2CC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rgbClr val="FFF2CC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           We Bare Bugs </a:t>
            </a:r>
            <a:endParaRPr sz="4200">
              <a:solidFill>
                <a:srgbClr val="FFF2CC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  <a:p>
            <a:pPr indent="-495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4200"/>
              <a:buFont typeface="Playfair Display SemiBold"/>
              <a:buChar char="●"/>
            </a:pPr>
            <a:r>
              <a:rPr lang="en-US" sz="4200" u="sng">
                <a:solidFill>
                  <a:srgbClr val="FFF2CC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Team Members </a:t>
            </a:r>
            <a:endParaRPr sz="4200" u="sng">
              <a:solidFill>
                <a:srgbClr val="FFF2CC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  <a:p>
            <a:pPr indent="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rgbClr val="FFF2CC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1) Shalvi Maheshwari</a:t>
            </a:r>
            <a:endParaRPr sz="4200">
              <a:solidFill>
                <a:srgbClr val="FFF2CC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  <a:p>
            <a:pPr indent="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rgbClr val="FFF2CC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2) Laukika Shinde</a:t>
            </a:r>
            <a:endParaRPr sz="4200">
              <a:solidFill>
                <a:srgbClr val="FFF2CC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  <a:p>
            <a:pPr indent="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rgbClr val="FFF2CC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3) Sarvesh Sapkal</a:t>
            </a:r>
            <a:endParaRPr sz="4200">
              <a:solidFill>
                <a:srgbClr val="FFF2CC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A4C7E"/>
            </a:gs>
            <a:gs pos="100000">
              <a:srgbClr val="0D0235"/>
            </a:gs>
          </a:gsLst>
          <a:lin ang="0" scaled="0"/>
        </a:gra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3"/>
          <p:cNvGrpSpPr/>
          <p:nvPr/>
        </p:nvGrpSpPr>
        <p:grpSpPr>
          <a:xfrm>
            <a:off x="1371588" y="-550068"/>
            <a:ext cx="16047375" cy="3143249"/>
            <a:chOff x="-670100" y="-19050"/>
            <a:chExt cx="21396500" cy="4191000"/>
          </a:xfrm>
        </p:grpSpPr>
        <p:sp>
          <p:nvSpPr>
            <p:cNvPr id="102" name="Google Shape;102;p3"/>
            <p:cNvSpPr/>
            <p:nvPr/>
          </p:nvSpPr>
          <p:spPr>
            <a:xfrm>
              <a:off x="0" y="0"/>
              <a:ext cx="20726400" cy="4171950"/>
            </a:xfrm>
            <a:custGeom>
              <a:rect b="b" l="l" r="r" t="t"/>
              <a:pathLst>
                <a:path extrusionOk="0" h="4171950" w="20726400">
                  <a:moveTo>
                    <a:pt x="0" y="0"/>
                  </a:moveTo>
                  <a:lnTo>
                    <a:pt x="20726400" y="0"/>
                  </a:lnTo>
                  <a:lnTo>
                    <a:pt x="20726400" y="4171950"/>
                  </a:lnTo>
                  <a:lnTo>
                    <a:pt x="0" y="41719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103" name="Google Shape;103;p3"/>
            <p:cNvSpPr txBox="1"/>
            <p:nvPr/>
          </p:nvSpPr>
          <p:spPr>
            <a:xfrm>
              <a:off x="-670100" y="-19050"/>
              <a:ext cx="20726400" cy="41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45720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4200">
                  <a:solidFill>
                    <a:srgbClr val="FFF2CC"/>
                  </a:solidFill>
                  <a:latin typeface="Playfair Display SemiBold"/>
                  <a:ea typeface="Playfair Display SemiBold"/>
                  <a:cs typeface="Playfair Display SemiBold"/>
                  <a:sym typeface="Playfair Display SemiBold"/>
                </a:rPr>
                <a:t> WasteTrace - End-to-End Waste Tracking with Accountability and Incentives</a:t>
              </a:r>
              <a:endParaRPr sz="1700">
                <a:solidFill>
                  <a:srgbClr val="FFF2CC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endParaRPr>
            </a:p>
          </p:txBody>
        </p:sp>
      </p:grpSp>
      <p:sp>
        <p:nvSpPr>
          <p:cNvPr id="104" name="Google Shape;104;p3"/>
          <p:cNvSpPr/>
          <p:nvPr/>
        </p:nvSpPr>
        <p:spPr>
          <a:xfrm>
            <a:off x="687928" y="390103"/>
            <a:ext cx="933831" cy="1277208"/>
          </a:xfrm>
          <a:custGeom>
            <a:rect b="b" l="l" r="r" t="t"/>
            <a:pathLst>
              <a:path extrusionOk="0" h="1702943" w="1245108">
                <a:moveTo>
                  <a:pt x="0" y="0"/>
                </a:moveTo>
                <a:lnTo>
                  <a:pt x="1245108" y="0"/>
                </a:lnTo>
                <a:lnTo>
                  <a:pt x="1245108" y="1702943"/>
                </a:lnTo>
                <a:lnTo>
                  <a:pt x="0" y="17029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4" l="0" r="0" t="-26"/>
            </a:stretch>
          </a:blipFill>
          <a:ln>
            <a:noFill/>
          </a:ln>
        </p:spPr>
      </p:sp>
      <p:sp>
        <p:nvSpPr>
          <p:cNvPr id="105" name="Google Shape;105;p3"/>
          <p:cNvSpPr/>
          <p:nvPr/>
        </p:nvSpPr>
        <p:spPr>
          <a:xfrm>
            <a:off x="-3986591" y="6993255"/>
            <a:ext cx="9149906" cy="6088856"/>
          </a:xfrm>
          <a:custGeom>
            <a:rect b="b" l="l" r="r" t="t"/>
            <a:pathLst>
              <a:path extrusionOk="0" h="8118475" w="12199874">
                <a:moveTo>
                  <a:pt x="0" y="0"/>
                </a:moveTo>
                <a:lnTo>
                  <a:pt x="12199874" y="0"/>
                </a:lnTo>
                <a:lnTo>
                  <a:pt x="12199874" y="8118475"/>
                </a:lnTo>
                <a:lnTo>
                  <a:pt x="0" y="81184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46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6" name="Google Shape;106;p3"/>
          <p:cNvSpPr/>
          <p:nvPr/>
        </p:nvSpPr>
        <p:spPr>
          <a:xfrm>
            <a:off x="15895675" y="390103"/>
            <a:ext cx="2392299" cy="1277208"/>
          </a:xfrm>
          <a:custGeom>
            <a:rect b="b" l="l" r="r" t="t"/>
            <a:pathLst>
              <a:path extrusionOk="0" h="1702943" w="3189732">
                <a:moveTo>
                  <a:pt x="0" y="0"/>
                </a:moveTo>
                <a:lnTo>
                  <a:pt x="3189732" y="0"/>
                </a:lnTo>
                <a:lnTo>
                  <a:pt x="3189732" y="1702943"/>
                </a:lnTo>
                <a:lnTo>
                  <a:pt x="0" y="17029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61911" l="0" r="0" t="-61911"/>
            </a:stretch>
          </a:blipFill>
          <a:ln>
            <a:noFill/>
          </a:ln>
        </p:spPr>
      </p:sp>
      <p:sp>
        <p:nvSpPr>
          <p:cNvPr id="107" name="Google Shape;107;p3"/>
          <p:cNvSpPr txBox="1"/>
          <p:nvPr/>
        </p:nvSpPr>
        <p:spPr>
          <a:xfrm>
            <a:off x="1371600" y="2507300"/>
            <a:ext cx="9516900" cy="6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u="sng">
                <a:solidFill>
                  <a:srgbClr val="FFF2CC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Proposed Solution </a:t>
            </a:r>
            <a:r>
              <a:rPr lang="en-US" sz="3000">
                <a:solidFill>
                  <a:srgbClr val="FFF2CC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:</a:t>
            </a:r>
            <a:endParaRPr sz="3000">
              <a:solidFill>
                <a:srgbClr val="FFF2CC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3000"/>
              <a:buFont typeface="Playfair Display Medium"/>
              <a:buChar char="●"/>
            </a:pPr>
            <a:r>
              <a:rPr lang="en-US" sz="3000">
                <a:solidFill>
                  <a:srgbClr val="FFF2CC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WasteTrace is a software-only platform that makes the journey of every waste item trackable, verifiable, and transparent.</a:t>
            </a:r>
            <a:endParaRPr sz="3000">
              <a:solidFill>
                <a:srgbClr val="FFF2CC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3000"/>
              <a:buFont typeface="Playfair Display Medium"/>
              <a:buChar char="●"/>
            </a:pPr>
            <a:r>
              <a:rPr lang="en-US" sz="3000">
                <a:solidFill>
                  <a:srgbClr val="FFF2CC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It works like a “delivery tracker for waste”: </a:t>
            </a:r>
            <a:endParaRPr sz="3000">
              <a:solidFill>
                <a:srgbClr val="FFF2CC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2CC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citizen → collector → segregation → recycling plant → verified &amp; rewarded.</a:t>
            </a:r>
            <a:endParaRPr sz="3000">
              <a:solidFill>
                <a:srgbClr val="FFF2CC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3000"/>
              <a:buFont typeface="Playfair Display Medium"/>
              <a:buChar char="●"/>
            </a:pPr>
            <a:r>
              <a:rPr lang="en-US" sz="3000">
                <a:solidFill>
                  <a:srgbClr val="FFF2CC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Each step is logged with photo evidence, GPS, and timestamps, secured using cryptographic hashing (and later blockchain).</a:t>
            </a:r>
            <a:endParaRPr sz="3000">
              <a:solidFill>
                <a:srgbClr val="FFF2CC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3000"/>
              <a:buFont typeface="Playfair Display Medium"/>
              <a:buChar char="●"/>
            </a:pPr>
            <a:r>
              <a:rPr lang="en-US" sz="3000">
                <a:solidFill>
                  <a:srgbClr val="FFF2CC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Citizens earn eco-points for proper disposal, redeemable for vouchers/rewards (gamified adoption).</a:t>
            </a:r>
            <a:endParaRPr sz="3000">
              <a:solidFill>
                <a:srgbClr val="FFF2CC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2CC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2CC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pic>
        <p:nvPicPr>
          <p:cNvPr id="108" name="Google Shape;108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106925" y="2167718"/>
            <a:ext cx="8295925" cy="6709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A4C7E"/>
            </a:gs>
            <a:gs pos="100000">
              <a:srgbClr val="0D0235"/>
            </a:gs>
          </a:gsLst>
          <a:lin ang="0" scaled="0"/>
        </a:gra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g38a9039aae8_3_5"/>
          <p:cNvGrpSpPr/>
          <p:nvPr/>
        </p:nvGrpSpPr>
        <p:grpSpPr>
          <a:xfrm>
            <a:off x="1874163" y="-550069"/>
            <a:ext cx="15544800" cy="3143250"/>
            <a:chOff x="0" y="-19050"/>
            <a:chExt cx="20726400" cy="4191000"/>
          </a:xfrm>
        </p:grpSpPr>
        <p:sp>
          <p:nvSpPr>
            <p:cNvPr id="114" name="Google Shape;114;g38a9039aae8_3_5"/>
            <p:cNvSpPr/>
            <p:nvPr/>
          </p:nvSpPr>
          <p:spPr>
            <a:xfrm>
              <a:off x="0" y="0"/>
              <a:ext cx="20726400" cy="4171950"/>
            </a:xfrm>
            <a:custGeom>
              <a:rect b="b" l="l" r="r" t="t"/>
              <a:pathLst>
                <a:path extrusionOk="0" h="4171950" w="20726400">
                  <a:moveTo>
                    <a:pt x="0" y="0"/>
                  </a:moveTo>
                  <a:lnTo>
                    <a:pt x="20726400" y="0"/>
                  </a:lnTo>
                  <a:lnTo>
                    <a:pt x="20726400" y="4171950"/>
                  </a:lnTo>
                  <a:lnTo>
                    <a:pt x="0" y="41719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115" name="Google Shape;115;g38a9039aae8_3_5"/>
            <p:cNvSpPr txBox="1"/>
            <p:nvPr/>
          </p:nvSpPr>
          <p:spPr>
            <a:xfrm>
              <a:off x="0" y="-19050"/>
              <a:ext cx="20726400" cy="41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45720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4200">
                  <a:solidFill>
                    <a:srgbClr val="FFF2CC"/>
                  </a:solidFill>
                  <a:latin typeface="Playfair Display SemiBold"/>
                  <a:ea typeface="Playfair Display SemiBold"/>
                  <a:cs typeface="Playfair Display SemiBold"/>
                  <a:sym typeface="Playfair Display SemiBold"/>
                </a:rPr>
                <a:t> WasteTrace - End-to-End Waste Tracking with Accountability and Incentives</a:t>
              </a:r>
              <a:endParaRPr sz="1700">
                <a:solidFill>
                  <a:srgbClr val="FFF2CC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endParaRPr>
            </a:p>
          </p:txBody>
        </p:sp>
      </p:grpSp>
      <p:sp>
        <p:nvSpPr>
          <p:cNvPr id="116" name="Google Shape;116;g38a9039aae8_3_5"/>
          <p:cNvSpPr/>
          <p:nvPr/>
        </p:nvSpPr>
        <p:spPr>
          <a:xfrm>
            <a:off x="687928" y="390103"/>
            <a:ext cx="933831" cy="1277207"/>
          </a:xfrm>
          <a:custGeom>
            <a:rect b="b" l="l" r="r" t="t"/>
            <a:pathLst>
              <a:path extrusionOk="0" h="1702943" w="1245108">
                <a:moveTo>
                  <a:pt x="0" y="0"/>
                </a:moveTo>
                <a:lnTo>
                  <a:pt x="1245108" y="0"/>
                </a:lnTo>
                <a:lnTo>
                  <a:pt x="1245108" y="1702943"/>
                </a:lnTo>
                <a:lnTo>
                  <a:pt x="0" y="17029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9" l="0" r="0" t="-29"/>
            </a:stretch>
          </a:blipFill>
          <a:ln>
            <a:noFill/>
          </a:ln>
        </p:spPr>
      </p:sp>
      <p:sp>
        <p:nvSpPr>
          <p:cNvPr id="117" name="Google Shape;117;g38a9039aae8_3_5"/>
          <p:cNvSpPr/>
          <p:nvPr/>
        </p:nvSpPr>
        <p:spPr>
          <a:xfrm>
            <a:off x="11159300" y="2788825"/>
            <a:ext cx="8295914" cy="6088856"/>
          </a:xfrm>
          <a:custGeom>
            <a:rect b="b" l="l" r="r" t="t"/>
            <a:pathLst>
              <a:path extrusionOk="0" h="8118475" w="12199874">
                <a:moveTo>
                  <a:pt x="0" y="0"/>
                </a:moveTo>
                <a:lnTo>
                  <a:pt x="12199874" y="0"/>
                </a:lnTo>
                <a:lnTo>
                  <a:pt x="12199874" y="8118475"/>
                </a:lnTo>
                <a:lnTo>
                  <a:pt x="0" y="81184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46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8" name="Google Shape;118;g38a9039aae8_3_5"/>
          <p:cNvSpPr/>
          <p:nvPr/>
        </p:nvSpPr>
        <p:spPr>
          <a:xfrm>
            <a:off x="-3986591" y="6993255"/>
            <a:ext cx="9149906" cy="6088856"/>
          </a:xfrm>
          <a:custGeom>
            <a:rect b="b" l="l" r="r" t="t"/>
            <a:pathLst>
              <a:path extrusionOk="0" h="8118475" w="12199874">
                <a:moveTo>
                  <a:pt x="0" y="0"/>
                </a:moveTo>
                <a:lnTo>
                  <a:pt x="12199874" y="0"/>
                </a:lnTo>
                <a:lnTo>
                  <a:pt x="12199874" y="8118475"/>
                </a:lnTo>
                <a:lnTo>
                  <a:pt x="0" y="81184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46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9" name="Google Shape;119;g38a9039aae8_3_5"/>
          <p:cNvSpPr/>
          <p:nvPr/>
        </p:nvSpPr>
        <p:spPr>
          <a:xfrm>
            <a:off x="15895675" y="390103"/>
            <a:ext cx="2392299" cy="1277207"/>
          </a:xfrm>
          <a:custGeom>
            <a:rect b="b" l="l" r="r" t="t"/>
            <a:pathLst>
              <a:path extrusionOk="0" h="1702943" w="3189732">
                <a:moveTo>
                  <a:pt x="0" y="0"/>
                </a:moveTo>
                <a:lnTo>
                  <a:pt x="3189732" y="0"/>
                </a:lnTo>
                <a:lnTo>
                  <a:pt x="3189732" y="1702943"/>
                </a:lnTo>
                <a:lnTo>
                  <a:pt x="0" y="17029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61906" l="0" r="0" t="-61906"/>
            </a:stretch>
          </a:blipFill>
          <a:ln>
            <a:noFill/>
          </a:ln>
        </p:spPr>
      </p:sp>
      <p:sp>
        <p:nvSpPr>
          <p:cNvPr id="120" name="Google Shape;120;g38a9039aae8_3_5"/>
          <p:cNvSpPr txBox="1"/>
          <p:nvPr/>
        </p:nvSpPr>
        <p:spPr>
          <a:xfrm>
            <a:off x="9650325" y="2225775"/>
            <a:ext cx="7768800" cy="6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u="sng">
                <a:solidFill>
                  <a:srgbClr val="FFF2CC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How our solution addresses the Problem</a:t>
            </a:r>
            <a:r>
              <a:rPr lang="en-US" sz="3500" u="sng">
                <a:solidFill>
                  <a:srgbClr val="FFF2CC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 </a:t>
            </a:r>
            <a:endParaRPr sz="3500">
              <a:solidFill>
                <a:srgbClr val="FFF2CC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-450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3500"/>
              <a:buFont typeface="Playfair Display Medium"/>
              <a:buChar char="●"/>
            </a:pPr>
            <a:r>
              <a:rPr lang="en-US" sz="3500">
                <a:solidFill>
                  <a:srgbClr val="FFF2CC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Solves the trust gap: citizens never know if segregated waste actually gets recycled → we provide verifiable proof.</a:t>
            </a:r>
            <a:endParaRPr sz="3500">
              <a:solidFill>
                <a:srgbClr val="FFF2CC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-450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3500"/>
              <a:buFont typeface="Playfair Display Medium"/>
              <a:buChar char="●"/>
            </a:pPr>
            <a:r>
              <a:rPr lang="en-US" sz="3500">
                <a:solidFill>
                  <a:srgbClr val="FFF2CC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Helps municipalities track efficiency &amp; reduce leakage to landfills.</a:t>
            </a:r>
            <a:endParaRPr sz="3500">
              <a:solidFill>
                <a:srgbClr val="FFF2CC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-450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3500"/>
              <a:buFont typeface="Playfair Display Medium"/>
              <a:buChar char="●"/>
            </a:pPr>
            <a:r>
              <a:rPr lang="en-US" sz="3500">
                <a:solidFill>
                  <a:srgbClr val="FFF2CC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Enables corporates to meet EPR (Extended Producer Responsibility) compliance with auditable evidence.</a:t>
            </a:r>
            <a:endParaRPr sz="3500">
              <a:solidFill>
                <a:srgbClr val="FFF2CC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2CC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2CC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pic>
        <p:nvPicPr>
          <p:cNvPr id="121" name="Google Shape;121;g38a9039aae8_3_5" title="Screenshot (175)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87275" y="2943750"/>
            <a:ext cx="6235075" cy="623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38a9039aae8_3_5"/>
          <p:cNvSpPr txBox="1"/>
          <p:nvPr/>
        </p:nvSpPr>
        <p:spPr>
          <a:xfrm>
            <a:off x="1414325" y="2225775"/>
            <a:ext cx="5778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500" u="sng">
                <a:solidFill>
                  <a:srgbClr val="FFF2CC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The Problem</a:t>
            </a:r>
            <a:endParaRPr sz="3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3" name="Google Shape;123;g38a9039aae8_3_5"/>
          <p:cNvCxnSpPr/>
          <p:nvPr/>
        </p:nvCxnSpPr>
        <p:spPr>
          <a:xfrm flipH="1" rot="10800000">
            <a:off x="7619300" y="5538375"/>
            <a:ext cx="2159400" cy="267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A4C7E"/>
            </a:gs>
            <a:gs pos="100000">
              <a:srgbClr val="0D0235"/>
            </a:gs>
          </a:gsLst>
          <a:lin ang="0" scaled="0"/>
        </a:gra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g38a9039aae8_4_0"/>
          <p:cNvGrpSpPr/>
          <p:nvPr/>
        </p:nvGrpSpPr>
        <p:grpSpPr>
          <a:xfrm>
            <a:off x="1621738" y="-542919"/>
            <a:ext cx="15797225" cy="3143250"/>
            <a:chOff x="-336567" y="-9517"/>
            <a:chExt cx="21062967" cy="4191000"/>
          </a:xfrm>
        </p:grpSpPr>
        <p:sp>
          <p:nvSpPr>
            <p:cNvPr id="129" name="Google Shape;129;g38a9039aae8_4_0"/>
            <p:cNvSpPr/>
            <p:nvPr/>
          </p:nvSpPr>
          <p:spPr>
            <a:xfrm>
              <a:off x="0" y="0"/>
              <a:ext cx="20726400" cy="4171950"/>
            </a:xfrm>
            <a:custGeom>
              <a:rect b="b" l="l" r="r" t="t"/>
              <a:pathLst>
                <a:path extrusionOk="0" h="4171950" w="20726400">
                  <a:moveTo>
                    <a:pt x="0" y="0"/>
                  </a:moveTo>
                  <a:lnTo>
                    <a:pt x="20726400" y="0"/>
                  </a:lnTo>
                  <a:lnTo>
                    <a:pt x="20726400" y="4171950"/>
                  </a:lnTo>
                  <a:lnTo>
                    <a:pt x="0" y="41719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130" name="Google Shape;130;g38a9039aae8_4_0"/>
            <p:cNvSpPr txBox="1"/>
            <p:nvPr/>
          </p:nvSpPr>
          <p:spPr>
            <a:xfrm>
              <a:off x="-336567" y="-9517"/>
              <a:ext cx="20726400" cy="41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6000">
                  <a:solidFill>
                    <a:srgbClr val="FFF2CC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WasteTrace</a:t>
              </a:r>
              <a:endParaRPr b="1" sz="6000">
                <a:solidFill>
                  <a:srgbClr val="FFF2CC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  <a:p>
              <a:pPr indent="0" lvl="0" marL="4572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6000">
                  <a:solidFill>
                    <a:srgbClr val="FFF2CC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Uniqueness and Innovation</a:t>
              </a:r>
              <a:endParaRPr b="1" sz="6000">
                <a:solidFill>
                  <a:srgbClr val="FFF2CC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sp>
        <p:nvSpPr>
          <p:cNvPr id="131" name="Google Shape;131;g38a9039aae8_4_0"/>
          <p:cNvSpPr txBox="1"/>
          <p:nvPr/>
        </p:nvSpPr>
        <p:spPr>
          <a:xfrm>
            <a:off x="687925" y="2340900"/>
            <a:ext cx="17050200" cy="38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FF2CC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We studied </a:t>
            </a:r>
            <a:r>
              <a:rPr b="1" lang="en-US" sz="2100">
                <a:solidFill>
                  <a:srgbClr val="FFF2CC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20+ international and National research papers, articles</a:t>
            </a:r>
            <a:r>
              <a:rPr lang="en-US" sz="2100">
                <a:solidFill>
                  <a:srgbClr val="FFF2CC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and a </a:t>
            </a:r>
            <a:r>
              <a:rPr b="1" lang="en-US" sz="2100">
                <a:solidFill>
                  <a:srgbClr val="FFF2CC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local citizen survey</a:t>
            </a:r>
            <a:r>
              <a:rPr lang="en-US" sz="2100">
                <a:solidFill>
                  <a:srgbClr val="FFF2CC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.</a:t>
            </a:r>
            <a:endParaRPr sz="2100">
              <a:solidFill>
                <a:srgbClr val="FFF2CC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marR="0" rtl="0" algn="l">
              <a:lnSpc>
                <a:spcPct val="1399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FF2CC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Link to our literature review: https://docs.google.com/spreadsheets/d/10CikgIK6JeTxtHaEkcDMQqDuL2c2K7jkLhTnZG2hNas/edit?usp=sharing</a:t>
            </a:r>
            <a:endParaRPr sz="2100">
              <a:solidFill>
                <a:srgbClr val="FFF2CC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FF2CC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Upon deep research, we found the following research gaps and we came up with new and innovative solutions to deal with them:</a:t>
            </a:r>
            <a:endParaRPr sz="2100">
              <a:solidFill>
                <a:srgbClr val="FFF2CC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endParaRPr i="0" sz="3200" u="none" cap="none" strike="noStrike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marR="0" rtl="0" algn="l">
              <a:lnSpc>
                <a:spcPct val="1399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399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2" name="Google Shape;132;g38a9039aae8_4_0"/>
          <p:cNvSpPr/>
          <p:nvPr/>
        </p:nvSpPr>
        <p:spPr>
          <a:xfrm>
            <a:off x="687928" y="390103"/>
            <a:ext cx="933831" cy="1277207"/>
          </a:xfrm>
          <a:custGeom>
            <a:rect b="b" l="l" r="r" t="t"/>
            <a:pathLst>
              <a:path extrusionOk="0" h="1702943" w="1245108">
                <a:moveTo>
                  <a:pt x="0" y="0"/>
                </a:moveTo>
                <a:lnTo>
                  <a:pt x="1245108" y="0"/>
                </a:lnTo>
                <a:lnTo>
                  <a:pt x="1245108" y="1702943"/>
                </a:lnTo>
                <a:lnTo>
                  <a:pt x="0" y="17029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9" l="0" r="0" t="-29"/>
            </a:stretch>
          </a:blipFill>
          <a:ln>
            <a:noFill/>
          </a:ln>
        </p:spPr>
      </p:sp>
      <p:sp>
        <p:nvSpPr>
          <p:cNvPr id="133" name="Google Shape;133;g38a9039aae8_4_0"/>
          <p:cNvSpPr/>
          <p:nvPr/>
        </p:nvSpPr>
        <p:spPr>
          <a:xfrm>
            <a:off x="10362917" y="3189090"/>
            <a:ext cx="9149905" cy="6088856"/>
          </a:xfrm>
          <a:custGeom>
            <a:rect b="b" l="l" r="r" t="t"/>
            <a:pathLst>
              <a:path extrusionOk="0" h="8118475" w="12199874">
                <a:moveTo>
                  <a:pt x="0" y="0"/>
                </a:moveTo>
                <a:lnTo>
                  <a:pt x="12199874" y="0"/>
                </a:lnTo>
                <a:lnTo>
                  <a:pt x="12199874" y="8118475"/>
                </a:lnTo>
                <a:lnTo>
                  <a:pt x="0" y="81184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46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4" name="Google Shape;134;g38a9039aae8_4_0"/>
          <p:cNvSpPr/>
          <p:nvPr/>
        </p:nvSpPr>
        <p:spPr>
          <a:xfrm>
            <a:off x="-3986591" y="6993255"/>
            <a:ext cx="9149906" cy="6088856"/>
          </a:xfrm>
          <a:custGeom>
            <a:rect b="b" l="l" r="r" t="t"/>
            <a:pathLst>
              <a:path extrusionOk="0" h="8118475" w="12199874">
                <a:moveTo>
                  <a:pt x="0" y="0"/>
                </a:moveTo>
                <a:lnTo>
                  <a:pt x="12199874" y="0"/>
                </a:lnTo>
                <a:lnTo>
                  <a:pt x="12199874" y="8118475"/>
                </a:lnTo>
                <a:lnTo>
                  <a:pt x="0" y="81184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46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5" name="Google Shape;135;g38a9039aae8_4_0"/>
          <p:cNvSpPr/>
          <p:nvPr/>
        </p:nvSpPr>
        <p:spPr>
          <a:xfrm>
            <a:off x="15895675" y="390103"/>
            <a:ext cx="2392299" cy="1277207"/>
          </a:xfrm>
          <a:custGeom>
            <a:rect b="b" l="l" r="r" t="t"/>
            <a:pathLst>
              <a:path extrusionOk="0" h="1702943" w="3189732">
                <a:moveTo>
                  <a:pt x="0" y="0"/>
                </a:moveTo>
                <a:lnTo>
                  <a:pt x="3189732" y="0"/>
                </a:lnTo>
                <a:lnTo>
                  <a:pt x="3189732" y="1702943"/>
                </a:lnTo>
                <a:lnTo>
                  <a:pt x="0" y="17029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61906" l="0" r="0" t="-61906"/>
            </a:stretch>
          </a:blipFill>
          <a:ln>
            <a:noFill/>
          </a:ln>
        </p:spPr>
      </p:sp>
      <p:graphicFrame>
        <p:nvGraphicFramePr>
          <p:cNvPr id="136" name="Google Shape;136;g38a9039aae8_4_0"/>
          <p:cNvGraphicFramePr/>
          <p:nvPr/>
        </p:nvGraphicFramePr>
        <p:xfrm>
          <a:off x="261000" y="382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{CCC94F34-2E21-4C91-B175-5DD9E0B4AD53}</a:tableStyleId>
              </a:tblPr>
              <a:tblGrid>
                <a:gridCol w="5886050"/>
                <a:gridCol w="5886050"/>
                <a:gridCol w="5886050"/>
              </a:tblGrid>
              <a:tr h="185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>
                          <a:solidFill>
                            <a:srgbClr val="FFF2CC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Research Gap Identified</a:t>
                      </a:r>
                      <a:endParaRPr b="1" sz="2300">
                        <a:solidFill>
                          <a:srgbClr val="FFF2CC"/>
                        </a:solidFill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solidFill>
                            <a:srgbClr val="FFF2CC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Insights from Literature</a:t>
                      </a:r>
                      <a:endParaRPr sz="2300">
                        <a:solidFill>
                          <a:srgbClr val="FFF2CC"/>
                        </a:solidFill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solidFill>
                            <a:srgbClr val="FFF2CC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Our Solution / How We Overcome It</a:t>
                      </a:r>
                      <a:endParaRPr sz="2300">
                        <a:solidFill>
                          <a:srgbClr val="FFF2CC"/>
                        </a:solidFill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solidFill>
                            <a:srgbClr val="FFF2CC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Lack of </a:t>
                      </a:r>
                      <a:r>
                        <a:rPr b="1" lang="en-US" sz="2300">
                          <a:solidFill>
                            <a:srgbClr val="FFF2CC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end-to-end transparency</a:t>
                      </a:r>
                      <a:endParaRPr sz="2300">
                        <a:solidFill>
                          <a:srgbClr val="FFF2CC"/>
                        </a:solidFill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solidFill>
                            <a:srgbClr val="FFF2CC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Most studies stop at municipal dashboards; citizens can’t see the waste journey.</a:t>
                      </a:r>
                      <a:endParaRPr sz="2300">
                        <a:solidFill>
                          <a:srgbClr val="FFF2CC"/>
                        </a:solidFill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>
                          <a:solidFill>
                            <a:srgbClr val="FFF2CC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Citizen-facing blockchain ledger</a:t>
                      </a:r>
                      <a:r>
                        <a:rPr lang="en-US" sz="2300">
                          <a:solidFill>
                            <a:srgbClr val="FFF2CC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 → everyone can trace where their waste goes.</a:t>
                      </a:r>
                      <a:endParaRPr sz="2300">
                        <a:solidFill>
                          <a:srgbClr val="FFF2CC"/>
                        </a:solidFill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solidFill>
                            <a:srgbClr val="FFF2CC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Poor </a:t>
                      </a:r>
                      <a:r>
                        <a:rPr b="1" lang="en-US" sz="2300">
                          <a:solidFill>
                            <a:srgbClr val="FFF2CC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segregation at source</a:t>
                      </a:r>
                      <a:endParaRPr sz="2300">
                        <a:solidFill>
                          <a:srgbClr val="FFF2CC"/>
                        </a:solidFill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solidFill>
                            <a:srgbClr val="FFF2CC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AI models exist for waste classification, but adoption is low in real settings.</a:t>
                      </a:r>
                      <a:endParaRPr sz="2300">
                        <a:solidFill>
                          <a:srgbClr val="FFF2CC"/>
                        </a:solidFill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>
                          <a:solidFill>
                            <a:srgbClr val="FFF2CC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AI photo-based classification</a:t>
                      </a:r>
                      <a:r>
                        <a:rPr lang="en-US" sz="2300">
                          <a:solidFill>
                            <a:srgbClr val="FFF2CC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 + simple collector upload → boosts accuracy &amp; adoption.</a:t>
                      </a:r>
                      <a:endParaRPr sz="2300">
                        <a:solidFill>
                          <a:srgbClr val="FFF2CC"/>
                        </a:solidFill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solidFill>
                            <a:srgbClr val="FFF2CC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Weak </a:t>
                      </a:r>
                      <a:r>
                        <a:rPr b="1" lang="en-US" sz="2300">
                          <a:solidFill>
                            <a:srgbClr val="FFF2CC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citizen participation</a:t>
                      </a:r>
                      <a:endParaRPr sz="2300">
                        <a:solidFill>
                          <a:srgbClr val="FFF2CC"/>
                        </a:solidFill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solidFill>
                            <a:srgbClr val="FFF2CC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Surveys show low motivation; people don’t see personal benefit in waste segregation.</a:t>
                      </a:r>
                      <a:endParaRPr sz="2300">
                        <a:solidFill>
                          <a:srgbClr val="FFF2CC"/>
                        </a:solidFill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>
                          <a:solidFill>
                            <a:srgbClr val="FFF2CC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Gamified rewards &amp; leaderboards</a:t>
                      </a:r>
                      <a:r>
                        <a:rPr lang="en-US" sz="2300">
                          <a:solidFill>
                            <a:srgbClr val="FFF2CC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 → citizens earn vouchers/points for compliance.</a:t>
                      </a:r>
                      <a:endParaRPr sz="2300">
                        <a:solidFill>
                          <a:srgbClr val="FFF2CC"/>
                        </a:solidFill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solidFill>
                            <a:srgbClr val="FFF2CC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Limited </a:t>
                      </a:r>
                      <a:r>
                        <a:rPr b="1" lang="en-US" sz="2300">
                          <a:solidFill>
                            <a:srgbClr val="FFF2CC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trust in reporting</a:t>
                      </a:r>
                      <a:endParaRPr sz="2300">
                        <a:solidFill>
                          <a:srgbClr val="FFF2CC"/>
                        </a:solidFill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solidFill>
                            <a:srgbClr val="FFF2CC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Data often manipulated by intermediaries; accountability missing.</a:t>
                      </a:r>
                      <a:endParaRPr sz="2300">
                        <a:solidFill>
                          <a:srgbClr val="FFF2CC"/>
                        </a:solidFill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>
                          <a:solidFill>
                            <a:srgbClr val="FFF2CC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Immutable blockchain records</a:t>
                      </a:r>
                      <a:r>
                        <a:rPr lang="en-US" sz="2300">
                          <a:solidFill>
                            <a:srgbClr val="FFF2CC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 → ensures tamper-proof accountability.</a:t>
                      </a:r>
                      <a:endParaRPr sz="2300">
                        <a:solidFill>
                          <a:srgbClr val="FFF2CC"/>
                        </a:solidFill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>
                          <a:solidFill>
                            <a:srgbClr val="FFF2CC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Scaling &amp; real-world deployment</a:t>
                      </a:r>
                      <a:r>
                        <a:rPr lang="en-US" sz="2300">
                          <a:solidFill>
                            <a:srgbClr val="FFF2CC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 challenges</a:t>
                      </a:r>
                      <a:endParaRPr sz="2300">
                        <a:solidFill>
                          <a:srgbClr val="FFF2CC"/>
                        </a:solidFill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solidFill>
                            <a:srgbClr val="FFF2CC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Pilots exist, but very few full-scale working systems.</a:t>
                      </a:r>
                      <a:endParaRPr sz="2300">
                        <a:solidFill>
                          <a:srgbClr val="FFF2CC"/>
                        </a:solidFill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>
                          <a:solidFill>
                            <a:srgbClr val="FFF2CC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Modular software-first approach</a:t>
                      </a:r>
                      <a:r>
                        <a:rPr lang="en-US" sz="2300">
                          <a:solidFill>
                            <a:srgbClr val="FFF2CC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 → no hardware dependency, scalable across cities.</a:t>
                      </a:r>
                      <a:endParaRPr sz="2300">
                        <a:solidFill>
                          <a:srgbClr val="FFF2CC"/>
                        </a:solidFill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A4C7E"/>
            </a:gs>
            <a:gs pos="100000">
              <a:srgbClr val="0D0235"/>
            </a:gs>
          </a:gsLst>
          <a:lin ang="0" scaled="0"/>
        </a:gra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4"/>
          <p:cNvGrpSpPr/>
          <p:nvPr/>
        </p:nvGrpSpPr>
        <p:grpSpPr>
          <a:xfrm>
            <a:off x="1371600" y="-292418"/>
            <a:ext cx="15544800" cy="3143250"/>
            <a:chOff x="0" y="-19050"/>
            <a:chExt cx="20726400" cy="4191000"/>
          </a:xfrm>
        </p:grpSpPr>
        <p:sp>
          <p:nvSpPr>
            <p:cNvPr id="142" name="Google Shape;142;p4"/>
            <p:cNvSpPr/>
            <p:nvPr/>
          </p:nvSpPr>
          <p:spPr>
            <a:xfrm>
              <a:off x="0" y="0"/>
              <a:ext cx="20726400" cy="4171950"/>
            </a:xfrm>
            <a:custGeom>
              <a:rect b="b" l="l" r="r" t="t"/>
              <a:pathLst>
                <a:path extrusionOk="0" h="4171950" w="20726400">
                  <a:moveTo>
                    <a:pt x="0" y="0"/>
                  </a:moveTo>
                  <a:lnTo>
                    <a:pt x="20726400" y="0"/>
                  </a:lnTo>
                  <a:lnTo>
                    <a:pt x="20726400" y="4171950"/>
                  </a:lnTo>
                  <a:lnTo>
                    <a:pt x="0" y="41719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143" name="Google Shape;143;p4"/>
            <p:cNvSpPr txBox="1"/>
            <p:nvPr/>
          </p:nvSpPr>
          <p:spPr>
            <a:xfrm>
              <a:off x="0" y="-19050"/>
              <a:ext cx="20726400" cy="41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6000">
                  <a:solidFill>
                    <a:srgbClr val="FFF2CC"/>
                  </a:solidFill>
                  <a:latin typeface="Playfair Display SemiBold"/>
                  <a:ea typeface="Playfair Display SemiBold"/>
                  <a:cs typeface="Playfair Display SemiBold"/>
                  <a:sym typeface="Playfair Display SemiBold"/>
                </a:rPr>
                <a:t>Technical Approach</a:t>
              </a:r>
              <a:endParaRPr>
                <a:solidFill>
                  <a:srgbClr val="FFF2CC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endParaRPr>
            </a:p>
          </p:txBody>
        </p:sp>
      </p:grpSp>
      <p:sp>
        <p:nvSpPr>
          <p:cNvPr id="144" name="Google Shape;144;p4"/>
          <p:cNvSpPr/>
          <p:nvPr/>
        </p:nvSpPr>
        <p:spPr>
          <a:xfrm>
            <a:off x="687928" y="390103"/>
            <a:ext cx="933831" cy="1277208"/>
          </a:xfrm>
          <a:custGeom>
            <a:rect b="b" l="l" r="r" t="t"/>
            <a:pathLst>
              <a:path extrusionOk="0" h="1702943" w="1245108">
                <a:moveTo>
                  <a:pt x="0" y="0"/>
                </a:moveTo>
                <a:lnTo>
                  <a:pt x="1245108" y="0"/>
                </a:lnTo>
                <a:lnTo>
                  <a:pt x="1245108" y="1702943"/>
                </a:lnTo>
                <a:lnTo>
                  <a:pt x="0" y="17029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4" l="0" r="0" t="-26"/>
            </a:stretch>
          </a:blipFill>
          <a:ln>
            <a:noFill/>
          </a:ln>
        </p:spPr>
      </p:sp>
      <p:sp>
        <p:nvSpPr>
          <p:cNvPr id="145" name="Google Shape;145;p4"/>
          <p:cNvSpPr/>
          <p:nvPr/>
        </p:nvSpPr>
        <p:spPr>
          <a:xfrm>
            <a:off x="-3986591" y="6993255"/>
            <a:ext cx="9149906" cy="6088856"/>
          </a:xfrm>
          <a:custGeom>
            <a:rect b="b" l="l" r="r" t="t"/>
            <a:pathLst>
              <a:path extrusionOk="0" h="8118475" w="12199874">
                <a:moveTo>
                  <a:pt x="0" y="0"/>
                </a:moveTo>
                <a:lnTo>
                  <a:pt x="12199874" y="0"/>
                </a:lnTo>
                <a:lnTo>
                  <a:pt x="12199874" y="8118475"/>
                </a:lnTo>
                <a:lnTo>
                  <a:pt x="0" y="81184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46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6" name="Google Shape;146;p4"/>
          <p:cNvSpPr/>
          <p:nvPr/>
        </p:nvSpPr>
        <p:spPr>
          <a:xfrm>
            <a:off x="15895675" y="390103"/>
            <a:ext cx="2392299" cy="1277208"/>
          </a:xfrm>
          <a:custGeom>
            <a:rect b="b" l="l" r="r" t="t"/>
            <a:pathLst>
              <a:path extrusionOk="0" h="1702943" w="3189732">
                <a:moveTo>
                  <a:pt x="0" y="0"/>
                </a:moveTo>
                <a:lnTo>
                  <a:pt x="3189732" y="0"/>
                </a:lnTo>
                <a:lnTo>
                  <a:pt x="3189732" y="1702943"/>
                </a:lnTo>
                <a:lnTo>
                  <a:pt x="0" y="17029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61911" l="0" r="0" t="-61911"/>
            </a:stretch>
          </a:blipFill>
          <a:ln>
            <a:noFill/>
          </a:ln>
        </p:spPr>
      </p:sp>
      <p:sp>
        <p:nvSpPr>
          <p:cNvPr id="147" name="Google Shape;147;p4"/>
          <p:cNvSpPr txBox="1"/>
          <p:nvPr/>
        </p:nvSpPr>
        <p:spPr>
          <a:xfrm>
            <a:off x="687925" y="2349075"/>
            <a:ext cx="8321700" cy="73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>
                <a:solidFill>
                  <a:srgbClr val="FFF2CC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Technologies to be Used</a:t>
            </a:r>
            <a:endParaRPr sz="2900">
              <a:solidFill>
                <a:srgbClr val="FFF2CC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2CC"/>
              </a:buClr>
              <a:buSzPts val="2900"/>
              <a:buChar char="●"/>
            </a:pPr>
            <a:r>
              <a:rPr lang="en-US" sz="2900">
                <a:solidFill>
                  <a:srgbClr val="FFF2CC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Frontend: React / Flutter (cross-platform citizen + collector apps).</a:t>
            </a:r>
            <a:br>
              <a:rPr lang="en-US" sz="2900">
                <a:solidFill>
                  <a:srgbClr val="FFF2CC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</a:br>
            <a:endParaRPr sz="2900">
              <a:solidFill>
                <a:srgbClr val="FFF2CC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900"/>
              <a:buChar char="●"/>
            </a:pPr>
            <a:r>
              <a:rPr lang="en-US" sz="2900">
                <a:solidFill>
                  <a:srgbClr val="FFF2CC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Backend: Node.js / Django REST API.</a:t>
            </a:r>
            <a:br>
              <a:rPr lang="en-US" sz="2900">
                <a:solidFill>
                  <a:srgbClr val="FFF2CC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</a:br>
            <a:endParaRPr sz="2900">
              <a:solidFill>
                <a:srgbClr val="FFF2CC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900"/>
              <a:buChar char="●"/>
            </a:pPr>
            <a:r>
              <a:rPr lang="en-US" sz="2900">
                <a:solidFill>
                  <a:srgbClr val="FFF2CC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Database: PostgreSQL + hash-chain ledger (simulate blockchain).</a:t>
            </a:r>
            <a:br>
              <a:rPr lang="en-US" sz="2900">
                <a:solidFill>
                  <a:srgbClr val="FFF2CC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</a:br>
            <a:endParaRPr sz="2900">
              <a:solidFill>
                <a:srgbClr val="FFF2CC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900"/>
              <a:buChar char="●"/>
            </a:pPr>
            <a:r>
              <a:rPr lang="en-US" sz="2900">
                <a:solidFill>
                  <a:srgbClr val="FFF2CC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AI/ML: TensorFlow / PyTorch model for waste classification (plastic, organic, e-waste).</a:t>
            </a:r>
            <a:br>
              <a:rPr lang="en-US" sz="2900">
                <a:solidFill>
                  <a:srgbClr val="FFF2CC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</a:br>
            <a:endParaRPr sz="2900">
              <a:solidFill>
                <a:srgbClr val="FFF2CC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900"/>
              <a:buChar char="●"/>
            </a:pPr>
            <a:r>
              <a:rPr lang="en-US" sz="2900">
                <a:solidFill>
                  <a:srgbClr val="FFF2CC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Cloud &amp; APIs: AWS/GCP for hosting; Google Maps API for geotagging; Mock voucher API (later RazorpayX/Gyftr integration).</a:t>
            </a:r>
            <a:endParaRPr sz="2900">
              <a:solidFill>
                <a:srgbClr val="FFF2CC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4" title="WasteTrace_ Tech Stack Architecture - visual selection.png"/>
          <p:cNvPicPr preferRelativeResize="0"/>
          <p:nvPr/>
        </p:nvPicPr>
        <p:blipFill rotWithShape="1">
          <a:blip r:embed="rId6">
            <a:alphaModFix/>
          </a:blip>
          <a:srcRect b="18251" l="12360" r="2095" t="7553"/>
          <a:stretch/>
        </p:blipFill>
        <p:spPr>
          <a:xfrm>
            <a:off x="8649000" y="2506575"/>
            <a:ext cx="9638996" cy="637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A4C7E"/>
            </a:gs>
            <a:gs pos="100000">
              <a:srgbClr val="0D0235"/>
            </a:gs>
          </a:gsLst>
          <a:lin ang="0" scaled="0"/>
        </a:gra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g38a93bd3b0e_0_12"/>
          <p:cNvGrpSpPr/>
          <p:nvPr/>
        </p:nvGrpSpPr>
        <p:grpSpPr>
          <a:xfrm>
            <a:off x="1371600" y="-292418"/>
            <a:ext cx="15544800" cy="3143250"/>
            <a:chOff x="0" y="-19050"/>
            <a:chExt cx="20726400" cy="4191000"/>
          </a:xfrm>
        </p:grpSpPr>
        <p:sp>
          <p:nvSpPr>
            <p:cNvPr id="154" name="Google Shape;154;g38a93bd3b0e_0_12"/>
            <p:cNvSpPr/>
            <p:nvPr/>
          </p:nvSpPr>
          <p:spPr>
            <a:xfrm>
              <a:off x="0" y="0"/>
              <a:ext cx="20726400" cy="4171950"/>
            </a:xfrm>
            <a:custGeom>
              <a:rect b="b" l="l" r="r" t="t"/>
              <a:pathLst>
                <a:path extrusionOk="0" h="4171950" w="20726400">
                  <a:moveTo>
                    <a:pt x="0" y="0"/>
                  </a:moveTo>
                  <a:lnTo>
                    <a:pt x="20726400" y="0"/>
                  </a:lnTo>
                  <a:lnTo>
                    <a:pt x="20726400" y="4171950"/>
                  </a:lnTo>
                  <a:lnTo>
                    <a:pt x="0" y="41719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155" name="Google Shape;155;g38a93bd3b0e_0_12"/>
            <p:cNvSpPr txBox="1"/>
            <p:nvPr/>
          </p:nvSpPr>
          <p:spPr>
            <a:xfrm>
              <a:off x="0" y="-19050"/>
              <a:ext cx="20726400" cy="41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6000" u="none" cap="none" strike="noStrike">
                  <a:solidFill>
                    <a:srgbClr val="FFF2CC"/>
                  </a:solidFill>
                  <a:latin typeface="Playfair Display SemiBold"/>
                  <a:ea typeface="Playfair Display SemiBold"/>
                  <a:cs typeface="Playfair Display SemiBold"/>
                  <a:sym typeface="Playfair Display SemiBold"/>
                </a:rPr>
                <a:t>T</a:t>
              </a:r>
              <a:r>
                <a:rPr lang="en-US" sz="6000">
                  <a:solidFill>
                    <a:srgbClr val="FFF2CC"/>
                  </a:solidFill>
                  <a:latin typeface="Playfair Display SemiBold"/>
                  <a:ea typeface="Playfair Display SemiBold"/>
                  <a:cs typeface="Playfair Display SemiBold"/>
                  <a:sym typeface="Playfair Display SemiBold"/>
                </a:rPr>
                <a:t>echnical Approach</a:t>
              </a:r>
              <a:endParaRPr>
                <a:solidFill>
                  <a:srgbClr val="FFF2CC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endParaRPr>
            </a:p>
          </p:txBody>
        </p:sp>
      </p:grpSp>
      <p:sp>
        <p:nvSpPr>
          <p:cNvPr id="156" name="Google Shape;156;g38a93bd3b0e_0_12"/>
          <p:cNvSpPr/>
          <p:nvPr/>
        </p:nvSpPr>
        <p:spPr>
          <a:xfrm>
            <a:off x="687928" y="390103"/>
            <a:ext cx="933831" cy="1277207"/>
          </a:xfrm>
          <a:custGeom>
            <a:rect b="b" l="l" r="r" t="t"/>
            <a:pathLst>
              <a:path extrusionOk="0" h="1702943" w="1245108">
                <a:moveTo>
                  <a:pt x="0" y="0"/>
                </a:moveTo>
                <a:lnTo>
                  <a:pt x="1245108" y="0"/>
                </a:lnTo>
                <a:lnTo>
                  <a:pt x="1245108" y="1702943"/>
                </a:lnTo>
                <a:lnTo>
                  <a:pt x="0" y="17029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9" l="0" r="0" t="-29"/>
            </a:stretch>
          </a:blipFill>
          <a:ln>
            <a:noFill/>
          </a:ln>
        </p:spPr>
      </p:sp>
      <p:sp>
        <p:nvSpPr>
          <p:cNvPr id="157" name="Google Shape;157;g38a93bd3b0e_0_12"/>
          <p:cNvSpPr/>
          <p:nvPr/>
        </p:nvSpPr>
        <p:spPr>
          <a:xfrm>
            <a:off x="10689142" y="2788815"/>
            <a:ext cx="9149905" cy="6088856"/>
          </a:xfrm>
          <a:custGeom>
            <a:rect b="b" l="l" r="r" t="t"/>
            <a:pathLst>
              <a:path extrusionOk="0" h="8118475" w="12199874">
                <a:moveTo>
                  <a:pt x="0" y="0"/>
                </a:moveTo>
                <a:lnTo>
                  <a:pt x="12199874" y="0"/>
                </a:lnTo>
                <a:lnTo>
                  <a:pt x="12199874" y="8118475"/>
                </a:lnTo>
                <a:lnTo>
                  <a:pt x="0" y="81184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46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8" name="Google Shape;158;g38a93bd3b0e_0_12"/>
          <p:cNvSpPr/>
          <p:nvPr/>
        </p:nvSpPr>
        <p:spPr>
          <a:xfrm>
            <a:off x="-3986591" y="6993255"/>
            <a:ext cx="9149906" cy="6088856"/>
          </a:xfrm>
          <a:custGeom>
            <a:rect b="b" l="l" r="r" t="t"/>
            <a:pathLst>
              <a:path extrusionOk="0" h="8118475" w="12199874">
                <a:moveTo>
                  <a:pt x="0" y="0"/>
                </a:moveTo>
                <a:lnTo>
                  <a:pt x="12199874" y="0"/>
                </a:lnTo>
                <a:lnTo>
                  <a:pt x="12199874" y="8118475"/>
                </a:lnTo>
                <a:lnTo>
                  <a:pt x="0" y="81184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46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9" name="Google Shape;159;g38a93bd3b0e_0_12"/>
          <p:cNvSpPr/>
          <p:nvPr/>
        </p:nvSpPr>
        <p:spPr>
          <a:xfrm>
            <a:off x="15895675" y="390103"/>
            <a:ext cx="2392299" cy="1277207"/>
          </a:xfrm>
          <a:custGeom>
            <a:rect b="b" l="l" r="r" t="t"/>
            <a:pathLst>
              <a:path extrusionOk="0" h="1702943" w="3189732">
                <a:moveTo>
                  <a:pt x="0" y="0"/>
                </a:moveTo>
                <a:lnTo>
                  <a:pt x="3189732" y="0"/>
                </a:lnTo>
                <a:lnTo>
                  <a:pt x="3189732" y="1702943"/>
                </a:lnTo>
                <a:lnTo>
                  <a:pt x="0" y="17029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61906" l="0" r="0" t="-61906"/>
            </a:stretch>
          </a:blipFill>
          <a:ln>
            <a:noFill/>
          </a:ln>
        </p:spPr>
      </p:sp>
      <p:sp>
        <p:nvSpPr>
          <p:cNvPr id="160" name="Google Shape;160;g38a93bd3b0e_0_12"/>
          <p:cNvSpPr txBox="1"/>
          <p:nvPr/>
        </p:nvSpPr>
        <p:spPr>
          <a:xfrm>
            <a:off x="8672775" y="2180725"/>
            <a:ext cx="8397000" cy="75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rgbClr val="FFF2CC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Methodology &amp; Process for Implementation</a:t>
            </a:r>
            <a:endParaRPr sz="2600">
              <a:solidFill>
                <a:srgbClr val="FFF2CC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2CC"/>
              </a:buClr>
              <a:buSzPts val="2600"/>
              <a:buAutoNum type="arabicPeriod"/>
            </a:pPr>
            <a:r>
              <a:rPr lang="en-US" sz="2600">
                <a:solidFill>
                  <a:srgbClr val="FFF2CC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Citizen App → Upload photo → AI detects category → Waste Ticket generated.</a:t>
            </a:r>
            <a:br>
              <a:rPr lang="en-US" sz="2600">
                <a:solidFill>
                  <a:srgbClr val="FFF2CC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</a:br>
            <a:endParaRPr sz="2600">
              <a:solidFill>
                <a:srgbClr val="FFF2CC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600"/>
              <a:buAutoNum type="arabicPeriod"/>
            </a:pPr>
            <a:r>
              <a:rPr lang="en-US" sz="2600">
                <a:solidFill>
                  <a:srgbClr val="FFF2CC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Immutable Logging → Metadata stored with hash → prevents tampering.</a:t>
            </a:r>
            <a:br>
              <a:rPr lang="en-US" sz="2600">
                <a:solidFill>
                  <a:srgbClr val="FFF2CC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</a:br>
            <a:endParaRPr sz="2600">
              <a:solidFill>
                <a:srgbClr val="FFF2CC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600"/>
              <a:buAutoNum type="arabicPeriod"/>
            </a:pPr>
            <a:r>
              <a:rPr lang="en-US" sz="2600">
                <a:solidFill>
                  <a:srgbClr val="FFF2CC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Collector &amp; Operator Apps → Scan ticket → upload photo &amp; GPS → update waste journey.</a:t>
            </a:r>
            <a:br>
              <a:rPr lang="en-US" sz="2600">
                <a:solidFill>
                  <a:srgbClr val="FFF2CC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</a:br>
            <a:endParaRPr sz="2600">
              <a:solidFill>
                <a:srgbClr val="FFF2CC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600"/>
              <a:buAutoNum type="arabicPeriod"/>
            </a:pPr>
            <a:r>
              <a:rPr lang="en-US" sz="2600">
                <a:solidFill>
                  <a:srgbClr val="FFF2CC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Verification Engine → Hash comparison ensures authenticity of photos/events.</a:t>
            </a:r>
            <a:br>
              <a:rPr lang="en-US" sz="2600">
                <a:solidFill>
                  <a:srgbClr val="FFF2CC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</a:br>
            <a:endParaRPr sz="2600">
              <a:solidFill>
                <a:srgbClr val="FFF2CC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600"/>
              <a:buAutoNum type="arabicPeriod"/>
            </a:pPr>
            <a:r>
              <a:rPr lang="en-US" sz="2600">
                <a:solidFill>
                  <a:srgbClr val="FFF2CC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Gamification Layer → Eco-points for citizens → Mock voucher redemption for demo.</a:t>
            </a:r>
            <a:br>
              <a:rPr lang="en-US" sz="2600">
                <a:solidFill>
                  <a:srgbClr val="FFF2CC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</a:br>
            <a:endParaRPr sz="2600">
              <a:solidFill>
                <a:srgbClr val="FFF2CC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600"/>
              <a:buAutoNum type="arabicPeriod"/>
            </a:pPr>
            <a:r>
              <a:rPr lang="en-US" sz="2600">
                <a:solidFill>
                  <a:srgbClr val="FFF2CC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Dashboards → Municipal heatmaps + corporate sustainability reports.</a:t>
            </a:r>
            <a:endParaRPr sz="2600">
              <a:solidFill>
                <a:srgbClr val="FFF2CC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g38a93bd3b0e_0_12" title="_- visual selection (3).png"/>
          <p:cNvPicPr preferRelativeResize="0"/>
          <p:nvPr/>
        </p:nvPicPr>
        <p:blipFill rotWithShape="1">
          <a:blip r:embed="rId6">
            <a:alphaModFix/>
          </a:blip>
          <a:srcRect b="-2105" l="0" r="0" t="9366"/>
          <a:stretch/>
        </p:blipFill>
        <p:spPr>
          <a:xfrm>
            <a:off x="1422388" y="1905000"/>
            <a:ext cx="6299220" cy="871015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38a93bd3b0e_0_12"/>
          <p:cNvSpPr txBox="1"/>
          <p:nvPr/>
        </p:nvSpPr>
        <p:spPr>
          <a:xfrm rot="-5400000">
            <a:off x="-1134275" y="6717600"/>
            <a:ext cx="54456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2CC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Waste Management Process</a:t>
            </a:r>
            <a:endParaRPr sz="3200">
              <a:solidFill>
                <a:srgbClr val="FFF2CC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A4C7E"/>
            </a:gs>
            <a:gs pos="100000">
              <a:srgbClr val="0D0235"/>
            </a:gs>
          </a:gsLst>
          <a:lin ang="0" scaled="0"/>
        </a:gra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5"/>
          <p:cNvGrpSpPr/>
          <p:nvPr/>
        </p:nvGrpSpPr>
        <p:grpSpPr>
          <a:xfrm>
            <a:off x="1371600" y="-354435"/>
            <a:ext cx="15544800" cy="3143249"/>
            <a:chOff x="0" y="-19050"/>
            <a:chExt cx="20726400" cy="4191000"/>
          </a:xfrm>
        </p:grpSpPr>
        <p:sp>
          <p:nvSpPr>
            <p:cNvPr id="168" name="Google Shape;168;p5"/>
            <p:cNvSpPr/>
            <p:nvPr/>
          </p:nvSpPr>
          <p:spPr>
            <a:xfrm>
              <a:off x="0" y="0"/>
              <a:ext cx="20726400" cy="4171950"/>
            </a:xfrm>
            <a:custGeom>
              <a:rect b="b" l="l" r="r" t="t"/>
              <a:pathLst>
                <a:path extrusionOk="0" h="4171950" w="20726400">
                  <a:moveTo>
                    <a:pt x="0" y="0"/>
                  </a:moveTo>
                  <a:lnTo>
                    <a:pt x="20726400" y="0"/>
                  </a:lnTo>
                  <a:lnTo>
                    <a:pt x="20726400" y="4171950"/>
                  </a:lnTo>
                  <a:lnTo>
                    <a:pt x="0" y="41719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169" name="Google Shape;169;p5"/>
            <p:cNvSpPr txBox="1"/>
            <p:nvPr/>
          </p:nvSpPr>
          <p:spPr>
            <a:xfrm>
              <a:off x="0" y="-19050"/>
              <a:ext cx="20726400" cy="41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6000" u="none" cap="none" strike="noStrike">
                  <a:solidFill>
                    <a:srgbClr val="FFF2CC"/>
                  </a:solidFill>
                  <a:latin typeface="Playfair Display SemiBold"/>
                  <a:ea typeface="Playfair Display SemiBold"/>
                  <a:cs typeface="Playfair Display SemiBold"/>
                  <a:sym typeface="Playfair Display SemiBold"/>
                </a:rPr>
                <a:t>F</a:t>
              </a:r>
              <a:r>
                <a:rPr lang="en-US" sz="6000">
                  <a:solidFill>
                    <a:srgbClr val="FFF2CC"/>
                  </a:solidFill>
                  <a:latin typeface="Playfair Display SemiBold"/>
                  <a:ea typeface="Playfair Display SemiBold"/>
                  <a:cs typeface="Playfair Display SemiBold"/>
                  <a:sym typeface="Playfair Display SemiBold"/>
                </a:rPr>
                <a:t>easibility and Viability </a:t>
              </a:r>
              <a:endParaRPr>
                <a:solidFill>
                  <a:srgbClr val="FFF2CC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endParaRPr>
            </a:p>
          </p:txBody>
        </p:sp>
      </p:grpSp>
      <p:sp>
        <p:nvSpPr>
          <p:cNvPr id="170" name="Google Shape;170;p5"/>
          <p:cNvSpPr/>
          <p:nvPr/>
        </p:nvSpPr>
        <p:spPr>
          <a:xfrm>
            <a:off x="687928" y="390103"/>
            <a:ext cx="933831" cy="1277208"/>
          </a:xfrm>
          <a:custGeom>
            <a:rect b="b" l="l" r="r" t="t"/>
            <a:pathLst>
              <a:path extrusionOk="0" h="1702943" w="1245108">
                <a:moveTo>
                  <a:pt x="0" y="0"/>
                </a:moveTo>
                <a:lnTo>
                  <a:pt x="1245108" y="0"/>
                </a:lnTo>
                <a:lnTo>
                  <a:pt x="1245108" y="1702943"/>
                </a:lnTo>
                <a:lnTo>
                  <a:pt x="0" y="17029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4" l="0" r="0" t="-26"/>
            </a:stretch>
          </a:blipFill>
          <a:ln>
            <a:noFill/>
          </a:ln>
        </p:spPr>
      </p:sp>
      <p:sp>
        <p:nvSpPr>
          <p:cNvPr id="171" name="Google Shape;171;p5"/>
          <p:cNvSpPr/>
          <p:nvPr/>
        </p:nvSpPr>
        <p:spPr>
          <a:xfrm>
            <a:off x="-3986591" y="6993255"/>
            <a:ext cx="9149906" cy="6088856"/>
          </a:xfrm>
          <a:custGeom>
            <a:rect b="b" l="l" r="r" t="t"/>
            <a:pathLst>
              <a:path extrusionOk="0" h="8118475" w="12199874">
                <a:moveTo>
                  <a:pt x="0" y="0"/>
                </a:moveTo>
                <a:lnTo>
                  <a:pt x="12199874" y="0"/>
                </a:lnTo>
                <a:lnTo>
                  <a:pt x="12199874" y="8118475"/>
                </a:lnTo>
                <a:lnTo>
                  <a:pt x="0" y="81184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46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2" name="Google Shape;172;p5"/>
          <p:cNvSpPr/>
          <p:nvPr/>
        </p:nvSpPr>
        <p:spPr>
          <a:xfrm>
            <a:off x="15895675" y="390103"/>
            <a:ext cx="2392299" cy="1277208"/>
          </a:xfrm>
          <a:custGeom>
            <a:rect b="b" l="l" r="r" t="t"/>
            <a:pathLst>
              <a:path extrusionOk="0" h="1702943" w="3189732">
                <a:moveTo>
                  <a:pt x="0" y="0"/>
                </a:moveTo>
                <a:lnTo>
                  <a:pt x="3189732" y="0"/>
                </a:lnTo>
                <a:lnTo>
                  <a:pt x="3189732" y="1702943"/>
                </a:lnTo>
                <a:lnTo>
                  <a:pt x="0" y="17029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61911" l="0" r="0" t="-61911"/>
            </a:stretch>
          </a:blipFill>
          <a:ln>
            <a:noFill/>
          </a:ln>
        </p:spPr>
      </p:sp>
      <p:sp>
        <p:nvSpPr>
          <p:cNvPr id="173" name="Google Shape;173;p5"/>
          <p:cNvSpPr/>
          <p:nvPr/>
        </p:nvSpPr>
        <p:spPr>
          <a:xfrm>
            <a:off x="10689142" y="2788815"/>
            <a:ext cx="9149905" cy="6088856"/>
          </a:xfrm>
          <a:custGeom>
            <a:rect b="b" l="l" r="r" t="t"/>
            <a:pathLst>
              <a:path extrusionOk="0" h="8118475" w="12199874">
                <a:moveTo>
                  <a:pt x="0" y="0"/>
                </a:moveTo>
                <a:lnTo>
                  <a:pt x="12199874" y="0"/>
                </a:lnTo>
                <a:lnTo>
                  <a:pt x="12199874" y="8118475"/>
                </a:lnTo>
                <a:lnTo>
                  <a:pt x="0" y="81184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46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4" name="Google Shape;174;p5"/>
          <p:cNvSpPr txBox="1"/>
          <p:nvPr/>
        </p:nvSpPr>
        <p:spPr>
          <a:xfrm>
            <a:off x="927425" y="2248350"/>
            <a:ext cx="8422200" cy="66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2CC"/>
              </a:buClr>
              <a:buSzPts val="2700"/>
              <a:buFont typeface="Playfair Display Medium"/>
              <a:buAutoNum type="arabicParenR"/>
            </a:pPr>
            <a:r>
              <a:rPr lang="en-US" sz="2700" u="sng">
                <a:solidFill>
                  <a:srgbClr val="FFF2CC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Feasibility Analysis</a:t>
            </a:r>
            <a:endParaRPr sz="2700" u="sng">
              <a:solidFill>
                <a:srgbClr val="FFF2CC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700"/>
              <a:buFont typeface="Playfair Display Medium"/>
              <a:buChar char="●"/>
            </a:pPr>
            <a:r>
              <a:rPr lang="en-US" sz="2700">
                <a:solidFill>
                  <a:srgbClr val="FFF2CC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Software-first → no heavy IoT/hardware needed, making it cost-effective.</a:t>
            </a:r>
            <a:endParaRPr sz="2700">
              <a:solidFill>
                <a:srgbClr val="FFF2CC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700"/>
              <a:buChar char="●"/>
            </a:pPr>
            <a:r>
              <a:rPr lang="en-US" sz="2700">
                <a:solidFill>
                  <a:srgbClr val="FFF2CC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Works on existing smartphones → no dependency on expensive infrastructure.</a:t>
            </a:r>
            <a:endParaRPr sz="2700">
              <a:solidFill>
                <a:srgbClr val="FFF2CC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700"/>
              <a:buFont typeface="Playfair Display Medium"/>
              <a:buChar char="●"/>
            </a:pPr>
            <a:r>
              <a:rPr lang="en-US" sz="2700">
                <a:solidFill>
                  <a:srgbClr val="FFF2CC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Pilot-friendly → can start with a college campus / single ward before scaling city-wide.</a:t>
            </a:r>
            <a:br>
              <a:rPr lang="en-US" sz="2700">
                <a:solidFill>
                  <a:srgbClr val="FFF2CC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</a:br>
            <a:endParaRPr sz="2700">
              <a:solidFill>
                <a:srgbClr val="FFF2CC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700"/>
              <a:buFont typeface="Playfair Display Medium"/>
              <a:buAutoNum type="arabicParenR"/>
            </a:pPr>
            <a:r>
              <a:rPr lang="en-US" sz="2700" u="sng">
                <a:solidFill>
                  <a:srgbClr val="FFF2CC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Potential Challenges &amp; Risks</a:t>
            </a:r>
            <a:endParaRPr sz="2700" u="sng">
              <a:solidFill>
                <a:srgbClr val="FFF2CC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700"/>
              <a:buChar char="●"/>
            </a:pPr>
            <a:r>
              <a:rPr lang="en-US" sz="2700">
                <a:solidFill>
                  <a:srgbClr val="FFF2CC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Collector compliance (extra effort).</a:t>
            </a:r>
            <a:endParaRPr sz="2700">
              <a:solidFill>
                <a:srgbClr val="FFF2CC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700"/>
              <a:buChar char="●"/>
            </a:pPr>
            <a:r>
              <a:rPr lang="en-US" sz="2700">
                <a:solidFill>
                  <a:srgbClr val="FFF2CC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Fraud attempts (fake photos, old uploads).</a:t>
            </a:r>
            <a:endParaRPr sz="2700">
              <a:solidFill>
                <a:srgbClr val="FFF2CC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700"/>
              <a:buChar char="●"/>
            </a:pPr>
            <a:r>
              <a:rPr lang="en-US" sz="2700">
                <a:solidFill>
                  <a:srgbClr val="FFF2CC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Connectivity issues in field.</a:t>
            </a:r>
            <a:endParaRPr sz="2700">
              <a:solidFill>
                <a:srgbClr val="FFF2CC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Char char="●"/>
            </a:pPr>
            <a:r>
              <a:rPr lang="en-US" sz="2700">
                <a:solidFill>
                  <a:srgbClr val="FFF2CC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Scaling incentives (funding vouchers).</a:t>
            </a:r>
            <a:br>
              <a:rPr lang="en-US" sz="2000">
                <a:solidFill>
                  <a:srgbClr val="FFF2CC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</a:br>
            <a:r>
              <a:rPr lang="en-US" sz="2000">
                <a:solidFill>
                  <a:srgbClr val="FFF2CC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.</a:t>
            </a:r>
            <a:endParaRPr sz="2000">
              <a:solidFill>
                <a:srgbClr val="FFF2CC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5"/>
          <p:cNvSpPr txBox="1"/>
          <p:nvPr/>
        </p:nvSpPr>
        <p:spPr>
          <a:xfrm>
            <a:off x="9501925" y="2248350"/>
            <a:ext cx="8422200" cy="57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FFF2CC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3) </a:t>
            </a:r>
            <a:r>
              <a:rPr lang="en-US" sz="2700" u="sng">
                <a:solidFill>
                  <a:srgbClr val="FFF2CC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Strategies for Overcoming Challenges</a:t>
            </a:r>
            <a:endParaRPr sz="2700" u="sng">
              <a:solidFill>
                <a:srgbClr val="FFF2CC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2CC"/>
              </a:buClr>
              <a:buSzPts val="2700"/>
              <a:buFont typeface="Playfair Display Medium"/>
              <a:buChar char="●"/>
            </a:pPr>
            <a:r>
              <a:rPr lang="en-US" sz="2700">
                <a:solidFill>
                  <a:srgbClr val="FFF2CC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UX design: one-tap uploads, batch capture, offline-first sync.</a:t>
            </a:r>
            <a:endParaRPr sz="2700">
              <a:solidFill>
                <a:srgbClr val="FFF2CC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700"/>
              <a:buFont typeface="Playfair Display Medium"/>
              <a:buChar char="●"/>
            </a:pPr>
            <a:r>
              <a:rPr lang="en-US" sz="2700">
                <a:solidFill>
                  <a:srgbClr val="FFF2CC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Fraud prevention: EXIF timestamp + GPS validation + duplicate photo detection.</a:t>
            </a:r>
            <a:endParaRPr sz="2700">
              <a:solidFill>
                <a:srgbClr val="FFF2CC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700"/>
              <a:buFont typeface="Playfair Display Medium"/>
              <a:buChar char="●"/>
            </a:pPr>
            <a:r>
              <a:rPr lang="en-US" sz="2700">
                <a:solidFill>
                  <a:srgbClr val="FFF2CC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Collector motivation: tie verified logs to payments &amp; bonuses.</a:t>
            </a:r>
            <a:endParaRPr sz="2700">
              <a:solidFill>
                <a:srgbClr val="FFF2CC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700"/>
              <a:buFont typeface="Playfair Display Medium"/>
              <a:buChar char="●"/>
            </a:pPr>
            <a:r>
              <a:rPr lang="en-US" sz="2700">
                <a:solidFill>
                  <a:srgbClr val="FFF2CC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Long-term funding: municipal CSR budgets + corporate EPR funds → cover voucher costs.</a:t>
            </a:r>
            <a:endParaRPr sz="2700">
              <a:solidFill>
                <a:srgbClr val="FFF2CC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A4C7E"/>
            </a:gs>
            <a:gs pos="100000">
              <a:srgbClr val="0D0235"/>
            </a:gs>
          </a:gsLst>
          <a:lin ang="0" scaled="0"/>
        </a:gra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g38a93bd3b0e_0_33"/>
          <p:cNvGrpSpPr/>
          <p:nvPr/>
        </p:nvGrpSpPr>
        <p:grpSpPr>
          <a:xfrm>
            <a:off x="1371600" y="-354435"/>
            <a:ext cx="15544800" cy="3143250"/>
            <a:chOff x="0" y="-19050"/>
            <a:chExt cx="20726400" cy="4191000"/>
          </a:xfrm>
        </p:grpSpPr>
        <p:sp>
          <p:nvSpPr>
            <p:cNvPr id="181" name="Google Shape;181;g38a93bd3b0e_0_33"/>
            <p:cNvSpPr/>
            <p:nvPr/>
          </p:nvSpPr>
          <p:spPr>
            <a:xfrm>
              <a:off x="0" y="0"/>
              <a:ext cx="20726400" cy="4171950"/>
            </a:xfrm>
            <a:custGeom>
              <a:rect b="b" l="l" r="r" t="t"/>
              <a:pathLst>
                <a:path extrusionOk="0" h="4171950" w="20726400">
                  <a:moveTo>
                    <a:pt x="0" y="0"/>
                  </a:moveTo>
                  <a:lnTo>
                    <a:pt x="20726400" y="0"/>
                  </a:lnTo>
                  <a:lnTo>
                    <a:pt x="20726400" y="4171950"/>
                  </a:lnTo>
                  <a:lnTo>
                    <a:pt x="0" y="41719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182" name="Google Shape;182;g38a93bd3b0e_0_33"/>
            <p:cNvSpPr txBox="1"/>
            <p:nvPr/>
          </p:nvSpPr>
          <p:spPr>
            <a:xfrm>
              <a:off x="0" y="-19050"/>
              <a:ext cx="20726400" cy="41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0">
                  <a:solidFill>
                    <a:srgbClr val="FFF2CC"/>
                  </a:solidFill>
                  <a:latin typeface="Playfair Display SemiBold"/>
                  <a:ea typeface="Playfair Display SemiBold"/>
                  <a:cs typeface="Playfair Display SemiBold"/>
                  <a:sym typeface="Playfair Display SemiBold"/>
                </a:rPr>
                <a:t>dashboard screenshots</a:t>
              </a:r>
              <a:endParaRPr>
                <a:solidFill>
                  <a:srgbClr val="FFF2CC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endParaRPr>
            </a:p>
          </p:txBody>
        </p:sp>
      </p:grpSp>
      <p:sp>
        <p:nvSpPr>
          <p:cNvPr id="183" name="Google Shape;183;g38a93bd3b0e_0_33"/>
          <p:cNvSpPr/>
          <p:nvPr/>
        </p:nvSpPr>
        <p:spPr>
          <a:xfrm>
            <a:off x="687928" y="390103"/>
            <a:ext cx="933831" cy="1277207"/>
          </a:xfrm>
          <a:custGeom>
            <a:rect b="b" l="l" r="r" t="t"/>
            <a:pathLst>
              <a:path extrusionOk="0" h="1702943" w="1245108">
                <a:moveTo>
                  <a:pt x="0" y="0"/>
                </a:moveTo>
                <a:lnTo>
                  <a:pt x="1245108" y="0"/>
                </a:lnTo>
                <a:lnTo>
                  <a:pt x="1245108" y="1702943"/>
                </a:lnTo>
                <a:lnTo>
                  <a:pt x="0" y="17029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9" l="0" r="0" t="-29"/>
            </a:stretch>
          </a:blipFill>
          <a:ln>
            <a:noFill/>
          </a:ln>
        </p:spPr>
      </p:sp>
      <p:sp>
        <p:nvSpPr>
          <p:cNvPr id="184" name="Google Shape;184;g38a93bd3b0e_0_33"/>
          <p:cNvSpPr/>
          <p:nvPr/>
        </p:nvSpPr>
        <p:spPr>
          <a:xfrm>
            <a:off x="-3986591" y="6993255"/>
            <a:ext cx="9149906" cy="6088856"/>
          </a:xfrm>
          <a:custGeom>
            <a:rect b="b" l="l" r="r" t="t"/>
            <a:pathLst>
              <a:path extrusionOk="0" h="8118475" w="12199874">
                <a:moveTo>
                  <a:pt x="0" y="0"/>
                </a:moveTo>
                <a:lnTo>
                  <a:pt x="12199874" y="0"/>
                </a:lnTo>
                <a:lnTo>
                  <a:pt x="12199874" y="8118475"/>
                </a:lnTo>
                <a:lnTo>
                  <a:pt x="0" y="81184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46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5" name="Google Shape;185;g38a93bd3b0e_0_33"/>
          <p:cNvSpPr/>
          <p:nvPr/>
        </p:nvSpPr>
        <p:spPr>
          <a:xfrm>
            <a:off x="15895675" y="390103"/>
            <a:ext cx="2392299" cy="1277207"/>
          </a:xfrm>
          <a:custGeom>
            <a:rect b="b" l="l" r="r" t="t"/>
            <a:pathLst>
              <a:path extrusionOk="0" h="1702943" w="3189732">
                <a:moveTo>
                  <a:pt x="0" y="0"/>
                </a:moveTo>
                <a:lnTo>
                  <a:pt x="3189732" y="0"/>
                </a:lnTo>
                <a:lnTo>
                  <a:pt x="3189732" y="1702943"/>
                </a:lnTo>
                <a:lnTo>
                  <a:pt x="0" y="17029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61906" l="0" r="0" t="-61906"/>
            </a:stretch>
          </a:blipFill>
          <a:ln>
            <a:noFill/>
          </a:ln>
        </p:spPr>
      </p:sp>
      <p:sp>
        <p:nvSpPr>
          <p:cNvPr id="186" name="Google Shape;186;g38a93bd3b0e_0_33"/>
          <p:cNvSpPr/>
          <p:nvPr/>
        </p:nvSpPr>
        <p:spPr>
          <a:xfrm>
            <a:off x="10689142" y="2788815"/>
            <a:ext cx="9149905" cy="6088856"/>
          </a:xfrm>
          <a:custGeom>
            <a:rect b="b" l="l" r="r" t="t"/>
            <a:pathLst>
              <a:path extrusionOk="0" h="8118475" w="12199874">
                <a:moveTo>
                  <a:pt x="0" y="0"/>
                </a:moveTo>
                <a:lnTo>
                  <a:pt x="12199874" y="0"/>
                </a:lnTo>
                <a:lnTo>
                  <a:pt x="12199874" y="8118475"/>
                </a:lnTo>
                <a:lnTo>
                  <a:pt x="0" y="81184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46000"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187" name="Google Shape;187;g38a93bd3b0e_0_33" title="WasteTrace - Unified Waste Tracking Interface - Google Chrome 18-09-2025 21_56_30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54136" y="1765000"/>
            <a:ext cx="5918575" cy="2849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38a93bd3b0e_0_33" title="WasteTrace - Unified Waste Tracking Interface - Google Chrome 18-09-2025 21_56_40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45425" y="1765002"/>
            <a:ext cx="3604075" cy="4505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38a93bd3b0e_0_33" title="WasteTrace - Unified Waste Tracking Interface - Google Chrome 18-09-2025 21_57_15.png"/>
          <p:cNvPicPr preferRelativeResize="0"/>
          <p:nvPr/>
        </p:nvPicPr>
        <p:blipFill rotWithShape="1">
          <a:blip r:embed="rId8">
            <a:alphaModFix/>
          </a:blip>
          <a:srcRect b="0" l="15075" r="15257" t="0"/>
          <a:stretch/>
        </p:blipFill>
        <p:spPr>
          <a:xfrm>
            <a:off x="5964913" y="4850700"/>
            <a:ext cx="5918576" cy="463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38a93bd3b0e_0_33" title="WasteTrace - Unified Waste Tracking Interface - Google Chrome 18-09-2025 21_57_37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66125" y="6343500"/>
            <a:ext cx="5587997" cy="3143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38a93bd3b0e_0_33" title="WasteTrace - Unified Waste Tracking Interface - Google Chrome 18-09-2025 21_57_54.png"/>
          <p:cNvPicPr preferRelativeResize="0"/>
          <p:nvPr/>
        </p:nvPicPr>
        <p:blipFill rotWithShape="1">
          <a:blip r:embed="rId10">
            <a:alphaModFix/>
          </a:blip>
          <a:srcRect b="0" l="4758" r="5955" t="0"/>
          <a:stretch/>
        </p:blipFill>
        <p:spPr>
          <a:xfrm>
            <a:off x="11994300" y="1765000"/>
            <a:ext cx="6086974" cy="7732901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38a93bd3b0e_0_33"/>
          <p:cNvSpPr txBox="1"/>
          <p:nvPr/>
        </p:nvSpPr>
        <p:spPr>
          <a:xfrm>
            <a:off x="122125" y="1865925"/>
            <a:ext cx="1918800" cy="42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200">
                <a:solidFill>
                  <a:srgbClr val="FFF2CC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note: this is just an illustration of the landing page, to show the features of the project. actua project will vary.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