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9"/>
  </p:notesMasterIdLst>
  <p:sldIdLst>
    <p:sldId id="256" r:id="rId2"/>
    <p:sldId id="257" r:id="rId3"/>
    <p:sldId id="261" r:id="rId4"/>
    <p:sldId id="262" r:id="rId5"/>
    <p:sldId id="263" r:id="rId6"/>
    <p:sldId id="264" r:id="rId7"/>
    <p:sldId id="265" r:id="rId8"/>
    <p:sldId id="266" r:id="rId9"/>
    <p:sldId id="267" r:id="rId10"/>
    <p:sldId id="268" r:id="rId11"/>
    <p:sldId id="270" r:id="rId12"/>
    <p:sldId id="269" r:id="rId13"/>
    <p:sldId id="271"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60"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9E37"/>
    <a:srgbClr val="202E54"/>
    <a:srgbClr val="FF2549"/>
    <a:srgbClr val="1D3A00"/>
    <a:srgbClr val="007033"/>
    <a:srgbClr val="5EEC3C"/>
    <a:srgbClr val="990099"/>
    <a:srgbClr val="CC0099"/>
    <a:srgbClr val="FE9202"/>
    <a:srgbClr val="6C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634"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8/8/2024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27</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808225"/>
            <a:ext cx="8246070" cy="1374345"/>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806000"/>
            <a:ext cx="8231372" cy="920846"/>
          </a:xfrm>
        </p:spPr>
        <p:txBody>
          <a:bodyPr>
            <a:normAutofit/>
          </a:bodyPr>
          <a:lstStyle>
            <a:lvl1pPr marL="0" indent="0" algn="r">
              <a:buNone/>
              <a:defRPr sz="2800" b="0" i="0">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1"/>
            <a:ext cx="8246070" cy="3512212"/>
          </a:xfrm>
        </p:spPr>
        <p:txBody>
          <a:bodyPr/>
          <a:lstStyle>
            <a:lvl1pPr algn="l">
              <a:defRPr sz="2800">
                <a:solidFill>
                  <a:schemeClr val="accent1">
                    <a:lumMod val="50000"/>
                  </a:schemeClr>
                </a:solidFill>
              </a:defRPr>
            </a:lvl1pPr>
            <a:lvl2pPr algn="l">
              <a:defRPr>
                <a:solidFill>
                  <a:schemeClr val="accent1">
                    <a:lumMod val="50000"/>
                  </a:schemeClr>
                </a:solidFill>
              </a:defRPr>
            </a:lvl2pPr>
            <a:lvl3pPr algn="l">
              <a:defRPr>
                <a:solidFill>
                  <a:schemeClr val="accent1">
                    <a:lumMod val="50000"/>
                  </a:schemeClr>
                </a:solidFill>
              </a:defRPr>
            </a:lvl3pPr>
            <a:lvl4pPr algn="l">
              <a:defRPr>
                <a:solidFill>
                  <a:schemeClr val="accent1">
                    <a:lumMod val="50000"/>
                  </a:schemeClr>
                </a:solidFill>
              </a:defRPr>
            </a:lvl4pPr>
            <a:lvl5pPr algn="l">
              <a:defRPr>
                <a:solidFill>
                  <a:schemeClr val="accent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33880"/>
            <a:ext cx="6108199" cy="725349"/>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197405"/>
            <a:ext cx="6108199" cy="3511061"/>
          </a:xfrm>
        </p:spPr>
        <p:txBody>
          <a:bodyPr/>
          <a:lstStyle>
            <a:lvl1pPr>
              <a:defRPr sz="2800">
                <a:solidFill>
                  <a:schemeClr val="accent1">
                    <a:lumMod val="50000"/>
                  </a:schemeClr>
                </a:solidFill>
              </a:defRPr>
            </a:lvl1pPr>
            <a:lvl2pPr>
              <a:defRPr>
                <a:solidFill>
                  <a:schemeClr val="accent1">
                    <a:lumMod val="50000"/>
                  </a:schemeClr>
                </a:solidFill>
              </a:defRPr>
            </a:lvl2pPr>
            <a:lvl3pPr>
              <a:defRPr>
                <a:solidFill>
                  <a:schemeClr val="accent1">
                    <a:lumMod val="50000"/>
                  </a:schemeClr>
                </a:solidFill>
              </a:defRPr>
            </a:lvl3pPr>
            <a:lvl4pPr>
              <a:defRPr>
                <a:solidFill>
                  <a:schemeClr val="accent1">
                    <a:lumMod val="50000"/>
                  </a:schemeClr>
                </a:solidFill>
              </a:defRPr>
            </a:lvl4pPr>
            <a:lvl5pPr>
              <a:defRPr>
                <a:solidFill>
                  <a:schemeClr val="accent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accent1">
                    <a:lumMod val="50000"/>
                  </a:schemeClr>
                </a:solidFill>
              </a:defRPr>
            </a:lvl1pPr>
            <a:lvl2pPr algn="ctr">
              <a:defRPr sz="2000">
                <a:solidFill>
                  <a:schemeClr val="accent1">
                    <a:lumMod val="50000"/>
                  </a:schemeClr>
                </a:solidFill>
              </a:defRPr>
            </a:lvl2pPr>
            <a:lvl3pPr algn="ctr">
              <a:defRPr sz="1800">
                <a:solidFill>
                  <a:schemeClr val="accent1">
                    <a:lumMod val="50000"/>
                  </a:schemeClr>
                </a:solidFill>
              </a:defRPr>
            </a:lvl3pPr>
            <a:lvl4pPr algn="ctr">
              <a:defRPr sz="1600">
                <a:solidFill>
                  <a:schemeClr val="accent1">
                    <a:lumMod val="50000"/>
                  </a:schemeClr>
                </a:solidFill>
              </a:defRPr>
            </a:lvl4pPr>
            <a:lvl5pPr algn="ctr">
              <a:defRPr sz="1600">
                <a:solidFill>
                  <a:schemeClr val="accent1">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accent1">
                    <a:lumMod val="50000"/>
                  </a:schemeClr>
                </a:solidFill>
              </a:defRPr>
            </a:lvl1pPr>
            <a:lvl2pPr algn="ctr">
              <a:defRPr sz="2000">
                <a:solidFill>
                  <a:schemeClr val="accent1">
                    <a:lumMod val="50000"/>
                  </a:schemeClr>
                </a:solidFill>
              </a:defRPr>
            </a:lvl2pPr>
            <a:lvl3pPr algn="ctr">
              <a:defRPr sz="1800">
                <a:solidFill>
                  <a:schemeClr val="accent1">
                    <a:lumMod val="50000"/>
                  </a:schemeClr>
                </a:solidFill>
              </a:defRPr>
            </a:lvl3pPr>
            <a:lvl4pPr algn="ctr">
              <a:defRPr sz="1600">
                <a:solidFill>
                  <a:schemeClr val="accent1">
                    <a:lumMod val="50000"/>
                  </a:schemeClr>
                </a:solidFill>
              </a:defRPr>
            </a:lvl4pPr>
            <a:lvl5pPr algn="ctr">
              <a:defRPr sz="1600">
                <a:solidFill>
                  <a:schemeClr val="accent1">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8/8/2024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30114" y="1655521"/>
            <a:ext cx="3970331" cy="1679754"/>
          </a:xfrm>
        </p:spPr>
        <p:txBody>
          <a:bodyPr>
            <a:normAutofit/>
          </a:bodyPr>
          <a:lstStyle/>
          <a:p>
            <a:r>
              <a:rPr lang="en-IN" dirty="0" smtClean="0"/>
              <a:t>Customer </a:t>
            </a:r>
            <a:r>
              <a:rPr lang="en-IN" dirty="0"/>
              <a:t>Insights: Indian </a:t>
            </a:r>
            <a:r>
              <a:rPr lang="en-IN" dirty="0" smtClean="0"/>
              <a:t>Biscuits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CONTENTS OF TABLE</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5" y="1502815"/>
            <a:ext cx="6871725" cy="33595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33082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CONTENTS OF TABLE</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5" y="1350111"/>
            <a:ext cx="7482545" cy="36165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01173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CONTENTS OF TABLE</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60" y="1502815"/>
            <a:ext cx="8398775" cy="3512215"/>
          </a:xfrm>
          <a:prstGeom prst="rect">
            <a:avLst/>
          </a:prstGeom>
        </p:spPr>
      </p:pic>
    </p:spTree>
    <p:extLst>
      <p:ext uri="{BB962C8B-B14F-4D97-AF65-F5344CB8AC3E}">
        <p14:creationId xmlns:p14="http://schemas.microsoft.com/office/powerpoint/2010/main" val="655154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CONTENTS OF TABLE</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785" y="1199952"/>
            <a:ext cx="6566315" cy="38125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91683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30114" y="1655521"/>
            <a:ext cx="3970331" cy="1679754"/>
          </a:xfrm>
        </p:spPr>
        <p:txBody>
          <a:bodyPr>
            <a:normAutofit/>
          </a:bodyPr>
          <a:lstStyle/>
          <a:p>
            <a:pPr algn="ctr"/>
            <a:r>
              <a:rPr lang="en-US" dirty="0" smtClean="0"/>
              <a:t>SUBQUERIES</a:t>
            </a:r>
            <a:endParaRPr lang="en-US" dirty="0"/>
          </a:p>
        </p:txBody>
      </p:sp>
    </p:spTree>
    <p:extLst>
      <p:ext uri="{BB962C8B-B14F-4D97-AF65-F5344CB8AC3E}">
        <p14:creationId xmlns:p14="http://schemas.microsoft.com/office/powerpoint/2010/main" val="750132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SUBQUERY</a:t>
            </a:r>
            <a:endParaRPr lang="en-US" sz="3200" dirty="0"/>
          </a:p>
        </p:txBody>
      </p:sp>
      <p:sp>
        <p:nvSpPr>
          <p:cNvPr id="3" name="Content Placeholder 2"/>
          <p:cNvSpPr>
            <a:spLocks noGrp="1"/>
          </p:cNvSpPr>
          <p:nvPr>
            <p:ph idx="1"/>
          </p:nvPr>
        </p:nvSpPr>
        <p:spPr/>
        <p:txBody>
          <a:bodyPr/>
          <a:lstStyle/>
          <a:p>
            <a:endParaRPr lang="en-US" dirty="0"/>
          </a:p>
          <a:p>
            <a:endParaRPr lang="en-US" dirty="0"/>
          </a:p>
        </p:txBody>
      </p:sp>
      <p:sp>
        <p:nvSpPr>
          <p:cNvPr id="5" name="TextBox 4"/>
          <p:cNvSpPr txBox="1"/>
          <p:nvPr/>
        </p:nvSpPr>
        <p:spPr>
          <a:xfrm>
            <a:off x="5335524" y="1350109"/>
            <a:ext cx="3512215" cy="280076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600" dirty="0" smtClean="0">
                <a:latin typeface="Arial Black" panose="020B0A04020102020204" pitchFamily="34" charset="0"/>
              </a:rPr>
              <a:t>1</a:t>
            </a:r>
            <a:r>
              <a:rPr lang="en-GB" sz="1600" dirty="0">
                <a:latin typeface="Arial Black" panose="020B0A04020102020204" pitchFamily="34" charset="0"/>
              </a:rPr>
              <a:t>. What </a:t>
            </a:r>
            <a:r>
              <a:rPr lang="en-GB" sz="1600" dirty="0" smtClean="0">
                <a:latin typeface="Arial Black" panose="020B0A04020102020204" pitchFamily="34" charset="0"/>
              </a:rPr>
              <a:t>comment &amp; rating have </a:t>
            </a:r>
            <a:r>
              <a:rPr lang="en-GB" sz="1600" dirty="0">
                <a:latin typeface="Arial Black" panose="020B0A04020102020204" pitchFamily="34" charset="0"/>
              </a:rPr>
              <a:t>we received for the product with </a:t>
            </a:r>
            <a:r>
              <a:rPr lang="en-GB" sz="1600" dirty="0" err="1">
                <a:latin typeface="Arial Black" panose="020B0A04020102020204" pitchFamily="34" charset="0"/>
              </a:rPr>
              <a:t>product_id</a:t>
            </a:r>
            <a:r>
              <a:rPr lang="en-GB" sz="1600" dirty="0">
                <a:latin typeface="Arial Black" panose="020B0A04020102020204" pitchFamily="34" charset="0"/>
              </a:rPr>
              <a:t> = 5</a:t>
            </a:r>
            <a:r>
              <a:rPr lang="en-GB" sz="1600" dirty="0" smtClean="0">
                <a:latin typeface="Arial Black" panose="020B0A04020102020204" pitchFamily="34" charset="0"/>
              </a:rPr>
              <a:t>?</a:t>
            </a:r>
          </a:p>
          <a:p>
            <a:endParaRPr lang="en-GB" sz="1600" dirty="0">
              <a:latin typeface="Arial Black" panose="020B0A04020102020204" pitchFamily="34" charset="0"/>
            </a:endParaRPr>
          </a:p>
          <a:p>
            <a:r>
              <a:rPr lang="en-GB" sz="1600" dirty="0" smtClean="0">
                <a:latin typeface="Arial Black" panose="020B0A04020102020204" pitchFamily="34" charset="0"/>
              </a:rPr>
              <a:t>Syntax: </a:t>
            </a:r>
          </a:p>
          <a:p>
            <a:r>
              <a:rPr lang="en-GB" sz="1600" dirty="0">
                <a:latin typeface="Arial Black" panose="020B0A04020102020204" pitchFamily="34" charset="0"/>
              </a:rPr>
              <a:t>SELECT comments, </a:t>
            </a:r>
            <a:r>
              <a:rPr lang="en-GB" sz="1600" dirty="0" err="1">
                <a:latin typeface="Arial Black" panose="020B0A04020102020204" pitchFamily="34" charset="0"/>
              </a:rPr>
              <a:t>ratingFROM</a:t>
            </a:r>
            <a:r>
              <a:rPr lang="en-GB" sz="1600" dirty="0">
                <a:latin typeface="Arial Black" panose="020B0A04020102020204" pitchFamily="34" charset="0"/>
              </a:rPr>
              <a:t> </a:t>
            </a:r>
            <a:r>
              <a:rPr lang="en-GB" sz="1600" dirty="0" smtClean="0">
                <a:latin typeface="Arial Black" panose="020B0A04020102020204" pitchFamily="34" charset="0"/>
              </a:rPr>
              <a:t>Feedback </a:t>
            </a:r>
          </a:p>
          <a:p>
            <a:r>
              <a:rPr lang="en-GB" sz="1600" dirty="0" smtClean="0">
                <a:latin typeface="Arial Black" panose="020B0A04020102020204" pitchFamily="34" charset="0"/>
              </a:rPr>
              <a:t>WHERE </a:t>
            </a:r>
            <a:r>
              <a:rPr lang="en-GB" sz="1600" dirty="0" err="1">
                <a:latin typeface="Arial Black" panose="020B0A04020102020204" pitchFamily="34" charset="0"/>
              </a:rPr>
              <a:t>product_id</a:t>
            </a:r>
            <a:r>
              <a:rPr lang="en-GB" sz="1600" dirty="0">
                <a:latin typeface="Arial Black" panose="020B0A04020102020204" pitchFamily="34" charset="0"/>
              </a:rPr>
              <a:t> </a:t>
            </a:r>
            <a:r>
              <a:rPr lang="en-GB" sz="1600" dirty="0" smtClean="0">
                <a:latin typeface="Arial Black" panose="020B0A04020102020204" pitchFamily="34" charset="0"/>
              </a:rPr>
              <a:t>=</a:t>
            </a:r>
          </a:p>
          <a:p>
            <a:r>
              <a:rPr lang="en-GB" sz="1600" dirty="0" smtClean="0">
                <a:latin typeface="Arial Black" panose="020B0A04020102020204" pitchFamily="34" charset="0"/>
              </a:rPr>
              <a:t> </a:t>
            </a:r>
            <a:r>
              <a:rPr lang="en-GB" sz="1600" dirty="0">
                <a:latin typeface="Arial Black" panose="020B0A04020102020204" pitchFamily="34" charset="0"/>
              </a:rPr>
              <a:t>(    SELECT </a:t>
            </a:r>
            <a:r>
              <a:rPr lang="en-GB" sz="1600" dirty="0" err="1">
                <a:latin typeface="Arial Black" panose="020B0A04020102020204" pitchFamily="34" charset="0"/>
              </a:rPr>
              <a:t>product_id</a:t>
            </a:r>
            <a:r>
              <a:rPr lang="en-GB" sz="1600" dirty="0">
                <a:latin typeface="Arial Black" panose="020B0A04020102020204" pitchFamily="34" charset="0"/>
              </a:rPr>
              <a:t>  </a:t>
            </a:r>
            <a:endParaRPr lang="en-GB" sz="1600" dirty="0" smtClean="0">
              <a:latin typeface="Arial Black" panose="020B0A04020102020204" pitchFamily="34" charset="0"/>
            </a:endParaRPr>
          </a:p>
          <a:p>
            <a:r>
              <a:rPr lang="en-GB" sz="1600" dirty="0" smtClean="0">
                <a:latin typeface="Arial Black" panose="020B0A04020102020204" pitchFamily="34" charset="0"/>
              </a:rPr>
              <a:t>  </a:t>
            </a:r>
            <a:r>
              <a:rPr lang="en-GB" sz="1600" dirty="0">
                <a:latin typeface="Arial Black" panose="020B0A04020102020204" pitchFamily="34" charset="0"/>
              </a:rPr>
              <a:t>FROM Products    WHERE </a:t>
            </a:r>
            <a:r>
              <a:rPr lang="en-GB" sz="1600" dirty="0" err="1">
                <a:latin typeface="Arial Black" panose="020B0A04020102020204" pitchFamily="34" charset="0"/>
              </a:rPr>
              <a:t>product_id</a:t>
            </a:r>
            <a:r>
              <a:rPr lang="en-GB" sz="1600" dirty="0">
                <a:latin typeface="Arial Black" panose="020B0A04020102020204" pitchFamily="34" charset="0"/>
              </a:rPr>
              <a:t> = 5);</a:t>
            </a:r>
            <a:endParaRPr lang="en-GB" sz="1600" dirty="0" smtClean="0">
              <a:latin typeface="Arial Black" panose="020B0A040201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66" y="1502815"/>
            <a:ext cx="4123034" cy="32311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37578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SUBQUERY</a:t>
            </a:r>
            <a:endParaRPr lang="en-US" sz="3200" dirty="0"/>
          </a:p>
        </p:txBody>
      </p:sp>
      <p:sp>
        <p:nvSpPr>
          <p:cNvPr id="3" name="Content Placeholder 2"/>
          <p:cNvSpPr>
            <a:spLocks noGrp="1"/>
          </p:cNvSpPr>
          <p:nvPr>
            <p:ph idx="1"/>
          </p:nvPr>
        </p:nvSpPr>
        <p:spPr/>
        <p:txBody>
          <a:bodyPr/>
          <a:lstStyle/>
          <a:p>
            <a:endParaRPr lang="en-US" dirty="0"/>
          </a:p>
          <a:p>
            <a:endParaRPr lang="en-US" dirty="0"/>
          </a:p>
        </p:txBody>
      </p:sp>
      <p:sp>
        <p:nvSpPr>
          <p:cNvPr id="5" name="TextBox 4"/>
          <p:cNvSpPr txBox="1"/>
          <p:nvPr/>
        </p:nvSpPr>
        <p:spPr>
          <a:xfrm>
            <a:off x="5259518" y="1259557"/>
            <a:ext cx="3817626" cy="35394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600" dirty="0">
                <a:latin typeface="Arial Black" panose="020B0A04020102020204" pitchFamily="34" charset="0"/>
              </a:rPr>
              <a:t> 2. Get the names of customers who purchased products from </a:t>
            </a:r>
            <a:r>
              <a:rPr lang="en-GB" sz="1600" dirty="0" smtClean="0">
                <a:latin typeface="Arial Black" panose="020B0A04020102020204" pitchFamily="34" charset="0"/>
              </a:rPr>
              <a:t>‘Big Bazaar‘</a:t>
            </a:r>
          </a:p>
          <a:p>
            <a:endParaRPr lang="en-GB" sz="1600" dirty="0">
              <a:latin typeface="Arial Black" panose="020B0A04020102020204" pitchFamily="34" charset="0"/>
            </a:endParaRPr>
          </a:p>
          <a:p>
            <a:r>
              <a:rPr lang="en-GB" sz="1600" dirty="0" smtClean="0">
                <a:latin typeface="Arial Black" panose="020B0A04020102020204" pitchFamily="34" charset="0"/>
              </a:rPr>
              <a:t>Syntax: </a:t>
            </a:r>
          </a:p>
          <a:p>
            <a:endParaRPr lang="en-GB" sz="1600" dirty="0" smtClean="0">
              <a:latin typeface="Arial Black" panose="020B0A04020102020204" pitchFamily="34" charset="0"/>
            </a:endParaRPr>
          </a:p>
          <a:p>
            <a:r>
              <a:rPr lang="en-GB" sz="1600" dirty="0">
                <a:latin typeface="Arial Black" panose="020B0A04020102020204" pitchFamily="34" charset="0"/>
              </a:rPr>
              <a:t>SELECT </a:t>
            </a:r>
            <a:r>
              <a:rPr lang="en-GB" sz="1600" dirty="0" smtClean="0">
                <a:latin typeface="Arial Black" panose="020B0A04020102020204" pitchFamily="34" charset="0"/>
              </a:rPr>
              <a:t>name</a:t>
            </a:r>
          </a:p>
          <a:p>
            <a:r>
              <a:rPr lang="en-GB" sz="1600" dirty="0" smtClean="0">
                <a:latin typeface="Arial Black" panose="020B0A04020102020204" pitchFamily="34" charset="0"/>
              </a:rPr>
              <a:t> </a:t>
            </a:r>
            <a:r>
              <a:rPr lang="en-GB" sz="1600" dirty="0">
                <a:latin typeface="Arial Black" panose="020B0A04020102020204" pitchFamily="34" charset="0"/>
              </a:rPr>
              <a:t>FROM </a:t>
            </a:r>
            <a:r>
              <a:rPr lang="en-GB" sz="1600" dirty="0" smtClean="0">
                <a:latin typeface="Arial Black" panose="020B0A04020102020204" pitchFamily="34" charset="0"/>
              </a:rPr>
              <a:t>Customers</a:t>
            </a:r>
          </a:p>
          <a:p>
            <a:r>
              <a:rPr lang="en-GB" sz="1600" dirty="0" smtClean="0">
                <a:latin typeface="Arial Black" panose="020B0A04020102020204" pitchFamily="34" charset="0"/>
              </a:rPr>
              <a:t> </a:t>
            </a:r>
            <a:r>
              <a:rPr lang="en-GB" sz="1600" dirty="0">
                <a:latin typeface="Arial Black" panose="020B0A04020102020204" pitchFamily="34" charset="0"/>
              </a:rPr>
              <a:t>WHERE </a:t>
            </a:r>
            <a:r>
              <a:rPr lang="en-GB" sz="1600" dirty="0" err="1">
                <a:latin typeface="Arial Black" panose="020B0A04020102020204" pitchFamily="34" charset="0"/>
              </a:rPr>
              <a:t>customer_id</a:t>
            </a:r>
            <a:r>
              <a:rPr lang="en-GB" sz="1600" dirty="0">
                <a:latin typeface="Arial Black" panose="020B0A04020102020204" pitchFamily="34" charset="0"/>
              </a:rPr>
              <a:t> IN </a:t>
            </a:r>
            <a:endParaRPr lang="en-GB" sz="1600" dirty="0" smtClean="0">
              <a:latin typeface="Arial Black" panose="020B0A04020102020204" pitchFamily="34" charset="0"/>
            </a:endParaRPr>
          </a:p>
          <a:p>
            <a:r>
              <a:rPr lang="en-GB" sz="1600" dirty="0" smtClean="0">
                <a:latin typeface="Arial Black" panose="020B0A04020102020204" pitchFamily="34" charset="0"/>
              </a:rPr>
              <a:t>(    </a:t>
            </a:r>
            <a:r>
              <a:rPr lang="en-GB" sz="1600" dirty="0">
                <a:latin typeface="Arial Black" panose="020B0A04020102020204" pitchFamily="34" charset="0"/>
              </a:rPr>
              <a:t>SELECT </a:t>
            </a:r>
            <a:r>
              <a:rPr lang="en-GB" sz="1600" dirty="0" err="1">
                <a:latin typeface="Arial Black" panose="020B0A04020102020204" pitchFamily="34" charset="0"/>
              </a:rPr>
              <a:t>customer_id</a:t>
            </a:r>
            <a:r>
              <a:rPr lang="en-GB" sz="1600" dirty="0">
                <a:latin typeface="Arial Black" panose="020B0A04020102020204" pitchFamily="34" charset="0"/>
              </a:rPr>
              <a:t>  </a:t>
            </a:r>
            <a:r>
              <a:rPr lang="en-GB" sz="1600" dirty="0" smtClean="0">
                <a:latin typeface="Arial Black" panose="020B0A04020102020204" pitchFamily="34" charset="0"/>
              </a:rPr>
              <a:t> </a:t>
            </a:r>
          </a:p>
          <a:p>
            <a:r>
              <a:rPr lang="en-GB" sz="1600" dirty="0">
                <a:latin typeface="Arial Black" panose="020B0A04020102020204" pitchFamily="34" charset="0"/>
              </a:rPr>
              <a:t> </a:t>
            </a:r>
            <a:r>
              <a:rPr lang="en-GB" sz="1600" dirty="0" smtClean="0">
                <a:latin typeface="Arial Black" panose="020B0A04020102020204" pitchFamily="34" charset="0"/>
              </a:rPr>
              <a:t>    FROM    Sales   </a:t>
            </a:r>
          </a:p>
          <a:p>
            <a:r>
              <a:rPr lang="en-GB" sz="1600" dirty="0" smtClean="0">
                <a:latin typeface="Arial Black" panose="020B0A04020102020204" pitchFamily="34" charset="0"/>
              </a:rPr>
              <a:t> WHERE </a:t>
            </a:r>
            <a:r>
              <a:rPr lang="en-GB" sz="1600" dirty="0" err="1">
                <a:latin typeface="Arial Black" panose="020B0A04020102020204" pitchFamily="34" charset="0"/>
              </a:rPr>
              <a:t>store_id</a:t>
            </a:r>
            <a:r>
              <a:rPr lang="en-GB" sz="1600" dirty="0">
                <a:latin typeface="Arial Black" panose="020B0A04020102020204" pitchFamily="34" charset="0"/>
              </a:rPr>
              <a:t> = (SELECT </a:t>
            </a:r>
            <a:r>
              <a:rPr lang="en-GB" sz="1600" dirty="0" err="1">
                <a:latin typeface="Arial Black" panose="020B0A04020102020204" pitchFamily="34" charset="0"/>
              </a:rPr>
              <a:t>store_id</a:t>
            </a:r>
            <a:r>
              <a:rPr lang="en-GB" sz="1600" dirty="0">
                <a:latin typeface="Arial Black" panose="020B0A04020102020204" pitchFamily="34" charset="0"/>
              </a:rPr>
              <a:t> FROM Stores WHERE </a:t>
            </a:r>
            <a:r>
              <a:rPr lang="en-GB" sz="1600" dirty="0" err="1">
                <a:latin typeface="Arial Black" panose="020B0A04020102020204" pitchFamily="34" charset="0"/>
              </a:rPr>
              <a:t>store_name</a:t>
            </a:r>
            <a:r>
              <a:rPr lang="en-GB" sz="1600" dirty="0">
                <a:latin typeface="Arial Black" panose="020B0A04020102020204" pitchFamily="34" charset="0"/>
              </a:rPr>
              <a:t> = </a:t>
            </a:r>
            <a:r>
              <a:rPr lang="en-GB" sz="1600" dirty="0" smtClean="0">
                <a:latin typeface="Arial Black" panose="020B0A04020102020204" pitchFamily="34" charset="0"/>
              </a:rPr>
              <a:t>‘Big Bazaar'));</a:t>
            </a:r>
            <a:endParaRPr lang="en-IN" sz="1600" dirty="0">
              <a:latin typeface="Arial Black" panose="020B0A040201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60" y="1406071"/>
            <a:ext cx="4724704" cy="32464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4636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SUBQUERY</a:t>
            </a:r>
            <a:endParaRPr lang="en-US" sz="3200" dirty="0"/>
          </a:p>
        </p:txBody>
      </p:sp>
      <p:sp>
        <p:nvSpPr>
          <p:cNvPr id="3" name="Content Placeholder 2"/>
          <p:cNvSpPr>
            <a:spLocks noGrp="1"/>
          </p:cNvSpPr>
          <p:nvPr>
            <p:ph idx="1"/>
          </p:nvPr>
        </p:nvSpPr>
        <p:spPr/>
        <p:txBody>
          <a:bodyPr/>
          <a:lstStyle/>
          <a:p>
            <a:endParaRPr lang="en-US" dirty="0"/>
          </a:p>
          <a:p>
            <a:endParaRPr lang="en-US" dirty="0"/>
          </a:p>
        </p:txBody>
      </p:sp>
      <p:sp>
        <p:nvSpPr>
          <p:cNvPr id="5" name="TextBox 4"/>
          <p:cNvSpPr txBox="1"/>
          <p:nvPr/>
        </p:nvSpPr>
        <p:spPr>
          <a:xfrm>
            <a:off x="5293649" y="1284377"/>
            <a:ext cx="3512215" cy="31085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latin typeface="Arial Black" panose="020B0A04020102020204" pitchFamily="34" charset="0"/>
              </a:rPr>
              <a:t>3.Identify the locations of stores that have sold products rated </a:t>
            </a:r>
            <a:r>
              <a:rPr lang="en-GB" sz="1400" dirty="0" smtClean="0">
                <a:latin typeface="Arial Black" panose="020B0A04020102020204" pitchFamily="34" charset="0"/>
              </a:rPr>
              <a:t>‘4 stars' </a:t>
            </a:r>
            <a:r>
              <a:rPr lang="en-GB" sz="1400" dirty="0">
                <a:latin typeface="Arial Black" panose="020B0A04020102020204" pitchFamily="34" charset="0"/>
              </a:rPr>
              <a:t>by customers.</a:t>
            </a:r>
          </a:p>
          <a:p>
            <a:r>
              <a:rPr lang="en-GB" sz="1400" dirty="0" smtClean="0">
                <a:latin typeface="Arial Black" panose="020B0A04020102020204" pitchFamily="34" charset="0"/>
              </a:rPr>
              <a:t>Syntax: </a:t>
            </a:r>
          </a:p>
          <a:p>
            <a:endParaRPr lang="en-GB" sz="1400" dirty="0" smtClean="0">
              <a:latin typeface="Arial Black" panose="020B0A04020102020204" pitchFamily="34" charset="0"/>
            </a:endParaRPr>
          </a:p>
          <a:p>
            <a:r>
              <a:rPr lang="en-GB" sz="1400" dirty="0">
                <a:latin typeface="Arial Black" panose="020B0A04020102020204" pitchFamily="34" charset="0"/>
              </a:rPr>
              <a:t>SELECT </a:t>
            </a:r>
            <a:r>
              <a:rPr lang="en-GB" sz="1400" dirty="0" smtClean="0">
                <a:latin typeface="Arial Black" panose="020B0A04020102020204" pitchFamily="34" charset="0"/>
              </a:rPr>
              <a:t>location</a:t>
            </a:r>
          </a:p>
          <a:p>
            <a:r>
              <a:rPr lang="en-GB" sz="1400" dirty="0" smtClean="0">
                <a:latin typeface="Arial Black" panose="020B0A04020102020204" pitchFamily="34" charset="0"/>
              </a:rPr>
              <a:t> </a:t>
            </a:r>
            <a:r>
              <a:rPr lang="en-GB" sz="1400" dirty="0">
                <a:latin typeface="Arial Black" panose="020B0A04020102020204" pitchFamily="34" charset="0"/>
              </a:rPr>
              <a:t>FROM </a:t>
            </a:r>
            <a:r>
              <a:rPr lang="en-GB" sz="1400" dirty="0" smtClean="0">
                <a:latin typeface="Arial Black" panose="020B0A04020102020204" pitchFamily="34" charset="0"/>
              </a:rPr>
              <a:t>Stores</a:t>
            </a:r>
          </a:p>
          <a:p>
            <a:r>
              <a:rPr lang="en-GB" sz="1400" dirty="0" smtClean="0">
                <a:latin typeface="Arial Black" panose="020B0A04020102020204" pitchFamily="34" charset="0"/>
              </a:rPr>
              <a:t> </a:t>
            </a:r>
            <a:r>
              <a:rPr lang="en-GB" sz="1400" dirty="0">
                <a:latin typeface="Arial Black" panose="020B0A04020102020204" pitchFamily="34" charset="0"/>
              </a:rPr>
              <a:t>WHERE </a:t>
            </a:r>
            <a:r>
              <a:rPr lang="en-GB" sz="1400" dirty="0" err="1">
                <a:latin typeface="Arial Black" panose="020B0A04020102020204" pitchFamily="34" charset="0"/>
              </a:rPr>
              <a:t>store_id</a:t>
            </a:r>
            <a:r>
              <a:rPr lang="en-GB" sz="1400" dirty="0">
                <a:latin typeface="Arial Black" panose="020B0A04020102020204" pitchFamily="34" charset="0"/>
              </a:rPr>
              <a:t> </a:t>
            </a:r>
            <a:r>
              <a:rPr lang="en-GB" sz="1400" dirty="0" smtClean="0">
                <a:latin typeface="Arial Black" panose="020B0A04020102020204" pitchFamily="34" charset="0"/>
              </a:rPr>
              <a:t>IN</a:t>
            </a:r>
          </a:p>
          <a:p>
            <a:r>
              <a:rPr lang="en-GB" sz="1400" dirty="0" smtClean="0">
                <a:latin typeface="Arial Black" panose="020B0A04020102020204" pitchFamily="34" charset="0"/>
              </a:rPr>
              <a:t> </a:t>
            </a:r>
            <a:r>
              <a:rPr lang="en-GB" sz="1400" dirty="0">
                <a:latin typeface="Arial Black" panose="020B0A04020102020204" pitchFamily="34" charset="0"/>
              </a:rPr>
              <a:t>(    SELECT </a:t>
            </a:r>
            <a:r>
              <a:rPr lang="en-GB" sz="1400" dirty="0" err="1">
                <a:latin typeface="Arial Black" panose="020B0A04020102020204" pitchFamily="34" charset="0"/>
              </a:rPr>
              <a:t>store_id</a:t>
            </a:r>
            <a:r>
              <a:rPr lang="en-GB" sz="1400" dirty="0">
                <a:latin typeface="Arial Black" panose="020B0A04020102020204" pitchFamily="34" charset="0"/>
              </a:rPr>
              <a:t>    </a:t>
            </a:r>
            <a:endParaRPr lang="en-GB" sz="1400" dirty="0" smtClean="0">
              <a:latin typeface="Arial Black" panose="020B0A04020102020204" pitchFamily="34" charset="0"/>
            </a:endParaRPr>
          </a:p>
          <a:p>
            <a:r>
              <a:rPr lang="en-GB" sz="1400" dirty="0" smtClean="0">
                <a:latin typeface="Arial Black" panose="020B0A04020102020204" pitchFamily="34" charset="0"/>
              </a:rPr>
              <a:t> </a:t>
            </a:r>
            <a:r>
              <a:rPr lang="en-GB" sz="1400" dirty="0">
                <a:latin typeface="Arial Black" panose="020B0A04020102020204" pitchFamily="34" charset="0"/>
              </a:rPr>
              <a:t>FROM Sales     </a:t>
            </a:r>
            <a:endParaRPr lang="en-GB" sz="1400" dirty="0" smtClean="0">
              <a:latin typeface="Arial Black" panose="020B0A04020102020204" pitchFamily="34" charset="0"/>
            </a:endParaRPr>
          </a:p>
          <a:p>
            <a:r>
              <a:rPr lang="en-GB" sz="1400" dirty="0" smtClean="0">
                <a:latin typeface="Arial Black" panose="020B0A04020102020204" pitchFamily="34" charset="0"/>
              </a:rPr>
              <a:t>WHERE </a:t>
            </a:r>
            <a:r>
              <a:rPr lang="en-GB" sz="1400" dirty="0" err="1">
                <a:latin typeface="Arial Black" panose="020B0A04020102020204" pitchFamily="34" charset="0"/>
              </a:rPr>
              <a:t>product_id</a:t>
            </a:r>
            <a:r>
              <a:rPr lang="en-GB" sz="1400" dirty="0">
                <a:latin typeface="Arial Black" panose="020B0A04020102020204" pitchFamily="34" charset="0"/>
              </a:rPr>
              <a:t> IN (        SELECT </a:t>
            </a:r>
            <a:r>
              <a:rPr lang="en-GB" sz="1400" dirty="0" err="1">
                <a:latin typeface="Arial Black" panose="020B0A04020102020204" pitchFamily="34" charset="0"/>
              </a:rPr>
              <a:t>product_id</a:t>
            </a:r>
            <a:r>
              <a:rPr lang="en-GB" sz="1400" dirty="0">
                <a:latin typeface="Arial Black" panose="020B0A04020102020204" pitchFamily="34" charset="0"/>
              </a:rPr>
              <a:t>         FROM Feedback     </a:t>
            </a:r>
            <a:endParaRPr lang="en-GB" sz="1400" dirty="0" smtClean="0">
              <a:latin typeface="Arial Black" panose="020B0A04020102020204" pitchFamily="34" charset="0"/>
            </a:endParaRPr>
          </a:p>
          <a:p>
            <a:r>
              <a:rPr lang="en-GB" sz="1400" dirty="0" smtClean="0">
                <a:latin typeface="Arial Black" panose="020B0A04020102020204" pitchFamily="34" charset="0"/>
              </a:rPr>
              <a:t>    </a:t>
            </a:r>
            <a:r>
              <a:rPr lang="en-GB" sz="1400" dirty="0">
                <a:latin typeface="Arial Black" panose="020B0A04020102020204" pitchFamily="34" charset="0"/>
              </a:rPr>
              <a:t>WHERE rating = </a:t>
            </a:r>
            <a:r>
              <a:rPr lang="en-GB" sz="1400" dirty="0" smtClean="0">
                <a:latin typeface="Arial Black" panose="020B0A04020102020204" pitchFamily="34" charset="0"/>
              </a:rPr>
              <a:t>‘4 stars'    </a:t>
            </a:r>
            <a:r>
              <a:rPr lang="en-GB" sz="1400" dirty="0">
                <a:latin typeface="Arial Black" panose="020B0A04020102020204" pitchFamily="34" charset="0"/>
              </a:rPr>
              <a:t>));</a:t>
            </a:r>
            <a:endParaRPr lang="en-IN" sz="1400" dirty="0">
              <a:latin typeface="Arial Black" panose="020B0A040201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5" y="1350111"/>
            <a:ext cx="4733855" cy="33935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40884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SUBQUERY</a:t>
            </a:r>
            <a:endParaRPr lang="en-US" sz="3200" dirty="0"/>
          </a:p>
        </p:txBody>
      </p:sp>
      <p:sp>
        <p:nvSpPr>
          <p:cNvPr id="3" name="Content Placeholder 2"/>
          <p:cNvSpPr>
            <a:spLocks noGrp="1"/>
          </p:cNvSpPr>
          <p:nvPr>
            <p:ph idx="1"/>
          </p:nvPr>
        </p:nvSpPr>
        <p:spPr/>
        <p:txBody>
          <a:bodyPr/>
          <a:lstStyle/>
          <a:p>
            <a:endParaRPr lang="en-US" dirty="0"/>
          </a:p>
          <a:p>
            <a:endParaRPr lang="en-US" dirty="0"/>
          </a:p>
        </p:txBody>
      </p:sp>
      <p:sp>
        <p:nvSpPr>
          <p:cNvPr id="5" name="TextBox 4"/>
          <p:cNvSpPr txBox="1"/>
          <p:nvPr/>
        </p:nvSpPr>
        <p:spPr>
          <a:xfrm>
            <a:off x="5354075" y="1443631"/>
            <a:ext cx="3512215" cy="33239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latin typeface="Arial Black" panose="020B0A04020102020204" pitchFamily="34" charset="0"/>
              </a:rPr>
              <a:t> 4.Retrieve the store names </a:t>
            </a:r>
            <a:r>
              <a:rPr lang="en-GB" sz="1400" dirty="0" smtClean="0">
                <a:latin typeface="Arial Black" panose="020B0A04020102020204" pitchFamily="34" charset="0"/>
              </a:rPr>
              <a:t>&amp;  store </a:t>
            </a:r>
            <a:r>
              <a:rPr lang="en-GB" sz="1400" dirty="0" smtClean="0">
                <a:latin typeface="Arial Black" panose="020B0A04020102020204" pitchFamily="34" charset="0"/>
              </a:rPr>
              <a:t>manager where </a:t>
            </a:r>
            <a:r>
              <a:rPr lang="en-GB" sz="1400" dirty="0">
                <a:latin typeface="Arial Black" panose="020B0A04020102020204" pitchFamily="34" charset="0"/>
              </a:rPr>
              <a:t>customer '</a:t>
            </a:r>
            <a:r>
              <a:rPr lang="en-GB" sz="1400" dirty="0" err="1">
                <a:latin typeface="Arial Black" panose="020B0A04020102020204" pitchFamily="34" charset="0"/>
              </a:rPr>
              <a:t>Sneha</a:t>
            </a:r>
            <a:r>
              <a:rPr lang="en-GB" sz="1400" dirty="0">
                <a:latin typeface="Arial Black" panose="020B0A04020102020204" pitchFamily="34" charset="0"/>
              </a:rPr>
              <a:t> Reddy' made </a:t>
            </a:r>
            <a:r>
              <a:rPr lang="en-GB" sz="1400" dirty="0" smtClean="0">
                <a:latin typeface="Arial Black" panose="020B0A04020102020204" pitchFamily="34" charset="0"/>
              </a:rPr>
              <a:t>purchases</a:t>
            </a:r>
          </a:p>
          <a:p>
            <a:endParaRPr lang="en-GB" sz="1400" dirty="0">
              <a:latin typeface="Arial Black" panose="020B0A04020102020204" pitchFamily="34" charset="0"/>
            </a:endParaRPr>
          </a:p>
          <a:p>
            <a:r>
              <a:rPr lang="en-GB" sz="1400" dirty="0" smtClean="0">
                <a:latin typeface="Arial Black" panose="020B0A04020102020204" pitchFamily="34" charset="0"/>
              </a:rPr>
              <a:t>Syntax: </a:t>
            </a:r>
          </a:p>
          <a:p>
            <a:endParaRPr lang="en-GB" sz="1400" dirty="0" smtClean="0">
              <a:latin typeface="Arial Black" panose="020B0A04020102020204" pitchFamily="34" charset="0"/>
            </a:endParaRPr>
          </a:p>
          <a:p>
            <a:r>
              <a:rPr lang="en-GB" sz="1400" dirty="0" smtClean="0">
                <a:latin typeface="Arial Black" panose="020B0A04020102020204" pitchFamily="34" charset="0"/>
              </a:rPr>
              <a:t>SELECT </a:t>
            </a:r>
            <a:r>
              <a:rPr lang="en-GB" sz="1400" dirty="0" err="1" smtClean="0">
                <a:latin typeface="Arial Black" panose="020B0A04020102020204" pitchFamily="34" charset="0"/>
              </a:rPr>
              <a:t>store_name,store_manager</a:t>
            </a:r>
            <a:r>
              <a:rPr lang="en-GB" sz="1400" dirty="0" smtClean="0">
                <a:latin typeface="Arial Black" panose="020B0A04020102020204" pitchFamily="34" charset="0"/>
              </a:rPr>
              <a:t> </a:t>
            </a:r>
          </a:p>
          <a:p>
            <a:r>
              <a:rPr lang="en-GB" sz="1400" dirty="0" smtClean="0">
                <a:latin typeface="Arial Black" panose="020B0A04020102020204" pitchFamily="34" charset="0"/>
              </a:rPr>
              <a:t>FROM </a:t>
            </a:r>
            <a:r>
              <a:rPr lang="en-GB" sz="1400" dirty="0">
                <a:latin typeface="Arial Black" panose="020B0A04020102020204" pitchFamily="34" charset="0"/>
              </a:rPr>
              <a:t>Stores </a:t>
            </a:r>
            <a:endParaRPr lang="en-GB" sz="1400" dirty="0" smtClean="0">
              <a:latin typeface="Arial Black" panose="020B0A04020102020204" pitchFamily="34" charset="0"/>
            </a:endParaRPr>
          </a:p>
          <a:p>
            <a:r>
              <a:rPr lang="en-GB" sz="1400" dirty="0" smtClean="0">
                <a:latin typeface="Arial Black" panose="020B0A04020102020204" pitchFamily="34" charset="0"/>
              </a:rPr>
              <a:t>WHERE </a:t>
            </a:r>
            <a:r>
              <a:rPr lang="en-GB" sz="1400" dirty="0" err="1">
                <a:latin typeface="Arial Black" panose="020B0A04020102020204" pitchFamily="34" charset="0"/>
              </a:rPr>
              <a:t>store_id</a:t>
            </a:r>
            <a:r>
              <a:rPr lang="en-GB" sz="1400" dirty="0">
                <a:latin typeface="Arial Black" panose="020B0A04020102020204" pitchFamily="34" charset="0"/>
              </a:rPr>
              <a:t> </a:t>
            </a:r>
            <a:r>
              <a:rPr lang="en-GB" sz="1400" dirty="0" smtClean="0">
                <a:latin typeface="Arial Black" panose="020B0A04020102020204" pitchFamily="34" charset="0"/>
              </a:rPr>
              <a:t>IN</a:t>
            </a:r>
          </a:p>
          <a:p>
            <a:r>
              <a:rPr lang="en-GB" sz="1400" dirty="0" smtClean="0">
                <a:latin typeface="Arial Black" panose="020B0A04020102020204" pitchFamily="34" charset="0"/>
              </a:rPr>
              <a:t> </a:t>
            </a:r>
            <a:r>
              <a:rPr lang="en-GB" sz="1400" dirty="0">
                <a:latin typeface="Arial Black" panose="020B0A04020102020204" pitchFamily="34" charset="0"/>
              </a:rPr>
              <a:t>(    SELECT </a:t>
            </a:r>
            <a:r>
              <a:rPr lang="en-GB" sz="1400" dirty="0" err="1">
                <a:latin typeface="Arial Black" panose="020B0A04020102020204" pitchFamily="34" charset="0"/>
              </a:rPr>
              <a:t>store_id</a:t>
            </a:r>
            <a:r>
              <a:rPr lang="en-GB" sz="1400" dirty="0">
                <a:latin typeface="Arial Black" panose="020B0A04020102020204" pitchFamily="34" charset="0"/>
              </a:rPr>
              <a:t>     FROM Sales     WHERE </a:t>
            </a:r>
            <a:r>
              <a:rPr lang="en-GB" sz="1400" dirty="0" err="1">
                <a:latin typeface="Arial Black" panose="020B0A04020102020204" pitchFamily="34" charset="0"/>
              </a:rPr>
              <a:t>customer_id</a:t>
            </a:r>
            <a:r>
              <a:rPr lang="en-GB" sz="1400" dirty="0">
                <a:latin typeface="Arial Black" panose="020B0A04020102020204" pitchFamily="34" charset="0"/>
              </a:rPr>
              <a:t> = (SELECT </a:t>
            </a:r>
            <a:r>
              <a:rPr lang="en-GB" sz="1400" dirty="0" err="1">
                <a:latin typeface="Arial Black" panose="020B0A04020102020204" pitchFamily="34" charset="0"/>
              </a:rPr>
              <a:t>customer_id</a:t>
            </a:r>
            <a:r>
              <a:rPr lang="en-GB" sz="1400" dirty="0">
                <a:latin typeface="Arial Black" panose="020B0A04020102020204" pitchFamily="34" charset="0"/>
              </a:rPr>
              <a:t> FROM Customers WHERE name = '</a:t>
            </a:r>
            <a:r>
              <a:rPr lang="en-GB" sz="1400" dirty="0" err="1">
                <a:latin typeface="Arial Black" panose="020B0A04020102020204" pitchFamily="34" charset="0"/>
              </a:rPr>
              <a:t>Sneha</a:t>
            </a:r>
            <a:r>
              <a:rPr lang="en-GB" sz="1400" dirty="0">
                <a:latin typeface="Arial Black" panose="020B0A04020102020204" pitchFamily="34" charset="0"/>
              </a:rPr>
              <a:t> Reddy'));</a:t>
            </a:r>
            <a:endParaRPr lang="en-IN" sz="1400" dirty="0">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70" y="1257614"/>
            <a:ext cx="3970330" cy="36960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32334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30114" y="1655521"/>
            <a:ext cx="3970331" cy="1679754"/>
          </a:xfrm>
        </p:spPr>
        <p:txBody>
          <a:bodyPr>
            <a:normAutofit/>
          </a:bodyPr>
          <a:lstStyle/>
          <a:p>
            <a:pPr algn="ctr"/>
            <a:r>
              <a:rPr lang="en-US" dirty="0" smtClean="0"/>
              <a:t>JOINS</a:t>
            </a:r>
            <a:endParaRPr lang="en-US" dirty="0"/>
          </a:p>
        </p:txBody>
      </p:sp>
    </p:spTree>
    <p:extLst>
      <p:ext uri="{BB962C8B-B14F-4D97-AF65-F5344CB8AC3E}">
        <p14:creationId xmlns:p14="http://schemas.microsoft.com/office/powerpoint/2010/main" val="3991111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ABSTRACT</a:t>
            </a:r>
            <a:endParaRPr lang="en-US" dirty="0"/>
          </a:p>
        </p:txBody>
      </p:sp>
      <p:sp>
        <p:nvSpPr>
          <p:cNvPr id="3" name="Content Placeholder 2"/>
          <p:cNvSpPr>
            <a:spLocks noGrp="1"/>
          </p:cNvSpPr>
          <p:nvPr>
            <p:ph idx="1"/>
          </p:nvPr>
        </p:nvSpPr>
        <p:spPr>
          <a:xfrm>
            <a:off x="448966" y="1197405"/>
            <a:ext cx="8246070" cy="3512212"/>
          </a:xfrm>
        </p:spPr>
        <p:txBody>
          <a:bodyPr/>
          <a:lstStyle/>
          <a:p>
            <a:endParaRPr lang="en-US" dirty="0"/>
          </a:p>
          <a:p>
            <a:endParaRPr lang="en-US" dirty="0"/>
          </a:p>
        </p:txBody>
      </p:sp>
      <p:sp>
        <p:nvSpPr>
          <p:cNvPr id="4" name="TextBox 3"/>
          <p:cNvSpPr txBox="1"/>
          <p:nvPr/>
        </p:nvSpPr>
        <p:spPr>
          <a:xfrm>
            <a:off x="296260" y="1655520"/>
            <a:ext cx="8246070" cy="3371136"/>
          </a:xfrm>
          <a:prstGeom prst="round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2400" dirty="0">
                <a:latin typeface="Arial Black" panose="020B0A04020102020204" pitchFamily="34" charset="0"/>
                <a:cs typeface="Arial" panose="020B0604020202020204" pitchFamily="34" charset="0"/>
              </a:rPr>
              <a:t>The Customer Insights portal is designed for Indian biscuit companies to collect and analyze feedback and sales data, enabling them to improve their products and maintain market competitiveness. This comprehensive feedback system allows companies to effectively brand their products and address customer needs.</a:t>
            </a:r>
            <a:endParaRPr lang="en-IN" sz="2400" dirty="0">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JOINS</a:t>
            </a:r>
            <a:endParaRPr lang="en-US" sz="3200" dirty="0"/>
          </a:p>
        </p:txBody>
      </p:sp>
      <p:sp>
        <p:nvSpPr>
          <p:cNvPr id="3" name="Content Placeholder 2"/>
          <p:cNvSpPr>
            <a:spLocks noGrp="1"/>
          </p:cNvSpPr>
          <p:nvPr>
            <p:ph idx="1"/>
          </p:nvPr>
        </p:nvSpPr>
        <p:spPr/>
        <p:txBody>
          <a:bodyPr/>
          <a:lstStyle/>
          <a:p>
            <a:endParaRPr lang="en-US" dirty="0"/>
          </a:p>
          <a:p>
            <a:endParaRPr lang="en-US" dirty="0"/>
          </a:p>
        </p:txBody>
      </p:sp>
      <p:sp>
        <p:nvSpPr>
          <p:cNvPr id="5" name="TextBox 4"/>
          <p:cNvSpPr txBox="1"/>
          <p:nvPr/>
        </p:nvSpPr>
        <p:spPr>
          <a:xfrm>
            <a:off x="5354075" y="1443631"/>
            <a:ext cx="3512215" cy="35394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smtClean="0">
                <a:latin typeface="Arial Black" panose="020B0A04020102020204" pitchFamily="34" charset="0"/>
              </a:rPr>
              <a:t> </a:t>
            </a:r>
            <a:r>
              <a:rPr lang="en-GB" sz="1400" dirty="0">
                <a:latin typeface="Arial Black" panose="020B0A04020102020204" pitchFamily="34" charset="0"/>
              </a:rPr>
              <a:t>1.  Retrieve all sales records, including the store details, even if there are no corresponding store details for some sales</a:t>
            </a:r>
            <a:r>
              <a:rPr lang="en-GB" sz="1400" dirty="0" smtClean="0">
                <a:latin typeface="Arial Black" panose="020B0A04020102020204" pitchFamily="34" charset="0"/>
              </a:rPr>
              <a:t>.</a:t>
            </a:r>
          </a:p>
          <a:p>
            <a:endParaRPr lang="en-GB" sz="1400" dirty="0">
              <a:latin typeface="Arial Black" panose="020B0A04020102020204" pitchFamily="34" charset="0"/>
            </a:endParaRPr>
          </a:p>
          <a:p>
            <a:r>
              <a:rPr lang="en-GB" sz="1400" dirty="0" smtClean="0">
                <a:latin typeface="Arial Black" panose="020B0A04020102020204" pitchFamily="34" charset="0"/>
              </a:rPr>
              <a:t>Syntax:</a:t>
            </a:r>
          </a:p>
          <a:p>
            <a:r>
              <a:rPr lang="en-IN" sz="1400" dirty="0">
                <a:latin typeface="Arial Black" panose="020B0A04020102020204" pitchFamily="34" charset="0"/>
              </a:rPr>
              <a:t>SELECT     </a:t>
            </a:r>
            <a:r>
              <a:rPr lang="en-IN" sz="1400" dirty="0" err="1">
                <a:latin typeface="Arial Black" panose="020B0A04020102020204" pitchFamily="34" charset="0"/>
              </a:rPr>
              <a:t>Sales.sale_id</a:t>
            </a:r>
            <a:r>
              <a:rPr lang="en-IN" sz="1400" dirty="0">
                <a:latin typeface="Arial Black" panose="020B0A04020102020204" pitchFamily="34" charset="0"/>
              </a:rPr>
              <a:t>,     </a:t>
            </a:r>
            <a:r>
              <a:rPr lang="en-IN" sz="1400" dirty="0" err="1">
                <a:latin typeface="Arial Black" panose="020B0A04020102020204" pitchFamily="34" charset="0"/>
              </a:rPr>
              <a:t>Sales.product_id</a:t>
            </a:r>
            <a:r>
              <a:rPr lang="en-IN" sz="1400" dirty="0">
                <a:latin typeface="Arial Black" panose="020B0A04020102020204" pitchFamily="34" charset="0"/>
              </a:rPr>
              <a:t>,     </a:t>
            </a:r>
            <a:r>
              <a:rPr lang="en-IN" sz="1400" dirty="0" err="1">
                <a:latin typeface="Arial Black" panose="020B0A04020102020204" pitchFamily="34" charset="0"/>
              </a:rPr>
              <a:t>Sales.store_id</a:t>
            </a:r>
            <a:r>
              <a:rPr lang="en-IN" sz="1400" dirty="0">
                <a:latin typeface="Arial Black" panose="020B0A04020102020204" pitchFamily="34" charset="0"/>
              </a:rPr>
              <a:t>,     </a:t>
            </a:r>
            <a:r>
              <a:rPr lang="en-IN" sz="1400" dirty="0" err="1">
                <a:latin typeface="Arial Black" panose="020B0A04020102020204" pitchFamily="34" charset="0"/>
              </a:rPr>
              <a:t>Stores.store_name</a:t>
            </a:r>
            <a:r>
              <a:rPr lang="en-IN" sz="1400" dirty="0">
                <a:latin typeface="Arial Black" panose="020B0A04020102020204" pitchFamily="34" charset="0"/>
              </a:rPr>
              <a:t>,     </a:t>
            </a:r>
            <a:r>
              <a:rPr lang="en-IN" sz="1400" dirty="0" err="1">
                <a:latin typeface="Arial Black" panose="020B0A04020102020204" pitchFamily="34" charset="0"/>
              </a:rPr>
              <a:t>Sales.customer_id</a:t>
            </a:r>
            <a:r>
              <a:rPr lang="en-IN" sz="1400" dirty="0">
                <a:latin typeface="Arial Black" panose="020B0A04020102020204" pitchFamily="34" charset="0"/>
              </a:rPr>
              <a:t>,     </a:t>
            </a:r>
            <a:r>
              <a:rPr lang="en-IN" sz="1400" dirty="0" err="1">
                <a:latin typeface="Arial Black" panose="020B0A04020102020204" pitchFamily="34" charset="0"/>
              </a:rPr>
              <a:t>Sales.quantity</a:t>
            </a:r>
            <a:r>
              <a:rPr lang="en-IN" sz="1400" dirty="0">
                <a:latin typeface="Arial Black" panose="020B0A04020102020204" pitchFamily="34" charset="0"/>
              </a:rPr>
              <a:t>,     </a:t>
            </a:r>
            <a:r>
              <a:rPr lang="en-IN" sz="1400" dirty="0" err="1" smtClean="0">
                <a:latin typeface="Arial Black" panose="020B0A04020102020204" pitchFamily="34" charset="0"/>
              </a:rPr>
              <a:t>Sales.sale_date</a:t>
            </a:r>
            <a:endParaRPr lang="en-IN" sz="1400" dirty="0" smtClean="0">
              <a:latin typeface="Arial Black" panose="020B0A04020102020204" pitchFamily="34" charset="0"/>
            </a:endParaRPr>
          </a:p>
          <a:p>
            <a:r>
              <a:rPr lang="en-IN" sz="1400" dirty="0" smtClean="0">
                <a:latin typeface="Arial Black" panose="020B0A04020102020204" pitchFamily="34" charset="0"/>
              </a:rPr>
              <a:t>FROM     Sales</a:t>
            </a:r>
          </a:p>
          <a:p>
            <a:r>
              <a:rPr lang="en-IN" sz="1400" dirty="0" smtClean="0">
                <a:latin typeface="Arial Black" panose="020B0A04020102020204" pitchFamily="34" charset="0"/>
              </a:rPr>
              <a:t>LEFT </a:t>
            </a:r>
            <a:r>
              <a:rPr lang="en-IN" sz="1400" dirty="0">
                <a:latin typeface="Arial Black" panose="020B0A04020102020204" pitchFamily="34" charset="0"/>
              </a:rPr>
              <a:t>JOIN </a:t>
            </a:r>
            <a:endParaRPr lang="en-IN" sz="1400" dirty="0" smtClean="0">
              <a:latin typeface="Arial Black" panose="020B0A04020102020204" pitchFamily="34" charset="0"/>
            </a:endParaRPr>
          </a:p>
          <a:p>
            <a:r>
              <a:rPr lang="en-IN" sz="1400" dirty="0" smtClean="0">
                <a:latin typeface="Arial Black" panose="020B0A04020102020204" pitchFamily="34" charset="0"/>
              </a:rPr>
              <a:t>    </a:t>
            </a:r>
            <a:r>
              <a:rPr lang="en-IN" sz="1400" dirty="0">
                <a:latin typeface="Arial Black" panose="020B0A04020102020204" pitchFamily="34" charset="0"/>
              </a:rPr>
              <a:t>Stores ON </a:t>
            </a:r>
            <a:r>
              <a:rPr lang="en-IN" sz="1400" dirty="0" err="1">
                <a:latin typeface="Arial Black" panose="020B0A04020102020204" pitchFamily="34" charset="0"/>
              </a:rPr>
              <a:t>Sales.store_id</a:t>
            </a:r>
            <a:r>
              <a:rPr lang="en-IN" sz="1400" dirty="0">
                <a:latin typeface="Arial Black" panose="020B0A04020102020204" pitchFamily="34" charset="0"/>
              </a:rPr>
              <a:t> = </a:t>
            </a:r>
            <a:r>
              <a:rPr lang="en-IN" sz="1400" dirty="0" err="1">
                <a:latin typeface="Arial Black" panose="020B0A04020102020204" pitchFamily="34" charset="0"/>
              </a:rPr>
              <a:t>Stores.store_id</a:t>
            </a:r>
            <a:r>
              <a:rPr lang="en-IN" sz="1400" dirty="0">
                <a:latin typeface="Arial Black" panose="020B0A04020102020204" pitchFamily="34" charset="0"/>
              </a:rPr>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66" y="1227724"/>
            <a:ext cx="4275740" cy="37569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25272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JOINS</a:t>
            </a:r>
          </a:p>
        </p:txBody>
      </p:sp>
      <p:sp>
        <p:nvSpPr>
          <p:cNvPr id="3" name="Content Placeholder 2"/>
          <p:cNvSpPr>
            <a:spLocks noGrp="1"/>
          </p:cNvSpPr>
          <p:nvPr>
            <p:ph idx="1"/>
          </p:nvPr>
        </p:nvSpPr>
        <p:spPr/>
        <p:txBody>
          <a:bodyPr/>
          <a:lstStyle/>
          <a:p>
            <a:endParaRPr lang="en-US" dirty="0"/>
          </a:p>
          <a:p>
            <a:endParaRPr lang="en-US" dirty="0"/>
          </a:p>
        </p:txBody>
      </p:sp>
      <p:sp>
        <p:nvSpPr>
          <p:cNvPr id="5" name="TextBox 4"/>
          <p:cNvSpPr txBox="1"/>
          <p:nvPr/>
        </p:nvSpPr>
        <p:spPr>
          <a:xfrm>
            <a:off x="5354075" y="1443631"/>
            <a:ext cx="3512215" cy="24622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latin typeface="Arial Black" panose="020B0A04020102020204" pitchFamily="34" charset="0"/>
              </a:rPr>
              <a:t>2. List all possible combinations of products and feedback ratings: </a:t>
            </a:r>
            <a:endParaRPr lang="en-GB" sz="1400" dirty="0" smtClean="0">
              <a:latin typeface="Arial Black" panose="020B0A04020102020204" pitchFamily="34" charset="0"/>
            </a:endParaRPr>
          </a:p>
          <a:p>
            <a:endParaRPr lang="en-GB" sz="1400" dirty="0" smtClean="0">
              <a:latin typeface="Arial Black" panose="020B0A04020102020204" pitchFamily="34" charset="0"/>
            </a:endParaRPr>
          </a:p>
          <a:p>
            <a:r>
              <a:rPr lang="en-GB" sz="1400" dirty="0" smtClean="0">
                <a:latin typeface="Arial Black" panose="020B0A04020102020204" pitchFamily="34" charset="0"/>
              </a:rPr>
              <a:t>Syntax:</a:t>
            </a:r>
          </a:p>
          <a:p>
            <a:endParaRPr lang="en-GB" sz="1400" dirty="0">
              <a:latin typeface="Arial Black" panose="020B0A04020102020204" pitchFamily="34" charset="0"/>
            </a:endParaRPr>
          </a:p>
          <a:p>
            <a:endParaRPr lang="en-GB" sz="1400" dirty="0" smtClean="0">
              <a:latin typeface="Arial Black" panose="020B0A04020102020204" pitchFamily="34" charset="0"/>
            </a:endParaRPr>
          </a:p>
          <a:p>
            <a:r>
              <a:rPr lang="en-GB" sz="1400" dirty="0" smtClean="0">
                <a:latin typeface="Arial Black" panose="020B0A04020102020204" pitchFamily="34" charset="0"/>
              </a:rPr>
              <a:t>   </a:t>
            </a:r>
            <a:r>
              <a:rPr lang="en-GB" sz="1400" dirty="0">
                <a:latin typeface="Arial Black" panose="020B0A04020102020204" pitchFamily="34" charset="0"/>
              </a:rPr>
              <a:t>SELECT </a:t>
            </a:r>
            <a:r>
              <a:rPr lang="en-GB" sz="1400" dirty="0" err="1">
                <a:latin typeface="Arial Black" panose="020B0A04020102020204" pitchFamily="34" charset="0"/>
              </a:rPr>
              <a:t>Products.product_name</a:t>
            </a:r>
            <a:r>
              <a:rPr lang="en-GB" sz="1400" dirty="0">
                <a:latin typeface="Arial Black" panose="020B0A04020102020204" pitchFamily="34" charset="0"/>
              </a:rPr>
              <a:t>, </a:t>
            </a:r>
            <a:r>
              <a:rPr lang="en-GB" sz="1400" dirty="0" err="1" smtClean="0">
                <a:latin typeface="Arial Black" panose="020B0A04020102020204" pitchFamily="34" charset="0"/>
              </a:rPr>
              <a:t>Feedback.rating</a:t>
            </a:r>
            <a:endParaRPr lang="en-GB" sz="1400" dirty="0" smtClean="0">
              <a:latin typeface="Arial Black" panose="020B0A04020102020204" pitchFamily="34" charset="0"/>
            </a:endParaRPr>
          </a:p>
          <a:p>
            <a:r>
              <a:rPr lang="en-GB" sz="1400" dirty="0" smtClean="0">
                <a:latin typeface="Arial Black" panose="020B0A04020102020204" pitchFamily="34" charset="0"/>
              </a:rPr>
              <a:t>FROM Products</a:t>
            </a:r>
          </a:p>
          <a:p>
            <a:r>
              <a:rPr lang="en-GB" sz="1400" dirty="0" smtClean="0">
                <a:latin typeface="Arial Black" panose="020B0A04020102020204" pitchFamily="34" charset="0"/>
              </a:rPr>
              <a:t>CROSS </a:t>
            </a:r>
            <a:r>
              <a:rPr lang="en-GB" sz="1400" dirty="0">
                <a:latin typeface="Arial Black" panose="020B0A04020102020204" pitchFamily="34" charset="0"/>
              </a:rPr>
              <a:t>JOIN Feedback;</a:t>
            </a:r>
            <a:endParaRPr lang="en-IN" sz="1400" dirty="0">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60" y="1162948"/>
            <a:ext cx="4275740" cy="38865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9865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JOINS</a:t>
            </a:r>
          </a:p>
        </p:txBody>
      </p:sp>
      <p:sp>
        <p:nvSpPr>
          <p:cNvPr id="3" name="Content Placeholder 2"/>
          <p:cNvSpPr>
            <a:spLocks noGrp="1"/>
          </p:cNvSpPr>
          <p:nvPr>
            <p:ph idx="1"/>
          </p:nvPr>
        </p:nvSpPr>
        <p:spPr/>
        <p:txBody>
          <a:bodyPr/>
          <a:lstStyle/>
          <a:p>
            <a:endParaRPr lang="en-US" dirty="0"/>
          </a:p>
          <a:p>
            <a:endParaRPr lang="en-US" dirty="0"/>
          </a:p>
        </p:txBody>
      </p:sp>
      <p:sp>
        <p:nvSpPr>
          <p:cNvPr id="5" name="TextBox 4"/>
          <p:cNvSpPr txBox="1"/>
          <p:nvPr/>
        </p:nvSpPr>
        <p:spPr>
          <a:xfrm>
            <a:off x="5354075" y="1443631"/>
            <a:ext cx="3512215" cy="32316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a:latin typeface="Arial Black" panose="020B0A04020102020204" pitchFamily="34" charset="0"/>
              </a:rPr>
              <a:t> -- 3. List of Customers with Their Feedback on Products  </a:t>
            </a:r>
            <a:endParaRPr lang="en-GB" sz="1200" dirty="0" smtClean="0">
              <a:latin typeface="Arial Black" panose="020B0A04020102020204" pitchFamily="34" charset="0"/>
            </a:endParaRPr>
          </a:p>
          <a:p>
            <a:endParaRPr lang="en-GB" sz="1200" dirty="0">
              <a:latin typeface="Arial Black" panose="020B0A04020102020204" pitchFamily="34" charset="0"/>
            </a:endParaRPr>
          </a:p>
          <a:p>
            <a:r>
              <a:rPr lang="en-GB" sz="1200" dirty="0" smtClean="0">
                <a:latin typeface="Arial Black" panose="020B0A04020102020204" pitchFamily="34" charset="0"/>
              </a:rPr>
              <a:t>Syntax:</a:t>
            </a:r>
          </a:p>
          <a:p>
            <a:endParaRPr lang="en-GB" sz="1200" dirty="0">
              <a:latin typeface="Arial Black" panose="020B0A04020102020204" pitchFamily="34" charset="0"/>
            </a:endParaRPr>
          </a:p>
          <a:p>
            <a:r>
              <a:rPr lang="en-GB" sz="1200" dirty="0" smtClean="0">
                <a:latin typeface="Arial Black" panose="020B0A04020102020204" pitchFamily="34" charset="0"/>
              </a:rPr>
              <a:t>  </a:t>
            </a:r>
            <a:r>
              <a:rPr lang="en-GB" sz="1200" dirty="0">
                <a:latin typeface="Arial Black" panose="020B0A04020102020204" pitchFamily="34" charset="0"/>
              </a:rPr>
              <a:t>SELECT   </a:t>
            </a:r>
            <a:endParaRPr lang="en-GB" sz="1200" dirty="0" smtClean="0">
              <a:latin typeface="Arial Black" panose="020B0A04020102020204" pitchFamily="34" charset="0"/>
            </a:endParaRPr>
          </a:p>
          <a:p>
            <a:r>
              <a:rPr lang="en-GB" sz="1200" dirty="0" smtClean="0">
                <a:latin typeface="Arial Black" panose="020B0A04020102020204" pitchFamily="34" charset="0"/>
              </a:rPr>
              <a:t>  </a:t>
            </a:r>
            <a:r>
              <a:rPr lang="en-GB" sz="1200" dirty="0">
                <a:latin typeface="Arial Black" panose="020B0A04020102020204" pitchFamily="34" charset="0"/>
              </a:rPr>
              <a:t>Customers.name AS </a:t>
            </a:r>
            <a:r>
              <a:rPr lang="en-GB" sz="1200" dirty="0" err="1">
                <a:latin typeface="Arial Black" panose="020B0A04020102020204" pitchFamily="34" charset="0"/>
              </a:rPr>
              <a:t>Customer_Name</a:t>
            </a:r>
            <a:r>
              <a:rPr lang="en-GB" sz="1200" dirty="0">
                <a:latin typeface="Arial Black" panose="020B0A04020102020204" pitchFamily="34" charset="0"/>
              </a:rPr>
              <a:t>,     </a:t>
            </a:r>
            <a:r>
              <a:rPr lang="en-GB" sz="1200" dirty="0" err="1">
                <a:latin typeface="Arial Black" panose="020B0A04020102020204" pitchFamily="34" charset="0"/>
              </a:rPr>
              <a:t>Products.product_name</a:t>
            </a:r>
            <a:r>
              <a:rPr lang="en-GB" sz="1200" dirty="0">
                <a:latin typeface="Arial Black" panose="020B0A04020102020204" pitchFamily="34" charset="0"/>
              </a:rPr>
              <a:t> AS </a:t>
            </a:r>
            <a:r>
              <a:rPr lang="en-GB" sz="1200" dirty="0" err="1">
                <a:latin typeface="Arial Black" panose="020B0A04020102020204" pitchFamily="34" charset="0"/>
              </a:rPr>
              <a:t>Product_Name</a:t>
            </a:r>
            <a:r>
              <a:rPr lang="en-GB" sz="1200" dirty="0">
                <a:latin typeface="Arial Black" panose="020B0A04020102020204" pitchFamily="34" charset="0"/>
              </a:rPr>
              <a:t>,     </a:t>
            </a:r>
            <a:r>
              <a:rPr lang="en-GB" sz="1200" dirty="0" err="1">
                <a:latin typeface="Arial Black" panose="020B0A04020102020204" pitchFamily="34" charset="0"/>
              </a:rPr>
              <a:t>Feedback.comments</a:t>
            </a:r>
            <a:r>
              <a:rPr lang="en-GB" sz="1200" dirty="0">
                <a:latin typeface="Arial Black" panose="020B0A04020102020204" pitchFamily="34" charset="0"/>
              </a:rPr>
              <a:t> AS </a:t>
            </a:r>
            <a:r>
              <a:rPr lang="en-GB" sz="1200" dirty="0" err="1" smtClean="0">
                <a:latin typeface="Arial Black" panose="020B0A04020102020204" pitchFamily="34" charset="0"/>
              </a:rPr>
              <a:t>Feedback_Comments</a:t>
            </a:r>
            <a:endParaRPr lang="en-GB" sz="1200" dirty="0" smtClean="0">
              <a:latin typeface="Arial Black" panose="020B0A04020102020204" pitchFamily="34" charset="0"/>
            </a:endParaRPr>
          </a:p>
          <a:p>
            <a:r>
              <a:rPr lang="en-GB" sz="1200" dirty="0" smtClean="0">
                <a:latin typeface="Arial Black" panose="020B0A04020102020204" pitchFamily="34" charset="0"/>
              </a:rPr>
              <a:t>FROM     Feedback</a:t>
            </a:r>
          </a:p>
          <a:p>
            <a:r>
              <a:rPr lang="en-GB" sz="1200" dirty="0" smtClean="0">
                <a:latin typeface="Arial Black" panose="020B0A04020102020204" pitchFamily="34" charset="0"/>
              </a:rPr>
              <a:t>JOIN  </a:t>
            </a:r>
          </a:p>
          <a:p>
            <a:r>
              <a:rPr lang="en-GB" sz="1200" dirty="0" smtClean="0">
                <a:latin typeface="Arial Black" panose="020B0A04020102020204" pitchFamily="34" charset="0"/>
              </a:rPr>
              <a:t>   </a:t>
            </a:r>
            <a:r>
              <a:rPr lang="en-GB" sz="1200" dirty="0">
                <a:latin typeface="Arial Black" panose="020B0A04020102020204" pitchFamily="34" charset="0"/>
              </a:rPr>
              <a:t>Customers ON </a:t>
            </a:r>
            <a:r>
              <a:rPr lang="en-GB" sz="1200" dirty="0" err="1">
                <a:latin typeface="Arial Black" panose="020B0A04020102020204" pitchFamily="34" charset="0"/>
              </a:rPr>
              <a:t>Feedback.customer_id</a:t>
            </a:r>
            <a:r>
              <a:rPr lang="en-GB" sz="1200" dirty="0">
                <a:latin typeface="Arial Black" panose="020B0A04020102020204" pitchFamily="34" charset="0"/>
              </a:rPr>
              <a:t> = </a:t>
            </a:r>
            <a:r>
              <a:rPr lang="en-GB" sz="1200" dirty="0" err="1" smtClean="0">
                <a:latin typeface="Arial Black" panose="020B0A04020102020204" pitchFamily="34" charset="0"/>
              </a:rPr>
              <a:t>Customers.customer_id</a:t>
            </a:r>
            <a:endParaRPr lang="en-GB" sz="1200" dirty="0" smtClean="0">
              <a:latin typeface="Arial Black" panose="020B0A04020102020204" pitchFamily="34" charset="0"/>
            </a:endParaRPr>
          </a:p>
          <a:p>
            <a:r>
              <a:rPr lang="en-GB" sz="1200" dirty="0" smtClean="0">
                <a:latin typeface="Arial Black" panose="020B0A04020102020204" pitchFamily="34" charset="0"/>
              </a:rPr>
              <a:t>JOIN     </a:t>
            </a:r>
            <a:r>
              <a:rPr lang="en-GB" sz="1200" dirty="0">
                <a:latin typeface="Arial Black" panose="020B0A04020102020204" pitchFamily="34" charset="0"/>
              </a:rPr>
              <a:t>Products ON </a:t>
            </a:r>
            <a:r>
              <a:rPr lang="en-GB" sz="1200" dirty="0" err="1">
                <a:latin typeface="Arial Black" panose="020B0A04020102020204" pitchFamily="34" charset="0"/>
              </a:rPr>
              <a:t>Feedback.product_id</a:t>
            </a:r>
            <a:r>
              <a:rPr lang="en-GB" sz="1200" dirty="0">
                <a:latin typeface="Arial Black" panose="020B0A04020102020204" pitchFamily="34" charset="0"/>
              </a:rPr>
              <a:t> = </a:t>
            </a:r>
            <a:r>
              <a:rPr lang="en-GB" sz="1200" dirty="0" err="1">
                <a:latin typeface="Arial Black" panose="020B0A04020102020204" pitchFamily="34" charset="0"/>
              </a:rPr>
              <a:t>Products.product_id</a:t>
            </a:r>
            <a:r>
              <a:rPr lang="en-GB" sz="1200" dirty="0">
                <a:latin typeface="Arial Black" panose="020B0A04020102020204" pitchFamily="34" charset="0"/>
              </a:rPr>
              <a:t>;</a:t>
            </a:r>
            <a:endParaRPr lang="en-IN" sz="1200" dirty="0">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65" y="1140086"/>
            <a:ext cx="4123035" cy="39322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83087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JOINS</a:t>
            </a:r>
          </a:p>
        </p:txBody>
      </p:sp>
      <p:sp>
        <p:nvSpPr>
          <p:cNvPr id="3" name="Content Placeholder 2"/>
          <p:cNvSpPr>
            <a:spLocks noGrp="1"/>
          </p:cNvSpPr>
          <p:nvPr>
            <p:ph idx="1"/>
          </p:nvPr>
        </p:nvSpPr>
        <p:spPr/>
        <p:txBody>
          <a:bodyPr/>
          <a:lstStyle/>
          <a:p>
            <a:endParaRPr lang="en-US" dirty="0"/>
          </a:p>
          <a:p>
            <a:endParaRPr lang="en-US" dirty="0"/>
          </a:p>
        </p:txBody>
      </p:sp>
      <p:sp>
        <p:nvSpPr>
          <p:cNvPr id="5" name="TextBox 4"/>
          <p:cNvSpPr txBox="1"/>
          <p:nvPr/>
        </p:nvSpPr>
        <p:spPr>
          <a:xfrm>
            <a:off x="5354075" y="1443631"/>
            <a:ext cx="3512215"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a:latin typeface="Arial Black" panose="020B0A04020102020204" pitchFamily="34" charset="0"/>
              </a:rPr>
              <a:t>4. Show the total quantity sold per store, including stores with no sales.  </a:t>
            </a:r>
            <a:endParaRPr lang="en-GB" sz="1200" dirty="0" smtClean="0">
              <a:latin typeface="Arial Black" panose="020B0A04020102020204" pitchFamily="34" charset="0"/>
            </a:endParaRPr>
          </a:p>
          <a:p>
            <a:endParaRPr lang="en-GB" sz="1200" dirty="0">
              <a:latin typeface="Arial Black" panose="020B0A04020102020204" pitchFamily="34" charset="0"/>
            </a:endParaRPr>
          </a:p>
          <a:p>
            <a:r>
              <a:rPr lang="en-GB" sz="1200" dirty="0" smtClean="0">
                <a:latin typeface="Arial Black" panose="020B0A04020102020204" pitchFamily="34" charset="0"/>
              </a:rPr>
              <a:t>Syntax:</a:t>
            </a:r>
          </a:p>
          <a:p>
            <a:endParaRPr lang="en-GB" sz="1200" dirty="0">
              <a:latin typeface="Arial Black" panose="020B0A04020102020204" pitchFamily="34" charset="0"/>
            </a:endParaRPr>
          </a:p>
          <a:p>
            <a:r>
              <a:rPr lang="en-GB" sz="1200" dirty="0" smtClean="0">
                <a:latin typeface="Arial Black" panose="020B0A04020102020204" pitchFamily="34" charset="0"/>
              </a:rPr>
              <a:t> SELECT</a:t>
            </a:r>
          </a:p>
          <a:p>
            <a:r>
              <a:rPr lang="en-GB" sz="1200" dirty="0" smtClean="0">
                <a:latin typeface="Arial Black" panose="020B0A04020102020204" pitchFamily="34" charset="0"/>
              </a:rPr>
              <a:t> </a:t>
            </a:r>
            <a:r>
              <a:rPr lang="en-GB" sz="1200" dirty="0" err="1">
                <a:latin typeface="Arial Black" panose="020B0A04020102020204" pitchFamily="34" charset="0"/>
              </a:rPr>
              <a:t>Stores.store_id</a:t>
            </a:r>
            <a:r>
              <a:rPr lang="en-GB" sz="1200" dirty="0">
                <a:latin typeface="Arial Black" panose="020B0A04020102020204" pitchFamily="34" charset="0"/>
              </a:rPr>
              <a:t>, </a:t>
            </a:r>
            <a:r>
              <a:rPr lang="en-GB" sz="1200" dirty="0" err="1">
                <a:latin typeface="Arial Black" panose="020B0A04020102020204" pitchFamily="34" charset="0"/>
              </a:rPr>
              <a:t>Stores.store_name</a:t>
            </a:r>
            <a:r>
              <a:rPr lang="en-GB" sz="1200" dirty="0">
                <a:latin typeface="Arial Black" panose="020B0A04020102020204" pitchFamily="34" charset="0"/>
              </a:rPr>
              <a:t>, </a:t>
            </a:r>
            <a:r>
              <a:rPr lang="en-GB" sz="1200" dirty="0" err="1">
                <a:latin typeface="Arial Black" panose="020B0A04020102020204" pitchFamily="34" charset="0"/>
              </a:rPr>
              <a:t>Stores.location</a:t>
            </a:r>
            <a:r>
              <a:rPr lang="en-GB" sz="1200" dirty="0">
                <a:latin typeface="Arial Black" panose="020B0A04020102020204" pitchFamily="34" charset="0"/>
              </a:rPr>
              <a:t>,   </a:t>
            </a:r>
            <a:endParaRPr lang="en-GB" sz="1200" dirty="0" smtClean="0">
              <a:latin typeface="Arial Black" panose="020B0A04020102020204" pitchFamily="34" charset="0"/>
            </a:endParaRPr>
          </a:p>
          <a:p>
            <a:r>
              <a:rPr lang="en-GB" sz="1200" dirty="0" smtClean="0">
                <a:latin typeface="Arial Black" panose="020B0A04020102020204" pitchFamily="34" charset="0"/>
              </a:rPr>
              <a:t>SUM(</a:t>
            </a:r>
            <a:r>
              <a:rPr lang="en-GB" sz="1200" dirty="0" err="1" smtClean="0">
                <a:latin typeface="Arial Black" panose="020B0A04020102020204" pitchFamily="34" charset="0"/>
              </a:rPr>
              <a:t>Sales.quantity</a:t>
            </a:r>
            <a:r>
              <a:rPr lang="en-GB" sz="1200" dirty="0">
                <a:latin typeface="Arial Black" panose="020B0A04020102020204" pitchFamily="34" charset="0"/>
              </a:rPr>
              <a:t>) AS </a:t>
            </a:r>
            <a:r>
              <a:rPr lang="en-GB" sz="1200" dirty="0" err="1" smtClean="0">
                <a:latin typeface="Arial Black" panose="020B0A04020102020204" pitchFamily="34" charset="0"/>
              </a:rPr>
              <a:t>total_quantity_sold</a:t>
            </a:r>
            <a:endParaRPr lang="en-GB" sz="1200" dirty="0" smtClean="0">
              <a:latin typeface="Arial Black" panose="020B0A04020102020204" pitchFamily="34" charset="0"/>
            </a:endParaRPr>
          </a:p>
          <a:p>
            <a:r>
              <a:rPr lang="en-GB" sz="1200" dirty="0" smtClean="0">
                <a:latin typeface="Arial Black" panose="020B0A04020102020204" pitchFamily="34" charset="0"/>
              </a:rPr>
              <a:t>FROM Sales</a:t>
            </a:r>
          </a:p>
          <a:p>
            <a:r>
              <a:rPr lang="en-GB" sz="1200" dirty="0" smtClean="0">
                <a:latin typeface="Arial Black" panose="020B0A04020102020204" pitchFamily="34" charset="0"/>
              </a:rPr>
              <a:t>RIGHT </a:t>
            </a:r>
            <a:r>
              <a:rPr lang="en-GB" sz="1200" dirty="0">
                <a:latin typeface="Arial Black" panose="020B0A04020102020204" pitchFamily="34" charset="0"/>
              </a:rPr>
              <a:t>JOIN Stores ON </a:t>
            </a:r>
            <a:r>
              <a:rPr lang="en-GB" sz="1200" dirty="0" err="1">
                <a:latin typeface="Arial Black" panose="020B0A04020102020204" pitchFamily="34" charset="0"/>
              </a:rPr>
              <a:t>Sales.store_id</a:t>
            </a:r>
            <a:r>
              <a:rPr lang="en-GB" sz="1200" dirty="0">
                <a:latin typeface="Arial Black" panose="020B0A04020102020204" pitchFamily="34" charset="0"/>
              </a:rPr>
              <a:t> = </a:t>
            </a:r>
            <a:r>
              <a:rPr lang="en-GB" sz="1200" dirty="0" err="1" smtClean="0">
                <a:latin typeface="Arial Black" panose="020B0A04020102020204" pitchFamily="34" charset="0"/>
              </a:rPr>
              <a:t>Stores.store_id</a:t>
            </a:r>
            <a:endParaRPr lang="en-GB" sz="1200" dirty="0" smtClean="0">
              <a:latin typeface="Arial Black" panose="020B0A04020102020204" pitchFamily="34" charset="0"/>
            </a:endParaRPr>
          </a:p>
          <a:p>
            <a:r>
              <a:rPr lang="en-GB" sz="1200" dirty="0" smtClean="0">
                <a:latin typeface="Arial Black" panose="020B0A04020102020204" pitchFamily="34" charset="0"/>
              </a:rPr>
              <a:t>GROUP </a:t>
            </a:r>
            <a:r>
              <a:rPr lang="en-GB" sz="1200" dirty="0">
                <a:latin typeface="Arial Black" panose="020B0A04020102020204" pitchFamily="34" charset="0"/>
              </a:rPr>
              <a:t>BY </a:t>
            </a:r>
            <a:r>
              <a:rPr lang="en-GB" sz="1200" dirty="0" err="1">
                <a:latin typeface="Arial Black" panose="020B0A04020102020204" pitchFamily="34" charset="0"/>
              </a:rPr>
              <a:t>Stores.store_id</a:t>
            </a:r>
            <a:r>
              <a:rPr lang="en-GB" sz="1200" dirty="0">
                <a:latin typeface="Arial Black" panose="020B0A04020102020204" pitchFamily="34" charset="0"/>
              </a:rPr>
              <a:t>, </a:t>
            </a:r>
            <a:r>
              <a:rPr lang="en-GB" sz="1200" dirty="0" err="1">
                <a:latin typeface="Arial Black" panose="020B0A04020102020204" pitchFamily="34" charset="0"/>
              </a:rPr>
              <a:t>Stores.store_name</a:t>
            </a:r>
            <a:r>
              <a:rPr lang="en-GB" sz="1200" dirty="0">
                <a:latin typeface="Arial Black" panose="020B0A04020102020204" pitchFamily="34" charset="0"/>
              </a:rPr>
              <a:t>, </a:t>
            </a:r>
            <a:r>
              <a:rPr lang="en-GB" sz="1200" dirty="0" err="1">
                <a:latin typeface="Arial Black" panose="020B0A04020102020204" pitchFamily="34" charset="0"/>
              </a:rPr>
              <a:t>Stores.location</a:t>
            </a:r>
            <a:r>
              <a:rPr lang="en-GB" sz="1200" dirty="0">
                <a:latin typeface="Arial Black" panose="020B0A04020102020204" pitchFamily="34" charset="0"/>
              </a:rPr>
              <a:t>;</a:t>
            </a:r>
            <a:endParaRPr lang="en-IN" sz="1200" dirty="0">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5" y="1246776"/>
            <a:ext cx="4099915" cy="37188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84844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30114" y="1655521"/>
            <a:ext cx="3970331" cy="1679754"/>
          </a:xfrm>
        </p:spPr>
        <p:txBody>
          <a:bodyPr>
            <a:normAutofit/>
          </a:bodyPr>
          <a:lstStyle/>
          <a:p>
            <a:pPr algn="ctr"/>
            <a:r>
              <a:rPr lang="en-US" dirty="0" smtClean="0"/>
              <a:t>VIEWS</a:t>
            </a:r>
            <a:endParaRPr lang="en-US" dirty="0"/>
          </a:p>
        </p:txBody>
      </p:sp>
    </p:spTree>
    <p:extLst>
      <p:ext uri="{BB962C8B-B14F-4D97-AF65-F5344CB8AC3E}">
        <p14:creationId xmlns:p14="http://schemas.microsoft.com/office/powerpoint/2010/main" val="1595095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VIEWS</a:t>
            </a:r>
            <a:endParaRPr lang="en-US" sz="3200" dirty="0"/>
          </a:p>
        </p:txBody>
      </p:sp>
      <p:sp>
        <p:nvSpPr>
          <p:cNvPr id="3" name="Content Placeholder 2"/>
          <p:cNvSpPr>
            <a:spLocks noGrp="1"/>
          </p:cNvSpPr>
          <p:nvPr>
            <p:ph idx="1"/>
          </p:nvPr>
        </p:nvSpPr>
        <p:spPr/>
        <p:txBody>
          <a:bodyPr/>
          <a:lstStyle/>
          <a:p>
            <a:endParaRPr lang="en-US" dirty="0"/>
          </a:p>
          <a:p>
            <a:endParaRPr lang="en-US" dirty="0"/>
          </a:p>
        </p:txBody>
      </p:sp>
      <p:sp>
        <p:nvSpPr>
          <p:cNvPr id="5" name="TextBox 4"/>
          <p:cNvSpPr txBox="1"/>
          <p:nvPr/>
        </p:nvSpPr>
        <p:spPr>
          <a:xfrm>
            <a:off x="5354075" y="1443631"/>
            <a:ext cx="3512215" cy="267765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200" dirty="0">
                <a:latin typeface="Arial Black" panose="020B0A04020102020204" pitchFamily="34" charset="0"/>
              </a:rPr>
              <a:t> CREATE VIEW </a:t>
            </a:r>
            <a:r>
              <a:rPr lang="en-IN" sz="1200" dirty="0" err="1" smtClean="0">
                <a:latin typeface="Arial Black" panose="020B0A04020102020204" pitchFamily="34" charset="0"/>
              </a:rPr>
              <a:t>BasicCustomerFeedback</a:t>
            </a:r>
            <a:r>
              <a:rPr lang="en-IN" sz="1200" dirty="0" smtClean="0">
                <a:latin typeface="Arial Black" panose="020B0A04020102020204" pitchFamily="34" charset="0"/>
              </a:rPr>
              <a:t> AS</a:t>
            </a:r>
          </a:p>
          <a:p>
            <a:r>
              <a:rPr lang="en-IN" sz="1200" dirty="0" smtClean="0">
                <a:latin typeface="Arial Black" panose="020B0A04020102020204" pitchFamily="34" charset="0"/>
              </a:rPr>
              <a:t>SELECT    </a:t>
            </a:r>
            <a:r>
              <a:rPr lang="en-IN" sz="1200" dirty="0">
                <a:latin typeface="Arial Black" panose="020B0A04020102020204" pitchFamily="34" charset="0"/>
              </a:rPr>
              <a:t>c.name AS </a:t>
            </a:r>
            <a:r>
              <a:rPr lang="en-IN" sz="1200" dirty="0" err="1">
                <a:latin typeface="Arial Black" panose="020B0A04020102020204" pitchFamily="34" charset="0"/>
              </a:rPr>
              <a:t>customer_name</a:t>
            </a:r>
            <a:r>
              <a:rPr lang="en-IN" sz="1200" dirty="0">
                <a:latin typeface="Arial Black" panose="020B0A04020102020204" pitchFamily="34" charset="0"/>
              </a:rPr>
              <a:t>,    </a:t>
            </a:r>
            <a:r>
              <a:rPr lang="en-IN" sz="1200" dirty="0" err="1">
                <a:latin typeface="Arial Black" panose="020B0A04020102020204" pitchFamily="34" charset="0"/>
              </a:rPr>
              <a:t>p.product_name</a:t>
            </a:r>
            <a:r>
              <a:rPr lang="en-IN" sz="1200" dirty="0">
                <a:latin typeface="Arial Black" panose="020B0A04020102020204" pitchFamily="34" charset="0"/>
              </a:rPr>
              <a:t>,    </a:t>
            </a:r>
            <a:r>
              <a:rPr lang="en-IN" sz="1200" dirty="0" err="1">
                <a:latin typeface="Arial Black" panose="020B0A04020102020204" pitchFamily="34" charset="0"/>
              </a:rPr>
              <a:t>p.brand</a:t>
            </a:r>
            <a:r>
              <a:rPr lang="en-IN" sz="1200" dirty="0">
                <a:latin typeface="Arial Black" panose="020B0A04020102020204" pitchFamily="34" charset="0"/>
              </a:rPr>
              <a:t> </a:t>
            </a:r>
            <a:endParaRPr lang="en-IN" sz="1200" dirty="0" smtClean="0">
              <a:latin typeface="Arial Black" panose="020B0A04020102020204" pitchFamily="34" charset="0"/>
            </a:endParaRPr>
          </a:p>
          <a:p>
            <a:r>
              <a:rPr lang="en-IN" sz="1200" dirty="0" smtClean="0">
                <a:latin typeface="Arial Black" panose="020B0A04020102020204" pitchFamily="34" charset="0"/>
              </a:rPr>
              <a:t>AS </a:t>
            </a:r>
            <a:r>
              <a:rPr lang="en-IN" sz="1200" dirty="0" err="1">
                <a:latin typeface="Arial Black" panose="020B0A04020102020204" pitchFamily="34" charset="0"/>
              </a:rPr>
              <a:t>product_brand</a:t>
            </a:r>
            <a:r>
              <a:rPr lang="en-IN" sz="1200" dirty="0">
                <a:latin typeface="Arial Black" panose="020B0A04020102020204" pitchFamily="34" charset="0"/>
              </a:rPr>
              <a:t>, </a:t>
            </a:r>
            <a:endParaRPr lang="en-IN" sz="1200" dirty="0" smtClean="0">
              <a:latin typeface="Arial Black" panose="020B0A04020102020204" pitchFamily="34" charset="0"/>
            </a:endParaRPr>
          </a:p>
          <a:p>
            <a:r>
              <a:rPr lang="en-IN" sz="1200" dirty="0" smtClean="0">
                <a:latin typeface="Arial Black" panose="020B0A04020102020204" pitchFamily="34" charset="0"/>
              </a:rPr>
              <a:t>   </a:t>
            </a:r>
            <a:r>
              <a:rPr lang="en-IN" sz="1200" dirty="0" err="1" smtClean="0">
                <a:latin typeface="Arial Black" panose="020B0A04020102020204" pitchFamily="34" charset="0"/>
              </a:rPr>
              <a:t>f.rating</a:t>
            </a:r>
            <a:endParaRPr lang="en-IN" sz="1200" dirty="0" smtClean="0">
              <a:latin typeface="Arial Black" panose="020B0A04020102020204" pitchFamily="34" charset="0"/>
            </a:endParaRPr>
          </a:p>
          <a:p>
            <a:r>
              <a:rPr lang="en-IN" sz="1200" dirty="0" smtClean="0">
                <a:latin typeface="Arial Black" panose="020B0A04020102020204" pitchFamily="34" charset="0"/>
              </a:rPr>
              <a:t> </a:t>
            </a:r>
            <a:r>
              <a:rPr lang="en-IN" sz="1200" dirty="0">
                <a:latin typeface="Arial Black" panose="020B0A04020102020204" pitchFamily="34" charset="0"/>
              </a:rPr>
              <a:t>AS </a:t>
            </a:r>
            <a:r>
              <a:rPr lang="en-IN" sz="1200" dirty="0" err="1">
                <a:latin typeface="Arial Black" panose="020B0A04020102020204" pitchFamily="34" charset="0"/>
              </a:rPr>
              <a:t>feedback_rating</a:t>
            </a:r>
            <a:r>
              <a:rPr lang="en-IN" sz="1200" dirty="0">
                <a:latin typeface="Arial Black" panose="020B0A04020102020204" pitchFamily="34" charset="0"/>
              </a:rPr>
              <a:t>,   </a:t>
            </a:r>
            <a:endParaRPr lang="en-IN" sz="1200" dirty="0" smtClean="0">
              <a:latin typeface="Arial Black" panose="020B0A04020102020204" pitchFamily="34" charset="0"/>
            </a:endParaRPr>
          </a:p>
          <a:p>
            <a:r>
              <a:rPr lang="en-IN" sz="1200" dirty="0" smtClean="0">
                <a:latin typeface="Arial Black" panose="020B0A04020102020204" pitchFamily="34" charset="0"/>
              </a:rPr>
              <a:t> </a:t>
            </a:r>
            <a:r>
              <a:rPr lang="en-IN" sz="1200" dirty="0" err="1">
                <a:latin typeface="Arial Black" panose="020B0A04020102020204" pitchFamily="34" charset="0"/>
              </a:rPr>
              <a:t>f.comments</a:t>
            </a:r>
            <a:r>
              <a:rPr lang="en-IN" sz="1200" dirty="0">
                <a:latin typeface="Arial Black" panose="020B0A04020102020204" pitchFamily="34" charset="0"/>
              </a:rPr>
              <a:t> </a:t>
            </a:r>
            <a:endParaRPr lang="en-IN" sz="1200" dirty="0" smtClean="0">
              <a:latin typeface="Arial Black" panose="020B0A04020102020204" pitchFamily="34" charset="0"/>
            </a:endParaRPr>
          </a:p>
          <a:p>
            <a:r>
              <a:rPr lang="en-IN" sz="1200" dirty="0" smtClean="0">
                <a:latin typeface="Arial Black" panose="020B0A04020102020204" pitchFamily="34" charset="0"/>
              </a:rPr>
              <a:t>AS </a:t>
            </a:r>
            <a:r>
              <a:rPr lang="en-IN" sz="1200" dirty="0" err="1" smtClean="0">
                <a:latin typeface="Arial Black" panose="020B0A04020102020204" pitchFamily="34" charset="0"/>
              </a:rPr>
              <a:t>feedback_comments</a:t>
            </a:r>
            <a:endParaRPr lang="en-IN" sz="1200" dirty="0" smtClean="0">
              <a:latin typeface="Arial Black" panose="020B0A04020102020204" pitchFamily="34" charset="0"/>
            </a:endParaRPr>
          </a:p>
          <a:p>
            <a:r>
              <a:rPr lang="en-IN" sz="1200" dirty="0" smtClean="0">
                <a:latin typeface="Arial Black" panose="020B0A04020102020204" pitchFamily="34" charset="0"/>
              </a:rPr>
              <a:t>FROM    </a:t>
            </a:r>
            <a:r>
              <a:rPr lang="en-IN" sz="1200" dirty="0">
                <a:latin typeface="Arial Black" panose="020B0A04020102020204" pitchFamily="34" charset="0"/>
              </a:rPr>
              <a:t>Feedback f   </a:t>
            </a:r>
            <a:endParaRPr lang="en-IN" sz="1200" dirty="0" smtClean="0">
              <a:latin typeface="Arial Black" panose="020B0A04020102020204" pitchFamily="34" charset="0"/>
            </a:endParaRPr>
          </a:p>
          <a:p>
            <a:r>
              <a:rPr lang="en-IN" sz="1200" dirty="0" smtClean="0">
                <a:latin typeface="Arial Black" panose="020B0A04020102020204" pitchFamily="34" charset="0"/>
              </a:rPr>
              <a:t> </a:t>
            </a:r>
            <a:r>
              <a:rPr lang="en-IN" sz="1200" dirty="0">
                <a:latin typeface="Arial Black" panose="020B0A04020102020204" pitchFamily="34" charset="0"/>
              </a:rPr>
              <a:t>JOIN Customers </a:t>
            </a:r>
            <a:r>
              <a:rPr lang="en-IN" sz="1200" dirty="0" smtClean="0">
                <a:latin typeface="Arial Black" panose="020B0A04020102020204" pitchFamily="34" charset="0"/>
              </a:rPr>
              <a:t>c</a:t>
            </a:r>
          </a:p>
          <a:p>
            <a:r>
              <a:rPr lang="en-IN" sz="1200" dirty="0" smtClean="0">
                <a:latin typeface="Arial Black" panose="020B0A04020102020204" pitchFamily="34" charset="0"/>
              </a:rPr>
              <a:t> </a:t>
            </a:r>
            <a:r>
              <a:rPr lang="en-IN" sz="1200" dirty="0">
                <a:latin typeface="Arial Black" panose="020B0A04020102020204" pitchFamily="34" charset="0"/>
              </a:rPr>
              <a:t>ON </a:t>
            </a:r>
            <a:r>
              <a:rPr lang="en-IN" sz="1200" dirty="0" err="1">
                <a:latin typeface="Arial Black" panose="020B0A04020102020204" pitchFamily="34" charset="0"/>
              </a:rPr>
              <a:t>f.customer_id</a:t>
            </a:r>
            <a:r>
              <a:rPr lang="en-IN" sz="1200" dirty="0">
                <a:latin typeface="Arial Black" panose="020B0A04020102020204" pitchFamily="34" charset="0"/>
              </a:rPr>
              <a:t> = </a:t>
            </a:r>
            <a:r>
              <a:rPr lang="en-IN" sz="1200" dirty="0" err="1">
                <a:latin typeface="Arial Black" panose="020B0A04020102020204" pitchFamily="34" charset="0"/>
              </a:rPr>
              <a:t>c.customer_id</a:t>
            </a:r>
            <a:r>
              <a:rPr lang="en-IN" sz="1200" dirty="0">
                <a:latin typeface="Arial Black" panose="020B0A04020102020204" pitchFamily="34" charset="0"/>
              </a:rPr>
              <a:t>    JOIN Products p ON </a:t>
            </a:r>
            <a:r>
              <a:rPr lang="en-IN" sz="1200" dirty="0" err="1">
                <a:latin typeface="Arial Black" panose="020B0A04020102020204" pitchFamily="34" charset="0"/>
              </a:rPr>
              <a:t>f.product_id</a:t>
            </a:r>
            <a:r>
              <a:rPr lang="en-IN" sz="1200" dirty="0">
                <a:latin typeface="Arial Black" panose="020B0A04020102020204" pitchFamily="34" charset="0"/>
              </a:rPr>
              <a:t> = </a:t>
            </a:r>
            <a:r>
              <a:rPr lang="en-IN" sz="1200" dirty="0" err="1">
                <a:latin typeface="Arial Black" panose="020B0A04020102020204" pitchFamily="34" charset="0"/>
              </a:rPr>
              <a:t>p.product_id</a:t>
            </a:r>
            <a:r>
              <a:rPr lang="en-IN" sz="1200" dirty="0">
                <a:latin typeface="Arial Black" panose="020B0A04020102020204" pitchFamily="34" charset="0"/>
              </a:rPr>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12" y="1350111"/>
            <a:ext cx="4599698" cy="35122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59227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VIEWS</a:t>
            </a:r>
            <a:endParaRPr lang="en-US" sz="3200" dirty="0"/>
          </a:p>
        </p:txBody>
      </p:sp>
      <p:sp>
        <p:nvSpPr>
          <p:cNvPr id="3" name="Content Placeholder 2"/>
          <p:cNvSpPr>
            <a:spLocks noGrp="1"/>
          </p:cNvSpPr>
          <p:nvPr>
            <p:ph idx="1"/>
          </p:nvPr>
        </p:nvSpPr>
        <p:spPr/>
        <p:txBody>
          <a:bodyPr/>
          <a:lstStyle/>
          <a:p>
            <a:endParaRPr lang="en-US" dirty="0"/>
          </a:p>
          <a:p>
            <a:endParaRPr lang="en-US" dirty="0"/>
          </a:p>
        </p:txBody>
      </p:sp>
      <p:sp>
        <p:nvSpPr>
          <p:cNvPr id="5" name="TextBox 4"/>
          <p:cNvSpPr txBox="1"/>
          <p:nvPr/>
        </p:nvSpPr>
        <p:spPr>
          <a:xfrm>
            <a:off x="5354075" y="1443631"/>
            <a:ext cx="3512215"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200" dirty="0">
                <a:latin typeface="Arial Black" panose="020B0A04020102020204" pitchFamily="34" charset="0"/>
              </a:rPr>
              <a:t>CREATE </a:t>
            </a:r>
            <a:r>
              <a:rPr lang="en-IN" sz="1200" dirty="0" smtClean="0">
                <a:latin typeface="Arial Black" panose="020B0A04020102020204" pitchFamily="34" charset="0"/>
              </a:rPr>
              <a:t>VIEW</a:t>
            </a:r>
          </a:p>
          <a:p>
            <a:r>
              <a:rPr lang="en-IN" sz="1200" dirty="0" smtClean="0">
                <a:latin typeface="Arial Black" panose="020B0A04020102020204" pitchFamily="34" charset="0"/>
              </a:rPr>
              <a:t> </a:t>
            </a:r>
            <a:r>
              <a:rPr lang="en-IN" sz="1200" dirty="0" err="1">
                <a:latin typeface="Arial Black" panose="020B0A04020102020204" pitchFamily="34" charset="0"/>
              </a:rPr>
              <a:t>StoreSalesSummary</a:t>
            </a:r>
            <a:r>
              <a:rPr lang="en-IN" sz="1200" dirty="0">
                <a:latin typeface="Arial Black" panose="020B0A04020102020204" pitchFamily="34" charset="0"/>
              </a:rPr>
              <a:t> </a:t>
            </a:r>
            <a:r>
              <a:rPr lang="en-IN" sz="1200" dirty="0" smtClean="0">
                <a:latin typeface="Arial Black" panose="020B0A04020102020204" pitchFamily="34" charset="0"/>
              </a:rPr>
              <a:t>AS</a:t>
            </a:r>
          </a:p>
          <a:p>
            <a:r>
              <a:rPr lang="en-IN" sz="1200" dirty="0" smtClean="0">
                <a:latin typeface="Arial Black" panose="020B0A04020102020204" pitchFamily="34" charset="0"/>
              </a:rPr>
              <a:t>SELECT    </a:t>
            </a:r>
            <a:r>
              <a:rPr lang="en-IN" sz="1200" dirty="0" err="1">
                <a:latin typeface="Arial Black" panose="020B0A04020102020204" pitchFamily="34" charset="0"/>
              </a:rPr>
              <a:t>s.store_name</a:t>
            </a:r>
            <a:r>
              <a:rPr lang="en-IN" sz="1200" dirty="0">
                <a:latin typeface="Arial Black" panose="020B0A04020102020204" pitchFamily="34" charset="0"/>
              </a:rPr>
              <a:t>,    </a:t>
            </a:r>
            <a:r>
              <a:rPr lang="en-IN" sz="1200" dirty="0" err="1">
                <a:latin typeface="Arial Black" panose="020B0A04020102020204" pitchFamily="34" charset="0"/>
              </a:rPr>
              <a:t>s.location</a:t>
            </a:r>
            <a:r>
              <a:rPr lang="en-IN" sz="1200" dirty="0">
                <a:latin typeface="Arial Black" panose="020B0A04020102020204" pitchFamily="34" charset="0"/>
              </a:rPr>
              <a:t> </a:t>
            </a:r>
            <a:endParaRPr lang="en-IN" sz="1200" dirty="0" smtClean="0">
              <a:latin typeface="Arial Black" panose="020B0A04020102020204" pitchFamily="34" charset="0"/>
            </a:endParaRPr>
          </a:p>
          <a:p>
            <a:r>
              <a:rPr lang="en-IN" sz="1200" dirty="0" smtClean="0">
                <a:latin typeface="Arial Black" panose="020B0A04020102020204" pitchFamily="34" charset="0"/>
              </a:rPr>
              <a:t>AS </a:t>
            </a:r>
            <a:r>
              <a:rPr lang="en-IN" sz="1200" dirty="0" err="1">
                <a:latin typeface="Arial Black" panose="020B0A04020102020204" pitchFamily="34" charset="0"/>
              </a:rPr>
              <a:t>store_location</a:t>
            </a:r>
            <a:r>
              <a:rPr lang="en-IN" sz="1200" dirty="0">
                <a:latin typeface="Arial Black" panose="020B0A04020102020204" pitchFamily="34" charset="0"/>
              </a:rPr>
              <a:t>,    </a:t>
            </a:r>
            <a:r>
              <a:rPr lang="en-IN" sz="1200" dirty="0" err="1">
                <a:latin typeface="Arial Black" panose="020B0A04020102020204" pitchFamily="34" charset="0"/>
              </a:rPr>
              <a:t>sal.sale_id</a:t>
            </a:r>
            <a:r>
              <a:rPr lang="en-IN" sz="1200" dirty="0">
                <a:latin typeface="Arial Black" panose="020B0A04020102020204" pitchFamily="34" charset="0"/>
              </a:rPr>
              <a:t>,    </a:t>
            </a:r>
            <a:r>
              <a:rPr lang="en-IN" sz="1200" dirty="0" err="1">
                <a:latin typeface="Arial Black" panose="020B0A04020102020204" pitchFamily="34" charset="0"/>
              </a:rPr>
              <a:t>sal.product_id</a:t>
            </a:r>
            <a:r>
              <a:rPr lang="en-IN" sz="1200" dirty="0">
                <a:latin typeface="Arial Black" panose="020B0A04020102020204" pitchFamily="34" charset="0"/>
              </a:rPr>
              <a:t>,    </a:t>
            </a:r>
            <a:r>
              <a:rPr lang="en-IN" sz="1200" dirty="0" err="1">
                <a:latin typeface="Arial Black" panose="020B0A04020102020204" pitchFamily="34" charset="0"/>
              </a:rPr>
              <a:t>sal.customer_id</a:t>
            </a:r>
            <a:r>
              <a:rPr lang="en-IN" sz="1200" dirty="0">
                <a:latin typeface="Arial Black" panose="020B0A04020102020204" pitchFamily="34" charset="0"/>
              </a:rPr>
              <a:t>,    </a:t>
            </a:r>
            <a:r>
              <a:rPr lang="en-IN" sz="1200" dirty="0" err="1">
                <a:latin typeface="Arial Black" panose="020B0A04020102020204" pitchFamily="34" charset="0"/>
              </a:rPr>
              <a:t>sal.quantity</a:t>
            </a:r>
            <a:r>
              <a:rPr lang="en-IN" sz="1200" dirty="0">
                <a:latin typeface="Arial Black" panose="020B0A04020102020204" pitchFamily="34" charset="0"/>
              </a:rPr>
              <a:t>,    </a:t>
            </a:r>
            <a:r>
              <a:rPr lang="en-IN" sz="1200" dirty="0" err="1" smtClean="0">
                <a:latin typeface="Arial Black" panose="020B0A04020102020204" pitchFamily="34" charset="0"/>
              </a:rPr>
              <a:t>sal.sale_date</a:t>
            </a:r>
            <a:endParaRPr lang="en-IN" sz="1200" dirty="0" smtClean="0">
              <a:latin typeface="Arial Black" panose="020B0A04020102020204" pitchFamily="34" charset="0"/>
            </a:endParaRPr>
          </a:p>
          <a:p>
            <a:r>
              <a:rPr lang="en-IN" sz="1200" dirty="0" smtClean="0">
                <a:latin typeface="Arial Black" panose="020B0A04020102020204" pitchFamily="34" charset="0"/>
              </a:rPr>
              <a:t>FROM    </a:t>
            </a:r>
            <a:r>
              <a:rPr lang="en-IN" sz="1200" dirty="0">
                <a:latin typeface="Arial Black" panose="020B0A04020102020204" pitchFamily="34" charset="0"/>
              </a:rPr>
              <a:t>Sales </a:t>
            </a:r>
            <a:r>
              <a:rPr lang="en-IN" sz="1200" dirty="0" err="1">
                <a:latin typeface="Arial Black" panose="020B0A04020102020204" pitchFamily="34" charset="0"/>
              </a:rPr>
              <a:t>sal</a:t>
            </a:r>
            <a:r>
              <a:rPr lang="en-IN" sz="1200" dirty="0">
                <a:latin typeface="Arial Black" panose="020B0A04020102020204" pitchFamily="34" charset="0"/>
              </a:rPr>
              <a:t>  </a:t>
            </a:r>
            <a:endParaRPr lang="en-IN" sz="1200" dirty="0" smtClean="0">
              <a:latin typeface="Arial Black" panose="020B0A04020102020204" pitchFamily="34" charset="0"/>
            </a:endParaRPr>
          </a:p>
          <a:p>
            <a:r>
              <a:rPr lang="en-IN" sz="1200" dirty="0" smtClean="0">
                <a:latin typeface="Arial Black" panose="020B0A04020102020204" pitchFamily="34" charset="0"/>
              </a:rPr>
              <a:t>  </a:t>
            </a:r>
            <a:r>
              <a:rPr lang="en-IN" sz="1200" dirty="0">
                <a:latin typeface="Arial Black" panose="020B0A04020102020204" pitchFamily="34" charset="0"/>
              </a:rPr>
              <a:t>JOIN Stores s ON </a:t>
            </a:r>
            <a:r>
              <a:rPr lang="en-IN" sz="1200" dirty="0" err="1">
                <a:latin typeface="Arial Black" panose="020B0A04020102020204" pitchFamily="34" charset="0"/>
              </a:rPr>
              <a:t>sal.store_id</a:t>
            </a:r>
            <a:r>
              <a:rPr lang="en-IN" sz="1200" dirty="0">
                <a:latin typeface="Arial Black" panose="020B0A04020102020204" pitchFamily="34" charset="0"/>
              </a:rPr>
              <a:t> = </a:t>
            </a:r>
            <a:r>
              <a:rPr lang="en-IN" sz="1200" dirty="0" err="1">
                <a:latin typeface="Arial Black" panose="020B0A04020102020204" pitchFamily="34" charset="0"/>
              </a:rPr>
              <a:t>s.store_id</a:t>
            </a:r>
            <a:r>
              <a:rPr lang="en-IN" sz="1200" dirty="0">
                <a:latin typeface="Arial Black" panose="020B0A04020102020204" pitchFamily="34" charset="0"/>
              </a:rPr>
              <a:t>;</a:t>
            </a:r>
            <a:endParaRPr lang="en-IN" sz="1200" dirty="0" smtClean="0">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65" y="1197405"/>
            <a:ext cx="4123035" cy="38255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389707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370933" y="2877160"/>
            <a:ext cx="1985165" cy="610820"/>
          </a:xfrm>
          <a:prstGeom prst="roundRect">
            <a:avLst/>
          </a:prstGeom>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Thank You</a:t>
            </a:r>
            <a:endParaRPr lang="en-IN" dirty="0"/>
          </a:p>
        </p:txBody>
      </p:sp>
    </p:spTree>
    <p:extLst>
      <p:ext uri="{BB962C8B-B14F-4D97-AF65-F5344CB8AC3E}">
        <p14:creationId xmlns:p14="http://schemas.microsoft.com/office/powerpoint/2010/main" val="109100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ER - DIAGRAM</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65" y="1374346"/>
            <a:ext cx="8199111" cy="3793389"/>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10767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 OF TABLE</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5" name="TextBox 4"/>
          <p:cNvSpPr txBox="1"/>
          <p:nvPr/>
        </p:nvSpPr>
        <p:spPr>
          <a:xfrm>
            <a:off x="4572000" y="1350109"/>
            <a:ext cx="4428447"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smtClean="0"/>
              <a:t> Customer Table</a:t>
            </a:r>
          </a:p>
          <a:p>
            <a:r>
              <a:rPr lang="en-GB" dirty="0" smtClean="0"/>
              <a:t> </a:t>
            </a:r>
          </a:p>
          <a:p>
            <a:endParaRPr lang="en-GB" dirty="0"/>
          </a:p>
          <a:p>
            <a:endParaRPr lang="en-GB" dirty="0" smtClean="0"/>
          </a:p>
          <a:p>
            <a:endParaRPr lang="en-GB" dirty="0"/>
          </a:p>
          <a:p>
            <a:r>
              <a:rPr lang="en-GB" dirty="0" smtClean="0"/>
              <a:t>Syntax</a:t>
            </a:r>
            <a:r>
              <a:rPr lang="en-GB" dirty="0"/>
              <a:t>:   </a:t>
            </a:r>
            <a:r>
              <a:rPr lang="en-GB" dirty="0" smtClean="0"/>
              <a:t>DESC CUSTOMERS;</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60" y="1350109"/>
            <a:ext cx="3817625" cy="35122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35020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 OF TABLE</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5" name="TextBox 4"/>
          <p:cNvSpPr txBox="1"/>
          <p:nvPr/>
        </p:nvSpPr>
        <p:spPr>
          <a:xfrm>
            <a:off x="4571999" y="1350111"/>
            <a:ext cx="4428447"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smtClean="0"/>
              <a:t>  </a:t>
            </a:r>
            <a:r>
              <a:rPr lang="en-GB" dirty="0" smtClean="0">
                <a:latin typeface="Arial Black" panose="020B0A04020102020204" pitchFamily="34" charset="0"/>
              </a:rPr>
              <a:t>Product Table</a:t>
            </a:r>
          </a:p>
          <a:p>
            <a:endParaRPr lang="en-GB" dirty="0" smtClean="0">
              <a:latin typeface="Arial Black" panose="020B0A04020102020204" pitchFamily="34" charset="0"/>
            </a:endParaRPr>
          </a:p>
          <a:p>
            <a:endParaRPr lang="en-GB" dirty="0">
              <a:latin typeface="Arial Black" panose="020B0A04020102020204" pitchFamily="34" charset="0"/>
            </a:endParaRPr>
          </a:p>
          <a:p>
            <a:endParaRPr lang="en-GB" dirty="0" smtClean="0">
              <a:latin typeface="Arial Black" panose="020B0A04020102020204" pitchFamily="34" charset="0"/>
            </a:endParaRPr>
          </a:p>
          <a:p>
            <a:r>
              <a:rPr lang="en-GB" dirty="0" smtClean="0">
                <a:latin typeface="Arial Black" panose="020B0A04020102020204" pitchFamily="34" charset="0"/>
              </a:rPr>
              <a:t>Syntax: DESC PRODUCTS;</a:t>
            </a:r>
            <a:endParaRPr lang="en-IN" dirty="0">
              <a:latin typeface="Arial Black" panose="020B0A040201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60" y="1502815"/>
            <a:ext cx="3673158" cy="29013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92156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 OF TABLE</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5" name="TextBox 4"/>
          <p:cNvSpPr txBox="1"/>
          <p:nvPr/>
        </p:nvSpPr>
        <p:spPr>
          <a:xfrm>
            <a:off x="4572000" y="1350111"/>
            <a:ext cx="4428447"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smtClean="0">
                <a:latin typeface="Arial Black" panose="020B0A04020102020204" pitchFamily="34" charset="0"/>
              </a:rPr>
              <a:t>  Feedback Table</a:t>
            </a:r>
          </a:p>
          <a:p>
            <a:endParaRPr lang="en-GB" dirty="0" smtClean="0">
              <a:latin typeface="Arial Black" panose="020B0A04020102020204" pitchFamily="34" charset="0"/>
            </a:endParaRPr>
          </a:p>
          <a:p>
            <a:endParaRPr lang="en-GB" dirty="0">
              <a:latin typeface="Arial Black" panose="020B0A04020102020204" pitchFamily="34" charset="0"/>
            </a:endParaRPr>
          </a:p>
          <a:p>
            <a:endParaRPr lang="en-GB" dirty="0" smtClean="0">
              <a:latin typeface="Arial Black" panose="020B0A04020102020204" pitchFamily="34" charset="0"/>
            </a:endParaRPr>
          </a:p>
          <a:p>
            <a:r>
              <a:rPr lang="en-GB" dirty="0" smtClean="0">
                <a:latin typeface="Arial Black" panose="020B0A04020102020204" pitchFamily="34" charset="0"/>
              </a:rPr>
              <a:t>Syntax: DESC FEEDBACK;</a:t>
            </a:r>
            <a:endParaRPr lang="en-IN" dirty="0">
              <a:latin typeface="Arial Black" panose="020B0A040201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60" y="1350111"/>
            <a:ext cx="3970330" cy="33595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38684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 OF TABLE</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5" name="TextBox 4"/>
          <p:cNvSpPr txBox="1"/>
          <p:nvPr/>
        </p:nvSpPr>
        <p:spPr>
          <a:xfrm>
            <a:off x="4572000" y="1350111"/>
            <a:ext cx="4428447"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smtClean="0">
                <a:latin typeface="Arial Black" panose="020B0A04020102020204" pitchFamily="34" charset="0"/>
              </a:rPr>
              <a:t>    Sales Table</a:t>
            </a:r>
          </a:p>
          <a:p>
            <a:endParaRPr lang="en-GB" dirty="0" smtClean="0">
              <a:latin typeface="Arial Black" panose="020B0A04020102020204" pitchFamily="34" charset="0"/>
            </a:endParaRPr>
          </a:p>
          <a:p>
            <a:endParaRPr lang="en-GB" dirty="0">
              <a:latin typeface="Arial Black" panose="020B0A04020102020204" pitchFamily="34" charset="0"/>
            </a:endParaRPr>
          </a:p>
          <a:p>
            <a:endParaRPr lang="en-GB" dirty="0" smtClean="0">
              <a:latin typeface="Arial Black" panose="020B0A04020102020204" pitchFamily="34" charset="0"/>
            </a:endParaRPr>
          </a:p>
          <a:p>
            <a:r>
              <a:rPr lang="en-GB" dirty="0" smtClean="0">
                <a:latin typeface="Arial Black" panose="020B0A04020102020204" pitchFamily="34" charset="0"/>
              </a:rPr>
              <a:t>Syntax: DESC SALES;</a:t>
            </a:r>
            <a:endParaRPr lang="en-IN" dirty="0">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65" y="1808225"/>
            <a:ext cx="2952505" cy="27486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05805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 OF TABLE</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5" name="TextBox 4"/>
          <p:cNvSpPr txBox="1"/>
          <p:nvPr/>
        </p:nvSpPr>
        <p:spPr>
          <a:xfrm>
            <a:off x="4571999" y="1350111"/>
            <a:ext cx="4428447"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smtClean="0">
                <a:latin typeface="Arial Black" panose="020B0A04020102020204" pitchFamily="34" charset="0"/>
              </a:rPr>
              <a:t>   Stores Table</a:t>
            </a:r>
          </a:p>
          <a:p>
            <a:endParaRPr lang="en-GB" dirty="0" smtClean="0">
              <a:latin typeface="Arial Black" panose="020B0A04020102020204" pitchFamily="34" charset="0"/>
            </a:endParaRPr>
          </a:p>
          <a:p>
            <a:endParaRPr lang="en-GB" dirty="0">
              <a:latin typeface="Arial Black" panose="020B0A04020102020204" pitchFamily="34" charset="0"/>
            </a:endParaRPr>
          </a:p>
          <a:p>
            <a:endParaRPr lang="en-GB" dirty="0" smtClean="0">
              <a:latin typeface="Arial Black" panose="020B0A04020102020204" pitchFamily="34" charset="0"/>
            </a:endParaRPr>
          </a:p>
          <a:p>
            <a:r>
              <a:rPr lang="en-GB" dirty="0" smtClean="0">
                <a:latin typeface="Arial Black" panose="020B0A04020102020204" pitchFamily="34" charset="0"/>
              </a:rPr>
              <a:t>Syntax: DESC STORES;</a:t>
            </a:r>
            <a:endParaRPr lang="en-IN" dirty="0">
              <a:latin typeface="Arial Black" panose="020B0A040201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70" y="1808225"/>
            <a:ext cx="3193057" cy="29013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38034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CONTENTS OF TABLE</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70" y="1350110"/>
            <a:ext cx="7635250" cy="36649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33724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574</Words>
  <Application>Microsoft Office PowerPoint</Application>
  <PresentationFormat>On-screen Show (16:9)</PresentationFormat>
  <Paragraphs>141</Paragraphs>
  <Slides>27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Arial Black</vt:lpstr>
      <vt:lpstr>Calibri</vt:lpstr>
      <vt:lpstr>Office Theme</vt:lpstr>
      <vt:lpstr>Customer Insights: Indian Biscuits</vt:lpstr>
      <vt:lpstr>ABSTRACT</vt:lpstr>
      <vt:lpstr>ER - DIAGRAM</vt:lpstr>
      <vt:lpstr>STRUCTURE OF TABLE</vt:lpstr>
      <vt:lpstr>STRUCTURE OF TABLE</vt:lpstr>
      <vt:lpstr>STRUCTURE OF TABLE</vt:lpstr>
      <vt:lpstr>STRUCTURE OF TABLE</vt:lpstr>
      <vt:lpstr>STRUCTURE OF TABLE</vt:lpstr>
      <vt:lpstr>CONTENTS OF TABLE</vt:lpstr>
      <vt:lpstr>CONTENTS OF TABLE</vt:lpstr>
      <vt:lpstr>CONTENTS OF TABLE</vt:lpstr>
      <vt:lpstr>CONTENTS OF TABLE</vt:lpstr>
      <vt:lpstr>CONTENTS OF TABLE</vt:lpstr>
      <vt:lpstr>SUBQUERIES</vt:lpstr>
      <vt:lpstr>SUBQUERY</vt:lpstr>
      <vt:lpstr>SUBQUERY</vt:lpstr>
      <vt:lpstr>SUBQUERY</vt:lpstr>
      <vt:lpstr>SUBQUERY</vt:lpstr>
      <vt:lpstr>JOINS</vt:lpstr>
      <vt:lpstr>JOINS</vt:lpstr>
      <vt:lpstr>JOINS</vt:lpstr>
      <vt:lpstr>JOINS</vt:lpstr>
      <vt:lpstr>JOINS</vt:lpstr>
      <vt:lpstr>VIEWS</vt:lpstr>
      <vt:lpstr>VIEWS</vt:lpstr>
      <vt:lpstr>VIEWS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2024-08-08T01:55:30Z</dcterms:modified>
</cp:coreProperties>
</file>