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bc1bb49746_1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bc1bb49746_1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bc1bb49746_1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bc1bb49746_1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c1bb49746_1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c1bb49746_1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bc1bb49746_1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bc1bb49746_1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b433679e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b433679e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bc1bb49746_1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bc1bb49746_1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bc1bb49746_1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bc1bb49746_1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bc1bb49746_1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bc1bb49746_1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bc1bb49746_1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bc1bb49746_1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bc1bb49746_1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bc1bb49746_1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433679e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433679e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bc1bb49746_1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bc1bb49746_1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bc1bb49746_1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bc1bb49746_1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bc1bb49746_1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bc1bb49746_1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bc1bb49746_1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bc1bb49746_1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bc1bb49746_1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bc1bb49746_1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bc1bb49746_1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bc1bb49746_1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bc1bb49746_1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bc1bb49746_1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bc1bb49746_1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bc1bb49746_1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bc1bb49746_1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bc1bb49746_1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bc1bb49746_1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bc1bb49746_1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c1bb49746_1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c1bb49746_1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c1bb49746_1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bc1bb49746_1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c1bb49746_1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c1bb49746_1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c1bb49746_1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c1bb49746_1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c1bb49746_1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bc1bb49746_1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c1bb49746_1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bc1bb49746_1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bc1bb49746_1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bc1bb49746_1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Air_Ticket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Price 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091850" y="3037500"/>
            <a:ext cx="36945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Sarvesh Kesharwani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575" y="1677450"/>
            <a:ext cx="1759897" cy="28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1005" y="1677450"/>
            <a:ext cx="2974394" cy="284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025" y="1191300"/>
            <a:ext cx="2625475" cy="346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942" y="1191310"/>
            <a:ext cx="1460933" cy="338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640" y="1461025"/>
            <a:ext cx="2944635" cy="32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4900" y="1572003"/>
            <a:ext cx="1568499" cy="3003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561200" y="1781200"/>
            <a:ext cx="4587000" cy="12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Insights from Analysis</a:t>
            </a:r>
            <a:endParaRPr sz="3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75" y="1739650"/>
            <a:ext cx="8839200" cy="289132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/>
        </p:nvSpPr>
        <p:spPr>
          <a:xfrm>
            <a:off x="1242825" y="658850"/>
            <a:ext cx="67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From graph we can see that Jet Airways Business have the highest Price.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Apart from the first Airline almost all are having similar median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189450" y="1964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Hot Encoding of Airline Column</a:t>
            </a:r>
            <a:endParaRPr/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75" y="3214525"/>
            <a:ext cx="8839201" cy="12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00" y="2016650"/>
            <a:ext cx="81153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1282525" y="281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Hot Encoding of Source and Destination Column</a:t>
            </a:r>
            <a:endParaRPr/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600" y="1195575"/>
            <a:ext cx="4230725" cy="17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2600" y="3185350"/>
            <a:ext cx="6317200" cy="16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696575" y="2102100"/>
            <a:ext cx="3406200" cy="10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Feature Selection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1492175" y="404300"/>
            <a:ext cx="2588100" cy="4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correlation between Independent and dependent attributes</a:t>
            </a:r>
            <a:endParaRPr sz="1360"/>
          </a:p>
        </p:txBody>
      </p:sp>
      <p:pic>
        <p:nvPicPr>
          <p:cNvPr id="241" name="Google Shape;2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000" y="202450"/>
            <a:ext cx="4291200" cy="48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Outline</a:t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aseline="30000" lang="en" sz="3000"/>
              <a:t>Introduction to the Air Ticket Price Data</a:t>
            </a:r>
            <a:endParaRPr baseline="3000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aseline="30000" lang="en" sz="3000"/>
              <a:t>Exploration and Visualizations</a:t>
            </a:r>
            <a:endParaRPr baseline="3000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aseline="30000" lang="en" sz="3000"/>
              <a:t>Insights from Data</a:t>
            </a:r>
            <a:endParaRPr baseline="3000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aseline="30000" lang="en" sz="3000"/>
              <a:t>Summary</a:t>
            </a:r>
            <a:endParaRPr baseline="30000"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327450" y="426775"/>
            <a:ext cx="7514700" cy="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/>
              <a:t>Finding </a:t>
            </a:r>
            <a:r>
              <a:rPr lang="en" sz="2100"/>
              <a:t>Important feature using ExtraTreesRegressor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00"/>
          </a:p>
        </p:txBody>
      </p:sp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775" y="1053505"/>
            <a:ext cx="6705900" cy="3705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ctrTitle"/>
          </p:nvPr>
        </p:nvSpPr>
        <p:spPr>
          <a:xfrm>
            <a:off x="3810800" y="1489900"/>
            <a:ext cx="48036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Regressor</a:t>
            </a:r>
            <a:endParaRPr/>
          </a:p>
        </p:txBody>
      </p:sp>
      <p:sp>
        <p:nvSpPr>
          <p:cNvPr id="253" name="Google Shape;253;p33"/>
          <p:cNvSpPr txBox="1"/>
          <p:nvPr/>
        </p:nvSpPr>
        <p:spPr>
          <a:xfrm>
            <a:off x="3324850" y="458675"/>
            <a:ext cx="4803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 Training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1222650" y="568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error in prediction is normal</a:t>
            </a:r>
            <a:endParaRPr/>
          </a:p>
        </p:txBody>
      </p:sp>
      <p:pic>
        <p:nvPicPr>
          <p:cNvPr id="259" name="Google Shape;2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25500"/>
            <a:ext cx="5133750" cy="34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1297500" y="580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and Actual Price have positive relation</a:t>
            </a:r>
            <a:endParaRPr/>
          </a:p>
        </p:txBody>
      </p:sp>
      <p:pic>
        <p:nvPicPr>
          <p:cNvPr id="265" name="Google Shape;2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52775"/>
            <a:ext cx="5350475" cy="34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1252600" y="917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271" name="Google Shape;271;p36"/>
          <p:cNvSpPr txBox="1"/>
          <p:nvPr/>
        </p:nvSpPr>
        <p:spPr>
          <a:xfrm>
            <a:off x="1297500" y="1753650"/>
            <a:ext cx="61296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MAE: 1175.707716560957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MSE: 4374706.754454131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RMSE: 2091.5799660673106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R-squared Score: </a:t>
            </a:r>
            <a:r>
              <a:rPr lang="en" sz="2000">
                <a:solidFill>
                  <a:schemeClr val="lt1"/>
                </a:solidFill>
              </a:rPr>
              <a:t>0.7971108743672111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after </a:t>
            </a:r>
            <a:r>
              <a:rPr lang="en"/>
              <a:t>Tunning </a:t>
            </a:r>
            <a:r>
              <a:rPr lang="en"/>
              <a:t>of Parameters</a:t>
            </a:r>
            <a:endParaRPr/>
          </a:p>
        </p:txBody>
      </p:sp>
      <p:pic>
        <p:nvPicPr>
          <p:cNvPr id="277" name="Google Shape;2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250" y="1422825"/>
            <a:ext cx="3690682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575" y="1422825"/>
            <a:ext cx="380021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type="title"/>
          </p:nvPr>
        </p:nvSpPr>
        <p:spPr>
          <a:xfrm>
            <a:off x="1297500" y="955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 After Tunning</a:t>
            </a:r>
            <a:endParaRPr/>
          </a:p>
        </p:txBody>
      </p:sp>
      <p:sp>
        <p:nvSpPr>
          <p:cNvPr id="284" name="Google Shape;284;p38"/>
          <p:cNvSpPr txBox="1"/>
          <p:nvPr/>
        </p:nvSpPr>
        <p:spPr>
          <a:xfrm>
            <a:off x="1297500" y="1753650"/>
            <a:ext cx="6129600" cy="3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MAE: 1175.707716560957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MSE: 4374706.754454131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RMSE: 2091.5799660673106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R-squared Score: </a:t>
            </a:r>
            <a:r>
              <a:rPr lang="en" sz="2000">
                <a:solidFill>
                  <a:schemeClr val="lt1"/>
                </a:solidFill>
              </a:rPr>
              <a:t>0.8119130507910237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title"/>
          </p:nvPr>
        </p:nvSpPr>
        <p:spPr>
          <a:xfrm>
            <a:off x="561200" y="1781200"/>
            <a:ext cx="4587000" cy="12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Summary</a:t>
            </a:r>
            <a:endParaRPr sz="3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title"/>
          </p:nvPr>
        </p:nvSpPr>
        <p:spPr>
          <a:xfrm>
            <a:off x="561200" y="1781200"/>
            <a:ext cx="4587000" cy="12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Thank You</a:t>
            </a:r>
            <a:endParaRPr sz="3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type="title"/>
          </p:nvPr>
        </p:nvSpPr>
        <p:spPr>
          <a:xfrm>
            <a:off x="561200" y="1781200"/>
            <a:ext cx="4587000" cy="12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Questions?</a:t>
            </a:r>
            <a:endParaRPr sz="3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493100" y="1974750"/>
            <a:ext cx="5771400" cy="17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4100">
                <a:latin typeface="Lato"/>
                <a:ea typeface="Lato"/>
                <a:cs typeface="Lato"/>
                <a:sym typeface="Lato"/>
              </a:rPr>
              <a:t>Introduction to</a:t>
            </a:r>
            <a:endParaRPr baseline="30000" sz="4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aseline="30000" lang="en" sz="4100">
                <a:latin typeface="Lato"/>
                <a:ea typeface="Lato"/>
                <a:cs typeface="Lato"/>
                <a:sym typeface="Lato"/>
              </a:rPr>
              <a:t>Air Ticket Price Data</a:t>
            </a:r>
            <a:endParaRPr sz="4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43250"/>
            <a:ext cx="8839199" cy="166214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>
            <p:ph type="title"/>
          </p:nvPr>
        </p:nvSpPr>
        <p:spPr>
          <a:xfrm>
            <a:off x="152400" y="1786875"/>
            <a:ext cx="4893000" cy="1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No_of_columns = 11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No_of_Rows = 10684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763950" y="221772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Data Transformation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1297500" y="393750"/>
            <a:ext cx="37710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Removal of null rows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775" y="1445300"/>
            <a:ext cx="3201725" cy="32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1866775" y="1045100"/>
            <a:ext cx="30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Count of null values in each column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034" y="1542300"/>
            <a:ext cx="1558441" cy="28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1625" y="1542300"/>
            <a:ext cx="3006580" cy="28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/>
        </p:nvSpPr>
        <p:spPr>
          <a:xfrm>
            <a:off x="1482400" y="771150"/>
            <a:ext cx="627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Route and Total_Stops are highly correlated to each other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/>
        </p:nvSpPr>
        <p:spPr>
          <a:xfrm>
            <a:off x="1639625" y="1160475"/>
            <a:ext cx="601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Additional_Info contains</a:t>
            </a: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almost 78% “Null” Values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250" y="1767075"/>
            <a:ext cx="5254575" cy="2902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250" y="1577775"/>
            <a:ext cx="1070778" cy="29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4119" y="1523213"/>
            <a:ext cx="3353356" cy="295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