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CE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D41DD-9816-45ED-BEFD-E9C74AAE2E4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37ECB-2630-49A1-87CE-DA48C1082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47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7ECB-2630-49A1-87CE-DA48C10823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7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37ECB-2630-49A1-87CE-DA48C10823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9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vesh-Ram-Kumar/Solid-Rocket-Motor-Safety-Predi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F4E5-702D-8CB2-3D7A-65445609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024" y="1008723"/>
            <a:ext cx="4470114" cy="2639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1D3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SRM: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1D3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solid rocket motor (SRM) is 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 device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that propels a rocket forward by burning 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 solid fuel mixture and releasing the resulting exhaust gases</a:t>
            </a:r>
            <a:r>
              <a:rPr lang="en-US" sz="1800" b="0" i="0" dirty="0">
                <a:solidFill>
                  <a:srgbClr val="001D3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IN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6DBDF70-5612-41A3-2122-194E8369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17" y="1402622"/>
            <a:ext cx="5776545" cy="3249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55C5E1-1A49-4AA7-A186-EF7E7C35FF17}"/>
              </a:ext>
            </a:extLst>
          </p:cNvPr>
          <p:cNvSpPr txBox="1">
            <a:spLocks/>
          </p:cNvSpPr>
          <p:nvPr/>
        </p:nvSpPr>
        <p:spPr>
          <a:xfrm>
            <a:off x="1396962" y="93777"/>
            <a:ext cx="10795038" cy="91494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4800" b="1" i="1" dirty="0">
                <a:solidFill>
                  <a:srgbClr val="00B0F0"/>
                </a:solidFill>
                <a:latin typeface="Baskerville Old Face" panose="02020602080505020303" pitchFamily="18" charset="0"/>
              </a:rPr>
              <a:t>DRDO : A Solid Rocket Motor Design &amp; Safety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E96189-B704-3371-615D-2F8B1C567C2C}"/>
              </a:ext>
            </a:extLst>
          </p:cNvPr>
          <p:cNvSpPr txBox="1">
            <a:spLocks/>
          </p:cNvSpPr>
          <p:nvPr/>
        </p:nvSpPr>
        <p:spPr>
          <a:xfrm>
            <a:off x="6998678" y="551250"/>
            <a:ext cx="5319346" cy="95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i="1" dirty="0">
                <a:solidFill>
                  <a:srgbClr val="30ACEC"/>
                </a:solidFill>
              </a:rPr>
              <a:t>By: </a:t>
            </a:r>
            <a:r>
              <a:rPr lang="en-IN" sz="1800" i="1" dirty="0">
                <a:solidFill>
                  <a:srgbClr val="30ACEC"/>
                </a:solidFill>
              </a:rPr>
              <a:t>Jishnu Teja Dandamudi , Sarvesh Ram Kumar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519F9-BD0B-8E9A-CED0-7C24E3E9C8BE}"/>
              </a:ext>
            </a:extLst>
          </p:cNvPr>
          <p:cNvSpPr txBox="1"/>
          <p:nvPr/>
        </p:nvSpPr>
        <p:spPr>
          <a:xfrm>
            <a:off x="1396962" y="3184861"/>
            <a:ext cx="10287000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1500"/>
              </a:spcBef>
              <a:spcAft>
                <a:spcPts val="750"/>
              </a:spcAft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Existing Issues:</a:t>
            </a:r>
            <a:br>
              <a:rPr lang="en-IN" sz="2400" b="1" dirty="0"/>
            </a:b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Vulcan rocket:</a:t>
            </a:r>
            <a:b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</a:b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In October 2024, the nozzle extension of a solid rocket </a:t>
            </a:r>
            <a:b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</a:b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motor on the second flight of the Vulcan rocket failed. </a:t>
            </a:r>
            <a:b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</a:b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The failure occurred 23 seconds into the </a:t>
            </a:r>
            <a:r>
              <a:rPr lang="en-US" sz="1400" b="0" i="0" dirty="0" err="1">
                <a:solidFill>
                  <a:srgbClr val="001D35"/>
                </a:solidFill>
                <a:effectLst/>
                <a:latin typeface="Google Sans"/>
              </a:rPr>
              <a:t>flight.The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 failure </a:t>
            </a:r>
            <a:b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</a:b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was similar to 2019 failure of Omega GA rocket booster test.</a:t>
            </a:r>
            <a:b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</a:br>
            <a:b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</a:br>
            <a:r>
              <a:rPr lang="en-US" sz="1400" b="1" i="0" dirty="0">
                <a:solidFill>
                  <a:srgbClr val="001D35"/>
                </a:solidFill>
                <a:effectLst/>
                <a:latin typeface="Google Sans"/>
              </a:rPr>
              <a:t>H-IIA rocket:</a:t>
            </a:r>
            <a:b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</a:b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The H-IIA rocket's solid rocket boosters had a greater than expected ablation of nozzle </a:t>
            </a:r>
            <a:r>
              <a:rPr lang="en-US" sz="1400" dirty="0">
                <a:solidFill>
                  <a:srgbClr val="001D35"/>
                </a:solidFill>
                <a:latin typeface="Google Sans"/>
              </a:rPr>
              <a:t>I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nsulation. After five ground tests, the H-IIA F1 was launched successfully.</a:t>
            </a:r>
          </a:p>
          <a:p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0AF7D-F831-0DA6-6BF0-5DE877DF6746}"/>
              </a:ext>
            </a:extLst>
          </p:cNvPr>
          <p:cNvSpPr txBox="1"/>
          <p:nvPr/>
        </p:nvSpPr>
        <p:spPr>
          <a:xfrm>
            <a:off x="2242039" y="5795832"/>
            <a:ext cx="8932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for the prototype created by us using a small dataset:</a:t>
            </a:r>
            <a:br>
              <a:rPr lang="en-IN" dirty="0"/>
            </a:br>
            <a:r>
              <a:rPr lang="en-IN" dirty="0">
                <a:hlinkClick r:id="rId3"/>
              </a:rPr>
              <a:t>https://github.com/Sarvesh-Ram-Kumar/Solid-Rocket-Motor-Safety-Prediction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96FF7B-E58A-2241-7DC8-02EF1DE9AD3F}"/>
              </a:ext>
            </a:extLst>
          </p:cNvPr>
          <p:cNvSpPr/>
          <p:nvPr/>
        </p:nvSpPr>
        <p:spPr>
          <a:xfrm>
            <a:off x="1670596" y="238764"/>
            <a:ext cx="10370130" cy="633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BE337F-8B7F-5C55-B6FE-D822F9C3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596" y="76996"/>
            <a:ext cx="10672680" cy="3637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i="1" dirty="0">
                <a:effectLst/>
                <a:latin typeface="Segoe UI" panose="020B0502040204020203" pitchFamily="34" charset="0"/>
              </a:rPr>
              <a:t>Development of ML/AI module for rocket motor design:</a:t>
            </a:r>
            <a:endParaRPr lang="en-US" sz="3100" b="1" i="1" dirty="0"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i="1" dirty="0">
                <a:solidFill>
                  <a:srgbClr val="00B0F0"/>
                </a:solidFill>
                <a:latin typeface="Segoe UI" panose="020B0502040204020203" pitchFamily="34" charset="0"/>
              </a:rPr>
              <a:t> </a:t>
            </a:r>
            <a:r>
              <a:rPr lang="en-US" sz="1800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Solid Rocket </a:t>
            </a:r>
            <a:r>
              <a:rPr lang="en-US" sz="1800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Motor            </a:t>
            </a:r>
            <a:r>
              <a:rPr lang="en-US" sz="1800" dirty="0">
                <a:effectLst/>
                <a:latin typeface="Segoe UI" panose="020B0502040204020203" pitchFamily="34" charset="0"/>
              </a:rPr>
              <a:t>:  Long-term storage . 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The Solid Propellant </a:t>
            </a:r>
            <a:r>
              <a:rPr lang="en-US" sz="1800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grain </a:t>
            </a:r>
            <a:r>
              <a:rPr lang="en-US" sz="1800" dirty="0">
                <a:effectLst/>
                <a:latin typeface="Segoe UI" panose="020B0502040204020203" pitchFamily="34" charset="0"/>
              </a:rPr>
              <a:t>:  Particulate composite (viscoelastic) material.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Mechanical behavior         </a:t>
            </a:r>
            <a:r>
              <a:rPr lang="en-US" sz="1800" dirty="0">
                <a:effectLst/>
                <a:latin typeface="Segoe UI" panose="020B0502040204020203" pitchFamily="34" charset="0"/>
              </a:rPr>
              <a:t>:  Time-temperature dependent on loading condition. 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The Major loads                 </a:t>
            </a:r>
            <a:r>
              <a:rPr lang="en-US" sz="1800" dirty="0">
                <a:effectLst/>
                <a:latin typeface="Segoe UI" panose="020B0502040204020203" pitchFamily="34" charset="0"/>
              </a:rPr>
              <a:t>:  Thermal cycle , operating Chamber pressure. 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The Failure modes</a:t>
            </a:r>
            <a:r>
              <a:rPr lang="en-US" sz="1800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          </a:t>
            </a:r>
            <a:r>
              <a:rPr lang="en-US" sz="1800" dirty="0">
                <a:effectLst/>
                <a:latin typeface="Segoe UI" panose="020B0502040204020203" pitchFamily="34" charset="0"/>
              </a:rPr>
              <a:t>:  Surface crack, particle cracking, de-wetting, propellant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</a:rPr>
              <a:t>                                               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tearing</a:t>
            </a:r>
            <a:r>
              <a:rPr lang="en-US" sz="1800" dirty="0" err="1">
                <a:latin typeface="Segoe UI" panose="020B0502040204020203" pitchFamily="34" charset="0"/>
              </a:rPr>
              <a:t>,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de</a:t>
            </a:r>
            <a:r>
              <a:rPr lang="en-US" sz="1800" dirty="0">
                <a:effectLst/>
                <a:latin typeface="Segoe UI" panose="020B0502040204020203" pitchFamily="34" charset="0"/>
              </a:rPr>
              <a:t>-bonding at propellant &amp; insulation interface.</a:t>
            </a:r>
          </a:p>
          <a:p>
            <a:pPr marL="457200" lvl="1" indent="0">
              <a:buNone/>
            </a:pPr>
            <a:r>
              <a:rPr lang="en-US" sz="1800" i="1" dirty="0">
                <a:solidFill>
                  <a:srgbClr val="00B0F0"/>
                </a:solidFill>
                <a:effectLst/>
                <a:latin typeface="Segoe UI" panose="020B0502040204020203" pitchFamily="34" charset="0"/>
              </a:rPr>
              <a:t>   Predict </a:t>
            </a:r>
            <a:r>
              <a:rPr lang="en-US" sz="1800" i="1" dirty="0">
                <a:effectLst/>
                <a:latin typeface="Segoe UI" panose="020B0502040204020203" pitchFamily="34" charset="0"/>
              </a:rPr>
              <a:t>                              </a:t>
            </a:r>
            <a:r>
              <a:rPr lang="en-US" sz="1800" dirty="0">
                <a:effectLst/>
                <a:latin typeface="Segoe UI" panose="020B0502040204020203" pitchFamily="34" charset="0"/>
              </a:rPr>
              <a:t>:  Margin of safety of Solid Rocket Motor with time</a:t>
            </a:r>
            <a:endParaRPr lang="en-IN" sz="1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F14115-640D-CEC6-630D-05DF7D8B6CD5}"/>
              </a:ext>
            </a:extLst>
          </p:cNvPr>
          <p:cNvCxnSpPr>
            <a:cxnSpLocks/>
          </p:cNvCxnSpPr>
          <p:nvPr/>
        </p:nvCxnSpPr>
        <p:spPr>
          <a:xfrm>
            <a:off x="1989575" y="865280"/>
            <a:ext cx="0" cy="25215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DAFE5F-E5F3-3216-1485-ED7DAD10EFF9}"/>
              </a:ext>
            </a:extLst>
          </p:cNvPr>
          <p:cNvCxnSpPr>
            <a:cxnSpLocks/>
          </p:cNvCxnSpPr>
          <p:nvPr/>
        </p:nvCxnSpPr>
        <p:spPr>
          <a:xfrm>
            <a:off x="1989575" y="108349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3811D4-F070-DF36-AB20-C1CF883FC85E}"/>
              </a:ext>
            </a:extLst>
          </p:cNvPr>
          <p:cNvCxnSpPr>
            <a:cxnSpLocks/>
          </p:cNvCxnSpPr>
          <p:nvPr/>
        </p:nvCxnSpPr>
        <p:spPr>
          <a:xfrm>
            <a:off x="1989575" y="1454097"/>
            <a:ext cx="374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555A3F-2D29-67A5-E1F9-8C4994CFA39E}"/>
              </a:ext>
            </a:extLst>
          </p:cNvPr>
          <p:cNvCxnSpPr>
            <a:cxnSpLocks/>
          </p:cNvCxnSpPr>
          <p:nvPr/>
        </p:nvCxnSpPr>
        <p:spPr>
          <a:xfrm>
            <a:off x="1989575" y="1895711"/>
            <a:ext cx="374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4AD727-7855-C584-9C92-AAF3734CBEC3}"/>
              </a:ext>
            </a:extLst>
          </p:cNvPr>
          <p:cNvCxnSpPr>
            <a:cxnSpLocks/>
          </p:cNvCxnSpPr>
          <p:nvPr/>
        </p:nvCxnSpPr>
        <p:spPr>
          <a:xfrm>
            <a:off x="2006894" y="2304422"/>
            <a:ext cx="363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425701-DF36-AFA4-9877-25A22D13501B}"/>
              </a:ext>
            </a:extLst>
          </p:cNvPr>
          <p:cNvCxnSpPr>
            <a:cxnSpLocks/>
          </p:cNvCxnSpPr>
          <p:nvPr/>
        </p:nvCxnSpPr>
        <p:spPr>
          <a:xfrm>
            <a:off x="2006894" y="2659443"/>
            <a:ext cx="363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2B893-2A47-3655-1DFB-0A6E9A6C06BF}"/>
              </a:ext>
            </a:extLst>
          </p:cNvPr>
          <p:cNvCxnSpPr>
            <a:cxnSpLocks/>
          </p:cNvCxnSpPr>
          <p:nvPr/>
        </p:nvCxnSpPr>
        <p:spPr>
          <a:xfrm>
            <a:off x="1989575" y="3386809"/>
            <a:ext cx="3636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D7A7FAE-DBF5-ED97-7A7A-92BFA984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5" y="3772623"/>
            <a:ext cx="4985090" cy="2804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5E3B50-53AB-BDB3-55A3-22496E37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61" y="3772623"/>
            <a:ext cx="4990654" cy="2804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09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2839A7-CA12-295D-A0BD-709609F936DE}"/>
              </a:ext>
            </a:extLst>
          </p:cNvPr>
          <p:cNvCxnSpPr>
            <a:cxnSpLocks/>
          </p:cNvCxnSpPr>
          <p:nvPr/>
        </p:nvCxnSpPr>
        <p:spPr>
          <a:xfrm>
            <a:off x="3418076" y="3676741"/>
            <a:ext cx="0" cy="184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8C399-1130-6EA4-0138-8FEA43FD1B8C}"/>
              </a:ext>
            </a:extLst>
          </p:cNvPr>
          <p:cNvSpPr/>
          <p:nvPr/>
        </p:nvSpPr>
        <p:spPr>
          <a:xfrm>
            <a:off x="1439507" y="441510"/>
            <a:ext cx="3984303" cy="6338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34B594-03E8-C0E7-7284-DB5DFBB7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3114" y="-66540"/>
            <a:ext cx="10018713" cy="1752599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The Main Issues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FA300-5E83-E0EF-9D26-C9838B7F241D}"/>
              </a:ext>
            </a:extLst>
          </p:cNvPr>
          <p:cNvCxnSpPr>
            <a:cxnSpLocks/>
          </p:cNvCxnSpPr>
          <p:nvPr/>
        </p:nvCxnSpPr>
        <p:spPr>
          <a:xfrm>
            <a:off x="1737702" y="1075355"/>
            <a:ext cx="4976" cy="3913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89B33C-6431-0E50-1BA0-5EEF92F161A4}"/>
              </a:ext>
            </a:extLst>
          </p:cNvPr>
          <p:cNvCxnSpPr>
            <a:cxnSpLocks/>
          </p:cNvCxnSpPr>
          <p:nvPr/>
        </p:nvCxnSpPr>
        <p:spPr>
          <a:xfrm>
            <a:off x="1755450" y="1711875"/>
            <a:ext cx="2493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2252F4-2E98-04AD-9938-41A6F578C538}"/>
              </a:ext>
            </a:extLst>
          </p:cNvPr>
          <p:cNvCxnSpPr>
            <a:cxnSpLocks/>
          </p:cNvCxnSpPr>
          <p:nvPr/>
        </p:nvCxnSpPr>
        <p:spPr>
          <a:xfrm>
            <a:off x="1739813" y="2488256"/>
            <a:ext cx="2493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EC6D30-281D-29E1-4BD6-E6B65CB61A12}"/>
              </a:ext>
            </a:extLst>
          </p:cNvPr>
          <p:cNvCxnSpPr>
            <a:cxnSpLocks/>
          </p:cNvCxnSpPr>
          <p:nvPr/>
        </p:nvCxnSpPr>
        <p:spPr>
          <a:xfrm>
            <a:off x="1750710" y="5008746"/>
            <a:ext cx="2647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741FDF-E8CB-4BE7-0DE2-815A372FB20E}"/>
              </a:ext>
            </a:extLst>
          </p:cNvPr>
          <p:cNvCxnSpPr>
            <a:cxnSpLocks/>
          </p:cNvCxnSpPr>
          <p:nvPr/>
        </p:nvCxnSpPr>
        <p:spPr>
          <a:xfrm>
            <a:off x="1739813" y="3428349"/>
            <a:ext cx="2493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4251C0-5EAD-DA17-6912-35C767574342}"/>
              </a:ext>
            </a:extLst>
          </p:cNvPr>
          <p:cNvSpPr/>
          <p:nvPr/>
        </p:nvSpPr>
        <p:spPr>
          <a:xfrm>
            <a:off x="2004832" y="1414001"/>
            <a:ext cx="2416383" cy="633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Ageing of the Rocket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E7AD62-1F21-3F30-FA8E-D6F7B6162292}"/>
              </a:ext>
            </a:extLst>
          </p:cNvPr>
          <p:cNvSpPr/>
          <p:nvPr/>
        </p:nvSpPr>
        <p:spPr>
          <a:xfrm>
            <a:off x="4862644" y="1155300"/>
            <a:ext cx="2189300" cy="633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Chemical Changes in Propellant Grain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99668C-5286-0BFF-905D-5B6EDACD5E5D}"/>
              </a:ext>
            </a:extLst>
          </p:cNvPr>
          <p:cNvSpPr/>
          <p:nvPr/>
        </p:nvSpPr>
        <p:spPr>
          <a:xfrm>
            <a:off x="4862643" y="1918520"/>
            <a:ext cx="2189300" cy="633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Cracks in the Insulation Material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A73517-4296-182D-9DA9-9E25A9FA3E25}"/>
              </a:ext>
            </a:extLst>
          </p:cNvPr>
          <p:cNvSpPr/>
          <p:nvPr/>
        </p:nvSpPr>
        <p:spPr>
          <a:xfrm>
            <a:off x="1989195" y="3111426"/>
            <a:ext cx="2857763" cy="633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Type of Fuel, Oxidizer and Insulation material used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F0A7F8-D239-DC1E-7AC3-BBC47DD5E903}"/>
              </a:ext>
            </a:extLst>
          </p:cNvPr>
          <p:cNvSpPr/>
          <p:nvPr/>
        </p:nvSpPr>
        <p:spPr>
          <a:xfrm>
            <a:off x="1997228" y="2171333"/>
            <a:ext cx="2416383" cy="633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Loss of Adhesion in propellant-particles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4E598C3-F3F8-831E-5C83-7A220B948559}"/>
              </a:ext>
            </a:extLst>
          </p:cNvPr>
          <p:cNvSpPr/>
          <p:nvPr/>
        </p:nvSpPr>
        <p:spPr>
          <a:xfrm>
            <a:off x="1989195" y="4663780"/>
            <a:ext cx="2224032" cy="6323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Storage Conditions and Environment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8DD379-5E4C-3696-329B-42423D442CE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67732" y="1472223"/>
            <a:ext cx="1949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40504C-6FBE-C02B-2888-B63B240DBD6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67732" y="2235443"/>
            <a:ext cx="194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5E8775-B4AD-1707-2AB3-B4C596500CE6}"/>
              </a:ext>
            </a:extLst>
          </p:cNvPr>
          <p:cNvCxnSpPr>
            <a:cxnSpLocks/>
          </p:cNvCxnSpPr>
          <p:nvPr/>
        </p:nvCxnSpPr>
        <p:spPr>
          <a:xfrm>
            <a:off x="4656706" y="1472223"/>
            <a:ext cx="0" cy="763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AC83D6-B9FC-8BCC-A1C6-36103299BB82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421215" y="1730924"/>
            <a:ext cx="246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0966FE5-8753-5D5D-D0FF-6E0A76020CEF}"/>
              </a:ext>
            </a:extLst>
          </p:cNvPr>
          <p:cNvSpPr/>
          <p:nvPr/>
        </p:nvSpPr>
        <p:spPr>
          <a:xfrm>
            <a:off x="7716216" y="994722"/>
            <a:ext cx="2802355" cy="633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Irreversible Process and causes trouble in ignition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CDE37A0-43DD-42E4-CA21-9118644B41A8}"/>
              </a:ext>
            </a:extLst>
          </p:cNvPr>
          <p:cNvSpPr/>
          <p:nvPr/>
        </p:nvSpPr>
        <p:spPr>
          <a:xfrm>
            <a:off x="7716216" y="1725191"/>
            <a:ext cx="3691529" cy="10205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Pressure Indifferences 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Causing engine damage and disruption in combustion chamber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44F4853-6DBC-AFFC-CBA0-9C17CB02DA65}"/>
              </a:ext>
            </a:extLst>
          </p:cNvPr>
          <p:cNvSpPr/>
          <p:nvPr/>
        </p:nvSpPr>
        <p:spPr>
          <a:xfrm>
            <a:off x="1959279" y="3860745"/>
            <a:ext cx="2873928" cy="632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Carbon-fibre insulated SRMs have longer lifetime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2D0C66B-0E8B-E494-B91A-DE81E2E98EC6}"/>
              </a:ext>
            </a:extLst>
          </p:cNvPr>
          <p:cNvSpPr/>
          <p:nvPr/>
        </p:nvSpPr>
        <p:spPr>
          <a:xfrm>
            <a:off x="4451712" y="4663780"/>
            <a:ext cx="2321079" cy="1234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Maintaining the temperature and humidity is important.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A5F5BC-5799-57ED-38E0-704532679AC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051943" y="1311645"/>
            <a:ext cx="6642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BA58B-1B16-FCE4-CAC4-5E5C1AF141D9}"/>
              </a:ext>
            </a:extLst>
          </p:cNvPr>
          <p:cNvCxnSpPr>
            <a:cxnSpLocks/>
            <a:stCxn id="12" idx="3"/>
            <a:endCxn id="31" idx="1"/>
          </p:cNvCxnSpPr>
          <p:nvPr/>
        </p:nvCxnSpPr>
        <p:spPr>
          <a:xfrm>
            <a:off x="7051943" y="2235443"/>
            <a:ext cx="6642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6FF25-E838-D2C5-7B18-B55FB96E9884}"/>
              </a:ext>
            </a:extLst>
          </p:cNvPr>
          <p:cNvCxnSpPr>
            <a:cxnSpLocks/>
          </p:cNvCxnSpPr>
          <p:nvPr/>
        </p:nvCxnSpPr>
        <p:spPr>
          <a:xfrm flipV="1">
            <a:off x="4213227" y="4988365"/>
            <a:ext cx="257415" cy="1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67BCC61-9F76-6F8E-1C37-64C575F2DEE6}"/>
              </a:ext>
            </a:extLst>
          </p:cNvPr>
          <p:cNvSpPr txBox="1"/>
          <p:nvPr/>
        </p:nvSpPr>
        <p:spPr>
          <a:xfrm>
            <a:off x="5456928" y="3318485"/>
            <a:ext cx="157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Not </a:t>
            </a:r>
          </a:p>
          <a:p>
            <a:r>
              <a:rPr lang="en-IN" dirty="0"/>
              <a:t>Done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4CC257-B4D5-BE89-26AB-A4B7A7DE504F}"/>
              </a:ext>
            </a:extLst>
          </p:cNvPr>
          <p:cNvCxnSpPr>
            <a:cxnSpLocks/>
          </p:cNvCxnSpPr>
          <p:nvPr/>
        </p:nvCxnSpPr>
        <p:spPr>
          <a:xfrm flipV="1">
            <a:off x="5456928" y="2552366"/>
            <a:ext cx="0" cy="211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ECE0543-2E04-99C3-B893-F21A03F3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276" y="2950247"/>
            <a:ext cx="4891872" cy="3561379"/>
          </a:xfrm>
          <a:prstGeom prst="rect">
            <a:avLst/>
          </a:prstGeom>
          <a:ln w="19050">
            <a:solidFill>
              <a:schemeClr val="tx2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7143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67DE-35CA-C698-42F2-DDEF38FD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2F497F-8735-AED3-F7C4-304BF3A65FE4}"/>
              </a:ext>
            </a:extLst>
          </p:cNvPr>
          <p:cNvSpPr/>
          <p:nvPr/>
        </p:nvSpPr>
        <p:spPr>
          <a:xfrm>
            <a:off x="1968675" y="204327"/>
            <a:ext cx="5330533" cy="785853"/>
          </a:xfrm>
          <a:prstGeom prst="roundRect">
            <a:avLst/>
          </a:prstGeom>
          <a:solidFill>
            <a:srgbClr val="30A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3B5FED-A0E4-FA42-DF1D-515CEAAB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495" y="258475"/>
            <a:ext cx="5330534" cy="66561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Methodology in Python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C98C3-9E3E-943A-AD30-D2B984D75504}"/>
              </a:ext>
            </a:extLst>
          </p:cNvPr>
          <p:cNvSpPr/>
          <p:nvPr/>
        </p:nvSpPr>
        <p:spPr>
          <a:xfrm>
            <a:off x="2027932" y="1070592"/>
            <a:ext cx="2026063" cy="92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Import Libraries: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Numpy , pandas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F36A17-B97C-4BED-457C-7B06329D60C6}"/>
              </a:ext>
            </a:extLst>
          </p:cNvPr>
          <p:cNvSpPr/>
          <p:nvPr/>
        </p:nvSpPr>
        <p:spPr>
          <a:xfrm>
            <a:off x="2018575" y="2130983"/>
            <a:ext cx="2022431" cy="92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Import The Dataset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56B96E-A7B0-1F05-B92A-48283948FFEA}"/>
              </a:ext>
            </a:extLst>
          </p:cNvPr>
          <p:cNvSpPr/>
          <p:nvPr/>
        </p:nvSpPr>
        <p:spPr>
          <a:xfrm>
            <a:off x="2015432" y="3157936"/>
            <a:ext cx="2013074" cy="92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Encode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9B5731-5D10-C6AB-0F8E-E68720E22C81}"/>
              </a:ext>
            </a:extLst>
          </p:cNvPr>
          <p:cNvSpPr/>
          <p:nvPr/>
        </p:nvSpPr>
        <p:spPr>
          <a:xfrm>
            <a:off x="2007933" y="4247640"/>
            <a:ext cx="2022431" cy="92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Train the Model using Ensemble Library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8716C4-3861-E7AB-6B6D-BAE3F40CC221}"/>
              </a:ext>
            </a:extLst>
          </p:cNvPr>
          <p:cNvSpPr/>
          <p:nvPr/>
        </p:nvSpPr>
        <p:spPr>
          <a:xfrm>
            <a:off x="1972515" y="5425282"/>
            <a:ext cx="2055992" cy="463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Predict New Results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B1D69E-3A0E-48E9-EF17-0334FF67FB27}"/>
              </a:ext>
            </a:extLst>
          </p:cNvPr>
          <p:cNvCxnSpPr>
            <a:cxnSpLocks/>
          </p:cNvCxnSpPr>
          <p:nvPr/>
        </p:nvCxnSpPr>
        <p:spPr>
          <a:xfrm flipH="1">
            <a:off x="1618381" y="597254"/>
            <a:ext cx="17488" cy="4106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15CE45-AF25-F0ED-83BE-380BACEDB058}"/>
              </a:ext>
            </a:extLst>
          </p:cNvPr>
          <p:cNvCxnSpPr>
            <a:cxnSpLocks/>
          </p:cNvCxnSpPr>
          <p:nvPr/>
        </p:nvCxnSpPr>
        <p:spPr>
          <a:xfrm>
            <a:off x="1635869" y="1466479"/>
            <a:ext cx="392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91CD05-C184-7003-1DAE-D42620B213CC}"/>
              </a:ext>
            </a:extLst>
          </p:cNvPr>
          <p:cNvSpPr/>
          <p:nvPr/>
        </p:nvSpPr>
        <p:spPr>
          <a:xfrm>
            <a:off x="4446058" y="1247374"/>
            <a:ext cx="2850648" cy="59110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Used for Reading Dataset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EF4F9C8-5CAD-7808-5798-16A178DA7BE9}"/>
              </a:ext>
            </a:extLst>
          </p:cNvPr>
          <p:cNvSpPr/>
          <p:nvPr/>
        </p:nvSpPr>
        <p:spPr>
          <a:xfrm>
            <a:off x="8107549" y="1238995"/>
            <a:ext cx="2466070" cy="59110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accent1"/>
                </a:solidFill>
              </a:rPr>
              <a:t>Numpy</a:t>
            </a:r>
            <a:r>
              <a:rPr lang="en-IN" b="1" dirty="0">
                <a:solidFill>
                  <a:schemeClr val="accent1"/>
                </a:solidFill>
              </a:rPr>
              <a:t> for Operations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107806-3279-D4F9-384A-6E2C66197C58}"/>
              </a:ext>
            </a:extLst>
          </p:cNvPr>
          <p:cNvCxnSpPr>
            <a:cxnSpLocks/>
          </p:cNvCxnSpPr>
          <p:nvPr/>
        </p:nvCxnSpPr>
        <p:spPr>
          <a:xfrm>
            <a:off x="1635869" y="2619514"/>
            <a:ext cx="392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7ACF9-2332-B8F7-635D-4BD83A14CCC0}"/>
              </a:ext>
            </a:extLst>
          </p:cNvPr>
          <p:cNvCxnSpPr>
            <a:cxnSpLocks/>
          </p:cNvCxnSpPr>
          <p:nvPr/>
        </p:nvCxnSpPr>
        <p:spPr>
          <a:xfrm>
            <a:off x="1635869" y="3595253"/>
            <a:ext cx="392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A55942-18E1-DE47-5213-91825AD2DAC9}"/>
              </a:ext>
            </a:extLst>
          </p:cNvPr>
          <p:cNvCxnSpPr>
            <a:cxnSpLocks/>
          </p:cNvCxnSpPr>
          <p:nvPr/>
        </p:nvCxnSpPr>
        <p:spPr>
          <a:xfrm>
            <a:off x="1615870" y="4711600"/>
            <a:ext cx="392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FE638E-493E-4CA5-BB63-DD11A1D502EE}"/>
              </a:ext>
            </a:extLst>
          </p:cNvPr>
          <p:cNvCxnSpPr>
            <a:cxnSpLocks/>
          </p:cNvCxnSpPr>
          <p:nvPr/>
        </p:nvCxnSpPr>
        <p:spPr>
          <a:xfrm>
            <a:off x="3019148" y="5178308"/>
            <a:ext cx="0" cy="219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C70D09-A78D-2136-BBF1-1B7FB84EE375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4053995" y="1534552"/>
            <a:ext cx="392063" cy="8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A824F2-CC6C-0229-F403-F8D47D13DFBD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296706" y="1534550"/>
            <a:ext cx="810843" cy="8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16C47A6-C5AE-8CBA-3253-4561AE58A22E}"/>
              </a:ext>
            </a:extLst>
          </p:cNvPr>
          <p:cNvSpPr/>
          <p:nvPr/>
        </p:nvSpPr>
        <p:spPr>
          <a:xfrm>
            <a:off x="4495980" y="2305324"/>
            <a:ext cx="2850648" cy="59110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Using ILOC method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5141BF-8DF5-FAF2-5697-CF19CFD44B10}"/>
              </a:ext>
            </a:extLst>
          </p:cNvPr>
          <p:cNvSpPr/>
          <p:nvPr/>
        </p:nvSpPr>
        <p:spPr>
          <a:xfrm>
            <a:off x="8098193" y="2305324"/>
            <a:ext cx="2475426" cy="59110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Has both Numerical and Categorical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CCE088-2153-D19F-7135-EAC166D42985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4041006" y="2594943"/>
            <a:ext cx="454974" cy="5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3B4835-98EB-35D5-3963-BEC6F44A3507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7346628" y="2600879"/>
            <a:ext cx="7515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27710E3-B7B7-9AEA-5758-3F679FE803EB}"/>
              </a:ext>
            </a:extLst>
          </p:cNvPr>
          <p:cNvSpPr/>
          <p:nvPr/>
        </p:nvSpPr>
        <p:spPr>
          <a:xfrm>
            <a:off x="4512612" y="3326340"/>
            <a:ext cx="2850648" cy="59110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Using One Hot Encoder and Column Transformer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D6B8E60-5A00-5AD1-2AA1-FE3111758125}"/>
              </a:ext>
            </a:extLst>
          </p:cNvPr>
          <p:cNvSpPr/>
          <p:nvPr/>
        </p:nvSpPr>
        <p:spPr>
          <a:xfrm>
            <a:off x="4428253" y="4077997"/>
            <a:ext cx="3335493" cy="1744726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accent1"/>
                </a:solidFill>
              </a:rPr>
              <a:t>Categorical Data : Insulation :</a:t>
            </a:r>
          </a:p>
          <a:p>
            <a:endParaRPr lang="en-IN" b="1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b="1" dirty="0">
                <a:solidFill>
                  <a:schemeClr val="accent1"/>
                </a:solidFill>
              </a:rPr>
              <a:t>Strong   –  ( 0.0 , 1.0 , 0.0 )</a:t>
            </a:r>
          </a:p>
          <a:p>
            <a:pPr marL="342900" indent="-342900">
              <a:buFont typeface="+mj-lt"/>
              <a:buAutoNum type="arabicParenR"/>
            </a:pPr>
            <a:r>
              <a:rPr lang="en-IN" b="1" dirty="0">
                <a:solidFill>
                  <a:schemeClr val="accent1"/>
                </a:solidFill>
              </a:rPr>
              <a:t>Weak      –  ( 0.0 , 0.0 , 1.0 )</a:t>
            </a:r>
          </a:p>
          <a:p>
            <a:pPr marL="342900" indent="-342900">
              <a:buFont typeface="+mj-lt"/>
              <a:buAutoNum type="arabicParenR"/>
            </a:pPr>
            <a:r>
              <a:rPr lang="en-IN" b="1" dirty="0">
                <a:solidFill>
                  <a:schemeClr val="accent1"/>
                </a:solidFill>
              </a:rPr>
              <a:t>Medium –  ( 1.0 , 0.0 , 0.0 )</a:t>
            </a:r>
          </a:p>
          <a:p>
            <a:pPr marL="342900" indent="-342900">
              <a:buFont typeface="+mj-lt"/>
              <a:buAutoNum type="arabicParenR"/>
            </a:pP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079C7-06EC-EF46-946E-F7E982644874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 flipV="1">
            <a:off x="4028506" y="3621895"/>
            <a:ext cx="48410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600F19-50CD-2772-5034-DEA54F215369}"/>
              </a:ext>
            </a:extLst>
          </p:cNvPr>
          <p:cNvCxnSpPr>
            <a:cxnSpLocks/>
          </p:cNvCxnSpPr>
          <p:nvPr/>
        </p:nvCxnSpPr>
        <p:spPr>
          <a:xfrm>
            <a:off x="5814541" y="3917449"/>
            <a:ext cx="8205" cy="168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6D7D13-9C53-524F-5804-6F7CF19D2F62}"/>
              </a:ext>
            </a:extLst>
          </p:cNvPr>
          <p:cNvCxnSpPr>
            <a:cxnSpLocks/>
          </p:cNvCxnSpPr>
          <p:nvPr/>
        </p:nvCxnSpPr>
        <p:spPr>
          <a:xfrm flipH="1">
            <a:off x="1626512" y="597254"/>
            <a:ext cx="3165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8B1DDD-A608-50B2-515D-53858A1BC784}"/>
              </a:ext>
            </a:extLst>
          </p:cNvPr>
          <p:cNvCxnSpPr>
            <a:cxnSpLocks/>
          </p:cNvCxnSpPr>
          <p:nvPr/>
        </p:nvCxnSpPr>
        <p:spPr>
          <a:xfrm>
            <a:off x="4259150" y="1238996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E6B36C-3A18-7056-B047-002D2E90EE46}"/>
              </a:ext>
            </a:extLst>
          </p:cNvPr>
          <p:cNvCxnSpPr>
            <a:cxnSpLocks/>
          </p:cNvCxnSpPr>
          <p:nvPr/>
        </p:nvCxnSpPr>
        <p:spPr>
          <a:xfrm>
            <a:off x="4259150" y="1721000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6E3B3E-C580-3B60-BBB7-D58A2FFC57B2}"/>
              </a:ext>
            </a:extLst>
          </p:cNvPr>
          <p:cNvCxnSpPr>
            <a:cxnSpLocks/>
          </p:cNvCxnSpPr>
          <p:nvPr/>
        </p:nvCxnSpPr>
        <p:spPr>
          <a:xfrm>
            <a:off x="4259150" y="2267224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426852-E426-2921-A969-87F765402E22}"/>
              </a:ext>
            </a:extLst>
          </p:cNvPr>
          <p:cNvCxnSpPr>
            <a:cxnSpLocks/>
          </p:cNvCxnSpPr>
          <p:nvPr/>
        </p:nvCxnSpPr>
        <p:spPr>
          <a:xfrm>
            <a:off x="4259150" y="2749228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1E31193-BA72-898A-4A8E-6E0ABA15845F}"/>
              </a:ext>
            </a:extLst>
          </p:cNvPr>
          <p:cNvCxnSpPr>
            <a:cxnSpLocks/>
          </p:cNvCxnSpPr>
          <p:nvPr/>
        </p:nvCxnSpPr>
        <p:spPr>
          <a:xfrm>
            <a:off x="4259150" y="3257709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F15C4C-7C88-FA2E-1F98-2C9AC52C76E2}"/>
              </a:ext>
            </a:extLst>
          </p:cNvPr>
          <p:cNvCxnSpPr>
            <a:cxnSpLocks/>
          </p:cNvCxnSpPr>
          <p:nvPr/>
        </p:nvCxnSpPr>
        <p:spPr>
          <a:xfrm>
            <a:off x="4259150" y="3739713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27460E-4E2E-AAF1-57F0-4AA524F931E3}"/>
              </a:ext>
            </a:extLst>
          </p:cNvPr>
          <p:cNvCxnSpPr>
            <a:cxnSpLocks/>
          </p:cNvCxnSpPr>
          <p:nvPr/>
        </p:nvCxnSpPr>
        <p:spPr>
          <a:xfrm>
            <a:off x="4259150" y="4285937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64AA605-4711-8C0D-9D24-E1E4EDDFA572}"/>
              </a:ext>
            </a:extLst>
          </p:cNvPr>
          <p:cNvCxnSpPr>
            <a:cxnSpLocks/>
          </p:cNvCxnSpPr>
          <p:nvPr/>
        </p:nvCxnSpPr>
        <p:spPr>
          <a:xfrm>
            <a:off x="10723462" y="1070592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DB1EFF-57A2-D5C6-0892-C27B53052EF0}"/>
              </a:ext>
            </a:extLst>
          </p:cNvPr>
          <p:cNvCxnSpPr>
            <a:cxnSpLocks/>
          </p:cNvCxnSpPr>
          <p:nvPr/>
        </p:nvCxnSpPr>
        <p:spPr>
          <a:xfrm>
            <a:off x="10723462" y="1552596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95942C1-AEA9-3AF2-F9D2-9DCF752E0F2E}"/>
              </a:ext>
            </a:extLst>
          </p:cNvPr>
          <p:cNvCxnSpPr>
            <a:cxnSpLocks/>
          </p:cNvCxnSpPr>
          <p:nvPr/>
        </p:nvCxnSpPr>
        <p:spPr>
          <a:xfrm>
            <a:off x="10723462" y="2098820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DC66D0-66A4-173C-6104-71BDA59305D6}"/>
              </a:ext>
            </a:extLst>
          </p:cNvPr>
          <p:cNvCxnSpPr>
            <a:cxnSpLocks/>
          </p:cNvCxnSpPr>
          <p:nvPr/>
        </p:nvCxnSpPr>
        <p:spPr>
          <a:xfrm>
            <a:off x="10723462" y="2570434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70E48A-64F7-71E0-56CF-AC81B7B0C6DA}"/>
              </a:ext>
            </a:extLst>
          </p:cNvPr>
          <p:cNvCxnSpPr>
            <a:cxnSpLocks/>
          </p:cNvCxnSpPr>
          <p:nvPr/>
        </p:nvCxnSpPr>
        <p:spPr>
          <a:xfrm>
            <a:off x="8057061" y="3148604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49D5D2-F799-E064-6171-CE994FF21E03}"/>
              </a:ext>
            </a:extLst>
          </p:cNvPr>
          <p:cNvCxnSpPr>
            <a:cxnSpLocks/>
          </p:cNvCxnSpPr>
          <p:nvPr/>
        </p:nvCxnSpPr>
        <p:spPr>
          <a:xfrm>
            <a:off x="8057061" y="3694828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E2F8DB-1DF5-4A02-76CE-34DEEF454C5B}"/>
              </a:ext>
            </a:extLst>
          </p:cNvPr>
          <p:cNvCxnSpPr>
            <a:cxnSpLocks/>
          </p:cNvCxnSpPr>
          <p:nvPr/>
        </p:nvCxnSpPr>
        <p:spPr>
          <a:xfrm>
            <a:off x="8057061" y="4222495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93E53A-E67E-7059-B430-DE74474DA4F3}"/>
              </a:ext>
            </a:extLst>
          </p:cNvPr>
          <p:cNvCxnSpPr>
            <a:cxnSpLocks/>
          </p:cNvCxnSpPr>
          <p:nvPr/>
        </p:nvCxnSpPr>
        <p:spPr>
          <a:xfrm>
            <a:off x="8057061" y="4704499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325523-FE59-EF74-4FDB-A666E1401476}"/>
              </a:ext>
            </a:extLst>
          </p:cNvPr>
          <p:cNvCxnSpPr>
            <a:cxnSpLocks/>
          </p:cNvCxnSpPr>
          <p:nvPr/>
        </p:nvCxnSpPr>
        <p:spPr>
          <a:xfrm>
            <a:off x="8057061" y="5250723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D242C6E-E465-FA08-1B20-DEE77E8D63EA}"/>
              </a:ext>
            </a:extLst>
          </p:cNvPr>
          <p:cNvCxnSpPr>
            <a:cxnSpLocks/>
          </p:cNvCxnSpPr>
          <p:nvPr/>
        </p:nvCxnSpPr>
        <p:spPr>
          <a:xfrm>
            <a:off x="8057061" y="5672823"/>
            <a:ext cx="0" cy="1849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61E7AD-BCEA-ED83-B58D-1632691A7E82}"/>
              </a:ext>
            </a:extLst>
          </p:cNvPr>
          <p:cNvCxnSpPr>
            <a:cxnSpLocks/>
          </p:cNvCxnSpPr>
          <p:nvPr/>
        </p:nvCxnSpPr>
        <p:spPr>
          <a:xfrm>
            <a:off x="4366119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5DF6F4-E867-2318-24CE-4E15175C0805}"/>
              </a:ext>
            </a:extLst>
          </p:cNvPr>
          <p:cNvCxnSpPr>
            <a:cxnSpLocks/>
          </p:cNvCxnSpPr>
          <p:nvPr/>
        </p:nvCxnSpPr>
        <p:spPr>
          <a:xfrm>
            <a:off x="4830246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D202CC-0319-6FB0-9BD5-2C07A91BE368}"/>
              </a:ext>
            </a:extLst>
          </p:cNvPr>
          <p:cNvCxnSpPr>
            <a:cxnSpLocks/>
          </p:cNvCxnSpPr>
          <p:nvPr/>
        </p:nvCxnSpPr>
        <p:spPr>
          <a:xfrm>
            <a:off x="5282692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B38445-F059-58B2-E304-2A08AADFAC7F}"/>
              </a:ext>
            </a:extLst>
          </p:cNvPr>
          <p:cNvCxnSpPr>
            <a:cxnSpLocks/>
          </p:cNvCxnSpPr>
          <p:nvPr/>
        </p:nvCxnSpPr>
        <p:spPr>
          <a:xfrm>
            <a:off x="5746819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FBD652-A84E-FCA4-1BC1-8A19DCC43E2C}"/>
              </a:ext>
            </a:extLst>
          </p:cNvPr>
          <p:cNvCxnSpPr>
            <a:cxnSpLocks/>
          </p:cNvCxnSpPr>
          <p:nvPr/>
        </p:nvCxnSpPr>
        <p:spPr>
          <a:xfrm>
            <a:off x="6208379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68A3B7C-4FF2-E4A1-6046-F731E5A49A36}"/>
              </a:ext>
            </a:extLst>
          </p:cNvPr>
          <p:cNvCxnSpPr>
            <a:cxnSpLocks/>
          </p:cNvCxnSpPr>
          <p:nvPr/>
        </p:nvCxnSpPr>
        <p:spPr>
          <a:xfrm>
            <a:off x="6672506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E88034-48D8-EBD5-A6BE-E457BFB55616}"/>
              </a:ext>
            </a:extLst>
          </p:cNvPr>
          <p:cNvCxnSpPr>
            <a:cxnSpLocks/>
          </p:cNvCxnSpPr>
          <p:nvPr/>
        </p:nvCxnSpPr>
        <p:spPr>
          <a:xfrm>
            <a:off x="7124952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5BEC716-AAED-138F-B222-8C61E9202AF3}"/>
              </a:ext>
            </a:extLst>
          </p:cNvPr>
          <p:cNvCxnSpPr>
            <a:cxnSpLocks/>
          </p:cNvCxnSpPr>
          <p:nvPr/>
        </p:nvCxnSpPr>
        <p:spPr>
          <a:xfrm>
            <a:off x="7589079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37132EA-E5B4-2339-311E-296F2EAFF7E6}"/>
              </a:ext>
            </a:extLst>
          </p:cNvPr>
          <p:cNvCxnSpPr>
            <a:cxnSpLocks/>
          </p:cNvCxnSpPr>
          <p:nvPr/>
        </p:nvCxnSpPr>
        <p:spPr>
          <a:xfrm>
            <a:off x="8072166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B6D1F4-C559-38D8-20BF-06B869F39094}"/>
              </a:ext>
            </a:extLst>
          </p:cNvPr>
          <p:cNvCxnSpPr>
            <a:cxnSpLocks/>
          </p:cNvCxnSpPr>
          <p:nvPr/>
        </p:nvCxnSpPr>
        <p:spPr>
          <a:xfrm>
            <a:off x="8536293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5E3FA77-E071-3377-BAA5-35D4F5746E4F}"/>
              </a:ext>
            </a:extLst>
          </p:cNvPr>
          <p:cNvCxnSpPr>
            <a:cxnSpLocks/>
          </p:cNvCxnSpPr>
          <p:nvPr/>
        </p:nvCxnSpPr>
        <p:spPr>
          <a:xfrm>
            <a:off x="8988739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6C695A1-BBD1-D23F-8C2E-CAA7187D4219}"/>
              </a:ext>
            </a:extLst>
          </p:cNvPr>
          <p:cNvCxnSpPr>
            <a:cxnSpLocks/>
          </p:cNvCxnSpPr>
          <p:nvPr/>
        </p:nvCxnSpPr>
        <p:spPr>
          <a:xfrm>
            <a:off x="9452866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A90EFA2-9C9E-DD4C-D490-FD44851CD197}"/>
              </a:ext>
            </a:extLst>
          </p:cNvPr>
          <p:cNvCxnSpPr>
            <a:cxnSpLocks/>
          </p:cNvCxnSpPr>
          <p:nvPr/>
        </p:nvCxnSpPr>
        <p:spPr>
          <a:xfrm>
            <a:off x="9838664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39F8DF-4376-A99A-C78A-246764D58B92}"/>
              </a:ext>
            </a:extLst>
          </p:cNvPr>
          <p:cNvCxnSpPr>
            <a:cxnSpLocks/>
          </p:cNvCxnSpPr>
          <p:nvPr/>
        </p:nvCxnSpPr>
        <p:spPr>
          <a:xfrm>
            <a:off x="10302791" y="107059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6136D29-7B09-01CC-4E4F-EBBC41455DAC}"/>
              </a:ext>
            </a:extLst>
          </p:cNvPr>
          <p:cNvCxnSpPr>
            <a:cxnSpLocks/>
          </p:cNvCxnSpPr>
          <p:nvPr/>
        </p:nvCxnSpPr>
        <p:spPr>
          <a:xfrm>
            <a:off x="4322755" y="604873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7B5FA9-114D-BD56-1CF1-4C0DC95CFB64}"/>
              </a:ext>
            </a:extLst>
          </p:cNvPr>
          <p:cNvCxnSpPr>
            <a:cxnSpLocks/>
          </p:cNvCxnSpPr>
          <p:nvPr/>
        </p:nvCxnSpPr>
        <p:spPr>
          <a:xfrm>
            <a:off x="4786882" y="604873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AB18A05-61DD-AC62-B685-525E84ABB39D}"/>
              </a:ext>
            </a:extLst>
          </p:cNvPr>
          <p:cNvCxnSpPr>
            <a:cxnSpLocks/>
          </p:cNvCxnSpPr>
          <p:nvPr/>
        </p:nvCxnSpPr>
        <p:spPr>
          <a:xfrm>
            <a:off x="5239328" y="604873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8D6A3D4-A317-F4B7-BDA6-68ED304386AE}"/>
              </a:ext>
            </a:extLst>
          </p:cNvPr>
          <p:cNvCxnSpPr>
            <a:cxnSpLocks/>
          </p:cNvCxnSpPr>
          <p:nvPr/>
        </p:nvCxnSpPr>
        <p:spPr>
          <a:xfrm>
            <a:off x="5703455" y="604873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F322E7C-4F7C-EFB4-027E-6688129FD608}"/>
              </a:ext>
            </a:extLst>
          </p:cNvPr>
          <p:cNvCxnSpPr>
            <a:cxnSpLocks/>
          </p:cNvCxnSpPr>
          <p:nvPr/>
        </p:nvCxnSpPr>
        <p:spPr>
          <a:xfrm>
            <a:off x="6175553" y="604873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29E7462-D185-608C-3F4A-EE7683C54B6C}"/>
              </a:ext>
            </a:extLst>
          </p:cNvPr>
          <p:cNvCxnSpPr>
            <a:cxnSpLocks/>
          </p:cNvCxnSpPr>
          <p:nvPr/>
        </p:nvCxnSpPr>
        <p:spPr>
          <a:xfrm>
            <a:off x="6639680" y="604873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13A4E60-9861-B1B5-6D7A-B2CEB5819ECF}"/>
              </a:ext>
            </a:extLst>
          </p:cNvPr>
          <p:cNvCxnSpPr>
            <a:cxnSpLocks/>
          </p:cNvCxnSpPr>
          <p:nvPr/>
        </p:nvCxnSpPr>
        <p:spPr>
          <a:xfrm>
            <a:off x="7092126" y="604873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5DF445-2E2C-5D18-46F7-05C380A5EB5C}"/>
              </a:ext>
            </a:extLst>
          </p:cNvPr>
          <p:cNvCxnSpPr>
            <a:cxnSpLocks/>
          </p:cNvCxnSpPr>
          <p:nvPr/>
        </p:nvCxnSpPr>
        <p:spPr>
          <a:xfrm>
            <a:off x="9589050" y="305890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CF836A7-EE59-5469-71F3-528098C2AFDA}"/>
              </a:ext>
            </a:extLst>
          </p:cNvPr>
          <p:cNvCxnSpPr>
            <a:cxnSpLocks/>
          </p:cNvCxnSpPr>
          <p:nvPr/>
        </p:nvCxnSpPr>
        <p:spPr>
          <a:xfrm>
            <a:off x="10053177" y="305890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186DD84-186D-430A-7922-9C25DD76D89D}"/>
              </a:ext>
            </a:extLst>
          </p:cNvPr>
          <p:cNvCxnSpPr>
            <a:cxnSpLocks/>
          </p:cNvCxnSpPr>
          <p:nvPr/>
        </p:nvCxnSpPr>
        <p:spPr>
          <a:xfrm>
            <a:off x="10505623" y="305890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B5CC67F-8E5C-FFD9-7B0F-968732AF6975}"/>
              </a:ext>
            </a:extLst>
          </p:cNvPr>
          <p:cNvCxnSpPr>
            <a:cxnSpLocks/>
          </p:cNvCxnSpPr>
          <p:nvPr/>
        </p:nvCxnSpPr>
        <p:spPr>
          <a:xfrm>
            <a:off x="7607911" y="604862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2658DE-6081-3564-461F-BE5F7B35BEEC}"/>
              </a:ext>
            </a:extLst>
          </p:cNvPr>
          <p:cNvCxnSpPr>
            <a:cxnSpLocks/>
          </p:cNvCxnSpPr>
          <p:nvPr/>
        </p:nvCxnSpPr>
        <p:spPr>
          <a:xfrm>
            <a:off x="8188004" y="305890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1F39446-816A-1DBF-4673-D07C886F045C}"/>
              </a:ext>
            </a:extLst>
          </p:cNvPr>
          <p:cNvCxnSpPr>
            <a:cxnSpLocks/>
          </p:cNvCxnSpPr>
          <p:nvPr/>
        </p:nvCxnSpPr>
        <p:spPr>
          <a:xfrm>
            <a:off x="8640450" y="305890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0F8ABF-8586-0484-DAA4-070522C78AA4}"/>
              </a:ext>
            </a:extLst>
          </p:cNvPr>
          <p:cNvCxnSpPr>
            <a:cxnSpLocks/>
          </p:cNvCxnSpPr>
          <p:nvPr/>
        </p:nvCxnSpPr>
        <p:spPr>
          <a:xfrm>
            <a:off x="9104577" y="3058902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A25E1F0-0DA8-B927-6DD6-6512437379E0}"/>
              </a:ext>
            </a:extLst>
          </p:cNvPr>
          <p:cNvCxnSpPr>
            <a:cxnSpLocks/>
          </p:cNvCxnSpPr>
          <p:nvPr/>
        </p:nvCxnSpPr>
        <p:spPr>
          <a:xfrm>
            <a:off x="4247990" y="4711599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DA52816-39D2-2EF8-1335-29C3719E95EE}"/>
              </a:ext>
            </a:extLst>
          </p:cNvPr>
          <p:cNvCxnSpPr>
            <a:cxnSpLocks/>
          </p:cNvCxnSpPr>
          <p:nvPr/>
        </p:nvCxnSpPr>
        <p:spPr>
          <a:xfrm>
            <a:off x="4247990" y="5193603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EFF3A2-B487-5C5D-BD92-2D97EBD6D18A}"/>
              </a:ext>
            </a:extLst>
          </p:cNvPr>
          <p:cNvSpPr/>
          <p:nvPr/>
        </p:nvSpPr>
        <p:spPr>
          <a:xfrm>
            <a:off x="1941573" y="6158749"/>
            <a:ext cx="3740148" cy="591109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By Giving test cases with Insulation Material and Age of SRM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981C13-66A4-BD70-306A-3926A09F60B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000511" y="5889240"/>
            <a:ext cx="0" cy="262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14CDA01-C691-7E08-0B94-98BED0F62D9B}"/>
              </a:ext>
            </a:extLst>
          </p:cNvPr>
          <p:cNvCxnSpPr>
            <a:cxnSpLocks/>
          </p:cNvCxnSpPr>
          <p:nvPr/>
        </p:nvCxnSpPr>
        <p:spPr>
          <a:xfrm>
            <a:off x="4247990" y="5637745"/>
            <a:ext cx="0" cy="18497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5F08C9B-BC15-E21A-C4BB-34E95445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490" y="3205609"/>
            <a:ext cx="3492934" cy="34483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3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E2D92-C6D4-B951-AC53-669E559E7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30B882-025E-6126-A237-0EB7C8C41612}"/>
              </a:ext>
            </a:extLst>
          </p:cNvPr>
          <p:cNvSpPr/>
          <p:nvPr/>
        </p:nvSpPr>
        <p:spPr>
          <a:xfrm>
            <a:off x="4322915" y="257734"/>
            <a:ext cx="4705186" cy="1834877"/>
          </a:xfrm>
          <a:prstGeom prst="roundRect">
            <a:avLst/>
          </a:prstGeom>
          <a:solidFill>
            <a:srgbClr val="30A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5CCEDE-EECE-27E2-AC1F-B846ED4E1AC3}"/>
              </a:ext>
            </a:extLst>
          </p:cNvPr>
          <p:cNvSpPr/>
          <p:nvPr/>
        </p:nvSpPr>
        <p:spPr>
          <a:xfrm>
            <a:off x="1753157" y="2296339"/>
            <a:ext cx="1651138" cy="6427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Age of the Propellant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EF36B2-948B-A52E-1DB5-7879AFCB8488}"/>
              </a:ext>
            </a:extLst>
          </p:cNvPr>
          <p:cNvSpPr/>
          <p:nvPr/>
        </p:nvSpPr>
        <p:spPr>
          <a:xfrm>
            <a:off x="1760085" y="1598241"/>
            <a:ext cx="1651138" cy="6427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Insulation Material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8FC1AA-F0FF-8BD5-0B74-6B17641560CE}"/>
              </a:ext>
            </a:extLst>
          </p:cNvPr>
          <p:cNvSpPr/>
          <p:nvPr/>
        </p:nvSpPr>
        <p:spPr>
          <a:xfrm>
            <a:off x="1294515" y="772783"/>
            <a:ext cx="2566219" cy="6427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Train the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B235F7-3E78-06AD-E6DA-E590290FA68E}"/>
              </a:ext>
            </a:extLst>
          </p:cNvPr>
          <p:cNvSpPr/>
          <p:nvPr/>
        </p:nvSpPr>
        <p:spPr>
          <a:xfrm>
            <a:off x="3809569" y="3105367"/>
            <a:ext cx="1894263" cy="6427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Shear Strength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FC43EA-9354-0776-804B-8845F56E2C07}"/>
              </a:ext>
            </a:extLst>
          </p:cNvPr>
          <p:cNvSpPr/>
          <p:nvPr/>
        </p:nvSpPr>
        <p:spPr>
          <a:xfrm>
            <a:off x="2261165" y="4026138"/>
            <a:ext cx="2871016" cy="9531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accent1"/>
                </a:solidFill>
              </a:rPr>
              <a:t>Give test cases with</a:t>
            </a:r>
          </a:p>
          <a:p>
            <a:pPr marL="342900" indent="-342900">
              <a:buAutoNum type="arabicParenR"/>
            </a:pPr>
            <a:r>
              <a:rPr lang="en-IN" b="1" dirty="0">
                <a:solidFill>
                  <a:schemeClr val="accent1"/>
                </a:solidFill>
              </a:rPr>
              <a:t>Age of the Propellant</a:t>
            </a:r>
          </a:p>
          <a:p>
            <a:pPr marL="342900" indent="-342900">
              <a:buAutoNum type="arabicParenR"/>
            </a:pPr>
            <a:r>
              <a:rPr lang="en-IN" b="1" dirty="0">
                <a:solidFill>
                  <a:schemeClr val="accent1"/>
                </a:solidFill>
              </a:rPr>
              <a:t>Insulation Material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C905BD-B830-50C2-7FFD-ABE498F34864}"/>
              </a:ext>
            </a:extLst>
          </p:cNvPr>
          <p:cNvSpPr/>
          <p:nvPr/>
        </p:nvSpPr>
        <p:spPr>
          <a:xfrm>
            <a:off x="2269991" y="5279996"/>
            <a:ext cx="2871016" cy="642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Output : Shear Strength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AA613A-A6F5-A0CB-FF1E-4418C557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673" y="268717"/>
            <a:ext cx="6049099" cy="1752599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Using Random Forest </a:t>
            </a:r>
            <a:br>
              <a:rPr lang="en-IN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Regression Technique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FBFF96-C66A-7D6E-C206-6FF5F1F15B14}"/>
              </a:ext>
            </a:extLst>
          </p:cNvPr>
          <p:cNvSpPr/>
          <p:nvPr/>
        </p:nvSpPr>
        <p:spPr>
          <a:xfrm>
            <a:off x="1735342" y="3105367"/>
            <a:ext cx="1685906" cy="6427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Dependable Variable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AD4123-B4A8-CFD5-95D4-D262CEE758E5}"/>
              </a:ext>
            </a:extLst>
          </p:cNvPr>
          <p:cNvSpPr/>
          <p:nvPr/>
        </p:nvSpPr>
        <p:spPr>
          <a:xfrm>
            <a:off x="6915551" y="2308433"/>
            <a:ext cx="2473971" cy="6427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No of Decision Trees Used=10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C10432-0D6A-3E42-45AB-699CF931468C}"/>
              </a:ext>
            </a:extLst>
          </p:cNvPr>
          <p:cNvSpPr/>
          <p:nvPr/>
        </p:nvSpPr>
        <p:spPr>
          <a:xfrm>
            <a:off x="9286968" y="468950"/>
            <a:ext cx="2820742" cy="6427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Ensemble Learning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2CBD35-2B50-DD23-E8EC-B21B1DA8D697}"/>
              </a:ext>
            </a:extLst>
          </p:cNvPr>
          <p:cNvSpPr/>
          <p:nvPr/>
        </p:nvSpPr>
        <p:spPr>
          <a:xfrm>
            <a:off x="5890077" y="3216387"/>
            <a:ext cx="1779044" cy="642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Model Trained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87EA9D-0523-F29E-69EA-1532D02A6691}"/>
              </a:ext>
            </a:extLst>
          </p:cNvPr>
          <p:cNvSpPr/>
          <p:nvPr/>
        </p:nvSpPr>
        <p:spPr>
          <a:xfrm>
            <a:off x="9624427" y="1655610"/>
            <a:ext cx="2143605" cy="2090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bg1"/>
                </a:solidFill>
              </a:rPr>
              <a:t>Ensemble leaning is a ML concept which combines multiple models to give better accuracy.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9A403-7A78-427D-5174-62FF46C9EA3A}"/>
              </a:ext>
            </a:extLst>
          </p:cNvPr>
          <p:cNvCxnSpPr>
            <a:cxnSpLocks/>
          </p:cNvCxnSpPr>
          <p:nvPr/>
        </p:nvCxnSpPr>
        <p:spPr>
          <a:xfrm flipH="1">
            <a:off x="1495770" y="1410483"/>
            <a:ext cx="8500" cy="2016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06195-D4E8-02B9-2564-50E672E1B8BE}"/>
              </a:ext>
            </a:extLst>
          </p:cNvPr>
          <p:cNvCxnSpPr>
            <a:cxnSpLocks/>
          </p:cNvCxnSpPr>
          <p:nvPr/>
        </p:nvCxnSpPr>
        <p:spPr>
          <a:xfrm>
            <a:off x="1522984" y="1882763"/>
            <a:ext cx="240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72BA0E-8ED0-3D97-87B7-2694CFFD41A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93779" y="2617731"/>
            <a:ext cx="259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2F0936-7E6B-65E5-79DD-638EC9E1F74B}"/>
              </a:ext>
            </a:extLst>
          </p:cNvPr>
          <p:cNvCxnSpPr>
            <a:cxnSpLocks/>
          </p:cNvCxnSpPr>
          <p:nvPr/>
        </p:nvCxnSpPr>
        <p:spPr>
          <a:xfrm>
            <a:off x="1504688" y="3432908"/>
            <a:ext cx="250021" cy="2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04462-8EF6-FF49-61A2-DE0701FD8BF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421248" y="3426759"/>
            <a:ext cx="3883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BF00EE-CAFC-6CF2-9304-41C3114EA442}"/>
              </a:ext>
            </a:extLst>
          </p:cNvPr>
          <p:cNvCxnSpPr>
            <a:cxnSpLocks/>
          </p:cNvCxnSpPr>
          <p:nvPr/>
        </p:nvCxnSpPr>
        <p:spPr>
          <a:xfrm>
            <a:off x="6132126" y="2072522"/>
            <a:ext cx="0" cy="11757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45B7A7-7BC5-9972-7B06-7CEF015FC6A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569802" y="2628726"/>
            <a:ext cx="345749" cy="1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9C6581-1EE8-A6A1-C63E-E854493D871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860734" y="1094175"/>
            <a:ext cx="462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C9B35A-46CF-4578-BD63-30AECE335A74}"/>
              </a:ext>
            </a:extLst>
          </p:cNvPr>
          <p:cNvCxnSpPr>
            <a:cxnSpLocks/>
          </p:cNvCxnSpPr>
          <p:nvPr/>
        </p:nvCxnSpPr>
        <p:spPr>
          <a:xfrm>
            <a:off x="10646064" y="1111734"/>
            <a:ext cx="0" cy="519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F171B7-3EAC-1679-EA2F-DDFE622EBC76}"/>
              </a:ext>
            </a:extLst>
          </p:cNvPr>
          <p:cNvCxnSpPr>
            <a:cxnSpLocks/>
          </p:cNvCxnSpPr>
          <p:nvPr/>
        </p:nvCxnSpPr>
        <p:spPr>
          <a:xfrm>
            <a:off x="3645680" y="4979253"/>
            <a:ext cx="0" cy="278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B5B4CF-4B9E-7274-4C7F-5629BCFE2897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5132181" y="4493933"/>
            <a:ext cx="999945" cy="8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318D46-5F52-6A46-91D9-615F8E0F5EB1}"/>
              </a:ext>
            </a:extLst>
          </p:cNvPr>
          <p:cNvCxnSpPr>
            <a:cxnSpLocks/>
          </p:cNvCxnSpPr>
          <p:nvPr/>
        </p:nvCxnSpPr>
        <p:spPr>
          <a:xfrm flipH="1">
            <a:off x="6132126" y="3859171"/>
            <a:ext cx="8733" cy="634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101149-5108-89FC-243E-C20249D3A04F}"/>
              </a:ext>
            </a:extLst>
          </p:cNvPr>
          <p:cNvCxnSpPr/>
          <p:nvPr/>
        </p:nvCxnSpPr>
        <p:spPr>
          <a:xfrm>
            <a:off x="5811292" y="3120810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5A5AB9-70AF-F3B6-90D4-A19032490649}"/>
              </a:ext>
            </a:extLst>
          </p:cNvPr>
          <p:cNvCxnSpPr>
            <a:cxnSpLocks/>
          </p:cNvCxnSpPr>
          <p:nvPr/>
        </p:nvCxnSpPr>
        <p:spPr>
          <a:xfrm>
            <a:off x="5811292" y="3523686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34C312-BAE0-F81D-6B2B-6E0E4AA4908A}"/>
              </a:ext>
            </a:extLst>
          </p:cNvPr>
          <p:cNvCxnSpPr>
            <a:cxnSpLocks/>
          </p:cNvCxnSpPr>
          <p:nvPr/>
        </p:nvCxnSpPr>
        <p:spPr>
          <a:xfrm>
            <a:off x="6339704" y="3120810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240B95-5A00-0E2A-9A72-659E8EADE108}"/>
              </a:ext>
            </a:extLst>
          </p:cNvPr>
          <p:cNvCxnSpPr>
            <a:cxnSpLocks/>
          </p:cNvCxnSpPr>
          <p:nvPr/>
        </p:nvCxnSpPr>
        <p:spPr>
          <a:xfrm>
            <a:off x="6806631" y="3120810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6DE0F6-0A9D-6F1D-60F3-9D9FEE994AD8}"/>
              </a:ext>
            </a:extLst>
          </p:cNvPr>
          <p:cNvCxnSpPr>
            <a:cxnSpLocks/>
          </p:cNvCxnSpPr>
          <p:nvPr/>
        </p:nvCxnSpPr>
        <p:spPr>
          <a:xfrm>
            <a:off x="7314999" y="3113956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DF5732-F7D4-1D36-ADC2-A298D639FA73}"/>
              </a:ext>
            </a:extLst>
          </p:cNvPr>
          <p:cNvCxnSpPr>
            <a:cxnSpLocks/>
          </p:cNvCxnSpPr>
          <p:nvPr/>
        </p:nvCxnSpPr>
        <p:spPr>
          <a:xfrm>
            <a:off x="5878161" y="3120810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C69F55-C69A-1100-F72E-E571F3036619}"/>
              </a:ext>
            </a:extLst>
          </p:cNvPr>
          <p:cNvCxnSpPr>
            <a:cxnSpLocks/>
          </p:cNvCxnSpPr>
          <p:nvPr/>
        </p:nvCxnSpPr>
        <p:spPr>
          <a:xfrm>
            <a:off x="8457635" y="3892996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DE4C2A-75C0-0036-EDE2-FD8F40DDF436}"/>
              </a:ext>
            </a:extLst>
          </p:cNvPr>
          <p:cNvCxnSpPr>
            <a:cxnSpLocks/>
          </p:cNvCxnSpPr>
          <p:nvPr/>
        </p:nvCxnSpPr>
        <p:spPr>
          <a:xfrm>
            <a:off x="8910081" y="3892996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679556-E791-FDCA-3978-1F338AC0A4B3}"/>
              </a:ext>
            </a:extLst>
          </p:cNvPr>
          <p:cNvCxnSpPr>
            <a:cxnSpLocks/>
          </p:cNvCxnSpPr>
          <p:nvPr/>
        </p:nvCxnSpPr>
        <p:spPr>
          <a:xfrm>
            <a:off x="9374208" y="3892996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AA9BCB-7782-4A6C-CC50-115419646CBA}"/>
              </a:ext>
            </a:extLst>
          </p:cNvPr>
          <p:cNvCxnSpPr>
            <a:cxnSpLocks/>
          </p:cNvCxnSpPr>
          <p:nvPr/>
        </p:nvCxnSpPr>
        <p:spPr>
          <a:xfrm>
            <a:off x="5487677" y="6735037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4094DA-BC0F-8EE2-BAF2-88EF48BE4F64}"/>
              </a:ext>
            </a:extLst>
          </p:cNvPr>
          <p:cNvCxnSpPr>
            <a:cxnSpLocks/>
          </p:cNvCxnSpPr>
          <p:nvPr/>
        </p:nvCxnSpPr>
        <p:spPr>
          <a:xfrm>
            <a:off x="5049705" y="673077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BB3DBF-8019-CE95-0E5F-41AB9D69A253}"/>
              </a:ext>
            </a:extLst>
          </p:cNvPr>
          <p:cNvCxnSpPr/>
          <p:nvPr/>
        </p:nvCxnSpPr>
        <p:spPr>
          <a:xfrm>
            <a:off x="2147454" y="3877725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C02272-A3EE-8D36-38C8-0BA25A632221}"/>
              </a:ext>
            </a:extLst>
          </p:cNvPr>
          <p:cNvCxnSpPr>
            <a:cxnSpLocks/>
          </p:cNvCxnSpPr>
          <p:nvPr/>
        </p:nvCxnSpPr>
        <p:spPr>
          <a:xfrm>
            <a:off x="2147454" y="4359729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AAFD1E0-A662-DBF0-F5C4-C0D8A59B488B}"/>
              </a:ext>
            </a:extLst>
          </p:cNvPr>
          <p:cNvCxnSpPr/>
          <p:nvPr/>
        </p:nvCxnSpPr>
        <p:spPr>
          <a:xfrm>
            <a:off x="2147454" y="4905953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04A143-9CB4-5A2C-A9FA-F15B16493AD1}"/>
              </a:ext>
            </a:extLst>
          </p:cNvPr>
          <p:cNvCxnSpPr/>
          <p:nvPr/>
        </p:nvCxnSpPr>
        <p:spPr>
          <a:xfrm>
            <a:off x="2147454" y="5381502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137A9C-3608-7799-3A61-D69F22D5F77A}"/>
              </a:ext>
            </a:extLst>
          </p:cNvPr>
          <p:cNvCxnSpPr>
            <a:cxnSpLocks/>
          </p:cNvCxnSpPr>
          <p:nvPr/>
        </p:nvCxnSpPr>
        <p:spPr>
          <a:xfrm>
            <a:off x="2164215" y="5813675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3D6252-7408-B682-3AE4-8578EE0DFF87}"/>
              </a:ext>
            </a:extLst>
          </p:cNvPr>
          <p:cNvCxnSpPr>
            <a:cxnSpLocks/>
          </p:cNvCxnSpPr>
          <p:nvPr/>
        </p:nvCxnSpPr>
        <p:spPr>
          <a:xfrm>
            <a:off x="3756449" y="387772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2BA3F54-033A-4D74-4C27-BD9945B27EE9}"/>
              </a:ext>
            </a:extLst>
          </p:cNvPr>
          <p:cNvCxnSpPr>
            <a:cxnSpLocks/>
          </p:cNvCxnSpPr>
          <p:nvPr/>
        </p:nvCxnSpPr>
        <p:spPr>
          <a:xfrm>
            <a:off x="4208895" y="387772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492D23F-9055-5157-244E-FBEAFF6653D8}"/>
              </a:ext>
            </a:extLst>
          </p:cNvPr>
          <p:cNvCxnSpPr>
            <a:cxnSpLocks/>
          </p:cNvCxnSpPr>
          <p:nvPr/>
        </p:nvCxnSpPr>
        <p:spPr>
          <a:xfrm>
            <a:off x="4676880" y="387772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5AB69F-A95E-9DD0-2D8D-9556414872E9}"/>
              </a:ext>
            </a:extLst>
          </p:cNvPr>
          <p:cNvCxnSpPr>
            <a:cxnSpLocks/>
          </p:cNvCxnSpPr>
          <p:nvPr/>
        </p:nvCxnSpPr>
        <p:spPr>
          <a:xfrm>
            <a:off x="5141007" y="387772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DBAC7DC-6B33-1E5A-4A8D-88AA05BF4D55}"/>
              </a:ext>
            </a:extLst>
          </p:cNvPr>
          <p:cNvCxnSpPr>
            <a:cxnSpLocks/>
          </p:cNvCxnSpPr>
          <p:nvPr/>
        </p:nvCxnSpPr>
        <p:spPr>
          <a:xfrm>
            <a:off x="5593453" y="387772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2797F5-0526-543C-7416-0F7F9CEFB931}"/>
              </a:ext>
            </a:extLst>
          </p:cNvPr>
          <p:cNvCxnSpPr>
            <a:cxnSpLocks/>
          </p:cNvCxnSpPr>
          <p:nvPr/>
        </p:nvCxnSpPr>
        <p:spPr>
          <a:xfrm>
            <a:off x="3025245" y="673077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1FC890B-B330-EE5D-25B9-065FACE7B071}"/>
              </a:ext>
            </a:extLst>
          </p:cNvPr>
          <p:cNvCxnSpPr>
            <a:cxnSpLocks/>
          </p:cNvCxnSpPr>
          <p:nvPr/>
        </p:nvCxnSpPr>
        <p:spPr>
          <a:xfrm>
            <a:off x="3360555" y="673077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E5A5A61-D14B-74AF-5615-AC7FFD64DE4E}"/>
              </a:ext>
            </a:extLst>
          </p:cNvPr>
          <p:cNvCxnSpPr>
            <a:cxnSpLocks/>
          </p:cNvCxnSpPr>
          <p:nvPr/>
        </p:nvCxnSpPr>
        <p:spPr>
          <a:xfrm>
            <a:off x="3770601" y="673077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FC4AF2-1F4D-A890-C47F-4AEBDE5F66F7}"/>
              </a:ext>
            </a:extLst>
          </p:cNvPr>
          <p:cNvCxnSpPr>
            <a:cxnSpLocks/>
          </p:cNvCxnSpPr>
          <p:nvPr/>
        </p:nvCxnSpPr>
        <p:spPr>
          <a:xfrm>
            <a:off x="4212038" y="673077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8C7C96-34E0-5424-D5CF-0F042237FE73}"/>
              </a:ext>
            </a:extLst>
          </p:cNvPr>
          <p:cNvCxnSpPr>
            <a:cxnSpLocks/>
          </p:cNvCxnSpPr>
          <p:nvPr/>
        </p:nvCxnSpPr>
        <p:spPr>
          <a:xfrm>
            <a:off x="4650924" y="673077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FDEAFD-CEDA-4158-A10D-13702D7ADE1F}"/>
              </a:ext>
            </a:extLst>
          </p:cNvPr>
          <p:cNvCxnSpPr/>
          <p:nvPr/>
        </p:nvCxnSpPr>
        <p:spPr>
          <a:xfrm>
            <a:off x="7826258" y="3133442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ED6368-088B-01FA-EBC1-89D3DAA4E870}"/>
              </a:ext>
            </a:extLst>
          </p:cNvPr>
          <p:cNvCxnSpPr>
            <a:cxnSpLocks/>
          </p:cNvCxnSpPr>
          <p:nvPr/>
        </p:nvCxnSpPr>
        <p:spPr>
          <a:xfrm>
            <a:off x="7826258" y="3615446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117C7B3-871F-36DE-8528-97B3FC7752D4}"/>
              </a:ext>
            </a:extLst>
          </p:cNvPr>
          <p:cNvCxnSpPr>
            <a:cxnSpLocks/>
          </p:cNvCxnSpPr>
          <p:nvPr/>
        </p:nvCxnSpPr>
        <p:spPr>
          <a:xfrm>
            <a:off x="6569802" y="2103606"/>
            <a:ext cx="0" cy="5292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DAB3F1-A2D9-8843-470A-8EE0E8770742}"/>
              </a:ext>
            </a:extLst>
          </p:cNvPr>
          <p:cNvCxnSpPr>
            <a:cxnSpLocks/>
          </p:cNvCxnSpPr>
          <p:nvPr/>
        </p:nvCxnSpPr>
        <p:spPr>
          <a:xfrm>
            <a:off x="9050926" y="770630"/>
            <a:ext cx="240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41216CA-58A0-CF8C-0FF4-7F1B579DDB6D}"/>
              </a:ext>
            </a:extLst>
          </p:cNvPr>
          <p:cNvCxnSpPr>
            <a:cxnSpLocks/>
          </p:cNvCxnSpPr>
          <p:nvPr/>
        </p:nvCxnSpPr>
        <p:spPr>
          <a:xfrm>
            <a:off x="2164215" y="6731081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ABD4F9E-7DF1-910F-12BE-4B73E3B988F5}"/>
              </a:ext>
            </a:extLst>
          </p:cNvPr>
          <p:cNvCxnSpPr>
            <a:cxnSpLocks/>
          </p:cNvCxnSpPr>
          <p:nvPr/>
        </p:nvCxnSpPr>
        <p:spPr>
          <a:xfrm>
            <a:off x="2568699" y="673077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0AE25E3-A86A-0023-4E0A-1ACF7DAB0643}"/>
              </a:ext>
            </a:extLst>
          </p:cNvPr>
          <p:cNvCxnSpPr>
            <a:cxnSpLocks/>
          </p:cNvCxnSpPr>
          <p:nvPr/>
        </p:nvCxnSpPr>
        <p:spPr>
          <a:xfrm>
            <a:off x="8043812" y="3892996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2FA434-53B3-6AF3-7147-9E146F6561E3}"/>
              </a:ext>
            </a:extLst>
          </p:cNvPr>
          <p:cNvSpPr/>
          <p:nvPr/>
        </p:nvSpPr>
        <p:spPr>
          <a:xfrm>
            <a:off x="3767457" y="2301887"/>
            <a:ext cx="1651138" cy="6427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And More Features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77E94F-D3E0-A32F-B74B-B1CDC8DF2C47}"/>
              </a:ext>
            </a:extLst>
          </p:cNvPr>
          <p:cNvCxnSpPr>
            <a:cxnSpLocks/>
          </p:cNvCxnSpPr>
          <p:nvPr/>
        </p:nvCxnSpPr>
        <p:spPr>
          <a:xfrm>
            <a:off x="3427811" y="2616632"/>
            <a:ext cx="345749" cy="1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0B8841-7264-E603-5D7E-5E924EE9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334"/>
          <a:stretch/>
        </p:blipFill>
        <p:spPr>
          <a:xfrm>
            <a:off x="7115665" y="4006338"/>
            <a:ext cx="4547713" cy="2616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79A8D0-C3DD-61E1-5889-09CCFDE8470B}"/>
              </a:ext>
            </a:extLst>
          </p:cNvPr>
          <p:cNvCxnSpPr>
            <a:cxnSpLocks/>
          </p:cNvCxnSpPr>
          <p:nvPr/>
        </p:nvCxnSpPr>
        <p:spPr>
          <a:xfrm>
            <a:off x="2480996" y="387772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A010C8-8784-B436-0B2C-80C6B5CEDC6B}"/>
              </a:ext>
            </a:extLst>
          </p:cNvPr>
          <p:cNvCxnSpPr>
            <a:cxnSpLocks/>
          </p:cNvCxnSpPr>
          <p:nvPr/>
        </p:nvCxnSpPr>
        <p:spPr>
          <a:xfrm>
            <a:off x="2945123" y="387772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7100A2-9F47-B539-B391-0A59285FF740}"/>
              </a:ext>
            </a:extLst>
          </p:cNvPr>
          <p:cNvCxnSpPr>
            <a:cxnSpLocks/>
          </p:cNvCxnSpPr>
          <p:nvPr/>
        </p:nvCxnSpPr>
        <p:spPr>
          <a:xfrm>
            <a:off x="3397569" y="387772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2044B7-1448-D176-BE0B-84BCC0652AFA}"/>
              </a:ext>
            </a:extLst>
          </p:cNvPr>
          <p:cNvCxnSpPr>
            <a:cxnSpLocks/>
          </p:cNvCxnSpPr>
          <p:nvPr/>
        </p:nvCxnSpPr>
        <p:spPr>
          <a:xfrm flipH="1">
            <a:off x="6755498" y="3877725"/>
            <a:ext cx="4366" cy="1480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69DBC1-3B42-8615-8361-65F5EB6BC6C5}"/>
              </a:ext>
            </a:extLst>
          </p:cNvPr>
          <p:cNvCxnSpPr>
            <a:cxnSpLocks/>
          </p:cNvCxnSpPr>
          <p:nvPr/>
        </p:nvCxnSpPr>
        <p:spPr>
          <a:xfrm>
            <a:off x="6742676" y="5358480"/>
            <a:ext cx="3729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D3B5C3-5B91-480C-1EAF-382DA084630E}"/>
              </a:ext>
            </a:extLst>
          </p:cNvPr>
          <p:cNvCxnSpPr>
            <a:cxnSpLocks/>
          </p:cNvCxnSpPr>
          <p:nvPr/>
        </p:nvCxnSpPr>
        <p:spPr>
          <a:xfrm>
            <a:off x="10231018" y="390124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9E47D35-3194-1645-CF29-DC4AF5BFE6F7}"/>
              </a:ext>
            </a:extLst>
          </p:cNvPr>
          <p:cNvCxnSpPr>
            <a:cxnSpLocks/>
          </p:cNvCxnSpPr>
          <p:nvPr/>
        </p:nvCxnSpPr>
        <p:spPr>
          <a:xfrm>
            <a:off x="10683464" y="390124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202AF83-2BD1-56A0-F487-EDA576389797}"/>
              </a:ext>
            </a:extLst>
          </p:cNvPr>
          <p:cNvCxnSpPr>
            <a:cxnSpLocks/>
          </p:cNvCxnSpPr>
          <p:nvPr/>
        </p:nvCxnSpPr>
        <p:spPr>
          <a:xfrm>
            <a:off x="11147591" y="390124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F4BA7E-B105-28ED-3233-3C0AFBA35318}"/>
              </a:ext>
            </a:extLst>
          </p:cNvPr>
          <p:cNvCxnSpPr>
            <a:cxnSpLocks/>
          </p:cNvCxnSpPr>
          <p:nvPr/>
        </p:nvCxnSpPr>
        <p:spPr>
          <a:xfrm>
            <a:off x="9817195" y="3901248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AEE107E-8007-59D9-397F-3588465CB7A1}"/>
              </a:ext>
            </a:extLst>
          </p:cNvPr>
          <p:cNvCxnSpPr>
            <a:cxnSpLocks/>
          </p:cNvCxnSpPr>
          <p:nvPr/>
        </p:nvCxnSpPr>
        <p:spPr>
          <a:xfrm>
            <a:off x="11564542" y="3902441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C457E8-7001-17FA-5154-C40CFF33AF0F}"/>
              </a:ext>
            </a:extLst>
          </p:cNvPr>
          <p:cNvCxnSpPr>
            <a:cxnSpLocks/>
          </p:cNvCxnSpPr>
          <p:nvPr/>
        </p:nvCxnSpPr>
        <p:spPr>
          <a:xfrm>
            <a:off x="9286968" y="6730775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F98CCF7-D6F0-B65B-0E10-79A9E5A20C1A}"/>
              </a:ext>
            </a:extLst>
          </p:cNvPr>
          <p:cNvCxnSpPr>
            <a:cxnSpLocks/>
          </p:cNvCxnSpPr>
          <p:nvPr/>
        </p:nvCxnSpPr>
        <p:spPr>
          <a:xfrm>
            <a:off x="8848996" y="6726513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26AED3A-69CE-8E1D-BF57-CED835CD40D3}"/>
              </a:ext>
            </a:extLst>
          </p:cNvPr>
          <p:cNvCxnSpPr>
            <a:cxnSpLocks/>
          </p:cNvCxnSpPr>
          <p:nvPr/>
        </p:nvCxnSpPr>
        <p:spPr>
          <a:xfrm>
            <a:off x="6824536" y="6726513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78EAACF-652D-7F05-06B5-C4E353CCD0FD}"/>
              </a:ext>
            </a:extLst>
          </p:cNvPr>
          <p:cNvCxnSpPr>
            <a:cxnSpLocks/>
          </p:cNvCxnSpPr>
          <p:nvPr/>
        </p:nvCxnSpPr>
        <p:spPr>
          <a:xfrm>
            <a:off x="7159846" y="6726513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557CAEF-1B9C-29B8-A731-61B662B0C68F}"/>
              </a:ext>
            </a:extLst>
          </p:cNvPr>
          <p:cNvCxnSpPr>
            <a:cxnSpLocks/>
          </p:cNvCxnSpPr>
          <p:nvPr/>
        </p:nvCxnSpPr>
        <p:spPr>
          <a:xfrm>
            <a:off x="7569892" y="6726513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627D800-4C19-87AD-F9E8-7FB3DCBEE924}"/>
              </a:ext>
            </a:extLst>
          </p:cNvPr>
          <p:cNvCxnSpPr>
            <a:cxnSpLocks/>
          </p:cNvCxnSpPr>
          <p:nvPr/>
        </p:nvCxnSpPr>
        <p:spPr>
          <a:xfrm>
            <a:off x="8011329" y="6726513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704E973-470D-43C1-8D2A-DFEC0C011CC1}"/>
              </a:ext>
            </a:extLst>
          </p:cNvPr>
          <p:cNvCxnSpPr>
            <a:cxnSpLocks/>
          </p:cNvCxnSpPr>
          <p:nvPr/>
        </p:nvCxnSpPr>
        <p:spPr>
          <a:xfrm>
            <a:off x="8450215" y="6726513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63918B6-35C8-90C6-150E-BC53FD5C1DF9}"/>
              </a:ext>
            </a:extLst>
          </p:cNvPr>
          <p:cNvCxnSpPr>
            <a:cxnSpLocks/>
          </p:cNvCxnSpPr>
          <p:nvPr/>
        </p:nvCxnSpPr>
        <p:spPr>
          <a:xfrm>
            <a:off x="5963506" y="6726819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9006548-C885-B2F1-FFA0-A056B657F485}"/>
              </a:ext>
            </a:extLst>
          </p:cNvPr>
          <p:cNvCxnSpPr>
            <a:cxnSpLocks/>
          </p:cNvCxnSpPr>
          <p:nvPr/>
        </p:nvCxnSpPr>
        <p:spPr>
          <a:xfrm>
            <a:off x="6367990" y="6726513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F7CA20-8842-59B1-29DB-767F9F269A9A}"/>
              </a:ext>
            </a:extLst>
          </p:cNvPr>
          <p:cNvCxnSpPr>
            <a:cxnSpLocks/>
          </p:cNvCxnSpPr>
          <p:nvPr/>
        </p:nvCxnSpPr>
        <p:spPr>
          <a:xfrm>
            <a:off x="10565901" y="6736811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A458654-F495-5036-D89E-5F8E83F653E2}"/>
              </a:ext>
            </a:extLst>
          </p:cNvPr>
          <p:cNvCxnSpPr>
            <a:cxnSpLocks/>
          </p:cNvCxnSpPr>
          <p:nvPr/>
        </p:nvCxnSpPr>
        <p:spPr>
          <a:xfrm>
            <a:off x="11038671" y="6735037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426D16F-7ACA-F794-C125-D56881478BF3}"/>
              </a:ext>
            </a:extLst>
          </p:cNvPr>
          <p:cNvCxnSpPr>
            <a:cxnSpLocks/>
          </p:cNvCxnSpPr>
          <p:nvPr/>
        </p:nvCxnSpPr>
        <p:spPr>
          <a:xfrm>
            <a:off x="11492680" y="6726513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F246DBE-1860-C189-D162-3D1A71A02AA3}"/>
              </a:ext>
            </a:extLst>
          </p:cNvPr>
          <p:cNvCxnSpPr>
            <a:cxnSpLocks/>
          </p:cNvCxnSpPr>
          <p:nvPr/>
        </p:nvCxnSpPr>
        <p:spPr>
          <a:xfrm>
            <a:off x="9704871" y="6737117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5462299-A4F7-302D-2030-C9370C92F856}"/>
              </a:ext>
            </a:extLst>
          </p:cNvPr>
          <p:cNvCxnSpPr>
            <a:cxnSpLocks/>
          </p:cNvCxnSpPr>
          <p:nvPr/>
        </p:nvCxnSpPr>
        <p:spPr>
          <a:xfrm>
            <a:off x="10109355" y="6736811"/>
            <a:ext cx="21783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3B8B42D-90E9-846F-A18E-626BCC7521D5}"/>
              </a:ext>
            </a:extLst>
          </p:cNvPr>
          <p:cNvCxnSpPr/>
          <p:nvPr/>
        </p:nvCxnSpPr>
        <p:spPr>
          <a:xfrm>
            <a:off x="2167678" y="6274089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84887A9-7F85-DDA9-F6BA-51FE3E572393}"/>
              </a:ext>
            </a:extLst>
          </p:cNvPr>
          <p:cNvCxnSpPr>
            <a:cxnSpLocks/>
          </p:cNvCxnSpPr>
          <p:nvPr/>
        </p:nvCxnSpPr>
        <p:spPr>
          <a:xfrm>
            <a:off x="11782381" y="4482656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B9AA7F0-0E03-D7AF-A4BB-E399A67978B6}"/>
              </a:ext>
            </a:extLst>
          </p:cNvPr>
          <p:cNvCxnSpPr/>
          <p:nvPr/>
        </p:nvCxnSpPr>
        <p:spPr>
          <a:xfrm>
            <a:off x="11796235" y="4939815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BA12F25-40DC-753C-7882-31D82D864678}"/>
              </a:ext>
            </a:extLst>
          </p:cNvPr>
          <p:cNvCxnSpPr/>
          <p:nvPr/>
        </p:nvCxnSpPr>
        <p:spPr>
          <a:xfrm>
            <a:off x="11795325" y="5381502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A7F8DB5-4C86-A45A-204E-E694E815461A}"/>
              </a:ext>
            </a:extLst>
          </p:cNvPr>
          <p:cNvCxnSpPr>
            <a:cxnSpLocks/>
          </p:cNvCxnSpPr>
          <p:nvPr/>
        </p:nvCxnSpPr>
        <p:spPr>
          <a:xfrm>
            <a:off x="11812996" y="5847537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05D96EC-14AE-599B-9BA1-9133315A7B27}"/>
              </a:ext>
            </a:extLst>
          </p:cNvPr>
          <p:cNvCxnSpPr/>
          <p:nvPr/>
        </p:nvCxnSpPr>
        <p:spPr>
          <a:xfrm>
            <a:off x="11816459" y="6307951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1FB323-4D01-EAF4-155B-C98B3ECE891A}"/>
              </a:ext>
            </a:extLst>
          </p:cNvPr>
          <p:cNvCxnSpPr>
            <a:cxnSpLocks/>
          </p:cNvCxnSpPr>
          <p:nvPr/>
        </p:nvCxnSpPr>
        <p:spPr>
          <a:xfrm>
            <a:off x="11782381" y="4095934"/>
            <a:ext cx="0" cy="21820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85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207</TotalTime>
  <Words>475</Words>
  <Application>Microsoft Office PowerPoint</Application>
  <PresentationFormat>Widescreen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SemiCondensed</vt:lpstr>
      <vt:lpstr>Baskerville Old Face</vt:lpstr>
      <vt:lpstr>Calibri</vt:lpstr>
      <vt:lpstr>Corbel</vt:lpstr>
      <vt:lpstr>Google Sans</vt:lpstr>
      <vt:lpstr>Segoe UI</vt:lpstr>
      <vt:lpstr>Parallax</vt:lpstr>
      <vt:lpstr>PowerPoint Presentation</vt:lpstr>
      <vt:lpstr>PowerPoint Presentation</vt:lpstr>
      <vt:lpstr>The Main Issues</vt:lpstr>
      <vt:lpstr>Methodology in Python</vt:lpstr>
      <vt:lpstr>Using Random Forest  Regression Technique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Sarvesh Ram Kumar</dc:creator>
  <cp:lastModifiedBy>Jishnu Teja Dandamudi</cp:lastModifiedBy>
  <cp:revision>34</cp:revision>
  <dcterms:created xsi:type="dcterms:W3CDTF">2025-02-14T08:12:05Z</dcterms:created>
  <dcterms:modified xsi:type="dcterms:W3CDTF">2025-02-28T14:59:39Z</dcterms:modified>
</cp:coreProperties>
</file>