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61" r:id="rId6"/>
    <p:sldId id="263" r:id="rId7"/>
    <p:sldId id="264" r:id="rId8"/>
    <p:sldId id="265" r:id="rId9"/>
    <p:sldId id="266" r:id="rId10"/>
    <p:sldId id="267" r:id="rId11"/>
    <p:sldId id="262"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D2C7412-53ED-4398-A284-BA7DAFAFBD26}" type="datetimeFigureOut">
              <a:rPr lang="en-US" smtClean="0"/>
              <a:t>12/3/2022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29F1EDF-BECF-4FC2-BAE3-742BFA293448}"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2C7412-53ED-4398-A284-BA7DAFAFBD26}"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F1EDF-BECF-4FC2-BAE3-742BFA29344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2C7412-53ED-4398-A284-BA7DAFAFBD26}"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F1EDF-BECF-4FC2-BAE3-742BFA29344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FD2C7412-53ED-4398-A284-BA7DAFAFBD26}"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9F1EDF-BECF-4FC2-BAE3-742BFA29344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D2C7412-53ED-4398-A284-BA7DAFAFBD26}"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29F1EDF-BECF-4FC2-BAE3-742BFA29344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2C7412-53ED-4398-A284-BA7DAFAFBD26}"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F1EDF-BECF-4FC2-BAE3-742BFA29344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D2C7412-53ED-4398-A284-BA7DAFAFBD26}"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9F1EDF-BECF-4FC2-BAE3-742BFA29344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D2C7412-53ED-4398-A284-BA7DAFAFBD26}"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9F1EDF-BECF-4FC2-BAE3-742BFA29344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C7412-53ED-4398-A284-BA7DAFAFBD26}"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9F1EDF-BECF-4FC2-BAE3-742BFA29344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D2C7412-53ED-4398-A284-BA7DAFAFBD26}"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F1EDF-BECF-4FC2-BAE3-742BFA29344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D2C7412-53ED-4398-A284-BA7DAFAFBD26}"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9F1EDF-BECF-4FC2-BAE3-742BFA29344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D2C7412-53ED-4398-A284-BA7DAFAFBD26}" type="datetimeFigureOut">
              <a:rPr lang="en-US" smtClean="0"/>
              <a:t>12/3/2022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29F1EDF-BECF-4FC2-BAE3-742BFA29344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Good_Old_Cause" TargetMode="External"/><Relationship Id="rId2" Type="http://schemas.openxmlformats.org/officeDocument/2006/relationships/hyperlink" Target="https://en.wikipedia.org/wiki/English_Civil_War" TargetMode="Externa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hyperlink" Target="https://en.wikipedia.org/wiki/John_Milt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Areopagitica" TargetMode="External"/><Relationship Id="rId3" Type="http://schemas.openxmlformats.org/officeDocument/2006/relationships/hyperlink" Target="https://en.wikipedia.org/wiki/Poet" TargetMode="External"/><Relationship Id="rId7" Type="http://schemas.openxmlformats.org/officeDocument/2006/relationships/hyperlink" Target="https://en.wikipedia.org/wiki/Latin" TargetMode="External"/><Relationship Id="rId2" Type="http://schemas.openxmlformats.org/officeDocument/2006/relationships/hyperlink" Target="https://en.wikipedia.org/wiki/English_people" TargetMode="External"/><Relationship Id="rId1" Type="http://schemas.openxmlformats.org/officeDocument/2006/relationships/slideLayout" Target="../slideLayouts/slideLayout2.xml"/><Relationship Id="rId6" Type="http://schemas.openxmlformats.org/officeDocument/2006/relationships/hyperlink" Target="https://en.wikipedia.org/wiki/Commonwealth_of_England" TargetMode="External"/><Relationship Id="rId11" Type="http://schemas.openxmlformats.org/officeDocument/2006/relationships/hyperlink" Target="https://en.wikipedia.org/wiki/Freedom_of_the_press" TargetMode="External"/><Relationship Id="rId5" Type="http://schemas.openxmlformats.org/officeDocument/2006/relationships/hyperlink" Target="https://en.wikipedia.org/wiki/Civil_servant" TargetMode="External"/><Relationship Id="rId10" Type="http://schemas.openxmlformats.org/officeDocument/2006/relationships/hyperlink" Target="https://en.wikipedia.org/wiki/Freedom_of_speech" TargetMode="External"/><Relationship Id="rId4" Type="http://schemas.openxmlformats.org/officeDocument/2006/relationships/hyperlink" Target="https://en.wikipedia.org/wiki/Intellectual" TargetMode="External"/><Relationship Id="rId9" Type="http://schemas.openxmlformats.org/officeDocument/2006/relationships/hyperlink" Target="https://en.wikipedia.org/wiki/Prior_restrain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John_Milton_(composer)" TargetMode="External"/><Relationship Id="rId7" Type="http://schemas.openxmlformats.org/officeDocument/2006/relationships/hyperlink" Target="https://en.wikipedia.org/wiki/St_Paul%27s_School_(London)" TargetMode="External"/><Relationship Id="rId2" Type="http://schemas.openxmlformats.org/officeDocument/2006/relationships/hyperlink" Target="https://en.wikipedia.org/wiki/Bread_Street" TargetMode="External"/><Relationship Id="rId1" Type="http://schemas.openxmlformats.org/officeDocument/2006/relationships/slideLayout" Target="../slideLayouts/slideLayout2.xml"/><Relationship Id="rId6" Type="http://schemas.openxmlformats.org/officeDocument/2006/relationships/hyperlink" Target="https://en.wikipedia.org/wiki/University_of_St._Andrews" TargetMode="External"/><Relationship Id="rId5" Type="http://schemas.openxmlformats.org/officeDocument/2006/relationships/hyperlink" Target="https://en.wikipedia.org/wiki/Master_of_Arts" TargetMode="External"/><Relationship Id="rId4" Type="http://schemas.openxmlformats.org/officeDocument/2006/relationships/hyperlink" Target="https://en.wikipedia.org/wiki/Thomas_Young_(1587%E2%80%93165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William_Shakespeare" TargetMode="External"/><Relationship Id="rId7" Type="http://schemas.openxmlformats.org/officeDocument/2006/relationships/hyperlink" Target="https://en.wikipedia.org/wiki/Paradise_Lost" TargetMode="External"/><Relationship Id="rId2" Type="http://schemas.openxmlformats.org/officeDocument/2006/relationships/hyperlink" Target="https://en.wikipedia.org/wiki/Second_Folio" TargetMode="External"/><Relationship Id="rId1" Type="http://schemas.openxmlformats.org/officeDocument/2006/relationships/slideLayout" Target="../slideLayouts/slideLayout2.xml"/><Relationship Id="rId6" Type="http://schemas.openxmlformats.org/officeDocument/2006/relationships/hyperlink" Target="https://en.wikipedia.org/wiki/1645_Poems" TargetMode="External"/><Relationship Id="rId5" Type="http://schemas.openxmlformats.org/officeDocument/2006/relationships/hyperlink" Target="https://en.wikipedia.org/wiki/John_Milton" TargetMode="External"/><Relationship Id="rId4" Type="http://schemas.openxmlformats.org/officeDocument/2006/relationships/hyperlink" Target="https://en.wikipedia.org/wiki/First_Folio"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The_Bible" TargetMode="External"/><Relationship Id="rId13" Type="http://schemas.openxmlformats.org/officeDocument/2006/relationships/hyperlink" Target="https://en.wikipedia.org/wiki/Garden_of_Eden" TargetMode="External"/><Relationship Id="rId3" Type="http://schemas.openxmlformats.org/officeDocument/2006/relationships/hyperlink" Target="https://en.wikipedia.org/wiki/Blank_verse" TargetMode="External"/><Relationship Id="rId7" Type="http://schemas.openxmlformats.org/officeDocument/2006/relationships/hyperlink" Target="https://en.wikipedia.org/wiki/Paradise_Lost" TargetMode="External"/><Relationship Id="rId12" Type="http://schemas.openxmlformats.org/officeDocument/2006/relationships/hyperlink" Target="https://en.wikipedia.org/wiki/Satan" TargetMode="External"/><Relationship Id="rId2" Type="http://schemas.openxmlformats.org/officeDocument/2006/relationships/hyperlink" Target="https://en.wikipedia.org/wiki/Epic_poem" TargetMode="External"/><Relationship Id="rId1" Type="http://schemas.openxmlformats.org/officeDocument/2006/relationships/slideLayout" Target="../slideLayouts/slideLayout2.xml"/><Relationship Id="rId6" Type="http://schemas.openxmlformats.org/officeDocument/2006/relationships/hyperlink" Target="https://en.wikipedia.org/wiki/Masterpiece" TargetMode="External"/><Relationship Id="rId11" Type="http://schemas.openxmlformats.org/officeDocument/2006/relationships/hyperlink" Target="https://en.wikipedia.org/wiki/Fallen_angel" TargetMode="External"/><Relationship Id="rId5" Type="http://schemas.openxmlformats.org/officeDocument/2006/relationships/hyperlink" Target="https://en.wikipedia.org/wiki/Verse_(poetry)" TargetMode="External"/><Relationship Id="rId10" Type="http://schemas.openxmlformats.org/officeDocument/2006/relationships/hyperlink" Target="https://en.wikipedia.org/wiki/Adam_and_Eve" TargetMode="External"/><Relationship Id="rId4" Type="http://schemas.openxmlformats.org/officeDocument/2006/relationships/hyperlink" Target="https://en.wikipedia.org/wiki/John_Milton" TargetMode="External"/><Relationship Id="rId9" Type="http://schemas.openxmlformats.org/officeDocument/2006/relationships/hyperlink" Target="https://en.wikipedia.org/wiki/Fall_of_Ma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supersummary.com/paradise-lost/major-character-analys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1">
            <a:schemeClr val="accent4"/>
          </a:lnRef>
          <a:fillRef idx="2">
            <a:schemeClr val="accent4"/>
          </a:fillRef>
          <a:effectRef idx="1">
            <a:schemeClr val="accent4"/>
          </a:effectRef>
          <a:fontRef idx="minor">
            <a:schemeClr val="dk1"/>
          </a:fontRef>
        </p:style>
        <p:txBody>
          <a:bodyPr/>
          <a:lstStyle/>
          <a:p>
            <a:r>
              <a:rPr lang="en-IN" dirty="0" smtClean="0"/>
              <a:t>PARADISE LOST</a:t>
            </a:r>
            <a:endParaRPr lang="en-US" dirty="0"/>
          </a:p>
        </p:txBody>
      </p:sp>
      <p:sp>
        <p:nvSpPr>
          <p:cNvPr id="3" name="Subtitle 2"/>
          <p:cNvSpPr>
            <a:spLocks noGrp="1"/>
          </p:cNvSpPr>
          <p:nvPr>
            <p:ph type="subTitle" idx="1"/>
          </p:nvPr>
        </p:nvSpPr>
        <p:spPr/>
        <p:txBody>
          <a:bodyPr/>
          <a:lstStyle/>
          <a:p>
            <a:r>
              <a:rPr lang="en-IN" dirty="0" smtClean="0"/>
              <a:t>BY JOHN MILTON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85728"/>
            <a:ext cx="8229600" cy="6215106"/>
          </a:xfrm>
        </p:spPr>
        <p:txBody>
          <a:bodyPr>
            <a:normAutofit fontScale="77500" lnSpcReduction="20000"/>
          </a:bodyPr>
          <a:lstStyle/>
          <a:p>
            <a:r>
              <a:rPr lang="en-US" b="1" dirty="0" smtClean="0"/>
              <a:t>Sin and Innocence</a:t>
            </a:r>
          </a:p>
          <a:p>
            <a:pPr>
              <a:buNone/>
            </a:pPr>
            <a:r>
              <a:rPr lang="en-US" i="1" dirty="0" smtClean="0"/>
              <a:t>      Paradise </a:t>
            </a:r>
            <a:r>
              <a:rPr lang="en-US" i="1" dirty="0" smtClean="0"/>
              <a:t>Lost</a:t>
            </a:r>
            <a:r>
              <a:rPr lang="en-US" dirty="0" smtClean="0"/>
              <a:t> is basically a dramatization of the “original sin,” the explanation of how evil entered a world that began as God’s perfect creation. For a Christian like Milton, sin is everything that breaks God’s laws, including acts that do harm to other humans and acts that upset the </a:t>
            </a:r>
            <a:r>
              <a:rPr lang="en-US" dirty="0" smtClean="0"/>
              <a:t>hierarchy </a:t>
            </a:r>
            <a:r>
              <a:rPr lang="en-US" dirty="0" smtClean="0"/>
              <a:t>of the universe. </a:t>
            </a:r>
            <a:endParaRPr lang="en-US" dirty="0" smtClean="0"/>
          </a:p>
          <a:p>
            <a:r>
              <a:rPr lang="en-US" b="1" dirty="0" smtClean="0"/>
              <a:t>Free Will and Predestination</a:t>
            </a:r>
          </a:p>
          <a:p>
            <a:pPr>
              <a:buNone/>
            </a:pPr>
            <a:r>
              <a:rPr lang="en-US" dirty="0" smtClean="0"/>
              <a:t>      In</a:t>
            </a:r>
            <a:r>
              <a:rPr lang="en-US" dirty="0" smtClean="0"/>
              <a:t> </a:t>
            </a:r>
            <a:r>
              <a:rPr lang="en-US" i="1" dirty="0" smtClean="0"/>
              <a:t>Paradise Lost</a:t>
            </a:r>
            <a:r>
              <a:rPr lang="en-US" dirty="0" smtClean="0"/>
              <a:t> Milton argues </a:t>
            </a:r>
            <a:r>
              <a:rPr lang="en-US" dirty="0" smtClean="0"/>
              <a:t>that though</a:t>
            </a:r>
            <a:r>
              <a:rPr lang="en-US" dirty="0" smtClean="0"/>
              <a:t> God foresaw the Fall of Man, he still didn’t influence Adam and Eve’s free will</a:t>
            </a:r>
            <a:r>
              <a:rPr lang="en-US" dirty="0" smtClean="0"/>
              <a:t>. </a:t>
            </a:r>
            <a:r>
              <a:rPr lang="en-US" dirty="0" smtClean="0"/>
              <a:t>God specifically says that he gives his creatures the option to serve or disobey, as he wants obedience that is freely given, not forced. </a:t>
            </a:r>
          </a:p>
          <a:p>
            <a:r>
              <a:rPr lang="en-US" b="1" dirty="0" smtClean="0"/>
              <a:t>Love and Marriage</a:t>
            </a:r>
          </a:p>
          <a:p>
            <a:pPr>
              <a:buNone/>
            </a:pPr>
            <a:r>
              <a:rPr lang="en-US" dirty="0" smtClean="0"/>
              <a:t>      Love </a:t>
            </a:r>
            <a:r>
              <a:rPr lang="en-US" dirty="0" smtClean="0"/>
              <a:t>is one of the Christian God’s most important attributes, and Heavenly love also takes center stage early in the poem as the angels ceaselessly worship God and commune with each other in joy, and the Son offers himself as a sacrifice for humankind out of love for them. Then when Adam and Eve are created, the poem partly shifts its focus to mortal love and the idea of marriage.</a:t>
            </a:r>
          </a:p>
          <a:p>
            <a:pPr>
              <a:buNone/>
            </a:pPr>
            <a:endParaRPr lang="en-US" dirty="0" smtClean="0"/>
          </a:p>
          <a:p>
            <a:pPr>
              <a:buNone/>
            </a:pP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000108"/>
            <a:ext cx="4038600" cy="5643602"/>
          </a:xfrm>
        </p:spPr>
        <p:txBody>
          <a:bodyPr>
            <a:normAutofit fontScale="85000" lnSpcReduction="10000"/>
          </a:bodyPr>
          <a:lstStyle/>
          <a:p>
            <a:r>
              <a:rPr lang="en-US" dirty="0" smtClean="0"/>
              <a:t>As a blind poet, Milton dictated his verse to a series of aides in his </a:t>
            </a:r>
            <a:r>
              <a:rPr lang="en-US" dirty="0" smtClean="0"/>
              <a:t>employ.</a:t>
            </a:r>
          </a:p>
          <a:p>
            <a:r>
              <a:rPr lang="en-US" dirty="0" smtClean="0"/>
              <a:t>It </a:t>
            </a:r>
            <a:r>
              <a:rPr lang="en-US" dirty="0" smtClean="0"/>
              <a:t>has been argued that the poem reflects his personal despair at the failure of the </a:t>
            </a:r>
            <a:r>
              <a:rPr lang="en-US" dirty="0" smtClean="0">
                <a:hlinkClick r:id="rId2" tooltip="English Civil War"/>
              </a:rPr>
              <a:t>Revolution</a:t>
            </a:r>
            <a:r>
              <a:rPr lang="en-US" dirty="0" smtClean="0"/>
              <a:t> yet affirms an ultimate optimism in human potential</a:t>
            </a:r>
            <a:r>
              <a:rPr lang="en-US" dirty="0" smtClean="0"/>
              <a:t>.</a:t>
            </a:r>
          </a:p>
          <a:p>
            <a:r>
              <a:rPr lang="en-US" dirty="0" smtClean="0"/>
              <a:t>Some </a:t>
            </a:r>
            <a:r>
              <a:rPr lang="en-US" dirty="0" smtClean="0"/>
              <a:t>literary critics have argued that Milton encoded many references to his unyielding support for the "</a:t>
            </a:r>
            <a:r>
              <a:rPr lang="en-US" dirty="0" smtClean="0">
                <a:hlinkClick r:id="rId3" tooltip="Good Old Cause"/>
              </a:rPr>
              <a:t>Good Old Cause</a:t>
            </a:r>
            <a:r>
              <a:rPr lang="en-US" dirty="0" smtClean="0"/>
              <a:t>".</a:t>
            </a:r>
            <a:r>
              <a:rPr lang="en-US" baseline="30000" dirty="0" smtClean="0">
                <a:hlinkClick r:id="rId4"/>
              </a:rPr>
              <a:t>[55]</a:t>
            </a:r>
            <a:endParaRPr lang="en-US" dirty="0"/>
          </a:p>
        </p:txBody>
      </p:sp>
      <p:pic>
        <p:nvPicPr>
          <p:cNvPr id="10" name="Content Placeholder 9" descr="photo_2022-12-04_00-48-40.jpg"/>
          <p:cNvPicPr>
            <a:picLocks noGrp="1" noChangeAspect="1"/>
          </p:cNvPicPr>
          <p:nvPr>
            <p:ph sz="half" idx="2"/>
          </p:nvPr>
        </p:nvPicPr>
        <p:blipFill>
          <a:blip r:embed="rId5"/>
          <a:stretch>
            <a:fillRect/>
          </a:stretch>
        </p:blipFill>
        <p:spPr>
          <a:xfrm>
            <a:off x="4648200" y="2302370"/>
            <a:ext cx="4038600" cy="312162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smtClean="0"/>
              <a:t>THANKYOU</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JOHN MILTON</a:t>
            </a:r>
            <a:endParaRPr lang="en-US" dirty="0"/>
          </a:p>
        </p:txBody>
      </p:sp>
      <p:sp>
        <p:nvSpPr>
          <p:cNvPr id="3" name="Content Placeholder 2"/>
          <p:cNvSpPr>
            <a:spLocks noGrp="1"/>
          </p:cNvSpPr>
          <p:nvPr>
            <p:ph idx="1"/>
          </p:nvPr>
        </p:nvSpPr>
        <p:spPr>
          <a:xfrm>
            <a:off x="457200" y="1500174"/>
            <a:ext cx="8229600" cy="4809186"/>
          </a:xfrm>
        </p:spPr>
        <p:txBody>
          <a:bodyPr>
            <a:normAutofit fontScale="85000" lnSpcReduction="10000"/>
          </a:bodyPr>
          <a:lstStyle/>
          <a:p>
            <a:pPr>
              <a:buNone/>
            </a:pPr>
            <a:endParaRPr lang="en-US" dirty="0" smtClean="0"/>
          </a:p>
          <a:p>
            <a:pPr>
              <a:buFont typeface="Wingdings" pitchFamily="2" charset="2"/>
              <a:buChar char="Ø"/>
            </a:pPr>
            <a:r>
              <a:rPr lang="en-US" b="1" dirty="0" smtClean="0"/>
              <a:t> John Milton</a:t>
            </a:r>
            <a:r>
              <a:rPr lang="en-US" dirty="0" smtClean="0"/>
              <a:t> (9 December 1608 – 8 November 1674) was an </a:t>
            </a:r>
            <a:r>
              <a:rPr lang="en-US" dirty="0" smtClean="0">
                <a:hlinkClick r:id="rId2" tooltip="English people"/>
              </a:rPr>
              <a:t>English</a:t>
            </a:r>
            <a:r>
              <a:rPr lang="en-US" dirty="0" smtClean="0"/>
              <a:t> </a:t>
            </a:r>
            <a:r>
              <a:rPr lang="en-US" dirty="0" smtClean="0">
                <a:hlinkClick r:id="rId3" tooltip="Poet"/>
              </a:rPr>
              <a:t>poet</a:t>
            </a:r>
            <a:r>
              <a:rPr lang="en-US" dirty="0" smtClean="0"/>
              <a:t> and </a:t>
            </a:r>
            <a:r>
              <a:rPr lang="en-US" dirty="0" smtClean="0">
                <a:hlinkClick r:id="rId4" tooltip="Intellectual"/>
              </a:rPr>
              <a:t>intellectual</a:t>
            </a:r>
            <a:r>
              <a:rPr lang="en-US" dirty="0" smtClean="0"/>
              <a:t>. He served as a </a:t>
            </a:r>
            <a:r>
              <a:rPr lang="en-US" dirty="0" smtClean="0">
                <a:hlinkClick r:id="rId5" tooltip="Civil servant"/>
              </a:rPr>
              <a:t>civil servant</a:t>
            </a:r>
            <a:r>
              <a:rPr lang="en-US" dirty="0" smtClean="0"/>
              <a:t> for the </a:t>
            </a:r>
            <a:r>
              <a:rPr lang="en-US" dirty="0" smtClean="0">
                <a:hlinkClick r:id="rId6" tooltip="Commonwealth of England"/>
              </a:rPr>
              <a:t>Commonwealth of England</a:t>
            </a:r>
            <a:r>
              <a:rPr lang="en-US" dirty="0" smtClean="0"/>
              <a:t> under its Council of </a:t>
            </a:r>
            <a:r>
              <a:rPr lang="en-US" dirty="0" smtClean="0"/>
              <a:t>State.</a:t>
            </a:r>
          </a:p>
          <a:p>
            <a:pPr>
              <a:buFont typeface="Wingdings" pitchFamily="2" charset="2"/>
              <a:buChar char="Ø"/>
            </a:pPr>
            <a:r>
              <a:rPr lang="en-US" dirty="0" smtClean="0"/>
              <a:t> Writing in English, </a:t>
            </a:r>
            <a:r>
              <a:rPr lang="en-US" dirty="0" smtClean="0">
                <a:hlinkClick r:id="rId7" tooltip="Latin"/>
              </a:rPr>
              <a:t>Latin</a:t>
            </a:r>
            <a:r>
              <a:rPr lang="en-US" dirty="0" smtClean="0"/>
              <a:t>, and Italian, Milton achieved global fame and recognition during his </a:t>
            </a:r>
            <a:r>
              <a:rPr lang="en-US" dirty="0" smtClean="0"/>
              <a:t>lifetime</a:t>
            </a:r>
          </a:p>
          <a:p>
            <a:pPr>
              <a:buFont typeface="Wingdings" pitchFamily="2" charset="2"/>
              <a:buChar char="Ø"/>
            </a:pPr>
            <a:r>
              <a:rPr lang="en-US" dirty="0" smtClean="0"/>
              <a:t>His </a:t>
            </a:r>
            <a:r>
              <a:rPr lang="en-US" dirty="0" smtClean="0"/>
              <a:t>celebrated </a:t>
            </a:r>
            <a:r>
              <a:rPr lang="en-US" i="1" dirty="0" err="1" smtClean="0">
                <a:hlinkClick r:id="rId8" tooltip="Areopagitica"/>
              </a:rPr>
              <a:t>Areopagitica</a:t>
            </a:r>
            <a:r>
              <a:rPr lang="en-US" dirty="0" smtClean="0"/>
              <a:t> (1644), written in condemnation of </a:t>
            </a:r>
            <a:r>
              <a:rPr lang="en-US" dirty="0" smtClean="0">
                <a:hlinkClick r:id="rId9" tooltip="Prior restraint"/>
              </a:rPr>
              <a:t>pre-publication censorship</a:t>
            </a:r>
            <a:r>
              <a:rPr lang="en-US" dirty="0" smtClean="0"/>
              <a:t>, is among history's most influential and impassioned </a:t>
            </a:r>
            <a:r>
              <a:rPr lang="en-US" dirty="0" err="1" smtClean="0"/>
              <a:t>defences</a:t>
            </a:r>
            <a:r>
              <a:rPr lang="en-US" dirty="0" smtClean="0"/>
              <a:t> of </a:t>
            </a:r>
            <a:r>
              <a:rPr lang="en-US" dirty="0" smtClean="0">
                <a:hlinkClick r:id="rId10" tooltip="Freedom of speech"/>
              </a:rPr>
              <a:t>freedom of speech</a:t>
            </a:r>
            <a:r>
              <a:rPr lang="en-US" dirty="0" smtClean="0"/>
              <a:t> and </a:t>
            </a:r>
            <a:r>
              <a:rPr lang="en-US" dirty="0" smtClean="0">
                <a:hlinkClick r:id="rId11" tooltip="Freedom of the press"/>
              </a:rPr>
              <a:t>freedom of the </a:t>
            </a:r>
            <a:r>
              <a:rPr lang="en-US" dirty="0" smtClean="0">
                <a:hlinkClick r:id="rId11" tooltip="Freedom of the press"/>
              </a:rPr>
              <a:t>press</a:t>
            </a:r>
            <a:r>
              <a:rPr lang="en-US" dirty="0" smtClean="0"/>
              <a:t>.</a:t>
            </a:r>
          </a:p>
          <a:p>
            <a:pPr>
              <a:buFont typeface="Wingdings" pitchFamily="2" charset="2"/>
              <a:buChar char="Ø"/>
            </a:pPr>
            <a:r>
              <a:rPr lang="en-US" dirty="0" smtClean="0"/>
              <a:t>He was the first modern writer to employ unrhymed verse outside of the theatre or translations.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PERSONAL LIFE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John Milton was born in </a:t>
            </a:r>
            <a:r>
              <a:rPr lang="en-US" dirty="0" smtClean="0">
                <a:hlinkClick r:id="rId2" tooltip="Bread Street"/>
              </a:rPr>
              <a:t>Bread Street</a:t>
            </a:r>
            <a:r>
              <a:rPr lang="en-US" dirty="0" smtClean="0"/>
              <a:t>, London, on 9 December 1608, the son of composer </a:t>
            </a:r>
            <a:r>
              <a:rPr lang="en-US" dirty="0" smtClean="0">
                <a:hlinkClick r:id="rId3" tooltip="John Milton (composer)"/>
              </a:rPr>
              <a:t>John </a:t>
            </a:r>
            <a:r>
              <a:rPr lang="en-US" dirty="0" smtClean="0">
                <a:hlinkClick r:id="rId3" tooltip="John Milton (composer)"/>
              </a:rPr>
              <a:t>Milton</a:t>
            </a:r>
            <a:r>
              <a:rPr lang="en-US" dirty="0" smtClean="0"/>
              <a:t> and his wife Sarah Jeffrey. </a:t>
            </a:r>
            <a:endParaRPr lang="en-US" dirty="0" smtClean="0"/>
          </a:p>
          <a:p>
            <a:r>
              <a:rPr lang="en-US" dirty="0" smtClean="0"/>
              <a:t>The prosperity of Milton's father allowed </a:t>
            </a:r>
            <a:r>
              <a:rPr lang="en-US" dirty="0" smtClean="0"/>
              <a:t>him </a:t>
            </a:r>
            <a:r>
              <a:rPr lang="en-US" dirty="0" smtClean="0"/>
              <a:t>to obtain a private tutor, </a:t>
            </a:r>
            <a:r>
              <a:rPr lang="en-US" dirty="0" smtClean="0">
                <a:hlinkClick r:id="rId4" tooltip="Thomas Young (1587–1655)"/>
              </a:rPr>
              <a:t>Thomas Young</a:t>
            </a:r>
            <a:r>
              <a:rPr lang="en-US" dirty="0" smtClean="0"/>
              <a:t>, a Scottish Presbyterian with a </a:t>
            </a:r>
            <a:r>
              <a:rPr lang="en-US" dirty="0" smtClean="0">
                <a:hlinkClick r:id="rId5" tooltip="Master of Arts"/>
              </a:rPr>
              <a:t>MA</a:t>
            </a:r>
            <a:r>
              <a:rPr lang="en-US" dirty="0" smtClean="0"/>
              <a:t> from the </a:t>
            </a:r>
            <a:r>
              <a:rPr lang="en-US" dirty="0" smtClean="0">
                <a:hlinkClick r:id="rId6" tooltip="University of St. Andrews"/>
              </a:rPr>
              <a:t>University of St. Andrews</a:t>
            </a:r>
            <a:r>
              <a:rPr lang="en-US" dirty="0" smtClean="0"/>
              <a:t>.</a:t>
            </a:r>
          </a:p>
          <a:p>
            <a:r>
              <a:rPr lang="en-US" dirty="0" smtClean="0"/>
              <a:t> </a:t>
            </a:r>
            <a:r>
              <a:rPr lang="en-US" dirty="0" smtClean="0"/>
              <a:t>Young's influence also served as the poet's introduction to religious radicalism</a:t>
            </a:r>
            <a:r>
              <a:rPr lang="en-US" dirty="0" smtClean="0"/>
              <a:t>.</a:t>
            </a:r>
          </a:p>
          <a:p>
            <a:r>
              <a:rPr lang="en-US" dirty="0" smtClean="0"/>
              <a:t>After </a:t>
            </a:r>
            <a:r>
              <a:rPr lang="en-US" dirty="0" smtClean="0"/>
              <a:t>Young's tutorship, Milton attended </a:t>
            </a:r>
            <a:r>
              <a:rPr lang="en-US" dirty="0" smtClean="0">
                <a:hlinkClick r:id="rId7" tooltip="St Paul's School (London)"/>
              </a:rPr>
              <a:t>St Paul's School</a:t>
            </a:r>
            <a:r>
              <a:rPr lang="en-US" dirty="0" smtClean="0"/>
              <a:t> in London, where he began the study of Latin and Greek; the classical languages left an imprint on both his poetry and prose in </a:t>
            </a:r>
            <a:r>
              <a:rPr lang="en-US" dirty="0" smtClean="0"/>
              <a:t>English.</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lstStyle/>
          <a:p>
            <a:r>
              <a:rPr lang="en-IN" dirty="0" smtClean="0"/>
              <a:t>HIS POETRY</a:t>
            </a:r>
            <a:endParaRPr lang="en-US" dirty="0"/>
          </a:p>
        </p:txBody>
      </p:sp>
      <p:sp>
        <p:nvSpPr>
          <p:cNvPr id="3" name="Content Placeholder 2"/>
          <p:cNvSpPr>
            <a:spLocks noGrp="1"/>
          </p:cNvSpPr>
          <p:nvPr>
            <p:ph idx="1"/>
          </p:nvPr>
        </p:nvSpPr>
        <p:spPr>
          <a:xfrm>
            <a:off x="457200" y="1071546"/>
            <a:ext cx="8229600" cy="5643602"/>
          </a:xfrm>
        </p:spPr>
        <p:txBody>
          <a:bodyPr>
            <a:normAutofit fontScale="85000" lnSpcReduction="10000"/>
          </a:bodyPr>
          <a:lstStyle/>
          <a:p>
            <a:r>
              <a:rPr lang="en-US" dirty="0" smtClean="0"/>
              <a:t>Milton's poetry was slow to see the light of day, at least under his </a:t>
            </a:r>
            <a:r>
              <a:rPr lang="en-US" dirty="0" smtClean="0"/>
              <a:t>name.</a:t>
            </a:r>
          </a:p>
          <a:p>
            <a:r>
              <a:rPr lang="en-US" dirty="0" smtClean="0"/>
              <a:t> </a:t>
            </a:r>
            <a:r>
              <a:rPr lang="en-US" dirty="0" smtClean="0"/>
              <a:t>His first published poem was "On Shakespeare" (1630), anonymously included in the </a:t>
            </a:r>
            <a:r>
              <a:rPr lang="en-US" dirty="0" smtClean="0">
                <a:hlinkClick r:id="rId2" tooltip="Second Folio"/>
              </a:rPr>
              <a:t>Second Folio</a:t>
            </a:r>
            <a:r>
              <a:rPr lang="en-US" dirty="0" smtClean="0"/>
              <a:t> edition of </a:t>
            </a:r>
            <a:r>
              <a:rPr lang="en-US" dirty="0" smtClean="0">
                <a:hlinkClick r:id="rId3" tooltip="William Shakespeare"/>
              </a:rPr>
              <a:t>William Shakespeare</a:t>
            </a:r>
            <a:r>
              <a:rPr lang="en-US" dirty="0" smtClean="0"/>
              <a:t>'s plays in </a:t>
            </a:r>
            <a:r>
              <a:rPr lang="en-US" dirty="0" smtClean="0"/>
              <a:t>1632.</a:t>
            </a:r>
          </a:p>
          <a:p>
            <a:r>
              <a:rPr lang="en-US" dirty="0" smtClean="0"/>
              <a:t>An </a:t>
            </a:r>
            <a:r>
              <a:rPr lang="en-US" dirty="0" smtClean="0"/>
              <a:t>annotated copy of the </a:t>
            </a:r>
            <a:r>
              <a:rPr lang="en-US" dirty="0" smtClean="0">
                <a:hlinkClick r:id="rId4" tooltip="First Folio"/>
              </a:rPr>
              <a:t>First Folio</a:t>
            </a:r>
            <a:r>
              <a:rPr lang="en-US" dirty="0" smtClean="0"/>
              <a:t> has been suggested to contain marginal notes by Milton.</a:t>
            </a:r>
            <a:r>
              <a:rPr lang="en-US" baseline="30000" dirty="0" smtClean="0">
                <a:hlinkClick r:id="rId5"/>
              </a:rPr>
              <a:t>[54</a:t>
            </a:r>
            <a:r>
              <a:rPr lang="en-US" baseline="30000" dirty="0" smtClean="0">
                <a:hlinkClick r:id="rId5"/>
              </a:rPr>
              <a:t>]</a:t>
            </a:r>
            <a:endParaRPr lang="en-US" baseline="30000" dirty="0" smtClean="0"/>
          </a:p>
          <a:p>
            <a:r>
              <a:rPr lang="en-US" dirty="0" smtClean="0"/>
              <a:t> Milton collected his work in </a:t>
            </a:r>
            <a:r>
              <a:rPr lang="en-US" i="1" dirty="0" smtClean="0">
                <a:hlinkClick r:id="rId6" tooltip="1645 Poems"/>
              </a:rPr>
              <a:t>1645 Poems</a:t>
            </a:r>
            <a:r>
              <a:rPr lang="en-US" dirty="0" smtClean="0"/>
              <a:t> in the midst of the excitement attending the possibility of establishing a new English government. </a:t>
            </a:r>
            <a:endParaRPr lang="en-US" dirty="0" smtClean="0"/>
          </a:p>
          <a:p>
            <a:r>
              <a:rPr lang="en-US" dirty="0" smtClean="0"/>
              <a:t>The </a:t>
            </a:r>
            <a:r>
              <a:rPr lang="en-US" dirty="0" smtClean="0"/>
              <a:t>anonymous edition of </a:t>
            </a:r>
            <a:r>
              <a:rPr lang="en-US" i="1" dirty="0" err="1" smtClean="0"/>
              <a:t>Comus</a:t>
            </a:r>
            <a:r>
              <a:rPr lang="en-US" dirty="0" smtClean="0"/>
              <a:t> was published in 1637, and the publication of </a:t>
            </a:r>
            <a:r>
              <a:rPr lang="en-US" i="1" dirty="0" err="1" smtClean="0"/>
              <a:t>Lycidas</a:t>
            </a:r>
            <a:r>
              <a:rPr lang="en-US" dirty="0" smtClean="0"/>
              <a:t> in 1638 in </a:t>
            </a:r>
            <a:r>
              <a:rPr lang="en-US" i="1" dirty="0" err="1" smtClean="0"/>
              <a:t>Justa</a:t>
            </a:r>
            <a:r>
              <a:rPr lang="en-US" i="1" dirty="0" smtClean="0"/>
              <a:t> </a:t>
            </a:r>
            <a:r>
              <a:rPr lang="en-US" i="1" dirty="0" err="1" smtClean="0"/>
              <a:t>Edouardo</a:t>
            </a:r>
            <a:r>
              <a:rPr lang="en-US" i="1" dirty="0" smtClean="0"/>
              <a:t> King </a:t>
            </a:r>
            <a:r>
              <a:rPr lang="en-US" i="1" dirty="0" err="1" smtClean="0"/>
              <a:t>Naufrago</a:t>
            </a:r>
            <a:r>
              <a:rPr lang="en-US" dirty="0" smtClean="0"/>
              <a:t> was signed J. M. Otherwise. </a:t>
            </a:r>
            <a:endParaRPr lang="en-US" dirty="0" smtClean="0"/>
          </a:p>
          <a:p>
            <a:r>
              <a:rPr lang="en-US" dirty="0" smtClean="0"/>
              <a:t>The </a:t>
            </a:r>
            <a:r>
              <a:rPr lang="en-US" dirty="0" smtClean="0"/>
              <a:t>1645 collection was the only poetry of his to see print until </a:t>
            </a:r>
            <a:r>
              <a:rPr lang="en-US" i="1" dirty="0" smtClean="0">
                <a:hlinkClick r:id="rId7" tooltip="Paradise Lost"/>
              </a:rPr>
              <a:t>Paradise Lost</a:t>
            </a:r>
            <a:r>
              <a:rPr lang="en-US" dirty="0" smtClean="0"/>
              <a:t> appeared in 1667</a:t>
            </a:r>
            <a:r>
              <a:rPr lang="en-US" dirty="0" smtClean="0"/>
              <a:t>.</a:t>
            </a:r>
            <a:endParaRPr lang="en-US" b="1"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en-IN" dirty="0" smtClean="0"/>
              <a:t>PARADISE LOST</a:t>
            </a:r>
            <a:endParaRPr lang="en-US" dirty="0"/>
          </a:p>
        </p:txBody>
      </p:sp>
      <p:sp>
        <p:nvSpPr>
          <p:cNvPr id="3" name="Content Placeholder 2"/>
          <p:cNvSpPr>
            <a:spLocks noGrp="1"/>
          </p:cNvSpPr>
          <p:nvPr>
            <p:ph idx="1"/>
          </p:nvPr>
        </p:nvSpPr>
        <p:spPr>
          <a:xfrm>
            <a:off x="457200" y="1285860"/>
            <a:ext cx="8229600" cy="5286412"/>
          </a:xfrm>
        </p:spPr>
        <p:txBody>
          <a:bodyPr>
            <a:normAutofit fontScale="92500" lnSpcReduction="10000"/>
          </a:bodyPr>
          <a:lstStyle/>
          <a:p>
            <a:r>
              <a:rPr lang="en-US" b="1" i="1" dirty="0" smtClean="0"/>
              <a:t>Paradise Lost</a:t>
            </a:r>
            <a:r>
              <a:rPr lang="en-US" dirty="0" smtClean="0"/>
              <a:t> is an </a:t>
            </a:r>
            <a:r>
              <a:rPr lang="en-US" dirty="0" smtClean="0">
                <a:hlinkClick r:id="rId2" tooltip="Epic poem"/>
              </a:rPr>
              <a:t>epic poem</a:t>
            </a:r>
            <a:r>
              <a:rPr lang="en-US" dirty="0" smtClean="0"/>
              <a:t> in </a:t>
            </a:r>
            <a:r>
              <a:rPr lang="en-US" dirty="0" smtClean="0">
                <a:hlinkClick r:id="rId3" tooltip="Blank verse"/>
              </a:rPr>
              <a:t>blank verse</a:t>
            </a:r>
            <a:r>
              <a:rPr lang="en-US" dirty="0" smtClean="0"/>
              <a:t> by the 17th-century English poet </a:t>
            </a:r>
            <a:r>
              <a:rPr lang="en-US" dirty="0" smtClean="0">
                <a:hlinkClick r:id="rId4" tooltip="John Milton"/>
              </a:rPr>
              <a:t>John </a:t>
            </a:r>
            <a:r>
              <a:rPr lang="en-US" dirty="0" smtClean="0">
                <a:hlinkClick r:id="rId4" tooltip="John Milton"/>
              </a:rPr>
              <a:t>Milton</a:t>
            </a:r>
            <a:r>
              <a:rPr lang="en-US" dirty="0" smtClean="0"/>
              <a:t>.</a:t>
            </a:r>
          </a:p>
          <a:p>
            <a:r>
              <a:rPr lang="en-US" dirty="0" smtClean="0"/>
              <a:t>The </a:t>
            </a:r>
            <a:r>
              <a:rPr lang="en-US" dirty="0" smtClean="0"/>
              <a:t>first version, published in 1667, consists of ten books with over ten thousand lines of </a:t>
            </a:r>
            <a:r>
              <a:rPr lang="en-US" dirty="0" smtClean="0">
                <a:hlinkClick r:id="rId5" tooltip="Verse (poetry)"/>
              </a:rPr>
              <a:t>verse</a:t>
            </a:r>
            <a:r>
              <a:rPr lang="en-US" dirty="0" smtClean="0"/>
              <a:t>. A second edition followed in 1674, arranged into twelve </a:t>
            </a:r>
            <a:r>
              <a:rPr lang="en-US" dirty="0" smtClean="0"/>
              <a:t>books </a:t>
            </a:r>
            <a:r>
              <a:rPr lang="en-US" dirty="0" smtClean="0"/>
              <a:t>with minor revisions </a:t>
            </a:r>
            <a:r>
              <a:rPr lang="en-US" dirty="0" smtClean="0"/>
              <a:t>throughout.</a:t>
            </a:r>
            <a:endParaRPr lang="en-US" baseline="30000" dirty="0" smtClean="0"/>
          </a:p>
          <a:p>
            <a:r>
              <a:rPr lang="en-US" dirty="0" smtClean="0"/>
              <a:t>It </a:t>
            </a:r>
            <a:r>
              <a:rPr lang="en-US" dirty="0" smtClean="0"/>
              <a:t>is considered to be Milton's </a:t>
            </a:r>
            <a:r>
              <a:rPr lang="en-US" dirty="0" smtClean="0">
                <a:hlinkClick r:id="rId6" tooltip="Masterpiece"/>
              </a:rPr>
              <a:t>masterpiece</a:t>
            </a:r>
            <a:r>
              <a:rPr lang="en-US" dirty="0" smtClean="0"/>
              <a:t>, and it helped solidify his reputation as one of the greatest English poets of all time.</a:t>
            </a:r>
            <a:r>
              <a:rPr lang="en-US" baseline="30000" dirty="0" smtClean="0">
                <a:hlinkClick r:id="rId7"/>
              </a:rPr>
              <a:t>[3]</a:t>
            </a:r>
            <a:r>
              <a:rPr lang="en-US" dirty="0" smtClean="0"/>
              <a:t> </a:t>
            </a:r>
            <a:endParaRPr lang="en-US" dirty="0" smtClean="0"/>
          </a:p>
          <a:p>
            <a:r>
              <a:rPr lang="en-US" dirty="0" smtClean="0"/>
              <a:t>The </a:t>
            </a:r>
            <a:r>
              <a:rPr lang="en-US" dirty="0" smtClean="0"/>
              <a:t>poem concerns the </a:t>
            </a:r>
            <a:r>
              <a:rPr lang="en-US" dirty="0" smtClean="0">
                <a:hlinkClick r:id="rId8" tooltip="The Bible"/>
              </a:rPr>
              <a:t>biblical</a:t>
            </a:r>
            <a:r>
              <a:rPr lang="en-US" dirty="0" smtClean="0"/>
              <a:t> story of the </a:t>
            </a:r>
            <a:r>
              <a:rPr lang="en-US" dirty="0" smtClean="0">
                <a:hlinkClick r:id="rId9" tooltip="Fall of Man"/>
              </a:rPr>
              <a:t>Fall of Man</a:t>
            </a:r>
            <a:r>
              <a:rPr lang="en-US" dirty="0" smtClean="0"/>
              <a:t>: the temptation of </a:t>
            </a:r>
            <a:r>
              <a:rPr lang="en-US" dirty="0" smtClean="0">
                <a:hlinkClick r:id="rId10" tooltip="Adam and Eve"/>
              </a:rPr>
              <a:t>Adam and Eve</a:t>
            </a:r>
            <a:r>
              <a:rPr lang="en-US" dirty="0" smtClean="0"/>
              <a:t> by the </a:t>
            </a:r>
            <a:r>
              <a:rPr lang="en-US" dirty="0" smtClean="0">
                <a:hlinkClick r:id="rId11" tooltip="Fallen angel"/>
              </a:rPr>
              <a:t>fallen angel</a:t>
            </a:r>
            <a:r>
              <a:rPr lang="en-US" dirty="0" smtClean="0"/>
              <a:t> </a:t>
            </a:r>
            <a:r>
              <a:rPr lang="en-US" dirty="0" smtClean="0">
                <a:hlinkClick r:id="rId12" tooltip="Satan"/>
              </a:rPr>
              <a:t>Satan</a:t>
            </a:r>
            <a:r>
              <a:rPr lang="en-US" dirty="0" smtClean="0"/>
              <a:t> and their expulsion from the </a:t>
            </a:r>
            <a:r>
              <a:rPr lang="en-US" dirty="0" smtClean="0">
                <a:hlinkClick r:id="rId13" tooltip="Garden of Eden"/>
              </a:rPr>
              <a:t>Garden of Eden</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i="1" dirty="0" smtClean="0"/>
              <a:t>Paradise Lost </a:t>
            </a:r>
            <a:r>
              <a:rPr lang="en-US" dirty="0" smtClean="0"/>
              <a:t>recreates the biblical story of the fall of man, starting with the first fall, that of a group of rebel angels in Heaven. </a:t>
            </a:r>
            <a:r>
              <a:rPr lang="en-US" b="1" dirty="0" smtClean="0">
                <a:hlinkClick r:id="rId2"/>
              </a:rPr>
              <a:t>Satan</a:t>
            </a:r>
            <a:r>
              <a:rPr lang="en-US" dirty="0" smtClean="0"/>
              <a:t>, one of God’s most cherished and powerful angels, grows angry when God creates </a:t>
            </a:r>
            <a:r>
              <a:rPr lang="en-US" b="1" dirty="0" smtClean="0">
                <a:hlinkClick r:id="rId2"/>
              </a:rPr>
              <a:t>the Son</a:t>
            </a:r>
            <a:r>
              <a:rPr lang="en-US" dirty="0" smtClean="0"/>
              <a:t> and proclaims that Son as leader. Satan asserts his own authority and power when he organizes a group of rebel angels against God, leading to the Angelic War, which ends in no deaths but much pain. The Son defeats the rebels, who are cast into Hell.</a:t>
            </a:r>
          </a:p>
          <a:p>
            <a:r>
              <a:rPr lang="en-US" dirty="0" smtClean="0"/>
              <a:t>After this civil war, God creates the first man, Adam. Lonely, Adam requests a companion, and so God makes Eve from Adam’s flesh. Eve is beautiful, intelligent, and in love with Adam; she is also curious and hungry for knowledge. Adam and Eve begin in a close relationship with God. They live in Paradise, in the Garden of Eden. God gives them the power to rule over all creation with only one command: They cannot eat fruit from the Tree of Knowledge. God warns that if they eat from the tree, they will die.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57166"/>
            <a:ext cx="8229600" cy="6500834"/>
          </a:xfrm>
        </p:spPr>
        <p:txBody>
          <a:bodyPr>
            <a:normAutofit fontScale="92500" lnSpcReduction="20000"/>
          </a:bodyPr>
          <a:lstStyle/>
          <a:p>
            <a:r>
              <a:rPr lang="en-US" dirty="0" smtClean="0"/>
              <a:t>Meanwhile, in Hell, Satan concocts a plan to destroy man in an act of revenge. He journeys to Earth, tricking the angel </a:t>
            </a:r>
            <a:r>
              <a:rPr lang="en-US" dirty="0" err="1" smtClean="0"/>
              <a:t>Uriel</a:t>
            </a:r>
            <a:r>
              <a:rPr lang="en-US" dirty="0" smtClean="0"/>
              <a:t> into showing him where man lives. After finding Adam and Eve in Paradise, he grows jealous of them, for they have God’s favor. He overhears Adam and Eve talking about the forbidden fruit. He disguises himself as a serpent, cunning and deceptive. He tricks Eve into eating the forbidden fruit</a:t>
            </a:r>
            <a:r>
              <a:rPr lang="en-US" dirty="0" smtClean="0"/>
              <a:t>.</a:t>
            </a:r>
          </a:p>
          <a:p>
            <a:endParaRPr lang="en-US" dirty="0" smtClean="0"/>
          </a:p>
          <a:p>
            <a:r>
              <a:rPr lang="en-US" dirty="0" smtClean="0"/>
              <a:t>Adam learns of Eve’s sin and knows that she must die. He chooses to eat the forbidden fruit, too, feeling bound to Eve because they are from the same flesh. Adam and Eve both know they have sinned. They fall asleep and have terrible nightmares. When they awake, they both feel guilt and shame for disobeying God. On bended knee, they beg God for forgiveness</a:t>
            </a:r>
            <a:r>
              <a:rPr lang="en-US" dirty="0" smtClean="0"/>
              <a:t>.</a:t>
            </a: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71480"/>
            <a:ext cx="8229600" cy="5929354"/>
          </a:xfrm>
        </p:spPr>
        <p:txBody>
          <a:bodyPr>
            <a:normAutofit fontScale="92500"/>
          </a:bodyPr>
          <a:lstStyle/>
          <a:p>
            <a:r>
              <a:rPr lang="en-US" dirty="0" smtClean="0"/>
              <a:t>With mankind fallen, Satan returns to Hell to celebrate his triumph. As soon as he finishes his victory speech, he and all his followers turn into snakes without limbs or the ability to speak.</a:t>
            </a:r>
          </a:p>
          <a:p>
            <a:pPr>
              <a:buNone/>
            </a:pPr>
            <a:endParaRPr lang="en-US" dirty="0" smtClean="0"/>
          </a:p>
          <a:p>
            <a:r>
              <a:rPr lang="en-US" dirty="0" smtClean="0"/>
              <a:t>God sends the Archangel Michael to escort Adam and Eve from Paradise. Before expelling them, Michael shows Adam the future—the events resulting from the original sin. The vision shows everything that will happen to mankind, tracing events from Cain and Abel up to the redemption of sin through Jesus Christ. With a mixture of sadness and hope, Adam and Eve leave Paradise.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85860"/>
          </a:xfrm>
        </p:spPr>
        <p:txBody>
          <a:bodyPr/>
          <a:lstStyle/>
          <a:p>
            <a:r>
              <a:rPr lang="en-IN" dirty="0" smtClean="0"/>
              <a:t>THEMES</a:t>
            </a:r>
            <a:endParaRPr lang="en-US" dirty="0"/>
          </a:p>
        </p:txBody>
      </p:sp>
      <p:sp>
        <p:nvSpPr>
          <p:cNvPr id="3" name="Content Placeholder 2"/>
          <p:cNvSpPr>
            <a:spLocks noGrp="1"/>
          </p:cNvSpPr>
          <p:nvPr>
            <p:ph idx="1"/>
          </p:nvPr>
        </p:nvSpPr>
        <p:spPr>
          <a:xfrm>
            <a:off x="457200" y="1071546"/>
            <a:ext cx="8229600" cy="5237814"/>
          </a:xfrm>
        </p:spPr>
        <p:txBody>
          <a:bodyPr>
            <a:normAutofit fontScale="85000" lnSpcReduction="20000"/>
          </a:bodyPr>
          <a:lstStyle/>
          <a:p>
            <a:r>
              <a:rPr lang="en-US" b="1" dirty="0" smtClean="0"/>
              <a:t>Hierarchy and Order</a:t>
            </a:r>
          </a:p>
          <a:p>
            <a:pPr>
              <a:buNone/>
            </a:pPr>
            <a:r>
              <a:rPr lang="en-US" dirty="0" smtClean="0"/>
              <a:t>     In </a:t>
            </a:r>
            <a:r>
              <a:rPr lang="en-US" dirty="0" smtClean="0"/>
              <a:t>portraying the “Fall of Man” and the war in Heaven, Milton spends much of </a:t>
            </a:r>
            <a:r>
              <a:rPr lang="en-US" i="1" dirty="0" smtClean="0"/>
              <a:t>Paradise Lost</a:t>
            </a:r>
            <a:r>
              <a:rPr lang="en-US" dirty="0" smtClean="0"/>
              <a:t> describing the universal hierarchy and order that these events upset. In </a:t>
            </a:r>
            <a:r>
              <a:rPr lang="en-US" dirty="0" smtClean="0"/>
              <a:t>his </a:t>
            </a:r>
            <a:r>
              <a:rPr lang="en-US" dirty="0" err="1" smtClean="0"/>
              <a:t>viewS</a:t>
            </a:r>
            <a:r>
              <a:rPr lang="en-US" dirty="0" smtClean="0"/>
              <a:t> Heaven </a:t>
            </a:r>
            <a:r>
              <a:rPr lang="en-US" dirty="0" smtClean="0"/>
              <a:t>exists above, Earth below, and Hell and Chaos below that. Within this geographically ordered cosmos, the most important hierarchy of Heaven is that of God as supreme monarch, the creator and ruler of the </a:t>
            </a:r>
            <a:r>
              <a:rPr lang="en-US" dirty="0" smtClean="0"/>
              <a:t>universe.</a:t>
            </a:r>
          </a:p>
          <a:p>
            <a:r>
              <a:rPr lang="en-US" b="1" dirty="0" smtClean="0"/>
              <a:t>Disobedience and Revolt</a:t>
            </a:r>
          </a:p>
          <a:p>
            <a:pPr>
              <a:buNone/>
            </a:pPr>
            <a:r>
              <a:rPr lang="en-US" i="1" dirty="0" smtClean="0"/>
              <a:t>     Paradise </a:t>
            </a:r>
            <a:r>
              <a:rPr lang="en-US" i="1" dirty="0" smtClean="0"/>
              <a:t>Lost</a:t>
            </a:r>
            <a:r>
              <a:rPr lang="en-US" dirty="0" smtClean="0"/>
              <a:t> is about the fall of humanity and the rebellion of Satan and his angels, so the plot and conflict almost entirely come from acts of revolt against the hierarchy of God’s universe. The “Fall” comes when Satan grows jealous of God honoring the Son so highly</a:t>
            </a:r>
          </a:p>
          <a:p>
            <a:pPr>
              <a:buNone/>
            </a:pPr>
            <a:endParaRPr lang="en-US" dirty="0" smtClean="0"/>
          </a:p>
          <a:p>
            <a:pPr>
              <a:buNone/>
            </a:pPr>
            <a:endParaRPr lang="en-US" dirty="0" smtClean="0"/>
          </a:p>
          <a:p>
            <a:pPr>
              <a:buNone/>
            </a:pPr>
            <a:endParaRPr lang="en-IN" dirty="0" smtClean="0"/>
          </a:p>
          <a:p>
            <a:pPr>
              <a:buNone/>
            </a:pPr>
            <a:endParaRPr lang="en-IN" dirty="0" smtClean="0"/>
          </a:p>
          <a:p>
            <a:pPr>
              <a:buNone/>
            </a:pPr>
            <a:endParaRPr lang="en-IN" dirty="0" smtClean="0"/>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135</TotalTime>
  <Words>597</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PARADISE LOST</vt:lpstr>
      <vt:lpstr>JOHN MILTON</vt:lpstr>
      <vt:lpstr>PERSONAL LIFE</vt:lpstr>
      <vt:lpstr>HIS POETRY</vt:lpstr>
      <vt:lpstr>PARADISE LOST</vt:lpstr>
      <vt:lpstr>Slide 6</vt:lpstr>
      <vt:lpstr>Slide 7</vt:lpstr>
      <vt:lpstr>Slide 8</vt:lpstr>
      <vt:lpstr>THEMES</vt:lpstr>
      <vt:lpstr>Slide 10</vt:lpstr>
      <vt:lpstr>Slide 11</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PARADISE LOST</dc:title>
  <dc:creator>user</dc:creator>
  <cp:lastModifiedBy>user</cp:lastModifiedBy>
  <cp:revision>14</cp:revision>
  <dcterms:created xsi:type="dcterms:W3CDTF">2022-12-03T17:28:43Z</dcterms:created>
  <dcterms:modified xsi:type="dcterms:W3CDTF">2022-12-03T19:44:23Z</dcterms:modified>
</cp:coreProperties>
</file>