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33AFA5-5419-4D37-AF98-F38B7D5CFC35}">
  <a:tblStyle styleId="{F133AFA5-5419-4D37-AF98-F38B7D5CFC35}"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70AD47"/>
              </a:solidFill>
              <a:prstDash val="solid"/>
              <a:round/>
              <a:headEnd len="sm" w="sm" type="none"/>
              <a:tailEnd len="sm" w="sm" type="none"/>
            </a:ln>
          </a:top>
          <a:bottom>
            <a:ln cap="flat" cmpd="sng" w="12700">
              <a:solidFill>
                <a:srgbClr val="70AD47"/>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rgbClr val="70AD47">
              <a:alpha val="20000"/>
            </a:srgbClr>
          </a:solidFill>
        </a:fill>
      </a:tcStyle>
    </a:band1H>
    <a:band2H>
      <a:tcTxStyle b="off" i="off"/>
    </a:band2H>
    <a:band1V>
      <a:tcTxStyle b="off" i="off"/>
      <a:tcStyle>
        <a:fill>
          <a:solidFill>
            <a:srgbClr val="70AD47">
              <a:alpha val="20000"/>
            </a:srgbClr>
          </a:solidFill>
        </a:fill>
      </a:tcStyle>
    </a:band1V>
    <a:band2V>
      <a:tcTxStyle b="off" i="off"/>
    </a:band2V>
    <a:lastCol>
      <a:tcTxStyle b="on" i="off"/>
    </a:lastCol>
    <a:firstCol>
      <a:tcTxStyle b="on" i="off"/>
    </a:firstCol>
    <a:lastRow>
      <a:tcTxStyle b="on" i="off"/>
      <a:tcStyle>
        <a:tcBdr>
          <a:top>
            <a:ln cap="flat" cmpd="sng" w="12700">
              <a:solidFill>
                <a:srgbClr val="70AD47"/>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rgbClr val="70AD47"/>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c012f18a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6c012f18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c012f18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a6c012f18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c012f18a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a6c012f18a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6c012f18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a6c012f18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39e5c3f9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39e5c3f9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d44e624d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39d44e624d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6c012f18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a6c012f18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dk1"/>
              </a:buClr>
              <a:buSzPts val="2300"/>
              <a:buChar char="●"/>
            </a:pPr>
            <a:r>
              <a:rPr lang="en-US" sz="2300">
                <a:solidFill>
                  <a:schemeClr val="dk1"/>
                </a:solidFill>
              </a:rPr>
              <a:t>Other models like RNN and CNN have a clear and strong inductive bias. RNN using the hidden states to capture local dependencies. RNN recurrently models the dependencies of input tokens step by step. This feature in practice helps these models to learn certain types of data dependencies.</a:t>
            </a:r>
            <a:endParaRPr sz="23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US" sz="2300">
                <a:solidFill>
                  <a:schemeClr val="dk1"/>
                </a:solidFill>
              </a:rPr>
              <a:t>On the other hand, the attention mechanism in transformers assumes no prior knowledge of the patterns of dependencies between tokens, instead it learns to predict the pairwise attention weights for each pair of input tokens. But in practice it is a challenging task to recognize all the dependency patterns directly from the data, particularly when processing long sequences.</a:t>
            </a:r>
            <a:endParaRPr sz="23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US" sz="2300">
                <a:solidFill>
                  <a:schemeClr val="dk1"/>
                </a:solidFill>
              </a:rPr>
              <a:t>Studies have shown that transformers are neither accurate nor efficient for long sequence modelling.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6c012f18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a6c012f18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6c012f18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a6c012f18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6c012f18a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a6c012f18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c012f18a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a6c012f18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6c012f18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a6c012f18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c012f18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a6c012f18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lassroom.google.com/c/NjE2ODIyMDcwMjUz"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514350" y="3936350"/>
            <a:ext cx="11163300" cy="17709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100"/>
              <a:buFont typeface="Arial"/>
              <a:buNone/>
            </a:pPr>
            <a:r>
              <a:rPr b="1" lang="en-US" sz="3200">
                <a:highlight>
                  <a:srgbClr val="FFFFFF"/>
                </a:highlight>
              </a:rPr>
              <a:t>Term Paper Presentation</a:t>
            </a:r>
            <a:endParaRPr b="1" sz="3200">
              <a:highlight>
                <a:srgbClr val="FFFFFF"/>
              </a:highlight>
            </a:endParaRPr>
          </a:p>
          <a:p>
            <a:pPr indent="0" lvl="0" marL="0" marR="0" rtl="0" algn="ctr">
              <a:lnSpc>
                <a:spcPct val="115000"/>
              </a:lnSpc>
              <a:spcBef>
                <a:spcPts val="0"/>
              </a:spcBef>
              <a:spcAft>
                <a:spcPts val="0"/>
              </a:spcAft>
              <a:buClr>
                <a:srgbClr val="000000"/>
              </a:buClr>
              <a:buSzPts val="1100"/>
              <a:buFont typeface="Arial"/>
              <a:buNone/>
            </a:pPr>
            <a:r>
              <a:rPr b="1" lang="en-US" sz="3500">
                <a:highlight>
                  <a:srgbClr val="FFFFFF"/>
                </a:highlight>
              </a:rPr>
              <a:t>MEGA: Moving Average Equipped Gated Attention</a:t>
            </a:r>
            <a:endParaRPr b="1" sz="3500">
              <a:highlight>
                <a:srgbClr val="FFFFFF"/>
              </a:highlight>
            </a:endParaRPr>
          </a:p>
          <a:p>
            <a:pPr indent="0" lvl="0" marL="0" marR="0" rtl="0" algn="ctr">
              <a:lnSpc>
                <a:spcPct val="115000"/>
              </a:lnSpc>
              <a:spcBef>
                <a:spcPts val="0"/>
              </a:spcBef>
              <a:spcAft>
                <a:spcPts val="0"/>
              </a:spcAft>
              <a:buClr>
                <a:srgbClr val="000000"/>
              </a:buClr>
              <a:buSzPts val="1100"/>
              <a:buFont typeface="Arial"/>
              <a:buNone/>
            </a:pPr>
            <a:r>
              <a:t/>
            </a:r>
            <a:endParaRPr b="1" sz="3200">
              <a:highlight>
                <a:srgbClr val="FFFFFF"/>
              </a:highlight>
            </a:endParaRPr>
          </a:p>
        </p:txBody>
      </p:sp>
      <p:sp>
        <p:nvSpPr>
          <p:cNvPr id="85" name="Google Shape;85;p13"/>
          <p:cNvSpPr txBox="1"/>
          <p:nvPr/>
        </p:nvSpPr>
        <p:spPr>
          <a:xfrm>
            <a:off x="-1356025" y="5957022"/>
            <a:ext cx="6792300" cy="831000"/>
          </a:xfrm>
          <a:prstGeom prst="rect">
            <a:avLst/>
          </a:prstGeom>
          <a:noFill/>
          <a:ln>
            <a:noFill/>
          </a:ln>
        </p:spPr>
        <p:txBody>
          <a:bodyPr anchorCtr="0" anchor="t" bIns="45700" lIns="91425" spcFirstLastPara="1" rIns="91425" wrap="square" tIns="45700">
            <a:spAutoFit/>
          </a:bodyPr>
          <a:lstStyle/>
          <a:p>
            <a:pPr indent="457200" lvl="0" marL="9144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Sarvesh Bagwe (202211006)</a:t>
            </a:r>
            <a:endParaRPr b="1" i="0" sz="2400" u="none" cap="none" strike="noStrike">
              <a:solidFill>
                <a:srgbClr val="000000"/>
              </a:solidFill>
              <a:latin typeface="Times New Roman"/>
              <a:ea typeface="Times New Roman"/>
              <a:cs typeface="Times New Roman"/>
              <a:sym typeface="Times New Roman"/>
            </a:endParaRPr>
          </a:p>
          <a:p>
            <a:pPr indent="0" lvl="0" marL="13716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Vedant Dave     (202211042)</a:t>
            </a:r>
            <a:endParaRPr b="1" sz="2400">
              <a:latin typeface="Times New Roman"/>
              <a:ea typeface="Times New Roman"/>
              <a:cs typeface="Times New Roman"/>
              <a:sym typeface="Times New Roman"/>
            </a:endParaRPr>
          </a:p>
        </p:txBody>
      </p:sp>
      <p:graphicFrame>
        <p:nvGraphicFramePr>
          <p:cNvPr id="86" name="Google Shape;86;p13"/>
          <p:cNvGraphicFramePr/>
          <p:nvPr/>
        </p:nvGraphicFramePr>
        <p:xfrm>
          <a:off x="0" y="405034"/>
          <a:ext cx="3000000" cy="3000000"/>
        </p:xfrm>
        <a:graphic>
          <a:graphicData uri="http://schemas.openxmlformats.org/drawingml/2006/table">
            <a:tbl>
              <a:tblPr bandRow="1" firstRow="1">
                <a:noFill/>
                <a:tableStyleId>{F133AFA5-5419-4D37-AF98-F38B7D5CFC35}</a:tableStyleId>
              </a:tblPr>
              <a:tblGrid>
                <a:gridCol w="12192000"/>
              </a:tblGrid>
              <a:tr h="607700">
                <a:tc>
                  <a:txBody>
                    <a:bodyPr/>
                    <a:lstStyle/>
                    <a:p>
                      <a:pPr indent="0" lvl="0" marL="0" rtl="0" algn="ctr">
                        <a:lnSpc>
                          <a:spcPct val="115000"/>
                        </a:lnSpc>
                        <a:spcBef>
                          <a:spcPts val="0"/>
                        </a:spcBef>
                        <a:spcAft>
                          <a:spcPts val="0"/>
                        </a:spcAft>
                        <a:buClr>
                          <a:schemeClr val="dk1"/>
                        </a:buClr>
                        <a:buSzPts val="1100"/>
                        <a:buFont typeface="Arial"/>
                        <a:buNone/>
                      </a:pPr>
                      <a:r>
                        <a:t/>
                      </a:r>
                      <a:endParaRPr b="0" sz="1000">
                        <a:solidFill>
                          <a:srgbClr val="5F6368"/>
                        </a:solidFill>
                        <a:highlight>
                          <a:srgbClr val="FFFFFF"/>
                        </a:highlight>
                        <a:uFill>
                          <a:noFill/>
                        </a:uFill>
                        <a:latin typeface="Roboto"/>
                        <a:ea typeface="Roboto"/>
                        <a:cs typeface="Roboto"/>
                        <a:sym typeface="Roboto"/>
                        <a:hlinkClick r:id="rId3">
                          <a:extLst>
                            <a:ext uri="{A12FA001-AC4F-418D-AE19-62706E023703}">
                              <ahyp:hlinkClr val="tx"/>
                            </a:ext>
                          </a:extLst>
                        </a:hlinkClick>
                      </a:endParaRPr>
                    </a:p>
                    <a:p>
                      <a:pPr indent="0" lvl="0" marL="0" marR="0" rtl="0" algn="ctr">
                        <a:lnSpc>
                          <a:spcPct val="100000"/>
                        </a:lnSpc>
                        <a:spcBef>
                          <a:spcPts val="0"/>
                        </a:spcBef>
                        <a:spcAft>
                          <a:spcPts val="0"/>
                        </a:spcAft>
                        <a:buClr>
                          <a:srgbClr val="000000"/>
                        </a:buClr>
                        <a:buSzPts val="2800"/>
                        <a:buFont typeface="Arial"/>
                        <a:buNone/>
                      </a:pPr>
                      <a:r>
                        <a:rPr lang="en-US" sz="2800">
                          <a:latin typeface="Times New Roman"/>
                          <a:ea typeface="Times New Roman"/>
                          <a:cs typeface="Times New Roman"/>
                          <a:sym typeface="Times New Roman"/>
                        </a:rPr>
                        <a:t>IT594:</a:t>
                      </a:r>
                      <a:r>
                        <a:rPr lang="en-US" sz="2800" u="none" cap="none" strike="noStrike">
                          <a:latin typeface="Times New Roman"/>
                          <a:ea typeface="Times New Roman"/>
                          <a:cs typeface="Times New Roman"/>
                          <a:sym typeface="Times New Roman"/>
                        </a:rPr>
                        <a:t> - </a:t>
                      </a:r>
                      <a:r>
                        <a:rPr lang="en-US" sz="2800">
                          <a:highlight>
                            <a:srgbClr val="FFFEF6"/>
                          </a:highlight>
                          <a:latin typeface="Times New Roman"/>
                          <a:ea typeface="Times New Roman"/>
                          <a:cs typeface="Times New Roman"/>
                          <a:sym typeface="Times New Roman"/>
                        </a:rPr>
                        <a:t>DEEP NEURAL NLP</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87" name="Google Shape;87;p13"/>
          <p:cNvSpPr txBox="1"/>
          <p:nvPr/>
        </p:nvSpPr>
        <p:spPr>
          <a:xfrm>
            <a:off x="7027850" y="5556825"/>
            <a:ext cx="455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8" name="Google Shape;88;p13"/>
          <p:cNvSpPr txBox="1"/>
          <p:nvPr/>
        </p:nvSpPr>
        <p:spPr>
          <a:xfrm>
            <a:off x="7831197" y="5957025"/>
            <a:ext cx="5094300" cy="831000"/>
          </a:xfrm>
          <a:prstGeom prst="rect">
            <a:avLst/>
          </a:prstGeom>
          <a:noFill/>
          <a:ln>
            <a:noFill/>
          </a:ln>
        </p:spPr>
        <p:txBody>
          <a:bodyPr anchorCtr="0" anchor="t" bIns="45700" lIns="91425" spcFirstLastPara="1" rIns="91425" wrap="square" tIns="45700">
            <a:spAutoFit/>
          </a:bodyPr>
          <a:lstStyle/>
          <a:p>
            <a:pPr indent="0" lvl="0" marL="1371600" marR="0" rtl="0" algn="l">
              <a:lnSpc>
                <a:spcPct val="100000"/>
              </a:lnSpc>
              <a:spcBef>
                <a:spcPts val="0"/>
              </a:spcBef>
              <a:spcAft>
                <a:spcPts val="0"/>
              </a:spcAft>
              <a:buClr>
                <a:srgbClr val="000000"/>
              </a:buClr>
              <a:buSzPts val="2400"/>
              <a:buFont typeface="Arial"/>
              <a:buNone/>
            </a:pPr>
            <a:r>
              <a:rPr b="1" lang="en-US" sz="2400">
                <a:latin typeface="Times New Roman"/>
                <a:ea typeface="Times New Roman"/>
                <a:cs typeface="Times New Roman"/>
                <a:sym typeface="Times New Roman"/>
              </a:rPr>
              <a:t>Course Instructor</a:t>
            </a:r>
            <a:r>
              <a:rPr b="1" i="0" lang="en-US" sz="2400" u="none" cap="none" strike="noStrike">
                <a:solidFill>
                  <a:srgbClr val="000000"/>
                </a:solidFill>
                <a:latin typeface="Times New Roman"/>
                <a:ea typeface="Times New Roman"/>
                <a:cs typeface="Times New Roman"/>
                <a:sym typeface="Times New Roman"/>
              </a:rPr>
              <a:t>:</a:t>
            </a:r>
            <a:endParaRPr>
              <a:solidFill>
                <a:srgbClr val="000000"/>
              </a:solidFill>
            </a:endParaRPr>
          </a:p>
          <a:p>
            <a:pPr indent="0" lvl="0" marL="1371600" marR="0" rtl="0" algn="l">
              <a:lnSpc>
                <a:spcPct val="100000"/>
              </a:lnSpc>
              <a:spcBef>
                <a:spcPts val="0"/>
              </a:spcBef>
              <a:spcAft>
                <a:spcPts val="0"/>
              </a:spcAft>
              <a:buClr>
                <a:srgbClr val="000000"/>
              </a:buClr>
              <a:buSzPts val="2400"/>
              <a:buFont typeface="Arial"/>
              <a:buNone/>
            </a:pPr>
            <a:r>
              <a:rPr b="1" lang="en-US" sz="2400">
                <a:latin typeface="Times New Roman"/>
                <a:ea typeface="Times New Roman"/>
                <a:cs typeface="Times New Roman"/>
                <a:sym typeface="Times New Roman"/>
              </a:rPr>
              <a:t>Prof. Sourish Dasgupta</a:t>
            </a:r>
            <a:endParaRPr b="1" i="0" sz="2400" u="none" cap="none" strike="noStrike">
              <a:solidFill>
                <a:srgbClr val="000000"/>
              </a:solidFill>
              <a:latin typeface="Times New Roman"/>
              <a:ea typeface="Times New Roman"/>
              <a:cs typeface="Times New Roman"/>
              <a:sym typeface="Times New Roman"/>
            </a:endParaRPr>
          </a:p>
        </p:txBody>
      </p:sp>
      <p:pic>
        <p:nvPicPr>
          <p:cNvPr id="89" name="Google Shape;89;p13"/>
          <p:cNvPicPr preferRelativeResize="0"/>
          <p:nvPr/>
        </p:nvPicPr>
        <p:blipFill>
          <a:blip r:embed="rId4">
            <a:alphaModFix/>
          </a:blip>
          <a:stretch>
            <a:fillRect/>
          </a:stretch>
        </p:blipFill>
        <p:spPr>
          <a:xfrm>
            <a:off x="4764325" y="1165134"/>
            <a:ext cx="2521478" cy="2521478"/>
          </a:xfrm>
          <a:prstGeom prst="rect">
            <a:avLst/>
          </a:prstGeom>
          <a:noFill/>
          <a:ln>
            <a:noFill/>
          </a:ln>
        </p:spPr>
      </p:pic>
      <p:sp>
        <p:nvSpPr>
          <p:cNvPr id="90" name="Google Shape;90;p13"/>
          <p:cNvSpPr txBox="1"/>
          <p:nvPr/>
        </p:nvSpPr>
        <p:spPr>
          <a:xfrm>
            <a:off x="2987713" y="5957022"/>
            <a:ext cx="6792300" cy="1200600"/>
          </a:xfrm>
          <a:prstGeom prst="rect">
            <a:avLst/>
          </a:prstGeom>
          <a:noFill/>
          <a:ln>
            <a:noFill/>
          </a:ln>
        </p:spPr>
        <p:txBody>
          <a:bodyPr anchorCtr="0" anchor="t" bIns="45700" lIns="91425" spcFirstLastPara="1" rIns="91425" wrap="square" tIns="45700">
            <a:spAutoFit/>
          </a:bodyPr>
          <a:lstStyle/>
          <a:p>
            <a:pPr indent="457200" lvl="0" marL="914400" rtl="0" algn="l">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Kashyap Halavadia(202003040)</a:t>
            </a:r>
            <a:endParaRPr b="1" sz="2400">
              <a:latin typeface="Times New Roman"/>
              <a:ea typeface="Times New Roman"/>
              <a:cs typeface="Times New Roman"/>
              <a:sym typeface="Times New Roman"/>
            </a:endParaRPr>
          </a:p>
          <a:p>
            <a:pPr indent="457200" lvl="0" marL="914400" marR="0" rtl="0" algn="l">
              <a:lnSpc>
                <a:spcPct val="100000"/>
              </a:lnSpc>
              <a:spcBef>
                <a:spcPts val="0"/>
              </a:spcBef>
              <a:spcAft>
                <a:spcPts val="0"/>
              </a:spcAft>
              <a:buClr>
                <a:srgbClr val="000000"/>
              </a:buClr>
              <a:buSzPts val="2400"/>
              <a:buFont typeface="Arial"/>
              <a:buNone/>
            </a:pPr>
            <a:r>
              <a:rPr b="1" lang="en-US" sz="2400">
                <a:latin typeface="Times New Roman"/>
                <a:ea typeface="Times New Roman"/>
                <a:cs typeface="Times New Roman"/>
                <a:sym typeface="Times New Roman"/>
              </a:rPr>
              <a:t>Hiren Thakkar (202211074)</a:t>
            </a:r>
            <a:endParaRPr b="1" sz="2400">
              <a:latin typeface="Times New Roman"/>
              <a:ea typeface="Times New Roman"/>
              <a:cs typeface="Times New Roman"/>
              <a:sym typeface="Times New Roman"/>
            </a:endParaRPr>
          </a:p>
          <a:p>
            <a:pPr indent="457200" lvl="0" marL="914400" marR="0" rtl="0" algn="l">
              <a:lnSpc>
                <a:spcPct val="100000"/>
              </a:lnSpc>
              <a:spcBef>
                <a:spcPts val="0"/>
              </a:spcBef>
              <a:spcAft>
                <a:spcPts val="0"/>
              </a:spcAft>
              <a:buClr>
                <a:srgbClr val="000000"/>
              </a:buClr>
              <a:buSzPts val="2400"/>
              <a:buFont typeface="Arial"/>
              <a:buNone/>
            </a:pPr>
            <a:r>
              <a:t/>
            </a:r>
            <a:endParaRPr b="1"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261925" y="1206150"/>
            <a:ext cx="11787300" cy="6528600"/>
          </a:xfrm>
          <a:prstGeom prst="rect">
            <a:avLst/>
          </a:prstGeom>
          <a:noFill/>
          <a:ln>
            <a:noFill/>
          </a:ln>
        </p:spPr>
        <p:txBody>
          <a:bodyPr anchorCtr="0" anchor="t" bIns="91425" lIns="91425" spcFirstLastPara="1" rIns="91425" wrap="square" tIns="91425">
            <a:spAutoFit/>
          </a:bodyPr>
          <a:lstStyle/>
          <a:p>
            <a:pPr indent="-368300" lvl="0" marL="457200" rtl="0" algn="just">
              <a:lnSpc>
                <a:spcPct val="150000"/>
              </a:lnSpc>
              <a:spcBef>
                <a:spcPts val="0"/>
              </a:spcBef>
              <a:spcAft>
                <a:spcPts val="0"/>
              </a:spcAft>
              <a:buClr>
                <a:schemeClr val="dk1"/>
              </a:buClr>
              <a:buSzPts val="2200"/>
              <a:buChar char="●"/>
            </a:pPr>
            <a:r>
              <a:rPr lang="en-US" sz="2200">
                <a:solidFill>
                  <a:schemeClr val="dk1"/>
                </a:solidFill>
              </a:rPr>
              <a:t>Split input sequences into multiple chunks with fixed length.</a:t>
            </a:r>
            <a:endParaRPr sz="2200">
              <a:solidFill>
                <a:schemeClr val="dk1"/>
              </a:solidFill>
            </a:endParaRPr>
          </a:p>
          <a:p>
            <a:pPr indent="-368300" lvl="0" marL="457200" rtl="0" algn="just">
              <a:lnSpc>
                <a:spcPct val="150000"/>
              </a:lnSpc>
              <a:spcBef>
                <a:spcPts val="0"/>
              </a:spcBef>
              <a:spcAft>
                <a:spcPts val="0"/>
              </a:spcAft>
              <a:buClr>
                <a:schemeClr val="dk1"/>
              </a:buClr>
              <a:buSzPts val="2200"/>
              <a:buChar char="●"/>
            </a:pPr>
            <a:r>
              <a:rPr lang="en-US" sz="2200">
                <a:solidFill>
                  <a:schemeClr val="dk1"/>
                </a:solidFill>
              </a:rPr>
              <a:t>Applying </a:t>
            </a:r>
            <a:r>
              <a:rPr lang="en-US" sz="2200">
                <a:solidFill>
                  <a:schemeClr val="dk1"/>
                </a:solidFill>
              </a:rPr>
              <a:t>attention</a:t>
            </a:r>
            <a:r>
              <a:rPr lang="en-US" sz="2200">
                <a:solidFill>
                  <a:schemeClr val="dk1"/>
                </a:solidFill>
              </a:rPr>
              <a:t> to each chunk</a:t>
            </a:r>
            <a:endParaRPr sz="2200">
              <a:solidFill>
                <a:schemeClr val="dk1"/>
              </a:solidFill>
            </a:endParaRPr>
          </a:p>
          <a:p>
            <a:pPr indent="-368300" lvl="1" marL="1371600" rtl="0" algn="just">
              <a:lnSpc>
                <a:spcPct val="115000"/>
              </a:lnSpc>
              <a:spcBef>
                <a:spcPts val="0"/>
              </a:spcBef>
              <a:spcAft>
                <a:spcPts val="0"/>
              </a:spcAft>
              <a:buClr>
                <a:schemeClr val="dk1"/>
              </a:buClr>
              <a:buSzPts val="2200"/>
              <a:buChar char="○"/>
            </a:pPr>
            <a:r>
              <a:rPr lang="en-US" sz="2200">
                <a:solidFill>
                  <a:schemeClr val="dk1"/>
                </a:solidFill>
              </a:rPr>
              <a:t>Linear complexity and easy implementation</a:t>
            </a:r>
            <a:endParaRPr sz="2200">
              <a:solidFill>
                <a:schemeClr val="dk1"/>
              </a:solidFill>
            </a:endParaRPr>
          </a:p>
          <a:p>
            <a:pPr indent="-368300" lvl="1" marL="1371600" rtl="0" algn="just">
              <a:lnSpc>
                <a:spcPct val="115000"/>
              </a:lnSpc>
              <a:spcBef>
                <a:spcPts val="0"/>
              </a:spcBef>
              <a:spcAft>
                <a:spcPts val="0"/>
              </a:spcAft>
              <a:buClr>
                <a:schemeClr val="dk1"/>
              </a:buClr>
              <a:buSzPts val="2200"/>
              <a:buChar char="○"/>
            </a:pPr>
            <a:r>
              <a:rPr lang="en-US" sz="2200">
                <a:solidFill>
                  <a:schemeClr val="dk1"/>
                </a:solidFill>
              </a:rPr>
              <a:t>But will we lose contextual information between chunks?</a:t>
            </a:r>
            <a:endParaRPr sz="2200">
              <a:solidFill>
                <a:schemeClr val="dk1"/>
              </a:solidFill>
            </a:endParaRPr>
          </a:p>
          <a:p>
            <a:pPr indent="-368300" lvl="1" marL="1371600" rtl="0" algn="just">
              <a:lnSpc>
                <a:spcPct val="115000"/>
              </a:lnSpc>
              <a:spcBef>
                <a:spcPts val="0"/>
              </a:spcBef>
              <a:spcAft>
                <a:spcPts val="0"/>
              </a:spcAft>
              <a:buClr>
                <a:schemeClr val="dk1"/>
              </a:buClr>
              <a:buSzPts val="2200"/>
              <a:buChar char="○"/>
            </a:pPr>
            <a:r>
              <a:rPr b="1" lang="en-US" sz="2200">
                <a:solidFill>
                  <a:schemeClr val="dk1"/>
                </a:solidFill>
              </a:rPr>
              <a:t>Fortunately, EMA preserves the information from previous chunks.</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62" name="Google Shape;162;p22"/>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Mega-Chunk: Efficient Mega</a:t>
            </a:r>
            <a:endParaRPr b="1" i="0" sz="4400" u="none" cap="none" strike="noStrike">
              <a:solidFill>
                <a:schemeClr val="dk1"/>
              </a:solidFill>
              <a:latin typeface="Times New Roman"/>
              <a:ea typeface="Times New Roman"/>
              <a:cs typeface="Times New Roman"/>
              <a:sym typeface="Times New Roman"/>
            </a:endParaRPr>
          </a:p>
        </p:txBody>
      </p:sp>
      <p:pic>
        <p:nvPicPr>
          <p:cNvPr id="163" name="Google Shape;163;p22"/>
          <p:cNvPicPr preferRelativeResize="0"/>
          <p:nvPr/>
        </p:nvPicPr>
        <p:blipFill>
          <a:blip r:embed="rId3">
            <a:alphaModFix/>
          </a:blip>
          <a:stretch>
            <a:fillRect/>
          </a:stretch>
        </p:blipFill>
        <p:spPr>
          <a:xfrm>
            <a:off x="559578" y="3474253"/>
            <a:ext cx="5917400" cy="2976625"/>
          </a:xfrm>
          <a:prstGeom prst="rect">
            <a:avLst/>
          </a:prstGeom>
          <a:noFill/>
          <a:ln>
            <a:noFill/>
          </a:ln>
        </p:spPr>
      </p:pic>
      <p:pic>
        <p:nvPicPr>
          <p:cNvPr id="164" name="Google Shape;164;p22"/>
          <p:cNvPicPr preferRelativeResize="0"/>
          <p:nvPr/>
        </p:nvPicPr>
        <p:blipFill>
          <a:blip r:embed="rId4">
            <a:alphaModFix/>
          </a:blip>
          <a:stretch>
            <a:fillRect/>
          </a:stretch>
        </p:blipFill>
        <p:spPr>
          <a:xfrm>
            <a:off x="6605600" y="3631425"/>
            <a:ext cx="4951975" cy="275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697700" y="1229975"/>
            <a:ext cx="11787300" cy="110493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Long Range Arena ( LRA ): </a:t>
            </a:r>
            <a:endParaRPr b="1"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3 tasks on byte-level text classification</a:t>
            </a:r>
            <a:endParaRPr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3 tasks on pixel-level image classification</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Language Modeling:</a:t>
            </a:r>
            <a:endParaRPr b="1"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Enwiki8 (character-level)</a:t>
            </a:r>
            <a:endParaRPr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WikiText-103 (word-level)</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Machine translation:</a:t>
            </a:r>
            <a:endParaRPr b="1"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VMT’14 English-German</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Image Classification:</a:t>
            </a:r>
            <a:endParaRPr b="1"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ImageNet-1K</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b="1" lang="en-US" sz="2200">
                <a:solidFill>
                  <a:schemeClr val="dk1"/>
                </a:solidFill>
              </a:rPr>
              <a:t>Raw Speech </a:t>
            </a:r>
            <a:r>
              <a:rPr b="1" lang="en-US" sz="2200">
                <a:solidFill>
                  <a:schemeClr val="dk1"/>
                </a:solidFill>
              </a:rPr>
              <a:t>Classification:</a:t>
            </a:r>
            <a:endParaRPr b="1" sz="2200">
              <a:solidFill>
                <a:schemeClr val="dk1"/>
              </a:solidFill>
            </a:endParaRPr>
          </a:p>
          <a:p>
            <a:pPr indent="-368300" lvl="1" marL="1828800" rtl="0" algn="just">
              <a:lnSpc>
                <a:spcPct val="115000"/>
              </a:lnSpc>
              <a:spcBef>
                <a:spcPts val="0"/>
              </a:spcBef>
              <a:spcAft>
                <a:spcPts val="0"/>
              </a:spcAft>
              <a:buClr>
                <a:schemeClr val="dk1"/>
              </a:buClr>
              <a:buSzPts val="2200"/>
              <a:buChar char="○"/>
            </a:pPr>
            <a:r>
              <a:rPr lang="en-US" sz="2200">
                <a:solidFill>
                  <a:schemeClr val="dk1"/>
                </a:solidFill>
              </a:rPr>
              <a:t>Speech commands</a:t>
            </a:r>
            <a:endParaRPr sz="2200">
              <a:solidFill>
                <a:schemeClr val="dk1"/>
              </a:solidFill>
            </a:endParaRPr>
          </a:p>
          <a:p>
            <a:pPr indent="0" lvl="0" marL="1371600" rtl="0" algn="just">
              <a:lnSpc>
                <a:spcPct val="150000"/>
              </a:lnSpc>
              <a:spcBef>
                <a:spcPts val="0"/>
              </a:spcBef>
              <a:spcAft>
                <a:spcPts val="0"/>
              </a:spcAft>
              <a:buNone/>
            </a:pPr>
            <a:r>
              <a:t/>
            </a:r>
            <a:endParaRPr b="1" sz="2200">
              <a:solidFill>
                <a:schemeClr val="dk1"/>
              </a:solidFill>
            </a:endParaRPr>
          </a:p>
          <a:p>
            <a:pPr indent="0" lvl="0" marL="137160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rPr lang="en-US" sz="2300">
                <a:solidFill>
                  <a:schemeClr val="dk1"/>
                </a:solidFill>
                <a:highlight>
                  <a:schemeClr val="lt1"/>
                </a:highlight>
                <a:latin typeface="Times New Roman"/>
                <a:ea typeface="Times New Roman"/>
                <a:cs typeface="Times New Roman"/>
                <a:sym typeface="Times New Roman"/>
              </a:rPr>
              <a:t> </a:t>
            </a:r>
            <a:endParaRPr sz="2300">
              <a:solidFill>
                <a:schemeClr val="dk1"/>
              </a:solidFill>
              <a:highlight>
                <a:schemeClr val="lt1"/>
              </a:highlight>
              <a:latin typeface="Times New Roman"/>
              <a:ea typeface="Times New Roman"/>
              <a:cs typeface="Times New Roman"/>
              <a:sym typeface="Times New Roman"/>
            </a:endParaRPr>
          </a:p>
        </p:txBody>
      </p:sp>
      <p:sp>
        <p:nvSpPr>
          <p:cNvPr id="170" name="Google Shape;170;p23"/>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Model Evaluation: Experiments</a:t>
            </a:r>
            <a:endParaRPr b="1"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nvSpPr>
        <p:spPr>
          <a:xfrm>
            <a:off x="261925" y="1206150"/>
            <a:ext cx="11787300" cy="6376200"/>
          </a:xfrm>
          <a:prstGeom prst="rect">
            <a:avLst/>
          </a:prstGeom>
          <a:noFill/>
          <a:ln>
            <a:noFill/>
          </a:ln>
        </p:spPr>
        <p:txBody>
          <a:bodyPr anchorCtr="0" anchor="t" bIns="91425" lIns="91425" spcFirstLastPara="1" rIns="91425" wrap="square" tIns="91425">
            <a:spAutoFit/>
          </a:bodyPr>
          <a:lstStyle/>
          <a:p>
            <a:pPr indent="0" lvl="0" marL="1371600" rtl="0" algn="just">
              <a:lnSpc>
                <a:spcPct val="150000"/>
              </a:lnSpc>
              <a:spcBef>
                <a:spcPts val="0"/>
              </a:spcBef>
              <a:spcAft>
                <a:spcPts val="0"/>
              </a:spcAft>
              <a:buNone/>
            </a:pPr>
            <a:r>
              <a:t/>
            </a:r>
            <a:endParaRPr b="1" sz="2200">
              <a:solidFill>
                <a:schemeClr val="dk1"/>
              </a:solidFill>
            </a:endParaRPr>
          </a:p>
          <a:p>
            <a:pPr indent="0" lvl="0" marL="137160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rPr lang="en-US" sz="2300">
                <a:solidFill>
                  <a:schemeClr val="dk1"/>
                </a:solidFill>
                <a:highlight>
                  <a:schemeClr val="lt1"/>
                </a:highlight>
                <a:latin typeface="Times New Roman"/>
                <a:ea typeface="Times New Roman"/>
                <a:cs typeface="Times New Roman"/>
                <a:sym typeface="Times New Roman"/>
              </a:rPr>
              <a:t> </a:t>
            </a:r>
            <a:endParaRPr sz="2300">
              <a:solidFill>
                <a:schemeClr val="dk1"/>
              </a:solidFill>
              <a:highlight>
                <a:schemeClr val="lt1"/>
              </a:highlight>
              <a:latin typeface="Times New Roman"/>
              <a:ea typeface="Times New Roman"/>
              <a:cs typeface="Times New Roman"/>
              <a:sym typeface="Times New Roman"/>
            </a:endParaRPr>
          </a:p>
        </p:txBody>
      </p:sp>
      <p:sp>
        <p:nvSpPr>
          <p:cNvPr id="176" name="Google Shape;176;p24"/>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Experimental Results</a:t>
            </a:r>
            <a:endParaRPr b="1" i="0" sz="4400" u="none" cap="none" strike="noStrike">
              <a:solidFill>
                <a:schemeClr val="dk1"/>
              </a:solidFill>
              <a:latin typeface="Times New Roman"/>
              <a:ea typeface="Times New Roman"/>
              <a:cs typeface="Times New Roman"/>
              <a:sym typeface="Times New Roman"/>
            </a:endParaRPr>
          </a:p>
        </p:txBody>
      </p:sp>
      <p:pic>
        <p:nvPicPr>
          <p:cNvPr id="177" name="Google Shape;177;p24"/>
          <p:cNvPicPr preferRelativeResize="0"/>
          <p:nvPr/>
        </p:nvPicPr>
        <p:blipFill>
          <a:blip r:embed="rId3">
            <a:alphaModFix/>
          </a:blip>
          <a:stretch>
            <a:fillRect/>
          </a:stretch>
        </p:blipFill>
        <p:spPr>
          <a:xfrm>
            <a:off x="776225" y="1495425"/>
            <a:ext cx="10472850" cy="40920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261925" y="1206150"/>
            <a:ext cx="11787300" cy="9931800"/>
          </a:xfrm>
          <a:prstGeom prst="rect">
            <a:avLst/>
          </a:prstGeom>
          <a:noFill/>
          <a:ln>
            <a:noFill/>
          </a:ln>
        </p:spPr>
        <p:txBody>
          <a:bodyPr anchorCtr="0" anchor="t" bIns="91425" lIns="91425" spcFirstLastPara="1" rIns="91425" wrap="square" tIns="91425">
            <a:spAutoFit/>
          </a:bodyPr>
          <a:lstStyle/>
          <a:p>
            <a:pPr indent="-368300" lvl="0" marL="457200" rtl="0" algn="just">
              <a:lnSpc>
                <a:spcPct val="150000"/>
              </a:lnSpc>
              <a:spcBef>
                <a:spcPts val="0"/>
              </a:spcBef>
              <a:spcAft>
                <a:spcPts val="0"/>
              </a:spcAft>
              <a:buClr>
                <a:schemeClr val="dk1"/>
              </a:buClr>
              <a:buSzPts val="2200"/>
              <a:buChar char="●"/>
            </a:pPr>
            <a:r>
              <a:rPr lang="en-US" sz="2200">
                <a:solidFill>
                  <a:schemeClr val="dk1"/>
                </a:solidFill>
              </a:rPr>
              <a:t>A benchmark of 6 sequence tasks for long range sequence modelling. </a:t>
            </a:r>
            <a:r>
              <a:rPr lang="en-US" sz="2200">
                <a:solidFill>
                  <a:schemeClr val="dk1"/>
                </a:solidFill>
              </a:rPr>
              <a:t>Intentionally designed to be challenging.</a:t>
            </a:r>
            <a:endParaRPr sz="2200">
              <a:solidFill>
                <a:schemeClr val="dk1"/>
              </a:solidFill>
            </a:endParaRPr>
          </a:p>
          <a:p>
            <a:pPr indent="0" lvl="0" marL="0" rtl="0" algn="just">
              <a:lnSpc>
                <a:spcPct val="150000"/>
              </a:lnSpc>
              <a:spcBef>
                <a:spcPts val="0"/>
              </a:spcBef>
              <a:spcAft>
                <a:spcPts val="0"/>
              </a:spcAft>
              <a:buNone/>
            </a:pPr>
            <a:r>
              <a:rPr lang="en-US" sz="2200">
                <a:solidFill>
                  <a:schemeClr val="dk1"/>
                </a:solidFill>
              </a:rPr>
              <a:t>	</a:t>
            </a:r>
            <a:endParaRPr sz="2200">
              <a:solidFill>
                <a:schemeClr val="dk1"/>
              </a:solidFill>
            </a:endParaRPr>
          </a:p>
          <a:p>
            <a:pPr indent="457200" lvl="0" marL="914400" rtl="0" algn="just">
              <a:lnSpc>
                <a:spcPct val="150000"/>
              </a:lnSpc>
              <a:spcBef>
                <a:spcPts val="0"/>
              </a:spcBef>
              <a:spcAft>
                <a:spcPts val="0"/>
              </a:spcAft>
              <a:buNone/>
            </a:pPr>
            <a:r>
              <a:t/>
            </a:r>
            <a:endParaRPr sz="2200">
              <a:solidFill>
                <a:schemeClr val="dk1"/>
              </a:solidFill>
            </a:endParaRPr>
          </a:p>
          <a:p>
            <a:pPr indent="0" lvl="0" marL="1828800" rtl="0" algn="just">
              <a:lnSpc>
                <a:spcPct val="150000"/>
              </a:lnSpc>
              <a:spcBef>
                <a:spcPts val="0"/>
              </a:spcBef>
              <a:spcAft>
                <a:spcPts val="0"/>
              </a:spcAft>
              <a:buNone/>
            </a:pPr>
            <a:r>
              <a:t/>
            </a:r>
            <a:endParaRPr sz="2200">
              <a:solidFill>
                <a:schemeClr val="dk1"/>
              </a:solidFill>
            </a:endParaRPr>
          </a:p>
          <a:p>
            <a:pPr indent="0" lvl="0" marL="1828800" rtl="0" algn="just">
              <a:lnSpc>
                <a:spcPct val="150000"/>
              </a:lnSpc>
              <a:spcBef>
                <a:spcPts val="0"/>
              </a:spcBef>
              <a:spcAft>
                <a:spcPts val="0"/>
              </a:spcAft>
              <a:buNone/>
            </a:pPr>
            <a:r>
              <a:t/>
            </a:r>
            <a:endParaRPr sz="2200">
              <a:solidFill>
                <a:schemeClr val="dk1"/>
              </a:solidFill>
            </a:endParaRPr>
          </a:p>
          <a:p>
            <a:pPr indent="0" lvl="0" marL="0" rtl="0" algn="just">
              <a:lnSpc>
                <a:spcPct val="150000"/>
              </a:lnSpc>
              <a:spcBef>
                <a:spcPts val="0"/>
              </a:spcBef>
              <a:spcAft>
                <a:spcPts val="0"/>
              </a:spcAft>
              <a:buNone/>
            </a:pPr>
            <a:r>
              <a:rPr lang="en-US" sz="2200">
                <a:solidFill>
                  <a:schemeClr val="dk1"/>
                </a:solidFill>
              </a:rPr>
              <a:t> </a:t>
            </a:r>
            <a:endParaRPr sz="2200">
              <a:solidFill>
                <a:schemeClr val="dk1"/>
              </a:solidFill>
            </a:endParaRPr>
          </a:p>
          <a:p>
            <a:pPr indent="457200" lvl="0" marL="457200" rtl="0" algn="just">
              <a:lnSpc>
                <a:spcPct val="150000"/>
              </a:lnSpc>
              <a:spcBef>
                <a:spcPts val="0"/>
              </a:spcBef>
              <a:spcAft>
                <a:spcPts val="0"/>
              </a:spcAft>
              <a:buNone/>
            </a:pPr>
            <a:r>
              <a:t/>
            </a:r>
            <a:endParaRPr sz="2200">
              <a:solidFill>
                <a:schemeClr val="dk1"/>
              </a:solidFill>
            </a:endParaRPr>
          </a:p>
          <a:p>
            <a:pPr indent="0" lvl="0" marL="137160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0" rtl="0" algn="just">
              <a:lnSpc>
                <a:spcPct val="150000"/>
              </a:lnSpc>
              <a:spcBef>
                <a:spcPts val="0"/>
              </a:spcBef>
              <a:spcAft>
                <a:spcPts val="0"/>
              </a:spcAft>
              <a:buNone/>
            </a:pPr>
            <a:r>
              <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rPr lang="en-US" sz="2300">
                <a:solidFill>
                  <a:schemeClr val="dk1"/>
                </a:solidFill>
                <a:highlight>
                  <a:schemeClr val="lt1"/>
                </a:highlight>
                <a:latin typeface="Times New Roman"/>
                <a:ea typeface="Times New Roman"/>
                <a:cs typeface="Times New Roman"/>
                <a:sym typeface="Times New Roman"/>
              </a:rPr>
              <a:t> </a:t>
            </a:r>
            <a:endParaRPr sz="2300">
              <a:solidFill>
                <a:schemeClr val="dk1"/>
              </a:solidFill>
              <a:highlight>
                <a:schemeClr val="lt1"/>
              </a:highlight>
              <a:latin typeface="Times New Roman"/>
              <a:ea typeface="Times New Roman"/>
              <a:cs typeface="Times New Roman"/>
              <a:sym typeface="Times New Roman"/>
            </a:endParaRPr>
          </a:p>
        </p:txBody>
      </p:sp>
      <p:sp>
        <p:nvSpPr>
          <p:cNvPr id="183" name="Google Shape;183;p25"/>
          <p:cNvSpPr txBox="1"/>
          <p:nvPr/>
        </p:nvSpPr>
        <p:spPr>
          <a:xfrm>
            <a:off x="776225" y="284075"/>
            <a:ext cx="106902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Analysis on LRA: Accuracy and Efficiency</a:t>
            </a:r>
            <a:endParaRPr b="1" i="0" sz="4400" u="none" cap="none" strike="noStrike">
              <a:solidFill>
                <a:schemeClr val="dk1"/>
              </a:solidFill>
              <a:latin typeface="Times New Roman"/>
              <a:ea typeface="Times New Roman"/>
              <a:cs typeface="Times New Roman"/>
              <a:sym typeface="Times New Roman"/>
            </a:endParaRPr>
          </a:p>
        </p:txBody>
      </p:sp>
      <p:pic>
        <p:nvPicPr>
          <p:cNvPr id="184" name="Google Shape;184;p25"/>
          <p:cNvPicPr preferRelativeResize="0"/>
          <p:nvPr/>
        </p:nvPicPr>
        <p:blipFill>
          <a:blip r:embed="rId3">
            <a:alphaModFix/>
          </a:blip>
          <a:stretch>
            <a:fillRect/>
          </a:stretch>
        </p:blipFill>
        <p:spPr>
          <a:xfrm>
            <a:off x="980425" y="2300300"/>
            <a:ext cx="9969200" cy="408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nvSpPr>
        <p:spPr>
          <a:xfrm>
            <a:off x="961650" y="2522450"/>
            <a:ext cx="102687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6000">
                <a:solidFill>
                  <a:schemeClr val="dk1"/>
                </a:solidFill>
                <a:latin typeface="Times New Roman"/>
                <a:ea typeface="Times New Roman"/>
                <a:cs typeface="Times New Roman"/>
                <a:sym typeface="Times New Roman"/>
              </a:rPr>
              <a:t>Thank </a:t>
            </a:r>
            <a:r>
              <a:rPr b="1" lang="en-US" sz="6000">
                <a:solidFill>
                  <a:schemeClr val="dk1"/>
                </a:solidFill>
                <a:latin typeface="Times New Roman"/>
                <a:ea typeface="Times New Roman"/>
                <a:cs typeface="Times New Roman"/>
                <a:sym typeface="Times New Roman"/>
              </a:rPr>
              <a:t>you</a:t>
            </a:r>
            <a:r>
              <a:rPr b="1" lang="en-US" sz="6000">
                <a:solidFill>
                  <a:schemeClr val="dk1"/>
                </a:solidFill>
                <a:latin typeface="Times New Roman"/>
                <a:ea typeface="Times New Roman"/>
                <a:cs typeface="Times New Roman"/>
                <a:sym typeface="Times New Roman"/>
              </a:rPr>
              <a:t> for your time!</a:t>
            </a:r>
            <a:endParaRPr b="1" i="0" sz="6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530400" y="1538525"/>
            <a:ext cx="11131200" cy="70527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Clr>
                <a:schemeClr val="dk1"/>
              </a:buClr>
              <a:buSzPts val="2300"/>
              <a:buAutoNum type="arabicParenR"/>
            </a:pPr>
            <a:r>
              <a:rPr b="1" lang="en-US" sz="2300">
                <a:solidFill>
                  <a:schemeClr val="dk1"/>
                </a:solidFill>
                <a:highlight>
                  <a:schemeClr val="lt1"/>
                </a:highlight>
              </a:rPr>
              <a:t>Weak inductive bias:</a:t>
            </a:r>
            <a:endParaRPr b="1" sz="2300">
              <a:solidFill>
                <a:schemeClr val="dk1"/>
              </a:solidFill>
              <a:highlight>
                <a:schemeClr val="lt1"/>
              </a:highlight>
            </a:endParaRPr>
          </a:p>
          <a:p>
            <a:pPr indent="-374650" lvl="1" marL="1371600" rtl="0" algn="just">
              <a:lnSpc>
                <a:spcPct val="115000"/>
              </a:lnSpc>
              <a:spcBef>
                <a:spcPts val="0"/>
              </a:spcBef>
              <a:spcAft>
                <a:spcPts val="0"/>
              </a:spcAft>
              <a:buClr>
                <a:schemeClr val="dk1"/>
              </a:buClr>
              <a:buSzPts val="2300"/>
              <a:buAutoNum type="alphaLcParenR"/>
            </a:pPr>
            <a:r>
              <a:rPr lang="en-US" sz="2300">
                <a:solidFill>
                  <a:schemeClr val="dk1"/>
                </a:solidFill>
                <a:highlight>
                  <a:schemeClr val="lt1"/>
                </a:highlight>
              </a:rPr>
              <a:t>Almost no </a:t>
            </a:r>
            <a:r>
              <a:rPr lang="en-US" sz="2300">
                <a:solidFill>
                  <a:schemeClr val="dk1"/>
                </a:solidFill>
                <a:highlight>
                  <a:schemeClr val="lt1"/>
                </a:highlight>
              </a:rPr>
              <a:t>prior</a:t>
            </a:r>
            <a:r>
              <a:rPr lang="en-US" sz="2300">
                <a:solidFill>
                  <a:schemeClr val="dk1"/>
                </a:solidFill>
                <a:highlight>
                  <a:schemeClr val="lt1"/>
                </a:highlight>
              </a:rPr>
              <a:t> knowledge of dependency patterns. Trying learn directly from the data at every timestep.</a:t>
            </a:r>
            <a:endParaRPr sz="2300">
              <a:solidFill>
                <a:schemeClr val="dk1"/>
              </a:solidFill>
              <a:highlight>
                <a:schemeClr val="lt1"/>
              </a:highlight>
            </a:endParaRPr>
          </a:p>
          <a:p>
            <a:pPr indent="-374650" lvl="1" marL="1371600" rtl="0" algn="just">
              <a:lnSpc>
                <a:spcPct val="115000"/>
              </a:lnSpc>
              <a:spcBef>
                <a:spcPts val="0"/>
              </a:spcBef>
              <a:spcAft>
                <a:spcPts val="0"/>
              </a:spcAft>
              <a:buClr>
                <a:schemeClr val="dk1"/>
              </a:buClr>
              <a:buSzPts val="2300"/>
              <a:buAutoNum type="alphaLcParenR"/>
            </a:pPr>
            <a:r>
              <a:rPr lang="en-US" sz="2300">
                <a:solidFill>
                  <a:schemeClr val="dk1"/>
                </a:solidFill>
                <a:highlight>
                  <a:schemeClr val="lt1"/>
                </a:highlight>
              </a:rPr>
              <a:t>Position information only from absolute/relative positional embeddings.</a:t>
            </a:r>
            <a:endParaRPr sz="2300">
              <a:solidFill>
                <a:schemeClr val="dk1"/>
              </a:solidFill>
              <a:highlight>
                <a:schemeClr val="lt1"/>
              </a:highlight>
            </a:endParaRPr>
          </a:p>
          <a:p>
            <a:pPr indent="0" lvl="0" marL="137160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rPr b="1" lang="en-US" sz="2300">
                <a:solidFill>
                  <a:schemeClr val="dk1"/>
                </a:solidFill>
                <a:highlight>
                  <a:schemeClr val="lt1"/>
                </a:highlight>
              </a:rPr>
              <a:t>2)   </a:t>
            </a:r>
            <a:r>
              <a:rPr b="1" lang="en-US" sz="2300">
                <a:solidFill>
                  <a:schemeClr val="dk1"/>
                </a:solidFill>
                <a:highlight>
                  <a:schemeClr val="lt1"/>
                </a:highlight>
              </a:rPr>
              <a:t>Quadratic complexity:  </a:t>
            </a:r>
            <a:endParaRPr b="1" sz="2300">
              <a:solidFill>
                <a:schemeClr val="dk1"/>
              </a:solidFill>
              <a:highlight>
                <a:schemeClr val="lt1"/>
              </a:highlight>
            </a:endParaRPr>
          </a:p>
          <a:p>
            <a:pPr indent="-374650" lvl="0" marL="1371600" rtl="0" algn="just">
              <a:lnSpc>
                <a:spcPct val="115000"/>
              </a:lnSpc>
              <a:spcBef>
                <a:spcPts val="0"/>
              </a:spcBef>
              <a:spcAft>
                <a:spcPts val="0"/>
              </a:spcAft>
              <a:buClr>
                <a:schemeClr val="dk1"/>
              </a:buClr>
              <a:buSzPts val="2300"/>
              <a:buAutoNum type="alphaLcParenR"/>
            </a:pPr>
            <a:r>
              <a:rPr lang="en-US" sz="2300">
                <a:solidFill>
                  <a:schemeClr val="dk1"/>
                </a:solidFill>
                <a:highlight>
                  <a:schemeClr val="lt1"/>
                </a:highlight>
              </a:rPr>
              <a:t>Time complexity for computing attention matrix as well as space          complexity for storing it is quadratic in terms of the length of the input sequence.</a:t>
            </a:r>
            <a:endParaRPr sz="2300">
              <a:solidFill>
                <a:schemeClr val="dk1"/>
              </a:solidFill>
              <a:highlight>
                <a:schemeClr val="lt1"/>
              </a:highlight>
            </a:endParaRPr>
          </a:p>
          <a:p>
            <a:pPr indent="0" lvl="0" marL="0" rtl="0" algn="just">
              <a:lnSpc>
                <a:spcPct val="115000"/>
              </a:lnSpc>
              <a:spcBef>
                <a:spcPts val="0"/>
              </a:spcBef>
              <a:spcAft>
                <a:spcPts val="0"/>
              </a:spcAft>
              <a:buNone/>
            </a:pPr>
            <a:r>
              <a:rPr lang="en-US" sz="2300">
                <a:solidFill>
                  <a:schemeClr val="dk1"/>
                </a:solidFill>
                <a:highlight>
                  <a:schemeClr val="lt1"/>
                </a:highlight>
              </a:rPr>
              <a:t>   		b)  O(h.n.n)  </a:t>
            </a:r>
            <a:r>
              <a:rPr lang="en-US" sz="2300">
                <a:solidFill>
                  <a:schemeClr val="dk1"/>
                </a:solidFill>
              </a:rPr>
              <a:t>where h is the no of attention heads and n is the length of the   input sequence.</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96" name="Google Shape;96;p14"/>
          <p:cNvSpPr txBox="1"/>
          <p:nvPr/>
        </p:nvSpPr>
        <p:spPr>
          <a:xfrm>
            <a:off x="1291575" y="4379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Problems/ </a:t>
            </a:r>
            <a:r>
              <a:rPr b="1" lang="en-US" sz="4400">
                <a:solidFill>
                  <a:schemeClr val="dk1"/>
                </a:solidFill>
                <a:latin typeface="Times New Roman"/>
                <a:ea typeface="Times New Roman"/>
                <a:cs typeface="Times New Roman"/>
                <a:sym typeface="Times New Roman"/>
              </a:rPr>
              <a:t>limitations with Transformers</a:t>
            </a:r>
            <a:r>
              <a:rPr b="1" lang="en-US" sz="4400">
                <a:solidFill>
                  <a:schemeClr val="dk1"/>
                </a:solidFill>
                <a:latin typeface="Times New Roman"/>
                <a:ea typeface="Times New Roman"/>
                <a:cs typeface="Times New Roman"/>
                <a:sym typeface="Times New Roman"/>
              </a:rPr>
              <a:t> </a:t>
            </a:r>
            <a:endParaRPr b="1"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530400" y="944200"/>
            <a:ext cx="11131200" cy="94200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1200"/>
              </a:spcBef>
              <a:spcAft>
                <a:spcPts val="0"/>
              </a:spcAft>
              <a:buClr>
                <a:schemeClr val="dk1"/>
              </a:buClr>
              <a:buSzPts val="2400"/>
              <a:buChar char="●"/>
            </a:pPr>
            <a:r>
              <a:rPr b="1" lang="en-US" sz="2400">
                <a:solidFill>
                  <a:schemeClr val="dk1"/>
                </a:solidFill>
              </a:rPr>
              <a:t>RNN :</a:t>
            </a:r>
            <a:endParaRPr b="1"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Strong and clear inductive bias.</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Uses hidden states to capture local dependencies.</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Recurrently model dependencies for effective learning.</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US" sz="2400">
                <a:solidFill>
                  <a:schemeClr val="dk1"/>
                </a:solidFill>
              </a:rPr>
              <a:t>Transformers' Attention Mechanism:</a:t>
            </a:r>
            <a:endParaRPr b="1"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Assumes no prior knowledge of dependencies.</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Learns pairwise attention weights for input tokens.</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Challenging for recognizing patterns, especially in long sequences.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US" sz="2400">
                <a:solidFill>
                  <a:schemeClr val="dk1"/>
                </a:solidFill>
              </a:rPr>
              <a:t>Transformers' Limitations:</a:t>
            </a:r>
            <a:endParaRPr b="1"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US" sz="2400">
                <a:solidFill>
                  <a:schemeClr val="dk1"/>
                </a:solidFill>
              </a:rPr>
              <a:t>It is inefficient for long sequence modeling.</a:t>
            </a:r>
            <a:endParaRPr sz="2400">
              <a:solidFill>
                <a:schemeClr val="dk1"/>
              </a:solidFill>
            </a:endParaRPr>
          </a:p>
          <a:p>
            <a:pPr indent="0" lvl="0" marL="457200" rtl="0" algn="just">
              <a:lnSpc>
                <a:spcPct val="150000"/>
              </a:lnSpc>
              <a:spcBef>
                <a:spcPts val="1200"/>
              </a:spcBef>
              <a:spcAft>
                <a:spcPts val="0"/>
              </a:spcAft>
              <a:buNone/>
            </a:pPr>
            <a:r>
              <a:t/>
            </a:r>
            <a:endParaRPr sz="2300">
              <a:solidFill>
                <a:schemeClr val="dk1"/>
              </a:solidFill>
            </a:endParaRPr>
          </a:p>
          <a:p>
            <a:pPr indent="0" lvl="0" marL="0" rtl="0" algn="just">
              <a:lnSpc>
                <a:spcPct val="150000"/>
              </a:lnSpc>
              <a:spcBef>
                <a:spcPts val="0"/>
              </a:spcBef>
              <a:spcAft>
                <a:spcPts val="0"/>
              </a:spcAft>
              <a:buNone/>
            </a:pPr>
            <a:r>
              <a:t/>
            </a:r>
            <a:endParaRPr sz="2300">
              <a:solidFill>
                <a:schemeClr val="dk1"/>
              </a:solidFill>
              <a:highlight>
                <a:schemeClr val="lt1"/>
              </a:highlight>
            </a:endParaRPr>
          </a:p>
          <a:p>
            <a:pPr indent="0" lvl="0" marL="0" rtl="0" algn="just">
              <a:lnSpc>
                <a:spcPct val="150000"/>
              </a:lnSpc>
              <a:spcBef>
                <a:spcPts val="0"/>
              </a:spcBef>
              <a:spcAft>
                <a:spcPts val="0"/>
              </a:spcAft>
              <a:buNone/>
            </a:pPr>
            <a:r>
              <a:t/>
            </a:r>
            <a:endParaRPr sz="2300">
              <a:solidFill>
                <a:schemeClr val="dk1"/>
              </a:solidFill>
              <a:highlight>
                <a:schemeClr val="lt1"/>
              </a:highlight>
            </a:endParaRPr>
          </a:p>
          <a:p>
            <a:pPr indent="0" lvl="0" marL="0" rtl="0" algn="just">
              <a:lnSpc>
                <a:spcPct val="150000"/>
              </a:lnSpc>
              <a:spcBef>
                <a:spcPts val="0"/>
              </a:spcBef>
              <a:spcAft>
                <a:spcPts val="0"/>
              </a:spcAft>
              <a:buNone/>
            </a:pPr>
            <a:r>
              <a:t/>
            </a:r>
            <a:endParaRPr b="1" sz="2300">
              <a:solidFill>
                <a:schemeClr val="dk1"/>
              </a:solidFill>
              <a:highlight>
                <a:schemeClr val="lt1"/>
              </a:highlight>
            </a:endParaRPr>
          </a:p>
          <a:p>
            <a:pPr indent="0" lvl="0" marL="1828800" rtl="0" algn="just">
              <a:lnSpc>
                <a:spcPct val="150000"/>
              </a:lnSpc>
              <a:spcBef>
                <a:spcPts val="0"/>
              </a:spcBef>
              <a:spcAft>
                <a:spcPts val="0"/>
              </a:spcAft>
              <a:buNone/>
            </a:pPr>
            <a:r>
              <a:t/>
            </a:r>
            <a:endParaRPr sz="2300">
              <a:solidFill>
                <a:schemeClr val="dk1"/>
              </a:solidFill>
              <a:highlight>
                <a:schemeClr val="lt1"/>
              </a:highlight>
            </a:endParaRPr>
          </a:p>
          <a:p>
            <a:pPr indent="0" lvl="0" marL="914400" rtl="0" algn="just">
              <a:lnSpc>
                <a:spcPct val="150000"/>
              </a:lnSpc>
              <a:spcBef>
                <a:spcPts val="0"/>
              </a:spcBef>
              <a:spcAft>
                <a:spcPts val="0"/>
              </a:spcAft>
              <a:buNone/>
            </a:pPr>
            <a:r>
              <a:t/>
            </a:r>
            <a:endParaRPr b="1" sz="2300">
              <a:solidFill>
                <a:schemeClr val="dk1"/>
              </a:solidFill>
              <a:highlight>
                <a:schemeClr val="lt1"/>
              </a:highlight>
            </a:endParaRPr>
          </a:p>
          <a:p>
            <a:pPr indent="0" lvl="0" marL="0" marR="0" rtl="0" algn="just">
              <a:lnSpc>
                <a:spcPct val="150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02" name="Google Shape;102;p15"/>
          <p:cNvSpPr txBox="1"/>
          <p:nvPr/>
        </p:nvSpPr>
        <p:spPr>
          <a:xfrm>
            <a:off x="697700" y="22455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Inductive Bias </a:t>
            </a:r>
            <a:endParaRPr b="1" i="0" sz="4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961650" y="1587150"/>
            <a:ext cx="6405900" cy="6291600"/>
          </a:xfrm>
          <a:prstGeom prst="rect">
            <a:avLst/>
          </a:prstGeom>
          <a:noFill/>
          <a:ln>
            <a:noFill/>
          </a:ln>
        </p:spPr>
        <p:txBody>
          <a:bodyPr anchorCtr="0" anchor="t" bIns="91425" lIns="91425" spcFirstLastPara="1" rIns="91425" wrap="square" tIns="91425">
            <a:spAutoFit/>
          </a:bodyPr>
          <a:lstStyle/>
          <a:p>
            <a:pPr indent="-374650" lvl="0" marL="457200" rtl="0" algn="just">
              <a:lnSpc>
                <a:spcPct val="150000"/>
              </a:lnSpc>
              <a:spcBef>
                <a:spcPts val="0"/>
              </a:spcBef>
              <a:spcAft>
                <a:spcPts val="0"/>
              </a:spcAft>
              <a:buClr>
                <a:schemeClr val="dk1"/>
              </a:buClr>
              <a:buSzPts val="2300"/>
              <a:buChar char="●"/>
            </a:pPr>
            <a:r>
              <a:rPr lang="en-US" sz="2300">
                <a:solidFill>
                  <a:schemeClr val="dk1"/>
                </a:solidFill>
              </a:rPr>
              <a:t>Effective and efficient drop-in replacement of attention for long sequence modelling.</a:t>
            </a:r>
            <a:endParaRPr sz="2300">
              <a:solidFill>
                <a:schemeClr val="dk1"/>
              </a:solidFill>
            </a:endParaRPr>
          </a:p>
          <a:p>
            <a:pPr indent="0" lvl="0" marL="457200" rtl="0" algn="just">
              <a:lnSpc>
                <a:spcPct val="150000"/>
              </a:lnSpc>
              <a:spcBef>
                <a:spcPts val="0"/>
              </a:spcBef>
              <a:spcAft>
                <a:spcPts val="0"/>
              </a:spcAft>
              <a:buNone/>
            </a:pPr>
            <a:r>
              <a:t/>
            </a:r>
            <a:endParaRPr sz="2300">
              <a:solidFill>
                <a:schemeClr val="dk1"/>
              </a:solidFill>
            </a:endParaRPr>
          </a:p>
          <a:p>
            <a:pPr indent="-374650" lvl="0" marL="457200" rtl="0" algn="just">
              <a:lnSpc>
                <a:spcPct val="150000"/>
              </a:lnSpc>
              <a:spcBef>
                <a:spcPts val="0"/>
              </a:spcBef>
              <a:spcAft>
                <a:spcPts val="0"/>
              </a:spcAft>
              <a:buClr>
                <a:schemeClr val="dk1"/>
              </a:buClr>
              <a:buSzPts val="2300"/>
              <a:buChar char="●"/>
            </a:pPr>
            <a:r>
              <a:rPr lang="en-US" sz="2300">
                <a:solidFill>
                  <a:schemeClr val="dk1"/>
                </a:solidFill>
              </a:rPr>
              <a:t>Exponential Moving Average (EMA)</a:t>
            </a:r>
            <a:endParaRPr sz="2300">
              <a:solidFill>
                <a:schemeClr val="dk1"/>
              </a:solidFill>
            </a:endParaRPr>
          </a:p>
          <a:p>
            <a:pPr indent="0" lvl="0" marL="457200" rtl="0" algn="just">
              <a:lnSpc>
                <a:spcPct val="150000"/>
              </a:lnSpc>
              <a:spcBef>
                <a:spcPts val="0"/>
              </a:spcBef>
              <a:spcAft>
                <a:spcPts val="0"/>
              </a:spcAft>
              <a:buNone/>
            </a:pPr>
            <a:r>
              <a:t/>
            </a:r>
            <a:endParaRPr sz="2300">
              <a:solidFill>
                <a:schemeClr val="dk1"/>
              </a:solidFill>
            </a:endParaRPr>
          </a:p>
          <a:p>
            <a:pPr indent="-374650" lvl="0" marL="457200" rtl="0" algn="just">
              <a:lnSpc>
                <a:spcPct val="150000"/>
              </a:lnSpc>
              <a:spcBef>
                <a:spcPts val="0"/>
              </a:spcBef>
              <a:spcAft>
                <a:spcPts val="0"/>
              </a:spcAft>
              <a:buClr>
                <a:schemeClr val="dk1"/>
              </a:buClr>
              <a:buSzPts val="2300"/>
              <a:buChar char="●"/>
            </a:pPr>
            <a:r>
              <a:rPr lang="en-US" sz="2300">
                <a:solidFill>
                  <a:schemeClr val="dk1"/>
                </a:solidFill>
              </a:rPr>
              <a:t>Mega-chunk: linear complexity of time and space.</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08" name="Google Shape;108;p16"/>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MEGA: Executive Summary</a:t>
            </a:r>
            <a:r>
              <a:rPr b="1" lang="en-US" sz="4400">
                <a:solidFill>
                  <a:schemeClr val="dk1"/>
                </a:solidFill>
                <a:latin typeface="Times New Roman"/>
                <a:ea typeface="Times New Roman"/>
                <a:cs typeface="Times New Roman"/>
                <a:sym typeface="Times New Roman"/>
              </a:rPr>
              <a:t> </a:t>
            </a:r>
            <a:endParaRPr b="1" i="0" sz="4400" u="none" cap="none" strike="noStrike">
              <a:solidFill>
                <a:schemeClr val="dk1"/>
              </a:solidFill>
              <a:latin typeface="Times New Roman"/>
              <a:ea typeface="Times New Roman"/>
              <a:cs typeface="Times New Roman"/>
              <a:sym typeface="Times New Roman"/>
            </a:endParaRPr>
          </a:p>
        </p:txBody>
      </p:sp>
      <p:pic>
        <p:nvPicPr>
          <p:cNvPr id="109" name="Google Shape;109;p16"/>
          <p:cNvPicPr preferRelativeResize="0"/>
          <p:nvPr/>
        </p:nvPicPr>
        <p:blipFill>
          <a:blip r:embed="rId3">
            <a:alphaModFix/>
          </a:blip>
          <a:stretch>
            <a:fillRect/>
          </a:stretch>
        </p:blipFill>
        <p:spPr>
          <a:xfrm>
            <a:off x="7855700" y="1125787"/>
            <a:ext cx="3955350" cy="470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261925" y="1206150"/>
            <a:ext cx="6405900" cy="9762600"/>
          </a:xfrm>
          <a:prstGeom prst="rect">
            <a:avLst/>
          </a:prstGeom>
          <a:noFill/>
          <a:ln>
            <a:noFill/>
          </a:ln>
        </p:spPr>
        <p:txBody>
          <a:bodyPr anchorCtr="0" anchor="t" bIns="91425" lIns="91425" spcFirstLastPara="1" rIns="91425" wrap="square" tIns="91425">
            <a:spAutoFit/>
          </a:bodyPr>
          <a:lstStyle/>
          <a:p>
            <a:pPr indent="-368300" lvl="0" marL="457200" rtl="0" algn="just">
              <a:lnSpc>
                <a:spcPct val="100000"/>
              </a:lnSpc>
              <a:spcBef>
                <a:spcPts val="0"/>
              </a:spcBef>
              <a:spcAft>
                <a:spcPts val="0"/>
              </a:spcAft>
              <a:buClr>
                <a:schemeClr val="dk1"/>
              </a:buClr>
              <a:buSzPts val="2200"/>
              <a:buChar char="●"/>
            </a:pPr>
            <a:r>
              <a:rPr b="1" lang="en-US" sz="2200">
                <a:solidFill>
                  <a:schemeClr val="dk1"/>
                </a:solidFill>
              </a:rPr>
              <a:t>Exponential Moving Average ( EMA )</a:t>
            </a:r>
            <a:endParaRPr b="1" sz="2200">
              <a:solidFill>
                <a:schemeClr val="dk1"/>
              </a:solidFill>
            </a:endParaRPr>
          </a:p>
          <a:p>
            <a:pPr indent="-368300" lvl="1" marL="914400" rtl="0" algn="just">
              <a:lnSpc>
                <a:spcPct val="100000"/>
              </a:lnSpc>
              <a:spcBef>
                <a:spcPts val="0"/>
              </a:spcBef>
              <a:spcAft>
                <a:spcPts val="0"/>
              </a:spcAft>
              <a:buClr>
                <a:schemeClr val="dk1"/>
              </a:buClr>
              <a:buSzPts val="2200"/>
              <a:buChar char="○"/>
            </a:pPr>
            <a:r>
              <a:rPr lang="en-US" sz="2200">
                <a:solidFill>
                  <a:schemeClr val="dk1"/>
                </a:solidFill>
              </a:rPr>
              <a:t>Local dependencies that </a:t>
            </a:r>
            <a:r>
              <a:rPr lang="en-US" sz="2200">
                <a:solidFill>
                  <a:schemeClr val="dk1"/>
                </a:solidFill>
              </a:rPr>
              <a:t>decay</a:t>
            </a:r>
            <a:r>
              <a:rPr lang="en-US" sz="2200">
                <a:solidFill>
                  <a:schemeClr val="dk1"/>
                </a:solidFill>
              </a:rPr>
              <a:t> exponentially over time .</a:t>
            </a:r>
            <a:endParaRPr sz="2200">
              <a:solidFill>
                <a:schemeClr val="dk1"/>
              </a:solidFill>
            </a:endParaRPr>
          </a:p>
          <a:p>
            <a:pPr indent="-368300" lvl="1" marL="914400" rtl="0" algn="just">
              <a:lnSpc>
                <a:spcPct val="100000"/>
              </a:lnSpc>
              <a:spcBef>
                <a:spcPts val="0"/>
              </a:spcBef>
              <a:spcAft>
                <a:spcPts val="0"/>
              </a:spcAft>
              <a:buClr>
                <a:schemeClr val="dk1"/>
              </a:buClr>
              <a:buSzPts val="2200"/>
              <a:buChar char="○"/>
            </a:pPr>
            <a:r>
              <a:rPr lang="en-US" sz="2200">
                <a:solidFill>
                  <a:schemeClr val="dk1"/>
                </a:solidFill>
              </a:rPr>
              <a:t>Incorporates</a:t>
            </a:r>
            <a:r>
              <a:rPr lang="en-US" sz="2200">
                <a:solidFill>
                  <a:schemeClr val="dk1"/>
                </a:solidFill>
              </a:rPr>
              <a:t> stronger inductive bias into the attention.</a:t>
            </a:r>
            <a:endParaRPr sz="2200">
              <a:solidFill>
                <a:schemeClr val="dk1"/>
              </a:solidFill>
            </a:endParaRPr>
          </a:p>
          <a:p>
            <a:pPr indent="0" lvl="0" marL="914400" rtl="0" algn="just">
              <a:lnSpc>
                <a:spcPct val="100000"/>
              </a:lnSpc>
              <a:spcBef>
                <a:spcPts val="0"/>
              </a:spcBef>
              <a:spcAft>
                <a:spcPts val="0"/>
              </a:spcAft>
              <a:buNone/>
            </a:pPr>
            <a:r>
              <a:t/>
            </a:r>
            <a:endParaRPr sz="2200">
              <a:solidFill>
                <a:schemeClr val="dk1"/>
              </a:solidFill>
            </a:endParaRPr>
          </a:p>
          <a:p>
            <a:pPr indent="-368300" lvl="0" marL="457200" rtl="0" algn="just">
              <a:spcBef>
                <a:spcPts val="0"/>
              </a:spcBef>
              <a:spcAft>
                <a:spcPts val="0"/>
              </a:spcAft>
              <a:buClr>
                <a:schemeClr val="dk1"/>
              </a:buClr>
              <a:buSzPts val="2200"/>
              <a:buChar char="●"/>
            </a:pPr>
            <a:r>
              <a:rPr b="1" lang="en-US" sz="2200">
                <a:solidFill>
                  <a:schemeClr val="dk1"/>
                </a:solidFill>
              </a:rPr>
              <a:t>Single-headed Gated Attention</a:t>
            </a:r>
            <a:endParaRPr b="1" sz="2200">
              <a:solidFill>
                <a:schemeClr val="dk1"/>
              </a:solidFill>
            </a:endParaRPr>
          </a:p>
          <a:p>
            <a:pPr indent="-368300" lvl="1" marL="914400" rtl="0" algn="just">
              <a:spcBef>
                <a:spcPts val="0"/>
              </a:spcBef>
              <a:spcAft>
                <a:spcPts val="0"/>
              </a:spcAft>
              <a:buClr>
                <a:schemeClr val="dk1"/>
              </a:buClr>
              <a:buSzPts val="2200"/>
              <a:buChar char="○"/>
            </a:pPr>
            <a:r>
              <a:rPr lang="en-US" sz="2200">
                <a:solidFill>
                  <a:schemeClr val="dk1"/>
                </a:solidFill>
              </a:rPr>
              <a:t>Adding a reset gate to the attention output.</a:t>
            </a:r>
            <a:endParaRPr sz="2200">
              <a:solidFill>
                <a:schemeClr val="dk1"/>
              </a:solidFill>
            </a:endParaRPr>
          </a:p>
          <a:p>
            <a:pPr indent="-368300" lvl="1" marL="914400" rtl="0" algn="just">
              <a:spcBef>
                <a:spcPts val="0"/>
              </a:spcBef>
              <a:spcAft>
                <a:spcPts val="0"/>
              </a:spcAft>
              <a:buClr>
                <a:schemeClr val="dk1"/>
              </a:buClr>
              <a:buSzPts val="2200"/>
              <a:buChar char="○"/>
            </a:pPr>
            <a:r>
              <a:rPr lang="en-US" sz="2200">
                <a:solidFill>
                  <a:schemeClr val="dk1"/>
                </a:solidFill>
              </a:rPr>
              <a:t>Theoretically proving that single-head gated attention is as expressive as multi-head one.</a:t>
            </a:r>
            <a:endParaRPr sz="2200">
              <a:solidFill>
                <a:schemeClr val="dk1"/>
              </a:solidFill>
            </a:endParaRPr>
          </a:p>
          <a:p>
            <a:pPr indent="0" lvl="0" marL="914400" rtl="0" algn="just">
              <a:spcBef>
                <a:spcPts val="0"/>
              </a:spcBef>
              <a:spcAft>
                <a:spcPts val="0"/>
              </a:spcAft>
              <a:buNone/>
            </a:pPr>
            <a:r>
              <a:t/>
            </a:r>
            <a:endParaRPr sz="2200">
              <a:solidFill>
                <a:schemeClr val="dk1"/>
              </a:solidFill>
            </a:endParaRPr>
          </a:p>
          <a:p>
            <a:pPr indent="-368300" lvl="0" marL="457200" rtl="0" algn="just">
              <a:spcBef>
                <a:spcPts val="0"/>
              </a:spcBef>
              <a:spcAft>
                <a:spcPts val="0"/>
              </a:spcAft>
              <a:buClr>
                <a:schemeClr val="dk1"/>
              </a:buClr>
              <a:buSzPts val="2200"/>
              <a:buChar char="●"/>
            </a:pPr>
            <a:r>
              <a:rPr b="1" lang="en-US" sz="2200">
                <a:solidFill>
                  <a:schemeClr val="dk1"/>
                </a:solidFill>
              </a:rPr>
              <a:t>Mega-Chunk</a:t>
            </a:r>
            <a:endParaRPr b="1" sz="2200">
              <a:solidFill>
                <a:schemeClr val="dk1"/>
              </a:solidFill>
            </a:endParaRPr>
          </a:p>
          <a:p>
            <a:pPr indent="-368300" lvl="1" marL="914400" rtl="0" algn="just">
              <a:spcBef>
                <a:spcPts val="0"/>
              </a:spcBef>
              <a:spcAft>
                <a:spcPts val="0"/>
              </a:spcAft>
              <a:buClr>
                <a:schemeClr val="dk1"/>
              </a:buClr>
              <a:buSzPts val="2200"/>
              <a:buChar char="○"/>
            </a:pPr>
            <a:r>
              <a:rPr lang="en-US" sz="2200">
                <a:solidFill>
                  <a:schemeClr val="dk1"/>
                </a:solidFill>
              </a:rPr>
              <a:t>Applying attention to local chunks of fixed length.</a:t>
            </a:r>
            <a:endParaRPr sz="2200">
              <a:solidFill>
                <a:schemeClr val="dk1"/>
              </a:solidFill>
            </a:endParaRPr>
          </a:p>
          <a:p>
            <a:pPr indent="-368300" lvl="1" marL="914400" rtl="0" algn="just">
              <a:spcBef>
                <a:spcPts val="0"/>
              </a:spcBef>
              <a:spcAft>
                <a:spcPts val="0"/>
              </a:spcAft>
              <a:buClr>
                <a:schemeClr val="dk1"/>
              </a:buClr>
              <a:buSzPts val="2200"/>
              <a:buChar char="○"/>
            </a:pPr>
            <a:r>
              <a:rPr lang="en-US" sz="2200">
                <a:solidFill>
                  <a:schemeClr val="dk1"/>
                </a:solidFill>
              </a:rPr>
              <a:t>Reducing quadratic complexity to linear.</a:t>
            </a:r>
            <a:endParaRPr sz="2200">
              <a:solidFill>
                <a:schemeClr val="dk1"/>
              </a:solidFill>
            </a:endParaRPr>
          </a:p>
          <a:p>
            <a:pPr indent="0" lvl="0" marL="457200" rtl="0" algn="just">
              <a:spcBef>
                <a:spcPts val="0"/>
              </a:spcBef>
              <a:spcAft>
                <a:spcPts val="0"/>
              </a:spcAft>
              <a:buNone/>
            </a:pPr>
            <a:r>
              <a:rPr b="1" lang="en-US" sz="2300">
                <a:solidFill>
                  <a:schemeClr val="dk1"/>
                </a:solidFill>
              </a:rPr>
              <a:t>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rPr lang="en-US" sz="2300">
                <a:solidFill>
                  <a:schemeClr val="dk1"/>
                </a:solidFill>
              </a:rPr>
              <a:t>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15" name="Google Shape;115;p17"/>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MEGA: Architecture Outline</a:t>
            </a:r>
            <a:endParaRPr b="1" i="0" sz="4400" u="none" cap="none" strike="noStrike">
              <a:solidFill>
                <a:schemeClr val="dk1"/>
              </a:solidFill>
              <a:latin typeface="Times New Roman"/>
              <a:ea typeface="Times New Roman"/>
              <a:cs typeface="Times New Roman"/>
              <a:sym typeface="Times New Roman"/>
            </a:endParaRPr>
          </a:p>
        </p:txBody>
      </p:sp>
      <p:pic>
        <p:nvPicPr>
          <p:cNvPr id="116" name="Google Shape;116;p17"/>
          <p:cNvPicPr preferRelativeResize="0"/>
          <p:nvPr/>
        </p:nvPicPr>
        <p:blipFill>
          <a:blip r:embed="rId3">
            <a:alphaModFix/>
          </a:blip>
          <a:stretch>
            <a:fillRect/>
          </a:stretch>
        </p:blipFill>
        <p:spPr>
          <a:xfrm>
            <a:off x="6772250" y="1813350"/>
            <a:ext cx="5288800" cy="4652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261925" y="1206150"/>
            <a:ext cx="11787300" cy="6376200"/>
          </a:xfrm>
          <a:prstGeom prst="rect">
            <a:avLst/>
          </a:prstGeom>
          <a:noFill/>
          <a:ln>
            <a:noFill/>
          </a:ln>
        </p:spPr>
        <p:txBody>
          <a:bodyPr anchorCtr="0" anchor="t" bIns="91425" lIns="91425" spcFirstLastPara="1" rIns="91425" wrap="square" tIns="91425">
            <a:spAutoFit/>
          </a:bodyPr>
          <a:lstStyle/>
          <a:p>
            <a:pPr indent="-368300" lvl="0" marL="457200" rtl="0" algn="just">
              <a:lnSpc>
                <a:spcPct val="200000"/>
              </a:lnSpc>
              <a:spcBef>
                <a:spcPts val="0"/>
              </a:spcBef>
              <a:spcAft>
                <a:spcPts val="0"/>
              </a:spcAft>
              <a:buClr>
                <a:schemeClr val="dk1"/>
              </a:buClr>
              <a:buSzPts val="2200"/>
              <a:buChar char="●"/>
            </a:pPr>
            <a:r>
              <a:rPr b="1" lang="en-US" sz="2200">
                <a:solidFill>
                  <a:schemeClr val="dk1"/>
                </a:solidFill>
              </a:rPr>
              <a:t>Notations:  </a:t>
            </a:r>
            <a:r>
              <a:rPr lang="en-US" sz="2200">
                <a:solidFill>
                  <a:schemeClr val="dk1"/>
                </a:solidFill>
              </a:rPr>
              <a:t>Assuming 1-dim input sequence </a:t>
            </a:r>
            <a:endParaRPr sz="2200">
              <a:solidFill>
                <a:schemeClr val="dk1"/>
              </a:solidFill>
            </a:endParaRPr>
          </a:p>
          <a:p>
            <a:pPr indent="-368300" lvl="0" marL="457200" rtl="0" algn="just">
              <a:lnSpc>
                <a:spcPct val="200000"/>
              </a:lnSpc>
              <a:spcBef>
                <a:spcPts val="0"/>
              </a:spcBef>
              <a:spcAft>
                <a:spcPts val="0"/>
              </a:spcAft>
              <a:buClr>
                <a:schemeClr val="dk1"/>
              </a:buClr>
              <a:buSzPts val="2200"/>
              <a:buChar char="●"/>
            </a:pPr>
            <a:r>
              <a:rPr b="1" lang="en-US" sz="2200">
                <a:solidFill>
                  <a:schemeClr val="dk1"/>
                </a:solidFill>
              </a:rPr>
              <a:t>EMA: </a:t>
            </a:r>
            <a:endParaRPr b="1" sz="2200">
              <a:solidFill>
                <a:schemeClr val="dk1"/>
              </a:solidFill>
            </a:endParaRPr>
          </a:p>
          <a:p>
            <a:pPr indent="-368300" lvl="0" marL="457200" rtl="0" algn="just">
              <a:lnSpc>
                <a:spcPct val="200000"/>
              </a:lnSpc>
              <a:spcBef>
                <a:spcPts val="0"/>
              </a:spcBef>
              <a:spcAft>
                <a:spcPts val="0"/>
              </a:spcAft>
              <a:buClr>
                <a:schemeClr val="dk1"/>
              </a:buClr>
              <a:buSzPts val="2200"/>
              <a:buChar char="●"/>
            </a:pPr>
            <a:r>
              <a:rPr b="1" lang="en-US" sz="2200">
                <a:solidFill>
                  <a:schemeClr val="dk1"/>
                </a:solidFill>
              </a:rPr>
              <a:t>Damped EMA:      </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rPr lang="en-US" sz="2300">
                <a:solidFill>
                  <a:schemeClr val="dk1"/>
                </a:solidFill>
              </a:rPr>
              <a:t>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22" name="Google Shape;122;p18"/>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Exponential Moving Average (EMA)</a:t>
            </a:r>
            <a:endParaRPr b="1" i="0" sz="4400" u="none" cap="none" strike="noStrike">
              <a:solidFill>
                <a:schemeClr val="dk1"/>
              </a:solidFill>
              <a:latin typeface="Times New Roman"/>
              <a:ea typeface="Times New Roman"/>
              <a:cs typeface="Times New Roman"/>
              <a:sym typeface="Times New Roman"/>
            </a:endParaRPr>
          </a:p>
        </p:txBody>
      </p:sp>
      <p:pic>
        <p:nvPicPr>
          <p:cNvPr id="123" name="Google Shape;123;p18"/>
          <p:cNvPicPr preferRelativeResize="0"/>
          <p:nvPr/>
        </p:nvPicPr>
        <p:blipFill>
          <a:blip r:embed="rId3">
            <a:alphaModFix/>
          </a:blip>
          <a:stretch>
            <a:fillRect/>
          </a:stretch>
        </p:blipFill>
        <p:spPr>
          <a:xfrm>
            <a:off x="6510350" y="1302850"/>
            <a:ext cx="3648075" cy="361950"/>
          </a:xfrm>
          <a:prstGeom prst="rect">
            <a:avLst/>
          </a:prstGeom>
          <a:noFill/>
          <a:ln>
            <a:noFill/>
          </a:ln>
        </p:spPr>
      </p:pic>
      <p:pic>
        <p:nvPicPr>
          <p:cNvPr id="124" name="Google Shape;124;p18"/>
          <p:cNvPicPr preferRelativeResize="0"/>
          <p:nvPr/>
        </p:nvPicPr>
        <p:blipFill>
          <a:blip r:embed="rId4">
            <a:alphaModFix/>
          </a:blip>
          <a:stretch>
            <a:fillRect/>
          </a:stretch>
        </p:blipFill>
        <p:spPr>
          <a:xfrm>
            <a:off x="6962750" y="1890750"/>
            <a:ext cx="1474602" cy="459300"/>
          </a:xfrm>
          <a:prstGeom prst="rect">
            <a:avLst/>
          </a:prstGeom>
          <a:noFill/>
          <a:ln>
            <a:noFill/>
          </a:ln>
        </p:spPr>
      </p:pic>
      <p:pic>
        <p:nvPicPr>
          <p:cNvPr id="125" name="Google Shape;125;p18"/>
          <p:cNvPicPr preferRelativeResize="0"/>
          <p:nvPr/>
        </p:nvPicPr>
        <p:blipFill>
          <a:blip r:embed="rId5">
            <a:alphaModFix/>
          </a:blip>
          <a:stretch>
            <a:fillRect/>
          </a:stretch>
        </p:blipFill>
        <p:spPr>
          <a:xfrm>
            <a:off x="1785975" y="1890750"/>
            <a:ext cx="4857750" cy="459300"/>
          </a:xfrm>
          <a:prstGeom prst="rect">
            <a:avLst/>
          </a:prstGeom>
          <a:noFill/>
          <a:ln>
            <a:noFill/>
          </a:ln>
        </p:spPr>
      </p:pic>
      <p:pic>
        <p:nvPicPr>
          <p:cNvPr id="126" name="Google Shape;126;p18"/>
          <p:cNvPicPr preferRelativeResize="0"/>
          <p:nvPr/>
        </p:nvPicPr>
        <p:blipFill>
          <a:blip r:embed="rId6">
            <a:alphaModFix/>
          </a:blip>
          <a:stretch>
            <a:fillRect/>
          </a:stretch>
        </p:blipFill>
        <p:spPr>
          <a:xfrm>
            <a:off x="3036075" y="2576000"/>
            <a:ext cx="4857750" cy="473630"/>
          </a:xfrm>
          <a:prstGeom prst="rect">
            <a:avLst/>
          </a:prstGeom>
          <a:noFill/>
          <a:ln>
            <a:noFill/>
          </a:ln>
        </p:spPr>
      </p:pic>
      <p:pic>
        <p:nvPicPr>
          <p:cNvPr id="127" name="Google Shape;127;p18"/>
          <p:cNvPicPr preferRelativeResize="0"/>
          <p:nvPr/>
        </p:nvPicPr>
        <p:blipFill>
          <a:blip r:embed="rId7">
            <a:alphaModFix/>
          </a:blip>
          <a:stretch>
            <a:fillRect/>
          </a:stretch>
        </p:blipFill>
        <p:spPr>
          <a:xfrm>
            <a:off x="7893825" y="2576000"/>
            <a:ext cx="4251075" cy="473625"/>
          </a:xfrm>
          <a:prstGeom prst="rect">
            <a:avLst/>
          </a:prstGeom>
          <a:noFill/>
          <a:ln>
            <a:noFill/>
          </a:ln>
        </p:spPr>
      </p:pic>
      <p:pic>
        <p:nvPicPr>
          <p:cNvPr id="128" name="Google Shape;128;p18"/>
          <p:cNvPicPr preferRelativeResize="0"/>
          <p:nvPr/>
        </p:nvPicPr>
        <p:blipFill>
          <a:blip r:embed="rId8">
            <a:alphaModFix/>
          </a:blip>
          <a:stretch>
            <a:fillRect/>
          </a:stretch>
        </p:blipFill>
        <p:spPr>
          <a:xfrm>
            <a:off x="616779" y="3930400"/>
            <a:ext cx="5062800" cy="2563450"/>
          </a:xfrm>
          <a:prstGeom prst="rect">
            <a:avLst/>
          </a:prstGeom>
          <a:noFill/>
          <a:ln>
            <a:noFill/>
          </a:ln>
        </p:spPr>
      </p:pic>
      <p:pic>
        <p:nvPicPr>
          <p:cNvPr id="129" name="Google Shape;129;p18"/>
          <p:cNvPicPr preferRelativeResize="0"/>
          <p:nvPr/>
        </p:nvPicPr>
        <p:blipFill>
          <a:blip r:embed="rId9">
            <a:alphaModFix/>
          </a:blip>
          <a:stretch>
            <a:fillRect/>
          </a:stretch>
        </p:blipFill>
        <p:spPr>
          <a:xfrm>
            <a:off x="6427014" y="3960830"/>
            <a:ext cx="5247691" cy="256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Efficient Algorithm for EMA</a:t>
            </a:r>
            <a:endParaRPr b="1" i="0" sz="4400" u="none" cap="none" strike="noStrike">
              <a:solidFill>
                <a:schemeClr val="dk1"/>
              </a:solidFill>
              <a:latin typeface="Times New Roman"/>
              <a:ea typeface="Times New Roman"/>
              <a:cs typeface="Times New Roman"/>
              <a:sym typeface="Times New Roman"/>
            </a:endParaRPr>
          </a:p>
        </p:txBody>
      </p:sp>
      <p:pic>
        <p:nvPicPr>
          <p:cNvPr id="135" name="Google Shape;135;p19"/>
          <p:cNvPicPr preferRelativeResize="0"/>
          <p:nvPr/>
        </p:nvPicPr>
        <p:blipFill>
          <a:blip r:embed="rId3">
            <a:alphaModFix/>
          </a:blip>
          <a:stretch>
            <a:fillRect/>
          </a:stretch>
        </p:blipFill>
        <p:spPr>
          <a:xfrm>
            <a:off x="697704" y="3131400"/>
            <a:ext cx="5062800" cy="2563450"/>
          </a:xfrm>
          <a:prstGeom prst="rect">
            <a:avLst/>
          </a:prstGeom>
          <a:noFill/>
          <a:ln>
            <a:noFill/>
          </a:ln>
        </p:spPr>
      </p:pic>
      <p:pic>
        <p:nvPicPr>
          <p:cNvPr id="136" name="Google Shape;136;p19"/>
          <p:cNvPicPr preferRelativeResize="0"/>
          <p:nvPr/>
        </p:nvPicPr>
        <p:blipFill>
          <a:blip r:embed="rId4">
            <a:alphaModFix/>
          </a:blip>
          <a:stretch>
            <a:fillRect/>
          </a:stretch>
        </p:blipFill>
        <p:spPr>
          <a:xfrm>
            <a:off x="6272214" y="3131405"/>
            <a:ext cx="5247691" cy="2563450"/>
          </a:xfrm>
          <a:prstGeom prst="rect">
            <a:avLst/>
          </a:prstGeom>
          <a:noFill/>
          <a:ln>
            <a:noFill/>
          </a:ln>
        </p:spPr>
      </p:pic>
      <p:sp>
        <p:nvSpPr>
          <p:cNvPr id="137" name="Google Shape;137;p19"/>
          <p:cNvSpPr txBox="1"/>
          <p:nvPr/>
        </p:nvSpPr>
        <p:spPr>
          <a:xfrm>
            <a:off x="1035900" y="1170450"/>
            <a:ext cx="10108500" cy="738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Efficiently compute EMA outputs of all tokens in parallel.</a:t>
            </a:r>
            <a:endParaRPr sz="2800">
              <a:solidFill>
                <a:schemeClr val="dk1"/>
              </a:solidFill>
              <a:latin typeface="Calibri"/>
              <a:ea typeface="Calibri"/>
              <a:cs typeface="Calibri"/>
              <a:sym typeface="Calibri"/>
            </a:endParaRPr>
          </a:p>
        </p:txBody>
      </p:sp>
      <p:pic>
        <p:nvPicPr>
          <p:cNvPr id="138" name="Google Shape;138;p19"/>
          <p:cNvPicPr preferRelativeResize="0"/>
          <p:nvPr/>
        </p:nvPicPr>
        <p:blipFill>
          <a:blip r:embed="rId5">
            <a:alphaModFix/>
          </a:blip>
          <a:stretch>
            <a:fillRect/>
          </a:stretch>
        </p:blipFill>
        <p:spPr>
          <a:xfrm>
            <a:off x="3514048" y="2020223"/>
            <a:ext cx="4636000" cy="1182625"/>
          </a:xfrm>
          <a:prstGeom prst="rect">
            <a:avLst/>
          </a:prstGeom>
          <a:noFill/>
          <a:ln>
            <a:noFill/>
          </a:ln>
        </p:spPr>
      </p:pic>
      <p:sp>
        <p:nvSpPr>
          <p:cNvPr id="139" name="Google Shape;139;p19"/>
          <p:cNvSpPr txBox="1"/>
          <p:nvPr/>
        </p:nvSpPr>
        <p:spPr>
          <a:xfrm>
            <a:off x="845400" y="5754350"/>
            <a:ext cx="10775100" cy="9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Calibri"/>
                <a:ea typeface="Calibri"/>
                <a:cs typeface="Calibri"/>
                <a:sym typeface="Calibri"/>
              </a:rPr>
              <a:t>We can compute the weights for each input tokens in advance and compute EMAs with FFTs.</a:t>
            </a:r>
            <a:endParaRPr sz="2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261925" y="1206150"/>
            <a:ext cx="11787300" cy="7730700"/>
          </a:xfrm>
          <a:prstGeom prst="rect">
            <a:avLst/>
          </a:prstGeom>
          <a:noFill/>
          <a:ln>
            <a:noFill/>
          </a:ln>
        </p:spPr>
        <p:txBody>
          <a:bodyPr anchorCtr="0" anchor="t" bIns="91425" lIns="91425" spcFirstLastPara="1" rIns="91425" wrap="square" tIns="91425">
            <a:spAutoFit/>
          </a:bodyPr>
          <a:lstStyle/>
          <a:p>
            <a:pPr indent="-368300" lvl="0" marL="457200" rtl="0" algn="just">
              <a:lnSpc>
                <a:spcPct val="200000"/>
              </a:lnSpc>
              <a:spcBef>
                <a:spcPts val="0"/>
              </a:spcBef>
              <a:spcAft>
                <a:spcPts val="0"/>
              </a:spcAft>
              <a:buClr>
                <a:schemeClr val="dk1"/>
              </a:buClr>
              <a:buSzPts val="2200"/>
              <a:buChar char="●"/>
            </a:pPr>
            <a:r>
              <a:rPr b="1" lang="en-US" sz="2200">
                <a:solidFill>
                  <a:schemeClr val="dk1"/>
                </a:solidFill>
              </a:rPr>
              <a:t>Adding a reset gate to the attention output</a:t>
            </a:r>
            <a:endParaRPr b="1" sz="2200">
              <a:solidFill>
                <a:schemeClr val="dk1"/>
              </a:solidFill>
            </a:endParaRPr>
          </a:p>
          <a:p>
            <a:pPr indent="0" lvl="0" marL="0" rtl="0" algn="just">
              <a:lnSpc>
                <a:spcPct val="200000"/>
              </a:lnSpc>
              <a:spcBef>
                <a:spcPts val="0"/>
              </a:spcBef>
              <a:spcAft>
                <a:spcPts val="0"/>
              </a:spcAft>
              <a:buNone/>
            </a:pPr>
            <a:r>
              <a:rPr b="1" lang="en-US" sz="2200">
                <a:solidFill>
                  <a:schemeClr val="dk1"/>
                </a:solidFill>
              </a:rPr>
              <a:t>      Step1:  Getting output from the EMA layer:</a:t>
            </a:r>
            <a:endParaRPr b="1" sz="2200">
              <a:solidFill>
                <a:schemeClr val="dk1"/>
              </a:solidFill>
            </a:endParaRPr>
          </a:p>
          <a:p>
            <a:pPr indent="457200" lvl="0" marL="0" rtl="0" algn="just">
              <a:lnSpc>
                <a:spcPct val="200000"/>
              </a:lnSpc>
              <a:spcBef>
                <a:spcPts val="0"/>
              </a:spcBef>
              <a:spcAft>
                <a:spcPts val="0"/>
              </a:spcAft>
              <a:buNone/>
            </a:pPr>
            <a:r>
              <a:t/>
            </a:r>
            <a:endParaRPr b="1" sz="2200">
              <a:solidFill>
                <a:schemeClr val="dk1"/>
              </a:solidFill>
            </a:endParaRPr>
          </a:p>
          <a:p>
            <a:pPr indent="0" lvl="0" marL="0" rtl="0" algn="just">
              <a:lnSpc>
                <a:spcPct val="200000"/>
              </a:lnSpc>
              <a:spcBef>
                <a:spcPts val="0"/>
              </a:spcBef>
              <a:spcAft>
                <a:spcPts val="0"/>
              </a:spcAft>
              <a:buNone/>
            </a:pPr>
            <a:r>
              <a:rPr b="1" lang="en-US" sz="2200">
                <a:solidFill>
                  <a:schemeClr val="dk1"/>
                </a:solidFill>
              </a:rPr>
              <a:t>      Step2:  Attention:</a:t>
            </a:r>
            <a:endParaRPr b="1" sz="2200">
              <a:solidFill>
                <a:schemeClr val="dk1"/>
              </a:solidFill>
            </a:endParaRPr>
          </a:p>
          <a:p>
            <a:pPr indent="457200" lvl="0" marL="0" rtl="0" algn="just">
              <a:lnSpc>
                <a:spcPct val="200000"/>
              </a:lnSpc>
              <a:spcBef>
                <a:spcPts val="0"/>
              </a:spcBef>
              <a:spcAft>
                <a:spcPts val="0"/>
              </a:spcAft>
              <a:buNone/>
            </a:pPr>
            <a:r>
              <a:rPr b="1" lang="en-US" sz="2200">
                <a:solidFill>
                  <a:schemeClr val="dk1"/>
                </a:solidFill>
              </a:rPr>
              <a:t>Step3: Gated Attention:  </a:t>
            </a:r>
            <a:endParaRPr b="1" sz="2200">
              <a:solidFill>
                <a:schemeClr val="dk1"/>
              </a:solidFill>
            </a:endParaRPr>
          </a:p>
          <a:p>
            <a:pPr indent="0" lvl="0" marL="914400" rtl="0" algn="just">
              <a:lnSpc>
                <a:spcPct val="100000"/>
              </a:lnSpc>
              <a:spcBef>
                <a:spcPts val="0"/>
              </a:spcBef>
              <a:spcAft>
                <a:spcPts val="0"/>
              </a:spcAft>
              <a:buNone/>
            </a:pPr>
            <a:r>
              <a:t/>
            </a:r>
            <a:endParaRPr b="1"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457200" rtl="0" algn="just">
              <a:lnSpc>
                <a:spcPct val="100000"/>
              </a:lnSpc>
              <a:spcBef>
                <a:spcPts val="0"/>
              </a:spcBef>
              <a:spcAft>
                <a:spcPts val="0"/>
              </a:spcAft>
              <a:buNone/>
            </a:pPr>
            <a:r>
              <a:t/>
            </a:r>
            <a:endParaRPr sz="2300">
              <a:solidFill>
                <a:schemeClr val="dk1"/>
              </a:solidFill>
            </a:endParaRPr>
          </a:p>
          <a:p>
            <a:pPr indent="0" lvl="0" marL="0" rtl="0" algn="just">
              <a:lnSpc>
                <a:spcPct val="100000"/>
              </a:lnSpc>
              <a:spcBef>
                <a:spcPts val="0"/>
              </a:spcBef>
              <a:spcAft>
                <a:spcPts val="0"/>
              </a:spcAft>
              <a:buNone/>
            </a:pPr>
            <a:r>
              <a:t/>
            </a:r>
            <a:endParaRPr sz="2300">
              <a:solidFill>
                <a:schemeClr val="dk1"/>
              </a:solidFill>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sz="2300">
              <a:solidFill>
                <a:schemeClr val="dk1"/>
              </a:solidFill>
              <a:highlight>
                <a:schemeClr val="lt1"/>
              </a:highlight>
            </a:endParaRPr>
          </a:p>
          <a:p>
            <a:pPr indent="0" lvl="0" marL="0" rtl="0" algn="just">
              <a:lnSpc>
                <a:spcPct val="115000"/>
              </a:lnSpc>
              <a:spcBef>
                <a:spcPts val="0"/>
              </a:spcBef>
              <a:spcAft>
                <a:spcPts val="0"/>
              </a:spcAft>
              <a:buNone/>
            </a:pPr>
            <a:r>
              <a:t/>
            </a:r>
            <a:endParaRPr b="1" sz="2300">
              <a:solidFill>
                <a:schemeClr val="dk1"/>
              </a:solidFill>
              <a:highlight>
                <a:schemeClr val="lt1"/>
              </a:highlight>
            </a:endParaRPr>
          </a:p>
          <a:p>
            <a:pPr indent="0" lvl="0" marL="1828800" rtl="0" algn="just">
              <a:lnSpc>
                <a:spcPct val="115000"/>
              </a:lnSpc>
              <a:spcBef>
                <a:spcPts val="0"/>
              </a:spcBef>
              <a:spcAft>
                <a:spcPts val="0"/>
              </a:spcAft>
              <a:buNone/>
            </a:pPr>
            <a:r>
              <a:t/>
            </a:r>
            <a:endParaRPr sz="2300">
              <a:solidFill>
                <a:schemeClr val="dk1"/>
              </a:solidFill>
              <a:highlight>
                <a:schemeClr val="lt1"/>
              </a:highlight>
            </a:endParaRPr>
          </a:p>
          <a:p>
            <a:pPr indent="0" lvl="0" marL="914400" rtl="0" algn="just">
              <a:lnSpc>
                <a:spcPct val="115000"/>
              </a:lnSpc>
              <a:spcBef>
                <a:spcPts val="0"/>
              </a:spcBef>
              <a:spcAft>
                <a:spcPts val="0"/>
              </a:spcAft>
              <a:buNone/>
            </a:pPr>
            <a:r>
              <a:t/>
            </a:r>
            <a:endParaRPr b="1" sz="2300">
              <a:solidFill>
                <a:schemeClr val="dk1"/>
              </a:solidFill>
              <a:highlight>
                <a:schemeClr val="lt1"/>
              </a:highlight>
            </a:endParaRPr>
          </a:p>
          <a:p>
            <a:pPr indent="0" lvl="0" marL="0" marR="0" rtl="0" algn="just">
              <a:lnSpc>
                <a:spcPct val="115000"/>
              </a:lnSpc>
              <a:spcBef>
                <a:spcPts val="0"/>
              </a:spcBef>
              <a:spcAft>
                <a:spcPts val="0"/>
              </a:spcAft>
              <a:buNone/>
            </a:pPr>
            <a:r>
              <a:t/>
            </a:r>
            <a:endParaRPr sz="2300">
              <a:solidFill>
                <a:schemeClr val="dk1"/>
              </a:solidFill>
              <a:highlight>
                <a:schemeClr val="lt1"/>
              </a:highlight>
              <a:latin typeface="Times New Roman"/>
              <a:ea typeface="Times New Roman"/>
              <a:cs typeface="Times New Roman"/>
              <a:sym typeface="Times New Roman"/>
            </a:endParaRPr>
          </a:p>
        </p:txBody>
      </p:sp>
      <p:sp>
        <p:nvSpPr>
          <p:cNvPr id="145" name="Google Shape;145;p20"/>
          <p:cNvSpPr txBox="1"/>
          <p:nvPr/>
        </p:nvSpPr>
        <p:spPr>
          <a:xfrm>
            <a:off x="697700" y="331700"/>
            <a:ext cx="102687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Single-headed Gated Attention in Mega</a:t>
            </a:r>
            <a:endParaRPr b="1" i="0" sz="4400" u="none" cap="none" strike="noStrike">
              <a:solidFill>
                <a:schemeClr val="dk1"/>
              </a:solidFill>
              <a:latin typeface="Times New Roman"/>
              <a:ea typeface="Times New Roman"/>
              <a:cs typeface="Times New Roman"/>
              <a:sym typeface="Times New Roman"/>
            </a:endParaRPr>
          </a:p>
        </p:txBody>
      </p:sp>
      <p:pic>
        <p:nvPicPr>
          <p:cNvPr id="146" name="Google Shape;146;p20"/>
          <p:cNvPicPr preferRelativeResize="0"/>
          <p:nvPr/>
        </p:nvPicPr>
        <p:blipFill>
          <a:blip r:embed="rId3">
            <a:alphaModFix/>
          </a:blip>
          <a:stretch>
            <a:fillRect/>
          </a:stretch>
        </p:blipFill>
        <p:spPr>
          <a:xfrm>
            <a:off x="1790775" y="2297950"/>
            <a:ext cx="2049500" cy="515600"/>
          </a:xfrm>
          <a:prstGeom prst="rect">
            <a:avLst/>
          </a:prstGeom>
          <a:noFill/>
          <a:ln>
            <a:noFill/>
          </a:ln>
        </p:spPr>
      </p:pic>
      <p:pic>
        <p:nvPicPr>
          <p:cNvPr id="147" name="Google Shape;147;p20"/>
          <p:cNvPicPr preferRelativeResize="0"/>
          <p:nvPr/>
        </p:nvPicPr>
        <p:blipFill>
          <a:blip r:embed="rId4">
            <a:alphaModFix/>
          </a:blip>
          <a:stretch>
            <a:fillRect/>
          </a:stretch>
        </p:blipFill>
        <p:spPr>
          <a:xfrm>
            <a:off x="3267125" y="3033200"/>
            <a:ext cx="3888575" cy="970300"/>
          </a:xfrm>
          <a:prstGeom prst="rect">
            <a:avLst/>
          </a:prstGeom>
          <a:noFill/>
          <a:ln>
            <a:noFill/>
          </a:ln>
        </p:spPr>
      </p:pic>
      <p:pic>
        <p:nvPicPr>
          <p:cNvPr id="148" name="Google Shape;148;p20"/>
          <p:cNvPicPr preferRelativeResize="0"/>
          <p:nvPr/>
        </p:nvPicPr>
        <p:blipFill rotWithShape="1">
          <a:blip r:embed="rId5">
            <a:alphaModFix/>
          </a:blip>
          <a:srcRect b="534" l="0" r="0" t="534"/>
          <a:stretch/>
        </p:blipFill>
        <p:spPr>
          <a:xfrm>
            <a:off x="4145425" y="3950525"/>
            <a:ext cx="2324475" cy="1369200"/>
          </a:xfrm>
          <a:prstGeom prst="rect">
            <a:avLst/>
          </a:prstGeom>
          <a:noFill/>
          <a:ln>
            <a:noFill/>
          </a:ln>
        </p:spPr>
      </p:pic>
      <p:pic>
        <p:nvPicPr>
          <p:cNvPr id="149" name="Google Shape;149;p20"/>
          <p:cNvPicPr preferRelativeResize="0"/>
          <p:nvPr/>
        </p:nvPicPr>
        <p:blipFill>
          <a:blip r:embed="rId6">
            <a:alphaModFix/>
          </a:blip>
          <a:stretch>
            <a:fillRect/>
          </a:stretch>
        </p:blipFill>
        <p:spPr>
          <a:xfrm>
            <a:off x="7441450" y="1289500"/>
            <a:ext cx="4186150" cy="4806950"/>
          </a:xfrm>
          <a:prstGeom prst="rect">
            <a:avLst/>
          </a:prstGeom>
          <a:noFill/>
          <a:ln>
            <a:noFill/>
          </a:ln>
        </p:spPr>
      </p:pic>
      <p:sp>
        <p:nvSpPr>
          <p:cNvPr id="150" name="Google Shape;150;p20"/>
          <p:cNvSpPr txBox="1"/>
          <p:nvPr/>
        </p:nvSpPr>
        <p:spPr>
          <a:xfrm>
            <a:off x="261925" y="5385250"/>
            <a:ext cx="7060500" cy="89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300">
                <a:solidFill>
                  <a:schemeClr val="dk1"/>
                </a:solidFill>
              </a:rPr>
              <a:t>Single-headed gated attention is as expressive as     multi-head one.</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950150" y="379325"/>
            <a:ext cx="105060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4400"/>
              <a:buFont typeface="Arial"/>
              <a:buNone/>
            </a:pPr>
            <a:r>
              <a:rPr b="1" lang="en-US" sz="4400">
                <a:solidFill>
                  <a:schemeClr val="dk1"/>
                </a:solidFill>
                <a:latin typeface="Times New Roman"/>
                <a:ea typeface="Times New Roman"/>
                <a:cs typeface="Times New Roman"/>
                <a:sym typeface="Times New Roman"/>
              </a:rPr>
              <a:t>Mega Architecture: Reset and Update gate</a:t>
            </a:r>
            <a:endParaRPr b="1" i="0" sz="4400" u="none" cap="none" strike="noStrike">
              <a:solidFill>
                <a:schemeClr val="dk1"/>
              </a:solidFill>
              <a:latin typeface="Times New Roman"/>
              <a:ea typeface="Times New Roman"/>
              <a:cs typeface="Times New Roman"/>
              <a:sym typeface="Times New Roman"/>
            </a:endParaRPr>
          </a:p>
        </p:txBody>
      </p:sp>
      <p:pic>
        <p:nvPicPr>
          <p:cNvPr id="156" name="Google Shape;156;p21"/>
          <p:cNvPicPr preferRelativeResize="0"/>
          <p:nvPr/>
        </p:nvPicPr>
        <p:blipFill>
          <a:blip r:embed="rId3">
            <a:alphaModFix/>
          </a:blip>
          <a:stretch>
            <a:fillRect/>
          </a:stretch>
        </p:blipFill>
        <p:spPr>
          <a:xfrm>
            <a:off x="3625450" y="1244850"/>
            <a:ext cx="4697050" cy="530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