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A96CE9-6F01-4402-9001-CE68FA6813FA}">
  <a:tblStyle styleId="{49A96CE9-6F01-4402-9001-CE68FA6813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70AD47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70AD47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70AD47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75D517CF-0553-4812-A780-D272993D53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6e84d139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6e84d13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c012f17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a6c012f1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6e84d139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a6e84d13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c012f17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a6c012f1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e84d139d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a6e84d13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e84d139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a6e84d13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9e5c3f9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39e5c3f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9e5c3f9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639e5c3f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6c012f17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a6c012f1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9e5c3f9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639e5c3f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9e5c3f9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639e5c3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6e84d139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6e84d1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6c012f17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a6c012f1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e84d139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a6e84d13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6c012f17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a6c012f1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lassroom.google.com/c/NjE2ODIyMDcwMjUz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978200" y="3839013"/>
            <a:ext cx="82356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200">
                <a:highlight>
                  <a:srgbClr val="FFFFFF"/>
                </a:highlight>
              </a:rPr>
              <a:t>A Project on Research Paper Simplification </a:t>
            </a:r>
            <a:endParaRPr sz="2300">
              <a:solidFill>
                <a:srgbClr val="7627B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200">
              <a:highlight>
                <a:srgbClr val="FFFFFF"/>
              </a:highlight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1356025" y="5957022"/>
            <a:ext cx="679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Sarvesh Bagwe (202211006)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Vedant Dave     (202211042)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0" y="4050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{49A96CE9-6F01-4402-9001-CE68FA6813FA}</a:tableStyleId>
              </a:tblPr>
              <a:tblGrid>
                <a:gridCol w="12192000"/>
              </a:tblGrid>
              <a:tr h="60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rgbClr val="5F6368"/>
                        </a:solidFill>
                        <a:highlight>
                          <a:srgbClr val="FFFFFF"/>
                        </a:highlight>
                        <a:uFill>
                          <a:noFill/>
                        </a:uFill>
                        <a:latin typeface="Roboto"/>
                        <a:ea typeface="Roboto"/>
                        <a:cs typeface="Roboto"/>
                        <a:sym typeface="Roboto"/>
                        <a:hlinkClick r:id="rId3">
                          <a:extLst>
                            <a:ext uri="{A12FA001-AC4F-418D-AE19-62706E023703}">
                              <ahyp:hlinkClr val="tx"/>
                            </a:ext>
                          </a:extLst>
                        </a:hlinkClick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IT594:</a:t>
                      </a: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</a:t>
                      </a:r>
                      <a:r>
                        <a:rPr lang="en-US" sz="2800">
                          <a:highlight>
                            <a:srgbClr val="FFFEF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NEURAL NLP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7027850" y="55568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585172" y="5957025"/>
            <a:ext cx="5094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Prof. Sourish Dasgupta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25" y="1165134"/>
            <a:ext cx="2521478" cy="252147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987713" y="5957022"/>
            <a:ext cx="679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Kashyap Halavadia(202003040)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Hiren Thakkar (202211074)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129900" y="17898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Mechanism Advantage: Harnesses an attention mechanism to better capture intricate relationships between words.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Pre-training Objective:</a:t>
            </a:r>
            <a:endParaRPr b="1"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Foundation: It is trained with a dual objective - to regenerate the correct version of a corrupted input, a feature that can prove to be beneficial for the summarization task.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Embracing Auto-Regressiveness:</a:t>
            </a:r>
            <a:endParaRPr b="1"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Generation Process: it exhibits an Auto-Regressive nature (step-by-step generative process).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33700" y="212700"/>
            <a:ext cx="11563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using </a:t>
            </a: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 Decoder Architecture </a:t>
            </a: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(BART)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233700" y="212700"/>
            <a:ext cx="11563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Specifics of the model architecture (BART)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29900" y="1156425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:-  Learning Rate ( 0.0001 ), Model Dimension, Optimizer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function:-  Sparse Categorical Cross Entropy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Optimizer:- AdamW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233700" y="212700"/>
            <a:ext cx="11563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using Decoder Only Architecture (GPT-2)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29900" y="17898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Auto-Regressive in nature (step-by-step generative process).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draw attention to potential redundancy in encoding text before generating summary.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uman text summarization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linear and sequential process which can be leveraged by Auto-Regressive property.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GPT-2 uses decoder only architecture which has been 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large corpus of text.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take advantage of 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embeddings to enhance our performance by fine-tuning it on our data.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309900" y="212700"/>
            <a:ext cx="11563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Specifics of the model architecture(GPT-2)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83600" y="1616375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:-  Learning Rate ( 0.0002 ), Sequence Length (512), 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WarmUp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Steps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function:-  Sparse Categorical Cross Entropy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Optimizer:- AdamW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233700" y="212700"/>
            <a:ext cx="11563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using Encoder Only Architecture </a:t>
            </a:r>
            <a:endParaRPr b="1"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(T5 Model)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129900" y="2358800"/>
            <a:ext cx="119322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Encoder-Decoder framework for text summarization.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Text-to-Text  Framework instead of Sequence-to-Sequence Framework 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pre-trained on benchmark dataset of many NLP Tasks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309900" y="212700"/>
            <a:ext cx="11563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Specifics of the model architecture(T5)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83600" y="1616375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:-  Learning Rate ( 0.0001 ), Weight Decay, Model Dimension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function:-  Cross Entropy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Optimizer:- AdamW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2521775" y="369050"/>
            <a:ext cx="7001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1148225" y="235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{75D517CF-0553-4812-A780-D272993D5322}</a:tableStyleId>
              </a:tblPr>
              <a:tblGrid>
                <a:gridCol w="2606050"/>
                <a:gridCol w="1924800"/>
                <a:gridCol w="1836800"/>
                <a:gridCol w="2122550"/>
                <a:gridCol w="212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Model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BLEU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ROUGE-1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ROUGE-2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ROUGE-3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0.06343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Sequence2Sequence(LSTM)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0.1596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0.4274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GPT-2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0.2931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0.4669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8"/>
          <p:cNvSpPr txBox="1"/>
          <p:nvPr/>
        </p:nvSpPr>
        <p:spPr>
          <a:xfrm>
            <a:off x="3329950" y="4632525"/>
            <a:ext cx="5792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 1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Evaluating our trained models on different metrics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2610075" y="2478275"/>
            <a:ext cx="671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9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18350" y="1636075"/>
            <a:ext cx="11840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To reduce the complexity of vocabulary and sentence structures while preserving the original meaning to enhance readability and understanding.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AutoNum type="arabicPeriod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Preserving Meaning: Striking a balance between simplification and maintaining the core message.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600"/>
              <a:buFont typeface="Times New Roman"/>
              <a:buAutoNum type="arabicPeriod"/>
            </a:pPr>
            <a:r>
              <a:rPr lang="en-US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To ensure precise simplification across diverse context and text types.</a:t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001000" y="689375"/>
            <a:ext cx="5898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95225" y="1620700"/>
            <a:ext cx="115632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Removing extra 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white spaces</a:t>
            </a: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'highlights', 'body', and 'text'.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Removing square brackets and numbers from the 'text'.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Extracting 'abstract' from 'text' using 'ABSTRACT' and 'INTRODUCTION' markers.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Filtering rows based on 'abstract' length (500 to 2000 characters).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Replacing URLs in 'text' with "&lt;LINK&gt;".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Stripping leading whitespaces in 'abstract' and 'highlights'.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Removing special characters (excluding alphanumeric, whitespace, dots, and hyphens) in 'abstract' and 'highlights'.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23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Replacing hyphens with spaces in 'abstract' and 'highlights'.</a:t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001000" y="427975"/>
            <a:ext cx="5898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Preprocessing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738250" y="2391575"/>
            <a:ext cx="67155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endParaRPr b="1" sz="5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Summarization</a:t>
            </a:r>
            <a:endParaRPr b="1" i="0" sz="6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95325" y="427975"/>
            <a:ext cx="11932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 (</a:t>
            </a: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 Decoder Architecture) 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95325" y="15899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682288"/>
            <a:ext cx="95535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33700" y="212700"/>
            <a:ext cx="11563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using Encoder Decoder Architecture (LSTM-LSTM)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29900" y="17898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architecture employing an Encoder-Decoder framework for text summarization.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utilizes LSTM to learn input text embeddings, capturing contextual information.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it focuses on Language Modelling to understand the structure and semantics.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text embeddings from encoder as condition (C) for generating summaries.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Leverages the learned embeddings (while Language Modelling) and condition (C) for precise summary generation.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233700" y="212700"/>
            <a:ext cx="11563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Specifics of the model architecture(LSTM-LSTM)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48000" y="1666825"/>
            <a:ext cx="119322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Total Parameters:- 8474316 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:-  Learning Rate ( 0.001 ), Batch Size (5-10), Embedding Dimension, Patience 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function:-  Sparse Categorical Cross Entropy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Optimizer:- RMSProp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05275" y="197325"/>
            <a:ext cx="11932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 (BART)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5325" y="15899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50" y="1222738"/>
            <a:ext cx="718185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05275" y="6503700"/>
            <a:ext cx="11932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Credits: </a:t>
            </a:r>
            <a:r>
              <a:rPr lang="en-US" sz="75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Encoder-Decoder, a model works for sentence-to-sentence takes like translation and summarization, where an encoder encodes the input into a fixed-length vector and a decoder generates output from the encoded vector, such as T5 [13], BART </a:t>
            </a: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[23]</a:t>
            </a:r>
            <a:r>
              <a:rPr lang="en-US" sz="75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MASS [24]. 3) Left-to-Right LM, a model is trained to predict the next word in a sentence given the previous words, such as GPT [25], GPT-2 [13], and GPT-3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33700" y="212700"/>
            <a:ext cx="11563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using Encoder Decoder Architecture (BART)</a:t>
            </a:r>
            <a:endParaRPr b="1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29900" y="1789850"/>
            <a:ext cx="119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architecture employing an Encoder-Decoder framework for text summarization.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Encoder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utilizes LSTM to learn input text embeddings, capturing contextual information.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Decoder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it focuses on Language Modelling to understand the structure and semantics.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text embeddings from encoder as condition (C) for generating summaries.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Leverages the learned embeddings (while Language Modelling) and condition (C) for precise summary generation.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