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85" d="100"/>
          <a:sy n="85" d="100"/>
        </p:scale>
        <p:origin x="7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240209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06512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13611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59150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5612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142335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87545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3844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2421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1154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2309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5514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3273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2836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2611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7178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36636D-D922-432D-A958-524484B5923D}" type="datetimeFigureOut">
              <a:rPr lang="en-US" smtClean="0"/>
              <a:pPr/>
              <a:t>12/14/2022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96293370"/>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1173" y="2299062"/>
            <a:ext cx="9440034" cy="1341122"/>
          </a:xfrm>
        </p:spPr>
        <p:txBody>
          <a:bodyPr>
            <a:normAutofit/>
          </a:bodyPr>
          <a:lstStyle/>
          <a:p>
            <a:r>
              <a:rPr lang="en-US" sz="4000" b="1" dirty="0">
                <a:effectLst/>
              </a:rPr>
              <a:t>DESIGN AND IMPLEMENTATION OF ENTERPRISE NETWORK</a:t>
            </a:r>
            <a:endParaRPr lang="en-IN" sz="4000" dirty="0"/>
          </a:p>
        </p:txBody>
      </p:sp>
      <p:sp>
        <p:nvSpPr>
          <p:cNvPr id="3" name="Subtitle 2"/>
          <p:cNvSpPr>
            <a:spLocks noGrp="1"/>
          </p:cNvSpPr>
          <p:nvPr>
            <p:ph type="subTitle" idx="1"/>
          </p:nvPr>
        </p:nvSpPr>
        <p:spPr>
          <a:xfrm>
            <a:off x="1370693" y="3640184"/>
            <a:ext cx="9440034" cy="2889074"/>
          </a:xfrm>
        </p:spPr>
        <p:txBody>
          <a:bodyPr>
            <a:normAutofit/>
          </a:bodyPr>
          <a:lstStyle/>
          <a:p>
            <a:r>
              <a:rPr lang="en-US" dirty="0">
                <a:latin typeface="Times New Roman" panose="02020603050405020304" pitchFamily="18" charset="0"/>
                <a:cs typeface="Times New Roman" panose="02020603050405020304" pitchFamily="18" charset="0"/>
              </a:rPr>
              <a:t>CSE302: COMPUTER NETWORKS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NAME: SARVESH M</a:t>
            </a:r>
          </a:p>
          <a:p>
            <a:r>
              <a:rPr lang="en-US" dirty="0">
                <a:latin typeface="Times New Roman" panose="02020603050405020304" pitchFamily="18" charset="0"/>
                <a:cs typeface="Times New Roman" panose="02020603050405020304" pitchFamily="18" charset="0"/>
              </a:rPr>
              <a:t>REG NO: 224003179</a:t>
            </a:r>
          </a:p>
          <a:p>
            <a:r>
              <a:rPr lang="en-US" dirty="0">
                <a:latin typeface="Times New Roman" panose="02020603050405020304" pitchFamily="18" charset="0"/>
                <a:cs typeface="Times New Roman" panose="02020603050405020304" pitchFamily="18" charset="0"/>
              </a:rPr>
              <a:t>CLASS: III YEAR B-TECH “C” SECTION</a:t>
            </a:r>
          </a:p>
          <a:p>
            <a:r>
              <a:rPr lang="en-US" dirty="0">
                <a:latin typeface="Times New Roman" panose="02020603050405020304" pitchFamily="18" charset="0"/>
                <a:cs typeface="Times New Roman" panose="02020603050405020304" pitchFamily="18" charset="0"/>
              </a:rPr>
              <a:t>COMPUTER SCIENCE ENGINEERING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831" y="320686"/>
            <a:ext cx="10077552" cy="17432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20598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a:xfrm>
            <a:off x="991098" y="1488613"/>
            <a:ext cx="8596668" cy="3880773"/>
          </a:xfrm>
        </p:spPr>
        <p:txBody>
          <a:bodyPr>
            <a:normAutofit fontScale="92500" lnSpcReduction="10000"/>
          </a:bodyPr>
          <a:lstStyle/>
          <a:p>
            <a:pPr marL="36900" indent="0">
              <a:buNone/>
            </a:pPr>
            <a:r>
              <a:rPr lang="en-IN" dirty="0"/>
              <a:t>SUBNETTING:</a:t>
            </a:r>
          </a:p>
          <a:p>
            <a:r>
              <a:rPr lang="en-US" dirty="0"/>
              <a:t>Subnetting is the process of creating a subnetwork (also known as a subnet) within a network. Network interfaces and devices within a subnet can communicate with each other directly. Routers facilitate communication between different subnets.</a:t>
            </a:r>
          </a:p>
          <a:p>
            <a:r>
              <a:rPr lang="en-US" dirty="0"/>
              <a:t>Network address (or) subnet ID: This is always the first address of the subnet. </a:t>
            </a:r>
          </a:p>
          <a:p>
            <a:r>
              <a:rPr lang="en-US" dirty="0"/>
              <a:t>Broadcast address: This is always the last address of the subnet. A packet forwarded to the broadcast address is broadcasted to all the addresses in a subnet. </a:t>
            </a:r>
          </a:p>
          <a:p>
            <a:r>
              <a:rPr lang="en-US" dirty="0"/>
              <a:t>Subnet mask (or) netmask: This is the bitmask used to identify the subnet of an IP address by applying bitwise AND operation with the netmask and the IP address. All the IP addresses in a subnet contain an identical most-significant bit group. This is how a router identifies the subnet of an IP address since data packets only contain the destination IP address.</a:t>
            </a:r>
            <a:endParaRPr lang="en-IN" dirty="0"/>
          </a:p>
        </p:txBody>
      </p:sp>
    </p:spTree>
    <p:extLst>
      <p:ext uri="{BB962C8B-B14F-4D97-AF65-F5344CB8AC3E}">
        <p14:creationId xmlns:p14="http://schemas.microsoft.com/office/powerpoint/2010/main" val="359990426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a:xfrm>
            <a:off x="1017993" y="1613742"/>
            <a:ext cx="8596668" cy="3880773"/>
          </a:xfrm>
        </p:spPr>
        <p:txBody>
          <a:bodyPr/>
          <a:lstStyle/>
          <a:p>
            <a:pPr marL="36900" indent="0">
              <a:buNone/>
            </a:pPr>
            <a:r>
              <a:rPr lang="en-IN" dirty="0"/>
              <a:t>DHCP :</a:t>
            </a:r>
          </a:p>
          <a:p>
            <a:r>
              <a:rPr lang="en-US" dirty="0"/>
              <a:t>The Dynamic Host Configuration Protocol (DHCP) is a network management protocol used on Internet Protocol (IP) networks for automatically assigning IP addresses and other communication parameters to devices connected to the network using a client–server architecture.</a:t>
            </a:r>
          </a:p>
          <a:p>
            <a:r>
              <a:rPr lang="en-US" dirty="0"/>
              <a:t>The technology eliminates the need for individually configuring network devices manually, and consists of two network components, a centrally installed network DHCP server and client instances of the protocol stack on each computer or device. When connected to the network, and periodically thereafter, a client requests a set of parameters from the server using DHCP.</a:t>
            </a:r>
            <a:endParaRPr lang="en-IN" dirty="0"/>
          </a:p>
        </p:txBody>
      </p:sp>
    </p:spTree>
    <p:extLst>
      <p:ext uri="{BB962C8B-B14F-4D97-AF65-F5344CB8AC3E}">
        <p14:creationId xmlns:p14="http://schemas.microsoft.com/office/powerpoint/2010/main" val="136968980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642" y="318599"/>
            <a:ext cx="10353762" cy="6243566"/>
          </a:xfrm>
        </p:spPr>
        <p:txBody>
          <a:bodyPr/>
          <a:lstStyle/>
          <a:p>
            <a:pPr marL="36900" indent="0">
              <a:buNone/>
            </a:pPr>
            <a:r>
              <a:rPr lang="en-IN" dirty="0"/>
              <a:t>                                                 </a:t>
            </a:r>
          </a:p>
          <a:p>
            <a:pPr marL="36900" indent="0">
              <a:buNone/>
            </a:pPr>
            <a:r>
              <a:rPr lang="en-IN" sz="3600" dirty="0">
                <a:solidFill>
                  <a:schemeClr val="accent2">
                    <a:lumMod val="60000"/>
                    <a:lumOff val="40000"/>
                  </a:schemeClr>
                </a:solidFill>
              </a:rPr>
              <a:t>Output Screenshots</a:t>
            </a:r>
          </a:p>
          <a:p>
            <a:pPr marL="36900" indent="0">
              <a:buNone/>
            </a:pPr>
            <a:endParaRPr lang="en-IN" dirty="0"/>
          </a:p>
          <a:p>
            <a:pPr marL="36900" indent="0">
              <a:buNone/>
            </a:pPr>
            <a:r>
              <a:rPr lang="en-IN" dirty="0"/>
              <a:t>Hierarchy Design:</a:t>
            </a:r>
          </a:p>
          <a:p>
            <a:pPr marL="36900" indent="0">
              <a:buNone/>
            </a:pPr>
            <a:endParaRPr lang="en-IN" dirty="0"/>
          </a:p>
          <a:p>
            <a:pPr marL="36900" indent="0">
              <a:buNone/>
            </a:pPr>
            <a:endParaRPr lang="en-IN" dirty="0"/>
          </a:p>
        </p:txBody>
      </p:sp>
      <p:pic>
        <p:nvPicPr>
          <p:cNvPr id="6" name="Picture 5">
            <a:extLst>
              <a:ext uri="{FF2B5EF4-FFF2-40B4-BE49-F238E27FC236}">
                <a16:creationId xmlns:a16="http://schemas.microsoft.com/office/drawing/2014/main" id="{54BE7A03-246C-4CCB-2897-7FBC57DAA19A}"/>
              </a:ext>
            </a:extLst>
          </p:cNvPr>
          <p:cNvPicPr>
            <a:picLocks noChangeAspect="1"/>
          </p:cNvPicPr>
          <p:nvPr/>
        </p:nvPicPr>
        <p:blipFill>
          <a:blip r:embed="rId2"/>
          <a:stretch>
            <a:fillRect/>
          </a:stretch>
        </p:blipFill>
        <p:spPr>
          <a:xfrm>
            <a:off x="1088794" y="2501153"/>
            <a:ext cx="4132729" cy="2977331"/>
          </a:xfrm>
          <a:prstGeom prst="rect">
            <a:avLst/>
          </a:prstGeom>
        </p:spPr>
      </p:pic>
      <p:pic>
        <p:nvPicPr>
          <p:cNvPr id="8" name="Picture 7">
            <a:extLst>
              <a:ext uri="{FF2B5EF4-FFF2-40B4-BE49-F238E27FC236}">
                <a16:creationId xmlns:a16="http://schemas.microsoft.com/office/drawing/2014/main" id="{958A64C1-9111-C535-423E-9504BB3F9AB4}"/>
              </a:ext>
            </a:extLst>
          </p:cNvPr>
          <p:cNvPicPr>
            <a:picLocks noChangeAspect="1"/>
          </p:cNvPicPr>
          <p:nvPr/>
        </p:nvPicPr>
        <p:blipFill>
          <a:blip r:embed="rId3"/>
          <a:stretch>
            <a:fillRect/>
          </a:stretch>
        </p:blipFill>
        <p:spPr>
          <a:xfrm>
            <a:off x="5611675" y="2501153"/>
            <a:ext cx="5711355" cy="2977331"/>
          </a:xfrm>
          <a:prstGeom prst="rect">
            <a:avLst/>
          </a:prstGeom>
        </p:spPr>
      </p:pic>
    </p:spTree>
    <p:extLst>
      <p:ext uri="{BB962C8B-B14F-4D97-AF65-F5344CB8AC3E}">
        <p14:creationId xmlns:p14="http://schemas.microsoft.com/office/powerpoint/2010/main" val="198276573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Screenshots</a:t>
            </a:r>
          </a:p>
        </p:txBody>
      </p:sp>
      <p:sp>
        <p:nvSpPr>
          <p:cNvPr id="3" name="Content Placeholder 2"/>
          <p:cNvSpPr>
            <a:spLocks noGrp="1"/>
          </p:cNvSpPr>
          <p:nvPr>
            <p:ph idx="1"/>
          </p:nvPr>
        </p:nvSpPr>
        <p:spPr>
          <a:xfrm>
            <a:off x="677334" y="1488613"/>
            <a:ext cx="8596668" cy="3880773"/>
          </a:xfrm>
        </p:spPr>
        <p:txBody>
          <a:bodyPr/>
          <a:lstStyle/>
          <a:p>
            <a:pPr marL="36900" indent="0">
              <a:buNone/>
            </a:pPr>
            <a:r>
              <a:rPr lang="en-IN" dirty="0"/>
              <a:t>OSPF DATABASE:</a:t>
            </a:r>
          </a:p>
          <a:p>
            <a:endParaRPr lang="en-IN" dirty="0"/>
          </a:p>
        </p:txBody>
      </p:sp>
      <p:pic>
        <p:nvPicPr>
          <p:cNvPr id="10" name="Picture 9">
            <a:extLst>
              <a:ext uri="{FF2B5EF4-FFF2-40B4-BE49-F238E27FC236}">
                <a16:creationId xmlns:a16="http://schemas.microsoft.com/office/drawing/2014/main" id="{D41376C6-9DD8-392E-CF3D-8B405CFA8057}"/>
              </a:ext>
            </a:extLst>
          </p:cNvPr>
          <p:cNvPicPr>
            <a:picLocks noChangeAspect="1"/>
          </p:cNvPicPr>
          <p:nvPr/>
        </p:nvPicPr>
        <p:blipFill>
          <a:blip r:embed="rId2"/>
          <a:stretch>
            <a:fillRect/>
          </a:stretch>
        </p:blipFill>
        <p:spPr>
          <a:xfrm>
            <a:off x="1882588" y="1930400"/>
            <a:ext cx="7987553" cy="3792070"/>
          </a:xfrm>
          <a:prstGeom prst="rect">
            <a:avLst/>
          </a:prstGeom>
        </p:spPr>
      </p:pic>
    </p:spTree>
    <p:extLst>
      <p:ext uri="{BB962C8B-B14F-4D97-AF65-F5344CB8AC3E}">
        <p14:creationId xmlns:p14="http://schemas.microsoft.com/office/powerpoint/2010/main" val="309515813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AC29-0E54-B2F2-B5AE-9CAD61387164}"/>
              </a:ext>
            </a:extLst>
          </p:cNvPr>
          <p:cNvSpPr>
            <a:spLocks noGrp="1"/>
          </p:cNvSpPr>
          <p:nvPr>
            <p:ph type="title"/>
          </p:nvPr>
        </p:nvSpPr>
        <p:spPr/>
        <p:txBody>
          <a:bodyPr/>
          <a:lstStyle/>
          <a:p>
            <a:r>
              <a:rPr lang="en-US" dirty="0"/>
              <a:t>Output Screenshots</a:t>
            </a:r>
          </a:p>
        </p:txBody>
      </p:sp>
      <p:sp>
        <p:nvSpPr>
          <p:cNvPr id="3" name="Content Placeholder 2">
            <a:extLst>
              <a:ext uri="{FF2B5EF4-FFF2-40B4-BE49-F238E27FC236}">
                <a16:creationId xmlns:a16="http://schemas.microsoft.com/office/drawing/2014/main" id="{C266B4C6-46F6-23E3-73A4-5B6D7018F23E}"/>
              </a:ext>
            </a:extLst>
          </p:cNvPr>
          <p:cNvSpPr>
            <a:spLocks noGrp="1"/>
          </p:cNvSpPr>
          <p:nvPr>
            <p:ph idx="1"/>
          </p:nvPr>
        </p:nvSpPr>
        <p:spPr>
          <a:xfrm>
            <a:off x="811804" y="1488613"/>
            <a:ext cx="8596668" cy="3880773"/>
          </a:xfrm>
        </p:spPr>
        <p:txBody>
          <a:bodyPr/>
          <a:lstStyle/>
          <a:p>
            <a:pPr marL="36900" indent="0">
              <a:buNone/>
            </a:pPr>
            <a:r>
              <a:rPr lang="en-US" dirty="0"/>
              <a:t>VLAN:</a:t>
            </a:r>
          </a:p>
          <a:p>
            <a:endParaRPr lang="en-US" dirty="0"/>
          </a:p>
        </p:txBody>
      </p:sp>
      <p:pic>
        <p:nvPicPr>
          <p:cNvPr id="15" name="Picture 14">
            <a:extLst>
              <a:ext uri="{FF2B5EF4-FFF2-40B4-BE49-F238E27FC236}">
                <a16:creationId xmlns:a16="http://schemas.microsoft.com/office/drawing/2014/main" id="{2C535F8B-1585-9D2A-1D7D-1E8C51757D91}"/>
              </a:ext>
            </a:extLst>
          </p:cNvPr>
          <p:cNvPicPr>
            <a:picLocks noChangeAspect="1"/>
          </p:cNvPicPr>
          <p:nvPr/>
        </p:nvPicPr>
        <p:blipFill>
          <a:blip r:embed="rId2"/>
          <a:stretch>
            <a:fillRect/>
          </a:stretch>
        </p:blipFill>
        <p:spPr>
          <a:xfrm>
            <a:off x="1796831" y="1743871"/>
            <a:ext cx="7746111" cy="3818965"/>
          </a:xfrm>
          <a:prstGeom prst="rect">
            <a:avLst/>
          </a:prstGeom>
        </p:spPr>
      </p:pic>
    </p:spTree>
    <p:extLst>
      <p:ext uri="{BB962C8B-B14F-4D97-AF65-F5344CB8AC3E}">
        <p14:creationId xmlns:p14="http://schemas.microsoft.com/office/powerpoint/2010/main" val="2674243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3FA4-6533-CD12-7559-6D070052CAD7}"/>
              </a:ext>
            </a:extLst>
          </p:cNvPr>
          <p:cNvSpPr>
            <a:spLocks noGrp="1"/>
          </p:cNvSpPr>
          <p:nvPr>
            <p:ph type="title"/>
          </p:nvPr>
        </p:nvSpPr>
        <p:spPr/>
        <p:txBody>
          <a:bodyPr/>
          <a:lstStyle/>
          <a:p>
            <a:r>
              <a:rPr lang="en-US" dirty="0"/>
              <a:t>Output Screenshots</a:t>
            </a:r>
          </a:p>
        </p:txBody>
      </p:sp>
      <p:sp>
        <p:nvSpPr>
          <p:cNvPr id="3" name="Content Placeholder 2">
            <a:extLst>
              <a:ext uri="{FF2B5EF4-FFF2-40B4-BE49-F238E27FC236}">
                <a16:creationId xmlns:a16="http://schemas.microsoft.com/office/drawing/2014/main" id="{ED00073F-006E-8F7B-60DE-650AFBF64E16}"/>
              </a:ext>
            </a:extLst>
          </p:cNvPr>
          <p:cNvSpPr>
            <a:spLocks noGrp="1"/>
          </p:cNvSpPr>
          <p:nvPr>
            <p:ph idx="1"/>
          </p:nvPr>
        </p:nvSpPr>
        <p:spPr>
          <a:xfrm>
            <a:off x="847663" y="1667530"/>
            <a:ext cx="8596668" cy="3880773"/>
          </a:xfrm>
        </p:spPr>
        <p:txBody>
          <a:bodyPr/>
          <a:lstStyle/>
          <a:p>
            <a:pPr marL="36900" indent="0">
              <a:buNone/>
            </a:pPr>
            <a:r>
              <a:rPr lang="en-US" dirty="0"/>
              <a:t>SSH:</a:t>
            </a:r>
          </a:p>
          <a:p>
            <a:endParaRPr lang="en-US" dirty="0"/>
          </a:p>
        </p:txBody>
      </p:sp>
      <p:pic>
        <p:nvPicPr>
          <p:cNvPr id="5" name="Picture 4">
            <a:extLst>
              <a:ext uri="{FF2B5EF4-FFF2-40B4-BE49-F238E27FC236}">
                <a16:creationId xmlns:a16="http://schemas.microsoft.com/office/drawing/2014/main" id="{CD075A53-7673-7229-D939-CBCE22ABA1E8}"/>
              </a:ext>
            </a:extLst>
          </p:cNvPr>
          <p:cNvPicPr>
            <a:picLocks noChangeAspect="1"/>
          </p:cNvPicPr>
          <p:nvPr/>
        </p:nvPicPr>
        <p:blipFill>
          <a:blip r:embed="rId2"/>
          <a:stretch>
            <a:fillRect/>
          </a:stretch>
        </p:blipFill>
        <p:spPr>
          <a:xfrm>
            <a:off x="1815609" y="1930400"/>
            <a:ext cx="5907741" cy="3675529"/>
          </a:xfrm>
          <a:prstGeom prst="rect">
            <a:avLst/>
          </a:prstGeom>
        </p:spPr>
      </p:pic>
    </p:spTree>
    <p:extLst>
      <p:ext uri="{BB962C8B-B14F-4D97-AF65-F5344CB8AC3E}">
        <p14:creationId xmlns:p14="http://schemas.microsoft.com/office/powerpoint/2010/main" val="2990185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1304-260B-1546-4ABD-6FA35CF2BB29}"/>
              </a:ext>
            </a:extLst>
          </p:cNvPr>
          <p:cNvSpPr>
            <a:spLocks noGrp="1"/>
          </p:cNvSpPr>
          <p:nvPr>
            <p:ph type="title"/>
          </p:nvPr>
        </p:nvSpPr>
        <p:spPr/>
        <p:txBody>
          <a:bodyPr/>
          <a:lstStyle/>
          <a:p>
            <a:r>
              <a:rPr lang="en-US" dirty="0"/>
              <a:t>Output Screenshots</a:t>
            </a:r>
          </a:p>
        </p:txBody>
      </p:sp>
      <p:sp>
        <p:nvSpPr>
          <p:cNvPr id="3" name="Content Placeholder 2">
            <a:extLst>
              <a:ext uri="{FF2B5EF4-FFF2-40B4-BE49-F238E27FC236}">
                <a16:creationId xmlns:a16="http://schemas.microsoft.com/office/drawing/2014/main" id="{C038F4C1-DDD7-0EBA-60E4-99ED28998996}"/>
              </a:ext>
            </a:extLst>
          </p:cNvPr>
          <p:cNvSpPr>
            <a:spLocks noGrp="1"/>
          </p:cNvSpPr>
          <p:nvPr>
            <p:ph idx="1"/>
          </p:nvPr>
        </p:nvSpPr>
        <p:spPr>
          <a:xfrm>
            <a:off x="524934" y="1488613"/>
            <a:ext cx="8596668" cy="3880773"/>
          </a:xfrm>
        </p:spPr>
        <p:txBody>
          <a:bodyPr/>
          <a:lstStyle/>
          <a:p>
            <a:pPr marL="36900" indent="0">
              <a:buNone/>
            </a:pPr>
            <a:r>
              <a:rPr lang="en-US" dirty="0"/>
              <a:t>SUBNETTING:</a:t>
            </a:r>
          </a:p>
          <a:p>
            <a:endParaRPr lang="en-US" dirty="0"/>
          </a:p>
        </p:txBody>
      </p:sp>
      <p:pic>
        <p:nvPicPr>
          <p:cNvPr id="5" name="Picture 4">
            <a:extLst>
              <a:ext uri="{FF2B5EF4-FFF2-40B4-BE49-F238E27FC236}">
                <a16:creationId xmlns:a16="http://schemas.microsoft.com/office/drawing/2014/main" id="{748B47F4-C33B-1CD6-A8E3-DF4C0198C908}"/>
              </a:ext>
            </a:extLst>
          </p:cNvPr>
          <p:cNvPicPr>
            <a:picLocks noChangeAspect="1"/>
          </p:cNvPicPr>
          <p:nvPr/>
        </p:nvPicPr>
        <p:blipFill>
          <a:blip r:embed="rId2"/>
          <a:stretch>
            <a:fillRect/>
          </a:stretch>
        </p:blipFill>
        <p:spPr>
          <a:xfrm>
            <a:off x="958617" y="2052918"/>
            <a:ext cx="4616824" cy="3738282"/>
          </a:xfrm>
          <a:prstGeom prst="rect">
            <a:avLst/>
          </a:prstGeom>
        </p:spPr>
      </p:pic>
      <p:pic>
        <p:nvPicPr>
          <p:cNvPr id="7" name="Picture 6">
            <a:extLst>
              <a:ext uri="{FF2B5EF4-FFF2-40B4-BE49-F238E27FC236}">
                <a16:creationId xmlns:a16="http://schemas.microsoft.com/office/drawing/2014/main" id="{49454A5B-C96D-2C6D-0885-B22930BB4232}"/>
              </a:ext>
            </a:extLst>
          </p:cNvPr>
          <p:cNvPicPr>
            <a:picLocks noChangeAspect="1"/>
          </p:cNvPicPr>
          <p:nvPr/>
        </p:nvPicPr>
        <p:blipFill>
          <a:blip r:embed="rId3"/>
          <a:stretch>
            <a:fillRect/>
          </a:stretch>
        </p:blipFill>
        <p:spPr>
          <a:xfrm>
            <a:off x="5944206" y="2066129"/>
            <a:ext cx="4419600" cy="3863788"/>
          </a:xfrm>
          <a:prstGeom prst="rect">
            <a:avLst/>
          </a:prstGeom>
        </p:spPr>
      </p:pic>
    </p:spTree>
    <p:extLst>
      <p:ext uri="{BB962C8B-B14F-4D97-AF65-F5344CB8AC3E}">
        <p14:creationId xmlns:p14="http://schemas.microsoft.com/office/powerpoint/2010/main" val="1715246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2C53-5565-C9B7-B5F9-A8D4C590FCB1}"/>
              </a:ext>
            </a:extLst>
          </p:cNvPr>
          <p:cNvSpPr>
            <a:spLocks noGrp="1"/>
          </p:cNvSpPr>
          <p:nvPr>
            <p:ph type="title"/>
          </p:nvPr>
        </p:nvSpPr>
        <p:spPr/>
        <p:txBody>
          <a:bodyPr/>
          <a:lstStyle/>
          <a:p>
            <a:r>
              <a:rPr lang="en-US" dirty="0"/>
              <a:t>Output Screenshots</a:t>
            </a:r>
          </a:p>
        </p:txBody>
      </p:sp>
      <p:sp>
        <p:nvSpPr>
          <p:cNvPr id="3" name="Content Placeholder 2">
            <a:extLst>
              <a:ext uri="{FF2B5EF4-FFF2-40B4-BE49-F238E27FC236}">
                <a16:creationId xmlns:a16="http://schemas.microsoft.com/office/drawing/2014/main" id="{391C4AC0-758F-62A0-5F41-DC9D1C104323}"/>
              </a:ext>
            </a:extLst>
          </p:cNvPr>
          <p:cNvSpPr>
            <a:spLocks noGrp="1"/>
          </p:cNvSpPr>
          <p:nvPr>
            <p:ph idx="1"/>
          </p:nvPr>
        </p:nvSpPr>
        <p:spPr>
          <a:xfrm>
            <a:off x="524934" y="1631576"/>
            <a:ext cx="8596668" cy="4042233"/>
          </a:xfrm>
        </p:spPr>
        <p:txBody>
          <a:bodyPr/>
          <a:lstStyle/>
          <a:p>
            <a:pPr marL="36900" indent="0">
              <a:buNone/>
            </a:pPr>
            <a:r>
              <a:rPr lang="en-US" dirty="0"/>
              <a:t>PORT SECURITY:</a:t>
            </a:r>
          </a:p>
          <a:p>
            <a:endParaRPr lang="en-US" dirty="0"/>
          </a:p>
        </p:txBody>
      </p:sp>
      <p:pic>
        <p:nvPicPr>
          <p:cNvPr id="5" name="Picture 4">
            <a:extLst>
              <a:ext uri="{FF2B5EF4-FFF2-40B4-BE49-F238E27FC236}">
                <a16:creationId xmlns:a16="http://schemas.microsoft.com/office/drawing/2014/main" id="{4ADD96B7-F615-59A8-D88E-14FCF1FCFC3F}"/>
              </a:ext>
            </a:extLst>
          </p:cNvPr>
          <p:cNvPicPr>
            <a:picLocks noChangeAspect="1"/>
          </p:cNvPicPr>
          <p:nvPr/>
        </p:nvPicPr>
        <p:blipFill>
          <a:blip r:embed="rId2"/>
          <a:stretch>
            <a:fillRect/>
          </a:stretch>
        </p:blipFill>
        <p:spPr>
          <a:xfrm>
            <a:off x="1286705" y="1999128"/>
            <a:ext cx="8104094" cy="3747247"/>
          </a:xfrm>
          <a:prstGeom prst="rect">
            <a:avLst/>
          </a:prstGeom>
        </p:spPr>
      </p:pic>
    </p:spTree>
    <p:extLst>
      <p:ext uri="{BB962C8B-B14F-4D97-AF65-F5344CB8AC3E}">
        <p14:creationId xmlns:p14="http://schemas.microsoft.com/office/powerpoint/2010/main" val="45742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4FE0-A456-E5B7-6B5C-7764DF964892}"/>
              </a:ext>
            </a:extLst>
          </p:cNvPr>
          <p:cNvSpPr>
            <a:spLocks noGrp="1"/>
          </p:cNvSpPr>
          <p:nvPr>
            <p:ph type="title"/>
          </p:nvPr>
        </p:nvSpPr>
        <p:spPr/>
        <p:txBody>
          <a:bodyPr/>
          <a:lstStyle/>
          <a:p>
            <a:r>
              <a:rPr lang="en-US" dirty="0"/>
              <a:t>Output Screenshots</a:t>
            </a:r>
          </a:p>
        </p:txBody>
      </p:sp>
      <p:sp>
        <p:nvSpPr>
          <p:cNvPr id="3" name="Content Placeholder 2">
            <a:extLst>
              <a:ext uri="{FF2B5EF4-FFF2-40B4-BE49-F238E27FC236}">
                <a16:creationId xmlns:a16="http://schemas.microsoft.com/office/drawing/2014/main" id="{FE88A5CD-BE76-AD40-CDD0-347CC66877AA}"/>
              </a:ext>
            </a:extLst>
          </p:cNvPr>
          <p:cNvSpPr>
            <a:spLocks noGrp="1"/>
          </p:cNvSpPr>
          <p:nvPr>
            <p:ph idx="1"/>
          </p:nvPr>
        </p:nvSpPr>
        <p:spPr>
          <a:xfrm>
            <a:off x="677334" y="1479177"/>
            <a:ext cx="8596668" cy="4562186"/>
          </a:xfrm>
        </p:spPr>
        <p:txBody>
          <a:bodyPr/>
          <a:lstStyle/>
          <a:p>
            <a:pPr marL="36900" indent="0">
              <a:buNone/>
            </a:pPr>
            <a:r>
              <a:rPr lang="en-US" dirty="0"/>
              <a:t>DHCP:</a:t>
            </a:r>
          </a:p>
          <a:p>
            <a:endParaRPr lang="en-US" dirty="0"/>
          </a:p>
        </p:txBody>
      </p:sp>
      <p:pic>
        <p:nvPicPr>
          <p:cNvPr id="5" name="Picture 4">
            <a:extLst>
              <a:ext uri="{FF2B5EF4-FFF2-40B4-BE49-F238E27FC236}">
                <a16:creationId xmlns:a16="http://schemas.microsoft.com/office/drawing/2014/main" id="{44C136BA-6235-5B16-0DB8-25436286081C}"/>
              </a:ext>
            </a:extLst>
          </p:cNvPr>
          <p:cNvPicPr>
            <a:picLocks noChangeAspect="1"/>
          </p:cNvPicPr>
          <p:nvPr/>
        </p:nvPicPr>
        <p:blipFill>
          <a:blip r:embed="rId2"/>
          <a:stretch>
            <a:fillRect/>
          </a:stretch>
        </p:blipFill>
        <p:spPr>
          <a:xfrm>
            <a:off x="1860432" y="1828376"/>
            <a:ext cx="6230471" cy="3863787"/>
          </a:xfrm>
          <a:prstGeom prst="rect">
            <a:avLst/>
          </a:prstGeom>
        </p:spPr>
      </p:pic>
    </p:spTree>
    <p:extLst>
      <p:ext uri="{BB962C8B-B14F-4D97-AF65-F5344CB8AC3E}">
        <p14:creationId xmlns:p14="http://schemas.microsoft.com/office/powerpoint/2010/main" val="2394287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617960" y="1789866"/>
            <a:ext cx="10353762" cy="4619898"/>
          </a:xfrm>
        </p:spPr>
        <p:txBody>
          <a:bodyPr>
            <a:noAutofit/>
          </a:bodyPr>
          <a:lstStyle/>
          <a:p>
            <a:pPr marL="36900" indent="0">
              <a:buNone/>
            </a:pPr>
            <a:r>
              <a:rPr lang="en-US" dirty="0">
                <a:latin typeface="Jost-Regular"/>
              </a:rPr>
              <a:t>In this project we learned how the </a:t>
            </a:r>
            <a:r>
              <a:rPr lang="en-US" dirty="0" err="1">
                <a:latin typeface="Jost-Regular"/>
              </a:rPr>
              <a:t>realtime</a:t>
            </a:r>
            <a:r>
              <a:rPr lang="en-US" dirty="0">
                <a:latin typeface="Jost-Regular"/>
              </a:rPr>
              <a:t> company network is model is designed and implemented using cisco packet tracer we designed and implemented the configuration of </a:t>
            </a:r>
            <a:r>
              <a:rPr lang="en-US" dirty="0" err="1">
                <a:latin typeface="Jost-Regular"/>
              </a:rPr>
              <a:t>dns</a:t>
            </a:r>
            <a:r>
              <a:rPr lang="en-US" dirty="0">
                <a:latin typeface="Jost-Regular"/>
              </a:rPr>
              <a:t> </a:t>
            </a:r>
            <a:r>
              <a:rPr lang="en-US" dirty="0" err="1">
                <a:latin typeface="Jost-Regular"/>
              </a:rPr>
              <a:t>server,dhcp</a:t>
            </a:r>
            <a:r>
              <a:rPr lang="en-US" dirty="0">
                <a:latin typeface="Jost-Regular"/>
              </a:rPr>
              <a:t> </a:t>
            </a:r>
            <a:r>
              <a:rPr lang="en-US" dirty="0" err="1">
                <a:latin typeface="Jost-Regular"/>
              </a:rPr>
              <a:t>server,vlan,ssh,port</a:t>
            </a:r>
            <a:r>
              <a:rPr lang="en-US" dirty="0">
                <a:latin typeface="Jost-Regular"/>
              </a:rPr>
              <a:t> </a:t>
            </a:r>
            <a:r>
              <a:rPr lang="en-US" dirty="0" err="1">
                <a:latin typeface="Jost-Regular"/>
              </a:rPr>
              <a:t>security,wireless</a:t>
            </a:r>
            <a:r>
              <a:rPr lang="en-US" dirty="0">
                <a:latin typeface="Jost-Regular"/>
              </a:rPr>
              <a:t> </a:t>
            </a:r>
            <a:r>
              <a:rPr lang="en-US" dirty="0" err="1">
                <a:latin typeface="Jost-Regular"/>
              </a:rPr>
              <a:t>network,assign</a:t>
            </a:r>
            <a:r>
              <a:rPr lang="en-US" dirty="0">
                <a:latin typeface="Jost-Regular"/>
              </a:rPr>
              <a:t> the </a:t>
            </a:r>
            <a:r>
              <a:rPr lang="en-US" dirty="0" err="1">
                <a:latin typeface="Jost-Regular"/>
              </a:rPr>
              <a:t>ip</a:t>
            </a:r>
            <a:r>
              <a:rPr lang="en-US" dirty="0">
                <a:latin typeface="Jost-Regular"/>
              </a:rPr>
              <a:t> address statically in server </a:t>
            </a:r>
            <a:r>
              <a:rPr lang="en-US" dirty="0" err="1">
                <a:latin typeface="Jost-Regular"/>
              </a:rPr>
              <a:t>room,proper</a:t>
            </a:r>
            <a:r>
              <a:rPr lang="en-US" dirty="0">
                <a:latin typeface="Jost-Regular"/>
              </a:rPr>
              <a:t> subnetting and using NS2 we show how the packets has been performed in </a:t>
            </a:r>
            <a:r>
              <a:rPr lang="en-US" dirty="0" err="1">
                <a:latin typeface="Jost-Regular"/>
              </a:rPr>
              <a:t>ospf</a:t>
            </a:r>
            <a:r>
              <a:rPr lang="en-US" dirty="0">
                <a:latin typeface="Jost-Regular"/>
              </a:rPr>
              <a:t> routing </a:t>
            </a:r>
          </a:p>
          <a:p>
            <a:pPr marL="36900" indent="0">
              <a:buNone/>
            </a:pPr>
            <a:r>
              <a:rPr lang="en-US" dirty="0">
                <a:latin typeface="Jost-Regular"/>
              </a:rPr>
              <a:t>Outcomes implementing our proposed work:</a:t>
            </a:r>
          </a:p>
          <a:p>
            <a:pPr marL="36900" indent="0">
              <a:buNone/>
            </a:pPr>
            <a:r>
              <a:rPr lang="en-US" dirty="0">
                <a:latin typeface="Jost-Regular"/>
              </a:rPr>
              <a:t>• The network will be more secured and the setup will be understandable by any network admin.</a:t>
            </a:r>
          </a:p>
          <a:p>
            <a:pPr marL="36900" indent="0">
              <a:buNone/>
            </a:pPr>
            <a:r>
              <a:rPr lang="en-US" dirty="0">
                <a:latin typeface="Jost-Regular"/>
              </a:rPr>
              <a:t>• The network speed will be better </a:t>
            </a:r>
          </a:p>
          <a:p>
            <a:pPr marL="36900" indent="0">
              <a:buNone/>
            </a:pPr>
            <a:r>
              <a:rPr lang="en-US" dirty="0">
                <a:latin typeface="Jost-Regular"/>
              </a:rPr>
              <a:t>• Redundancy configured for Network devices and ISP</a:t>
            </a:r>
          </a:p>
          <a:p>
            <a:pPr marL="36900" indent="0">
              <a:buNone/>
            </a:pPr>
            <a:r>
              <a:rPr lang="en-US" dirty="0">
                <a:latin typeface="Jost-Regular"/>
              </a:rPr>
              <a:t>• Separate VLAN configured for all departments like HR, Marketing, Sales and IT</a:t>
            </a:r>
          </a:p>
          <a:p>
            <a:pPr marL="36900" indent="0">
              <a:buNone/>
            </a:pPr>
            <a:r>
              <a:rPr lang="en-US" dirty="0">
                <a:latin typeface="Jost-Regular"/>
              </a:rPr>
              <a:t>• Port security configured for Finance department for the security purpose.</a:t>
            </a:r>
            <a:endParaRPr lang="en-IN" dirty="0">
              <a:latin typeface="Jost-Regular"/>
            </a:endParaRPr>
          </a:p>
        </p:txBody>
      </p:sp>
    </p:spTree>
    <p:extLst>
      <p:ext uri="{BB962C8B-B14F-4D97-AF65-F5344CB8AC3E}">
        <p14:creationId xmlns:p14="http://schemas.microsoft.com/office/powerpoint/2010/main" val="67051731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4" name="TextBox 3"/>
          <p:cNvSpPr txBox="1"/>
          <p:nvPr/>
        </p:nvSpPr>
        <p:spPr>
          <a:xfrm>
            <a:off x="484148" y="2065279"/>
            <a:ext cx="9509762" cy="2862322"/>
          </a:xfrm>
          <a:prstGeom prst="rect">
            <a:avLst/>
          </a:prstGeom>
          <a:noFill/>
        </p:spPr>
        <p:txBody>
          <a:bodyPr wrap="square" rtlCol="0">
            <a:spAutoFit/>
          </a:bodyPr>
          <a:lstStyle/>
          <a:p>
            <a:r>
              <a:rPr lang="en-US" sz="2000" dirty="0">
                <a:latin typeface="Jost-Regular"/>
              </a:rPr>
              <a:t>An IT consultancy company called ALPHITE consists of 600 staffs They have recently expanded and as a result, need to move to a new building. A building has been identified but has no network. This means that before they can make to move out, new network service needs to be designed and implemented in the new building. Our focus is to do we have to complete the basic configuration like Enable password and Console password to keep the Network devices secure. Configure the High availability to avoid down time. If any devices go down, the backup device will be available to keep the network on. Configure the DHCP Server to avoid configuring the IP address manually. Use the CAT6 Cable which allows 300Mbps</a:t>
            </a:r>
          </a:p>
        </p:txBody>
      </p:sp>
    </p:spTree>
    <p:extLst>
      <p:ext uri="{BB962C8B-B14F-4D97-AF65-F5344CB8AC3E}">
        <p14:creationId xmlns:p14="http://schemas.microsoft.com/office/powerpoint/2010/main" val="247900744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6CF1C4-02AC-AB24-1204-3ACA4552457C}"/>
              </a:ext>
            </a:extLst>
          </p:cNvPr>
          <p:cNvSpPr txBox="1"/>
          <p:nvPr/>
        </p:nvSpPr>
        <p:spPr>
          <a:xfrm>
            <a:off x="1766047" y="3039035"/>
            <a:ext cx="7144871" cy="707886"/>
          </a:xfrm>
          <a:prstGeom prst="rect">
            <a:avLst/>
          </a:prstGeom>
          <a:noFill/>
        </p:spPr>
        <p:txBody>
          <a:bodyPr wrap="square" rtlCol="0">
            <a:spAutoFit/>
          </a:bodyPr>
          <a:lstStyle/>
          <a:p>
            <a:r>
              <a:rPr lang="en-US" sz="4000" dirty="0">
                <a:solidFill>
                  <a:schemeClr val="accent2">
                    <a:lumMod val="60000"/>
                    <a:lumOff val="40000"/>
                  </a:schemeClr>
                </a:solidFill>
              </a:rPr>
              <a:t>             THANK YOU !!</a:t>
            </a:r>
          </a:p>
        </p:txBody>
      </p:sp>
    </p:spTree>
    <p:extLst>
      <p:ext uri="{BB962C8B-B14F-4D97-AF65-F5344CB8AC3E}">
        <p14:creationId xmlns:p14="http://schemas.microsoft.com/office/powerpoint/2010/main" val="798482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577" y="417810"/>
            <a:ext cx="10353762" cy="970450"/>
          </a:xfrm>
        </p:spPr>
        <p:txBody>
          <a:bodyPr/>
          <a:lstStyle/>
          <a:p>
            <a:r>
              <a:rPr lang="en-US" dirty="0"/>
              <a:t>PROBLEM STATEMENT</a:t>
            </a:r>
            <a:endParaRPr lang="en-IN" dirty="0"/>
          </a:p>
        </p:txBody>
      </p:sp>
      <p:sp>
        <p:nvSpPr>
          <p:cNvPr id="4" name="Rectangle 3"/>
          <p:cNvSpPr/>
          <p:nvPr/>
        </p:nvSpPr>
        <p:spPr>
          <a:xfrm>
            <a:off x="186473" y="1641065"/>
            <a:ext cx="9871927" cy="2739211"/>
          </a:xfrm>
          <a:prstGeom prst="rect">
            <a:avLst/>
          </a:prstGeom>
        </p:spPr>
        <p:txBody>
          <a:bodyPr wrap="square">
            <a:spAutoFit/>
          </a:bodyPr>
          <a:lstStyle/>
          <a:p>
            <a:pPr indent="457200">
              <a:spcAft>
                <a:spcPts val="1200"/>
              </a:spcAft>
            </a:pPr>
            <a:r>
              <a:rPr lang="en-US" sz="2000" dirty="0">
                <a:latin typeface="Jost-Regular"/>
                <a:ea typeface="Times New Roman" panose="02020603050405020304" pitchFamily="18" charset="0"/>
              </a:rPr>
              <a:t>We need d</a:t>
            </a:r>
            <a:r>
              <a:rPr lang="en-US" sz="2000" dirty="0">
                <a:effectLst/>
                <a:latin typeface="Jost-Regular"/>
                <a:ea typeface="Times New Roman" panose="02020603050405020304" pitchFamily="18" charset="0"/>
              </a:rPr>
              <a:t>esign a efficient </a:t>
            </a:r>
            <a:r>
              <a:rPr lang="en-US" sz="2000" dirty="0">
                <a:latin typeface="Jost-Regular"/>
                <a:ea typeface="Times New Roman" panose="02020603050405020304" pitchFamily="18" charset="0"/>
              </a:rPr>
              <a:t>network model,</a:t>
            </a:r>
            <a:r>
              <a:rPr lang="en-US" sz="2000" dirty="0">
                <a:latin typeface="Jost-Regular"/>
              </a:rPr>
              <a:t> do we have to complete the basic configuration like Enable password and Console password to keep the Network devices secure. Configure the High availability to avoid down time. If any devices go down, the backup device will be available to keep the network on. Configure the DHCP Server to avoid configuring the IP address </a:t>
            </a:r>
            <a:r>
              <a:rPr lang="en-US" sz="2000" dirty="0" err="1">
                <a:latin typeface="Jost-Regular"/>
              </a:rPr>
              <a:t>manually,enable</a:t>
            </a:r>
            <a:r>
              <a:rPr lang="en-US" sz="2000" dirty="0">
                <a:latin typeface="Jost-Regular"/>
              </a:rPr>
              <a:t> port </a:t>
            </a:r>
            <a:r>
              <a:rPr lang="en-US" sz="2000" dirty="0" err="1">
                <a:latin typeface="Jost-Regular"/>
              </a:rPr>
              <a:t>security,efficient</a:t>
            </a:r>
            <a:r>
              <a:rPr lang="en-US" sz="2000" dirty="0">
                <a:latin typeface="Jost-Regular"/>
              </a:rPr>
              <a:t> routing and we need to implement the </a:t>
            </a:r>
            <a:r>
              <a:rPr lang="en-US" sz="2000" dirty="0" err="1">
                <a:latin typeface="Jost-Regular"/>
              </a:rPr>
              <a:t>vlan</a:t>
            </a:r>
            <a:endParaRPr lang="en-US" sz="1600" dirty="0">
              <a:effectLst/>
              <a:latin typeface="Times New Roman" panose="02020603050405020304" pitchFamily="18" charset="0"/>
              <a:ea typeface="Times New Roman" panose="02020603050405020304" pitchFamily="18" charset="0"/>
            </a:endParaRPr>
          </a:p>
          <a:p>
            <a:pPr indent="457200">
              <a:spcAft>
                <a:spcPts val="1200"/>
              </a:spcAft>
            </a:pPr>
            <a:endParaRPr lang="en-US" sz="1600" dirty="0">
              <a:latin typeface="Times New Roman" panose="02020603050405020304" pitchFamily="18" charset="0"/>
              <a:ea typeface="Times New Roman" panose="02020603050405020304" pitchFamily="18" charset="0"/>
            </a:endParaRPr>
          </a:p>
          <a:p>
            <a:pPr indent="457200">
              <a:spcAft>
                <a:spcPts val="1200"/>
              </a:spcAft>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3852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IN" dirty="0"/>
          </a:p>
        </p:txBody>
      </p:sp>
      <p:sp>
        <p:nvSpPr>
          <p:cNvPr id="3" name="Content Placeholder 2"/>
          <p:cNvSpPr>
            <a:spLocks noGrp="1"/>
          </p:cNvSpPr>
          <p:nvPr>
            <p:ph idx="1"/>
          </p:nvPr>
        </p:nvSpPr>
        <p:spPr>
          <a:xfrm>
            <a:off x="677334" y="1515035"/>
            <a:ext cx="8596668" cy="4526327"/>
          </a:xfrm>
        </p:spPr>
        <p:txBody>
          <a:bodyPr/>
          <a:lstStyle/>
          <a:p>
            <a:r>
              <a:rPr lang="en-US" dirty="0"/>
              <a:t>1. 1 K. </a:t>
            </a:r>
            <a:r>
              <a:rPr lang="en-US" dirty="0" err="1"/>
              <a:t>Sohrabi</a:t>
            </a:r>
            <a:r>
              <a:rPr lang="en-US" dirty="0"/>
              <a:t> and G. J. </a:t>
            </a:r>
            <a:r>
              <a:rPr lang="en-US" dirty="0" err="1"/>
              <a:t>Pottie</a:t>
            </a:r>
            <a:r>
              <a:rPr lang="en-US" dirty="0"/>
              <a:t>,”Performance of a novel self organization for wireless and enterprise network", Proc. IEEE 50th Vehicular Technology Conf., pp.1222 -1226 1999 </a:t>
            </a:r>
          </a:p>
          <a:p>
            <a:r>
              <a:rPr lang="en-US" dirty="0"/>
              <a:t>2. 2.W. R. Hein Zelman, A. </a:t>
            </a:r>
            <a:r>
              <a:rPr lang="en-US" dirty="0" err="1"/>
              <a:t>Chandrakasan</a:t>
            </a:r>
            <a:r>
              <a:rPr lang="en-US" dirty="0"/>
              <a:t>, and H. </a:t>
            </a:r>
            <a:r>
              <a:rPr lang="en-US" dirty="0" err="1"/>
              <a:t>Balakrishnan,”Design</a:t>
            </a:r>
            <a:r>
              <a:rPr lang="en-US" dirty="0"/>
              <a:t> and optimization of a data </a:t>
            </a:r>
            <a:r>
              <a:rPr lang="en-US" dirty="0" err="1"/>
              <a:t>centre</a:t>
            </a:r>
            <a:r>
              <a:rPr lang="en-US" dirty="0"/>
              <a:t>", Proc. Hawaii Int. Conf. Systems Sciences, pp.3005 -3014 2000 </a:t>
            </a:r>
          </a:p>
          <a:p>
            <a:r>
              <a:rPr lang="en-US" dirty="0"/>
              <a:t>3. A. Woo and D. Culler, "A transmission control scheme for data </a:t>
            </a:r>
            <a:r>
              <a:rPr lang="en-US" dirty="0" err="1"/>
              <a:t>centre</a:t>
            </a:r>
            <a:r>
              <a:rPr lang="en-US" dirty="0"/>
              <a:t>", Proc. ACM/IEEE Int. Conf. Mobile Computing and Networking, pp.221 -2352001</a:t>
            </a:r>
          </a:p>
          <a:p>
            <a:r>
              <a:rPr lang="en-US" dirty="0"/>
              <a:t> 4. V. Bhargava, A. Demers, S. Shankar, and L. Zhang,” AACAW: A Internet access protocol for wireless lanes", Proc. ACM SIGCOMM, pp.212 -225,1994</a:t>
            </a:r>
            <a:br>
              <a:rPr lang="en-US" u="sng"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79143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IN" dirty="0"/>
          </a:p>
        </p:txBody>
      </p:sp>
      <p:sp>
        <p:nvSpPr>
          <p:cNvPr id="5" name="Content Placeholder 4">
            <a:extLst>
              <a:ext uri="{FF2B5EF4-FFF2-40B4-BE49-F238E27FC236}">
                <a16:creationId xmlns:a16="http://schemas.microsoft.com/office/drawing/2014/main" id="{10FE8728-C6B3-DA8A-8E92-4A179F354605}"/>
              </a:ext>
            </a:extLst>
          </p:cNvPr>
          <p:cNvSpPr>
            <a:spLocks noGrp="1"/>
          </p:cNvSpPr>
          <p:nvPr>
            <p:ph idx="1"/>
          </p:nvPr>
        </p:nvSpPr>
        <p:spPr>
          <a:xfrm>
            <a:off x="677334" y="1712259"/>
            <a:ext cx="8596668" cy="4329103"/>
          </a:xfrm>
        </p:spPr>
        <p:txBody>
          <a:bodyPr/>
          <a:lstStyle/>
          <a:p>
            <a:pPr marL="36900" indent="0">
              <a:buNone/>
            </a:pPr>
            <a:r>
              <a:rPr lang="en-US" dirty="0"/>
              <a:t>DESIGN:</a:t>
            </a:r>
          </a:p>
          <a:p>
            <a:r>
              <a:rPr lang="en-US" dirty="0"/>
              <a:t> At each layer i.e. two routers and two multilayer switches are expected to be used to provide redundancy and the network is also expected to connect to at least two ISPs to provide redundancy and each router to the connected to the two ISPs. Satisfy this conditions by design a hieratical </a:t>
            </a:r>
            <a:r>
              <a:rPr lang="en-US" dirty="0" err="1"/>
              <a:t>model.Using</a:t>
            </a:r>
            <a:r>
              <a:rPr lang="en-US" dirty="0"/>
              <a:t> NS2 Simulator I simulate the how the packets has been transmitted and also implemented </a:t>
            </a:r>
            <a:r>
              <a:rPr lang="en-US" dirty="0" err="1"/>
              <a:t>ospf</a:t>
            </a:r>
            <a:r>
              <a:rPr lang="en-US" dirty="0"/>
              <a:t> routing.</a:t>
            </a:r>
          </a:p>
        </p:txBody>
      </p:sp>
    </p:spTree>
    <p:extLst>
      <p:ext uri="{BB962C8B-B14F-4D97-AF65-F5344CB8AC3E}">
        <p14:creationId xmlns:p14="http://schemas.microsoft.com/office/powerpoint/2010/main" val="138474699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240" y="544842"/>
            <a:ext cx="10353762" cy="970450"/>
          </a:xfrm>
        </p:spPr>
        <p:txBody>
          <a:bodyPr/>
          <a:lstStyle/>
          <a:p>
            <a:r>
              <a:rPr lang="en-US" dirty="0"/>
              <a:t>   MODULES</a:t>
            </a:r>
            <a:endParaRPr lang="en-IN" dirty="0"/>
          </a:p>
        </p:txBody>
      </p:sp>
      <p:sp>
        <p:nvSpPr>
          <p:cNvPr id="4" name="Content Placeholder 2">
            <a:extLst>
              <a:ext uri="{FF2B5EF4-FFF2-40B4-BE49-F238E27FC236}">
                <a16:creationId xmlns:a16="http://schemas.microsoft.com/office/drawing/2014/main" id="{C2799F47-754F-3CAA-160E-41F563B65A4F}"/>
              </a:ext>
            </a:extLst>
          </p:cNvPr>
          <p:cNvSpPr>
            <a:spLocks noGrp="1"/>
          </p:cNvSpPr>
          <p:nvPr>
            <p:ph idx="1"/>
          </p:nvPr>
        </p:nvSpPr>
        <p:spPr>
          <a:xfrm>
            <a:off x="452327" y="1542443"/>
            <a:ext cx="10353675" cy="4197350"/>
          </a:xfrm>
        </p:spPr>
        <p:txBody>
          <a:bodyPr>
            <a:normAutofit/>
          </a:bodyPr>
          <a:lstStyle/>
          <a:p>
            <a:pPr marL="36900" indent="0">
              <a:buNone/>
            </a:pPr>
            <a:r>
              <a:rPr lang="en-IN" dirty="0">
                <a:effectLst/>
              </a:rPr>
              <a:t>OSPF ROUTING:</a:t>
            </a:r>
            <a:endParaRPr lang="en-US" dirty="0">
              <a:solidFill>
                <a:schemeClr val="tx1">
                  <a:lumMod val="85000"/>
                </a:schemeClr>
              </a:solidFill>
              <a:effectLst/>
              <a:latin typeface="Nunito Sans" panose="020B0604020202020204" pitchFamily="2" charset="0"/>
            </a:endParaRPr>
          </a:p>
          <a:p>
            <a:pPr marL="36900" indent="0">
              <a:buNone/>
            </a:pPr>
            <a:r>
              <a:rPr lang="en-US" b="0" i="0" dirty="0">
                <a:solidFill>
                  <a:schemeClr val="tx1">
                    <a:lumMod val="85000"/>
                  </a:schemeClr>
                </a:solidFill>
                <a:effectLst/>
                <a:latin typeface="Jost-Regular"/>
                <a:ea typeface="Microsoft YaHei" panose="020B0503020204020204" pitchFamily="34" charset="-122"/>
                <a:cs typeface="Times New Roman" panose="02020603050405020304" pitchFamily="18" charset="0"/>
              </a:rPr>
              <a:t>OSPF is a link-state protocol. A link can be considered as a router interface. The link state is a description of that interface and of the relationship with its neighboring routers. For example, a description of the interface includes the IP address and mask of the interface, the type of the connected network, and the connected neighbors. The collection of all these link states forms a link-state database (LSDB).</a:t>
            </a:r>
            <a:endParaRPr lang="en-US" dirty="0">
              <a:solidFill>
                <a:schemeClr val="tx1">
                  <a:lumMod val="85000"/>
                </a:schemeClr>
              </a:solidFill>
              <a:effectLst/>
              <a:latin typeface="Jost-Regular"/>
              <a:ea typeface="Microsoft YaHei" panose="020B0503020204020204" pitchFamily="34" charset="-122"/>
              <a:cs typeface="Times New Roman" panose="02020603050405020304" pitchFamily="18" charset="0"/>
            </a:endParaRPr>
          </a:p>
          <a:p>
            <a:pPr algn="l"/>
            <a:r>
              <a:rPr lang="en-US" b="0" i="0" dirty="0">
                <a:solidFill>
                  <a:schemeClr val="tx1">
                    <a:lumMod val="85000"/>
                  </a:schemeClr>
                </a:solidFill>
                <a:effectLst/>
                <a:latin typeface="Jost-Regular"/>
              </a:rPr>
              <a:t> OSPF is a true LOOP- FREE (route-free loop) routing protocol.</a:t>
            </a:r>
          </a:p>
          <a:p>
            <a:pPr algn="l"/>
            <a:r>
              <a:rPr lang="en-US" b="0" i="0" dirty="0">
                <a:solidFill>
                  <a:schemeClr val="tx1">
                    <a:lumMod val="85000"/>
                  </a:schemeClr>
                </a:solidFill>
                <a:effectLst/>
                <a:latin typeface="Jost-Regular"/>
              </a:rPr>
              <a:t> Fast convergence of OSPF: The route changes can be transmitted to the entire autonomous system in the shortest time.</a:t>
            </a:r>
          </a:p>
          <a:p>
            <a:pPr algn="l"/>
            <a:r>
              <a:rPr lang="en-US" b="0" i="0" dirty="0">
                <a:solidFill>
                  <a:schemeClr val="tx1">
                    <a:lumMod val="85000"/>
                  </a:schemeClr>
                </a:solidFill>
                <a:effectLst/>
                <a:latin typeface="Jost-Regular"/>
              </a:rPr>
              <a:t> The concept of area division is proposed.</a:t>
            </a:r>
          </a:p>
          <a:p>
            <a:pPr marL="36900" indent="0">
              <a:buNone/>
            </a:pPr>
            <a:endParaRPr lang="en-IN" dirty="0">
              <a:solidFill>
                <a:schemeClr val="tx1">
                  <a:lumMod val="85000"/>
                </a:schemeClr>
              </a:solidFill>
              <a:effectLst/>
            </a:endParaRPr>
          </a:p>
        </p:txBody>
      </p:sp>
    </p:spTree>
    <p:extLst>
      <p:ext uri="{BB962C8B-B14F-4D97-AF65-F5344CB8AC3E}">
        <p14:creationId xmlns:p14="http://schemas.microsoft.com/office/powerpoint/2010/main" val="9957284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a:t>
            </a:r>
            <a:endParaRPr lang="en-IN" dirty="0"/>
          </a:p>
        </p:txBody>
      </p:sp>
      <p:sp>
        <p:nvSpPr>
          <p:cNvPr id="3" name="Content Placeholder 2"/>
          <p:cNvSpPr>
            <a:spLocks noGrp="1"/>
          </p:cNvSpPr>
          <p:nvPr>
            <p:ph idx="1"/>
          </p:nvPr>
        </p:nvSpPr>
        <p:spPr>
          <a:xfrm>
            <a:off x="919381" y="1649600"/>
            <a:ext cx="8596668" cy="3880773"/>
          </a:xfrm>
        </p:spPr>
        <p:txBody>
          <a:bodyPr>
            <a:normAutofit/>
          </a:bodyPr>
          <a:lstStyle/>
          <a:p>
            <a:pPr marL="36900" indent="0">
              <a:buNone/>
            </a:pPr>
            <a:r>
              <a:rPr lang="en-IN" dirty="0"/>
              <a:t>VLAN:</a:t>
            </a:r>
          </a:p>
          <a:p>
            <a:pPr algn="l"/>
            <a:r>
              <a:rPr lang="en-US" b="0" i="0" dirty="0">
                <a:solidFill>
                  <a:schemeClr val="tx1">
                    <a:lumMod val="85000"/>
                  </a:schemeClr>
                </a:solidFill>
                <a:effectLst/>
                <a:latin typeface="Jost-Regular"/>
              </a:rPr>
              <a:t>A virtual LAN (VLAN) is a logical network created by switches. A VLAN contains Switch Ports that are assigned to the VLAN and has a unique identifier called a VLAN ID.</a:t>
            </a:r>
          </a:p>
          <a:p>
            <a:pPr algn="l"/>
            <a:r>
              <a:rPr lang="en-US" b="0" i="0" dirty="0">
                <a:solidFill>
                  <a:schemeClr val="tx1">
                    <a:lumMod val="85000"/>
                  </a:schemeClr>
                </a:solidFill>
                <a:effectLst/>
                <a:latin typeface="Jost-Regular"/>
              </a:rPr>
              <a:t>In most cases, a single physical switch can have multiple VLANs configured on it. This allows for better organization of traffic on the network and improved security as well.</a:t>
            </a:r>
          </a:p>
          <a:p>
            <a:pPr algn="l"/>
            <a:r>
              <a:rPr lang="en-US" b="0" i="0" dirty="0">
                <a:solidFill>
                  <a:schemeClr val="tx1">
                    <a:lumMod val="85000"/>
                  </a:schemeClr>
                </a:solidFill>
                <a:effectLst/>
                <a:latin typeface="Jost-Regular"/>
              </a:rPr>
              <a:t>Advantage of using VLANs is that they can help reduce broadcast traffic on the network. Broadcast traffic is data that is sent to all devices on the network, regardless of whether they need it or not. By segregating devices into different VLANS, you can control which broadcasts each device receives, which can help improve performance on the network.</a:t>
            </a:r>
          </a:p>
          <a:p>
            <a:pPr marL="36900" indent="0">
              <a:buNone/>
            </a:pPr>
            <a:endParaRPr lang="en-IN" dirty="0">
              <a:solidFill>
                <a:schemeClr val="tx1">
                  <a:lumMod val="85000"/>
                </a:schemeClr>
              </a:solidFill>
            </a:endParaRPr>
          </a:p>
        </p:txBody>
      </p:sp>
    </p:spTree>
    <p:extLst>
      <p:ext uri="{BB962C8B-B14F-4D97-AF65-F5344CB8AC3E}">
        <p14:creationId xmlns:p14="http://schemas.microsoft.com/office/powerpoint/2010/main" val="36507346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a:xfrm>
            <a:off x="946275" y="1793036"/>
            <a:ext cx="8596668" cy="3880773"/>
          </a:xfrm>
        </p:spPr>
        <p:txBody>
          <a:bodyPr>
            <a:noAutofit/>
          </a:bodyPr>
          <a:lstStyle/>
          <a:p>
            <a:pPr marL="36900" indent="0">
              <a:buNone/>
            </a:pPr>
            <a:r>
              <a:rPr lang="en-IN" dirty="0"/>
              <a:t>SSH:</a:t>
            </a:r>
          </a:p>
          <a:p>
            <a:pPr algn="l"/>
            <a:r>
              <a:rPr lang="en-US" b="0" i="0" dirty="0">
                <a:solidFill>
                  <a:schemeClr val="tx1">
                    <a:lumMod val="85000"/>
                  </a:schemeClr>
                </a:solidFill>
                <a:effectLst/>
                <a:latin typeface="Jost-Regular"/>
              </a:rPr>
              <a:t>The </a:t>
            </a:r>
            <a:r>
              <a:rPr lang="en-US" b="1" i="0" dirty="0">
                <a:solidFill>
                  <a:schemeClr val="tx1">
                    <a:lumMod val="85000"/>
                  </a:schemeClr>
                </a:solidFill>
                <a:effectLst/>
                <a:latin typeface="Jost-Regular"/>
              </a:rPr>
              <a:t>Secure Shell Protocol</a:t>
            </a:r>
            <a:r>
              <a:rPr lang="en-US" b="0" i="0" dirty="0">
                <a:solidFill>
                  <a:schemeClr val="tx1">
                    <a:lumMod val="85000"/>
                  </a:schemeClr>
                </a:solidFill>
                <a:effectLst/>
                <a:latin typeface="Jost-Regular"/>
              </a:rPr>
              <a:t> (</a:t>
            </a:r>
            <a:r>
              <a:rPr lang="en-US" b="1" i="0" dirty="0">
                <a:solidFill>
                  <a:schemeClr val="tx1">
                    <a:lumMod val="85000"/>
                  </a:schemeClr>
                </a:solidFill>
                <a:effectLst/>
                <a:latin typeface="Jost-Regular"/>
              </a:rPr>
              <a:t>SSH</a:t>
            </a:r>
            <a:r>
              <a:rPr lang="en-US" b="0" i="0" dirty="0">
                <a:solidFill>
                  <a:schemeClr val="tx1">
                    <a:lumMod val="85000"/>
                  </a:schemeClr>
                </a:solidFill>
                <a:effectLst/>
                <a:latin typeface="Jost-Regular"/>
              </a:rPr>
              <a:t>) is a </a:t>
            </a:r>
            <a:r>
              <a:rPr lang="en-US" dirty="0">
                <a:solidFill>
                  <a:schemeClr val="tx1">
                    <a:lumMod val="85000"/>
                  </a:schemeClr>
                </a:solidFill>
                <a:effectLst/>
                <a:latin typeface="Jost-Regular"/>
              </a:rPr>
              <a:t>cryptographic</a:t>
            </a:r>
            <a:r>
              <a:rPr lang="en-US" b="0" i="0" dirty="0">
                <a:solidFill>
                  <a:schemeClr val="tx1">
                    <a:lumMod val="85000"/>
                  </a:schemeClr>
                </a:solidFill>
                <a:effectLst/>
                <a:latin typeface="Jost-Regular"/>
              </a:rPr>
              <a:t> </a:t>
            </a:r>
            <a:r>
              <a:rPr lang="en-US" dirty="0">
                <a:solidFill>
                  <a:schemeClr val="tx1">
                    <a:lumMod val="85000"/>
                  </a:schemeClr>
                </a:solidFill>
                <a:latin typeface="Jost-Regular"/>
              </a:rPr>
              <a:t>network protocol</a:t>
            </a:r>
            <a:r>
              <a:rPr lang="en-US" b="0" i="0" u="none" strike="noStrike" dirty="0">
                <a:solidFill>
                  <a:schemeClr val="tx1">
                    <a:lumMod val="85000"/>
                  </a:schemeClr>
                </a:solidFill>
                <a:effectLst/>
                <a:latin typeface="Jost-Regular"/>
              </a:rPr>
              <a:t> </a:t>
            </a:r>
            <a:r>
              <a:rPr lang="en-US" b="0" i="0" dirty="0">
                <a:solidFill>
                  <a:schemeClr val="tx1">
                    <a:lumMod val="85000"/>
                  </a:schemeClr>
                </a:solidFill>
                <a:effectLst/>
                <a:latin typeface="Jost-Regular"/>
              </a:rPr>
              <a:t>for operating </a:t>
            </a:r>
            <a:r>
              <a:rPr lang="en-US" dirty="0">
                <a:solidFill>
                  <a:schemeClr val="tx1">
                    <a:lumMod val="85000"/>
                  </a:schemeClr>
                </a:solidFill>
                <a:effectLst/>
                <a:latin typeface="Jost-Regular"/>
              </a:rPr>
              <a:t>network services</a:t>
            </a:r>
            <a:r>
              <a:rPr lang="en-US" b="0" i="0" dirty="0">
                <a:solidFill>
                  <a:schemeClr val="tx1">
                    <a:lumMod val="85000"/>
                  </a:schemeClr>
                </a:solidFill>
                <a:effectLst/>
                <a:latin typeface="Jost-Regular"/>
              </a:rPr>
              <a:t> securely over an unsecured network. Its most notable applications are remote </a:t>
            </a:r>
            <a:r>
              <a:rPr lang="en-US" dirty="0">
                <a:solidFill>
                  <a:schemeClr val="tx1">
                    <a:lumMod val="85000"/>
                  </a:schemeClr>
                </a:solidFill>
                <a:effectLst/>
                <a:latin typeface="Jost-Regular"/>
              </a:rPr>
              <a:t>login</a:t>
            </a:r>
            <a:r>
              <a:rPr lang="en-US" b="0" i="0" dirty="0">
                <a:solidFill>
                  <a:schemeClr val="tx1">
                    <a:lumMod val="85000"/>
                  </a:schemeClr>
                </a:solidFill>
                <a:effectLst/>
                <a:latin typeface="Jost-Regular"/>
              </a:rPr>
              <a:t> and </a:t>
            </a:r>
            <a:r>
              <a:rPr lang="en-US" dirty="0">
                <a:solidFill>
                  <a:schemeClr val="tx1">
                    <a:lumMod val="85000"/>
                  </a:schemeClr>
                </a:solidFill>
                <a:effectLst/>
                <a:latin typeface="Jost-Regular"/>
              </a:rPr>
              <a:t>command-line</a:t>
            </a:r>
            <a:r>
              <a:rPr lang="en-US" b="0" i="0" dirty="0">
                <a:solidFill>
                  <a:schemeClr val="tx1">
                    <a:lumMod val="85000"/>
                  </a:schemeClr>
                </a:solidFill>
                <a:effectLst/>
                <a:latin typeface="Jost-Regular"/>
              </a:rPr>
              <a:t> execution.</a:t>
            </a:r>
          </a:p>
          <a:p>
            <a:pPr algn="l"/>
            <a:r>
              <a:rPr lang="en-US" b="0" i="0" dirty="0">
                <a:solidFill>
                  <a:schemeClr val="tx1">
                    <a:lumMod val="85000"/>
                  </a:schemeClr>
                </a:solidFill>
                <a:effectLst/>
                <a:latin typeface="Jost-Regular"/>
              </a:rPr>
              <a:t>SSH applications are based on a </a:t>
            </a:r>
            <a:r>
              <a:rPr lang="en-US" dirty="0">
                <a:solidFill>
                  <a:schemeClr val="tx1">
                    <a:lumMod val="85000"/>
                  </a:schemeClr>
                </a:solidFill>
                <a:effectLst/>
                <a:latin typeface="Jost-Regular"/>
              </a:rPr>
              <a:t>client–server</a:t>
            </a:r>
            <a:r>
              <a:rPr lang="en-US" b="0" i="0" dirty="0">
                <a:solidFill>
                  <a:schemeClr val="tx1">
                    <a:lumMod val="85000"/>
                  </a:schemeClr>
                </a:solidFill>
                <a:effectLst/>
                <a:latin typeface="Jost-Regular"/>
              </a:rPr>
              <a:t> architecture, connecting an </a:t>
            </a:r>
            <a:r>
              <a:rPr lang="en-US" dirty="0">
                <a:solidFill>
                  <a:schemeClr val="tx1">
                    <a:lumMod val="85000"/>
                  </a:schemeClr>
                </a:solidFill>
                <a:effectLst/>
                <a:latin typeface="Jost-Regular"/>
              </a:rPr>
              <a:t>SSH client</a:t>
            </a:r>
            <a:r>
              <a:rPr lang="en-US" b="0" i="0" dirty="0">
                <a:solidFill>
                  <a:schemeClr val="tx1">
                    <a:lumMod val="85000"/>
                  </a:schemeClr>
                </a:solidFill>
                <a:effectLst/>
                <a:latin typeface="Jost-Regular"/>
              </a:rPr>
              <a:t> instance with an </a:t>
            </a:r>
            <a:r>
              <a:rPr lang="en-US" dirty="0">
                <a:solidFill>
                  <a:schemeClr val="tx1">
                    <a:lumMod val="85000"/>
                  </a:schemeClr>
                </a:solidFill>
                <a:effectLst/>
                <a:latin typeface="Jost-Regular"/>
              </a:rPr>
              <a:t>SSH server.</a:t>
            </a:r>
            <a:endParaRPr lang="en-US" b="0" i="0" dirty="0">
              <a:solidFill>
                <a:schemeClr val="tx1">
                  <a:lumMod val="85000"/>
                </a:schemeClr>
              </a:solidFill>
              <a:effectLst/>
              <a:latin typeface="Jost-Regular"/>
            </a:endParaRPr>
          </a:p>
          <a:p>
            <a:pPr marL="36900" indent="0">
              <a:buNone/>
            </a:pPr>
            <a:br>
              <a:rPr lang="en-US" dirty="0"/>
            </a:br>
            <a:endParaRPr lang="en-IN" dirty="0">
              <a:solidFill>
                <a:schemeClr val="tx1">
                  <a:lumMod val="85000"/>
                </a:schemeClr>
              </a:solidFill>
              <a:latin typeface="Jost-Regular"/>
            </a:endParaRPr>
          </a:p>
        </p:txBody>
      </p:sp>
    </p:spTree>
    <p:extLst>
      <p:ext uri="{BB962C8B-B14F-4D97-AF65-F5344CB8AC3E}">
        <p14:creationId xmlns:p14="http://schemas.microsoft.com/office/powerpoint/2010/main" val="340918935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a:xfrm>
            <a:off x="919381" y="1658566"/>
            <a:ext cx="8596668" cy="3880773"/>
          </a:xfrm>
        </p:spPr>
        <p:txBody>
          <a:bodyPr/>
          <a:lstStyle/>
          <a:p>
            <a:pPr marL="36900" indent="0">
              <a:buNone/>
            </a:pPr>
            <a:r>
              <a:rPr lang="en-IN" dirty="0"/>
              <a:t>PORT SECURITY:</a:t>
            </a:r>
          </a:p>
          <a:p>
            <a:r>
              <a:rPr lang="en-US" dirty="0"/>
              <a:t>Layer 3 security is very crucial to secure the LAN networks. Switch is directly connected with end hosts. So, there is a possibility that attackers might gain the physical access of end host and infect the host with malicious content and then infect the switch.</a:t>
            </a:r>
          </a:p>
          <a:p>
            <a:r>
              <a:rPr lang="en-US" dirty="0"/>
              <a:t>To reduce this kind of risk, port security is enable on the switch ports. So that only allowed user can access the port. Port security identifies devices based on the source MAC address of Ethernet frames. Whenever an unauthorized user (other than allowed user) tries to access the port or send the frame, it first checks the MAC address and when it found unauthorized user,  the port goes into violation mode (by default violation mode is shut down).</a:t>
            </a:r>
            <a:endParaRPr lang="en-IN" dirty="0"/>
          </a:p>
        </p:txBody>
      </p:sp>
    </p:spTree>
    <p:extLst>
      <p:ext uri="{BB962C8B-B14F-4D97-AF65-F5344CB8AC3E}">
        <p14:creationId xmlns:p14="http://schemas.microsoft.com/office/powerpoint/2010/main" val="2343638466"/>
      </p:ext>
    </p:extLst>
  </p:cSld>
  <p:clrMapOvr>
    <a:masterClrMapping/>
  </p:clrMapOvr>
  <p:transition spd="med">
    <p:pull/>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967</TotalTime>
  <Words>1388</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Jost-Regular</vt:lpstr>
      <vt:lpstr>Nunito Sans</vt:lpstr>
      <vt:lpstr>Times New Roman</vt:lpstr>
      <vt:lpstr>Trebuchet MS</vt:lpstr>
      <vt:lpstr>Wingdings 3</vt:lpstr>
      <vt:lpstr>Facet</vt:lpstr>
      <vt:lpstr>DESIGN AND IMPLEMENTATION OF ENTERPRISE NETWORK</vt:lpstr>
      <vt:lpstr>ABSTRACT</vt:lpstr>
      <vt:lpstr>PROBLEM STATEMENT</vt:lpstr>
      <vt:lpstr>REFERENCE</vt:lpstr>
      <vt:lpstr>MODULES</vt:lpstr>
      <vt:lpstr>   MODULES</vt:lpstr>
      <vt:lpstr>MODULES </vt:lpstr>
      <vt:lpstr>MODULES</vt:lpstr>
      <vt:lpstr>MODULES</vt:lpstr>
      <vt:lpstr>MODULES</vt:lpstr>
      <vt:lpstr>MODULES</vt:lpstr>
      <vt:lpstr>PowerPoint Presentation</vt:lpstr>
      <vt:lpstr>Output Screenshots</vt:lpstr>
      <vt:lpstr>Output Screenshots</vt:lpstr>
      <vt:lpstr>Output Screenshots</vt:lpstr>
      <vt:lpstr>Output Screenshots</vt:lpstr>
      <vt:lpstr>Output Screenshots</vt:lpstr>
      <vt:lpstr>Output Screenshots</vt:lpstr>
      <vt:lpstr>CONCLUSION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IMPLEMENTAION OF RTSP,FTP,TCP/IP PROTOCOL</dc:title>
  <dc:creator>ismail - [2010]</dc:creator>
  <cp:lastModifiedBy>Sarvesh ms</cp:lastModifiedBy>
  <cp:revision>22</cp:revision>
  <dcterms:created xsi:type="dcterms:W3CDTF">2022-12-12T14:04:24Z</dcterms:created>
  <dcterms:modified xsi:type="dcterms:W3CDTF">2022-12-14T15:12:56Z</dcterms:modified>
</cp:coreProperties>
</file>