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96" r:id="rId1"/>
  </p:sldMasterIdLst>
  <p:notesMasterIdLst>
    <p:notesMasterId r:id="rId16"/>
  </p:notesMasterIdLst>
  <p:handoutMasterIdLst>
    <p:handoutMasterId r:id="rId17"/>
  </p:handoutMasterIdLst>
  <p:sldIdLst>
    <p:sldId id="268" r:id="rId2"/>
    <p:sldId id="269" r:id="rId3"/>
    <p:sldId id="270" r:id="rId4"/>
    <p:sldId id="279" r:id="rId5"/>
    <p:sldId id="287" r:id="rId6"/>
    <p:sldId id="274" r:id="rId7"/>
    <p:sldId id="284" r:id="rId8"/>
    <p:sldId id="286" r:id="rId9"/>
    <p:sldId id="285" r:id="rId10"/>
    <p:sldId id="280" r:id="rId11"/>
    <p:sldId id="272" r:id="rId12"/>
    <p:sldId id="281" r:id="rId13"/>
    <p:sldId id="282" r:id="rId14"/>
    <p:sldId id="273" r:id="rId1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4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pos="959">
          <p15:clr>
            <a:srgbClr val="A4A3A4"/>
          </p15:clr>
        </p15:guide>
        <p15:guide id="5" pos="67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6" autoAdjust="0"/>
    <p:restoredTop sz="80320" autoAdjust="0"/>
  </p:normalViewPr>
  <p:slideViewPr>
    <p:cSldViewPr>
      <p:cViewPr varScale="1">
        <p:scale>
          <a:sx n="67" d="100"/>
          <a:sy n="67" d="100"/>
        </p:scale>
        <p:origin x="780" y="84"/>
      </p:cViewPr>
      <p:guideLst>
        <p:guide orient="horz" pos="2160"/>
        <p:guide orient="horz" pos="384"/>
        <p:guide orient="horz" pos="3792"/>
        <p:guide pos="959"/>
        <p:guide pos="6719"/>
      </p:guideLst>
    </p:cSldViewPr>
  </p:slideViewPr>
  <p:notesTextViewPr>
    <p:cViewPr>
      <p:scale>
        <a:sx n="100" d="100"/>
        <a:sy n="100" d="100"/>
      </p:scale>
      <p:origin x="0" y="-30"/>
    </p:cViewPr>
  </p:notesTextViewPr>
  <p:notesViewPr>
    <p:cSldViewPr showGuides="1">
      <p:cViewPr varScale="1">
        <p:scale>
          <a:sx n="76" d="100"/>
          <a:sy n="76" d="100"/>
        </p:scale>
        <p:origin x="2538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A74EB7-856E-45FD-83F0-5F7C6F3E4372}" type="datetimeFigureOut">
              <a:rPr lang="en-US"/>
              <a:pPr/>
              <a:t>12/7/2017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86E15-F82A-4596-A46C-375C6D3981E1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8308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B0E40-8125-41F8-BB6C-139D8D531A4F}" type="datetimeFigureOut">
              <a:rPr lang="en-US"/>
              <a:pPr/>
              <a:t>12/7/2017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105DB2-FD3E-441D-8B7E-7AE83ECE27B3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4720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276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600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443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8040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3456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Engine HP = There are cars in the market (Bugatti Veyron) which have HP around 1000</a:t>
            </a:r>
          </a:p>
          <a:p>
            <a:r>
              <a:rPr lang="en-IN" dirty="0"/>
              <a:t>Engine Cylinders =  Few models of Ferrari, Mercedes, BMW are available which have more than 8 Cylinders</a:t>
            </a:r>
          </a:p>
          <a:p>
            <a:r>
              <a:rPr lang="en-IN" dirty="0"/>
              <a:t>And Records with zero engine cylinders belong to electric cars.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/>
              <a:t>Highway MPG =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Set contains electric car. Hence data records above 100 MPG are not outliers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However, record with 354 MPG is not possible even for electric car. Hence, manually imputed the record with value = 34 MPG of another record having same car make and other car features.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1876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8745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4863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489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1905001"/>
            <a:ext cx="10055781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162" y="4572000"/>
            <a:ext cx="8613436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B76B7-5811-4114-8A95-998148FFD529}" type="datetime1">
              <a:rPr lang="en-US" smtClean="0"/>
              <a:pPr/>
              <a:t>12/7/2017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C077A-EF7A-41AA-8976-110EB7416C60}" type="datetime1">
              <a:rPr lang="en-US" smtClean="0"/>
              <a:pPr/>
              <a:t>12/7/2017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336191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5912B-6681-4BDF-AE10-F59636249FF3}" type="datetime1">
              <a:rPr lang="en-US" smtClean="0"/>
              <a:pPr/>
              <a:t>12/7/2017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C8E22-D0BA-4CB4-9C32-B27533199514}" type="datetime1">
              <a:rPr lang="en-US" smtClean="0"/>
              <a:pPr/>
              <a:t>12/7/2017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6475798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80A9-7A83-412D-A8AC-5AF60A8AA507}" type="datetime1">
              <a:rPr lang="en-US" smtClean="0"/>
              <a:pPr/>
              <a:t>12/7/2017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4" y="5486400"/>
            <a:ext cx="10210256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4" y="3852863"/>
            <a:ext cx="8178786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63DF0-FDDF-4143-9D8C-6AF41892E174}" type="datetime1">
              <a:rPr lang="en-US" smtClean="0"/>
              <a:pPr/>
              <a:t>12/7/2017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536192"/>
            <a:ext cx="487553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1265" y="1536192"/>
            <a:ext cx="487553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B83F9-4677-4C31-8407-7919061A580B}" type="datetime1">
              <a:rPr lang="en-US" smtClean="0"/>
              <a:pPr/>
              <a:t>12/7/2017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487553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487553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91265" y="1535113"/>
            <a:ext cx="487553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91265" y="2174875"/>
            <a:ext cx="487553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39A6-3450-434F-A872-BEE63F7EB093}" type="datetime1">
              <a:rPr lang="en-US" smtClean="0"/>
              <a:pPr/>
              <a:t>12/7/2017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ABB1C-FA00-4171-BA31-4C5E719472F3}" type="datetime1">
              <a:rPr lang="en-US" smtClean="0"/>
              <a:pPr/>
              <a:t>12/7/2017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C8610-5B57-4C6B-BF9F-F5397A1F60B8}" type="datetime1">
              <a:rPr lang="en-US" smtClean="0"/>
              <a:pPr/>
              <a:t>12/7/2017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" name="bottom graphic"/>
          <p:cNvGrpSpPr/>
          <p:nvPr userDrawn="1"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6" name="Rectangle 5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296" y="5495544"/>
            <a:ext cx="10360501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293" y="6096000"/>
            <a:ext cx="10360503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BF3DD-8B6D-46AA-BCA9-242D4EF63DDF}" type="datetime1">
              <a:rPr lang="en-US" smtClean="0"/>
              <a:pPr/>
              <a:t>12/7/2017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06294" y="381000"/>
            <a:ext cx="10360501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231" y="5495278"/>
            <a:ext cx="10360501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1274663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2231" y="6096000"/>
            <a:ext cx="10360501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41AE9-3D4A-4A08-B03D-DC6D2ADF5464}" type="datetime1">
              <a:rPr lang="en-US" smtClean="0"/>
              <a:pPr/>
              <a:t>12/7/2017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8"/>
            <a:ext cx="1015735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600200"/>
            <a:ext cx="10157354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274663" y="0"/>
            <a:ext cx="91416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274663" y="5486400"/>
            <a:ext cx="914162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72755" y="5648960"/>
            <a:ext cx="73133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10507382" y="3987864"/>
            <a:ext cx="2367281" cy="4875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471823" y="1585024"/>
            <a:ext cx="2438399" cy="4875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5C6E67D0-0200-42BE-A0B2-78C70FBBB312}" type="datetime1">
              <a:rPr lang="en-US" smtClean="0"/>
              <a:pPr/>
              <a:t>12/7/2017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  <p:sldLayoutId id="2147483914" r:id="rId12"/>
  </p:sldLayoutIdLst>
  <p:transition spd="med">
    <p:fade/>
  </p:transition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19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09600"/>
            <a:ext cx="11276012" cy="1298576"/>
          </a:xfrm>
        </p:spPr>
        <p:txBody>
          <a:bodyPr anchor="t"/>
          <a:lstStyle/>
          <a:p>
            <a:pPr algn="ctr"/>
            <a:r>
              <a:rPr lang="en-US" sz="5700" dirty="0"/>
              <a:t> Modeling the Automotive Market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0" y="5029200"/>
            <a:ext cx="11276012" cy="1371600"/>
          </a:xfrm>
        </p:spPr>
        <p:txBody>
          <a:bodyPr>
            <a:noAutofit/>
          </a:bodyPr>
          <a:lstStyle/>
          <a:p>
            <a:pPr algn="ctr"/>
            <a:r>
              <a:rPr lang="en-US" sz="2400" b="1" cap="all" dirty="0">
                <a:latin typeface="+mj-lt"/>
                <a:cs typeface="Times New Roman" panose="02020603050405020304" pitchFamily="18" charset="0"/>
              </a:rPr>
              <a:t>OPIM 5604: Predictive Modeling – Fall 2017 </a:t>
            </a:r>
          </a:p>
          <a:p>
            <a:pPr algn="ctr"/>
            <a:r>
              <a:rPr lang="en-US" sz="2400" b="1" dirty="0">
                <a:latin typeface="+mj-lt"/>
                <a:cs typeface="Times New Roman" panose="02020603050405020304" pitchFamily="18" charset="0"/>
              </a:rPr>
              <a:t>GROUP 6: Martin Winczura, </a:t>
            </a:r>
            <a:r>
              <a:rPr lang="en-US" sz="2400" b="1" dirty="0" err="1">
                <a:latin typeface="+mj-lt"/>
                <a:cs typeface="Times New Roman" panose="02020603050405020304" pitchFamily="18" charset="0"/>
              </a:rPr>
              <a:t>Sarvesh</a:t>
            </a:r>
            <a:r>
              <a:rPr lang="en-US" sz="2400" b="1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+mj-lt"/>
                <a:cs typeface="Times New Roman" panose="02020603050405020304" pitchFamily="18" charset="0"/>
              </a:rPr>
              <a:t>Bangad</a:t>
            </a:r>
            <a:r>
              <a:rPr lang="en-US" sz="2400" b="1" dirty="0">
                <a:latin typeface="+mj-lt"/>
                <a:cs typeface="Times New Roman" panose="02020603050405020304" pitchFamily="18" charset="0"/>
              </a:rPr>
              <a:t>, Lauren </a:t>
            </a:r>
            <a:r>
              <a:rPr lang="en-US" sz="2400" b="1" dirty="0" err="1">
                <a:latin typeface="+mj-lt"/>
                <a:cs typeface="Times New Roman" panose="02020603050405020304" pitchFamily="18" charset="0"/>
              </a:rPr>
              <a:t>Flecha</a:t>
            </a:r>
            <a:r>
              <a:rPr lang="en-US" sz="2400" b="1" dirty="0">
                <a:latin typeface="+mj-lt"/>
                <a:cs typeface="Times New Roman" panose="02020603050405020304" pitchFamily="18" charset="0"/>
              </a:rPr>
              <a:t>-Rosado</a:t>
            </a:r>
          </a:p>
          <a:p>
            <a:pPr algn="ctr"/>
            <a:r>
              <a:rPr lang="en-US" sz="2400" b="1" dirty="0">
                <a:latin typeface="+mj-lt"/>
                <a:cs typeface="Times New Roman" panose="02020603050405020304" pitchFamily="18" charset="0"/>
              </a:rPr>
              <a:t> &amp; </a:t>
            </a:r>
            <a:r>
              <a:rPr lang="en-US" sz="2400" b="1" dirty="0" err="1">
                <a:latin typeface="+mj-lt"/>
                <a:cs typeface="Times New Roman" panose="02020603050405020304" pitchFamily="18" charset="0"/>
              </a:rPr>
              <a:t>Graig</a:t>
            </a:r>
            <a:r>
              <a:rPr lang="en-US" sz="2400" b="1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+mj-lt"/>
                <a:cs typeface="Times New Roman" panose="02020603050405020304" pitchFamily="18" charset="0"/>
              </a:rPr>
              <a:t>Defeo</a:t>
            </a:r>
            <a:endParaRPr lang="en-US" sz="2400" b="1" dirty="0">
              <a:latin typeface="+mj-lt"/>
              <a:cs typeface="Times New Roman" panose="02020603050405020304" pitchFamily="18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436812" y="1337016"/>
            <a:ext cx="6400800" cy="4225584"/>
            <a:chOff x="2436812" y="1600200"/>
            <a:chExt cx="6400800" cy="4225584"/>
          </a:xfrm>
        </p:grpSpPr>
        <p:pic>
          <p:nvPicPr>
            <p:cNvPr id="1026" name="Picture 2" descr="C:\Users\mwinczur\Pictures\USB90BGC012A010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6812" y="1600200"/>
              <a:ext cx="6400800" cy="4225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http://www.flat12gallery.com/images/for-sale-sign-u2894.png?crc=2219581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0962" y="2883725"/>
              <a:ext cx="789640" cy="499674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57189582"/>
      </p:ext>
    </p:extLst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9DD49-B51A-46C0-A086-2FFB7F592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 Process				Models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82B35-067C-4383-8E5A-E010009D43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8012" y="1981200"/>
            <a:ext cx="4875530" cy="41910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First Approach: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Linear Regression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Decision Tree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Boosted Tree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Bootstrap Forest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Neural Networks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519276-FFC3-419A-AEF2-BC444E3124FD}"/>
              </a:ext>
            </a:extLst>
          </p:cNvPr>
          <p:cNvPicPr>
            <a:picLocks noGrp="1"/>
          </p:cNvPicPr>
          <p:nvPr>
            <p:ph sz="half" idx="2"/>
          </p:nvPr>
        </p:nvPicPr>
        <p:blipFill rotWithShape="1">
          <a:blip r:embed="rId2"/>
          <a:srcRect r="7905" b="4827"/>
          <a:stretch/>
        </p:blipFill>
        <p:spPr>
          <a:xfrm>
            <a:off x="4691536" y="990600"/>
            <a:ext cx="6127276" cy="5320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04879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Model – Boosted Tree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B5C940-04A1-4CCD-B409-15EE2255EC72}"/>
              </a:ext>
            </a:extLst>
          </p:cNvPr>
          <p:cNvPicPr/>
          <p:nvPr/>
        </p:nvPicPr>
        <p:blipFill rotWithShape="1">
          <a:blip r:embed="rId3"/>
          <a:srcRect r="3642"/>
          <a:stretch/>
        </p:blipFill>
        <p:spPr>
          <a:xfrm>
            <a:off x="2894012" y="4191000"/>
            <a:ext cx="7342518" cy="2339439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BB82B35-067C-4383-8E5A-E010009D43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440" y="1536192"/>
            <a:ext cx="10056971" cy="273100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Our results show that the “Model” of the vehicle is the single most important factor in predicting the price of a car. This however, is a flawed results as the model of the car is only a name. There are various other features which define a “model”.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However this would suggest it is possible to sell a car just based on the model designation (i.e. sell a Rolls Royce Phantom simply because it is a “Phantom”)</a:t>
            </a:r>
          </a:p>
        </p:txBody>
      </p:sp>
      <p:sp>
        <p:nvSpPr>
          <p:cNvPr id="9" name="AutoShape 6" descr="http://st.motortrend.com/uploads/sites/5/2016/09/2016-Tesla-Model-X-75d-badge-02.jpg"/>
          <p:cNvSpPr>
            <a:spLocks noChangeAspect="1" noChangeArrowheads="1"/>
          </p:cNvSpPr>
          <p:nvPr/>
        </p:nvSpPr>
        <p:spPr bwMode="auto">
          <a:xfrm>
            <a:off x="63500" y="-136525"/>
            <a:ext cx="6572250" cy="438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8" descr="http://st.motortrend.com/uploads/sites/5/2016/09/2016-Tesla-Model-X-75d-badge-02.jpg"/>
          <p:cNvSpPr>
            <a:spLocks noChangeAspect="1" noChangeArrowheads="1"/>
          </p:cNvSpPr>
          <p:nvPr/>
        </p:nvSpPr>
        <p:spPr bwMode="auto">
          <a:xfrm>
            <a:off x="215900" y="15875"/>
            <a:ext cx="6572250" cy="438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10" descr="http://st.motortrend.com/uploads/sites/5/2017/02/2017-Tesla-Model-S-P100D-badge.jpg"/>
          <p:cNvSpPr>
            <a:spLocks noChangeAspect="1" noChangeArrowheads="1"/>
          </p:cNvSpPr>
          <p:nvPr/>
        </p:nvSpPr>
        <p:spPr bwMode="auto">
          <a:xfrm>
            <a:off x="63500" y="-136525"/>
            <a:ext cx="6562725" cy="438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55" name="Picture 15" descr="https://ae01.alicdn.com/kf/HTB1nvymLVXXXXcxXXXXq6xXFXXXn/High-quality-for-font-b-Toyota-b-font-font-b-CAMRY-b-font-Sticker-badge-font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7200"/>
                    </a14:imgEffect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985" t="39540" r="2882" b="39540"/>
          <a:stretch/>
        </p:blipFill>
        <p:spPr bwMode="auto">
          <a:xfrm>
            <a:off x="7466012" y="452618"/>
            <a:ext cx="3609335" cy="810698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4243975"/>
      </p:ext>
    </p:extLst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9DD49-B51A-46C0-A086-2FFB7F592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 Process				Models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82B35-067C-4383-8E5A-E010009D43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441" y="1981200"/>
            <a:ext cx="4875530" cy="414528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Second Approach: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Linear Regression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Decision Tree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Boosted Tree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Bootstrap Forest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Neural Networks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3BBA111-4BC8-485C-982C-35FA1F576065}"/>
              </a:ext>
            </a:extLst>
          </p:cNvPr>
          <p:cNvPicPr>
            <a:picLocks noGrp="1"/>
          </p:cNvPicPr>
          <p:nvPr>
            <p:ph sz="half" idx="2"/>
          </p:nvPr>
        </p:nvPicPr>
        <p:blipFill rotWithShape="1">
          <a:blip r:embed="rId2"/>
          <a:srcRect r="5198" b="2275"/>
          <a:stretch/>
        </p:blipFill>
        <p:spPr>
          <a:xfrm>
            <a:off x="4646612" y="990600"/>
            <a:ext cx="6203094" cy="5354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037693"/>
      </p:ext>
    </p:extLst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Model – Bootstrap Forest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031ED8-2B3B-4767-9540-9197608C32C7}"/>
              </a:ext>
            </a:extLst>
          </p:cNvPr>
          <p:cNvPicPr/>
          <p:nvPr/>
        </p:nvPicPr>
        <p:blipFill rotWithShape="1">
          <a:blip r:embed="rId3"/>
          <a:srcRect r="1832" b="10246"/>
          <a:stretch/>
        </p:blipFill>
        <p:spPr>
          <a:xfrm>
            <a:off x="2513012" y="4190999"/>
            <a:ext cx="5899666" cy="2321585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BB82B35-067C-4383-8E5A-E010009D43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8012" y="1447800"/>
            <a:ext cx="10058400" cy="48768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600" dirty="0"/>
              <a:t>We can say that the following features/characteristics of the car are the most important in predicting the price of the car: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400" dirty="0"/>
              <a:t>Market Category, Engine HP and Engine Cylinders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400" dirty="0"/>
              <a:t>Engine Fuel Type and City MPG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600" dirty="0"/>
              <a:t>This result would explain a broader category of vehicles and be more useful for an automotive manufacturer to use in pricing their own vehicles.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600" dirty="0"/>
          </a:p>
        </p:txBody>
      </p:sp>
      <p:pic>
        <p:nvPicPr>
          <p:cNvPr id="6146" name="Picture 2" descr="http://www.engine-repairs-services.co.uk/images/engine-block-stripped-dow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5801" y="187755"/>
            <a:ext cx="1912068" cy="126004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2480516"/>
      </p:ext>
    </p:extLst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https://blaquediamond.com/wp-content/uploads/2016/01/blaquediamond-bd23-bronze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2012" y="1337953"/>
            <a:ext cx="4086225" cy="3940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2412" y="2519550"/>
            <a:ext cx="4358843" cy="1295400"/>
          </a:xfrm>
        </p:spPr>
        <p:txBody>
          <a:bodyPr>
            <a:normAutofit/>
          </a:bodyPr>
          <a:lstStyle/>
          <a:p>
            <a:r>
              <a:rPr lang="en-US" sz="7200" dirty="0">
                <a:effectLst>
                  <a:outerShdw blurRad="114300" dist="1181100" dir="5400000" sy="-20000" rotWithShape="0">
                    <a:prstClr val="black">
                      <a:alpha val="17000"/>
                    </a:prstClr>
                  </a:outerShdw>
                </a:effectLst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519010733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1" y="1676400"/>
            <a:ext cx="9625383" cy="47244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200" dirty="0"/>
              <a:t>Business Overview </a:t>
            </a:r>
          </a:p>
          <a:p>
            <a:pPr marL="114300" indent="0">
              <a:buNone/>
            </a:pPr>
            <a:endParaRPr lang="en-US" sz="32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/>
              <a:t>Data Pre-processing</a:t>
            </a:r>
          </a:p>
          <a:p>
            <a:pPr marL="114300" indent="0">
              <a:buNone/>
            </a:pPr>
            <a:endParaRPr lang="en-US" sz="32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/>
              <a:t>Model Process</a:t>
            </a:r>
          </a:p>
          <a:p>
            <a:pPr marL="114300" indent="0">
              <a:buNone/>
            </a:pPr>
            <a:endParaRPr lang="en-US" sz="32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/>
              <a:t>Model Assessment</a:t>
            </a:r>
          </a:p>
        </p:txBody>
      </p:sp>
      <p:pic>
        <p:nvPicPr>
          <p:cNvPr id="2050" name="Picture 2" descr="http://www.aspecwheels.net/AVID.1/AV-06/BRONZE/AV06_Bronze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987" y="1447800"/>
            <a:ext cx="4495800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8110083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&amp; Business Goal Overview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We are considering the data as an automotive manufacturer new to the market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Data Set: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600" dirty="0"/>
              <a:t>Existing manufacturers and how they price their cars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Data Size: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600" dirty="0"/>
              <a:t>11,914 records / 16 columns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Business Goal: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600" dirty="0"/>
              <a:t>Predicting price of vehicles based on its features and characteristics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966011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D0DA6-239D-487C-B030-ABD0F614F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Dictionary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DFDE25-C9AF-4349-A006-22B39E8E3D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012" y="1752600"/>
            <a:ext cx="8954910" cy="4724400"/>
          </a:xfrm>
          <a:prstGeom prst="rect">
            <a:avLst/>
          </a:prstGeom>
        </p:spPr>
      </p:pic>
      <p:pic>
        <p:nvPicPr>
          <p:cNvPr id="4100" name="Picture 4" descr="https://www.channellock.com/Themes/Channellock/Images/product/category/810w-chrome-wrench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55425">
            <a:off x="6365284" y="540514"/>
            <a:ext cx="3974669" cy="119446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1675837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</a:t>
            </a:r>
            <a:r>
              <a:rPr lang="en-US" dirty="0"/>
              <a:t>ample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441" y="1600200"/>
            <a:ext cx="3351371" cy="22098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3 Data Sets: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sz="2600" dirty="0"/>
              <a:t>Training = 50%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sz="2600" dirty="0"/>
              <a:t>Validation = 30%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sz="2600" dirty="0"/>
              <a:t>Test = 20%</a:t>
            </a:r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C1B484-D534-4A8E-B485-3E2EA1CCB00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256212" y="1600200"/>
            <a:ext cx="42672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834194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Explore – Data Preprocessing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441" y="1524000"/>
            <a:ext cx="10157354" cy="48006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Starting out, our goal was to explore the data set </a:t>
            </a:r>
          </a:p>
          <a:p>
            <a:pPr marL="114300" indent="0">
              <a:buNone/>
            </a:pPr>
            <a:endParaRPr lang="en-US" sz="20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/>
              <a:t>We attempted to identifying correlations between variables</a:t>
            </a:r>
          </a:p>
          <a:p>
            <a:pPr marL="411480" lvl="1" indent="0">
              <a:buNone/>
            </a:pPr>
            <a:endParaRPr lang="en-US" sz="26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/>
              <a:t>We explored missing values via analysis and inconsistencies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dirty="0"/>
              <a:t>We created a plan of how to deal with missing values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6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/>
              <a:t>We investigated outliers in the data</a:t>
            </a:r>
          </a:p>
        </p:txBody>
      </p:sp>
      <p:pic>
        <p:nvPicPr>
          <p:cNvPr id="3074" name="Picture 2" descr="https://www.carcoversdirect.com/car-lovers/wp-content/uploads/2013/09/cadillac-deville-380-co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0212" y="4343400"/>
            <a:ext cx="3847007" cy="2404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5381222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53F12-BB48-4329-A55F-852A6A996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64005A-4E13-4552-92BD-64AB000E201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32326" y="1371600"/>
            <a:ext cx="9810750" cy="3048000"/>
          </a:xfrm>
          <a:prstGeom prst="rect">
            <a:avLst/>
          </a:prstGeom>
        </p:spPr>
      </p:pic>
      <p:pic>
        <p:nvPicPr>
          <p:cNvPr id="7170" name="Picture 2" descr="http://www.clipartlord.com/wp-content/uploads/2016/05/bolt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6012" y="152400"/>
            <a:ext cx="1246490" cy="1107818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BB82B35-067C-4383-8E5A-E010009D43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9215" y="4419600"/>
            <a:ext cx="10056971" cy="2181774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2400" dirty="0"/>
              <a:t>‘Engine HP’ and ‘Engine Cylinders’ are correlated to MSRP since correlation coefficient &gt; 0.5</a:t>
            </a:r>
            <a:endParaRPr lang="en-US" sz="2400" dirty="0"/>
          </a:p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IN" sz="2400" dirty="0"/>
              <a:t>‘Engine HP’ and ‘Engine Cylinders’ are also correlated to each other (0.7797)</a:t>
            </a:r>
            <a:endParaRPr lang="en-US" sz="2400" dirty="0"/>
          </a:p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IN" sz="2400" dirty="0"/>
              <a:t>‘city mpg’ and ‘highway mpg’ are also highly correlated to each other (0.9269)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70366764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53F12-BB48-4329-A55F-852A6A996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Values and Inconsistencies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C3F69DB-ECDF-42AD-B187-6904DF1A79B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012" y="1752600"/>
            <a:ext cx="10896600" cy="200848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BB82B35-067C-4383-8E5A-E010009D435F}"/>
              </a:ext>
            </a:extLst>
          </p:cNvPr>
          <p:cNvSpPr txBox="1">
            <a:spLocks/>
          </p:cNvSpPr>
          <p:nvPr/>
        </p:nvSpPr>
        <p:spPr>
          <a:xfrm>
            <a:off x="608012" y="3962400"/>
            <a:ext cx="10056971" cy="21817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/>
              <a:t>Total Records missing = 102</a:t>
            </a:r>
          </a:p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IN" sz="2400" dirty="0"/>
              <a:t>Engine Cylinders = 29 Records Missing</a:t>
            </a:r>
            <a:endParaRPr lang="en-US" sz="2400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2400" dirty="0"/>
              <a:t>10 records of missing values for Engine Cylinders of electric car have been updated = 0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/>
              <a:t>Total Missing Records Excluded = 93 (0.78% of data set)</a:t>
            </a:r>
          </a:p>
        </p:txBody>
      </p:sp>
    </p:spTree>
    <p:extLst>
      <p:ext uri="{BB962C8B-B14F-4D97-AF65-F5344CB8AC3E}">
        <p14:creationId xmlns:p14="http://schemas.microsoft.com/office/powerpoint/2010/main" val="3633356974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41E87-68E5-467A-8EB9-3C5C0E953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412" y="228600"/>
            <a:ext cx="9906002" cy="1066800"/>
          </a:xfrm>
        </p:spPr>
        <p:txBody>
          <a:bodyPr/>
          <a:lstStyle/>
          <a:p>
            <a:r>
              <a:rPr lang="en-US" dirty="0"/>
              <a:t>Outliers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4693D0F-8B3A-42C3-B032-216B4914A5B4}"/>
              </a:ext>
            </a:extLst>
          </p:cNvPr>
          <p:cNvGrpSpPr/>
          <p:nvPr/>
        </p:nvGrpSpPr>
        <p:grpSpPr>
          <a:xfrm>
            <a:off x="989012" y="1295400"/>
            <a:ext cx="9448800" cy="5257800"/>
            <a:chOff x="836612" y="1139952"/>
            <a:chExt cx="10210800" cy="381304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EEFD1C4-6BE1-4034-901F-E079F747CD5C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836612" y="1139952"/>
              <a:ext cx="2459736" cy="3813048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D2B14D6-63DC-4737-B90D-4D61DEDC5FA2}"/>
                </a:ext>
              </a:extLst>
            </p:cNvPr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3427412" y="1139952"/>
              <a:ext cx="2459736" cy="3813048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1204425-0855-4953-B988-1A897AF08A64}"/>
                </a:ext>
              </a:extLst>
            </p:cNvPr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6018212" y="1139952"/>
              <a:ext cx="2459736" cy="3813048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83441A6-38D1-4A33-98C4-0FA562AE2C39}"/>
                </a:ext>
              </a:extLst>
            </p:cNvPr>
            <p:cNvPicPr/>
            <p:nvPr/>
          </p:nvPicPr>
          <p:blipFill>
            <a:blip r:embed="rId6"/>
            <a:stretch>
              <a:fillRect/>
            </a:stretch>
          </p:blipFill>
          <p:spPr>
            <a:xfrm>
              <a:off x="8590134" y="1143000"/>
              <a:ext cx="2457278" cy="3810000"/>
            </a:xfrm>
            <a:prstGeom prst="rect">
              <a:avLst/>
            </a:prstGeom>
          </p:spPr>
        </p:pic>
      </p:grpSp>
      <p:pic>
        <p:nvPicPr>
          <p:cNvPr id="8194" name="Picture 2" descr="https://www.quinntire.com/img/2313/25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11341">
            <a:off x="3044425" y="38129"/>
            <a:ext cx="1433831" cy="1071106"/>
          </a:xfrm>
          <a:prstGeom prst="rect">
            <a:avLst/>
          </a:prstGeom>
          <a:noFill/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4322150"/>
      </p:ext>
    </p:extLst>
  </p:cSld>
  <p:clrMapOvr>
    <a:masterClrMapping/>
  </p:clrMapOvr>
  <p:transition spd="med"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282</TotalTime>
  <Words>562</Words>
  <Application>Microsoft Office PowerPoint</Application>
  <PresentationFormat>Custom</PresentationFormat>
  <Paragraphs>82</Paragraphs>
  <Slides>14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Cambria</vt:lpstr>
      <vt:lpstr>Times New Roman</vt:lpstr>
      <vt:lpstr>Wingdings</vt:lpstr>
      <vt:lpstr>Adjacency</vt:lpstr>
      <vt:lpstr> Modeling the Automotive Market</vt:lpstr>
      <vt:lpstr>Agenda</vt:lpstr>
      <vt:lpstr>Data &amp; Business Goal Overview</vt:lpstr>
      <vt:lpstr>Data Dictionary</vt:lpstr>
      <vt:lpstr>Sample</vt:lpstr>
      <vt:lpstr>Explore – Data Preprocessing</vt:lpstr>
      <vt:lpstr>Correlation</vt:lpstr>
      <vt:lpstr>Missing Values and Inconsistencies</vt:lpstr>
      <vt:lpstr>Outliers</vt:lpstr>
      <vt:lpstr>Model Process    Models Assessment</vt:lpstr>
      <vt:lpstr>Best Model – Boosted Tree</vt:lpstr>
      <vt:lpstr>Model Process    Models Assessment</vt:lpstr>
      <vt:lpstr>Best Model – Bootstrap Forest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Nationwide Dealership</dc:title>
  <dc:creator>Lauren Flecha-Rosado</dc:creator>
  <cp:lastModifiedBy>Sarvesh Bangad</cp:lastModifiedBy>
  <cp:revision>32</cp:revision>
  <dcterms:created xsi:type="dcterms:W3CDTF">2017-12-03T17:38:59Z</dcterms:created>
  <dcterms:modified xsi:type="dcterms:W3CDTF">2017-12-07T17:20:21Z</dcterms:modified>
</cp:coreProperties>
</file>