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62" r:id="rId9"/>
    <p:sldId id="264" r:id="rId10"/>
    <p:sldId id="265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F178-1D8B-66FC-885E-8C1F98ADA8F1}" v="267" dt="2023-04-20T00:34:49.544"/>
    <p1510:client id="{6832785D-ADA6-7944-3C9A-FC34909C46DB}" v="40" dt="2023-04-20T04:27:46.074"/>
    <p1510:client id="{8780BF11-A52F-42DB-B667-B3B8DD4DA34D}" v="188" dt="2023-04-19T23:57:56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etting-started.html" TargetMode="External"/><Relationship Id="rId2" Type="http://schemas.openxmlformats.org/officeDocument/2006/relationships/hyperlink" Target="https://www.projectmanagement.com/contentPages/wiki.cfm?ID=396744&amp;thisPageURL=/wikis/396744/Change-Management-Process-for-Project#_=_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as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--simp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s/cruz-eliminar-quitar-cancelar-296507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CS 415 Project Release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EB84A-742A-2BD1-9480-7983D2C77B7D}"/>
              </a:ext>
            </a:extLst>
          </p:cNvPr>
          <p:cNvSpPr txBox="1"/>
          <p:nvPr/>
        </p:nvSpPr>
        <p:spPr>
          <a:xfrm>
            <a:off x="3819292" y="356839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4E6E3D-8BDE-0AF5-38D0-B7F35C62C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72170"/>
              </p:ext>
            </p:extLst>
          </p:nvPr>
        </p:nvGraphicFramePr>
        <p:xfrm>
          <a:off x="6586977" y="1744570"/>
          <a:ext cx="4908849" cy="365632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222701">
                  <a:extLst>
                    <a:ext uri="{9D8B030D-6E8A-4147-A177-3AD203B41FA5}">
                      <a16:colId xmlns:a16="http://schemas.microsoft.com/office/drawing/2014/main" val="1123071008"/>
                    </a:ext>
                  </a:extLst>
                </a:gridCol>
                <a:gridCol w="2686148">
                  <a:extLst>
                    <a:ext uri="{9D8B030D-6E8A-4147-A177-3AD203B41FA5}">
                      <a16:colId xmlns:a16="http://schemas.microsoft.com/office/drawing/2014/main" val="3330214628"/>
                    </a:ext>
                  </a:extLst>
                </a:gridCol>
              </a:tblGrid>
              <a:tr h="1051601">
                <a:tc gridSpan="2">
                  <a:txBody>
                    <a:bodyPr/>
                    <a:lstStyle/>
                    <a:p>
                      <a:r>
                        <a:rPr lang="en-US" sz="3900" b="1" cap="none" spc="0" dirty="0">
                          <a:solidFill>
                            <a:schemeClr val="bg1"/>
                          </a:solidFill>
                        </a:rPr>
                        <a:t>Group Member(s)</a:t>
                      </a:r>
                    </a:p>
                  </a:txBody>
                  <a:tcPr marL="154431" marR="682530" marT="44123" marB="33092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81852"/>
                  </a:ext>
                </a:extLst>
              </a:tr>
              <a:tr h="1345755"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bg1"/>
                          </a:solidFill>
                        </a:rPr>
                        <a:t>Sarvesh Chand</a:t>
                      </a:r>
                    </a:p>
                  </a:txBody>
                  <a:tcPr marL="154431" marR="455019" marT="44123" marB="3309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bg1"/>
                          </a:solidFill>
                        </a:rPr>
                        <a:t>s11133165</a:t>
                      </a:r>
                    </a:p>
                  </a:txBody>
                  <a:tcPr marL="154431" marR="455019" marT="44123" marB="3309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62341"/>
                  </a:ext>
                </a:extLst>
              </a:tr>
              <a:tr h="963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cap="none" spc="0" dirty="0">
                          <a:solidFill>
                            <a:schemeClr val="bg1"/>
                          </a:solidFill>
                        </a:rPr>
                        <a:t>Hinrich </a:t>
                      </a:r>
                      <a:r>
                        <a:rPr lang="en-US" sz="2900" cap="none" spc="0" dirty="0" err="1">
                          <a:solidFill>
                            <a:schemeClr val="bg1"/>
                          </a:solidFill>
                        </a:rPr>
                        <a:t>Muertigue</a:t>
                      </a:r>
                      <a:endParaRPr lang="en-US" sz="29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54431" marR="455019" marT="44123" marB="3309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bg1"/>
                          </a:solidFill>
                        </a:rPr>
                        <a:t>S11184309</a:t>
                      </a:r>
                      <a:endParaRPr lang="en-US" sz="29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54431" marR="455019" marT="44123" marB="3309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9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5277E-7BB5-7D0C-BEE7-5324E35B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F045-48E9-C929-8E87-20218771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36" y="649000"/>
            <a:ext cx="7824803" cy="6049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In summary, we managed to implement some of the features required for the second release for this project and will continue to implement those that are still remaining while working on release 3.</a:t>
            </a:r>
            <a:endParaRPr lang="en-US" sz="2400" dirty="0">
              <a:cs typeface="Calibri" panose="020F0502020204030204"/>
            </a:endParaRP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78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5277E-7BB5-7D0C-BEE7-5324E35B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F045-48E9-C929-8E87-20218771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36" y="649000"/>
            <a:ext cx="7824803" cy="6049855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https://www.projectmanagement.com/contentPages/wiki.cfm?ID=396744&amp;thisPageURL=/wikis/396744/Change-Management-Process-for-Project#_=_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https://legacy.reactjs.org/docs/getting-started.html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https://www.w3schools.com/asp/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71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3FF81-8F15-CA4B-33B8-7AC2EEC2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"/>
                <a:cs typeface="Arial"/>
              </a:rPr>
              <a:t>Q&amp;A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5947-8FDF-BE93-F3E8-F79B6D75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72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0E46-1443-0E72-63D5-3EC201BA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Arial"/>
              </a:rPr>
              <a:t>Introduction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81BC-77FA-D37E-F938-55FC7D71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/>
                <a:cs typeface="Arial"/>
              </a:rPr>
              <a:t>In this presentation will looking the new features that we manage to implement.</a:t>
            </a:r>
            <a:endParaRPr lang="en-US" sz="3600" dirty="0">
              <a:latin typeface="Times New Roman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32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36A78-780E-38CE-6A3B-43BC1F5F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Arial"/>
              </a:rPr>
              <a:t>Objectives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BC86-0B54-04C4-075A-78346091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659" y="921143"/>
            <a:ext cx="7549797" cy="57376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 objectives of this Presentation are to:</a:t>
            </a:r>
            <a:endParaRPr lang="en-US" sz="3200" dirty="0">
              <a:latin typeface="Corbel"/>
              <a:cs typeface="Arial"/>
            </a:endParaRPr>
          </a:p>
          <a:p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1. Show the Verification Feature</a:t>
            </a:r>
          </a:p>
          <a:p>
            <a:r>
              <a:rPr lang="en-US" sz="3200" dirty="0">
                <a:ea typeface="+mn-lt"/>
                <a:cs typeface="+mn-lt"/>
              </a:rPr>
              <a:t>2. Show the Claim Management Feature</a:t>
            </a:r>
          </a:p>
          <a:p>
            <a:r>
              <a:rPr lang="en-US" sz="3200" dirty="0">
                <a:ea typeface="+mn-lt"/>
                <a:cs typeface="+mn-lt"/>
              </a:rPr>
              <a:t>3. Show the Change Request Feature</a:t>
            </a:r>
          </a:p>
          <a:p>
            <a:r>
              <a:rPr lang="en-US" sz="3200" dirty="0">
                <a:ea typeface="+mn-lt"/>
                <a:cs typeface="+mn-lt"/>
              </a:rPr>
              <a:t>4. Show the </a:t>
            </a:r>
            <a:r>
              <a:rPr lang="en-US" sz="3200" dirty="0" err="1">
                <a:ea typeface="+mn-lt"/>
                <a:cs typeface="+mn-lt"/>
              </a:rPr>
              <a:t>BackUp</a:t>
            </a:r>
            <a:r>
              <a:rPr lang="en-US" sz="3200" dirty="0">
                <a:ea typeface="+mn-lt"/>
                <a:cs typeface="+mn-lt"/>
              </a:rPr>
              <a:t> Feature</a:t>
            </a:r>
            <a:endParaRPr lang="en-US" sz="3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90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6866-94B6-0E46-DD23-ACC5B665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 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1AB-01A0-0C8F-69BA-9E2C3B22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881038"/>
            <a:ext cx="6627377" cy="545687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The Wheel Wise Insurance Management System (IMS) features a modular, maintainable architecture with three main layers: Presentation, Business Logic, and Data Access. 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r>
              <a:rPr lang="en-US" sz="2800" dirty="0">
                <a:latin typeface="Arial"/>
                <a:cs typeface="Arial"/>
              </a:rPr>
              <a:t>The system primarily uses a combination of: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800" dirty="0">
                <a:latin typeface="Arial"/>
                <a:cs typeface="Arial"/>
              </a:rPr>
              <a:t>Layered, 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800" dirty="0">
                <a:latin typeface="Arial"/>
                <a:cs typeface="Arial"/>
              </a:rPr>
              <a:t>Client-Server, and 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800" dirty="0">
                <a:latin typeface="Arial"/>
                <a:cs typeface="Arial"/>
              </a:rPr>
              <a:t>Service-Oriented Architectures, 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pPr marL="502920" lvl="1" indent="0">
              <a:buNone/>
            </a:pPr>
            <a:r>
              <a:rPr lang="en-US" sz="2800" dirty="0">
                <a:latin typeface="Arial"/>
                <a:cs typeface="Arial"/>
              </a:rPr>
              <a:t>enabling flexibility, reusability, and scalability. </a:t>
            </a:r>
            <a:endParaRPr lang="en-US" sz="2800">
              <a:latin typeface="Corbel" panose="020B050302020402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07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6866-94B6-0E46-DD23-ACC5B665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 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81AB-01A0-0C8F-69BA-9E2C3B22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881038"/>
            <a:ext cx="6627377" cy="545687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Wingdings 2"/>
              <a:buChar char=""/>
            </a:pPr>
            <a:r>
              <a:rPr lang="en-US" sz="2800" dirty="0">
                <a:latin typeface="Arial"/>
                <a:cs typeface="Arial"/>
              </a:rPr>
              <a:t>Aspect-Oriented Software Development (AOSD) is employed to separate cross-cutting concerns like logging, security, and performance monitoring, resulting in a cleaner and more manageable system. The IMS can be extended or adapted to incorporate other architecture styles based on specific requirements and scalability needs.</a:t>
            </a:r>
            <a:endParaRPr lang="en-US" sz="2800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99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214F-C7B2-E7D7-2A7A-1DA45733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 Key Features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9627-61A1-6F34-684F-7964BC40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06" y="725200"/>
            <a:ext cx="6627377" cy="47653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latin typeface="Times New Roman"/>
                <a:cs typeface="Arial"/>
              </a:rPr>
              <a:t>Claim Management</a:t>
            </a:r>
            <a:endParaRPr lang="en-US" sz="4000" dirty="0">
              <a:latin typeface="Times New Roman"/>
              <a:cs typeface="Calibri" panose="020F0502020204030204"/>
            </a:endParaRPr>
          </a:p>
          <a:p>
            <a:r>
              <a:rPr lang="en-US" sz="4000" dirty="0">
                <a:latin typeface="Times New Roman"/>
                <a:cs typeface="Arial"/>
              </a:rPr>
              <a:t>Change Request Management</a:t>
            </a:r>
            <a:endParaRPr lang="en-US" sz="4000" dirty="0">
              <a:latin typeface="Times New Roman"/>
              <a:cs typeface="Times New Roman"/>
            </a:endParaRPr>
          </a:p>
          <a:p>
            <a:r>
              <a:rPr lang="en-US" sz="4000" dirty="0">
                <a:latin typeface="Times New Roman"/>
                <a:cs typeface="Arial"/>
              </a:rPr>
              <a:t> Verification Management</a:t>
            </a:r>
            <a:endParaRPr lang="en-US" sz="4000" dirty="0">
              <a:latin typeface="Times New Roman"/>
              <a:cs typeface="Times New Roman"/>
            </a:endParaRPr>
          </a:p>
          <a:p>
            <a:r>
              <a:rPr lang="en-US" sz="4000" dirty="0">
                <a:latin typeface="Times New Roman"/>
                <a:cs typeface="Arial"/>
              </a:rPr>
              <a:t> Reporting</a:t>
            </a:r>
          </a:p>
          <a:p>
            <a:r>
              <a:rPr lang="en-US" sz="4000" dirty="0">
                <a:latin typeface="Times New Roman"/>
                <a:cs typeface="Arial"/>
              </a:rPr>
              <a:t>Backup</a:t>
            </a:r>
            <a:br>
              <a:rPr lang="en-US" sz="4000" dirty="0"/>
            </a:br>
            <a:endParaRPr lang="en-US" sz="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8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214F-C7B2-E7D7-2A7A-1DA45733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 System Functionality Testing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9627-61A1-6F34-684F-7964BC40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06" y="725200"/>
            <a:ext cx="6627377" cy="47653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sz="4000" dirty="0"/>
            </a:br>
            <a:endParaRPr lang="en-US" sz="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3A8C93-B785-E170-51D9-5E299A22D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845"/>
              </p:ext>
            </p:extLst>
          </p:nvPr>
        </p:nvGraphicFramePr>
        <p:xfrm>
          <a:off x="4295954" y="762000"/>
          <a:ext cx="5667555" cy="503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473">
                  <a:extLst>
                    <a:ext uri="{9D8B030D-6E8A-4147-A177-3AD203B41FA5}">
                      <a16:colId xmlns:a16="http://schemas.microsoft.com/office/drawing/2014/main" val="3225679066"/>
                    </a:ext>
                  </a:extLst>
                </a:gridCol>
                <a:gridCol w="2039714">
                  <a:extLst>
                    <a:ext uri="{9D8B030D-6E8A-4147-A177-3AD203B41FA5}">
                      <a16:colId xmlns:a16="http://schemas.microsoft.com/office/drawing/2014/main" val="950271056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629207267"/>
                    </a:ext>
                  </a:extLst>
                </a:gridCol>
              </a:tblGrid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Create policy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Status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752427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2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View/Search policy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726109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3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Update policy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401671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4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Delete policy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70814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5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Create claim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932265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6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View/Search claim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142040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7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Update claim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126118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8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Delete claim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70708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9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View premium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85582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10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Update premium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670348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11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Receive payment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361693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12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Refund </a:t>
                      </a:r>
                      <a:r>
                        <a:rPr lang="en-US" sz="1600" b="1" dirty="0">
                          <a:effectLst/>
                        </a:rPr>
                        <a:t>payment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063650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13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Create user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964629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14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Update user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139653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• Test case 15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Delete user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10711"/>
                  </a:ext>
                </a:extLst>
              </a:tr>
            </a:tbl>
          </a:graphicData>
        </a:graphic>
      </p:graphicFrame>
      <p:pic>
        <p:nvPicPr>
          <p:cNvPr id="13" name="Picture 1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2053BC8E-1CFA-2359-9AF6-86CB84CF0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2942" y="1056870"/>
            <a:ext cx="401156" cy="352116"/>
          </a:xfrm>
          <a:prstGeom prst="rect">
            <a:avLst/>
          </a:prstGeom>
        </p:spPr>
      </p:pic>
      <p:pic>
        <p:nvPicPr>
          <p:cNvPr id="14" name="Picture 1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B3196BBA-D8E6-7F31-DBFA-F3CBA8839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2942" y="1445786"/>
            <a:ext cx="401156" cy="352116"/>
          </a:xfrm>
          <a:prstGeom prst="rect">
            <a:avLst/>
          </a:prstGeom>
        </p:spPr>
      </p:pic>
      <p:pic>
        <p:nvPicPr>
          <p:cNvPr id="15" name="Picture 1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8B3C398-39C1-84BB-1DB2-A842A610FE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0006" y="3417051"/>
            <a:ext cx="401156" cy="352116"/>
          </a:xfrm>
          <a:prstGeom prst="rect">
            <a:avLst/>
          </a:prstGeom>
        </p:spPr>
      </p:pic>
      <p:pic>
        <p:nvPicPr>
          <p:cNvPr id="16" name="Picture 1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C530E026-D94D-A2BA-5A57-41E94341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1416" y="3769167"/>
            <a:ext cx="339181" cy="297717"/>
          </a:xfrm>
          <a:prstGeom prst="rect">
            <a:avLst/>
          </a:prstGeom>
        </p:spPr>
      </p:pic>
      <p:pic>
        <p:nvPicPr>
          <p:cNvPr id="17" name="Picture 1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747CF7B-8624-5672-17EC-CA333C372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0006" y="3092736"/>
            <a:ext cx="401156" cy="352116"/>
          </a:xfrm>
          <a:prstGeom prst="rect">
            <a:avLst/>
          </a:prstGeom>
        </p:spPr>
      </p:pic>
      <p:pic>
        <p:nvPicPr>
          <p:cNvPr id="18" name="Picture 1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1CEF8D9-80D0-2516-9DAE-E63B4A1F3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9021" y="2740620"/>
            <a:ext cx="401156" cy="352116"/>
          </a:xfrm>
          <a:prstGeom prst="rect">
            <a:avLst/>
          </a:prstGeom>
        </p:spPr>
      </p:pic>
      <p:pic>
        <p:nvPicPr>
          <p:cNvPr id="19" name="Picture 1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EC4B9EA-231D-DFC2-122C-A374663CF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97730" y="2414974"/>
            <a:ext cx="401156" cy="352116"/>
          </a:xfrm>
          <a:prstGeom prst="rect">
            <a:avLst/>
          </a:prstGeom>
        </p:spPr>
      </p:pic>
      <p:pic>
        <p:nvPicPr>
          <p:cNvPr id="20" name="Picture 1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2D2A9233-D4B2-4C6B-CCBD-7D523CF71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9021" y="2062858"/>
            <a:ext cx="401156" cy="352116"/>
          </a:xfrm>
          <a:prstGeom prst="rect">
            <a:avLst/>
          </a:prstGeom>
        </p:spPr>
      </p:pic>
      <p:pic>
        <p:nvPicPr>
          <p:cNvPr id="21" name="Picture 2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BE64FEF-06F0-FD8C-36EB-CA21F9C08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0312" y="1732879"/>
            <a:ext cx="401156" cy="352116"/>
          </a:xfrm>
          <a:prstGeom prst="rect">
            <a:avLst/>
          </a:prstGeom>
        </p:spPr>
      </p:pic>
      <p:pic>
        <p:nvPicPr>
          <p:cNvPr id="22" name="Picture 2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E61D310-DAA0-4C81-E0F5-98DA1FEC9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97730" y="5094845"/>
            <a:ext cx="401156" cy="352116"/>
          </a:xfrm>
          <a:prstGeom prst="rect">
            <a:avLst/>
          </a:prstGeom>
        </p:spPr>
      </p:pic>
      <p:pic>
        <p:nvPicPr>
          <p:cNvPr id="23" name="Picture 2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8812B56E-555F-7CDA-7EC8-4BA33A847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0006" y="5446961"/>
            <a:ext cx="401156" cy="352116"/>
          </a:xfrm>
          <a:prstGeom prst="rect">
            <a:avLst/>
          </a:prstGeom>
        </p:spPr>
      </p:pic>
      <p:pic>
        <p:nvPicPr>
          <p:cNvPr id="24" name="Picture 2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8A1CE76-F125-018A-1AD5-65C84EC34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12719" y="4770530"/>
            <a:ext cx="401156" cy="352116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4DD94E18-CAEF-FAF8-7BE6-405A0F75B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80312" y="4173734"/>
            <a:ext cx="399240" cy="271150"/>
          </a:xfrm>
          <a:prstGeom prst="rect">
            <a:avLst/>
          </a:prstGeom>
        </p:spPr>
      </p:pic>
      <p:pic>
        <p:nvPicPr>
          <p:cNvPr id="28" name="Picture 2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D0A70DB-417B-FCC9-F9B4-82E1F47F1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67831" y="4512062"/>
            <a:ext cx="399240" cy="2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3DB9A-5014-62C5-3CA1-2E3CF1D7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Agile Tools &amp;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5F32-5DB9-97A5-5B46-59706636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949" y="801401"/>
            <a:ext cx="6812434" cy="55708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Slack was used for communication between team members</a:t>
            </a:r>
            <a:endParaRPr lang="en-US" sz="2800" b="0" i="0" dirty="0">
              <a:solidFill>
                <a:srgbClr val="D1D5DB"/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3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3FF81-8F15-CA4B-33B8-7AC2EEC2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5947-8FDF-BE93-F3E8-F79B6D75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06" y="975572"/>
            <a:ext cx="7041034" cy="48306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Demo</a:t>
            </a:r>
            <a:endParaRPr lang="en-US" sz="5400" dirty="0">
              <a:solidFill>
                <a:srgbClr val="92D05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1653-19E9-C535-FF7E-4B9085DC65A5}"/>
              </a:ext>
            </a:extLst>
          </p:cNvPr>
          <p:cNvSpPr txBox="1"/>
          <p:nvPr/>
        </p:nvSpPr>
        <p:spPr>
          <a:xfrm>
            <a:off x="4898571" y="322217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403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Times New Roman</vt:lpstr>
      <vt:lpstr>Wingdings 2</vt:lpstr>
      <vt:lpstr>Frame</vt:lpstr>
      <vt:lpstr>CS 415 Project Release 2</vt:lpstr>
      <vt:lpstr>Introduction</vt:lpstr>
      <vt:lpstr>Objectives</vt:lpstr>
      <vt:lpstr> System Architecture</vt:lpstr>
      <vt:lpstr> System Architecture</vt:lpstr>
      <vt:lpstr> Key Features  </vt:lpstr>
      <vt:lpstr> System Functionality Testing  </vt:lpstr>
      <vt:lpstr>Agile Tools &amp; Techniques</vt:lpstr>
      <vt:lpstr>Demo</vt:lpstr>
      <vt:lpstr>Conclusion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Sarvesh Chand</cp:lastModifiedBy>
  <cp:revision>179</cp:revision>
  <dcterms:created xsi:type="dcterms:W3CDTF">2023-04-19T23:48:27Z</dcterms:created>
  <dcterms:modified xsi:type="dcterms:W3CDTF">2023-05-18T07:37:43Z</dcterms:modified>
</cp:coreProperties>
</file>