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8" r:id="rId6"/>
    <p:sldId id="260" r:id="rId7"/>
    <p:sldId id="261" r:id="rId8"/>
    <p:sldId id="262" r:id="rId9"/>
    <p:sldId id="263" r:id="rId10"/>
    <p:sldId id="269" r:id="rId11"/>
    <p:sldId id="264"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BAF178-1D8B-66FC-885E-8C1F98ADA8F1}" v="267" dt="2023-04-20T00:34:49.544"/>
    <p1510:client id="{6832785D-ADA6-7944-3C9A-FC34909C46DB}" v="40" dt="2023-04-20T04:27:46.074"/>
    <p1510:client id="{8780BF11-A52F-42DB-B667-B3B8DD4DA34D}" v="188" dt="2023-04-19T23:57:56.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1094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8236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4212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9939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3886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4/20/2023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7371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4/20/2023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401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4/20/2023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939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4614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3024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4/20/2023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91220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4/20/2023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71865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3000/hom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9373E92-F88D-4F0A-94DF-393703E7D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938" y="46653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29DAA0-ADF6-43FD-9C99-483F722B5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4705801" cy="3255264"/>
          </a:xfrm>
        </p:spPr>
        <p:txBody>
          <a:bodyPr>
            <a:normAutofit/>
          </a:bodyPr>
          <a:lstStyle/>
          <a:p>
            <a:r>
              <a:rPr lang="en-US" dirty="0">
                <a:cs typeface="Calibri Light"/>
              </a:rPr>
              <a:t>CS 415 Project Release 1 </a:t>
            </a:r>
            <a:endParaRPr lang="en-US" dirty="0"/>
          </a:p>
        </p:txBody>
      </p:sp>
      <p:sp>
        <p:nvSpPr>
          <p:cNvPr id="23" name="Rectangle 22">
            <a:extLst>
              <a:ext uri="{FF2B5EF4-FFF2-40B4-BE49-F238E27FC236}">
                <a16:creationId xmlns:a16="http://schemas.microsoft.com/office/drawing/2014/main" id="{F32C8C35-BF44-4CFB-9754-81F07C98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3FCEB84A-742A-2BD1-9480-7983D2C77B7D}"/>
              </a:ext>
            </a:extLst>
          </p:cNvPr>
          <p:cNvSpPr txBox="1"/>
          <p:nvPr/>
        </p:nvSpPr>
        <p:spPr>
          <a:xfrm>
            <a:off x="3819292" y="356839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4" name="Table 4">
            <a:extLst>
              <a:ext uri="{FF2B5EF4-FFF2-40B4-BE49-F238E27FC236}">
                <a16:creationId xmlns:a16="http://schemas.microsoft.com/office/drawing/2014/main" id="{8A4E6E3D-8BDE-0AF5-38D0-B7F35C62CC57}"/>
              </a:ext>
            </a:extLst>
          </p:cNvPr>
          <p:cNvGraphicFramePr>
            <a:graphicFrameLocks noGrp="1"/>
          </p:cNvGraphicFramePr>
          <p:nvPr>
            <p:extLst>
              <p:ext uri="{D42A27DB-BD31-4B8C-83A1-F6EECF244321}">
                <p14:modId xmlns:p14="http://schemas.microsoft.com/office/powerpoint/2010/main" val="2576818115"/>
              </p:ext>
            </p:extLst>
          </p:nvPr>
        </p:nvGraphicFramePr>
        <p:xfrm>
          <a:off x="6586977" y="1744570"/>
          <a:ext cx="4908849" cy="3360711"/>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2222701">
                  <a:extLst>
                    <a:ext uri="{9D8B030D-6E8A-4147-A177-3AD203B41FA5}">
                      <a16:colId xmlns:a16="http://schemas.microsoft.com/office/drawing/2014/main" val="1123071008"/>
                    </a:ext>
                  </a:extLst>
                </a:gridCol>
                <a:gridCol w="2686148">
                  <a:extLst>
                    <a:ext uri="{9D8B030D-6E8A-4147-A177-3AD203B41FA5}">
                      <a16:colId xmlns:a16="http://schemas.microsoft.com/office/drawing/2014/main" val="3330214628"/>
                    </a:ext>
                  </a:extLst>
                </a:gridCol>
              </a:tblGrid>
              <a:tr h="1051601">
                <a:tc gridSpan="2">
                  <a:txBody>
                    <a:bodyPr/>
                    <a:lstStyle/>
                    <a:p>
                      <a:r>
                        <a:rPr lang="en-US" sz="3900" b="1" cap="none" spc="0" dirty="0">
                          <a:solidFill>
                            <a:schemeClr val="bg1"/>
                          </a:solidFill>
                        </a:rPr>
                        <a:t>Group Member(s)</a:t>
                      </a:r>
                    </a:p>
                  </a:txBody>
                  <a:tcPr marL="154431" marR="682530" marT="44123" marB="330923"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chemeClr val="tx1">
                        <a:lumMod val="75000"/>
                        <a:lumOff val="25000"/>
                      </a:schemeClr>
                    </a:solidFill>
                  </a:tcPr>
                </a:tc>
                <a:tc hMerge="1">
                  <a:txBody>
                    <a:bodyPr/>
                    <a:lstStyle/>
                    <a:p>
                      <a:endParaRPr lang="en-US"/>
                    </a:p>
                  </a:txBody>
                  <a:tcPr/>
                </a:tc>
                <a:extLst>
                  <a:ext uri="{0D108BD9-81ED-4DB2-BD59-A6C34878D82A}">
                    <a16:rowId xmlns:a16="http://schemas.microsoft.com/office/drawing/2014/main" val="598481852"/>
                  </a:ext>
                </a:extLst>
              </a:tr>
              <a:tr h="1345755">
                <a:tc>
                  <a:txBody>
                    <a:bodyPr/>
                    <a:lstStyle/>
                    <a:p>
                      <a:r>
                        <a:rPr lang="en-US" sz="2900" cap="none" spc="0" dirty="0">
                          <a:solidFill>
                            <a:schemeClr val="bg1"/>
                          </a:solidFill>
                        </a:rPr>
                        <a:t>Sarvesh Chand</a:t>
                      </a:r>
                    </a:p>
                  </a:txBody>
                  <a:tcPr marL="154431" marR="455019" marT="44123" marB="330923">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2900" cap="none" spc="0" dirty="0">
                          <a:solidFill>
                            <a:schemeClr val="bg1"/>
                          </a:solidFill>
                        </a:rPr>
                        <a:t>s11133165</a:t>
                      </a:r>
                    </a:p>
                  </a:txBody>
                  <a:tcPr marL="154431" marR="455019" marT="44123" marB="330923">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3117362341"/>
                  </a:ext>
                </a:extLst>
              </a:tr>
              <a:tr h="963355">
                <a:tc>
                  <a:txBody>
                    <a:bodyPr/>
                    <a:lstStyle/>
                    <a:p>
                      <a:endParaRPr lang="en-US" sz="2900" cap="none" spc="0">
                        <a:solidFill>
                          <a:schemeClr val="bg1"/>
                        </a:solidFill>
                      </a:endParaRPr>
                    </a:p>
                  </a:txBody>
                  <a:tcPr marL="154431" marR="455019" marT="44123" marB="330923">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2900" cap="none" spc="0">
                        <a:solidFill>
                          <a:schemeClr val="bg1"/>
                        </a:solidFill>
                      </a:endParaRPr>
                    </a:p>
                  </a:txBody>
                  <a:tcPr marL="154431" marR="455019" marT="44123" marB="330923">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491791763"/>
                  </a:ext>
                </a:extLst>
              </a:tr>
            </a:tbl>
          </a:graphicData>
        </a:graphic>
      </p:graphicFrame>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E2743E-97B5-54DB-AC50-DE4F7B6B5F01}"/>
              </a:ext>
            </a:extLst>
          </p:cNvPr>
          <p:cNvSpPr>
            <a:spLocks noGrp="1"/>
          </p:cNvSpPr>
          <p:nvPr>
            <p:ph type="title"/>
          </p:nvPr>
        </p:nvSpPr>
        <p:spPr>
          <a:xfrm>
            <a:off x="494260" y="1683144"/>
            <a:ext cx="2774922" cy="3491712"/>
          </a:xfrm>
        </p:spPr>
        <p:txBody>
          <a:bodyPr>
            <a:normAutofit/>
          </a:bodyPr>
          <a:lstStyle/>
          <a:p>
            <a:r>
              <a:rPr lang="en-US">
                <a:latin typeface="Arial"/>
                <a:cs typeface="Arial"/>
              </a:rPr>
              <a:t> Projected Benefits</a:t>
            </a:r>
            <a:endParaRPr lang="en-US" dirty="0"/>
          </a:p>
          <a:p>
            <a:br>
              <a:rPr lang="en-US" dirty="0"/>
            </a:br>
            <a:endParaRPr lang="en-US" dirty="0"/>
          </a:p>
        </p:txBody>
      </p:sp>
      <p:sp>
        <p:nvSpPr>
          <p:cNvPr id="3" name="Content Placeholder 2">
            <a:extLst>
              <a:ext uri="{FF2B5EF4-FFF2-40B4-BE49-F238E27FC236}">
                <a16:creationId xmlns:a16="http://schemas.microsoft.com/office/drawing/2014/main" id="{FE289D20-E233-DFCF-5E5B-05F88CC0AE53}"/>
              </a:ext>
            </a:extLst>
          </p:cNvPr>
          <p:cNvSpPr>
            <a:spLocks noGrp="1"/>
          </p:cNvSpPr>
          <p:nvPr>
            <p:ph idx="1"/>
          </p:nvPr>
        </p:nvSpPr>
        <p:spPr>
          <a:xfrm>
            <a:off x="4252749" y="355086"/>
            <a:ext cx="6801548" cy="6213141"/>
          </a:xfrm>
        </p:spPr>
        <p:txBody>
          <a:bodyPr vert="horz" lIns="91440" tIns="45720" rIns="91440" bIns="45720" rtlCol="0">
            <a:normAutofit/>
          </a:bodyPr>
          <a:lstStyle/>
          <a:p>
            <a:r>
              <a:rPr lang="en-US" sz="2800" dirty="0">
                <a:ea typeface="+mn-lt"/>
                <a:cs typeface="+mn-lt"/>
              </a:rPr>
              <a:t>Improved decision-making using comprehensive reporting capabilities, </a:t>
            </a:r>
            <a:endParaRPr lang="en-US" sz="2800" dirty="0"/>
          </a:p>
          <a:p>
            <a:r>
              <a:rPr lang="en-US" sz="2800" dirty="0">
                <a:ea typeface="+mn-lt"/>
                <a:cs typeface="+mn-lt"/>
              </a:rPr>
              <a:t>Reduced operational costs due to automation, and </a:t>
            </a:r>
          </a:p>
          <a:p>
            <a:r>
              <a:rPr lang="en-US" sz="2800" dirty="0">
                <a:ea typeface="+mn-lt"/>
                <a:cs typeface="+mn-lt"/>
              </a:rPr>
              <a:t>Regulatory compliance by incorporating necessary security measures. </a:t>
            </a:r>
          </a:p>
          <a:p>
            <a:r>
              <a:rPr lang="en-US" sz="2800" dirty="0">
                <a:ea typeface="+mn-lt"/>
                <a:cs typeface="+mn-lt"/>
              </a:rPr>
              <a:t>These benefits contribute to a more competitive and successful insurance business in the long run.</a:t>
            </a:r>
            <a:endParaRPr lang="en-US" sz="280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80123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E3FF81-8F15-CA4B-33B8-7AC2EEC23320}"/>
              </a:ext>
            </a:extLst>
          </p:cNvPr>
          <p:cNvSpPr>
            <a:spLocks noGrp="1"/>
          </p:cNvSpPr>
          <p:nvPr>
            <p:ph type="title"/>
          </p:nvPr>
        </p:nvSpPr>
        <p:spPr>
          <a:xfrm>
            <a:off x="494260" y="1683144"/>
            <a:ext cx="2774922" cy="3491712"/>
          </a:xfrm>
        </p:spPr>
        <p:txBody>
          <a:bodyPr>
            <a:normAutofit/>
          </a:bodyPr>
          <a:lstStyle/>
          <a:p>
            <a:r>
              <a:rPr lang="en-US">
                <a:latin typeface="Arial"/>
                <a:cs typeface="Arial"/>
              </a:rPr>
              <a:t>Demo</a:t>
            </a:r>
            <a:endParaRPr lang="en-US" dirty="0"/>
          </a:p>
        </p:txBody>
      </p:sp>
      <p:sp>
        <p:nvSpPr>
          <p:cNvPr id="3" name="Content Placeholder 2">
            <a:extLst>
              <a:ext uri="{FF2B5EF4-FFF2-40B4-BE49-F238E27FC236}">
                <a16:creationId xmlns:a16="http://schemas.microsoft.com/office/drawing/2014/main" id="{6AE15947-8FDF-BE93-F3E8-F79B6D759AEC}"/>
              </a:ext>
            </a:extLst>
          </p:cNvPr>
          <p:cNvSpPr>
            <a:spLocks noGrp="1"/>
          </p:cNvSpPr>
          <p:nvPr>
            <p:ph idx="1"/>
          </p:nvPr>
        </p:nvSpPr>
        <p:spPr>
          <a:xfrm>
            <a:off x="4209206" y="975572"/>
            <a:ext cx="7041034" cy="4830655"/>
          </a:xfrm>
        </p:spPr>
        <p:txBody>
          <a:bodyPr vert="horz" lIns="91440" tIns="45720" rIns="91440" bIns="45720" rtlCol="0">
            <a:normAutofit/>
          </a:bodyPr>
          <a:lstStyle/>
          <a:p>
            <a:pPr marL="0" indent="0" algn="ctr">
              <a:buNone/>
            </a:pPr>
            <a:r>
              <a:rPr lang="en-US" sz="5400" dirty="0">
                <a:latin typeface="Times New Roman"/>
                <a:ea typeface="+mn-lt"/>
                <a:cs typeface="+mn-lt"/>
                <a:hlinkClick r:id="rId2"/>
              </a:rPr>
              <a:t>Demo</a:t>
            </a:r>
            <a:endParaRPr lang="en-US" sz="5400" dirty="0">
              <a:latin typeface="Times New Roman"/>
              <a:cs typeface="Arial"/>
            </a:endParaRPr>
          </a:p>
          <a:p>
            <a:pPr marL="0" indent="0">
              <a:buNone/>
            </a:pPr>
            <a:br>
              <a:rPr lang="en-US" dirty="0"/>
            </a:b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3C481653-19E9-C535-FF7E-4B9085DC65A5}"/>
              </a:ext>
            </a:extLst>
          </p:cNvPr>
          <p:cNvSpPr txBox="1"/>
          <p:nvPr/>
        </p:nvSpPr>
        <p:spPr>
          <a:xfrm>
            <a:off x="4898571" y="3222171"/>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009311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75277E-7BB5-7D0C-BEE7-5324E35BD96D}"/>
              </a:ext>
            </a:extLst>
          </p:cNvPr>
          <p:cNvSpPr>
            <a:spLocks noGrp="1"/>
          </p:cNvSpPr>
          <p:nvPr>
            <p:ph type="title"/>
          </p:nvPr>
        </p:nvSpPr>
        <p:spPr>
          <a:xfrm>
            <a:off x="494260" y="1683144"/>
            <a:ext cx="2774922" cy="3491712"/>
          </a:xfrm>
        </p:spPr>
        <p:txBody>
          <a:bodyPr>
            <a:normAutofit/>
          </a:bodyPr>
          <a:lstStyle/>
          <a:p>
            <a:r>
              <a:rPr lang="en-US">
                <a:latin typeface="Arial"/>
                <a:cs typeface="Arial"/>
              </a:rPr>
              <a:t>Conclusion</a:t>
            </a:r>
            <a:endParaRPr lang="en-US" dirty="0"/>
          </a:p>
        </p:txBody>
      </p:sp>
      <p:sp>
        <p:nvSpPr>
          <p:cNvPr id="3" name="Content Placeholder 2">
            <a:extLst>
              <a:ext uri="{FF2B5EF4-FFF2-40B4-BE49-F238E27FC236}">
                <a16:creationId xmlns:a16="http://schemas.microsoft.com/office/drawing/2014/main" id="{9E42F045-48E9-C929-8E87-20218771B32A}"/>
              </a:ext>
            </a:extLst>
          </p:cNvPr>
          <p:cNvSpPr>
            <a:spLocks noGrp="1"/>
          </p:cNvSpPr>
          <p:nvPr>
            <p:ph idx="1"/>
          </p:nvPr>
        </p:nvSpPr>
        <p:spPr>
          <a:xfrm>
            <a:off x="3882636" y="649000"/>
            <a:ext cx="7824803" cy="6049855"/>
          </a:xfrm>
        </p:spPr>
        <p:txBody>
          <a:bodyPr vert="horz" lIns="91440" tIns="45720" rIns="91440" bIns="45720" rtlCol="0">
            <a:normAutofit/>
          </a:bodyPr>
          <a:lstStyle/>
          <a:p>
            <a:r>
              <a:rPr lang="en-US" sz="2400" dirty="0">
                <a:latin typeface="Arial"/>
                <a:cs typeface="Arial"/>
              </a:rPr>
              <a:t>In summary, the Wheel Wise Insurance Management System offers an all-inclusive solution for the client's insurance business, focusing on policy, claim, customer, premium, and reporting management. The system streamlines processes, enhances user experience, and improves decision-making. With robust security measures and external integrations, it ensures regulatory compliance and lowers operational costs. </a:t>
            </a:r>
            <a:endParaRPr lang="en-US" sz="2400" dirty="0">
              <a:latin typeface="Corbel" panose="020B0503020204020204"/>
              <a:cs typeface="Calibri" panose="020F0502020204030204"/>
            </a:endParaRPr>
          </a:p>
          <a:p>
            <a:r>
              <a:rPr lang="en-US" sz="2400" dirty="0">
                <a:latin typeface="Arial"/>
                <a:cs typeface="Arial"/>
              </a:rPr>
              <a:t>Overall, the Wheel Wise Insurance Management System brings substantial value to the client's business, promoting growth and success in the competitive insurance industry.</a:t>
            </a:r>
            <a:endParaRPr lang="en-US" sz="2400">
              <a:cs typeface="Calibri" panose="020F0502020204030204"/>
            </a:endParaRPr>
          </a:p>
          <a:p>
            <a:pPr algn="just"/>
            <a:br>
              <a:rPr lang="en-US" dirty="0"/>
            </a:b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77853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E3FF81-8F15-CA4B-33B8-7AC2EEC23320}"/>
              </a:ext>
            </a:extLst>
          </p:cNvPr>
          <p:cNvSpPr>
            <a:spLocks noGrp="1"/>
          </p:cNvSpPr>
          <p:nvPr>
            <p:ph type="title"/>
          </p:nvPr>
        </p:nvSpPr>
        <p:spPr>
          <a:xfrm>
            <a:off x="494260" y="1683144"/>
            <a:ext cx="2774922" cy="3491712"/>
          </a:xfrm>
        </p:spPr>
        <p:txBody>
          <a:bodyPr>
            <a:normAutofit/>
          </a:bodyPr>
          <a:lstStyle/>
          <a:p>
            <a:r>
              <a:rPr lang="en-US" sz="7200" dirty="0">
                <a:latin typeface="Arial"/>
                <a:cs typeface="Arial"/>
              </a:rPr>
              <a:t>Q&amp;A</a:t>
            </a:r>
            <a:endParaRPr lang="en-US" sz="7200" dirty="0"/>
          </a:p>
        </p:txBody>
      </p:sp>
      <p:sp>
        <p:nvSpPr>
          <p:cNvPr id="3" name="Content Placeholder 2">
            <a:extLst>
              <a:ext uri="{FF2B5EF4-FFF2-40B4-BE49-F238E27FC236}">
                <a16:creationId xmlns:a16="http://schemas.microsoft.com/office/drawing/2014/main" id="{6AE15947-8FDF-BE93-F3E8-F79B6D759AEC}"/>
              </a:ext>
            </a:extLst>
          </p:cNvPr>
          <p:cNvSpPr>
            <a:spLocks noGrp="1"/>
          </p:cNvSpPr>
          <p:nvPr>
            <p:ph idx="1"/>
          </p:nvPr>
        </p:nvSpPr>
        <p:spPr>
          <a:xfrm>
            <a:off x="4361606" y="1683143"/>
            <a:ext cx="6627377" cy="3491713"/>
          </a:xfrm>
        </p:spPr>
        <p:txBody>
          <a:bodyPr vert="horz" lIns="91440" tIns="45720" rIns="91440" bIns="45720" rtlCol="0">
            <a:normAutofit/>
          </a:bodyPr>
          <a:lstStyle/>
          <a:p>
            <a:endParaRPr lang="en-US" dirty="0">
              <a:latin typeface="Arial"/>
              <a:cs typeface="Arial"/>
            </a:endParaRPr>
          </a:p>
          <a:p>
            <a:pPr marL="0" indent="0">
              <a:buNone/>
            </a:pPr>
            <a:br>
              <a:rPr lang="en-US" dirty="0"/>
            </a:b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8727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600E46-1443-0E72-63D5-3EC201BA2DEF}"/>
              </a:ext>
            </a:extLst>
          </p:cNvPr>
          <p:cNvSpPr>
            <a:spLocks noGrp="1"/>
          </p:cNvSpPr>
          <p:nvPr>
            <p:ph type="title"/>
          </p:nvPr>
        </p:nvSpPr>
        <p:spPr>
          <a:xfrm>
            <a:off x="494260" y="1683144"/>
            <a:ext cx="2774922" cy="3491712"/>
          </a:xfrm>
        </p:spPr>
        <p:txBody>
          <a:bodyPr>
            <a:normAutofit/>
          </a:bodyPr>
          <a:lstStyle/>
          <a:p>
            <a:r>
              <a:rPr lang="en-US">
                <a:latin typeface="Times New Roman"/>
                <a:cs typeface="Arial"/>
              </a:rPr>
              <a:t>Introduction</a:t>
            </a:r>
            <a:endParaRPr lang="en-US">
              <a:latin typeface="Times New Roman"/>
            </a:endParaRPr>
          </a:p>
        </p:txBody>
      </p:sp>
      <p:sp>
        <p:nvSpPr>
          <p:cNvPr id="3" name="Content Placeholder 2">
            <a:extLst>
              <a:ext uri="{FF2B5EF4-FFF2-40B4-BE49-F238E27FC236}">
                <a16:creationId xmlns:a16="http://schemas.microsoft.com/office/drawing/2014/main" id="{529B81BC-77FA-D37E-F938-55FC7D713829}"/>
              </a:ext>
            </a:extLst>
          </p:cNvPr>
          <p:cNvSpPr>
            <a:spLocks noGrp="1"/>
          </p:cNvSpPr>
          <p:nvPr>
            <p:ph idx="1"/>
          </p:nvPr>
        </p:nvSpPr>
        <p:spPr>
          <a:xfrm>
            <a:off x="4361606" y="1683143"/>
            <a:ext cx="6627377" cy="3491713"/>
          </a:xfrm>
        </p:spPr>
        <p:txBody>
          <a:bodyPr vert="horz" lIns="91440" tIns="45720" rIns="91440" bIns="45720" rtlCol="0">
            <a:noAutofit/>
          </a:bodyPr>
          <a:lstStyle/>
          <a:p>
            <a:pPr marL="0" indent="0">
              <a:buNone/>
            </a:pPr>
            <a:r>
              <a:rPr lang="en-US" sz="3600" dirty="0">
                <a:latin typeface="Times New Roman"/>
                <a:cs typeface="Arial"/>
              </a:rPr>
              <a:t>The Wheel Wise Insurance Management System, a web-based solution streamlining car insurance policy management. Focusing on basic liability, comprehensive, and collision coverage, our system simplifies processes for insurers, claims staff, and customers, improving efficiency and customer satisfaction while ensuring regulatory compliance.</a:t>
            </a:r>
            <a:endParaRPr lang="en-US" sz="3600" dirty="0">
              <a:latin typeface="Times New Roman"/>
              <a:cs typeface="Calibri"/>
            </a:endParaRPr>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2327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036A78-780E-38CE-6A3B-43BC1F5F1D9A}"/>
              </a:ext>
            </a:extLst>
          </p:cNvPr>
          <p:cNvSpPr>
            <a:spLocks noGrp="1"/>
          </p:cNvSpPr>
          <p:nvPr>
            <p:ph type="title"/>
          </p:nvPr>
        </p:nvSpPr>
        <p:spPr>
          <a:xfrm>
            <a:off x="494260" y="1683144"/>
            <a:ext cx="2774922" cy="3491712"/>
          </a:xfrm>
        </p:spPr>
        <p:txBody>
          <a:bodyPr>
            <a:normAutofit/>
          </a:bodyPr>
          <a:lstStyle/>
          <a:p>
            <a:r>
              <a:rPr lang="en-US">
                <a:latin typeface="Times New Roman"/>
                <a:cs typeface="Arial"/>
              </a:rPr>
              <a:t>Objectives</a:t>
            </a:r>
            <a:endParaRPr lang="en-US">
              <a:latin typeface="Times New Roman"/>
            </a:endParaRPr>
          </a:p>
        </p:txBody>
      </p:sp>
      <p:sp>
        <p:nvSpPr>
          <p:cNvPr id="3" name="Content Placeholder 2">
            <a:extLst>
              <a:ext uri="{FF2B5EF4-FFF2-40B4-BE49-F238E27FC236}">
                <a16:creationId xmlns:a16="http://schemas.microsoft.com/office/drawing/2014/main" id="{13DEBC86-0B54-04C4-075A-7834609184F5}"/>
              </a:ext>
            </a:extLst>
          </p:cNvPr>
          <p:cNvSpPr>
            <a:spLocks noGrp="1"/>
          </p:cNvSpPr>
          <p:nvPr>
            <p:ph idx="1"/>
          </p:nvPr>
        </p:nvSpPr>
        <p:spPr>
          <a:xfrm>
            <a:off x="4000659" y="921143"/>
            <a:ext cx="7549797" cy="5737607"/>
          </a:xfrm>
        </p:spPr>
        <p:txBody>
          <a:bodyPr vert="horz" lIns="91440" tIns="45720" rIns="91440" bIns="45720" rtlCol="0">
            <a:normAutofit/>
          </a:bodyPr>
          <a:lstStyle/>
          <a:p>
            <a:r>
              <a:rPr lang="en-US" sz="3200" dirty="0">
                <a:ea typeface="+mn-lt"/>
                <a:cs typeface="+mn-lt"/>
              </a:rPr>
              <a:t>The objectives of the Wheel Wise Insurance Management System are to:</a:t>
            </a:r>
            <a:endParaRPr lang="en-US" sz="3200">
              <a:latin typeface="Corbel"/>
              <a:cs typeface="Arial"/>
            </a:endParaRPr>
          </a:p>
          <a:p>
            <a:endParaRPr lang="en-US" sz="3200" dirty="0"/>
          </a:p>
          <a:p>
            <a:r>
              <a:rPr lang="en-US" sz="3200" dirty="0">
                <a:ea typeface="+mn-lt"/>
                <a:cs typeface="+mn-lt"/>
              </a:rPr>
              <a:t>1. Simplify policy management </a:t>
            </a:r>
          </a:p>
          <a:p>
            <a:r>
              <a:rPr lang="en-US" sz="3200" dirty="0">
                <a:ea typeface="+mn-lt"/>
                <a:cs typeface="+mn-lt"/>
              </a:rPr>
              <a:t>2. Improve customer management </a:t>
            </a:r>
          </a:p>
          <a:p>
            <a:r>
              <a:rPr lang="en-US" sz="3200" dirty="0">
                <a:ea typeface="+mn-lt"/>
                <a:cs typeface="+mn-lt"/>
              </a:rPr>
              <a:t>3. Streamline premium management </a:t>
            </a:r>
          </a:p>
          <a:p>
            <a:r>
              <a:rPr lang="en-US" sz="3200" dirty="0">
                <a:ea typeface="+mn-lt"/>
                <a:cs typeface="+mn-lt"/>
              </a:rPr>
              <a:t>4. Provide comprehensive reporting capabilities </a:t>
            </a:r>
            <a:endParaRPr lang="en-US" sz="320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2909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DC6866-94B6-0E46-DD23-ACC5B665FC93}"/>
              </a:ext>
            </a:extLst>
          </p:cNvPr>
          <p:cNvSpPr>
            <a:spLocks noGrp="1"/>
          </p:cNvSpPr>
          <p:nvPr>
            <p:ph type="title"/>
          </p:nvPr>
        </p:nvSpPr>
        <p:spPr>
          <a:xfrm>
            <a:off x="494260" y="1683144"/>
            <a:ext cx="2774922" cy="3491712"/>
          </a:xfrm>
        </p:spPr>
        <p:txBody>
          <a:bodyPr>
            <a:normAutofit/>
          </a:bodyPr>
          <a:lstStyle/>
          <a:p>
            <a:r>
              <a:rPr lang="en-US">
                <a:latin typeface="Arial"/>
                <a:cs typeface="Arial"/>
              </a:rPr>
              <a:t> System Architecture</a:t>
            </a:r>
            <a:endParaRPr lang="en-US" dirty="0"/>
          </a:p>
        </p:txBody>
      </p:sp>
      <p:sp>
        <p:nvSpPr>
          <p:cNvPr id="3" name="Content Placeholder 2">
            <a:extLst>
              <a:ext uri="{FF2B5EF4-FFF2-40B4-BE49-F238E27FC236}">
                <a16:creationId xmlns:a16="http://schemas.microsoft.com/office/drawing/2014/main" id="{561981AB-01A0-0C8F-69BA-9E2C3B225C6C}"/>
              </a:ext>
            </a:extLst>
          </p:cNvPr>
          <p:cNvSpPr>
            <a:spLocks noGrp="1"/>
          </p:cNvSpPr>
          <p:nvPr>
            <p:ph idx="1"/>
          </p:nvPr>
        </p:nvSpPr>
        <p:spPr>
          <a:xfrm>
            <a:off x="4361606" y="881038"/>
            <a:ext cx="6627377" cy="5456870"/>
          </a:xfrm>
        </p:spPr>
        <p:txBody>
          <a:bodyPr vert="horz" lIns="91440" tIns="45720" rIns="91440" bIns="45720" rtlCol="0">
            <a:normAutofit lnSpcReduction="10000"/>
          </a:bodyPr>
          <a:lstStyle/>
          <a:p>
            <a:r>
              <a:rPr lang="en-US" sz="2800" dirty="0">
                <a:latin typeface="Arial"/>
                <a:cs typeface="Arial"/>
              </a:rPr>
              <a:t>The Wheel Wise Insurance Management System (IMS) features a modular, maintainable architecture with three main layers: Presentation, Business Logic, and Data Access. </a:t>
            </a:r>
            <a:endParaRPr lang="en-US" sz="2800">
              <a:latin typeface="Corbel" panose="020B0503020204020204"/>
              <a:cs typeface="Calibri" panose="020F0502020204030204"/>
            </a:endParaRPr>
          </a:p>
          <a:p>
            <a:r>
              <a:rPr lang="en-US" sz="2800" dirty="0">
                <a:latin typeface="Arial"/>
                <a:cs typeface="Arial"/>
              </a:rPr>
              <a:t>The system primarily uses a combination of:</a:t>
            </a:r>
            <a:endParaRPr lang="en-US" sz="2800">
              <a:latin typeface="Corbel" panose="020B0503020204020204"/>
              <a:cs typeface="Calibri" panose="020F0502020204030204"/>
            </a:endParaRPr>
          </a:p>
          <a:p>
            <a:pPr lvl="1"/>
            <a:r>
              <a:rPr lang="en-US" sz="2800" dirty="0">
                <a:latin typeface="Arial"/>
                <a:cs typeface="Arial"/>
              </a:rPr>
              <a:t>Layered, </a:t>
            </a:r>
            <a:endParaRPr lang="en-US" sz="2800">
              <a:latin typeface="Corbel" panose="020B0503020204020204"/>
              <a:cs typeface="Calibri" panose="020F0502020204030204"/>
            </a:endParaRPr>
          </a:p>
          <a:p>
            <a:pPr lvl="1"/>
            <a:r>
              <a:rPr lang="en-US" sz="2800" dirty="0">
                <a:latin typeface="Arial"/>
                <a:cs typeface="Arial"/>
              </a:rPr>
              <a:t>Client-Server, and </a:t>
            </a:r>
            <a:endParaRPr lang="en-US" sz="2800">
              <a:latin typeface="Corbel" panose="020B0503020204020204"/>
              <a:cs typeface="Calibri" panose="020F0502020204030204"/>
            </a:endParaRPr>
          </a:p>
          <a:p>
            <a:pPr lvl="1"/>
            <a:r>
              <a:rPr lang="en-US" sz="2800" dirty="0">
                <a:latin typeface="Arial"/>
                <a:cs typeface="Arial"/>
              </a:rPr>
              <a:t>Service-Oriented Architectures, </a:t>
            </a:r>
            <a:endParaRPr lang="en-US" sz="2800">
              <a:latin typeface="Corbel" panose="020B0503020204020204"/>
              <a:cs typeface="Calibri" panose="020F0502020204030204"/>
            </a:endParaRPr>
          </a:p>
          <a:p>
            <a:pPr marL="502920" lvl="1" indent="0">
              <a:buNone/>
            </a:pPr>
            <a:r>
              <a:rPr lang="en-US" sz="2800" dirty="0">
                <a:latin typeface="Arial"/>
                <a:cs typeface="Arial"/>
              </a:rPr>
              <a:t>enabling flexibility, reusability, and scalability. </a:t>
            </a:r>
            <a:endParaRPr lang="en-US" sz="2800">
              <a:latin typeface="Corbel" panose="020B0503020204020204"/>
              <a:cs typeface="Calibri" panose="020F0502020204030204"/>
            </a:endParaRPr>
          </a:p>
          <a:p>
            <a:pPr marL="0" indent="0">
              <a:buNone/>
            </a:pPr>
            <a:br>
              <a:rPr lang="en-US" dirty="0"/>
            </a:b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6074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DC6866-94B6-0E46-DD23-ACC5B665FC93}"/>
              </a:ext>
            </a:extLst>
          </p:cNvPr>
          <p:cNvSpPr>
            <a:spLocks noGrp="1"/>
          </p:cNvSpPr>
          <p:nvPr>
            <p:ph type="title"/>
          </p:nvPr>
        </p:nvSpPr>
        <p:spPr>
          <a:xfrm>
            <a:off x="494260" y="1683144"/>
            <a:ext cx="2774922" cy="3491712"/>
          </a:xfrm>
        </p:spPr>
        <p:txBody>
          <a:bodyPr>
            <a:normAutofit/>
          </a:bodyPr>
          <a:lstStyle/>
          <a:p>
            <a:r>
              <a:rPr lang="en-US">
                <a:latin typeface="Arial"/>
                <a:cs typeface="Arial"/>
              </a:rPr>
              <a:t> System Architecture</a:t>
            </a:r>
            <a:endParaRPr lang="en-US" dirty="0"/>
          </a:p>
        </p:txBody>
      </p:sp>
      <p:sp>
        <p:nvSpPr>
          <p:cNvPr id="3" name="Content Placeholder 2">
            <a:extLst>
              <a:ext uri="{FF2B5EF4-FFF2-40B4-BE49-F238E27FC236}">
                <a16:creationId xmlns:a16="http://schemas.microsoft.com/office/drawing/2014/main" id="{561981AB-01A0-0C8F-69BA-9E2C3B225C6C}"/>
              </a:ext>
            </a:extLst>
          </p:cNvPr>
          <p:cNvSpPr>
            <a:spLocks noGrp="1"/>
          </p:cNvSpPr>
          <p:nvPr>
            <p:ph idx="1"/>
          </p:nvPr>
        </p:nvSpPr>
        <p:spPr>
          <a:xfrm>
            <a:off x="4361606" y="881038"/>
            <a:ext cx="6627377" cy="5456870"/>
          </a:xfrm>
        </p:spPr>
        <p:txBody>
          <a:bodyPr vert="horz" lIns="91440" tIns="45720" rIns="91440" bIns="45720" rtlCol="0">
            <a:normAutofit/>
          </a:bodyPr>
          <a:lstStyle/>
          <a:p>
            <a:endParaRPr lang="en-US" dirty="0">
              <a:latin typeface="Arial"/>
              <a:cs typeface="Arial"/>
            </a:endParaRPr>
          </a:p>
          <a:p>
            <a:pPr marL="285750" indent="-285750">
              <a:buFont typeface="Wingdings 2"/>
              <a:buChar char=""/>
            </a:pPr>
            <a:r>
              <a:rPr lang="en-US" sz="2800" dirty="0">
                <a:latin typeface="Arial"/>
                <a:cs typeface="Arial"/>
              </a:rPr>
              <a:t>Aspect-Oriented Software Development (AOSD) is employed to separate cross-cutting concerns like logging, security, and performance monitoring, resulting in a cleaner and more manageable system. The IMS can be extended or adapted to incorporate other architecture styles based on specific requirements and scalability needs.</a:t>
            </a:r>
            <a:endParaRPr lang="en-US" sz="2800">
              <a:cs typeface="Calibri" panose="020F0502020204030204"/>
            </a:endParaRPr>
          </a:p>
          <a:p>
            <a:pPr marL="0" indent="0">
              <a:buNone/>
            </a:pPr>
            <a:br>
              <a:rPr lang="en-US" dirty="0"/>
            </a:b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899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4D214F-C7B2-E7D7-2A7A-1DA45733B142}"/>
              </a:ext>
            </a:extLst>
          </p:cNvPr>
          <p:cNvSpPr>
            <a:spLocks noGrp="1"/>
          </p:cNvSpPr>
          <p:nvPr>
            <p:ph type="title"/>
          </p:nvPr>
        </p:nvSpPr>
        <p:spPr>
          <a:xfrm>
            <a:off x="494260" y="1683144"/>
            <a:ext cx="2774922" cy="3491712"/>
          </a:xfrm>
        </p:spPr>
        <p:txBody>
          <a:bodyPr>
            <a:normAutofit/>
          </a:bodyPr>
          <a:lstStyle/>
          <a:p>
            <a:r>
              <a:rPr lang="en-US">
                <a:latin typeface="Arial"/>
                <a:cs typeface="Arial"/>
              </a:rPr>
              <a:t> Key Features</a:t>
            </a:r>
            <a:endParaRPr lang="en-US" dirty="0"/>
          </a:p>
          <a:p>
            <a:br>
              <a:rPr lang="en-US" dirty="0"/>
            </a:br>
            <a:endParaRPr lang="en-US" dirty="0"/>
          </a:p>
        </p:txBody>
      </p:sp>
      <p:sp>
        <p:nvSpPr>
          <p:cNvPr id="3" name="Content Placeholder 2">
            <a:extLst>
              <a:ext uri="{FF2B5EF4-FFF2-40B4-BE49-F238E27FC236}">
                <a16:creationId xmlns:a16="http://schemas.microsoft.com/office/drawing/2014/main" id="{E1829627-61A1-6F34-684F-7964BC40705E}"/>
              </a:ext>
            </a:extLst>
          </p:cNvPr>
          <p:cNvSpPr>
            <a:spLocks noGrp="1"/>
          </p:cNvSpPr>
          <p:nvPr>
            <p:ph idx="1"/>
          </p:nvPr>
        </p:nvSpPr>
        <p:spPr>
          <a:xfrm>
            <a:off x="4209206" y="725200"/>
            <a:ext cx="6627377" cy="4765341"/>
          </a:xfrm>
        </p:spPr>
        <p:txBody>
          <a:bodyPr vert="horz" lIns="91440" tIns="45720" rIns="91440" bIns="45720" rtlCol="0">
            <a:normAutofit/>
          </a:bodyPr>
          <a:lstStyle/>
          <a:p>
            <a:r>
              <a:rPr lang="en-US" sz="4000" dirty="0">
                <a:latin typeface="Times New Roman"/>
                <a:cs typeface="Arial"/>
              </a:rPr>
              <a:t>Policy Management</a:t>
            </a:r>
            <a:endParaRPr lang="en-US" sz="4000">
              <a:latin typeface="Times New Roman"/>
              <a:cs typeface="Calibri" panose="020F0502020204030204"/>
            </a:endParaRPr>
          </a:p>
          <a:p>
            <a:r>
              <a:rPr lang="en-US" sz="4000" dirty="0">
                <a:latin typeface="Times New Roman"/>
                <a:cs typeface="Arial"/>
              </a:rPr>
              <a:t>Customer Management</a:t>
            </a:r>
            <a:endParaRPr lang="en-US" sz="4000">
              <a:latin typeface="Times New Roman"/>
              <a:cs typeface="Times New Roman"/>
            </a:endParaRPr>
          </a:p>
          <a:p>
            <a:r>
              <a:rPr lang="en-US" sz="4000" dirty="0">
                <a:latin typeface="Times New Roman"/>
                <a:cs typeface="Arial"/>
              </a:rPr>
              <a:t> Premium Management</a:t>
            </a:r>
            <a:endParaRPr lang="en-US" sz="4000">
              <a:latin typeface="Times New Roman"/>
              <a:cs typeface="Times New Roman"/>
            </a:endParaRPr>
          </a:p>
          <a:p>
            <a:r>
              <a:rPr lang="en-US" sz="4000" dirty="0">
                <a:latin typeface="Times New Roman"/>
                <a:cs typeface="Arial"/>
              </a:rPr>
              <a:t> Reporting</a:t>
            </a:r>
            <a:br>
              <a:rPr lang="en-US" sz="4000" dirty="0"/>
            </a:br>
            <a:endParaRPr lang="en-US" sz="80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38871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52B41-DB2B-8457-517B-809649E2BC49}"/>
              </a:ext>
            </a:extLst>
          </p:cNvPr>
          <p:cNvSpPr>
            <a:spLocks noGrp="1"/>
          </p:cNvSpPr>
          <p:nvPr>
            <p:ph type="title"/>
          </p:nvPr>
        </p:nvSpPr>
        <p:spPr>
          <a:xfrm>
            <a:off x="494260" y="1683144"/>
            <a:ext cx="2774922" cy="3491712"/>
          </a:xfrm>
        </p:spPr>
        <p:txBody>
          <a:bodyPr>
            <a:normAutofit/>
          </a:bodyPr>
          <a:lstStyle/>
          <a:p>
            <a:r>
              <a:rPr lang="en-US">
                <a:latin typeface="Arial"/>
                <a:cs typeface="Arial"/>
              </a:rPr>
              <a:t>Security Measures</a:t>
            </a:r>
            <a:endParaRPr lang="en-US" dirty="0"/>
          </a:p>
          <a:p>
            <a:br>
              <a:rPr lang="en-US" dirty="0"/>
            </a:br>
            <a:endParaRPr lang="en-US" dirty="0"/>
          </a:p>
        </p:txBody>
      </p:sp>
      <p:sp>
        <p:nvSpPr>
          <p:cNvPr id="3" name="Content Placeholder 2">
            <a:extLst>
              <a:ext uri="{FF2B5EF4-FFF2-40B4-BE49-F238E27FC236}">
                <a16:creationId xmlns:a16="http://schemas.microsoft.com/office/drawing/2014/main" id="{12BBF245-F833-E55D-CF79-B7D67EB699B0}"/>
              </a:ext>
            </a:extLst>
          </p:cNvPr>
          <p:cNvSpPr>
            <a:spLocks noGrp="1"/>
          </p:cNvSpPr>
          <p:nvPr>
            <p:ph idx="1"/>
          </p:nvPr>
        </p:nvSpPr>
        <p:spPr>
          <a:xfrm>
            <a:off x="4137220" y="659535"/>
            <a:ext cx="7051919" cy="6507055"/>
          </a:xfrm>
        </p:spPr>
        <p:txBody>
          <a:bodyPr vert="horz" lIns="91440" tIns="45720" rIns="91440" bIns="45720" rtlCol="0">
            <a:normAutofit lnSpcReduction="10000"/>
          </a:bodyPr>
          <a:lstStyle/>
          <a:p>
            <a:r>
              <a:rPr lang="en-US" sz="2400" dirty="0">
                <a:latin typeface="Arial"/>
                <a:cs typeface="Arial"/>
              </a:rPr>
              <a:t>The Wheel Wise Insurance Management System employs security measures to protect data confidentiality, integrity, and availability. These include:</a:t>
            </a:r>
            <a:endParaRPr lang="en-US" sz="2400">
              <a:latin typeface="Corbel" panose="020B0503020204020204"/>
              <a:cs typeface="Calibri" panose="020F0502020204030204"/>
            </a:endParaRPr>
          </a:p>
          <a:p>
            <a:pPr lvl="1" indent="0"/>
            <a:r>
              <a:rPr lang="en-US" sz="2400" dirty="0">
                <a:latin typeface="Arial"/>
                <a:cs typeface="Arial"/>
              </a:rPr>
              <a:t> Data encryption for both in-transit and at-rest data, </a:t>
            </a:r>
            <a:endParaRPr lang="en-US" sz="2400">
              <a:latin typeface="Corbel" panose="020B0503020204020204"/>
              <a:cs typeface="Calibri" panose="020F0502020204030204"/>
            </a:endParaRPr>
          </a:p>
          <a:p>
            <a:pPr lvl="1" indent="0"/>
            <a:r>
              <a:rPr lang="en-US" sz="2400" dirty="0">
                <a:latin typeface="Arial"/>
                <a:cs typeface="Arial"/>
              </a:rPr>
              <a:t> Authentication using secure login credentials, and </a:t>
            </a:r>
            <a:endParaRPr lang="en-US" sz="2400">
              <a:latin typeface="Corbel" panose="020B0503020204020204"/>
              <a:cs typeface="Calibri" panose="020F0502020204030204"/>
            </a:endParaRPr>
          </a:p>
          <a:p>
            <a:pPr lvl="1" indent="0"/>
            <a:r>
              <a:rPr lang="en-US" sz="2400" dirty="0">
                <a:latin typeface="Arial"/>
                <a:cs typeface="Arial"/>
              </a:rPr>
              <a:t> Role-based access control (RBAC) for authorization. </a:t>
            </a:r>
            <a:endParaRPr lang="en-US" sz="2400">
              <a:latin typeface="Corbel" panose="020B0503020204020204"/>
              <a:cs typeface="Calibri" panose="020F0502020204030204"/>
            </a:endParaRPr>
          </a:p>
          <a:p>
            <a:pPr lvl="1" indent="0"/>
            <a:endParaRPr lang="en-US" sz="2400" dirty="0">
              <a:latin typeface="Arial"/>
              <a:cs typeface="Arial"/>
            </a:endParaRPr>
          </a:p>
          <a:p>
            <a:r>
              <a:rPr lang="en-US" sz="2400" dirty="0">
                <a:latin typeface="Arial"/>
                <a:cs typeface="Arial"/>
              </a:rPr>
              <a:t>The system adheres to specific compliance requirements and secures sensitive information, such as customer details, policy data, and payment information, using encryption techniques and secure storage methods for passwords.</a:t>
            </a:r>
            <a:endParaRPr lang="en-US" sz="2400">
              <a:cs typeface="Calibri" panose="020F0502020204030204"/>
            </a:endParaRPr>
          </a:p>
          <a:p>
            <a:pPr marL="0" indent="0">
              <a:buNone/>
            </a:pPr>
            <a:br>
              <a:rPr lang="en-US" dirty="0"/>
            </a:br>
            <a:endParaRPr lang="en-US"/>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39855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33DB9A-5014-62C5-3CA1-2E3CF1D7203B}"/>
              </a:ext>
            </a:extLst>
          </p:cNvPr>
          <p:cNvSpPr>
            <a:spLocks noGrp="1"/>
          </p:cNvSpPr>
          <p:nvPr>
            <p:ph type="title"/>
          </p:nvPr>
        </p:nvSpPr>
        <p:spPr>
          <a:xfrm>
            <a:off x="494260" y="1683144"/>
            <a:ext cx="2774922" cy="3491712"/>
          </a:xfrm>
        </p:spPr>
        <p:txBody>
          <a:bodyPr>
            <a:normAutofit/>
          </a:bodyPr>
          <a:lstStyle/>
          <a:p>
            <a:r>
              <a:rPr lang="en-US">
                <a:latin typeface="Arial"/>
                <a:cs typeface="Arial"/>
              </a:rPr>
              <a:t>Integrations</a:t>
            </a:r>
            <a:endParaRPr lang="en-US" dirty="0"/>
          </a:p>
        </p:txBody>
      </p:sp>
      <p:sp>
        <p:nvSpPr>
          <p:cNvPr id="3" name="Content Placeholder 2">
            <a:extLst>
              <a:ext uri="{FF2B5EF4-FFF2-40B4-BE49-F238E27FC236}">
                <a16:creationId xmlns:a16="http://schemas.microsoft.com/office/drawing/2014/main" id="{21825F32-5DB9-97A5-5B46-597066364425}"/>
              </a:ext>
            </a:extLst>
          </p:cNvPr>
          <p:cNvSpPr>
            <a:spLocks noGrp="1"/>
          </p:cNvSpPr>
          <p:nvPr>
            <p:ph idx="1"/>
          </p:nvPr>
        </p:nvSpPr>
        <p:spPr>
          <a:xfrm>
            <a:off x="4328949" y="801401"/>
            <a:ext cx="6812434" cy="5570883"/>
          </a:xfrm>
        </p:spPr>
        <p:txBody>
          <a:bodyPr vert="horz" lIns="91440" tIns="45720" rIns="91440" bIns="45720" rtlCol="0">
            <a:normAutofit fontScale="92500" lnSpcReduction="10000"/>
          </a:bodyPr>
          <a:lstStyle/>
          <a:p>
            <a:r>
              <a:rPr lang="en-US" sz="2400" dirty="0">
                <a:latin typeface="Arial"/>
                <a:cs typeface="Arial"/>
              </a:rPr>
              <a:t>The Wheel Wise Insurance Management System will integrate with external systems, such as:</a:t>
            </a:r>
            <a:endParaRPr lang="en-US" sz="2400" dirty="0">
              <a:latin typeface="Corbel" panose="020B0503020204020204"/>
              <a:cs typeface="Calibri" panose="020F0502020204030204"/>
            </a:endParaRPr>
          </a:p>
          <a:p>
            <a:pPr marL="971550" lvl="1" indent="-285750"/>
            <a:r>
              <a:rPr lang="en-US" sz="2400" dirty="0">
                <a:latin typeface="Arial"/>
                <a:cs typeface="Arial"/>
              </a:rPr>
              <a:t>Payment gateways (Stripe, PayPal, Braintree)</a:t>
            </a:r>
            <a:endParaRPr lang="en-US" sz="2400">
              <a:latin typeface="Corbel" panose="020B0503020204020204"/>
              <a:cs typeface="Calibri" panose="020F0502020204030204"/>
            </a:endParaRPr>
          </a:p>
          <a:p>
            <a:pPr marL="971550" lvl="1" indent="-285750"/>
            <a:r>
              <a:rPr lang="en-US" sz="2400" dirty="0">
                <a:latin typeface="Arial"/>
                <a:cs typeface="Arial"/>
              </a:rPr>
              <a:t>Email services (SendGrid, </a:t>
            </a:r>
            <a:r>
              <a:rPr lang="en-US" sz="2400" dirty="0" err="1">
                <a:latin typeface="Arial"/>
                <a:cs typeface="Arial"/>
              </a:rPr>
              <a:t>Mailgun</a:t>
            </a:r>
            <a:r>
              <a:rPr lang="en-US" sz="2400" dirty="0">
                <a:latin typeface="Arial"/>
                <a:cs typeface="Arial"/>
              </a:rPr>
              <a:t>) to enhance functionality and user experience. </a:t>
            </a:r>
            <a:endParaRPr lang="en-US" sz="2400">
              <a:latin typeface="Corbel" panose="020B0503020204020204"/>
              <a:cs typeface="Calibri" panose="020F0502020204030204"/>
            </a:endParaRPr>
          </a:p>
          <a:p>
            <a:pPr marL="525780" indent="-342900"/>
            <a:r>
              <a:rPr lang="en-US" sz="2400" dirty="0">
                <a:latin typeface="Arial"/>
                <a:cs typeface="Arial"/>
              </a:rPr>
              <a:t>Secure processing of payments, efficient communication with users, and seamless data exchange are achieved through these integrations.</a:t>
            </a:r>
            <a:endParaRPr lang="en-US" sz="2400" dirty="0">
              <a:latin typeface="Corbel" panose="020B0503020204020204"/>
              <a:cs typeface="Calibri" panose="020F0502020204030204"/>
            </a:endParaRPr>
          </a:p>
          <a:p>
            <a:pPr marL="525780" indent="-342900"/>
            <a:r>
              <a:rPr lang="en-US" sz="2400" dirty="0">
                <a:latin typeface="Arial"/>
                <a:cs typeface="Arial"/>
              </a:rPr>
              <a:t>Authentication and authorization are managed using API keys or OAuth tokens, and data exchange is protected using SSL/TLS encryption, ensuring security and compliance with industry standards.</a:t>
            </a:r>
            <a:endParaRPr lang="en-US" sz="2400">
              <a:cs typeface="Calibri" panose="020F0502020204030204"/>
            </a:endParaRPr>
          </a:p>
          <a:p>
            <a:pPr marL="0" indent="0">
              <a:buNone/>
            </a:pPr>
            <a:br>
              <a:rPr lang="en-US" dirty="0"/>
            </a:b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83570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E2743E-97B5-54DB-AC50-DE4F7B6B5F01}"/>
              </a:ext>
            </a:extLst>
          </p:cNvPr>
          <p:cNvSpPr>
            <a:spLocks noGrp="1"/>
          </p:cNvSpPr>
          <p:nvPr>
            <p:ph type="title"/>
          </p:nvPr>
        </p:nvSpPr>
        <p:spPr>
          <a:xfrm>
            <a:off x="494260" y="1683144"/>
            <a:ext cx="2774922" cy="3491712"/>
          </a:xfrm>
        </p:spPr>
        <p:txBody>
          <a:bodyPr>
            <a:normAutofit/>
          </a:bodyPr>
          <a:lstStyle/>
          <a:p>
            <a:r>
              <a:rPr lang="en-US">
                <a:latin typeface="Arial"/>
                <a:cs typeface="Arial"/>
              </a:rPr>
              <a:t> Projected Benefits</a:t>
            </a:r>
            <a:endParaRPr lang="en-US" dirty="0"/>
          </a:p>
          <a:p>
            <a:br>
              <a:rPr lang="en-US" dirty="0"/>
            </a:br>
            <a:endParaRPr lang="en-US" dirty="0"/>
          </a:p>
        </p:txBody>
      </p:sp>
      <p:sp>
        <p:nvSpPr>
          <p:cNvPr id="3" name="Content Placeholder 2">
            <a:extLst>
              <a:ext uri="{FF2B5EF4-FFF2-40B4-BE49-F238E27FC236}">
                <a16:creationId xmlns:a16="http://schemas.microsoft.com/office/drawing/2014/main" id="{FE289D20-E233-DFCF-5E5B-05F88CC0AE53}"/>
              </a:ext>
            </a:extLst>
          </p:cNvPr>
          <p:cNvSpPr>
            <a:spLocks noGrp="1"/>
          </p:cNvSpPr>
          <p:nvPr>
            <p:ph idx="1"/>
          </p:nvPr>
        </p:nvSpPr>
        <p:spPr>
          <a:xfrm>
            <a:off x="4252749" y="355086"/>
            <a:ext cx="6801548" cy="6213141"/>
          </a:xfrm>
        </p:spPr>
        <p:txBody>
          <a:bodyPr vert="horz" lIns="91440" tIns="45720" rIns="91440" bIns="45720" rtlCol="0">
            <a:normAutofit/>
          </a:bodyPr>
          <a:lstStyle/>
          <a:p>
            <a:r>
              <a:rPr lang="en-US" sz="2800" dirty="0">
                <a:ea typeface="+mn-lt"/>
                <a:cs typeface="+mn-lt"/>
              </a:rPr>
              <a:t>Implementing the Wheel Wise Insurance Management System offers clients numerous benefit:</a:t>
            </a:r>
            <a:endParaRPr lang="en-US" sz="2800"/>
          </a:p>
          <a:p>
            <a:pPr lvl="1" indent="0"/>
            <a:r>
              <a:rPr lang="en-US" sz="2800" dirty="0">
                <a:ea typeface="+mn-lt"/>
                <a:cs typeface="+mn-lt"/>
              </a:rPr>
              <a:t>Including increased efficiency through streamlined processes, </a:t>
            </a:r>
          </a:p>
          <a:p>
            <a:pPr lvl="1" indent="0"/>
            <a:r>
              <a:rPr lang="en-US" sz="2800" dirty="0">
                <a:ea typeface="+mn-lt"/>
                <a:cs typeface="+mn-lt"/>
              </a:rPr>
              <a:t>Enhanced customer satisfaction with seamless user experience, </a:t>
            </a:r>
            <a:endParaRPr lang="en-US" sz="280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42469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Frame</vt:lpstr>
      <vt:lpstr>CS 415 Project Release 1 </vt:lpstr>
      <vt:lpstr>Introduction</vt:lpstr>
      <vt:lpstr>Objectives</vt:lpstr>
      <vt:lpstr> System Architecture</vt:lpstr>
      <vt:lpstr> System Architecture</vt:lpstr>
      <vt:lpstr> Key Features  </vt:lpstr>
      <vt:lpstr>Security Measures  </vt:lpstr>
      <vt:lpstr>Integrations</vt:lpstr>
      <vt:lpstr> Projected Benefits  </vt:lpstr>
      <vt:lpstr> Projected Benefits  </vt:lpstr>
      <vt:lpstr>Demo</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174</cp:revision>
  <dcterms:created xsi:type="dcterms:W3CDTF">2023-04-19T23:48:27Z</dcterms:created>
  <dcterms:modified xsi:type="dcterms:W3CDTF">2023-04-20T09:01:39Z</dcterms:modified>
</cp:coreProperties>
</file>