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300C9D2A-82E0-4B56-9098-861F93E74430}">
          <p14:sldIdLst>
            <p14:sldId id="256"/>
            <p14:sldId id="257"/>
            <p14:sldId id="258"/>
            <p14:sldId id="259"/>
            <p14:sldId id="260"/>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vesh Chandak" initials="SC" lastIdx="1" clrIdx="0">
    <p:extLst>
      <p:ext uri="{19B8F6BF-5375-455C-9EA6-DF929625EA0E}">
        <p15:presenceInfo xmlns:p15="http://schemas.microsoft.com/office/powerpoint/2012/main" userId="861afec3a45aa65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B6EA78C-76A0-4C45-BC2D-49FD874D2230}" type="datetimeFigureOut">
              <a:rPr lang="en-IN" smtClean="0"/>
              <a:t>20-02-2022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427711F-6885-4F8F-AC9E-C5045385FB63}" type="slidenum">
              <a:rPr lang="en-IN" smtClean="0"/>
              <a:t>‹#›</a:t>
            </a:fld>
            <a:endParaRPr lang="en-IN"/>
          </a:p>
        </p:txBody>
      </p:sp>
    </p:spTree>
    <p:extLst>
      <p:ext uri="{BB962C8B-B14F-4D97-AF65-F5344CB8AC3E}">
        <p14:creationId xmlns:p14="http://schemas.microsoft.com/office/powerpoint/2010/main" val="1034891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6EA78C-76A0-4C45-BC2D-49FD874D2230}" type="datetimeFigureOut">
              <a:rPr lang="en-IN" smtClean="0"/>
              <a:t>20-02-2022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427711F-6885-4F8F-AC9E-C5045385FB63}" type="slidenum">
              <a:rPr lang="en-IN" smtClean="0"/>
              <a:t>‹#›</a:t>
            </a:fld>
            <a:endParaRPr lang="en-IN"/>
          </a:p>
        </p:txBody>
      </p:sp>
    </p:spTree>
    <p:extLst>
      <p:ext uri="{BB962C8B-B14F-4D97-AF65-F5344CB8AC3E}">
        <p14:creationId xmlns:p14="http://schemas.microsoft.com/office/powerpoint/2010/main" val="2104396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6EA78C-76A0-4C45-BC2D-49FD874D2230}" type="datetimeFigureOut">
              <a:rPr lang="en-IN" smtClean="0"/>
              <a:t>20-02-2022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427711F-6885-4F8F-AC9E-C5045385FB63}" type="slidenum">
              <a:rPr lang="en-IN" smtClean="0"/>
              <a:t>‹#›</a:t>
            </a:fld>
            <a:endParaRPr lang="en-IN"/>
          </a:p>
        </p:txBody>
      </p:sp>
    </p:spTree>
    <p:extLst>
      <p:ext uri="{BB962C8B-B14F-4D97-AF65-F5344CB8AC3E}">
        <p14:creationId xmlns:p14="http://schemas.microsoft.com/office/powerpoint/2010/main" val="2291498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6EA78C-76A0-4C45-BC2D-49FD874D2230}" type="datetimeFigureOut">
              <a:rPr lang="en-IN" smtClean="0"/>
              <a:t>20-02-2022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427711F-6885-4F8F-AC9E-C5045385FB63}" type="slidenum">
              <a:rPr lang="en-IN" smtClean="0"/>
              <a:t>‹#›</a:t>
            </a:fld>
            <a:endParaRPr lang="en-IN"/>
          </a:p>
        </p:txBody>
      </p:sp>
    </p:spTree>
    <p:extLst>
      <p:ext uri="{BB962C8B-B14F-4D97-AF65-F5344CB8AC3E}">
        <p14:creationId xmlns:p14="http://schemas.microsoft.com/office/powerpoint/2010/main" val="3650973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6EA78C-76A0-4C45-BC2D-49FD874D2230}" type="datetimeFigureOut">
              <a:rPr lang="en-IN" smtClean="0"/>
              <a:t>20-02-2022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427711F-6885-4F8F-AC9E-C5045385FB63}" type="slidenum">
              <a:rPr lang="en-IN" smtClean="0"/>
              <a:t>‹#›</a:t>
            </a:fld>
            <a:endParaRPr lang="en-IN"/>
          </a:p>
        </p:txBody>
      </p:sp>
    </p:spTree>
    <p:extLst>
      <p:ext uri="{BB962C8B-B14F-4D97-AF65-F5344CB8AC3E}">
        <p14:creationId xmlns:p14="http://schemas.microsoft.com/office/powerpoint/2010/main" val="17709686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B6EA78C-76A0-4C45-BC2D-49FD874D2230}" type="datetimeFigureOut">
              <a:rPr lang="en-IN" smtClean="0"/>
              <a:t>20-02-2022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27711F-6885-4F8F-AC9E-C5045385FB63}" type="slidenum">
              <a:rPr lang="en-IN" smtClean="0"/>
              <a:t>‹#›</a:t>
            </a:fld>
            <a:endParaRPr lang="en-IN"/>
          </a:p>
        </p:txBody>
      </p:sp>
    </p:spTree>
    <p:extLst>
      <p:ext uri="{BB962C8B-B14F-4D97-AF65-F5344CB8AC3E}">
        <p14:creationId xmlns:p14="http://schemas.microsoft.com/office/powerpoint/2010/main" val="703800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B6EA78C-76A0-4C45-BC2D-49FD874D2230}" type="datetimeFigureOut">
              <a:rPr lang="en-IN" smtClean="0"/>
              <a:t>20-02-2022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6427711F-6885-4F8F-AC9E-C5045385FB63}" type="slidenum">
              <a:rPr lang="en-IN" smtClean="0"/>
              <a:t>‹#›</a:t>
            </a:fld>
            <a:endParaRPr lang="en-IN"/>
          </a:p>
        </p:txBody>
      </p:sp>
    </p:spTree>
    <p:extLst>
      <p:ext uri="{BB962C8B-B14F-4D97-AF65-F5344CB8AC3E}">
        <p14:creationId xmlns:p14="http://schemas.microsoft.com/office/powerpoint/2010/main" val="874640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B6EA78C-76A0-4C45-BC2D-49FD874D2230}" type="datetimeFigureOut">
              <a:rPr lang="en-IN" smtClean="0"/>
              <a:t>20-02-2022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27711F-6885-4F8F-AC9E-C5045385FB63}" type="slidenum">
              <a:rPr lang="en-IN" smtClean="0"/>
              <a:t>‹#›</a:t>
            </a:fld>
            <a:endParaRPr lang="en-IN"/>
          </a:p>
        </p:txBody>
      </p:sp>
    </p:spTree>
    <p:extLst>
      <p:ext uri="{BB962C8B-B14F-4D97-AF65-F5344CB8AC3E}">
        <p14:creationId xmlns:p14="http://schemas.microsoft.com/office/powerpoint/2010/main" val="1566821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B6EA78C-76A0-4C45-BC2D-49FD874D2230}" type="datetimeFigureOut">
              <a:rPr lang="en-IN" smtClean="0"/>
              <a:t>20-02-2022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427711F-6885-4F8F-AC9E-C5045385FB63}" type="slidenum">
              <a:rPr lang="en-IN" smtClean="0"/>
              <a:t>‹#›</a:t>
            </a:fld>
            <a:endParaRPr lang="en-IN"/>
          </a:p>
        </p:txBody>
      </p:sp>
    </p:spTree>
    <p:extLst>
      <p:ext uri="{BB962C8B-B14F-4D97-AF65-F5344CB8AC3E}">
        <p14:creationId xmlns:p14="http://schemas.microsoft.com/office/powerpoint/2010/main" val="618337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6EA78C-76A0-4C45-BC2D-49FD874D2230}" type="datetimeFigureOut">
              <a:rPr lang="en-IN" smtClean="0"/>
              <a:t>20-02-2022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27711F-6885-4F8F-AC9E-C5045385FB63}" type="slidenum">
              <a:rPr lang="en-IN" smtClean="0"/>
              <a:t>‹#›</a:t>
            </a:fld>
            <a:endParaRPr lang="en-IN"/>
          </a:p>
        </p:txBody>
      </p:sp>
    </p:spTree>
    <p:extLst>
      <p:ext uri="{BB962C8B-B14F-4D97-AF65-F5344CB8AC3E}">
        <p14:creationId xmlns:p14="http://schemas.microsoft.com/office/powerpoint/2010/main" val="3217550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6EA78C-76A0-4C45-BC2D-49FD874D2230}" type="datetimeFigureOut">
              <a:rPr lang="en-IN" smtClean="0"/>
              <a:t>20-02-2022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427711F-6885-4F8F-AC9E-C5045385FB63}" type="slidenum">
              <a:rPr lang="en-IN" smtClean="0"/>
              <a:t>‹#›</a:t>
            </a:fld>
            <a:endParaRPr lang="en-IN"/>
          </a:p>
        </p:txBody>
      </p:sp>
    </p:spTree>
    <p:extLst>
      <p:ext uri="{BB962C8B-B14F-4D97-AF65-F5344CB8AC3E}">
        <p14:creationId xmlns:p14="http://schemas.microsoft.com/office/powerpoint/2010/main" val="222146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6EA78C-76A0-4C45-BC2D-49FD874D2230}" type="datetimeFigureOut">
              <a:rPr lang="en-IN" smtClean="0"/>
              <a:t>20-02-2022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27711F-6885-4F8F-AC9E-C5045385FB63}" type="slidenum">
              <a:rPr lang="en-IN" smtClean="0"/>
              <a:t>‹#›</a:t>
            </a:fld>
            <a:endParaRPr lang="en-IN"/>
          </a:p>
        </p:txBody>
      </p:sp>
    </p:spTree>
    <p:extLst>
      <p:ext uri="{BB962C8B-B14F-4D97-AF65-F5344CB8AC3E}">
        <p14:creationId xmlns:p14="http://schemas.microsoft.com/office/powerpoint/2010/main" val="161096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6EA78C-76A0-4C45-BC2D-49FD874D2230}" type="datetimeFigureOut">
              <a:rPr lang="en-IN" smtClean="0"/>
              <a:t>20-02-2022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27711F-6885-4F8F-AC9E-C5045385FB63}" type="slidenum">
              <a:rPr lang="en-IN" smtClean="0"/>
              <a:t>‹#›</a:t>
            </a:fld>
            <a:endParaRPr lang="en-IN"/>
          </a:p>
        </p:txBody>
      </p:sp>
    </p:spTree>
    <p:extLst>
      <p:ext uri="{BB962C8B-B14F-4D97-AF65-F5344CB8AC3E}">
        <p14:creationId xmlns:p14="http://schemas.microsoft.com/office/powerpoint/2010/main" val="1590150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6EA78C-76A0-4C45-BC2D-49FD874D2230}" type="datetimeFigureOut">
              <a:rPr lang="en-IN" smtClean="0"/>
              <a:t>20-02-2022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427711F-6885-4F8F-AC9E-C5045385FB63}" type="slidenum">
              <a:rPr lang="en-IN" smtClean="0"/>
              <a:t>‹#›</a:t>
            </a:fld>
            <a:endParaRPr lang="en-IN"/>
          </a:p>
        </p:txBody>
      </p:sp>
    </p:spTree>
    <p:extLst>
      <p:ext uri="{BB962C8B-B14F-4D97-AF65-F5344CB8AC3E}">
        <p14:creationId xmlns:p14="http://schemas.microsoft.com/office/powerpoint/2010/main" val="1563817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6EA78C-76A0-4C45-BC2D-49FD874D2230}" type="datetimeFigureOut">
              <a:rPr lang="en-IN" smtClean="0"/>
              <a:t>20-02-2022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427711F-6885-4F8F-AC9E-C5045385FB63}" type="slidenum">
              <a:rPr lang="en-IN" smtClean="0"/>
              <a:t>‹#›</a:t>
            </a:fld>
            <a:endParaRPr lang="en-IN"/>
          </a:p>
        </p:txBody>
      </p:sp>
    </p:spTree>
    <p:extLst>
      <p:ext uri="{BB962C8B-B14F-4D97-AF65-F5344CB8AC3E}">
        <p14:creationId xmlns:p14="http://schemas.microsoft.com/office/powerpoint/2010/main" val="383186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6EA78C-76A0-4C45-BC2D-49FD874D2230}" type="datetimeFigureOut">
              <a:rPr lang="en-IN" smtClean="0"/>
              <a:t>20-02-2022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427711F-6885-4F8F-AC9E-C5045385FB63}" type="slidenum">
              <a:rPr lang="en-IN" smtClean="0"/>
              <a:t>‹#›</a:t>
            </a:fld>
            <a:endParaRPr lang="en-IN"/>
          </a:p>
        </p:txBody>
      </p:sp>
    </p:spTree>
    <p:extLst>
      <p:ext uri="{BB962C8B-B14F-4D97-AF65-F5344CB8AC3E}">
        <p14:creationId xmlns:p14="http://schemas.microsoft.com/office/powerpoint/2010/main" val="237790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6EA78C-76A0-4C45-BC2D-49FD874D2230}" type="datetimeFigureOut">
              <a:rPr lang="en-IN" smtClean="0"/>
              <a:t>20-02-2022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427711F-6885-4F8F-AC9E-C5045385FB63}" type="slidenum">
              <a:rPr lang="en-IN" smtClean="0"/>
              <a:t>‹#›</a:t>
            </a:fld>
            <a:endParaRPr lang="en-IN"/>
          </a:p>
        </p:txBody>
      </p:sp>
    </p:spTree>
    <p:extLst>
      <p:ext uri="{BB962C8B-B14F-4D97-AF65-F5344CB8AC3E}">
        <p14:creationId xmlns:p14="http://schemas.microsoft.com/office/powerpoint/2010/main" val="3420726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B6EA78C-76A0-4C45-BC2D-49FD874D2230}" type="datetimeFigureOut">
              <a:rPr lang="en-IN" smtClean="0"/>
              <a:t>20-02-2022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427711F-6885-4F8F-AC9E-C5045385FB63}" type="slidenum">
              <a:rPr lang="en-IN" smtClean="0"/>
              <a:t>‹#›</a:t>
            </a:fld>
            <a:endParaRPr lang="en-IN"/>
          </a:p>
        </p:txBody>
      </p:sp>
    </p:spTree>
    <p:extLst>
      <p:ext uri="{BB962C8B-B14F-4D97-AF65-F5344CB8AC3E}">
        <p14:creationId xmlns:p14="http://schemas.microsoft.com/office/powerpoint/2010/main" val="57029832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hodhganga.inflibnet.ac.in/handle/10603/346531" TargetMode="External"/><Relationship Id="rId2" Type="http://schemas.openxmlformats.org/officeDocument/2006/relationships/hyperlink" Target="https://arxiv.org/pdf/1706.06083v4.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A4D96-C4C6-4009-9083-5076C1817D20}"/>
              </a:ext>
            </a:extLst>
          </p:cNvPr>
          <p:cNvSpPr>
            <a:spLocks noGrp="1"/>
          </p:cNvSpPr>
          <p:nvPr>
            <p:ph type="ctrTitle"/>
          </p:nvPr>
        </p:nvSpPr>
        <p:spPr>
          <a:xfrm>
            <a:off x="1262743" y="1026366"/>
            <a:ext cx="9144000" cy="953375"/>
          </a:xfrm>
        </p:spPr>
        <p:txBody>
          <a:bodyPr>
            <a:normAutofit/>
          </a:bodyPr>
          <a:lstStyle/>
          <a:p>
            <a:r>
              <a:rPr lang="en-US" b="1" dirty="0"/>
              <a:t>Literature Review</a:t>
            </a:r>
            <a:endParaRPr lang="en-IN" b="1" dirty="0"/>
          </a:p>
        </p:txBody>
      </p:sp>
      <p:sp>
        <p:nvSpPr>
          <p:cNvPr id="3" name="Subtitle 2">
            <a:extLst>
              <a:ext uri="{FF2B5EF4-FFF2-40B4-BE49-F238E27FC236}">
                <a16:creationId xmlns:a16="http://schemas.microsoft.com/office/drawing/2014/main" id="{C19D8123-7A03-45D1-8E29-A447EB1C7D74}"/>
              </a:ext>
            </a:extLst>
          </p:cNvPr>
          <p:cNvSpPr>
            <a:spLocks noGrp="1"/>
          </p:cNvSpPr>
          <p:nvPr>
            <p:ph type="subTitle" idx="1"/>
          </p:nvPr>
        </p:nvSpPr>
        <p:spPr>
          <a:xfrm>
            <a:off x="1524000" y="3602038"/>
            <a:ext cx="9144000" cy="1371178"/>
          </a:xfrm>
        </p:spPr>
        <p:txBody>
          <a:bodyPr>
            <a:normAutofit/>
          </a:bodyPr>
          <a:lstStyle/>
          <a:p>
            <a:pPr algn="ctr"/>
            <a:r>
              <a:rPr lang="en-US" sz="3600" b="1" dirty="0">
                <a:solidFill>
                  <a:srgbClr val="FF0000"/>
                </a:solidFill>
              </a:rPr>
              <a:t>Prediction of Heart Disease at an Early Phase</a:t>
            </a:r>
            <a:endParaRPr lang="en-IN" sz="3600" b="1" dirty="0">
              <a:solidFill>
                <a:srgbClr val="FF0000"/>
              </a:solidFill>
            </a:endParaRPr>
          </a:p>
        </p:txBody>
      </p:sp>
      <p:sp>
        <p:nvSpPr>
          <p:cNvPr id="4" name="TextBox 3">
            <a:extLst>
              <a:ext uri="{FF2B5EF4-FFF2-40B4-BE49-F238E27FC236}">
                <a16:creationId xmlns:a16="http://schemas.microsoft.com/office/drawing/2014/main" id="{2D0CB96D-1CF4-4E8B-974B-1CAE57DFD443}"/>
              </a:ext>
            </a:extLst>
          </p:cNvPr>
          <p:cNvSpPr txBox="1"/>
          <p:nvPr/>
        </p:nvSpPr>
        <p:spPr>
          <a:xfrm>
            <a:off x="8640146" y="5393093"/>
            <a:ext cx="3060442" cy="646331"/>
          </a:xfrm>
          <a:prstGeom prst="rect">
            <a:avLst/>
          </a:prstGeom>
          <a:noFill/>
        </p:spPr>
        <p:txBody>
          <a:bodyPr wrap="square" rtlCol="0">
            <a:spAutoFit/>
          </a:bodyPr>
          <a:lstStyle/>
          <a:p>
            <a:r>
              <a:rPr lang="en-US" b="1" dirty="0">
                <a:solidFill>
                  <a:srgbClr val="FFFF00"/>
                </a:solidFill>
              </a:rPr>
              <a:t>Sarvesh Chandak</a:t>
            </a:r>
            <a:br>
              <a:rPr lang="en-US" b="1" dirty="0">
                <a:solidFill>
                  <a:srgbClr val="FFFF00"/>
                </a:solidFill>
              </a:rPr>
            </a:br>
            <a:r>
              <a:rPr lang="en-US" b="1" dirty="0">
                <a:solidFill>
                  <a:srgbClr val="FFFF00"/>
                </a:solidFill>
              </a:rPr>
              <a:t>20BAI1221</a:t>
            </a:r>
            <a:endParaRPr lang="en-IN" b="1" dirty="0">
              <a:solidFill>
                <a:srgbClr val="FFFF00"/>
              </a:solidFill>
            </a:endParaRPr>
          </a:p>
        </p:txBody>
      </p:sp>
    </p:spTree>
    <p:extLst>
      <p:ext uri="{BB962C8B-B14F-4D97-AF65-F5344CB8AC3E}">
        <p14:creationId xmlns:p14="http://schemas.microsoft.com/office/powerpoint/2010/main" val="99360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70847-B280-437D-851B-9153FCF08C69}"/>
              </a:ext>
            </a:extLst>
          </p:cNvPr>
          <p:cNvSpPr>
            <a:spLocks noGrp="1"/>
          </p:cNvSpPr>
          <p:nvPr>
            <p:ph type="title"/>
          </p:nvPr>
        </p:nvSpPr>
        <p:spPr>
          <a:xfrm>
            <a:off x="1154954" y="973668"/>
            <a:ext cx="8761413" cy="733834"/>
          </a:xfrm>
        </p:spPr>
        <p:txBody>
          <a:bodyPr/>
          <a:lstStyle/>
          <a:p>
            <a:pPr algn="ctr"/>
            <a:r>
              <a:rPr lang="en-US" dirty="0"/>
              <a:t>Towards Deep Learning Models resistant to Adversarial Attacks</a:t>
            </a:r>
            <a:endParaRPr lang="en-IN" dirty="0"/>
          </a:p>
        </p:txBody>
      </p:sp>
      <p:sp>
        <p:nvSpPr>
          <p:cNvPr id="3" name="Content Placeholder 2">
            <a:extLst>
              <a:ext uri="{FF2B5EF4-FFF2-40B4-BE49-F238E27FC236}">
                <a16:creationId xmlns:a16="http://schemas.microsoft.com/office/drawing/2014/main" id="{68B264B2-18BE-48CD-AEDB-25C3EC9C3C78}"/>
              </a:ext>
            </a:extLst>
          </p:cNvPr>
          <p:cNvSpPr>
            <a:spLocks noGrp="1"/>
          </p:cNvSpPr>
          <p:nvPr>
            <p:ph idx="1"/>
          </p:nvPr>
        </p:nvSpPr>
        <p:spPr>
          <a:xfrm>
            <a:off x="1219200" y="2510193"/>
            <a:ext cx="8825659" cy="3993243"/>
          </a:xfrm>
        </p:spPr>
        <p:txBody>
          <a:bodyPr>
            <a:noAutofit/>
          </a:bodyPr>
          <a:lstStyle/>
          <a:p>
            <a:pPr marL="0" indent="0">
              <a:buNone/>
            </a:pPr>
            <a:r>
              <a:rPr lang="en-US" dirty="0">
                <a:latin typeface="Times New Roman" panose="02020603050405020304" pitchFamily="18" charset="0"/>
                <a:cs typeface="Times New Roman" panose="02020603050405020304" pitchFamily="18" charset="0"/>
              </a:rPr>
              <a:t>Recent work has demonstrated that deep neural networks are vulnerable to adversarial examples—inputs that are almost indistinguishable from natural data and yet classified incorrectly by the network. In fact, some of the latest findings suggest that the existence of adversarial attacks may be an inherent weakness of deep learning models. To address this problem, we study the adversarial robustness of neural networks through the lens of robust optimization. This approach provides us with a broad and unifying view on much of the prior work on this topic. Its principled nature also enables us to identify methods for both training and attacking neural networks that are reliable and, in a certain sense, universal. In particular, they specify a concrete security guarantee that would protect against any adversary. These methods let us train networks with significantly improved resistance to a wide range of adversarial attacks. They also suggest the notion of security against a first-order adversary as a natural and broad security guarantee. We believe that robustness against such well-defined classes of adversaries is an important stepping stone towards fully resistant deep learning models.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2411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FB5B6-284A-478E-BCF9-A7751EA469F2}"/>
              </a:ext>
            </a:extLst>
          </p:cNvPr>
          <p:cNvSpPr>
            <a:spLocks noGrp="1"/>
          </p:cNvSpPr>
          <p:nvPr>
            <p:ph type="title"/>
          </p:nvPr>
        </p:nvSpPr>
        <p:spPr/>
        <p:txBody>
          <a:bodyPr>
            <a:normAutofit fontScale="90000"/>
          </a:bodyPr>
          <a:lstStyle/>
          <a:p>
            <a:pPr algn="ctr"/>
            <a:r>
              <a:rPr lang="en-US" dirty="0"/>
              <a:t>Computer aided diagnostic model for heart disease prediction using machine learning techniques</a:t>
            </a:r>
            <a:endParaRPr lang="en-IN" dirty="0"/>
          </a:p>
        </p:txBody>
      </p:sp>
      <p:sp>
        <p:nvSpPr>
          <p:cNvPr id="3" name="Content Placeholder 2">
            <a:extLst>
              <a:ext uri="{FF2B5EF4-FFF2-40B4-BE49-F238E27FC236}">
                <a16:creationId xmlns:a16="http://schemas.microsoft.com/office/drawing/2014/main" id="{11F1CD3A-264E-4E2C-B3A1-BCB46CFF1CB5}"/>
              </a:ext>
            </a:extLst>
          </p:cNvPr>
          <p:cNvSpPr>
            <a:spLocks noGrp="1"/>
          </p:cNvSpPr>
          <p:nvPr>
            <p:ph idx="1"/>
          </p:nvPr>
        </p:nvSpPr>
        <p:spPr>
          <a:xfrm>
            <a:off x="1360227" y="2827435"/>
            <a:ext cx="8825659" cy="3416300"/>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 advanced methods in computing and communication technologies have enabled the healthcare sector to gather and save regular patient records which assists to make medical decisions. The saved medical information can be investigated to make the needed medical decisions that might be forecast, analysis, image examination, and line of treatment. Presently, various ML techniques have been commonly employed to classify and predict diseases. In this research paper, they made a review to study the existing ML models for Heart disease prediction. Besides, a review of CDSS takes place along with the survey of Outlier Detection (OD) based Heart Disease prediction models. A detailed comparative analysis is also made to identify the characteristics of the reviewed prediction models.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5777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90533-4463-4FB5-B260-BD595B6E0131}"/>
              </a:ext>
            </a:extLst>
          </p:cNvPr>
          <p:cNvSpPr>
            <a:spLocks noGrp="1"/>
          </p:cNvSpPr>
          <p:nvPr>
            <p:ph type="title"/>
          </p:nvPr>
        </p:nvSpPr>
        <p:spPr/>
        <p:txBody>
          <a:bodyPr>
            <a:normAutofit fontScale="90000"/>
          </a:bodyPr>
          <a:lstStyle/>
          <a:p>
            <a:pPr algn="ctr"/>
            <a:r>
              <a:rPr lang="en-US" dirty="0"/>
              <a:t>An Empirical Study and Analysis of Heart Disease Prediction using Machine Learning Techniques</a:t>
            </a:r>
            <a:endParaRPr lang="en-IN" dirty="0"/>
          </a:p>
        </p:txBody>
      </p:sp>
      <p:sp>
        <p:nvSpPr>
          <p:cNvPr id="3" name="Content Placeholder 2">
            <a:extLst>
              <a:ext uri="{FF2B5EF4-FFF2-40B4-BE49-F238E27FC236}">
                <a16:creationId xmlns:a16="http://schemas.microsoft.com/office/drawing/2014/main" id="{C5E41C25-323C-4145-B823-41721D047A0F}"/>
              </a:ext>
            </a:extLst>
          </p:cNvPr>
          <p:cNvSpPr>
            <a:spLocks noGrp="1"/>
          </p:cNvSpPr>
          <p:nvPr>
            <p:ph idx="1"/>
          </p:nvPr>
        </p:nvSpPr>
        <p:spPr>
          <a:xfrm>
            <a:off x="1154954" y="2976725"/>
            <a:ext cx="8825659" cy="3416300"/>
          </a:xfrm>
        </p:spPr>
        <p:txBody>
          <a:bodyPr/>
          <a:lstStyle/>
          <a:p>
            <a:pPr marL="0" indent="0">
              <a:buNone/>
            </a:pPr>
            <a:r>
              <a:rPr lang="en-US" dirty="0">
                <a:latin typeface="Times New Roman" panose="02020603050405020304" pitchFamily="18" charset="0"/>
                <a:cs typeface="Times New Roman" panose="02020603050405020304" pitchFamily="18" charset="0"/>
              </a:rPr>
              <a:t>The significant contribution of this dissertation is divided into two parts. First, an effective approach to earlier detection and classification of heart disease is described. Next, a </a:t>
            </a:r>
            <a:r>
              <a:rPr lang="en-US" dirty="0" err="1">
                <a:latin typeface="Times New Roman" panose="02020603050405020304" pitchFamily="18" charset="0"/>
                <a:cs typeface="Times New Roman" panose="02020603050405020304" pitchFamily="18" charset="0"/>
              </a:rPr>
              <a:t>fourier</a:t>
            </a:r>
            <a:r>
              <a:rPr lang="en-US" dirty="0">
                <a:latin typeface="Times New Roman" panose="02020603050405020304" pitchFamily="18" charset="0"/>
                <a:cs typeface="Times New Roman" panose="02020603050405020304" pitchFamily="18" charset="0"/>
              </a:rPr>
              <a:t> transform based medical recommendation model is presented for the earlier diagnosis of heart diseases. The algorithms such as naive bayes, smoothing </a:t>
            </a:r>
            <a:r>
              <a:rPr lang="en-US" dirty="0" err="1">
                <a:latin typeface="Times New Roman" panose="02020603050405020304" pitchFamily="18" charset="0"/>
                <a:cs typeface="Times New Roman" panose="02020603050405020304" pitchFamily="18" charset="0"/>
              </a:rPr>
              <a:t>laplace</a:t>
            </a:r>
            <a:r>
              <a:rPr lang="en-US" dirty="0">
                <a:latin typeface="Times New Roman" panose="02020603050405020304" pitchFamily="18" charset="0"/>
                <a:cs typeface="Times New Roman" panose="02020603050405020304" pitchFamily="18" charset="0"/>
              </a:rPr>
              <a:t> transform models are used for effective health data classification processes. The outcomes are analyzed regarding factors such as accuracy, sensitivity, precision, and specificity. It has been found from the analysis that the proposed system provides comparatively better accuracy and prediction measures than the existing techniques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0564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D9FC6-EA19-4BB2-831C-B8FA272BE841}"/>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384C2A31-DB2B-4ABB-84E5-5E05F88CF276}"/>
              </a:ext>
            </a:extLst>
          </p:cNvPr>
          <p:cNvSpPr>
            <a:spLocks noGrp="1"/>
          </p:cNvSpPr>
          <p:nvPr>
            <p:ph idx="1"/>
          </p:nvPr>
        </p:nvSpPr>
        <p:spPr>
          <a:xfrm>
            <a:off x="1154954" y="3209990"/>
            <a:ext cx="8825659" cy="1445986"/>
          </a:xfrm>
        </p:spPr>
        <p:txBody>
          <a:bodyPr/>
          <a:lstStyle/>
          <a:p>
            <a:r>
              <a:rPr lang="en-IN" dirty="0">
                <a:solidFill>
                  <a:srgbClr val="0070C0"/>
                </a:solidFill>
                <a:hlinkClick r:id="rId2">
                  <a:extLst>
                    <a:ext uri="{A12FA001-AC4F-418D-AE19-62706E023703}">
                      <ahyp:hlinkClr xmlns:ahyp="http://schemas.microsoft.com/office/drawing/2018/hyperlinkcolor" val="tx"/>
                    </a:ext>
                  </a:extLst>
                </a:hlinkClick>
              </a:rPr>
              <a:t>https://arxiv.org/pdf/1706.06083v4.pdf</a:t>
            </a:r>
            <a:endParaRPr lang="en-IN" dirty="0">
              <a:solidFill>
                <a:srgbClr val="0070C0"/>
              </a:solidFill>
            </a:endParaRPr>
          </a:p>
          <a:p>
            <a:r>
              <a:rPr lang="en-IN" dirty="0">
                <a:solidFill>
                  <a:srgbClr val="0070C0"/>
                </a:solidFill>
                <a:hlinkClick r:id="rId3">
                  <a:extLst>
                    <a:ext uri="{A12FA001-AC4F-418D-AE19-62706E023703}">
                      <ahyp:hlinkClr xmlns:ahyp="http://schemas.microsoft.com/office/drawing/2018/hyperlinkcolor" val="tx"/>
                    </a:ext>
                  </a:extLst>
                </a:hlinkClick>
              </a:rPr>
              <a:t>https://shodhganga.inflibnet.ac.in/handle/10603/346531</a:t>
            </a:r>
            <a:endParaRPr lang="en-IN" dirty="0">
              <a:solidFill>
                <a:srgbClr val="0070C0"/>
              </a:solidFill>
            </a:endParaRPr>
          </a:p>
          <a:p>
            <a:r>
              <a:rPr lang="en-US" u="sng" dirty="0">
                <a:solidFill>
                  <a:srgbClr val="0070C0"/>
                </a:solidFill>
              </a:rPr>
              <a:t>https://shodhganga.inflibnet.ac.in/handle/10603/262631</a:t>
            </a:r>
            <a:endParaRPr lang="en-IN" u="sng" dirty="0">
              <a:solidFill>
                <a:srgbClr val="0070C0"/>
              </a:solidFill>
            </a:endParaRPr>
          </a:p>
        </p:txBody>
      </p:sp>
    </p:spTree>
    <p:extLst>
      <p:ext uri="{BB962C8B-B14F-4D97-AF65-F5344CB8AC3E}">
        <p14:creationId xmlns:p14="http://schemas.microsoft.com/office/powerpoint/2010/main" val="35062998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90</TotalTime>
  <Words>520</Words>
  <Application>Microsoft Office PowerPoint</Application>
  <PresentationFormat>Widescreen</PresentationFormat>
  <Paragraphs>13</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Century Gothic</vt:lpstr>
      <vt:lpstr>Times New Roman</vt:lpstr>
      <vt:lpstr>Wingdings 3</vt:lpstr>
      <vt:lpstr>Ion Boardroom</vt:lpstr>
      <vt:lpstr>Literature Review</vt:lpstr>
      <vt:lpstr>Towards Deep Learning Models resistant to Adversarial Attacks</vt:lpstr>
      <vt:lpstr>Computer aided diagnostic model for heart disease prediction using machine learning techniques</vt:lpstr>
      <vt:lpstr>An Empirical Study and Analysis of Heart Disease Prediction using Machine Learning Techniques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Sarvesh Chandak</dc:creator>
  <cp:lastModifiedBy>Sarvesh Chandak</cp:lastModifiedBy>
  <cp:revision>3</cp:revision>
  <dcterms:created xsi:type="dcterms:W3CDTF">2022-02-20T18:18:10Z</dcterms:created>
  <dcterms:modified xsi:type="dcterms:W3CDTF">2022-02-20T19:48:47Z</dcterms:modified>
</cp:coreProperties>
</file>