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5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pxhere.com/en/photo/754852" TargetMode="External"/><Relationship Id="rId5" Type="http://schemas.openxmlformats.org/officeDocument/2006/relationships/image" Target="../media/image3.jpg"/><Relationship Id="rId4" Type="http://schemas.openxmlformats.org/officeDocument/2006/relationships/hyperlink" Target="http://www.pixnio.com/objects/electronics-devices/computer-components-pictures/computer-insi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ixabay.com/en/background-circuit-grey-digital-2426328/" TargetMode="Externa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libreshot.com/recycling-dustbi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103240" y="0"/>
            <a:ext cx="14630400" cy="8229600"/>
          </a:xfrm>
          <a:prstGeom prst="rect">
            <a:avLst/>
          </a:prstGeom>
          <a:solidFill>
            <a:srgbClr val="0C0A33"/>
          </a:solidFill>
          <a:ln/>
        </p:spPr>
      </p:sp>
      <p:sp>
        <p:nvSpPr>
          <p:cNvPr id="5" name="Text 2"/>
          <p:cNvSpPr/>
          <p:nvPr/>
        </p:nvSpPr>
        <p:spPr>
          <a:xfrm>
            <a:off x="864037" y="1333024"/>
            <a:ext cx="12695846" cy="4008120"/>
          </a:xfrm>
          <a:prstGeom prst="rect">
            <a:avLst/>
          </a:prstGeom>
          <a:noFill/>
          <a:ln/>
        </p:spPr>
        <p:txBody>
          <a:bodyPr wrap="square" rtlCol="0" anchor="t"/>
          <a:lstStyle/>
          <a:p>
            <a:pPr marL="0" indent="0">
              <a:lnSpc>
                <a:spcPts val="7890"/>
              </a:lnSpc>
              <a:buNone/>
            </a:pPr>
            <a:r>
              <a:rPr lang="en-US" sz="6312" b="1" dirty="0">
                <a:solidFill>
                  <a:srgbClr val="FFFFFF"/>
                </a:solidFill>
                <a:latin typeface="Syne" pitchFamily="34" charset="0"/>
                <a:ea typeface="Syne" pitchFamily="34" charset="-122"/>
                <a:cs typeface="Syne" pitchFamily="34" charset="-120"/>
              </a:rPr>
              <a:t>Smart Dustbin: Revolutionizing Waste Management</a:t>
            </a:r>
            <a:endParaRPr lang="en-US" sz="6312" dirty="0"/>
          </a:p>
        </p:txBody>
      </p:sp>
      <p:sp>
        <p:nvSpPr>
          <p:cNvPr id="6" name="Text 3"/>
          <p:cNvSpPr/>
          <p:nvPr/>
        </p:nvSpPr>
        <p:spPr>
          <a:xfrm>
            <a:off x="981307" y="3869473"/>
            <a:ext cx="7298657" cy="3027103"/>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Welcome! We're excited to introduce our Smart Dustbin, a revolutionary waste management system designed to simplify and optimize the process of separating and disposing of trash.</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968693" y="1588056"/>
            <a:ext cx="9011960" cy="580787"/>
          </a:xfrm>
          <a:prstGeom prst="rect">
            <a:avLst/>
          </a:prstGeom>
          <a:noFill/>
          <a:ln/>
        </p:spPr>
        <p:txBody>
          <a:bodyPr wrap="none" rtlCol="0" anchor="t"/>
          <a:lstStyle/>
          <a:p>
            <a:pPr marL="0" indent="0">
              <a:lnSpc>
                <a:spcPts val="4574"/>
              </a:lnSpc>
              <a:buNone/>
            </a:pPr>
            <a:r>
              <a:rPr lang="en-US" sz="3659" b="1" dirty="0">
                <a:solidFill>
                  <a:srgbClr val="FFFFFF"/>
                </a:solidFill>
                <a:latin typeface="Syne" pitchFamily="34" charset="0"/>
                <a:ea typeface="Syne" pitchFamily="34" charset="-122"/>
                <a:cs typeface="Syne" pitchFamily="34" charset="-120"/>
              </a:rPr>
              <a:t>Problem Statement and Motivation</a:t>
            </a:r>
            <a:endParaRPr lang="en-US" sz="3659" dirty="0"/>
          </a:p>
        </p:txBody>
      </p:sp>
      <p:sp>
        <p:nvSpPr>
          <p:cNvPr id="5" name="Shape 3"/>
          <p:cNvSpPr/>
          <p:nvPr/>
        </p:nvSpPr>
        <p:spPr>
          <a:xfrm>
            <a:off x="968693" y="2724150"/>
            <a:ext cx="555427" cy="555427"/>
          </a:xfrm>
          <a:prstGeom prst="roundRect">
            <a:avLst>
              <a:gd name="adj" fmla="val 6668"/>
            </a:avLst>
          </a:prstGeom>
          <a:solidFill>
            <a:srgbClr val="2B2952"/>
          </a:solidFill>
          <a:ln/>
        </p:spPr>
      </p:sp>
      <p:sp>
        <p:nvSpPr>
          <p:cNvPr id="6" name="Text 4"/>
          <p:cNvSpPr/>
          <p:nvPr/>
        </p:nvSpPr>
        <p:spPr>
          <a:xfrm>
            <a:off x="1178362" y="2827615"/>
            <a:ext cx="135969" cy="348496"/>
          </a:xfrm>
          <a:prstGeom prst="rect">
            <a:avLst/>
          </a:prstGeom>
          <a:noFill/>
          <a:ln/>
        </p:spPr>
        <p:txBody>
          <a:bodyPr wrap="none" rtlCol="0" anchor="t"/>
          <a:lstStyle/>
          <a:p>
            <a:pPr marL="0" indent="0" algn="ctr">
              <a:lnSpc>
                <a:spcPts val="2744"/>
              </a:lnSpc>
              <a:buNone/>
            </a:pPr>
            <a:r>
              <a:rPr lang="en-US" sz="2744" b="1" dirty="0">
                <a:solidFill>
                  <a:srgbClr val="D9E1FF"/>
                </a:solidFill>
                <a:latin typeface="Syne" pitchFamily="34" charset="0"/>
                <a:ea typeface="Syne" pitchFamily="34" charset="-122"/>
                <a:cs typeface="Syne" pitchFamily="34" charset="-120"/>
              </a:rPr>
              <a:t>1</a:t>
            </a:r>
            <a:endParaRPr lang="en-US" sz="2744" dirty="0"/>
          </a:p>
        </p:txBody>
      </p:sp>
      <p:sp>
        <p:nvSpPr>
          <p:cNvPr id="7" name="Text 5"/>
          <p:cNvSpPr/>
          <p:nvPr/>
        </p:nvSpPr>
        <p:spPr>
          <a:xfrm>
            <a:off x="1770936" y="2724150"/>
            <a:ext cx="3872746" cy="363141"/>
          </a:xfrm>
          <a:prstGeom prst="rect">
            <a:avLst/>
          </a:prstGeom>
          <a:noFill/>
          <a:ln/>
        </p:spPr>
        <p:txBody>
          <a:bodyPr wrap="none" rtlCol="0" anchor="t"/>
          <a:lstStyle/>
          <a:p>
            <a:pPr marL="0" indent="0">
              <a:lnSpc>
                <a:spcPts val="2859"/>
              </a:lnSpc>
              <a:buNone/>
            </a:pPr>
            <a:r>
              <a:rPr lang="en-US" sz="2287" b="1" dirty="0">
                <a:solidFill>
                  <a:srgbClr val="D9E1FF"/>
                </a:solidFill>
                <a:latin typeface="Syne" pitchFamily="34" charset="0"/>
                <a:ea typeface="Syne" pitchFamily="34" charset="-122"/>
                <a:cs typeface="Syne" pitchFamily="34" charset="-120"/>
              </a:rPr>
              <a:t>Waste Mismanagement</a:t>
            </a:r>
            <a:endParaRPr lang="en-US" sz="2287" dirty="0"/>
          </a:p>
        </p:txBody>
      </p:sp>
      <p:sp>
        <p:nvSpPr>
          <p:cNvPr id="8" name="Text 6"/>
          <p:cNvSpPr/>
          <p:nvPr/>
        </p:nvSpPr>
        <p:spPr>
          <a:xfrm>
            <a:off x="1770936" y="3235404"/>
            <a:ext cx="5420797" cy="1185148"/>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Improper waste disposal leads to environmental pollution and health hazards. Traditional waste bins lack efficient sorting mechanisms.</a:t>
            </a:r>
            <a:endParaRPr lang="en-US" sz="1944" dirty="0"/>
          </a:p>
        </p:txBody>
      </p:sp>
      <p:sp>
        <p:nvSpPr>
          <p:cNvPr id="9" name="Shape 7"/>
          <p:cNvSpPr/>
          <p:nvPr/>
        </p:nvSpPr>
        <p:spPr>
          <a:xfrm>
            <a:off x="7438549" y="2724150"/>
            <a:ext cx="555427" cy="555427"/>
          </a:xfrm>
          <a:prstGeom prst="roundRect">
            <a:avLst>
              <a:gd name="adj" fmla="val 6668"/>
            </a:avLst>
          </a:prstGeom>
          <a:solidFill>
            <a:srgbClr val="2B2952"/>
          </a:solidFill>
          <a:ln/>
        </p:spPr>
      </p:sp>
      <p:sp>
        <p:nvSpPr>
          <p:cNvPr id="10" name="Text 8"/>
          <p:cNvSpPr/>
          <p:nvPr/>
        </p:nvSpPr>
        <p:spPr>
          <a:xfrm>
            <a:off x="7607498" y="2827615"/>
            <a:ext cx="217527" cy="348496"/>
          </a:xfrm>
          <a:prstGeom prst="rect">
            <a:avLst/>
          </a:prstGeom>
          <a:noFill/>
          <a:ln/>
        </p:spPr>
        <p:txBody>
          <a:bodyPr wrap="none" rtlCol="0" anchor="t"/>
          <a:lstStyle/>
          <a:p>
            <a:pPr marL="0" indent="0" algn="ctr">
              <a:lnSpc>
                <a:spcPts val="2744"/>
              </a:lnSpc>
              <a:buNone/>
            </a:pPr>
            <a:r>
              <a:rPr lang="en-US" sz="2744" b="1" dirty="0">
                <a:solidFill>
                  <a:srgbClr val="D9E1FF"/>
                </a:solidFill>
                <a:latin typeface="Syne" pitchFamily="34" charset="0"/>
                <a:ea typeface="Syne" pitchFamily="34" charset="-122"/>
                <a:cs typeface="Syne" pitchFamily="34" charset="-120"/>
              </a:rPr>
              <a:t>2</a:t>
            </a:r>
            <a:endParaRPr lang="en-US" sz="2744" dirty="0"/>
          </a:p>
        </p:txBody>
      </p:sp>
      <p:sp>
        <p:nvSpPr>
          <p:cNvPr id="11" name="Text 9"/>
          <p:cNvSpPr/>
          <p:nvPr/>
        </p:nvSpPr>
        <p:spPr>
          <a:xfrm>
            <a:off x="8240792" y="2724150"/>
            <a:ext cx="3168848" cy="363141"/>
          </a:xfrm>
          <a:prstGeom prst="rect">
            <a:avLst/>
          </a:prstGeom>
          <a:noFill/>
          <a:ln/>
        </p:spPr>
        <p:txBody>
          <a:bodyPr wrap="none" rtlCol="0" anchor="t"/>
          <a:lstStyle/>
          <a:p>
            <a:pPr marL="0" indent="0">
              <a:lnSpc>
                <a:spcPts val="2859"/>
              </a:lnSpc>
              <a:buNone/>
            </a:pPr>
            <a:r>
              <a:rPr lang="en-US" sz="2287" b="1" dirty="0">
                <a:solidFill>
                  <a:srgbClr val="D9E1FF"/>
                </a:solidFill>
                <a:latin typeface="Syne" pitchFamily="34" charset="0"/>
                <a:ea typeface="Syne" pitchFamily="34" charset="-122"/>
                <a:cs typeface="Syne" pitchFamily="34" charset="-120"/>
              </a:rPr>
              <a:t>Lack of Automation</a:t>
            </a:r>
            <a:endParaRPr lang="en-US" sz="2287" dirty="0"/>
          </a:p>
        </p:txBody>
      </p:sp>
      <p:sp>
        <p:nvSpPr>
          <p:cNvPr id="12" name="Text 10"/>
          <p:cNvSpPr/>
          <p:nvPr/>
        </p:nvSpPr>
        <p:spPr>
          <a:xfrm>
            <a:off x="8240792" y="3235404"/>
            <a:ext cx="5420797" cy="1185148"/>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Manual waste sorting is time-consuming and labor-intensive, leading to inefficiencies and increased costs.</a:t>
            </a:r>
            <a:endParaRPr lang="en-US" sz="1944" dirty="0"/>
          </a:p>
        </p:txBody>
      </p:sp>
      <p:sp>
        <p:nvSpPr>
          <p:cNvPr id="13" name="Shape 11"/>
          <p:cNvSpPr/>
          <p:nvPr/>
        </p:nvSpPr>
        <p:spPr>
          <a:xfrm>
            <a:off x="968693" y="4945023"/>
            <a:ext cx="555427" cy="555427"/>
          </a:xfrm>
          <a:prstGeom prst="roundRect">
            <a:avLst>
              <a:gd name="adj" fmla="val 6668"/>
            </a:avLst>
          </a:prstGeom>
          <a:solidFill>
            <a:srgbClr val="2B2952"/>
          </a:solidFill>
          <a:ln/>
        </p:spPr>
      </p:sp>
      <p:sp>
        <p:nvSpPr>
          <p:cNvPr id="14" name="Text 12"/>
          <p:cNvSpPr/>
          <p:nvPr/>
        </p:nvSpPr>
        <p:spPr>
          <a:xfrm>
            <a:off x="1134666" y="5048488"/>
            <a:ext cx="223480" cy="348496"/>
          </a:xfrm>
          <a:prstGeom prst="rect">
            <a:avLst/>
          </a:prstGeom>
          <a:noFill/>
          <a:ln/>
        </p:spPr>
        <p:txBody>
          <a:bodyPr wrap="none" rtlCol="0" anchor="t"/>
          <a:lstStyle/>
          <a:p>
            <a:pPr marL="0" indent="0" algn="ctr">
              <a:lnSpc>
                <a:spcPts val="2744"/>
              </a:lnSpc>
              <a:buNone/>
            </a:pPr>
            <a:r>
              <a:rPr lang="en-US" sz="2744" b="1" dirty="0">
                <a:solidFill>
                  <a:srgbClr val="D9E1FF"/>
                </a:solidFill>
                <a:latin typeface="Syne" pitchFamily="34" charset="0"/>
                <a:ea typeface="Syne" pitchFamily="34" charset="-122"/>
                <a:cs typeface="Syne" pitchFamily="34" charset="-120"/>
              </a:rPr>
              <a:t>3</a:t>
            </a:r>
            <a:endParaRPr lang="en-US" sz="2744" dirty="0"/>
          </a:p>
        </p:txBody>
      </p:sp>
      <p:sp>
        <p:nvSpPr>
          <p:cNvPr id="15" name="Text 13"/>
          <p:cNvSpPr/>
          <p:nvPr/>
        </p:nvSpPr>
        <p:spPr>
          <a:xfrm>
            <a:off x="1770936" y="4945023"/>
            <a:ext cx="3952042" cy="363141"/>
          </a:xfrm>
          <a:prstGeom prst="rect">
            <a:avLst/>
          </a:prstGeom>
          <a:noFill/>
          <a:ln/>
        </p:spPr>
        <p:txBody>
          <a:bodyPr wrap="none" rtlCol="0" anchor="t"/>
          <a:lstStyle/>
          <a:p>
            <a:pPr marL="0" indent="0">
              <a:lnSpc>
                <a:spcPts val="2859"/>
              </a:lnSpc>
              <a:buNone/>
            </a:pPr>
            <a:r>
              <a:rPr lang="en-US" sz="2287" b="1" dirty="0">
                <a:solidFill>
                  <a:srgbClr val="D9E1FF"/>
                </a:solidFill>
                <a:latin typeface="Syne" pitchFamily="34" charset="0"/>
                <a:ea typeface="Syne" pitchFamily="34" charset="-122"/>
                <a:cs typeface="Syne" pitchFamily="34" charset="-120"/>
              </a:rPr>
              <a:t>Environmental Concerns</a:t>
            </a:r>
            <a:endParaRPr lang="en-US" sz="2287" dirty="0"/>
          </a:p>
        </p:txBody>
      </p:sp>
      <p:sp>
        <p:nvSpPr>
          <p:cNvPr id="16" name="Text 14"/>
          <p:cNvSpPr/>
          <p:nvPr/>
        </p:nvSpPr>
        <p:spPr>
          <a:xfrm>
            <a:off x="1770936" y="5456277"/>
            <a:ext cx="5420797" cy="1185148"/>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Landfills are overflowing, and improper waste disposal contributes to greenhouse gas emissions and resource depletion.</a:t>
            </a:r>
            <a:endParaRPr lang="en-US" sz="1944" dirty="0"/>
          </a:p>
        </p:txBody>
      </p:sp>
      <p:sp>
        <p:nvSpPr>
          <p:cNvPr id="17" name="Shape 15"/>
          <p:cNvSpPr/>
          <p:nvPr/>
        </p:nvSpPr>
        <p:spPr>
          <a:xfrm>
            <a:off x="7438549" y="4945023"/>
            <a:ext cx="555427" cy="555427"/>
          </a:xfrm>
          <a:prstGeom prst="roundRect">
            <a:avLst>
              <a:gd name="adj" fmla="val 6668"/>
            </a:avLst>
          </a:prstGeom>
          <a:solidFill>
            <a:srgbClr val="2B2952"/>
          </a:solidFill>
          <a:ln/>
        </p:spPr>
      </p:sp>
      <p:sp>
        <p:nvSpPr>
          <p:cNvPr id="18" name="Text 16"/>
          <p:cNvSpPr/>
          <p:nvPr/>
        </p:nvSpPr>
        <p:spPr>
          <a:xfrm>
            <a:off x="7592258" y="5048488"/>
            <a:ext cx="247888" cy="348496"/>
          </a:xfrm>
          <a:prstGeom prst="rect">
            <a:avLst/>
          </a:prstGeom>
          <a:noFill/>
          <a:ln/>
        </p:spPr>
        <p:txBody>
          <a:bodyPr wrap="none" rtlCol="0" anchor="t"/>
          <a:lstStyle/>
          <a:p>
            <a:pPr marL="0" indent="0" algn="ctr">
              <a:lnSpc>
                <a:spcPts val="2744"/>
              </a:lnSpc>
              <a:buNone/>
            </a:pPr>
            <a:r>
              <a:rPr lang="en-US" sz="2744" b="1" dirty="0">
                <a:solidFill>
                  <a:srgbClr val="D9E1FF"/>
                </a:solidFill>
                <a:latin typeface="Syne" pitchFamily="34" charset="0"/>
                <a:ea typeface="Syne" pitchFamily="34" charset="-122"/>
                <a:cs typeface="Syne" pitchFamily="34" charset="-120"/>
              </a:rPr>
              <a:t>4</a:t>
            </a:r>
            <a:endParaRPr lang="en-US" sz="2744" dirty="0"/>
          </a:p>
        </p:txBody>
      </p:sp>
      <p:sp>
        <p:nvSpPr>
          <p:cNvPr id="19" name="Text 17"/>
          <p:cNvSpPr/>
          <p:nvPr/>
        </p:nvSpPr>
        <p:spPr>
          <a:xfrm>
            <a:off x="8240792" y="4945023"/>
            <a:ext cx="3407569" cy="363141"/>
          </a:xfrm>
          <a:prstGeom prst="rect">
            <a:avLst/>
          </a:prstGeom>
          <a:noFill/>
          <a:ln/>
        </p:spPr>
        <p:txBody>
          <a:bodyPr wrap="none" rtlCol="0" anchor="t"/>
          <a:lstStyle/>
          <a:p>
            <a:pPr marL="0" indent="0">
              <a:lnSpc>
                <a:spcPts val="2859"/>
              </a:lnSpc>
              <a:buNone/>
            </a:pPr>
            <a:r>
              <a:rPr lang="en-US" sz="2287" b="1" dirty="0">
                <a:solidFill>
                  <a:srgbClr val="D9E1FF"/>
                </a:solidFill>
                <a:latin typeface="Syne" pitchFamily="34" charset="0"/>
                <a:ea typeface="Syne" pitchFamily="34" charset="-122"/>
                <a:cs typeface="Syne" pitchFamily="34" charset="-120"/>
              </a:rPr>
              <a:t>Sustainable Solutions</a:t>
            </a:r>
            <a:endParaRPr lang="en-US" sz="2287" dirty="0"/>
          </a:p>
        </p:txBody>
      </p:sp>
      <p:sp>
        <p:nvSpPr>
          <p:cNvPr id="20" name="Text 18"/>
          <p:cNvSpPr/>
          <p:nvPr/>
        </p:nvSpPr>
        <p:spPr>
          <a:xfrm>
            <a:off x="8240792" y="5456277"/>
            <a:ext cx="5420797" cy="1185148"/>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Our Smart Dustbin addresses these challenges by providing a convenient and effective solution for waste separation and management.</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686520"/>
            <a:ext cx="7415927" cy="1161574"/>
          </a:xfrm>
          <a:prstGeom prst="rect">
            <a:avLst/>
          </a:prstGeom>
          <a:noFill/>
          <a:ln/>
        </p:spPr>
        <p:txBody>
          <a:bodyPr wrap="square" rtlCol="0" anchor="t"/>
          <a:lstStyle/>
          <a:p>
            <a:pPr marL="0" indent="0">
              <a:lnSpc>
                <a:spcPts val="4574"/>
              </a:lnSpc>
              <a:buNone/>
            </a:pPr>
            <a:r>
              <a:rPr lang="en-US" sz="3659" b="1" dirty="0">
                <a:solidFill>
                  <a:srgbClr val="FFFFFF"/>
                </a:solidFill>
                <a:latin typeface="Syne" pitchFamily="34" charset="0"/>
                <a:ea typeface="Syne" pitchFamily="34" charset="-122"/>
                <a:cs typeface="Syne" pitchFamily="34" charset="-120"/>
              </a:rPr>
              <a:t>Key Features of Smart Dustbin</a:t>
            </a:r>
            <a:endParaRPr lang="en-US" sz="3659" dirty="0"/>
          </a:p>
        </p:txBody>
      </p:sp>
      <p:sp>
        <p:nvSpPr>
          <p:cNvPr id="6" name="Text 3"/>
          <p:cNvSpPr/>
          <p:nvPr/>
        </p:nvSpPr>
        <p:spPr>
          <a:xfrm>
            <a:off x="864037" y="3372564"/>
            <a:ext cx="2904530" cy="363141"/>
          </a:xfrm>
          <a:prstGeom prst="rect">
            <a:avLst/>
          </a:prstGeom>
          <a:noFill/>
          <a:ln/>
        </p:spPr>
        <p:txBody>
          <a:bodyPr wrap="none" rtlCol="0" anchor="t"/>
          <a:lstStyle/>
          <a:p>
            <a:pPr marL="0" indent="0">
              <a:lnSpc>
                <a:spcPts val="2859"/>
              </a:lnSpc>
              <a:buNone/>
            </a:pPr>
            <a:r>
              <a:rPr lang="en-US" sz="2287" b="1" dirty="0">
                <a:solidFill>
                  <a:srgbClr val="FFFFFF"/>
                </a:solidFill>
                <a:latin typeface="Syne" pitchFamily="34" charset="0"/>
                <a:ea typeface="Syne" pitchFamily="34" charset="-122"/>
                <a:cs typeface="Syne" pitchFamily="34" charset="-120"/>
              </a:rPr>
              <a:t>Waste Separation</a:t>
            </a:r>
            <a:endParaRPr lang="en-US" sz="2287" dirty="0"/>
          </a:p>
        </p:txBody>
      </p:sp>
      <p:sp>
        <p:nvSpPr>
          <p:cNvPr id="7" name="Text 4"/>
          <p:cNvSpPr/>
          <p:nvPr/>
        </p:nvSpPr>
        <p:spPr>
          <a:xfrm>
            <a:off x="864037" y="3982522"/>
            <a:ext cx="3406854" cy="1975247"/>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The Smart Dustbin features two compartments, one for dry waste and one for wet waste, ensuring proper separation and recycling.</a:t>
            </a:r>
            <a:endParaRPr lang="en-US" sz="1944" dirty="0"/>
          </a:p>
        </p:txBody>
      </p:sp>
      <p:sp>
        <p:nvSpPr>
          <p:cNvPr id="8" name="Text 5"/>
          <p:cNvSpPr/>
          <p:nvPr/>
        </p:nvSpPr>
        <p:spPr>
          <a:xfrm>
            <a:off x="4880729" y="3372564"/>
            <a:ext cx="3406854" cy="726281"/>
          </a:xfrm>
          <a:prstGeom prst="rect">
            <a:avLst/>
          </a:prstGeom>
          <a:noFill/>
          <a:ln/>
        </p:spPr>
        <p:txBody>
          <a:bodyPr wrap="square" rtlCol="0" anchor="t"/>
          <a:lstStyle/>
          <a:p>
            <a:pPr marL="0" indent="0">
              <a:lnSpc>
                <a:spcPts val="2859"/>
              </a:lnSpc>
              <a:buNone/>
            </a:pPr>
            <a:r>
              <a:rPr lang="en-US" sz="2287" b="1" dirty="0">
                <a:solidFill>
                  <a:srgbClr val="FFFFFF"/>
                </a:solidFill>
                <a:latin typeface="Syne" pitchFamily="34" charset="0"/>
                <a:ea typeface="Syne" pitchFamily="34" charset="-122"/>
                <a:cs typeface="Syne" pitchFamily="34" charset="-120"/>
              </a:rPr>
              <a:t>Automated Lid Control</a:t>
            </a:r>
            <a:endParaRPr lang="en-US" sz="2287" dirty="0"/>
          </a:p>
        </p:txBody>
      </p:sp>
      <p:sp>
        <p:nvSpPr>
          <p:cNvPr id="9" name="Text 6"/>
          <p:cNvSpPr/>
          <p:nvPr/>
        </p:nvSpPr>
        <p:spPr>
          <a:xfrm>
            <a:off x="4880729" y="4345662"/>
            <a:ext cx="3406854" cy="1975247"/>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The lid opens automatically using an ultrasonic sensor, detecting the presence of waste and eliminating the need for manual operation.</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9144000" y="0"/>
            <a:ext cx="5486400" cy="4114800"/>
          </a:xfrm>
          <a:prstGeom prst="rect">
            <a:avLst/>
          </a:prstGeom>
        </p:spPr>
      </p:pic>
      <p:sp>
        <p:nvSpPr>
          <p:cNvPr id="5" name="Text 2"/>
          <p:cNvSpPr/>
          <p:nvPr/>
        </p:nvSpPr>
        <p:spPr>
          <a:xfrm>
            <a:off x="864037" y="823555"/>
            <a:ext cx="7415927" cy="1161574"/>
          </a:xfrm>
          <a:prstGeom prst="rect">
            <a:avLst/>
          </a:prstGeom>
          <a:noFill/>
          <a:ln/>
        </p:spPr>
        <p:txBody>
          <a:bodyPr wrap="square" rtlCol="0" anchor="t"/>
          <a:lstStyle/>
          <a:p>
            <a:pPr marL="0" indent="0">
              <a:lnSpc>
                <a:spcPts val="4574"/>
              </a:lnSpc>
              <a:buNone/>
            </a:pPr>
            <a:r>
              <a:rPr lang="en-US" sz="3659" b="1" dirty="0">
                <a:solidFill>
                  <a:srgbClr val="FFFFFF"/>
                </a:solidFill>
                <a:latin typeface="Syne" pitchFamily="34" charset="0"/>
                <a:ea typeface="Syne" pitchFamily="34" charset="-122"/>
                <a:cs typeface="Syne" pitchFamily="34" charset="-120"/>
              </a:rPr>
              <a:t>Hardware Components and Integration</a:t>
            </a:r>
            <a:endParaRPr lang="en-US" sz="3659" dirty="0"/>
          </a:p>
        </p:txBody>
      </p:sp>
      <p:sp>
        <p:nvSpPr>
          <p:cNvPr id="6" name="Shape 3"/>
          <p:cNvSpPr/>
          <p:nvPr/>
        </p:nvSpPr>
        <p:spPr>
          <a:xfrm>
            <a:off x="864037" y="2262783"/>
            <a:ext cx="7415927" cy="5143262"/>
          </a:xfrm>
          <a:prstGeom prst="roundRect">
            <a:avLst>
              <a:gd name="adj" fmla="val 720"/>
            </a:avLst>
          </a:prstGeom>
          <a:noFill/>
          <a:ln w="15240">
            <a:solidFill>
              <a:srgbClr val="FFFFFF">
                <a:alpha val="24000"/>
              </a:srgbClr>
            </a:solidFill>
            <a:prstDash val="solid"/>
          </a:ln>
        </p:spPr>
      </p:sp>
      <p:sp>
        <p:nvSpPr>
          <p:cNvPr id="7" name="Shape 4"/>
          <p:cNvSpPr/>
          <p:nvPr/>
        </p:nvSpPr>
        <p:spPr>
          <a:xfrm>
            <a:off x="879277" y="2278023"/>
            <a:ext cx="7385447" cy="706517"/>
          </a:xfrm>
          <a:prstGeom prst="rect">
            <a:avLst/>
          </a:prstGeom>
          <a:solidFill>
            <a:srgbClr val="FFFFFF">
              <a:alpha val="4000"/>
            </a:srgbClr>
          </a:solidFill>
          <a:ln/>
        </p:spPr>
      </p:sp>
      <p:sp>
        <p:nvSpPr>
          <p:cNvPr id="8" name="Text 5"/>
          <p:cNvSpPr/>
          <p:nvPr/>
        </p:nvSpPr>
        <p:spPr>
          <a:xfrm>
            <a:off x="1126093" y="2433757"/>
            <a:ext cx="3195280" cy="395049"/>
          </a:xfrm>
          <a:prstGeom prst="rect">
            <a:avLst/>
          </a:prstGeom>
          <a:noFill/>
          <a:ln/>
        </p:spPr>
        <p:txBody>
          <a:bodyPr wrap="non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Component</a:t>
            </a:r>
            <a:endParaRPr lang="en-US" sz="1944" dirty="0"/>
          </a:p>
        </p:txBody>
      </p:sp>
      <p:sp>
        <p:nvSpPr>
          <p:cNvPr id="9" name="Text 6"/>
          <p:cNvSpPr/>
          <p:nvPr/>
        </p:nvSpPr>
        <p:spPr>
          <a:xfrm>
            <a:off x="4822627" y="2433757"/>
            <a:ext cx="3195280" cy="395049"/>
          </a:xfrm>
          <a:prstGeom prst="rect">
            <a:avLst/>
          </a:prstGeom>
          <a:noFill/>
          <a:ln/>
        </p:spPr>
        <p:txBody>
          <a:bodyPr wrap="non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Function</a:t>
            </a:r>
            <a:endParaRPr lang="en-US" sz="1944" dirty="0"/>
          </a:p>
        </p:txBody>
      </p:sp>
      <p:sp>
        <p:nvSpPr>
          <p:cNvPr id="10" name="Shape 7"/>
          <p:cNvSpPr/>
          <p:nvPr/>
        </p:nvSpPr>
        <p:spPr>
          <a:xfrm>
            <a:off x="879277" y="2984540"/>
            <a:ext cx="7385447" cy="1101566"/>
          </a:xfrm>
          <a:prstGeom prst="rect">
            <a:avLst/>
          </a:prstGeom>
          <a:solidFill>
            <a:srgbClr val="000000">
              <a:alpha val="4000"/>
            </a:srgbClr>
          </a:solidFill>
          <a:ln/>
        </p:spPr>
      </p:sp>
      <p:sp>
        <p:nvSpPr>
          <p:cNvPr id="11" name="Text 8"/>
          <p:cNvSpPr/>
          <p:nvPr/>
        </p:nvSpPr>
        <p:spPr>
          <a:xfrm>
            <a:off x="1126093" y="3140273"/>
            <a:ext cx="3195280" cy="395049"/>
          </a:xfrm>
          <a:prstGeom prst="rect">
            <a:avLst/>
          </a:prstGeom>
          <a:noFill/>
          <a:ln/>
        </p:spPr>
        <p:txBody>
          <a:bodyPr wrap="non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Arduino Microcontroller</a:t>
            </a:r>
            <a:endParaRPr lang="en-US" sz="1944" dirty="0"/>
          </a:p>
        </p:txBody>
      </p:sp>
      <p:sp>
        <p:nvSpPr>
          <p:cNvPr id="12" name="Text 9"/>
          <p:cNvSpPr/>
          <p:nvPr/>
        </p:nvSpPr>
        <p:spPr>
          <a:xfrm>
            <a:off x="4822627" y="3140273"/>
            <a:ext cx="3195280" cy="790099"/>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Processes sensor data, controls motor.</a:t>
            </a:r>
            <a:endParaRPr lang="en-US" sz="1944" dirty="0"/>
          </a:p>
        </p:txBody>
      </p:sp>
      <p:sp>
        <p:nvSpPr>
          <p:cNvPr id="13" name="Shape 10"/>
          <p:cNvSpPr/>
          <p:nvPr/>
        </p:nvSpPr>
        <p:spPr>
          <a:xfrm>
            <a:off x="879277" y="4086106"/>
            <a:ext cx="7385447" cy="1101566"/>
          </a:xfrm>
          <a:prstGeom prst="rect">
            <a:avLst/>
          </a:prstGeom>
          <a:solidFill>
            <a:srgbClr val="FFFFFF">
              <a:alpha val="4000"/>
            </a:srgbClr>
          </a:solidFill>
          <a:ln/>
        </p:spPr>
      </p:sp>
      <p:sp>
        <p:nvSpPr>
          <p:cNvPr id="14" name="Text 11"/>
          <p:cNvSpPr/>
          <p:nvPr/>
        </p:nvSpPr>
        <p:spPr>
          <a:xfrm>
            <a:off x="1126093" y="4241840"/>
            <a:ext cx="3195280" cy="395049"/>
          </a:xfrm>
          <a:prstGeom prst="rect">
            <a:avLst/>
          </a:prstGeom>
          <a:noFill/>
          <a:ln/>
        </p:spPr>
        <p:txBody>
          <a:bodyPr wrap="non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Ultrasonic Sensor</a:t>
            </a:r>
            <a:endParaRPr lang="en-US" sz="1944" dirty="0"/>
          </a:p>
        </p:txBody>
      </p:sp>
      <p:sp>
        <p:nvSpPr>
          <p:cNvPr id="15" name="Text 12"/>
          <p:cNvSpPr/>
          <p:nvPr/>
        </p:nvSpPr>
        <p:spPr>
          <a:xfrm>
            <a:off x="4822627" y="4241840"/>
            <a:ext cx="3195280" cy="790099"/>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Detects motion and triggers lid opening.</a:t>
            </a:r>
            <a:endParaRPr lang="en-US" sz="1944" dirty="0"/>
          </a:p>
        </p:txBody>
      </p:sp>
      <p:sp>
        <p:nvSpPr>
          <p:cNvPr id="16" name="Shape 13"/>
          <p:cNvSpPr/>
          <p:nvPr/>
        </p:nvSpPr>
        <p:spPr>
          <a:xfrm>
            <a:off x="879277" y="5187672"/>
            <a:ext cx="7385447" cy="1101566"/>
          </a:xfrm>
          <a:prstGeom prst="rect">
            <a:avLst/>
          </a:prstGeom>
          <a:solidFill>
            <a:srgbClr val="000000">
              <a:alpha val="4000"/>
            </a:srgbClr>
          </a:solidFill>
          <a:ln/>
        </p:spPr>
      </p:sp>
      <p:sp>
        <p:nvSpPr>
          <p:cNvPr id="17" name="Text 14"/>
          <p:cNvSpPr/>
          <p:nvPr/>
        </p:nvSpPr>
        <p:spPr>
          <a:xfrm>
            <a:off x="1126093" y="5343406"/>
            <a:ext cx="3195280" cy="395049"/>
          </a:xfrm>
          <a:prstGeom prst="rect">
            <a:avLst/>
          </a:prstGeom>
          <a:noFill/>
          <a:ln/>
        </p:spPr>
        <p:txBody>
          <a:bodyPr wrap="non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Moisture Sensor</a:t>
            </a:r>
            <a:endParaRPr lang="en-US" sz="1944" dirty="0"/>
          </a:p>
        </p:txBody>
      </p:sp>
      <p:sp>
        <p:nvSpPr>
          <p:cNvPr id="18" name="Text 15"/>
          <p:cNvSpPr/>
          <p:nvPr/>
        </p:nvSpPr>
        <p:spPr>
          <a:xfrm>
            <a:off x="4822627" y="5343406"/>
            <a:ext cx="3195280" cy="790099"/>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Monitors moisture levels in the garbage.</a:t>
            </a:r>
            <a:endParaRPr lang="en-US" sz="1944" dirty="0"/>
          </a:p>
        </p:txBody>
      </p:sp>
      <p:sp>
        <p:nvSpPr>
          <p:cNvPr id="19" name="Shape 16"/>
          <p:cNvSpPr/>
          <p:nvPr/>
        </p:nvSpPr>
        <p:spPr>
          <a:xfrm>
            <a:off x="879277" y="6289238"/>
            <a:ext cx="7385447" cy="1101566"/>
          </a:xfrm>
          <a:prstGeom prst="rect">
            <a:avLst/>
          </a:prstGeom>
          <a:solidFill>
            <a:srgbClr val="FFFFFF">
              <a:alpha val="4000"/>
            </a:srgbClr>
          </a:solidFill>
          <a:ln/>
        </p:spPr>
      </p:sp>
      <p:sp>
        <p:nvSpPr>
          <p:cNvPr id="20" name="Text 17"/>
          <p:cNvSpPr/>
          <p:nvPr/>
        </p:nvSpPr>
        <p:spPr>
          <a:xfrm>
            <a:off x="1126093" y="6444972"/>
            <a:ext cx="3195280" cy="395049"/>
          </a:xfrm>
          <a:prstGeom prst="rect">
            <a:avLst/>
          </a:prstGeom>
          <a:noFill/>
          <a:ln/>
        </p:spPr>
        <p:txBody>
          <a:bodyPr wrap="non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Motor</a:t>
            </a:r>
            <a:endParaRPr lang="en-US" sz="1944" dirty="0"/>
          </a:p>
        </p:txBody>
      </p:sp>
      <p:sp>
        <p:nvSpPr>
          <p:cNvPr id="21" name="Text 18"/>
          <p:cNvSpPr/>
          <p:nvPr/>
        </p:nvSpPr>
        <p:spPr>
          <a:xfrm>
            <a:off x="4822627" y="6444972"/>
            <a:ext cx="3195280" cy="790099"/>
          </a:xfrm>
          <a:prstGeom prst="rect">
            <a:avLst/>
          </a:prstGeom>
          <a:noFill/>
          <a:ln/>
        </p:spPr>
        <p:txBody>
          <a:bodyPr wrap="square" rtlCol="0" anchor="t"/>
          <a:lstStyle/>
          <a:p>
            <a:pPr marL="0" indent="0">
              <a:lnSpc>
                <a:spcPts val="3110"/>
              </a:lnSpc>
              <a:buNone/>
            </a:pPr>
            <a:r>
              <a:rPr lang="en-US" sz="1944" dirty="0">
                <a:solidFill>
                  <a:srgbClr val="D9E1FF"/>
                </a:solidFill>
                <a:latin typeface="Arimo" pitchFamily="34" charset="0"/>
                <a:ea typeface="Arimo" pitchFamily="34" charset="-122"/>
                <a:cs typeface="Arimo" pitchFamily="34" charset="-120"/>
              </a:rPr>
              <a:t>Controls the opening and closing of the lid.</a:t>
            </a:r>
            <a:endParaRPr lang="en-US" sz="1944" dirty="0"/>
          </a:p>
        </p:txBody>
      </p:sp>
      <p:pic>
        <p:nvPicPr>
          <p:cNvPr id="27" name="Picture 26">
            <a:extLst>
              <a:ext uri="{FF2B5EF4-FFF2-40B4-BE49-F238E27FC236}">
                <a16:creationId xmlns:a16="http://schemas.microsoft.com/office/drawing/2014/main" id="{CE8A0E74-FA8E-A022-B20D-AC1F5538B8E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172488" y="4114800"/>
            <a:ext cx="5486400" cy="411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p:cNvPicPr>
            <a:picLocks noChangeAspect="1"/>
          </p:cNvPicPr>
          <p:nvPr/>
        </p:nvPicPr>
        <p:blipFill>
          <a:blip r:embed="rId3"/>
          <a:srcRect/>
          <a:stretch/>
        </p:blipFill>
        <p:spPr>
          <a:xfrm>
            <a:off x="8727758" y="30002"/>
            <a:ext cx="5902642" cy="8199598"/>
          </a:xfrm>
          <a:prstGeom prst="rect">
            <a:avLst/>
          </a:prstGeom>
        </p:spPr>
      </p:pic>
      <p:sp>
        <p:nvSpPr>
          <p:cNvPr id="5" name="Text 2"/>
          <p:cNvSpPr/>
          <p:nvPr/>
        </p:nvSpPr>
        <p:spPr>
          <a:xfrm>
            <a:off x="728424" y="919996"/>
            <a:ext cx="7687151" cy="979408"/>
          </a:xfrm>
          <a:prstGeom prst="rect">
            <a:avLst/>
          </a:prstGeom>
          <a:noFill/>
          <a:ln/>
        </p:spPr>
        <p:txBody>
          <a:bodyPr wrap="square" rtlCol="0" anchor="t"/>
          <a:lstStyle/>
          <a:p>
            <a:pPr marL="0" indent="0">
              <a:lnSpc>
                <a:spcPts val="3856"/>
              </a:lnSpc>
              <a:buNone/>
            </a:pPr>
            <a:r>
              <a:rPr lang="en-US" sz="3085" b="1" dirty="0">
                <a:solidFill>
                  <a:srgbClr val="FFFFFF"/>
                </a:solidFill>
                <a:latin typeface="Syne" pitchFamily="34" charset="0"/>
                <a:ea typeface="Syne" pitchFamily="34" charset="-122"/>
                <a:cs typeface="Syne" pitchFamily="34" charset="-120"/>
              </a:rPr>
              <a:t>Sensor Functionality and Waste Separation</a:t>
            </a:r>
            <a:endParaRPr lang="en-US" sz="3085" dirty="0"/>
          </a:p>
        </p:txBody>
      </p:sp>
      <p:pic>
        <p:nvPicPr>
          <p:cNvPr id="6" name="Image 1" descr="preencoded.png"/>
          <p:cNvPicPr>
            <a:picLocks noChangeAspect="1"/>
          </p:cNvPicPr>
          <p:nvPr/>
        </p:nvPicPr>
        <p:blipFill>
          <a:blip r:embed="rId4"/>
          <a:stretch>
            <a:fillRect/>
          </a:stretch>
        </p:blipFill>
        <p:spPr>
          <a:xfrm>
            <a:off x="728424" y="2133481"/>
            <a:ext cx="1040725" cy="1665089"/>
          </a:xfrm>
          <a:prstGeom prst="rect">
            <a:avLst/>
          </a:prstGeom>
        </p:spPr>
      </p:pic>
      <p:sp>
        <p:nvSpPr>
          <p:cNvPr id="7" name="Text 3"/>
          <p:cNvSpPr/>
          <p:nvPr/>
        </p:nvSpPr>
        <p:spPr>
          <a:xfrm>
            <a:off x="2081332" y="2341602"/>
            <a:ext cx="2448758" cy="306110"/>
          </a:xfrm>
          <a:prstGeom prst="rect">
            <a:avLst/>
          </a:prstGeom>
          <a:noFill/>
          <a:ln/>
        </p:spPr>
        <p:txBody>
          <a:bodyPr wrap="none" rtlCol="0" anchor="t"/>
          <a:lstStyle/>
          <a:p>
            <a:pPr marL="0" indent="0" algn="l">
              <a:lnSpc>
                <a:spcPts val="2410"/>
              </a:lnSpc>
              <a:buNone/>
            </a:pPr>
            <a:r>
              <a:rPr lang="en-US" sz="1928" b="1" dirty="0">
                <a:solidFill>
                  <a:srgbClr val="D9E1FF"/>
                </a:solidFill>
                <a:latin typeface="Syne" pitchFamily="34" charset="0"/>
                <a:ea typeface="Syne" pitchFamily="34" charset="-122"/>
                <a:cs typeface="Syne" pitchFamily="34" charset="-120"/>
              </a:rPr>
              <a:t>Motion Detection</a:t>
            </a:r>
            <a:endParaRPr lang="en-US" sz="1928" dirty="0"/>
          </a:p>
        </p:txBody>
      </p:sp>
      <p:sp>
        <p:nvSpPr>
          <p:cNvPr id="8" name="Text 4"/>
          <p:cNvSpPr/>
          <p:nvPr/>
        </p:nvSpPr>
        <p:spPr>
          <a:xfrm>
            <a:off x="2081332" y="2772489"/>
            <a:ext cx="6334244" cy="665798"/>
          </a:xfrm>
          <a:prstGeom prst="rect">
            <a:avLst/>
          </a:prstGeom>
          <a:noFill/>
          <a:ln/>
        </p:spPr>
        <p:txBody>
          <a:bodyPr wrap="square" rtlCol="0" anchor="t"/>
          <a:lstStyle/>
          <a:p>
            <a:pPr marL="0" indent="0" algn="l">
              <a:lnSpc>
                <a:spcPts val="2622"/>
              </a:lnSpc>
              <a:buNone/>
            </a:pPr>
            <a:r>
              <a:rPr lang="en-US" sz="1639" dirty="0">
                <a:solidFill>
                  <a:srgbClr val="D9E1FF"/>
                </a:solidFill>
                <a:latin typeface="Arimo" pitchFamily="34" charset="0"/>
                <a:ea typeface="Arimo" pitchFamily="34" charset="-122"/>
                <a:cs typeface="Arimo" pitchFamily="34" charset="-120"/>
              </a:rPr>
              <a:t>The ultrasonic sensor detects movement and automatically opens the lid, enhancing convenience and hygiene.</a:t>
            </a:r>
            <a:endParaRPr lang="en-US" sz="1639" dirty="0"/>
          </a:p>
        </p:txBody>
      </p:sp>
      <p:pic>
        <p:nvPicPr>
          <p:cNvPr id="9" name="Image 2" descr="preencoded.png"/>
          <p:cNvPicPr>
            <a:picLocks noChangeAspect="1"/>
          </p:cNvPicPr>
          <p:nvPr/>
        </p:nvPicPr>
        <p:blipFill>
          <a:blip r:embed="rId5"/>
          <a:stretch>
            <a:fillRect/>
          </a:stretch>
        </p:blipFill>
        <p:spPr>
          <a:xfrm>
            <a:off x="728424" y="3798570"/>
            <a:ext cx="1040725" cy="1845826"/>
          </a:xfrm>
          <a:prstGeom prst="rect">
            <a:avLst/>
          </a:prstGeom>
        </p:spPr>
      </p:pic>
      <p:sp>
        <p:nvSpPr>
          <p:cNvPr id="10" name="Text 5"/>
          <p:cNvSpPr/>
          <p:nvPr/>
        </p:nvSpPr>
        <p:spPr>
          <a:xfrm>
            <a:off x="2081332" y="4006691"/>
            <a:ext cx="2448758" cy="306110"/>
          </a:xfrm>
          <a:prstGeom prst="rect">
            <a:avLst/>
          </a:prstGeom>
          <a:noFill/>
          <a:ln/>
        </p:spPr>
        <p:txBody>
          <a:bodyPr wrap="none" rtlCol="0" anchor="t"/>
          <a:lstStyle/>
          <a:p>
            <a:pPr marL="0" indent="0" algn="l">
              <a:lnSpc>
                <a:spcPts val="2410"/>
              </a:lnSpc>
              <a:buNone/>
            </a:pPr>
            <a:r>
              <a:rPr lang="en-US" sz="1928" b="1" dirty="0">
                <a:solidFill>
                  <a:srgbClr val="D9E1FF"/>
                </a:solidFill>
                <a:latin typeface="Syne" pitchFamily="34" charset="0"/>
                <a:ea typeface="Syne" pitchFamily="34" charset="-122"/>
                <a:cs typeface="Syne" pitchFamily="34" charset="-120"/>
              </a:rPr>
              <a:t>Moisture Sensing</a:t>
            </a:r>
            <a:endParaRPr lang="en-US" sz="1928" dirty="0"/>
          </a:p>
        </p:txBody>
      </p:sp>
      <p:sp>
        <p:nvSpPr>
          <p:cNvPr id="11" name="Text 6"/>
          <p:cNvSpPr/>
          <p:nvPr/>
        </p:nvSpPr>
        <p:spPr>
          <a:xfrm>
            <a:off x="2081332" y="4437578"/>
            <a:ext cx="6334244" cy="998696"/>
          </a:xfrm>
          <a:prstGeom prst="rect">
            <a:avLst/>
          </a:prstGeom>
          <a:noFill/>
          <a:ln/>
        </p:spPr>
        <p:txBody>
          <a:bodyPr wrap="square" rtlCol="0" anchor="t"/>
          <a:lstStyle/>
          <a:p>
            <a:pPr marL="0" indent="0" algn="l">
              <a:lnSpc>
                <a:spcPts val="2622"/>
              </a:lnSpc>
              <a:buNone/>
            </a:pPr>
            <a:r>
              <a:rPr lang="en-US" sz="1639" dirty="0">
                <a:solidFill>
                  <a:srgbClr val="D9E1FF"/>
                </a:solidFill>
                <a:latin typeface="Arimo" pitchFamily="34" charset="0"/>
                <a:ea typeface="Arimo" pitchFamily="34" charset="-122"/>
                <a:cs typeface="Arimo" pitchFamily="34" charset="-120"/>
              </a:rPr>
              <a:t>The moisture sensor monitors moisture levels in the garbage and send signal to Arduino about the value, then the Arduino decides whether it will go in dry compartment or wet compartment</a:t>
            </a:r>
            <a:endParaRPr lang="en-US" sz="1639" dirty="0"/>
          </a:p>
        </p:txBody>
      </p:sp>
      <p:pic>
        <p:nvPicPr>
          <p:cNvPr id="12" name="Image 3" descr="preencoded.png"/>
          <p:cNvPicPr>
            <a:picLocks noChangeAspect="1"/>
          </p:cNvPicPr>
          <p:nvPr/>
        </p:nvPicPr>
        <p:blipFill>
          <a:blip r:embed="rId6"/>
          <a:stretch>
            <a:fillRect/>
          </a:stretch>
        </p:blipFill>
        <p:spPr>
          <a:xfrm>
            <a:off x="728424" y="5644396"/>
            <a:ext cx="1040725" cy="1665089"/>
          </a:xfrm>
          <a:prstGeom prst="rect">
            <a:avLst/>
          </a:prstGeom>
        </p:spPr>
      </p:pic>
      <p:sp>
        <p:nvSpPr>
          <p:cNvPr id="13" name="Text 7"/>
          <p:cNvSpPr/>
          <p:nvPr/>
        </p:nvSpPr>
        <p:spPr>
          <a:xfrm>
            <a:off x="2081332" y="5852517"/>
            <a:ext cx="2448758" cy="306110"/>
          </a:xfrm>
          <a:prstGeom prst="rect">
            <a:avLst/>
          </a:prstGeom>
          <a:noFill/>
          <a:ln/>
        </p:spPr>
        <p:txBody>
          <a:bodyPr wrap="none" rtlCol="0" anchor="t"/>
          <a:lstStyle/>
          <a:p>
            <a:pPr marL="0" indent="0" algn="l">
              <a:lnSpc>
                <a:spcPts val="2410"/>
              </a:lnSpc>
              <a:buNone/>
            </a:pPr>
            <a:r>
              <a:rPr lang="en-US" sz="1928" b="1" dirty="0">
                <a:solidFill>
                  <a:srgbClr val="D9E1FF"/>
                </a:solidFill>
                <a:latin typeface="Syne" pitchFamily="34" charset="0"/>
                <a:ea typeface="Syne" pitchFamily="34" charset="-122"/>
                <a:cs typeface="Syne" pitchFamily="34" charset="-120"/>
              </a:rPr>
              <a:t>Waste Separation</a:t>
            </a:r>
            <a:endParaRPr lang="en-US" sz="1928" dirty="0"/>
          </a:p>
        </p:txBody>
      </p:sp>
      <p:sp>
        <p:nvSpPr>
          <p:cNvPr id="14" name="Text 8"/>
          <p:cNvSpPr/>
          <p:nvPr/>
        </p:nvSpPr>
        <p:spPr>
          <a:xfrm>
            <a:off x="2081332" y="6283404"/>
            <a:ext cx="6334244" cy="665798"/>
          </a:xfrm>
          <a:prstGeom prst="rect">
            <a:avLst/>
          </a:prstGeom>
          <a:noFill/>
          <a:ln/>
        </p:spPr>
        <p:txBody>
          <a:bodyPr wrap="square" rtlCol="0" anchor="t"/>
          <a:lstStyle/>
          <a:p>
            <a:pPr marL="0" indent="0" algn="l">
              <a:lnSpc>
                <a:spcPts val="2622"/>
              </a:lnSpc>
              <a:buNone/>
            </a:pPr>
            <a:r>
              <a:rPr lang="en-US" sz="1639" dirty="0">
                <a:solidFill>
                  <a:srgbClr val="D9E1FF"/>
                </a:solidFill>
                <a:latin typeface="Arimo" pitchFamily="34" charset="0"/>
                <a:ea typeface="Arimo" pitchFamily="34" charset="-122"/>
                <a:cs typeface="Arimo" pitchFamily="34" charset="-120"/>
              </a:rPr>
              <a:t>The two compartments ensure proper separation of dry and wet waste, facilitating recycling and reducing landfill waste.</a:t>
            </a:r>
            <a:endParaRPr lang="en-US" sz="163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31267"/>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5486400" cy="8231267"/>
          </a:xfrm>
          <a:prstGeom prst="rect">
            <a:avLst/>
          </a:prstGeom>
        </p:spPr>
      </p:pic>
      <p:sp>
        <p:nvSpPr>
          <p:cNvPr id="5" name="Text 2"/>
          <p:cNvSpPr/>
          <p:nvPr/>
        </p:nvSpPr>
        <p:spPr>
          <a:xfrm>
            <a:off x="6270546" y="616148"/>
            <a:ext cx="7575709" cy="1054179"/>
          </a:xfrm>
          <a:prstGeom prst="rect">
            <a:avLst/>
          </a:prstGeom>
          <a:noFill/>
          <a:ln/>
        </p:spPr>
        <p:txBody>
          <a:bodyPr wrap="square" rtlCol="0" anchor="t"/>
          <a:lstStyle/>
          <a:p>
            <a:pPr marL="0" indent="0">
              <a:lnSpc>
                <a:spcPts val="4151"/>
              </a:lnSpc>
              <a:buNone/>
            </a:pPr>
            <a:r>
              <a:rPr lang="en-US" sz="3321" b="1" dirty="0">
                <a:solidFill>
                  <a:srgbClr val="FFFFFF"/>
                </a:solidFill>
                <a:latin typeface="Syne" pitchFamily="34" charset="0"/>
                <a:ea typeface="Syne" pitchFamily="34" charset="-122"/>
                <a:cs typeface="Syne" pitchFamily="34" charset="-120"/>
              </a:rPr>
              <a:t>Prototype Development and Testing</a:t>
            </a:r>
            <a:endParaRPr lang="en-US" sz="3321" dirty="0"/>
          </a:p>
        </p:txBody>
      </p:sp>
      <p:sp>
        <p:nvSpPr>
          <p:cNvPr id="6" name="Shape 3"/>
          <p:cNvSpPr/>
          <p:nvPr/>
        </p:nvSpPr>
        <p:spPr>
          <a:xfrm>
            <a:off x="6591300" y="1922383"/>
            <a:ext cx="30480" cy="5692735"/>
          </a:xfrm>
          <a:prstGeom prst="roundRect">
            <a:avLst>
              <a:gd name="adj" fmla="val 110269"/>
            </a:avLst>
          </a:prstGeom>
          <a:solidFill>
            <a:srgbClr val="44426B"/>
          </a:solidFill>
          <a:ln/>
        </p:spPr>
      </p:sp>
      <p:sp>
        <p:nvSpPr>
          <p:cNvPr id="7" name="Shape 4"/>
          <p:cNvSpPr/>
          <p:nvPr/>
        </p:nvSpPr>
        <p:spPr>
          <a:xfrm>
            <a:off x="6828115" y="2411254"/>
            <a:ext cx="784146" cy="30480"/>
          </a:xfrm>
          <a:prstGeom prst="roundRect">
            <a:avLst>
              <a:gd name="adj" fmla="val 110269"/>
            </a:avLst>
          </a:prstGeom>
          <a:solidFill>
            <a:srgbClr val="44426B"/>
          </a:solidFill>
          <a:ln/>
        </p:spPr>
      </p:sp>
      <p:sp>
        <p:nvSpPr>
          <p:cNvPr id="8" name="Shape 5"/>
          <p:cNvSpPr/>
          <p:nvPr/>
        </p:nvSpPr>
        <p:spPr>
          <a:xfrm>
            <a:off x="6354485" y="2174438"/>
            <a:ext cx="504111" cy="504111"/>
          </a:xfrm>
          <a:prstGeom prst="roundRect">
            <a:avLst>
              <a:gd name="adj" fmla="val 6667"/>
            </a:avLst>
          </a:prstGeom>
          <a:solidFill>
            <a:srgbClr val="2B2952"/>
          </a:solidFill>
          <a:ln/>
        </p:spPr>
      </p:sp>
      <p:sp>
        <p:nvSpPr>
          <p:cNvPr id="9" name="Text 6"/>
          <p:cNvSpPr/>
          <p:nvPr/>
        </p:nvSpPr>
        <p:spPr>
          <a:xfrm>
            <a:off x="6544866" y="2268260"/>
            <a:ext cx="123349" cy="316349"/>
          </a:xfrm>
          <a:prstGeom prst="rect">
            <a:avLst/>
          </a:prstGeom>
          <a:noFill/>
          <a:ln/>
        </p:spPr>
        <p:txBody>
          <a:bodyPr wrap="none" rtlCol="0" anchor="t"/>
          <a:lstStyle/>
          <a:p>
            <a:pPr marL="0" indent="0" algn="ctr">
              <a:lnSpc>
                <a:spcPts val="2491"/>
              </a:lnSpc>
              <a:buNone/>
            </a:pPr>
            <a:r>
              <a:rPr lang="en-US" sz="2491" b="1" dirty="0">
                <a:solidFill>
                  <a:srgbClr val="D9E1FF"/>
                </a:solidFill>
                <a:latin typeface="Syne" pitchFamily="34" charset="0"/>
                <a:ea typeface="Syne" pitchFamily="34" charset="-122"/>
                <a:cs typeface="Syne" pitchFamily="34" charset="-120"/>
              </a:rPr>
              <a:t>1</a:t>
            </a:r>
            <a:endParaRPr lang="en-US" sz="2491" dirty="0"/>
          </a:p>
        </p:txBody>
      </p:sp>
      <p:sp>
        <p:nvSpPr>
          <p:cNvPr id="10" name="Text 7"/>
          <p:cNvSpPr/>
          <p:nvPr/>
        </p:nvSpPr>
        <p:spPr>
          <a:xfrm>
            <a:off x="7838837" y="2146340"/>
            <a:ext cx="3105983" cy="329446"/>
          </a:xfrm>
          <a:prstGeom prst="rect">
            <a:avLst/>
          </a:prstGeom>
          <a:noFill/>
          <a:ln/>
        </p:spPr>
        <p:txBody>
          <a:bodyPr wrap="none" rtlCol="0" anchor="t"/>
          <a:lstStyle/>
          <a:p>
            <a:pPr marL="0" indent="0" algn="l">
              <a:lnSpc>
                <a:spcPts val="2595"/>
              </a:lnSpc>
              <a:buNone/>
            </a:pPr>
            <a:r>
              <a:rPr lang="en-US" sz="2076" b="1" dirty="0">
                <a:solidFill>
                  <a:srgbClr val="D9E1FF"/>
                </a:solidFill>
                <a:latin typeface="Syne" pitchFamily="34" charset="0"/>
                <a:ea typeface="Syne" pitchFamily="34" charset="-122"/>
                <a:cs typeface="Syne" pitchFamily="34" charset="-120"/>
              </a:rPr>
              <a:t>Hardware Integration</a:t>
            </a:r>
            <a:endParaRPr lang="en-US" sz="2076" dirty="0"/>
          </a:p>
        </p:txBody>
      </p:sp>
      <p:sp>
        <p:nvSpPr>
          <p:cNvPr id="11" name="Text 8"/>
          <p:cNvSpPr/>
          <p:nvPr/>
        </p:nvSpPr>
        <p:spPr>
          <a:xfrm>
            <a:off x="7838837" y="2610207"/>
            <a:ext cx="6007418" cy="1075492"/>
          </a:xfrm>
          <a:prstGeom prst="rect">
            <a:avLst/>
          </a:prstGeom>
          <a:noFill/>
          <a:ln/>
        </p:spPr>
        <p:txBody>
          <a:bodyPr wrap="square" rtlCol="0" anchor="t"/>
          <a:lstStyle/>
          <a:p>
            <a:pPr marL="0" indent="0" algn="l">
              <a:lnSpc>
                <a:spcPts val="2823"/>
              </a:lnSpc>
              <a:buNone/>
            </a:pPr>
            <a:r>
              <a:rPr lang="en-US" sz="1764" dirty="0">
                <a:solidFill>
                  <a:srgbClr val="D9E1FF"/>
                </a:solidFill>
                <a:latin typeface="Arimo" pitchFamily="34" charset="0"/>
                <a:ea typeface="Arimo" pitchFamily="34" charset="-122"/>
                <a:cs typeface="Arimo" pitchFamily="34" charset="-120"/>
              </a:rPr>
              <a:t>Connecting and configuring the Arduino microcontroller, sensors, motor, and other components to ensure proper functionality.</a:t>
            </a:r>
            <a:endParaRPr lang="en-US" sz="1764" dirty="0"/>
          </a:p>
        </p:txBody>
      </p:sp>
      <p:sp>
        <p:nvSpPr>
          <p:cNvPr id="12" name="Shape 9"/>
          <p:cNvSpPr/>
          <p:nvPr/>
        </p:nvSpPr>
        <p:spPr>
          <a:xfrm>
            <a:off x="6828115" y="4622483"/>
            <a:ext cx="784146" cy="30480"/>
          </a:xfrm>
          <a:prstGeom prst="roundRect">
            <a:avLst>
              <a:gd name="adj" fmla="val 110269"/>
            </a:avLst>
          </a:prstGeom>
          <a:solidFill>
            <a:srgbClr val="44426B"/>
          </a:solidFill>
          <a:ln/>
        </p:spPr>
      </p:sp>
      <p:sp>
        <p:nvSpPr>
          <p:cNvPr id="13" name="Shape 10"/>
          <p:cNvSpPr/>
          <p:nvPr/>
        </p:nvSpPr>
        <p:spPr>
          <a:xfrm>
            <a:off x="6354485" y="4385667"/>
            <a:ext cx="504111" cy="504111"/>
          </a:xfrm>
          <a:prstGeom prst="roundRect">
            <a:avLst>
              <a:gd name="adj" fmla="val 6667"/>
            </a:avLst>
          </a:prstGeom>
          <a:solidFill>
            <a:srgbClr val="2B2952"/>
          </a:solidFill>
          <a:ln/>
        </p:spPr>
      </p:sp>
      <p:sp>
        <p:nvSpPr>
          <p:cNvPr id="14" name="Text 11"/>
          <p:cNvSpPr/>
          <p:nvPr/>
        </p:nvSpPr>
        <p:spPr>
          <a:xfrm>
            <a:off x="6507837" y="4479488"/>
            <a:ext cx="197406" cy="316349"/>
          </a:xfrm>
          <a:prstGeom prst="rect">
            <a:avLst/>
          </a:prstGeom>
          <a:noFill/>
          <a:ln/>
        </p:spPr>
        <p:txBody>
          <a:bodyPr wrap="none" rtlCol="0" anchor="t"/>
          <a:lstStyle/>
          <a:p>
            <a:pPr marL="0" indent="0" algn="ctr">
              <a:lnSpc>
                <a:spcPts val="2491"/>
              </a:lnSpc>
              <a:buNone/>
            </a:pPr>
            <a:r>
              <a:rPr lang="en-US" sz="2491" b="1" dirty="0">
                <a:solidFill>
                  <a:srgbClr val="D9E1FF"/>
                </a:solidFill>
                <a:latin typeface="Syne" pitchFamily="34" charset="0"/>
                <a:ea typeface="Syne" pitchFamily="34" charset="-122"/>
                <a:cs typeface="Syne" pitchFamily="34" charset="-120"/>
              </a:rPr>
              <a:t>2</a:t>
            </a:r>
            <a:endParaRPr lang="en-US" sz="2491" dirty="0"/>
          </a:p>
        </p:txBody>
      </p:sp>
      <p:sp>
        <p:nvSpPr>
          <p:cNvPr id="15" name="Text 12"/>
          <p:cNvSpPr/>
          <p:nvPr/>
        </p:nvSpPr>
        <p:spPr>
          <a:xfrm>
            <a:off x="7838837" y="4357568"/>
            <a:ext cx="3385542" cy="329446"/>
          </a:xfrm>
          <a:prstGeom prst="rect">
            <a:avLst/>
          </a:prstGeom>
          <a:noFill/>
          <a:ln/>
        </p:spPr>
        <p:txBody>
          <a:bodyPr wrap="none" rtlCol="0" anchor="t"/>
          <a:lstStyle/>
          <a:p>
            <a:pPr marL="0" indent="0" algn="l">
              <a:lnSpc>
                <a:spcPts val="2595"/>
              </a:lnSpc>
              <a:buNone/>
            </a:pPr>
            <a:r>
              <a:rPr lang="en-US" sz="2076" b="1" dirty="0">
                <a:solidFill>
                  <a:srgbClr val="D9E1FF"/>
                </a:solidFill>
                <a:latin typeface="Syne" pitchFamily="34" charset="0"/>
                <a:ea typeface="Syne" pitchFamily="34" charset="-122"/>
                <a:cs typeface="Syne" pitchFamily="34" charset="-120"/>
              </a:rPr>
              <a:t>Software Programming</a:t>
            </a:r>
            <a:endParaRPr lang="en-US" sz="2076" dirty="0"/>
          </a:p>
        </p:txBody>
      </p:sp>
      <p:sp>
        <p:nvSpPr>
          <p:cNvPr id="16" name="Text 13"/>
          <p:cNvSpPr/>
          <p:nvPr/>
        </p:nvSpPr>
        <p:spPr>
          <a:xfrm>
            <a:off x="7838837" y="4821436"/>
            <a:ext cx="6007418" cy="716994"/>
          </a:xfrm>
          <a:prstGeom prst="rect">
            <a:avLst/>
          </a:prstGeom>
          <a:noFill/>
          <a:ln/>
        </p:spPr>
        <p:txBody>
          <a:bodyPr wrap="square" rtlCol="0" anchor="t"/>
          <a:lstStyle/>
          <a:p>
            <a:pPr marL="0" indent="0" algn="l">
              <a:lnSpc>
                <a:spcPts val="2823"/>
              </a:lnSpc>
              <a:buNone/>
            </a:pPr>
            <a:r>
              <a:rPr lang="en-US" sz="1764" dirty="0">
                <a:solidFill>
                  <a:srgbClr val="D9E1FF"/>
                </a:solidFill>
                <a:latin typeface="Arimo" pitchFamily="34" charset="0"/>
                <a:ea typeface="Arimo" pitchFamily="34" charset="-122"/>
                <a:cs typeface="Arimo" pitchFamily="34" charset="-120"/>
              </a:rPr>
              <a:t>Developing the code to be used by Arduino to process sensor data and control the motor</a:t>
            </a:r>
            <a:endParaRPr lang="en-US" sz="1764" dirty="0"/>
          </a:p>
        </p:txBody>
      </p:sp>
      <p:sp>
        <p:nvSpPr>
          <p:cNvPr id="17" name="Shape 14"/>
          <p:cNvSpPr/>
          <p:nvPr/>
        </p:nvSpPr>
        <p:spPr>
          <a:xfrm>
            <a:off x="6828115" y="6475214"/>
            <a:ext cx="784146" cy="30480"/>
          </a:xfrm>
          <a:prstGeom prst="roundRect">
            <a:avLst>
              <a:gd name="adj" fmla="val 110269"/>
            </a:avLst>
          </a:prstGeom>
          <a:solidFill>
            <a:srgbClr val="44426B"/>
          </a:solidFill>
          <a:ln/>
        </p:spPr>
      </p:sp>
      <p:sp>
        <p:nvSpPr>
          <p:cNvPr id="18" name="Shape 15"/>
          <p:cNvSpPr/>
          <p:nvPr/>
        </p:nvSpPr>
        <p:spPr>
          <a:xfrm>
            <a:off x="6354485" y="6238399"/>
            <a:ext cx="504111" cy="504111"/>
          </a:xfrm>
          <a:prstGeom prst="roundRect">
            <a:avLst>
              <a:gd name="adj" fmla="val 6667"/>
            </a:avLst>
          </a:prstGeom>
          <a:solidFill>
            <a:srgbClr val="2B2952"/>
          </a:solidFill>
          <a:ln/>
        </p:spPr>
      </p:sp>
      <p:sp>
        <p:nvSpPr>
          <p:cNvPr id="19" name="Text 16"/>
          <p:cNvSpPr/>
          <p:nvPr/>
        </p:nvSpPr>
        <p:spPr>
          <a:xfrm>
            <a:off x="6505099" y="6332220"/>
            <a:ext cx="202763" cy="316349"/>
          </a:xfrm>
          <a:prstGeom prst="rect">
            <a:avLst/>
          </a:prstGeom>
          <a:noFill/>
          <a:ln/>
        </p:spPr>
        <p:txBody>
          <a:bodyPr wrap="none" rtlCol="0" anchor="t"/>
          <a:lstStyle/>
          <a:p>
            <a:pPr marL="0" indent="0" algn="ctr">
              <a:lnSpc>
                <a:spcPts val="2491"/>
              </a:lnSpc>
              <a:buNone/>
            </a:pPr>
            <a:r>
              <a:rPr lang="en-US" sz="2491" b="1" dirty="0">
                <a:solidFill>
                  <a:srgbClr val="D9E1FF"/>
                </a:solidFill>
                <a:latin typeface="Syne" pitchFamily="34" charset="0"/>
                <a:ea typeface="Syne" pitchFamily="34" charset="-122"/>
                <a:cs typeface="Syne" pitchFamily="34" charset="-120"/>
              </a:rPr>
              <a:t>3</a:t>
            </a:r>
            <a:endParaRPr lang="en-US" sz="2491" dirty="0"/>
          </a:p>
        </p:txBody>
      </p:sp>
      <p:sp>
        <p:nvSpPr>
          <p:cNvPr id="20" name="Text 17"/>
          <p:cNvSpPr/>
          <p:nvPr/>
        </p:nvSpPr>
        <p:spPr>
          <a:xfrm>
            <a:off x="7838837" y="6210300"/>
            <a:ext cx="2636044" cy="329446"/>
          </a:xfrm>
          <a:prstGeom prst="rect">
            <a:avLst/>
          </a:prstGeom>
          <a:noFill/>
          <a:ln/>
        </p:spPr>
        <p:txBody>
          <a:bodyPr wrap="none" rtlCol="0" anchor="t"/>
          <a:lstStyle/>
          <a:p>
            <a:pPr marL="0" indent="0" algn="l">
              <a:lnSpc>
                <a:spcPts val="2595"/>
              </a:lnSpc>
              <a:buNone/>
            </a:pPr>
            <a:r>
              <a:rPr lang="en-US" sz="2076" b="1" dirty="0">
                <a:solidFill>
                  <a:srgbClr val="D9E1FF"/>
                </a:solidFill>
                <a:latin typeface="Syne" pitchFamily="34" charset="0"/>
                <a:ea typeface="Syne" pitchFamily="34" charset="-122"/>
                <a:cs typeface="Syne" pitchFamily="34" charset="-120"/>
              </a:rPr>
              <a:t>Prototype Testing</a:t>
            </a:r>
            <a:endParaRPr lang="en-US" sz="2076" dirty="0"/>
          </a:p>
        </p:txBody>
      </p:sp>
      <p:sp>
        <p:nvSpPr>
          <p:cNvPr id="21" name="Text 18"/>
          <p:cNvSpPr/>
          <p:nvPr/>
        </p:nvSpPr>
        <p:spPr>
          <a:xfrm>
            <a:off x="7838837" y="6674168"/>
            <a:ext cx="6007418" cy="716994"/>
          </a:xfrm>
          <a:prstGeom prst="rect">
            <a:avLst/>
          </a:prstGeom>
          <a:noFill/>
          <a:ln/>
        </p:spPr>
        <p:txBody>
          <a:bodyPr wrap="square" rtlCol="0" anchor="t"/>
          <a:lstStyle/>
          <a:p>
            <a:pPr marL="0" indent="0" algn="l">
              <a:lnSpc>
                <a:spcPts val="2823"/>
              </a:lnSpc>
              <a:buNone/>
            </a:pPr>
            <a:r>
              <a:rPr lang="en-US" sz="1764" dirty="0">
                <a:solidFill>
                  <a:srgbClr val="D9E1FF"/>
                </a:solidFill>
                <a:latin typeface="Arimo" pitchFamily="34" charset="0"/>
                <a:ea typeface="Arimo" pitchFamily="34" charset="-122"/>
                <a:cs typeface="Arimo" pitchFamily="34" charset="-120"/>
              </a:rPr>
              <a:t>Testing of the prototype in real-world scenarios to evaluate its performance, reliability, and accuracy.</a:t>
            </a:r>
            <a:endParaRPr lang="en-US" sz="176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150054" y="1047393"/>
            <a:ext cx="6859786" cy="446127"/>
          </a:xfrm>
          <a:prstGeom prst="rect">
            <a:avLst/>
          </a:prstGeom>
          <a:noFill/>
          <a:ln/>
        </p:spPr>
        <p:txBody>
          <a:bodyPr wrap="none" rtlCol="0" anchor="t"/>
          <a:lstStyle/>
          <a:p>
            <a:pPr marL="0" indent="0">
              <a:lnSpc>
                <a:spcPts val="3514"/>
              </a:lnSpc>
              <a:buNone/>
            </a:pPr>
            <a:r>
              <a:rPr lang="en-US" sz="2811" b="1" dirty="0">
                <a:solidFill>
                  <a:srgbClr val="FFFFFF"/>
                </a:solidFill>
                <a:latin typeface="Syne" pitchFamily="34" charset="0"/>
                <a:ea typeface="Syne" pitchFamily="34" charset="-122"/>
                <a:cs typeface="Syne" pitchFamily="34" charset="-120"/>
              </a:rPr>
              <a:t>Potential Applications and Benefits</a:t>
            </a:r>
            <a:endParaRPr lang="en-US" sz="2811" dirty="0"/>
          </a:p>
        </p:txBody>
      </p:sp>
      <p:sp>
        <p:nvSpPr>
          <p:cNvPr id="6" name="Shape 3"/>
          <p:cNvSpPr/>
          <p:nvPr/>
        </p:nvSpPr>
        <p:spPr>
          <a:xfrm>
            <a:off x="6150054" y="1706761"/>
            <a:ext cx="7816691" cy="1075015"/>
          </a:xfrm>
          <a:prstGeom prst="roundRect">
            <a:avLst>
              <a:gd name="adj" fmla="val 2646"/>
            </a:avLst>
          </a:prstGeom>
          <a:solidFill>
            <a:srgbClr val="2B2952"/>
          </a:solidFill>
          <a:ln/>
        </p:spPr>
      </p:sp>
      <p:sp>
        <p:nvSpPr>
          <p:cNvPr id="7" name="Text 4"/>
          <p:cNvSpPr/>
          <p:nvPr/>
        </p:nvSpPr>
        <p:spPr>
          <a:xfrm>
            <a:off x="6339602" y="1896308"/>
            <a:ext cx="2309098" cy="278844"/>
          </a:xfrm>
          <a:prstGeom prst="rect">
            <a:avLst/>
          </a:prstGeom>
          <a:noFill/>
          <a:ln/>
        </p:spPr>
        <p:txBody>
          <a:bodyPr wrap="none" rtlCol="0" anchor="t"/>
          <a:lstStyle/>
          <a:p>
            <a:pPr marL="0" indent="0">
              <a:lnSpc>
                <a:spcPts val="2196"/>
              </a:lnSpc>
              <a:buNone/>
            </a:pPr>
            <a:r>
              <a:rPr lang="en-US" sz="1757" b="1" dirty="0">
                <a:solidFill>
                  <a:srgbClr val="D9E1FF"/>
                </a:solidFill>
                <a:latin typeface="Syne" pitchFamily="34" charset="0"/>
                <a:ea typeface="Syne" pitchFamily="34" charset="-122"/>
                <a:cs typeface="Syne" pitchFamily="34" charset="-120"/>
              </a:rPr>
              <a:t>Residential Homes</a:t>
            </a:r>
            <a:endParaRPr lang="en-US" sz="1757" dirty="0"/>
          </a:p>
        </p:txBody>
      </p:sp>
      <p:sp>
        <p:nvSpPr>
          <p:cNvPr id="8" name="Text 5"/>
          <p:cNvSpPr/>
          <p:nvPr/>
        </p:nvSpPr>
        <p:spPr>
          <a:xfrm>
            <a:off x="6339602" y="2288858"/>
            <a:ext cx="7437596" cy="303371"/>
          </a:xfrm>
          <a:prstGeom prst="rect">
            <a:avLst/>
          </a:prstGeom>
          <a:noFill/>
          <a:ln/>
        </p:spPr>
        <p:txBody>
          <a:bodyPr wrap="none" rtlCol="0" anchor="t"/>
          <a:lstStyle/>
          <a:p>
            <a:pPr marL="0" indent="0">
              <a:lnSpc>
                <a:spcPts val="2389"/>
              </a:lnSpc>
              <a:buNone/>
            </a:pPr>
            <a:r>
              <a:rPr lang="en-US" sz="1493" dirty="0">
                <a:solidFill>
                  <a:srgbClr val="D9E1FF"/>
                </a:solidFill>
                <a:latin typeface="Arimo" pitchFamily="34" charset="0"/>
                <a:ea typeface="Arimo" pitchFamily="34" charset="-122"/>
                <a:cs typeface="Arimo" pitchFamily="34" charset="-120"/>
              </a:rPr>
              <a:t>Enhances waste management, promotes recycling, and minimizes odors and pests.</a:t>
            </a:r>
            <a:endParaRPr lang="en-US" sz="1493" dirty="0"/>
          </a:p>
        </p:txBody>
      </p:sp>
      <p:sp>
        <p:nvSpPr>
          <p:cNvPr id="9" name="Shape 6"/>
          <p:cNvSpPr/>
          <p:nvPr/>
        </p:nvSpPr>
        <p:spPr>
          <a:xfrm>
            <a:off x="6150054" y="2971324"/>
            <a:ext cx="7816691" cy="1378387"/>
          </a:xfrm>
          <a:prstGeom prst="roundRect">
            <a:avLst>
              <a:gd name="adj" fmla="val 2064"/>
            </a:avLst>
          </a:prstGeom>
          <a:solidFill>
            <a:srgbClr val="2B2952"/>
          </a:solidFill>
          <a:ln/>
        </p:spPr>
      </p:sp>
      <p:sp>
        <p:nvSpPr>
          <p:cNvPr id="10" name="Text 7"/>
          <p:cNvSpPr/>
          <p:nvPr/>
        </p:nvSpPr>
        <p:spPr>
          <a:xfrm>
            <a:off x="6339602" y="3160871"/>
            <a:ext cx="2690336" cy="278844"/>
          </a:xfrm>
          <a:prstGeom prst="rect">
            <a:avLst/>
          </a:prstGeom>
          <a:noFill/>
          <a:ln/>
        </p:spPr>
        <p:txBody>
          <a:bodyPr wrap="none" rtlCol="0" anchor="t"/>
          <a:lstStyle/>
          <a:p>
            <a:pPr marL="0" indent="0">
              <a:lnSpc>
                <a:spcPts val="2196"/>
              </a:lnSpc>
              <a:buNone/>
            </a:pPr>
            <a:r>
              <a:rPr lang="en-US" sz="1757" b="1" dirty="0">
                <a:solidFill>
                  <a:srgbClr val="D9E1FF"/>
                </a:solidFill>
                <a:latin typeface="Syne" pitchFamily="34" charset="0"/>
                <a:ea typeface="Syne" pitchFamily="34" charset="-122"/>
                <a:cs typeface="Syne" pitchFamily="34" charset="-120"/>
              </a:rPr>
              <a:t>Commercial Buildings</a:t>
            </a:r>
            <a:endParaRPr lang="en-US" sz="1757" dirty="0"/>
          </a:p>
        </p:txBody>
      </p:sp>
      <p:sp>
        <p:nvSpPr>
          <p:cNvPr id="11" name="Text 8"/>
          <p:cNvSpPr/>
          <p:nvPr/>
        </p:nvSpPr>
        <p:spPr>
          <a:xfrm>
            <a:off x="6339602" y="3553420"/>
            <a:ext cx="7437596" cy="606743"/>
          </a:xfrm>
          <a:prstGeom prst="rect">
            <a:avLst/>
          </a:prstGeom>
          <a:noFill/>
          <a:ln/>
        </p:spPr>
        <p:txBody>
          <a:bodyPr wrap="square" rtlCol="0" anchor="t"/>
          <a:lstStyle/>
          <a:p>
            <a:pPr marL="0" indent="0">
              <a:lnSpc>
                <a:spcPts val="2389"/>
              </a:lnSpc>
              <a:buNone/>
            </a:pPr>
            <a:r>
              <a:rPr lang="en-US" sz="1493" dirty="0">
                <a:solidFill>
                  <a:srgbClr val="D9E1FF"/>
                </a:solidFill>
                <a:latin typeface="Arimo" pitchFamily="34" charset="0"/>
                <a:ea typeface="Arimo" pitchFamily="34" charset="-122"/>
                <a:cs typeface="Arimo" pitchFamily="34" charset="-120"/>
              </a:rPr>
              <a:t>Optimizes waste collection, reduces operational costs, and improves environmental sustainability.</a:t>
            </a:r>
            <a:endParaRPr lang="en-US" sz="1493" dirty="0"/>
          </a:p>
        </p:txBody>
      </p:sp>
      <p:sp>
        <p:nvSpPr>
          <p:cNvPr id="12" name="Shape 9"/>
          <p:cNvSpPr/>
          <p:nvPr/>
        </p:nvSpPr>
        <p:spPr>
          <a:xfrm>
            <a:off x="6150054" y="4539258"/>
            <a:ext cx="7816691" cy="1075015"/>
          </a:xfrm>
          <a:prstGeom prst="roundRect">
            <a:avLst>
              <a:gd name="adj" fmla="val 2646"/>
            </a:avLst>
          </a:prstGeom>
          <a:solidFill>
            <a:srgbClr val="2B2952"/>
          </a:solidFill>
          <a:ln/>
        </p:spPr>
      </p:sp>
      <p:sp>
        <p:nvSpPr>
          <p:cNvPr id="13" name="Text 10"/>
          <p:cNvSpPr/>
          <p:nvPr/>
        </p:nvSpPr>
        <p:spPr>
          <a:xfrm>
            <a:off x="6339602" y="4728805"/>
            <a:ext cx="2230993" cy="278844"/>
          </a:xfrm>
          <a:prstGeom prst="rect">
            <a:avLst/>
          </a:prstGeom>
          <a:noFill/>
          <a:ln/>
        </p:spPr>
        <p:txBody>
          <a:bodyPr wrap="none" rtlCol="0" anchor="t"/>
          <a:lstStyle/>
          <a:p>
            <a:pPr marL="0" indent="0">
              <a:lnSpc>
                <a:spcPts val="2196"/>
              </a:lnSpc>
              <a:buNone/>
            </a:pPr>
            <a:r>
              <a:rPr lang="en-US" sz="1757" b="1" dirty="0">
                <a:solidFill>
                  <a:srgbClr val="D9E1FF"/>
                </a:solidFill>
                <a:latin typeface="Syne" pitchFamily="34" charset="0"/>
                <a:ea typeface="Syne" pitchFamily="34" charset="-122"/>
                <a:cs typeface="Syne" pitchFamily="34" charset="-120"/>
              </a:rPr>
              <a:t>Public Spaces</a:t>
            </a:r>
            <a:endParaRPr lang="en-US" sz="1757" dirty="0"/>
          </a:p>
        </p:txBody>
      </p:sp>
      <p:sp>
        <p:nvSpPr>
          <p:cNvPr id="14" name="Text 11"/>
          <p:cNvSpPr/>
          <p:nvPr/>
        </p:nvSpPr>
        <p:spPr>
          <a:xfrm>
            <a:off x="6339602" y="5121354"/>
            <a:ext cx="7437596" cy="303371"/>
          </a:xfrm>
          <a:prstGeom prst="rect">
            <a:avLst/>
          </a:prstGeom>
          <a:noFill/>
          <a:ln/>
        </p:spPr>
        <p:txBody>
          <a:bodyPr wrap="none" rtlCol="0" anchor="t"/>
          <a:lstStyle/>
          <a:p>
            <a:pPr marL="0" indent="0">
              <a:lnSpc>
                <a:spcPts val="2389"/>
              </a:lnSpc>
              <a:buNone/>
            </a:pPr>
            <a:r>
              <a:rPr lang="en-US" sz="1493" dirty="0">
                <a:solidFill>
                  <a:srgbClr val="D9E1FF"/>
                </a:solidFill>
                <a:latin typeface="Arimo" pitchFamily="34" charset="0"/>
                <a:ea typeface="Arimo" pitchFamily="34" charset="-122"/>
                <a:cs typeface="Arimo" pitchFamily="34" charset="-120"/>
              </a:rPr>
              <a:t>Promotes cleanliness, reduces littering, and encourages responsible waste disposal.</a:t>
            </a:r>
            <a:endParaRPr lang="en-US" sz="1493" dirty="0"/>
          </a:p>
        </p:txBody>
      </p:sp>
      <p:sp>
        <p:nvSpPr>
          <p:cNvPr id="15" name="Shape 12"/>
          <p:cNvSpPr/>
          <p:nvPr/>
        </p:nvSpPr>
        <p:spPr>
          <a:xfrm>
            <a:off x="6150054" y="5803821"/>
            <a:ext cx="7816691" cy="1378387"/>
          </a:xfrm>
          <a:prstGeom prst="roundRect">
            <a:avLst>
              <a:gd name="adj" fmla="val 2064"/>
            </a:avLst>
          </a:prstGeom>
          <a:solidFill>
            <a:srgbClr val="2B2952"/>
          </a:solidFill>
          <a:ln/>
        </p:spPr>
      </p:sp>
      <p:sp>
        <p:nvSpPr>
          <p:cNvPr id="16" name="Text 13"/>
          <p:cNvSpPr/>
          <p:nvPr/>
        </p:nvSpPr>
        <p:spPr>
          <a:xfrm>
            <a:off x="6339602" y="5993368"/>
            <a:ext cx="2901315" cy="278844"/>
          </a:xfrm>
          <a:prstGeom prst="rect">
            <a:avLst/>
          </a:prstGeom>
          <a:noFill/>
          <a:ln/>
        </p:spPr>
        <p:txBody>
          <a:bodyPr wrap="none" rtlCol="0" anchor="t"/>
          <a:lstStyle/>
          <a:p>
            <a:pPr marL="0" indent="0">
              <a:lnSpc>
                <a:spcPts val="2196"/>
              </a:lnSpc>
              <a:buNone/>
            </a:pPr>
            <a:r>
              <a:rPr lang="en-US" sz="1757" b="1" dirty="0">
                <a:solidFill>
                  <a:srgbClr val="D9E1FF"/>
                </a:solidFill>
                <a:latin typeface="Syne" pitchFamily="34" charset="0"/>
                <a:ea typeface="Syne" pitchFamily="34" charset="-122"/>
                <a:cs typeface="Syne" pitchFamily="34" charset="-120"/>
              </a:rPr>
              <a:t>Educational Institutions</a:t>
            </a:r>
            <a:endParaRPr lang="en-US" sz="1757" dirty="0"/>
          </a:p>
        </p:txBody>
      </p:sp>
      <p:sp>
        <p:nvSpPr>
          <p:cNvPr id="17" name="Text 14"/>
          <p:cNvSpPr/>
          <p:nvPr/>
        </p:nvSpPr>
        <p:spPr>
          <a:xfrm>
            <a:off x="6339602" y="6385917"/>
            <a:ext cx="7437596" cy="606743"/>
          </a:xfrm>
          <a:prstGeom prst="rect">
            <a:avLst/>
          </a:prstGeom>
          <a:noFill/>
          <a:ln/>
        </p:spPr>
        <p:txBody>
          <a:bodyPr wrap="square" rtlCol="0" anchor="t"/>
          <a:lstStyle/>
          <a:p>
            <a:pPr marL="0" indent="0">
              <a:lnSpc>
                <a:spcPts val="2389"/>
              </a:lnSpc>
              <a:buNone/>
            </a:pPr>
            <a:r>
              <a:rPr lang="en-US" sz="1493" dirty="0">
                <a:solidFill>
                  <a:srgbClr val="D9E1FF"/>
                </a:solidFill>
                <a:latin typeface="Arimo" pitchFamily="34" charset="0"/>
                <a:ea typeface="Arimo" pitchFamily="34" charset="-122"/>
                <a:cs typeface="Arimo" pitchFamily="34" charset="-120"/>
              </a:rPr>
              <a:t>Fosters environmental awareness, promotes recycling practices, and encourages responsible waste management.</a:t>
            </a:r>
            <a:endParaRPr lang="en-US" sz="1493" dirty="0"/>
          </a:p>
        </p:txBody>
      </p:sp>
      <p:pic>
        <p:nvPicPr>
          <p:cNvPr id="20" name="Picture 19">
            <a:extLst>
              <a:ext uri="{FF2B5EF4-FFF2-40B4-BE49-F238E27FC236}">
                <a16:creationId xmlns:a16="http://schemas.microsoft.com/office/drawing/2014/main" id="{CA665153-92ED-3824-2960-8A0079B14C8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12680"/>
            <a:ext cx="5481326"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0" y="1"/>
            <a:ext cx="5486400" cy="8229599"/>
          </a:xfrm>
          <a:prstGeom prst="rect">
            <a:avLst/>
          </a:prstGeom>
        </p:spPr>
      </p:pic>
      <p:sp>
        <p:nvSpPr>
          <p:cNvPr id="5" name="Text 2"/>
          <p:cNvSpPr/>
          <p:nvPr/>
        </p:nvSpPr>
        <p:spPr>
          <a:xfrm>
            <a:off x="6350437" y="1279208"/>
            <a:ext cx="7415927" cy="1161574"/>
          </a:xfrm>
          <a:prstGeom prst="rect">
            <a:avLst/>
          </a:prstGeom>
          <a:noFill/>
          <a:ln/>
        </p:spPr>
        <p:txBody>
          <a:bodyPr wrap="square" rtlCol="0" anchor="t"/>
          <a:lstStyle/>
          <a:p>
            <a:pPr marL="0" indent="0">
              <a:lnSpc>
                <a:spcPts val="4574"/>
              </a:lnSpc>
              <a:buNone/>
            </a:pPr>
            <a:r>
              <a:rPr lang="en-US" sz="3659" b="1" dirty="0">
                <a:solidFill>
                  <a:srgbClr val="FFFFFF"/>
                </a:solidFill>
                <a:latin typeface="Syne" pitchFamily="34" charset="0"/>
                <a:ea typeface="Syne" pitchFamily="34" charset="-122"/>
                <a:cs typeface="Syne" pitchFamily="34" charset="-120"/>
              </a:rPr>
              <a:t>Conclusion and Future Enhancements</a:t>
            </a:r>
            <a:endParaRPr lang="en-US" sz="3659" dirty="0"/>
          </a:p>
        </p:txBody>
      </p:sp>
      <p:sp>
        <p:nvSpPr>
          <p:cNvPr id="6" name="Shape 3"/>
          <p:cNvSpPr/>
          <p:nvPr/>
        </p:nvSpPr>
        <p:spPr>
          <a:xfrm>
            <a:off x="6350437" y="2718435"/>
            <a:ext cx="7415927" cy="2190036"/>
          </a:xfrm>
          <a:prstGeom prst="roundRect">
            <a:avLst>
              <a:gd name="adj" fmla="val 1691"/>
            </a:avLst>
          </a:prstGeom>
          <a:solidFill>
            <a:srgbClr val="2B2952"/>
          </a:solidFill>
          <a:ln/>
        </p:spPr>
      </p:sp>
      <p:sp>
        <p:nvSpPr>
          <p:cNvPr id="7" name="Text 4"/>
          <p:cNvSpPr/>
          <p:nvPr/>
        </p:nvSpPr>
        <p:spPr>
          <a:xfrm>
            <a:off x="6597253" y="2965252"/>
            <a:ext cx="3515558" cy="363141"/>
          </a:xfrm>
          <a:prstGeom prst="rect">
            <a:avLst/>
          </a:prstGeom>
          <a:noFill/>
          <a:ln/>
        </p:spPr>
        <p:txBody>
          <a:bodyPr wrap="none" rtlCol="0" anchor="t"/>
          <a:lstStyle/>
          <a:p>
            <a:pPr marL="0" indent="0" algn="l">
              <a:lnSpc>
                <a:spcPts val="2859"/>
              </a:lnSpc>
              <a:buNone/>
            </a:pPr>
            <a:r>
              <a:rPr lang="en-US" sz="2287" b="1" dirty="0">
                <a:solidFill>
                  <a:srgbClr val="D9E1FF"/>
                </a:solidFill>
                <a:latin typeface="Syne" pitchFamily="34" charset="0"/>
                <a:ea typeface="Syne" pitchFamily="34" charset="-122"/>
                <a:cs typeface="Syne" pitchFamily="34" charset="-120"/>
              </a:rPr>
              <a:t>Smart City Integration</a:t>
            </a:r>
            <a:endParaRPr lang="en-US" sz="2287" dirty="0"/>
          </a:p>
        </p:txBody>
      </p:sp>
      <p:sp>
        <p:nvSpPr>
          <p:cNvPr id="8" name="Text 5"/>
          <p:cNvSpPr/>
          <p:nvPr/>
        </p:nvSpPr>
        <p:spPr>
          <a:xfrm>
            <a:off x="6597253" y="3476506"/>
            <a:ext cx="6922294" cy="1185148"/>
          </a:xfrm>
          <a:prstGeom prst="rect">
            <a:avLst/>
          </a:prstGeom>
          <a:noFill/>
          <a:ln/>
        </p:spPr>
        <p:txBody>
          <a:bodyPr wrap="square" rtlCol="0" anchor="t"/>
          <a:lstStyle/>
          <a:p>
            <a:pPr marL="0" indent="0" algn="l">
              <a:lnSpc>
                <a:spcPts val="3110"/>
              </a:lnSpc>
              <a:buNone/>
            </a:pPr>
            <a:r>
              <a:rPr lang="en-US" sz="1944" dirty="0">
                <a:solidFill>
                  <a:srgbClr val="D9E1FF"/>
                </a:solidFill>
                <a:latin typeface="Arimo" pitchFamily="34" charset="0"/>
                <a:ea typeface="Arimo" pitchFamily="34" charset="-122"/>
                <a:cs typeface="Arimo" pitchFamily="34" charset="-120"/>
              </a:rPr>
              <a:t>This prototype can be given as a one stop solution to the municipal corporations to enhance waste management and to support waste segregation movements. </a:t>
            </a:r>
            <a:endParaRPr lang="en-US" sz="1944" dirty="0"/>
          </a:p>
        </p:txBody>
      </p:sp>
      <p:sp>
        <p:nvSpPr>
          <p:cNvPr id="9" name="Shape 6"/>
          <p:cNvSpPr/>
          <p:nvPr/>
        </p:nvSpPr>
        <p:spPr>
          <a:xfrm>
            <a:off x="6350437" y="5155287"/>
            <a:ext cx="7415927" cy="1794986"/>
          </a:xfrm>
          <a:prstGeom prst="roundRect">
            <a:avLst>
              <a:gd name="adj" fmla="val 2063"/>
            </a:avLst>
          </a:prstGeom>
          <a:solidFill>
            <a:srgbClr val="2B2952"/>
          </a:solidFill>
          <a:ln/>
        </p:spPr>
      </p:sp>
      <p:sp>
        <p:nvSpPr>
          <p:cNvPr id="10" name="Text 7"/>
          <p:cNvSpPr/>
          <p:nvPr/>
        </p:nvSpPr>
        <p:spPr>
          <a:xfrm>
            <a:off x="6597253" y="5402104"/>
            <a:ext cx="3287911" cy="363141"/>
          </a:xfrm>
          <a:prstGeom prst="rect">
            <a:avLst/>
          </a:prstGeom>
          <a:noFill/>
          <a:ln/>
        </p:spPr>
        <p:txBody>
          <a:bodyPr wrap="none" rtlCol="0" anchor="t"/>
          <a:lstStyle/>
          <a:p>
            <a:pPr marL="0" indent="0" algn="l">
              <a:lnSpc>
                <a:spcPts val="2859"/>
              </a:lnSpc>
              <a:buNone/>
            </a:pPr>
            <a:r>
              <a:rPr lang="en-US" sz="2287" b="1" dirty="0">
                <a:solidFill>
                  <a:srgbClr val="D9E1FF"/>
                </a:solidFill>
                <a:latin typeface="Syne" pitchFamily="34" charset="0"/>
                <a:ea typeface="Syne" pitchFamily="34" charset="-122"/>
                <a:cs typeface="Syne" pitchFamily="34" charset="-120"/>
              </a:rPr>
              <a:t>Enhanced Recycling</a:t>
            </a:r>
            <a:endParaRPr lang="en-US" sz="2287" dirty="0"/>
          </a:p>
        </p:txBody>
      </p:sp>
      <p:sp>
        <p:nvSpPr>
          <p:cNvPr id="11" name="Text 8"/>
          <p:cNvSpPr/>
          <p:nvPr/>
        </p:nvSpPr>
        <p:spPr>
          <a:xfrm>
            <a:off x="6597253" y="5913358"/>
            <a:ext cx="6922294" cy="790099"/>
          </a:xfrm>
          <a:prstGeom prst="rect">
            <a:avLst/>
          </a:prstGeom>
          <a:noFill/>
          <a:ln/>
        </p:spPr>
        <p:txBody>
          <a:bodyPr wrap="square" rtlCol="0" anchor="t"/>
          <a:lstStyle/>
          <a:p>
            <a:pPr marL="0" indent="0" algn="l">
              <a:lnSpc>
                <a:spcPts val="3110"/>
              </a:lnSpc>
              <a:buNone/>
            </a:pPr>
            <a:r>
              <a:rPr lang="en-US" sz="1944" dirty="0">
                <a:solidFill>
                  <a:srgbClr val="D9E1FF"/>
                </a:solidFill>
                <a:latin typeface="Arimo" pitchFamily="34" charset="0"/>
                <a:ea typeface="Arimo" pitchFamily="34" charset="-122"/>
                <a:cs typeface="Arimo" pitchFamily="34" charset="-120"/>
              </a:rPr>
              <a:t>Developing advanced sorting mechanisms to further automate waste separation and improve recycling rates.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483</Words>
  <Application>Microsoft Office PowerPoint</Application>
  <PresentationFormat>Custom</PresentationFormat>
  <Paragraphs>70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Arimo</vt:lpstr>
      <vt:lpstr>Syne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Sarvesh Dhawade</cp:lastModifiedBy>
  <cp:revision>3</cp:revision>
  <dcterms:created xsi:type="dcterms:W3CDTF">2024-08-08T15:43:47Z</dcterms:created>
  <dcterms:modified xsi:type="dcterms:W3CDTF">2024-08-08T16:04:50Z</dcterms:modified>
</cp:coreProperties>
</file>