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0" r:id="rId6"/>
    <p:sldId id="261" r:id="rId7"/>
    <p:sldId id="259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FF"/>
    <a:srgbClr val="FF6600"/>
    <a:srgbClr val="FF7C80"/>
    <a:srgbClr val="FF0066"/>
    <a:srgbClr val="FF3300"/>
    <a:srgbClr val="00CC00"/>
    <a:srgbClr val="00FF00"/>
    <a:srgbClr val="CC0000"/>
    <a:srgbClr val="FF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FB806-C5EB-4796-8502-A4B7BD3F2D29}" v="874" dt="2021-10-09T23:12:02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897" autoAdjust="0"/>
    <p:restoredTop sz="94637" autoAdjust="0"/>
  </p:normalViewPr>
  <p:slideViewPr>
    <p:cSldViewPr snapToGrid="0">
      <p:cViewPr varScale="1">
        <p:scale>
          <a:sx n="69" d="100"/>
          <a:sy n="69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DBBC-7174-4EB8-84B9-DA47FE77AE70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6BFE5-6BEF-4D8A-B0CB-EC3BDB8F66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599549-DD87-4BC9-95E4-04814E1B5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0FBF7E-28E5-47E0-840B-DEFCA54FE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C12909-F7AC-4FDF-BAC5-73D1CFC0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424-AC9D-4E16-9725-92F6342FB305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88317D-C983-4B69-9ABC-85CB4FFD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9A3D69-8845-43ED-A124-47F0E830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B180-77EF-4397-8E67-66216EF82A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586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1C297-1B89-445F-8386-25E02D90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B3D7C2-4E4A-438D-8382-06E87CFBC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C568EF-4C62-474C-B6A6-0A7A080D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424-AC9D-4E16-9725-92F6342FB305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A60DB9-F7C4-48C5-981F-12B25CA1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51FE0B-7A54-4CF9-87BF-B84AECDE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B180-77EF-4397-8E67-66216EF82A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3595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E8927C2-E44A-41F0-B66A-FC89979E5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AB4BAB-2D6C-4DCC-8440-1B6164DB8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8516A8-B194-4A63-95C3-F5E9488D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424-AC9D-4E16-9725-92F6342FB305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B83790-1ADC-4455-9D16-C753E3A0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878F8A-1445-41A7-A04B-B5155506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B180-77EF-4397-8E67-66216EF82A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660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ABA46-9FCB-4DD3-9A91-5F9ACB60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3C5A21-7792-487C-B3B5-4FDD8EFEC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29536B-534A-42D8-B4B5-79F9BC4E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424-AC9D-4E16-9725-92F6342FB305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42EED8-DEF2-43AF-97D5-1E133F11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554C79-FA9F-4A75-B69A-86A2F533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B180-77EF-4397-8E67-66216EF82A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457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423B2-E981-4873-9FA6-72C8D2F5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F8A436-0776-4A20-B817-829B5530D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23F857-3AA3-409C-A591-3C64ED2E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424-AC9D-4E16-9725-92F6342FB305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D1191B-5F31-4DB4-8C06-FD26B390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F6DA30-1CCC-4D49-B498-22FCAAEA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B180-77EF-4397-8E67-66216EF82A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462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AEA057-3C83-4AE1-9442-1345C6D1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C6E003-44F4-41DC-9E74-2379D7821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FA28FD-6268-42A6-B846-7127FFDB7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8D121-A3B8-49A9-AD5D-66E4911B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424-AC9D-4E16-9725-92F6342FB305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CC23D7-C352-4CB8-B986-516AAC96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DFFB3C-E734-4BBE-8667-CE083698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B180-77EF-4397-8E67-66216EF82A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478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471345-E878-44DF-AEB3-3AC1167A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B56D66-AEF7-4015-B5A8-8081ABEB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9A7B9D-74E4-4EF4-9EB6-1B9CEF83B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FC19787-AB7C-4FC4-B8ED-FA26E5086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13DD544-CF5F-4098-8549-71B9F6B91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C040DA2-689C-47F4-8123-5FF90728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424-AC9D-4E16-9725-92F6342FB305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E7E53AC-AA44-459C-B9E9-1AAD94B3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4748B1-D943-492D-9197-67A1CEC6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B180-77EF-4397-8E67-66216EF82A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77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294E9-240C-4848-8AC1-AC1280DE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E4D96B-50C4-4C25-BF9F-D0203D83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424-AC9D-4E16-9725-92F6342FB305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0390919-8C36-42B7-BF1E-29515A07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7F1B15-1DC7-4808-8B7B-59C9E8E5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B180-77EF-4397-8E67-66216EF82A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4611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A93B2B-15DC-43A2-B488-773E4DBD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424-AC9D-4E16-9725-92F6342FB305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6D4340-3F56-4A67-A8FE-28456746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7175D3-02FB-4374-9EAB-D6DC5705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B180-77EF-4397-8E67-66216EF82A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915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24726-A3D9-46AF-BAFF-16F9A856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332F89-7CD7-4FFD-ABB2-6CC35CDA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124E65-AADE-43A1-9B89-46A3B4E9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D4317E-5241-480E-B755-CD8AF513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424-AC9D-4E16-9725-92F6342FB305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E737137-08A8-43C0-AA74-FD67246B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D29383-587C-45FB-A1B1-0ED510DA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B180-77EF-4397-8E67-66216EF82A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33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646B7-98EE-456E-9770-883BEF03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C45D7D7-200C-4BA1-8684-4DF06B84D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8BCA95-3ED7-4DE6-97D3-FC599309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F1E225-A407-44A7-98DC-7C9344B0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424-AC9D-4E16-9725-92F6342FB305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41F0AF-77DF-4117-A4C5-E32CA5C9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3ADE51-D7E1-4A3F-A436-3A6EAF52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B180-77EF-4397-8E67-66216EF82A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207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AF94000-F6E6-43CC-AA8F-2622CC0A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A19C7F-826C-40AC-8857-75A6FA063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F67F0F-0FD6-4F87-B9E2-73A71540B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6A424-AC9D-4E16-9725-92F6342FB305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A38B14-E9B2-4347-93AC-E8387EDB6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4144A8-318A-485B-9D24-1FA4E9619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5B180-77EF-4397-8E67-66216EF82A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230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xmlns="" id="{825B973A-30E4-412B-8BA1-C47375319CA4}"/>
              </a:ext>
            </a:extLst>
          </p:cNvPr>
          <p:cNvCxnSpPr>
            <a:cxnSpLocks/>
          </p:cNvCxnSpPr>
          <p:nvPr/>
        </p:nvCxnSpPr>
        <p:spPr>
          <a:xfrm>
            <a:off x="5451156" y="6858001"/>
            <a:ext cx="0" cy="7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fia">
            <a:extLst>
              <a:ext uri="{FF2B5EF4-FFF2-40B4-BE49-F238E27FC236}">
                <a16:creationId xmlns:a16="http://schemas.microsoft.com/office/drawing/2014/main" xmlns="" id="{7FA5FC8B-B00E-49F5-B13A-942373915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8313" y="4357738"/>
            <a:ext cx="2841135" cy="253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MATH Free PNG transparent image and clipart">
            <a:extLst>
              <a:ext uri="{FF2B5EF4-FFF2-40B4-BE49-F238E27FC236}">
                <a16:creationId xmlns:a16="http://schemas.microsoft.com/office/drawing/2014/main" xmlns="" id="{17DA3CA1-7260-4BF7-871A-451CF157E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55430"/>
          <a:stretch/>
        </p:blipFill>
        <p:spPr bwMode="auto">
          <a:xfrm>
            <a:off x="2094143" y="5761244"/>
            <a:ext cx="3810000" cy="113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inear Equations: Solutions Using Graphing with Two Variables">
            <a:extLst>
              <a:ext uri="{FF2B5EF4-FFF2-40B4-BE49-F238E27FC236}">
                <a16:creationId xmlns:a16="http://schemas.microsoft.com/office/drawing/2014/main" xmlns="" id="{9755777C-84D9-4D8B-A214-4683E7B66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63361" y="5261232"/>
            <a:ext cx="3113382" cy="180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Math Cartoon Png Image Freeuse Stock - Maths Steps To Success Year  5 PNG Image with No Background - PNGkey.com">
            <a:extLst>
              <a:ext uri="{FF2B5EF4-FFF2-40B4-BE49-F238E27FC236}">
                <a16:creationId xmlns:a16="http://schemas.microsoft.com/office/drawing/2014/main" xmlns="" id="{1C6C476C-6143-41F0-BC08-308A9BC82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28071">
            <a:off x="7913231" y="5595259"/>
            <a:ext cx="2041715" cy="12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xmlns="" id="{0B5F3A26-5185-4D91-A560-8C176A04F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8145"/>
          <a:stretch/>
        </p:blipFill>
        <p:spPr bwMode="auto">
          <a:xfrm>
            <a:off x="9799480" y="4674352"/>
            <a:ext cx="2392520" cy="218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50" name="Rectangle 449">
            <a:extLst>
              <a:ext uri="{FF2B5EF4-FFF2-40B4-BE49-F238E27FC236}">
                <a16:creationId xmlns:a16="http://schemas.microsoft.com/office/drawing/2014/main" xmlns="" id="{12BAE52B-4720-4CAF-9569-D4F427A5DA52}"/>
              </a:ext>
            </a:extLst>
          </p:cNvPr>
          <p:cNvSpPr/>
          <p:nvPr/>
        </p:nvSpPr>
        <p:spPr>
          <a:xfrm rot="21415405">
            <a:off x="932114" y="525718"/>
            <a:ext cx="10365071" cy="5355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39700" dist="254000" dir="8100000" sx="102000" sy="102000" algn="tr" rotWithShape="0">
              <a:prstClr val="black">
                <a:alpha val="36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452" name="Parallelogram 451">
            <a:extLst>
              <a:ext uri="{FF2B5EF4-FFF2-40B4-BE49-F238E27FC236}">
                <a16:creationId xmlns:a16="http://schemas.microsoft.com/office/drawing/2014/main" xmlns="" id="{F4C5B862-DE8A-492A-866B-785A43E56465}"/>
              </a:ext>
            </a:extLst>
          </p:cNvPr>
          <p:cNvSpPr/>
          <p:nvPr/>
        </p:nvSpPr>
        <p:spPr>
          <a:xfrm rot="21404473">
            <a:off x="2616264" y="1135248"/>
            <a:ext cx="6870037" cy="830327"/>
          </a:xfrm>
          <a:prstGeom prst="parallelogram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xmlns="" id="{C9E3F3B0-87AC-4DBF-AF06-8A7991DE4BA3}"/>
              </a:ext>
            </a:extLst>
          </p:cNvPr>
          <p:cNvSpPr txBox="1"/>
          <p:nvPr/>
        </p:nvSpPr>
        <p:spPr>
          <a:xfrm rot="21408534">
            <a:off x="2914936" y="1301395"/>
            <a:ext cx="6391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LINEAR EQUATIONS IN TWO VARIABLES</a:t>
            </a:r>
            <a:endParaRPr lang="en-I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2" name="Rectangle: Rounded Corners 461">
            <a:extLst>
              <a:ext uri="{FF2B5EF4-FFF2-40B4-BE49-F238E27FC236}">
                <a16:creationId xmlns:a16="http://schemas.microsoft.com/office/drawing/2014/main" xmlns="" id="{2E585785-E9DF-49EB-B68B-0B297D645892}"/>
              </a:ext>
            </a:extLst>
          </p:cNvPr>
          <p:cNvSpPr/>
          <p:nvPr/>
        </p:nvSpPr>
        <p:spPr>
          <a:xfrm rot="21400106">
            <a:off x="2052508" y="2172135"/>
            <a:ext cx="7989656" cy="5321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4" name="Rectangle: Rounded Corners 463">
            <a:extLst>
              <a:ext uri="{FF2B5EF4-FFF2-40B4-BE49-F238E27FC236}">
                <a16:creationId xmlns:a16="http://schemas.microsoft.com/office/drawing/2014/main" xmlns="" id="{50D70DDD-5976-4315-AFE0-8D047FD3FD7B}"/>
              </a:ext>
            </a:extLst>
          </p:cNvPr>
          <p:cNvSpPr/>
          <p:nvPr/>
        </p:nvSpPr>
        <p:spPr>
          <a:xfrm rot="21378459">
            <a:off x="2274010" y="2282148"/>
            <a:ext cx="7517227" cy="34377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xmlns="" id="{DC186D56-8CAC-4D49-B21B-AA351E672E8F}"/>
              </a:ext>
            </a:extLst>
          </p:cNvPr>
          <p:cNvSpPr/>
          <p:nvPr/>
        </p:nvSpPr>
        <p:spPr>
          <a:xfrm rot="21392337">
            <a:off x="1951929" y="3927578"/>
            <a:ext cx="1729034" cy="1537552"/>
          </a:xfrm>
          <a:prstGeom prst="ellipse">
            <a:avLst/>
          </a:prstGeom>
          <a:solidFill>
            <a:schemeClr val="accent2"/>
          </a:solidFill>
          <a:ln>
            <a:gradFill>
              <a:gsLst>
                <a:gs pos="0">
                  <a:srgbClr val="008000"/>
                </a:gs>
                <a:gs pos="100000">
                  <a:schemeClr val="bg1">
                    <a:alpha val="0"/>
                  </a:schemeClr>
                </a:gs>
              </a:gsLst>
              <a:lin ang="9000000" scaled="0"/>
            </a:gra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reflection blurRad="6350" stA="63000" endPos="37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 smtClean="0"/>
              <a:t>Sarvesh Hardas</a:t>
            </a:r>
            <a:endParaRPr lang="en-IN" sz="2100" b="1" dirty="0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xmlns="" id="{52F04B41-DA64-4805-AB44-FB6335E34B17}"/>
              </a:ext>
            </a:extLst>
          </p:cNvPr>
          <p:cNvSpPr/>
          <p:nvPr/>
        </p:nvSpPr>
        <p:spPr>
          <a:xfrm rot="21306154">
            <a:off x="3268079" y="3640401"/>
            <a:ext cx="1655027" cy="1571854"/>
          </a:xfrm>
          <a:prstGeom prst="ellipse">
            <a:avLst/>
          </a:prstGeom>
          <a:solidFill>
            <a:schemeClr val="accent1"/>
          </a:solidFill>
          <a:ln>
            <a:gradFill>
              <a:gsLst>
                <a:gs pos="0">
                  <a:srgbClr val="008000"/>
                </a:gs>
                <a:gs pos="100000">
                  <a:schemeClr val="bg1">
                    <a:alpha val="0"/>
                  </a:schemeClr>
                </a:gs>
              </a:gsLst>
              <a:lin ang="9000000" scaled="0"/>
            </a:gradFill>
          </a:ln>
          <a:effectLst>
            <a:reflection blurRad="6350" stA="79000" endPos="46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Shrustee</a:t>
            </a:r>
          </a:p>
          <a:p>
            <a:pPr algn="ctr"/>
            <a:r>
              <a:rPr lang="en-US" b="1" dirty="0" smtClean="0"/>
              <a:t>Khelkar</a:t>
            </a:r>
          </a:p>
          <a:p>
            <a:pPr algn="ctr"/>
            <a:endParaRPr lang="en-IN" b="1" dirty="0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xmlns="" id="{0913074B-93CC-45E1-9F32-3ABBCE8FC377}"/>
              </a:ext>
            </a:extLst>
          </p:cNvPr>
          <p:cNvSpPr/>
          <p:nvPr/>
        </p:nvSpPr>
        <p:spPr>
          <a:xfrm rot="21306154">
            <a:off x="4741684" y="3618845"/>
            <a:ext cx="1550509" cy="1530797"/>
          </a:xfrm>
          <a:prstGeom prst="ellipse">
            <a:avLst/>
          </a:prstGeom>
          <a:solidFill>
            <a:srgbClr val="00B050"/>
          </a:solidFill>
          <a:ln>
            <a:gradFill>
              <a:gsLst>
                <a:gs pos="0">
                  <a:srgbClr val="008000"/>
                </a:gs>
                <a:gs pos="100000">
                  <a:schemeClr val="bg1">
                    <a:alpha val="0"/>
                  </a:schemeClr>
                </a:gs>
              </a:gsLst>
              <a:lin ang="9000000" scaled="0"/>
            </a:gradFill>
          </a:ln>
          <a:effectLst>
            <a:reflection blurRad="6350" stA="75000" endPos="46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Smit Khadatkar</a:t>
            </a:r>
            <a:endParaRPr lang="en-IN" sz="1600" b="1" dirty="0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xmlns="" id="{30FC14E2-46AB-4A40-8193-F33FD97AC434}"/>
              </a:ext>
            </a:extLst>
          </p:cNvPr>
          <p:cNvSpPr/>
          <p:nvPr/>
        </p:nvSpPr>
        <p:spPr>
          <a:xfrm rot="21306154">
            <a:off x="6005882" y="3552757"/>
            <a:ext cx="1627639" cy="1643488"/>
          </a:xfrm>
          <a:prstGeom prst="ellipse">
            <a:avLst/>
          </a:prstGeom>
          <a:solidFill>
            <a:srgbClr val="FFC000"/>
          </a:solidFill>
          <a:ln>
            <a:gradFill>
              <a:gsLst>
                <a:gs pos="0">
                  <a:srgbClr val="008000"/>
                </a:gs>
                <a:gs pos="100000">
                  <a:schemeClr val="bg1">
                    <a:alpha val="0"/>
                  </a:schemeClr>
                </a:gs>
              </a:gsLst>
              <a:lin ang="9000000" scaled="0"/>
            </a:gradFill>
          </a:ln>
          <a:effectLst>
            <a:outerShdw blurRad="50800" dist="50800" algn="ctr" rotWithShape="0">
              <a:srgbClr val="000000">
                <a:alpha val="43137"/>
              </a:srgbClr>
            </a:outerShdw>
            <a:reflection blurRad="6350" stA="74000" endPos="42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Suhani Agnihotri</a:t>
            </a:r>
            <a:endParaRPr lang="en-IN" sz="1600" b="1" dirty="0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xmlns="" id="{CCAF566B-E787-4321-857F-B6DCD3910E11}"/>
              </a:ext>
            </a:extLst>
          </p:cNvPr>
          <p:cNvSpPr/>
          <p:nvPr/>
        </p:nvSpPr>
        <p:spPr>
          <a:xfrm rot="21306154">
            <a:off x="7311945" y="3401169"/>
            <a:ext cx="1550509" cy="1530797"/>
          </a:xfrm>
          <a:prstGeom prst="ellipse">
            <a:avLst/>
          </a:prstGeom>
          <a:solidFill>
            <a:srgbClr val="7030A0"/>
          </a:solidFill>
          <a:ln>
            <a:gradFill>
              <a:gsLst>
                <a:gs pos="0">
                  <a:srgbClr val="008000"/>
                </a:gs>
                <a:gs pos="100000">
                  <a:schemeClr val="bg1">
                    <a:alpha val="0"/>
                  </a:schemeClr>
                </a:gs>
              </a:gsLst>
              <a:lin ang="9000000" scaled="0"/>
            </a:gradFill>
          </a:ln>
          <a:effectLst>
            <a:reflection blurRad="6350" stA="76000" endPos="50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Devashree</a:t>
            </a:r>
          </a:p>
          <a:p>
            <a:pPr algn="ctr"/>
            <a:r>
              <a:rPr lang="en-IN" sz="1600" b="1" dirty="0" smtClean="0"/>
              <a:t>Sopare</a:t>
            </a:r>
            <a:endParaRPr lang="en-IN" sz="1600" b="1" dirty="0"/>
          </a:p>
          <a:p>
            <a:pPr algn="ctr"/>
            <a:endParaRPr lang="en-IN" dirty="0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xmlns="" id="{E4828E32-A707-40E4-A3BD-511F85DAA53D}"/>
              </a:ext>
            </a:extLst>
          </p:cNvPr>
          <p:cNvSpPr/>
          <p:nvPr/>
        </p:nvSpPr>
        <p:spPr>
          <a:xfrm>
            <a:off x="2452021" y="2440586"/>
            <a:ext cx="435059" cy="4171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  <a:reflection stA="45000" endPos="9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xmlns="" id="{94E5390A-B49F-4077-A1A7-79C75BFAF983}"/>
              </a:ext>
            </a:extLst>
          </p:cNvPr>
          <p:cNvSpPr/>
          <p:nvPr/>
        </p:nvSpPr>
        <p:spPr>
          <a:xfrm>
            <a:off x="3763370" y="2346379"/>
            <a:ext cx="435059" cy="4351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  <a:reflection stA="45000" endPos="9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xmlns="" id="{DF2E29AE-E709-4105-A604-CB1502C00459}"/>
              </a:ext>
            </a:extLst>
          </p:cNvPr>
          <p:cNvSpPr/>
          <p:nvPr/>
        </p:nvSpPr>
        <p:spPr>
          <a:xfrm>
            <a:off x="5151642" y="2246488"/>
            <a:ext cx="435059" cy="4171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  <a:reflection stA="45000" endPos="9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xmlns="" id="{F19EAAB9-3DCA-42A8-9008-7C522A749A9F}"/>
              </a:ext>
            </a:extLst>
          </p:cNvPr>
          <p:cNvSpPr/>
          <p:nvPr/>
        </p:nvSpPr>
        <p:spPr>
          <a:xfrm>
            <a:off x="6521619" y="2132780"/>
            <a:ext cx="435059" cy="4171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  <a:reflection stA="45000" endPos="9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xmlns="" id="{4A3B41D5-F210-46AA-823D-35404BDE9AAD}"/>
              </a:ext>
            </a:extLst>
          </p:cNvPr>
          <p:cNvSpPr/>
          <p:nvPr/>
        </p:nvSpPr>
        <p:spPr>
          <a:xfrm>
            <a:off x="7740737" y="2107224"/>
            <a:ext cx="435059" cy="4171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  <a:reflection stA="45000" endPos="9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xmlns="" id="{81D8EC40-F274-4FD6-B139-A6EF3144D86F}"/>
              </a:ext>
            </a:extLst>
          </p:cNvPr>
          <p:cNvCxnSpPr>
            <a:cxnSpLocks/>
            <a:stCxn id="467" idx="4"/>
            <a:endCxn id="465" idx="0"/>
          </p:cNvCxnSpPr>
          <p:nvPr/>
        </p:nvCxnSpPr>
        <p:spPr>
          <a:xfrm rot="16200000" flipH="1">
            <a:off x="2184151" y="3343095"/>
            <a:ext cx="1071285" cy="100484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xmlns="" id="{CCF4140E-4D74-4C02-81D2-1314DFEFEFD9}"/>
              </a:ext>
            </a:extLst>
          </p:cNvPr>
          <p:cNvCxnSpPr>
            <a:cxnSpLocks/>
            <a:stCxn id="493" idx="4"/>
            <a:endCxn id="487" idx="0"/>
          </p:cNvCxnSpPr>
          <p:nvPr/>
        </p:nvCxnSpPr>
        <p:spPr>
          <a:xfrm>
            <a:off x="3980900" y="2781561"/>
            <a:ext cx="47597" cy="861709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xmlns="" id="{19CFE289-79D3-41FD-ACBD-3B9937C6B34F}"/>
              </a:ext>
            </a:extLst>
          </p:cNvPr>
          <p:cNvCxnSpPr>
            <a:cxnSpLocks/>
            <a:stCxn id="494" idx="4"/>
            <a:endCxn id="488" idx="0"/>
          </p:cNvCxnSpPr>
          <p:nvPr/>
        </p:nvCxnSpPr>
        <p:spPr>
          <a:xfrm>
            <a:off x="5369172" y="2663597"/>
            <a:ext cx="82423" cy="95804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xmlns="" id="{90CE95BB-672E-4828-AF4D-681D0EF42FC1}"/>
              </a:ext>
            </a:extLst>
          </p:cNvPr>
          <p:cNvCxnSpPr>
            <a:cxnSpLocks/>
            <a:stCxn id="495" idx="4"/>
            <a:endCxn id="489" idx="0"/>
          </p:cNvCxnSpPr>
          <p:nvPr/>
        </p:nvCxnSpPr>
        <p:spPr>
          <a:xfrm rot="16200000" flipH="1">
            <a:off x="6241414" y="3047623"/>
            <a:ext cx="1005868" cy="10399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xmlns="" id="{0179FEC5-AACB-4F68-83C9-9EA8C718C3DD}"/>
              </a:ext>
            </a:extLst>
          </p:cNvPr>
          <p:cNvCxnSpPr>
            <a:cxnSpLocks/>
            <a:stCxn id="496" idx="4"/>
            <a:endCxn id="490" idx="0"/>
          </p:cNvCxnSpPr>
          <p:nvPr/>
        </p:nvCxnSpPr>
        <p:spPr>
          <a:xfrm>
            <a:off x="7958267" y="2524333"/>
            <a:ext cx="63589" cy="87963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8880764" y="2036619"/>
            <a:ext cx="484909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a-IN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xmlns="" id="{0179FEC5-AACB-4F68-83C9-9EA8C718C3DD}"/>
              </a:ext>
            </a:extLst>
          </p:cNvPr>
          <p:cNvCxnSpPr>
            <a:cxnSpLocks/>
          </p:cNvCxnSpPr>
          <p:nvPr/>
        </p:nvCxnSpPr>
        <p:spPr>
          <a:xfrm>
            <a:off x="9149758" y="2496625"/>
            <a:ext cx="63589" cy="87963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xmlns="" id="{CCAF566B-E787-4321-857F-B6DCD3910E11}"/>
              </a:ext>
            </a:extLst>
          </p:cNvPr>
          <p:cNvSpPr/>
          <p:nvPr/>
        </p:nvSpPr>
        <p:spPr>
          <a:xfrm rot="21306154">
            <a:off x="8489581" y="3387313"/>
            <a:ext cx="1550509" cy="1530797"/>
          </a:xfrm>
          <a:prstGeom prst="ellipse">
            <a:avLst/>
          </a:prstGeom>
          <a:solidFill>
            <a:schemeClr val="accent6"/>
          </a:solidFill>
          <a:ln>
            <a:gradFill>
              <a:gsLst>
                <a:gs pos="0">
                  <a:srgbClr val="008000"/>
                </a:gs>
                <a:gs pos="100000">
                  <a:schemeClr val="bg1">
                    <a:alpha val="0"/>
                  </a:schemeClr>
                </a:gs>
              </a:gsLst>
              <a:lin ang="9000000" scaled="0"/>
            </a:gradFill>
          </a:ln>
          <a:effectLst>
            <a:reflection blurRad="6350" stA="76000" endPos="50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Shastami</a:t>
            </a:r>
          </a:p>
          <a:p>
            <a:pPr algn="ctr"/>
            <a:r>
              <a:rPr lang="en-IN" b="1" dirty="0" smtClean="0"/>
              <a:t>Kichak</a:t>
            </a:r>
            <a:endParaRPr lang="en-IN" b="1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0367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85000">
              <a:srgbClr val="FF7C8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xmlns="" id="{01D0AF59-99C3-4251-AB9A-C966C6AD44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xmlns="" id="{1855405F-37A2-4869-9154-F8BE3BECE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82012B4-DCBD-4C59-A4FC-44ED165E7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8489" t="19634" r="19158" b="4538"/>
          <a:stretch/>
        </p:blipFill>
        <p:spPr>
          <a:xfrm>
            <a:off x="382930" y="516918"/>
            <a:ext cx="11235077" cy="5897880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75000"/>
                </a:schemeClr>
              </a:gs>
              <a:gs pos="66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0621332-D519-40D2-849C-4A71A8C1BB4D}"/>
              </a:ext>
            </a:extLst>
          </p:cNvPr>
          <p:cNvSpPr txBox="1"/>
          <p:nvPr/>
        </p:nvSpPr>
        <p:spPr>
          <a:xfrm>
            <a:off x="1369017" y="588742"/>
            <a:ext cx="4726983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8AEBA35-46C0-4C14-9A45-32A38BF247B1}"/>
              </a:ext>
            </a:extLst>
          </p:cNvPr>
          <p:cNvSpPr/>
          <p:nvPr/>
        </p:nvSpPr>
        <p:spPr>
          <a:xfrm>
            <a:off x="1453808" y="1545643"/>
            <a:ext cx="1267318" cy="413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114300" dir="78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0EE27F71-106D-41C5-B0FC-3EA1FA5CE1E8}"/>
              </a:ext>
            </a:extLst>
          </p:cNvPr>
          <p:cNvCxnSpPr>
            <a:stCxn id="38" idx="3"/>
            <a:endCxn id="41" idx="1"/>
          </p:cNvCxnSpPr>
          <p:nvPr/>
        </p:nvCxnSpPr>
        <p:spPr>
          <a:xfrm flipV="1">
            <a:off x="2721126" y="1723912"/>
            <a:ext cx="1168949" cy="28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100F617F-9313-4C2E-B991-371B5CB0C84E}"/>
              </a:ext>
            </a:extLst>
          </p:cNvPr>
          <p:cNvSpPr/>
          <p:nvPr/>
        </p:nvSpPr>
        <p:spPr>
          <a:xfrm>
            <a:off x="3890075" y="1433429"/>
            <a:ext cx="6109185" cy="580965"/>
          </a:xfrm>
          <a:prstGeom prst="roundRect">
            <a:avLst>
              <a:gd name="adj" fmla="val 33775"/>
            </a:avLst>
          </a:prstGeom>
          <a:effectLst>
            <a:outerShdw blurRad="571500" dist="50800" dir="5400000" algn="t" rotWithShape="0">
              <a:schemeClr val="tx1">
                <a:alpha val="41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Linear equation in one variable </a:t>
            </a:r>
            <a:endParaRPr lang="en-IN" sz="2800" b="1" dirty="0">
              <a:latin typeface="Arial Narrow" panose="020B0606020202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9B889CB0-D6B4-4A50-85D3-544C139EB4AA}"/>
              </a:ext>
            </a:extLst>
          </p:cNvPr>
          <p:cNvSpPr/>
          <p:nvPr/>
        </p:nvSpPr>
        <p:spPr>
          <a:xfrm>
            <a:off x="1398390" y="2261480"/>
            <a:ext cx="1267318" cy="413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114300" dir="78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2</a:t>
            </a:r>
            <a:endParaRPr lang="en-IN" sz="2400" b="1" dirty="0">
              <a:solidFill>
                <a:schemeClr val="accent6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14FC929B-01FC-48A0-9B25-1B2D32BCE4BE}"/>
              </a:ext>
            </a:extLst>
          </p:cNvPr>
          <p:cNvCxnSpPr>
            <a:stCxn id="43" idx="3"/>
          </p:cNvCxnSpPr>
          <p:nvPr/>
        </p:nvCxnSpPr>
        <p:spPr>
          <a:xfrm flipV="1">
            <a:off x="2665708" y="2448070"/>
            <a:ext cx="1241452" cy="20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B64B5A99-089E-457A-9C3B-DA9A20FFC0B4}"/>
              </a:ext>
            </a:extLst>
          </p:cNvPr>
          <p:cNvSpPr/>
          <p:nvPr/>
        </p:nvSpPr>
        <p:spPr>
          <a:xfrm>
            <a:off x="3918856" y="2151910"/>
            <a:ext cx="6080401" cy="586702"/>
          </a:xfrm>
          <a:prstGeom prst="roundRect">
            <a:avLst>
              <a:gd name="adj" fmla="val 33775"/>
            </a:avLst>
          </a:prstGeom>
          <a:effectLst>
            <a:outerShdw blurRad="571500" dist="50800" dir="5400000" algn="t" rotWithShape="0">
              <a:schemeClr val="tx1">
                <a:alpha val="41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Linear equation in two variable </a:t>
            </a:r>
            <a:endParaRPr lang="en-IN" sz="2800" b="1" dirty="0">
              <a:latin typeface="Arial Narrow" panose="020B060602020203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35FDE92E-1FF8-4FE8-BAA0-9C80613AF90A}"/>
              </a:ext>
            </a:extLst>
          </p:cNvPr>
          <p:cNvSpPr/>
          <p:nvPr/>
        </p:nvSpPr>
        <p:spPr>
          <a:xfrm>
            <a:off x="3871815" y="2815362"/>
            <a:ext cx="6113587" cy="581086"/>
          </a:xfrm>
          <a:prstGeom prst="roundRect">
            <a:avLst>
              <a:gd name="adj" fmla="val 33775"/>
            </a:avLst>
          </a:prstGeom>
          <a:effectLst>
            <a:outerShdw blurRad="571500" dist="50800" dir="5400000" algn="t" rotWithShape="0">
              <a:schemeClr val="tx1">
                <a:alpha val="41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 Narrow" panose="020B0606020202030204" pitchFamily="34" charset="0"/>
              </a:rPr>
              <a:t>Graph of linear equation</a:t>
            </a:r>
            <a:endParaRPr lang="en-IN" sz="2800" b="1" dirty="0">
              <a:latin typeface="Arial Narrow" panose="020B0606020202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2BC4F1E7-3BCC-4F3B-AD7C-5A3A9BEE5EE6}"/>
              </a:ext>
            </a:extLst>
          </p:cNvPr>
          <p:cNvSpPr/>
          <p:nvPr/>
        </p:nvSpPr>
        <p:spPr>
          <a:xfrm>
            <a:off x="1411011" y="2913092"/>
            <a:ext cx="1267318" cy="413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114300" dir="78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8E7DF53-1A32-432E-A5BE-2D05F3DB40E4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 flipV="1">
            <a:off x="2678329" y="3105905"/>
            <a:ext cx="1193486" cy="13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B88150F8-7C01-4994-BE95-89730AF81EC5}"/>
              </a:ext>
            </a:extLst>
          </p:cNvPr>
          <p:cNvSpPr/>
          <p:nvPr/>
        </p:nvSpPr>
        <p:spPr>
          <a:xfrm>
            <a:off x="3889210" y="3519127"/>
            <a:ext cx="6110043" cy="581086"/>
          </a:xfrm>
          <a:prstGeom prst="roundRect">
            <a:avLst>
              <a:gd name="adj" fmla="val 33775"/>
            </a:avLst>
          </a:prstGeom>
          <a:effectLst>
            <a:outerShdw blurRad="571500" dist="50800" dir="5400000" algn="t" rotWithShape="0">
              <a:schemeClr val="tx1">
                <a:alpha val="41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 Narrow" panose="020B0606020202030204" pitchFamily="34" charset="0"/>
              </a:rPr>
              <a:t>Linear equation parallel to x and y axis on graph </a:t>
            </a:r>
            <a:endParaRPr lang="en-IN" sz="2400" b="1" dirty="0">
              <a:latin typeface="Arial Narrow" panose="020B060602020203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9FB25964-8A2D-46D6-B44B-2888F1B69622}"/>
              </a:ext>
            </a:extLst>
          </p:cNvPr>
          <p:cNvSpPr/>
          <p:nvPr/>
        </p:nvSpPr>
        <p:spPr>
          <a:xfrm>
            <a:off x="3873622" y="5651583"/>
            <a:ext cx="6122695" cy="581086"/>
          </a:xfrm>
          <a:prstGeom prst="roundRect">
            <a:avLst>
              <a:gd name="adj" fmla="val 33775"/>
            </a:avLst>
          </a:prstGeom>
          <a:effectLst>
            <a:outerShdw blurRad="571500" dist="50800" dir="5400000" algn="t" rotWithShape="0">
              <a:schemeClr val="tx1">
                <a:alpha val="41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Summary</a:t>
            </a:r>
            <a:endParaRPr lang="en-IN" sz="2800" b="1" dirty="0">
              <a:latin typeface="Arial Narrow" panose="020B060602020203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417E7E1A-EF0A-492B-8FA9-ACED57BCC86F}"/>
              </a:ext>
            </a:extLst>
          </p:cNvPr>
          <p:cNvSpPr/>
          <p:nvPr/>
        </p:nvSpPr>
        <p:spPr>
          <a:xfrm>
            <a:off x="3847647" y="4872222"/>
            <a:ext cx="6122699" cy="581086"/>
          </a:xfrm>
          <a:prstGeom prst="roundRect">
            <a:avLst>
              <a:gd name="adj" fmla="val 33775"/>
            </a:avLst>
          </a:prstGeom>
          <a:effectLst>
            <a:outerShdw blurRad="571500" dist="50800" dir="5400000" algn="t" rotWithShape="0">
              <a:schemeClr val="tx1">
                <a:alpha val="41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 Narrow" panose="020B0606020202030204" pitchFamily="34" charset="0"/>
              </a:rPr>
              <a:t>Solutions of linear equation </a:t>
            </a:r>
            <a:endParaRPr lang="en-IN" sz="2800" b="1" dirty="0">
              <a:latin typeface="Arial Narrow" panose="020B0606020202030204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5CFE0D55-C200-40A4-ACF6-CD096E3B8A86}"/>
              </a:ext>
            </a:extLst>
          </p:cNvPr>
          <p:cNvSpPr/>
          <p:nvPr/>
        </p:nvSpPr>
        <p:spPr>
          <a:xfrm>
            <a:off x="3902726" y="4198545"/>
            <a:ext cx="6109185" cy="581086"/>
          </a:xfrm>
          <a:prstGeom prst="roundRect">
            <a:avLst>
              <a:gd name="adj" fmla="val 33775"/>
            </a:avLst>
          </a:prstGeom>
          <a:effectLst>
            <a:outerShdw blurRad="571500" dist="50800" dir="5400000" algn="t" rotWithShape="0">
              <a:schemeClr val="tx1">
                <a:alpha val="41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 Narrow" panose="020B0606020202030204" pitchFamily="34" charset="0"/>
              </a:rPr>
              <a:t>Lines passing through origin</a:t>
            </a:r>
            <a:endParaRPr lang="en-IN" sz="2800" b="1" dirty="0">
              <a:latin typeface="Arial Narrow" panose="020B060602020203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5DE2E011-4B7A-4031-BAA1-90D501807B18}"/>
              </a:ext>
            </a:extLst>
          </p:cNvPr>
          <p:cNvSpPr/>
          <p:nvPr/>
        </p:nvSpPr>
        <p:spPr>
          <a:xfrm>
            <a:off x="1395861" y="4247823"/>
            <a:ext cx="1267318" cy="413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114300" dir="78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3399"/>
                </a:solidFill>
              </a:rPr>
              <a:t> </a:t>
            </a:r>
            <a:r>
              <a:rPr lang="en-US" sz="2400" b="1" dirty="0">
                <a:solidFill>
                  <a:srgbClr val="FF3399"/>
                </a:solidFill>
              </a:rPr>
              <a:t>5</a:t>
            </a:r>
            <a:endParaRPr lang="en-IN" sz="2400" b="1" dirty="0">
              <a:solidFill>
                <a:srgbClr val="FF3399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D289A75-F1BF-4AE2-B6BC-2C51A08C3125}"/>
              </a:ext>
            </a:extLst>
          </p:cNvPr>
          <p:cNvSpPr/>
          <p:nvPr/>
        </p:nvSpPr>
        <p:spPr>
          <a:xfrm>
            <a:off x="1395861" y="3605621"/>
            <a:ext cx="1267318" cy="413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114300" dir="78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4"/>
                </a:solidFill>
              </a:rPr>
              <a:t>4</a:t>
            </a:r>
            <a:endParaRPr lang="en-IN" sz="2400" b="1" dirty="0">
              <a:solidFill>
                <a:schemeClr val="accent4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7A661DCD-BA89-4131-BD3F-11328D9B3183}"/>
              </a:ext>
            </a:extLst>
          </p:cNvPr>
          <p:cNvSpPr/>
          <p:nvPr/>
        </p:nvSpPr>
        <p:spPr>
          <a:xfrm>
            <a:off x="1407339" y="4983807"/>
            <a:ext cx="1267318" cy="413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114300" dir="78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73807CF1-7B76-4C74-AF10-5921CB3EB7BE}"/>
              </a:ext>
            </a:extLst>
          </p:cNvPr>
          <p:cNvSpPr/>
          <p:nvPr/>
        </p:nvSpPr>
        <p:spPr>
          <a:xfrm>
            <a:off x="1408191" y="5720032"/>
            <a:ext cx="1267318" cy="413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114300" dir="78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FFFF"/>
                </a:solidFill>
              </a:rPr>
              <a:t>7</a:t>
            </a:r>
            <a:endParaRPr lang="en-IN" sz="2400" b="1" dirty="0">
              <a:solidFill>
                <a:srgbClr val="00FFFF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02E1BFC2-BC6E-4F77-AAA8-11C27D5B81CA}"/>
              </a:ext>
            </a:extLst>
          </p:cNvPr>
          <p:cNvCxnSpPr>
            <a:stCxn id="64" idx="3"/>
          </p:cNvCxnSpPr>
          <p:nvPr/>
        </p:nvCxnSpPr>
        <p:spPr>
          <a:xfrm>
            <a:off x="2663179" y="3812288"/>
            <a:ext cx="1209108" cy="278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0355976B-4686-4DED-8A0C-9E2874E2FAF3}"/>
              </a:ext>
            </a:extLst>
          </p:cNvPr>
          <p:cNvCxnSpPr>
            <a:stCxn id="65" idx="3"/>
          </p:cNvCxnSpPr>
          <p:nvPr/>
        </p:nvCxnSpPr>
        <p:spPr>
          <a:xfrm>
            <a:off x="2663179" y="4454490"/>
            <a:ext cx="1212768" cy="13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C8565DBE-0B8A-4017-AF43-1C5B2AFBA571}"/>
              </a:ext>
            </a:extLst>
          </p:cNvPr>
          <p:cNvCxnSpPr>
            <a:stCxn id="67" idx="3"/>
          </p:cNvCxnSpPr>
          <p:nvPr/>
        </p:nvCxnSpPr>
        <p:spPr>
          <a:xfrm flipV="1">
            <a:off x="2675509" y="5919045"/>
            <a:ext cx="1196778" cy="7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112891FD-7C20-46AC-910A-5D10836C185A}"/>
              </a:ext>
            </a:extLst>
          </p:cNvPr>
          <p:cNvCxnSpPr>
            <a:stCxn id="66" idx="3"/>
          </p:cNvCxnSpPr>
          <p:nvPr/>
        </p:nvCxnSpPr>
        <p:spPr>
          <a:xfrm flipV="1">
            <a:off x="2674657" y="5165322"/>
            <a:ext cx="1228069" cy="25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881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E88AFCD-5DD5-43A1-AEE7-0633F9C543CC}"/>
              </a:ext>
            </a:extLst>
          </p:cNvPr>
          <p:cNvSpPr txBox="1"/>
          <p:nvPr/>
        </p:nvSpPr>
        <p:spPr>
          <a:xfrm>
            <a:off x="775918" y="366270"/>
            <a:ext cx="8693546" cy="584775"/>
          </a:xfrm>
          <a:prstGeom prst="rect">
            <a:avLst/>
          </a:prstGeom>
          <a:gradFill>
            <a:gsLst>
              <a:gs pos="0">
                <a:schemeClr val="bg1"/>
              </a:gs>
              <a:gs pos="78000">
                <a:srgbClr val="FF7C80"/>
              </a:gs>
            </a:gsLst>
            <a:lin ang="0" scaled="1"/>
          </a:gradFill>
          <a:effectLst>
            <a:outerShdw blurRad="431800" dist="101600" dir="7080000" algn="tl" rotWithShape="0">
              <a:prstClr val="black">
                <a:alpha val="48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LINEAR EQUATION IN ONE VARIABLE</a:t>
            </a:r>
            <a:endParaRPr lang="en-IN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5AB4CE3-74B1-4498-8325-3F01F1DB17F5}"/>
              </a:ext>
            </a:extLst>
          </p:cNvPr>
          <p:cNvSpPr txBox="1"/>
          <p:nvPr/>
        </p:nvSpPr>
        <p:spPr>
          <a:xfrm>
            <a:off x="813935" y="5522962"/>
            <a:ext cx="423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metr706 BlkCn BT" pitchFamily="34" charset="0"/>
              </a:rPr>
              <a:t>.</a:t>
            </a:r>
            <a:endParaRPr lang="en-IN" dirty="0">
              <a:latin typeface="Geometr706 BlkCn BT" pitchFamily="34" charset="0"/>
            </a:endParaRPr>
          </a:p>
        </p:txBody>
      </p:sp>
      <p:pic>
        <p:nvPicPr>
          <p:cNvPr id="22" name="Picture 21" descr="linear equation in one vari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228" y="1773383"/>
            <a:ext cx="4277590" cy="30618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144289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858">
              <a:schemeClr val="accent6">
                <a:lumMod val="20000"/>
                <a:lumOff val="80000"/>
              </a:schemeClr>
            </a:gs>
            <a:gs pos="100000">
              <a:srgbClr val="00CC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xmlns="" id="{825B973A-30E4-412B-8BA1-C47375319CA4}"/>
              </a:ext>
            </a:extLst>
          </p:cNvPr>
          <p:cNvCxnSpPr>
            <a:cxnSpLocks/>
          </p:cNvCxnSpPr>
          <p:nvPr/>
        </p:nvCxnSpPr>
        <p:spPr>
          <a:xfrm>
            <a:off x="5451156" y="6858001"/>
            <a:ext cx="0" cy="7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9" name="Group 448">
            <a:extLst>
              <a:ext uri="{FF2B5EF4-FFF2-40B4-BE49-F238E27FC236}">
                <a16:creationId xmlns:a16="http://schemas.microsoft.com/office/drawing/2014/main" xmlns="" id="{70FA8E55-9064-44C6-BBA5-59EF505A3465}"/>
              </a:ext>
            </a:extLst>
          </p:cNvPr>
          <p:cNvGrpSpPr/>
          <p:nvPr/>
        </p:nvGrpSpPr>
        <p:grpSpPr>
          <a:xfrm>
            <a:off x="-424091" y="-117091"/>
            <a:ext cx="12616091" cy="6975091"/>
            <a:chOff x="-297818" y="-98240"/>
            <a:chExt cx="12616091" cy="697509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A330525E-ADE2-4324-8648-EA80FC979769}"/>
                </a:ext>
              </a:extLst>
            </p:cNvPr>
            <p:cNvGrpSpPr/>
            <p:nvPr/>
          </p:nvGrpSpPr>
          <p:grpSpPr>
            <a:xfrm>
              <a:off x="0" y="43159"/>
              <a:ext cx="12318273" cy="5992568"/>
              <a:chOff x="0" y="325498"/>
              <a:chExt cx="12325611" cy="6313297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xmlns="" id="{7CB31C9C-D8B1-45FE-93C6-01145DCE5CF2}"/>
                  </a:ext>
                </a:extLst>
              </p:cNvPr>
              <p:cNvCxnSpPr/>
              <p:nvPr/>
            </p:nvCxnSpPr>
            <p:spPr>
              <a:xfrm>
                <a:off x="0" y="325498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xmlns="" id="{4BD4E134-5D1B-4B53-92F6-99E18C44E4CD}"/>
                  </a:ext>
                </a:extLst>
              </p:cNvPr>
              <p:cNvCxnSpPr/>
              <p:nvPr/>
            </p:nvCxnSpPr>
            <p:spPr>
              <a:xfrm>
                <a:off x="0" y="638827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BDC46889-691F-4564-A8B5-DD1430369A61}"/>
                  </a:ext>
                </a:extLst>
              </p:cNvPr>
              <p:cNvCxnSpPr/>
              <p:nvPr/>
            </p:nvCxnSpPr>
            <p:spPr>
              <a:xfrm>
                <a:off x="0" y="977030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09C27607-E227-4AC7-87C6-EEA1D6789AD6}"/>
                  </a:ext>
                </a:extLst>
              </p:cNvPr>
              <p:cNvCxnSpPr/>
              <p:nvPr/>
            </p:nvCxnSpPr>
            <p:spPr>
              <a:xfrm>
                <a:off x="0" y="1277655"/>
                <a:ext cx="12300559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1213662D-71E3-4944-AED9-3B5CF6BB17E2}"/>
                  </a:ext>
                </a:extLst>
              </p:cNvPr>
              <p:cNvCxnSpPr/>
              <p:nvPr/>
            </p:nvCxnSpPr>
            <p:spPr>
              <a:xfrm>
                <a:off x="0" y="1603332"/>
                <a:ext cx="12325611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xmlns="" id="{BBFB020E-9D96-4076-8792-E8112E121566}"/>
                  </a:ext>
                </a:extLst>
              </p:cNvPr>
              <p:cNvCxnSpPr/>
              <p:nvPr/>
            </p:nvCxnSpPr>
            <p:spPr>
              <a:xfrm>
                <a:off x="0" y="1929008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6960989A-C3B0-487D-9366-4F62789A066A}"/>
                  </a:ext>
                </a:extLst>
              </p:cNvPr>
              <p:cNvCxnSpPr/>
              <p:nvPr/>
            </p:nvCxnSpPr>
            <p:spPr>
              <a:xfrm>
                <a:off x="0" y="2242159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xmlns="" id="{6A28F5F9-6078-4454-A60A-C8C672AD1AC3}"/>
                  </a:ext>
                </a:extLst>
              </p:cNvPr>
              <p:cNvCxnSpPr/>
              <p:nvPr/>
            </p:nvCxnSpPr>
            <p:spPr>
              <a:xfrm>
                <a:off x="0" y="2555310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2A515540-378E-46AB-8253-46312E9BF705}"/>
                  </a:ext>
                </a:extLst>
              </p:cNvPr>
              <p:cNvCxnSpPr/>
              <p:nvPr/>
            </p:nvCxnSpPr>
            <p:spPr>
              <a:xfrm>
                <a:off x="0" y="2855934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410529B6-0EF5-4A3A-8FFD-A649E21DAEB5}"/>
                  </a:ext>
                </a:extLst>
              </p:cNvPr>
              <p:cNvCxnSpPr/>
              <p:nvPr/>
            </p:nvCxnSpPr>
            <p:spPr>
              <a:xfrm>
                <a:off x="0" y="3131507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7F5B1355-1C96-4B1F-BDE4-A446F7DE7895}"/>
                  </a:ext>
                </a:extLst>
              </p:cNvPr>
              <p:cNvCxnSpPr/>
              <p:nvPr/>
            </p:nvCxnSpPr>
            <p:spPr>
              <a:xfrm>
                <a:off x="0" y="3429000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xmlns="" id="{13E5488C-2D13-43F7-92B7-69AE419C2EFC}"/>
                  </a:ext>
                </a:extLst>
              </p:cNvPr>
              <p:cNvCxnSpPr/>
              <p:nvPr/>
            </p:nvCxnSpPr>
            <p:spPr>
              <a:xfrm>
                <a:off x="0" y="3732756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xmlns="" id="{06C49EDF-DE7D-4A56-9C70-FA5FD3F08D3F}"/>
                  </a:ext>
                </a:extLst>
              </p:cNvPr>
              <p:cNvCxnSpPr/>
              <p:nvPr/>
            </p:nvCxnSpPr>
            <p:spPr>
              <a:xfrm>
                <a:off x="0" y="4070959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C5F2B18C-C86D-4D15-AA36-A57E5EA681DF}"/>
                  </a:ext>
                </a:extLst>
              </p:cNvPr>
              <p:cNvCxnSpPr/>
              <p:nvPr/>
            </p:nvCxnSpPr>
            <p:spPr>
              <a:xfrm>
                <a:off x="0" y="4384110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52320639-AD06-4A3E-AC0B-E884D5E2EEE4}"/>
                  </a:ext>
                </a:extLst>
              </p:cNvPr>
              <p:cNvCxnSpPr/>
              <p:nvPr/>
            </p:nvCxnSpPr>
            <p:spPr>
              <a:xfrm>
                <a:off x="0" y="4709786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95A7A887-D2C0-45F8-9914-9D7D45A5DFDA}"/>
                  </a:ext>
                </a:extLst>
              </p:cNvPr>
              <p:cNvCxnSpPr/>
              <p:nvPr/>
            </p:nvCxnSpPr>
            <p:spPr>
              <a:xfrm>
                <a:off x="0" y="5047989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6EAE85BE-ED66-45AA-AE57-EA0C3C17E1E9}"/>
                  </a:ext>
                </a:extLst>
              </p:cNvPr>
              <p:cNvCxnSpPr/>
              <p:nvPr/>
            </p:nvCxnSpPr>
            <p:spPr>
              <a:xfrm>
                <a:off x="0" y="5354876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CC03302F-2727-4BCD-8062-9158631808FD}"/>
                  </a:ext>
                </a:extLst>
              </p:cNvPr>
              <p:cNvCxnSpPr/>
              <p:nvPr/>
            </p:nvCxnSpPr>
            <p:spPr>
              <a:xfrm>
                <a:off x="0" y="5680553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FD0DE15C-57D8-4F36-9248-3FCA21915CBB}"/>
                  </a:ext>
                </a:extLst>
              </p:cNvPr>
              <p:cNvCxnSpPr/>
              <p:nvPr/>
            </p:nvCxnSpPr>
            <p:spPr>
              <a:xfrm>
                <a:off x="0" y="5999967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C9A66285-68A7-4CF6-99F8-F4DC4ECD5959}"/>
                  </a:ext>
                </a:extLst>
              </p:cNvPr>
              <p:cNvCxnSpPr/>
              <p:nvPr/>
            </p:nvCxnSpPr>
            <p:spPr>
              <a:xfrm>
                <a:off x="0" y="6325644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CA346AE8-862D-4C11-8373-8633DF92AFCB}"/>
                  </a:ext>
                </a:extLst>
              </p:cNvPr>
              <p:cNvCxnSpPr/>
              <p:nvPr/>
            </p:nvCxnSpPr>
            <p:spPr>
              <a:xfrm>
                <a:off x="0" y="6638795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6B373B0A-C2CC-497B-A20F-1230C1FA9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20498"/>
              <a:ext cx="12192000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A07DD4B2-31F3-4CC2-8E78-B18BE1FE8B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798193"/>
              <a:ext cx="12192000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4E854AC0-8AB1-444F-9793-BC8FF213DF4A}"/>
                </a:ext>
              </a:extLst>
            </p:cNvPr>
            <p:cNvGrpSpPr/>
            <p:nvPr/>
          </p:nvGrpSpPr>
          <p:grpSpPr>
            <a:xfrm rot="16200000">
              <a:off x="-368417" y="-27641"/>
              <a:ext cx="6917733" cy="6776535"/>
              <a:chOff x="0" y="325498"/>
              <a:chExt cx="12325611" cy="6313297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xmlns="" id="{3B7A8D4C-05FA-40B9-9C31-1AB3D4766398}"/>
                  </a:ext>
                </a:extLst>
              </p:cNvPr>
              <p:cNvCxnSpPr/>
              <p:nvPr/>
            </p:nvCxnSpPr>
            <p:spPr>
              <a:xfrm>
                <a:off x="0" y="325498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xmlns="" id="{C33B5C31-52F3-4F8A-80FF-863E8B56C766}"/>
                  </a:ext>
                </a:extLst>
              </p:cNvPr>
              <p:cNvCxnSpPr/>
              <p:nvPr/>
            </p:nvCxnSpPr>
            <p:spPr>
              <a:xfrm>
                <a:off x="0" y="638827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xmlns="" id="{9698B5EA-3070-4D1B-80C0-AC9F65E8CF15}"/>
                  </a:ext>
                </a:extLst>
              </p:cNvPr>
              <p:cNvCxnSpPr/>
              <p:nvPr/>
            </p:nvCxnSpPr>
            <p:spPr>
              <a:xfrm>
                <a:off x="0" y="977030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xmlns="" id="{E6E0AB21-44E0-4AEC-8219-609A722416FB}"/>
                  </a:ext>
                </a:extLst>
              </p:cNvPr>
              <p:cNvCxnSpPr/>
              <p:nvPr/>
            </p:nvCxnSpPr>
            <p:spPr>
              <a:xfrm>
                <a:off x="0" y="1277655"/>
                <a:ext cx="12300559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xmlns="" id="{441A888C-9E39-453F-A913-4013D6C8A043}"/>
                  </a:ext>
                </a:extLst>
              </p:cNvPr>
              <p:cNvCxnSpPr/>
              <p:nvPr/>
            </p:nvCxnSpPr>
            <p:spPr>
              <a:xfrm>
                <a:off x="0" y="1603332"/>
                <a:ext cx="12325611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xmlns="" id="{6EF9E858-0525-4D0F-AE87-2FD5E6CF0C06}"/>
                  </a:ext>
                </a:extLst>
              </p:cNvPr>
              <p:cNvCxnSpPr/>
              <p:nvPr/>
            </p:nvCxnSpPr>
            <p:spPr>
              <a:xfrm>
                <a:off x="0" y="1929008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xmlns="" id="{CA12AC51-2803-46D0-AD7F-33E2A6B2C896}"/>
                  </a:ext>
                </a:extLst>
              </p:cNvPr>
              <p:cNvCxnSpPr/>
              <p:nvPr/>
            </p:nvCxnSpPr>
            <p:spPr>
              <a:xfrm>
                <a:off x="0" y="2242159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xmlns="" id="{890DB065-600D-4ABD-9F1F-3FB7B7E52153}"/>
                  </a:ext>
                </a:extLst>
              </p:cNvPr>
              <p:cNvCxnSpPr/>
              <p:nvPr/>
            </p:nvCxnSpPr>
            <p:spPr>
              <a:xfrm>
                <a:off x="0" y="2555310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xmlns="" id="{E3BA6C99-1969-4968-B756-527C0B18AB6C}"/>
                  </a:ext>
                </a:extLst>
              </p:cNvPr>
              <p:cNvCxnSpPr/>
              <p:nvPr/>
            </p:nvCxnSpPr>
            <p:spPr>
              <a:xfrm>
                <a:off x="0" y="2855934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xmlns="" id="{5CCA4E0E-A20D-4E84-9AB5-1BF1E71B2BBE}"/>
                  </a:ext>
                </a:extLst>
              </p:cNvPr>
              <p:cNvCxnSpPr/>
              <p:nvPr/>
            </p:nvCxnSpPr>
            <p:spPr>
              <a:xfrm>
                <a:off x="0" y="3131507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xmlns="" id="{0ECF21BF-81EE-4C68-B5CF-27D3F43348D2}"/>
                  </a:ext>
                </a:extLst>
              </p:cNvPr>
              <p:cNvCxnSpPr/>
              <p:nvPr/>
            </p:nvCxnSpPr>
            <p:spPr>
              <a:xfrm>
                <a:off x="0" y="3429000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xmlns="" id="{A0218CC7-CC17-4316-963E-278E67B0CD49}"/>
                  </a:ext>
                </a:extLst>
              </p:cNvPr>
              <p:cNvCxnSpPr/>
              <p:nvPr/>
            </p:nvCxnSpPr>
            <p:spPr>
              <a:xfrm>
                <a:off x="0" y="3732756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xmlns="" id="{B915D818-9000-431E-8009-D6969F10A684}"/>
                  </a:ext>
                </a:extLst>
              </p:cNvPr>
              <p:cNvCxnSpPr/>
              <p:nvPr/>
            </p:nvCxnSpPr>
            <p:spPr>
              <a:xfrm>
                <a:off x="0" y="4070959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xmlns="" id="{8E0E288B-CC1D-414B-9CEA-C37A67A88EAF}"/>
                  </a:ext>
                </a:extLst>
              </p:cNvPr>
              <p:cNvCxnSpPr/>
              <p:nvPr/>
            </p:nvCxnSpPr>
            <p:spPr>
              <a:xfrm>
                <a:off x="0" y="4384110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xmlns="" id="{B4E5E9AB-DA84-4ED5-9269-31AA21E15EDC}"/>
                  </a:ext>
                </a:extLst>
              </p:cNvPr>
              <p:cNvCxnSpPr/>
              <p:nvPr/>
            </p:nvCxnSpPr>
            <p:spPr>
              <a:xfrm>
                <a:off x="0" y="4709786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xmlns="" id="{5C81BB9A-4D92-4E1D-94AD-3F2F2153BBCD}"/>
                  </a:ext>
                </a:extLst>
              </p:cNvPr>
              <p:cNvCxnSpPr/>
              <p:nvPr/>
            </p:nvCxnSpPr>
            <p:spPr>
              <a:xfrm>
                <a:off x="0" y="5047989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xmlns="" id="{2DCCF302-4B87-46D5-B4EB-CCB30FDB20BD}"/>
                  </a:ext>
                </a:extLst>
              </p:cNvPr>
              <p:cNvCxnSpPr/>
              <p:nvPr/>
            </p:nvCxnSpPr>
            <p:spPr>
              <a:xfrm>
                <a:off x="0" y="5354876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xmlns="" id="{09EC7185-C34A-45E2-8678-3D8E43EF76C1}"/>
                  </a:ext>
                </a:extLst>
              </p:cNvPr>
              <p:cNvCxnSpPr/>
              <p:nvPr/>
            </p:nvCxnSpPr>
            <p:spPr>
              <a:xfrm>
                <a:off x="0" y="5680553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xmlns="" id="{8805EDC5-CFD5-4187-B790-CA3F8DBFE7EC}"/>
                  </a:ext>
                </a:extLst>
              </p:cNvPr>
              <p:cNvCxnSpPr/>
              <p:nvPr/>
            </p:nvCxnSpPr>
            <p:spPr>
              <a:xfrm>
                <a:off x="0" y="5999967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xmlns="" id="{160B2CC2-AAA2-4B5D-9F4A-8035A2A42D45}"/>
                  </a:ext>
                </a:extLst>
              </p:cNvPr>
              <p:cNvCxnSpPr/>
              <p:nvPr/>
            </p:nvCxnSpPr>
            <p:spPr>
              <a:xfrm>
                <a:off x="0" y="6325644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xmlns="" id="{7BF78D84-B7F4-4879-9C36-38BFDB284B29}"/>
                  </a:ext>
                </a:extLst>
              </p:cNvPr>
              <p:cNvCxnSpPr/>
              <p:nvPr/>
            </p:nvCxnSpPr>
            <p:spPr>
              <a:xfrm>
                <a:off x="0" y="6638795"/>
                <a:ext cx="12192000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3F077A70-EF15-40E5-B5BD-8E1F7B819475}"/>
                </a:ext>
              </a:extLst>
            </p:cNvPr>
            <p:cNvCxnSpPr>
              <a:cxnSpLocks/>
            </p:cNvCxnSpPr>
            <p:nvPr/>
          </p:nvCxnSpPr>
          <p:spPr>
            <a:xfrm>
              <a:off x="5761158" y="6857732"/>
              <a:ext cx="0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DF3F46AA-4E40-40D4-93CD-7443A17D3CA2}"/>
                </a:ext>
              </a:extLst>
            </p:cNvPr>
            <p:cNvCxnSpPr>
              <a:cxnSpLocks/>
            </p:cNvCxnSpPr>
            <p:nvPr/>
          </p:nvCxnSpPr>
          <p:spPr>
            <a:xfrm>
              <a:off x="6109672" y="6819493"/>
              <a:ext cx="0" cy="38238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16B27BF2-4D07-4879-9C5F-F8315FDF9C53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19" y="6819493"/>
              <a:ext cx="29909" cy="57358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EEB2122F-850F-4728-A676-1D2947123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2687" y="-98240"/>
              <a:ext cx="0" cy="6917733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17F328BB-5BEB-4192-8E9C-E5F56B10B3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1854" y="-23252"/>
              <a:ext cx="0" cy="6842745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29595F8E-43BC-43E2-A7EF-5581BD6D4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8362" y="-23252"/>
              <a:ext cx="0" cy="6842745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C1FE91CA-8433-47C7-8066-6764E8502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4869" y="-23252"/>
              <a:ext cx="0" cy="6842745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16DD18EE-4A39-4487-B57E-69E272000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8716" y="-23252"/>
              <a:ext cx="0" cy="6842745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6A0DB4E2-C7F7-4EAA-9451-1516B6C97E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7241" y="-23252"/>
              <a:ext cx="2" cy="6842745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0FD9831C-2276-440A-A2A2-0DCE575659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87923" y="-23252"/>
              <a:ext cx="2" cy="6842745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3AB6EC26-E8D3-4D1E-8DA4-63DF8EBFDC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94935" y="-23252"/>
              <a:ext cx="2" cy="6842745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01A792EF-3A83-4548-A5FE-9AECC83FC7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36763" y="-23252"/>
              <a:ext cx="2" cy="6842745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B68FF518-2889-40F6-9839-DBC35B87C9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3271" y="-23252"/>
              <a:ext cx="2" cy="6842745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AD0065A6-AE16-45B6-8F86-9B806099F2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2438" y="-23252"/>
              <a:ext cx="2" cy="6842745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13B6C4A3-EC52-4115-8039-F5CA239BCD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4266" y="-23252"/>
              <a:ext cx="2" cy="6842745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4A7CE29F-144F-4B25-AFDD-FF1F86B60D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34442" y="-23252"/>
              <a:ext cx="2" cy="6842745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AB2F3CB0-2445-4F76-A52F-39A2644D1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63610" y="-23252"/>
              <a:ext cx="2" cy="6842745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AC9E8B54-0E6A-4A48-A8B9-4255BE371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86448" y="-23252"/>
              <a:ext cx="2" cy="6842745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27F3C0F2-70BD-47E5-BFD7-10C660980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15616" y="-23252"/>
              <a:ext cx="2" cy="6842745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E777D0B4-8F8F-4424-887B-EE82DD59AF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32123" y="-23252"/>
              <a:ext cx="2" cy="6842745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07231322-6FDC-453B-AD74-28ED484609C9}"/>
              </a:ext>
            </a:extLst>
          </p:cNvPr>
          <p:cNvSpPr txBox="1"/>
          <p:nvPr/>
        </p:nvSpPr>
        <p:spPr>
          <a:xfrm>
            <a:off x="399042" y="227715"/>
            <a:ext cx="8360764" cy="58477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  <a:effectLst>
            <a:outerShdw blurRad="203200" dist="330200" dir="8100000" algn="tr" rotWithShape="0">
              <a:prstClr val="black">
                <a:alpha val="71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LINEAR EQUATIONS IN TWO VARIABLES</a:t>
            </a:r>
            <a:endParaRPr lang="en-IN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A6D0E1-FCE9-4E35-8023-986E3D4B28DD}"/>
              </a:ext>
            </a:extLst>
          </p:cNvPr>
          <p:cNvSpPr txBox="1"/>
          <p:nvPr/>
        </p:nvSpPr>
        <p:spPr>
          <a:xfrm>
            <a:off x="424653" y="1733904"/>
            <a:ext cx="6590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aseline="-25000" dirty="0"/>
          </a:p>
          <a:p>
            <a:r>
              <a:rPr lang="en-US" baseline="-25000" dirty="0"/>
              <a:t>   </a:t>
            </a:r>
            <a:endParaRPr lang="en-IN" dirty="0"/>
          </a:p>
        </p:txBody>
      </p:sp>
      <p:pic>
        <p:nvPicPr>
          <p:cNvPr id="77" name="Picture 76" descr="linear equation in two variab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401" y="174125"/>
            <a:ext cx="3313599" cy="22809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3" name="TextBox 72"/>
          <p:cNvSpPr txBox="1"/>
          <p:nvPr/>
        </p:nvSpPr>
        <p:spPr>
          <a:xfrm>
            <a:off x="193966" y="1496290"/>
            <a:ext cx="7176652" cy="43396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en-US" sz="2400" b="1" dirty="0" smtClean="0">
                <a:latin typeface="Bradley Hand ITC" pitchFamily="66" charset="0"/>
              </a:rPr>
              <a:t>The linear equations in two variables are of the highest exponent order of 1 and have one, none, or infinitely many solutions. </a:t>
            </a:r>
            <a:endParaRPr lang="en-US" sz="2400" b="1" dirty="0" smtClean="0">
              <a:latin typeface="Bradley Hand ITC" pitchFamily="66" charset="0"/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2400" b="1" dirty="0" smtClean="0">
                <a:latin typeface="Bradley Hand ITC" pitchFamily="66" charset="0"/>
              </a:rPr>
              <a:t>The </a:t>
            </a:r>
            <a:r>
              <a:rPr lang="en-US" sz="2400" b="1" dirty="0" smtClean="0">
                <a:latin typeface="Bradley Hand ITC" pitchFamily="66" charset="0"/>
              </a:rPr>
              <a:t>standard form of a two-variable linear equation is ax+ by+ c= 0 where x and y are the two variables. </a:t>
            </a:r>
            <a:endParaRPr lang="en-US" sz="2400" b="1" dirty="0" smtClean="0">
              <a:latin typeface="Bradley Hand ITC" pitchFamily="66" charset="0"/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Bradley Hand ITC" pitchFamily="66" charset="0"/>
              </a:rPr>
              <a:t>The </a:t>
            </a:r>
            <a:r>
              <a:rPr lang="en-US" sz="2400" b="1" dirty="0" smtClean="0">
                <a:latin typeface="Bradley Hand ITC" pitchFamily="66" charset="0"/>
              </a:rPr>
              <a:t>solutions can also be written in ordered pairs. </a:t>
            </a:r>
            <a:endParaRPr lang="en-US" sz="2400" b="1" dirty="0" smtClean="0">
              <a:latin typeface="Bradley Hand ITC" pitchFamily="66" charset="0"/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2400" b="1" dirty="0" smtClean="0">
                <a:latin typeface="Bradley Hand ITC" pitchFamily="66" charset="0"/>
              </a:rPr>
              <a:t>The </a:t>
            </a:r>
            <a:r>
              <a:rPr lang="en-US" sz="2400" b="1" dirty="0" smtClean="0">
                <a:latin typeface="Bradley Hand ITC" pitchFamily="66" charset="0"/>
              </a:rPr>
              <a:t>graphical representation of the linear equations in two variables includes two straight lines which could be intersecting </a:t>
            </a:r>
            <a:r>
              <a:rPr lang="en-US" sz="2400" b="1" dirty="0" smtClean="0">
                <a:latin typeface="Bradley Hand ITC" pitchFamily="66" charset="0"/>
              </a:rPr>
              <a:t>lines, </a:t>
            </a:r>
            <a:r>
              <a:rPr lang="en-US" sz="2400" b="1" dirty="0" smtClean="0">
                <a:latin typeface="Bradley Hand ITC" pitchFamily="66" charset="0"/>
              </a:rPr>
              <a:t>parallel lines, or coincident </a:t>
            </a:r>
            <a:r>
              <a:rPr lang="en-US" sz="2400" b="1" dirty="0" smtClean="0">
                <a:latin typeface="Bradley Hand ITC" pitchFamily="66" charset="0"/>
              </a:rPr>
              <a:t>lines.</a:t>
            </a:r>
            <a:endParaRPr lang="sa-IN" sz="2400" b="1" dirty="0">
              <a:latin typeface="Bradley Hand ITC" pitchFamily="66" charset="0"/>
            </a:endParaRPr>
          </a:p>
        </p:txBody>
      </p:sp>
      <p:pic>
        <p:nvPicPr>
          <p:cNvPr id="6146" name="Picture 2" descr="Forms of Linear Equations in Two Variab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9163" y="3131128"/>
            <a:ext cx="4475019" cy="31865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810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675">
              <a:schemeClr val="accent1">
                <a:lumMod val="40000"/>
                <a:lumOff val="60000"/>
              </a:schemeClr>
            </a:gs>
            <a:gs pos="50480">
              <a:schemeClr val="bg1">
                <a:lumMod val="85000"/>
              </a:schemeClr>
            </a:gs>
            <a:gs pos="20000">
              <a:schemeClr val="bg1"/>
            </a:gs>
            <a:gs pos="100000">
              <a:srgbClr val="0070C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C07B98-66B9-4BC1-B372-A722F5372DCD}"/>
              </a:ext>
            </a:extLst>
          </p:cNvPr>
          <p:cNvSpPr txBox="1"/>
          <p:nvPr/>
        </p:nvSpPr>
        <p:spPr>
          <a:xfrm>
            <a:off x="573436" y="399072"/>
            <a:ext cx="7974849" cy="64633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203200" dir="7260000" algn="br" rotWithShape="0">
              <a:prstClr val="black">
                <a:alpha val="36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GRAPH OF LINEAR EQUATION 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graph of linear eq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55" y="2071687"/>
            <a:ext cx="3255818" cy="29990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65208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100000">
              <a:schemeClr val="accent6">
                <a:lumMod val="60000"/>
                <a:lumOff val="4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6B5F3B-01E4-457D-93DF-08DD60744171}"/>
              </a:ext>
            </a:extLst>
          </p:cNvPr>
          <p:cNvSpPr txBox="1"/>
          <p:nvPr/>
        </p:nvSpPr>
        <p:spPr>
          <a:xfrm>
            <a:off x="273654" y="176787"/>
            <a:ext cx="11021744" cy="5232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0000">
                <a:schemeClr val="accent4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429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LINEAR EQUATION PARALLEL TO X &amp; Y AXIS ON GRAPH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Equation of graph parallel to x ax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073" y="1672937"/>
            <a:ext cx="2323668" cy="1600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 descr="Equation of graph parallel to y axi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947" y="4207019"/>
            <a:ext cx="2295525" cy="19907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8619" y="1080655"/>
          <a:ext cx="8455890" cy="48768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{284E427A-3D55-4303-BF80-6455036E1DE7}</a:tableStyleId>
              </a:tblPr>
              <a:tblGrid>
                <a:gridCol w="4227945"/>
                <a:gridCol w="4227945"/>
              </a:tblGrid>
              <a:tr h="526472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Equations of Line Parallel to X-axis</a:t>
                      </a:r>
                    </a:p>
                    <a:p>
                      <a:endParaRPr lang="sa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Equations of Line Parallel to Y-axis</a:t>
                      </a:r>
                      <a:endParaRPr lang="en-US" i="1" u="sng" dirty="0" smtClean="0"/>
                    </a:p>
                  </a:txBody>
                  <a:tcPr/>
                </a:tc>
              </a:tr>
              <a:tr h="4206240">
                <a:tc>
                  <a:txBody>
                    <a:bodyPr/>
                    <a:lstStyle/>
                    <a:p>
                      <a:r>
                        <a:rPr lang="en-US" b="1" i="1" u="none" dirty="0" smtClean="0">
                          <a:latin typeface="Bradley Hand ITC" pitchFamily="66" charset="0"/>
                        </a:rPr>
                        <a:t>We know that the equation of x-axis is y=0.</a:t>
                      </a:r>
                    </a:p>
                    <a:p>
                      <a:r>
                        <a:rPr lang="en-US" b="1" i="1" u="none" dirty="0" smtClean="0">
                          <a:latin typeface="Bradley Hand ITC" pitchFamily="66" charset="0"/>
                        </a:rPr>
                        <a:t>Thus, the equation of line parallel to the x-axis is given by the equation: y = k.</a:t>
                      </a:r>
                    </a:p>
                    <a:p>
                      <a:r>
                        <a:rPr lang="en-US" b="1" i="1" u="none" dirty="0" smtClean="0">
                          <a:latin typeface="Bradley Hand ITC" pitchFamily="66" charset="0"/>
                        </a:rPr>
                        <a:t>Where “k” is a constant value.</a:t>
                      </a:r>
                    </a:p>
                    <a:p>
                      <a:r>
                        <a:rPr lang="en-US" b="1" i="1" u="none" dirty="0" smtClean="0">
                          <a:latin typeface="Bradley Hand ITC" pitchFamily="66" charset="0"/>
                        </a:rPr>
                        <a:t>The above equation is considered as the generalized form of line equation parallel to the x-axis.</a:t>
                      </a:r>
                    </a:p>
                    <a:p>
                      <a:r>
                        <a:rPr lang="en-US" b="1" i="1" u="none" dirty="0" smtClean="0">
                          <a:latin typeface="Bradley Hand ITC" pitchFamily="66" charset="0"/>
                        </a:rPr>
                        <a:t>We can also say that “k” is a real number, and it is the distance from the x-axis to the line y=k.</a:t>
                      </a:r>
                    </a:p>
                    <a:p>
                      <a:r>
                        <a:rPr lang="en-US" b="1" i="1" u="none" dirty="0" smtClean="0">
                          <a:latin typeface="Bradley Hand ITC" pitchFamily="66" charset="0"/>
                        </a:rPr>
                        <a:t>An example of a line equation parallel to the x-axis is y=5. It can also be written as y-5 =0.</a:t>
                      </a:r>
                    </a:p>
                    <a:p>
                      <a:endParaRPr lang="sa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Bradley Hand ITC" pitchFamily="66" charset="0"/>
                        </a:rPr>
                        <a:t>The general form of the equation of y-axis is x = 0.</a:t>
                      </a:r>
                    </a:p>
                    <a:p>
                      <a:r>
                        <a:rPr lang="en-US" b="1" i="1" dirty="0" smtClean="0">
                          <a:latin typeface="Bradley Hand ITC" pitchFamily="66" charset="0"/>
                        </a:rPr>
                        <a:t>Hence, the equation of line parallel to the y-axis is given by the equation: x = k.</a:t>
                      </a:r>
                    </a:p>
                    <a:p>
                      <a:r>
                        <a:rPr lang="en-US" b="1" i="1" dirty="0" smtClean="0">
                          <a:latin typeface="Bradley Hand ITC" pitchFamily="66" charset="0"/>
                        </a:rPr>
                        <a:t>Where “k” is a constant value, which is a real number that represents the distance from the y-axis to the line x =k.</a:t>
                      </a:r>
                    </a:p>
                    <a:p>
                      <a:r>
                        <a:rPr lang="en-US" b="1" i="1" dirty="0" smtClean="0">
                          <a:latin typeface="Bradley Hand ITC" pitchFamily="66" charset="0"/>
                        </a:rPr>
                        <a:t>The equation x = k is the generalized form of line equation parallel to y-axis.</a:t>
                      </a:r>
                    </a:p>
                    <a:p>
                      <a:r>
                        <a:rPr lang="en-US" b="1" i="1" dirty="0" smtClean="0">
                          <a:latin typeface="Bradley Hand ITC" pitchFamily="66" charset="0"/>
                        </a:rPr>
                        <a:t>An example of an equation of line parallel to the y-axis x = 7, which can also be represented as x – 7 =0.</a:t>
                      </a:r>
                    </a:p>
                    <a:p>
                      <a:endParaRPr lang="sa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7363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accent5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650E33F-C072-4701-B360-E90C9A9F1633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gradFill>
            <a:gsLst>
              <a:gs pos="87000">
                <a:srgbClr val="00FFFF"/>
              </a:gs>
              <a:gs pos="0">
                <a:schemeClr val="bg1">
                  <a:alpha val="69000"/>
                  <a:lumMod val="94000"/>
                  <a:lumOff val="6000"/>
                </a:schemeClr>
              </a:gs>
            </a:gsLst>
            <a:lin ang="0" scaled="1"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F31A5B9-0B0D-4D70-A2D5-602611DBC099}"/>
              </a:ext>
            </a:extLst>
          </p:cNvPr>
          <p:cNvSpPr txBox="1"/>
          <p:nvPr/>
        </p:nvSpPr>
        <p:spPr>
          <a:xfrm>
            <a:off x="1704109" y="286403"/>
            <a:ext cx="81880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LINES PASSING THROUGH THE ORIGIN</a:t>
            </a: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Picture 19" descr="lines passing through origin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396" y="1992023"/>
            <a:ext cx="2095500" cy="21812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79936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bg1"/>
            </a:gs>
            <a:gs pos="11000">
              <a:srgbClr val="FFCC9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3636" y="318654"/>
            <a:ext cx="507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latin typeface="Algerian" panose="04020705040A02060702" pitchFamily="82" charset="0"/>
            </a:endParaRPr>
          </a:p>
          <a:p>
            <a:endParaRPr lang="sa-IN" dirty="0"/>
          </a:p>
        </p:txBody>
      </p:sp>
      <p:pic>
        <p:nvPicPr>
          <p:cNvPr id="8" name="Picture 7" descr="types-of-solutions-and-their-graphs-16197035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942109"/>
            <a:ext cx="5191125" cy="5721927"/>
          </a:xfrm>
          <a:prstGeom prst="rect">
            <a:avLst/>
          </a:prstGeom>
        </p:spPr>
      </p:pic>
      <p:pic>
        <p:nvPicPr>
          <p:cNvPr id="9" name="Picture 8" descr="solutions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1504"/>
            <a:ext cx="2463080" cy="22305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00313" y="294410"/>
            <a:ext cx="7829550" cy="72043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SOLUTIONS OF LINEAR EQUATIONS</a:t>
            </a:r>
            <a:endParaRPr lang="sa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190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rgbClr val="FFCCFF"/>
            </a:gs>
            <a:gs pos="41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9A3977E-2A18-4666-9060-7F0AB7D8AF06}"/>
              </a:ext>
            </a:extLst>
          </p:cNvPr>
          <p:cNvGrpSpPr/>
          <p:nvPr/>
        </p:nvGrpSpPr>
        <p:grpSpPr>
          <a:xfrm>
            <a:off x="-424091" y="-117091"/>
            <a:ext cx="12616091" cy="6975091"/>
            <a:chOff x="-297818" y="-98240"/>
            <a:chExt cx="12616091" cy="697509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11F62496-F6CB-48E0-89B1-F43E25C0A01B}"/>
                </a:ext>
              </a:extLst>
            </p:cNvPr>
            <p:cNvGrpSpPr/>
            <p:nvPr/>
          </p:nvGrpSpPr>
          <p:grpSpPr>
            <a:xfrm>
              <a:off x="0" y="43159"/>
              <a:ext cx="12318273" cy="5992568"/>
              <a:chOff x="0" y="325498"/>
              <a:chExt cx="12325611" cy="6313297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7145A9C2-C332-4CDB-9701-52C3A921464F}"/>
                  </a:ext>
                </a:extLst>
              </p:cNvPr>
              <p:cNvCxnSpPr/>
              <p:nvPr/>
            </p:nvCxnSpPr>
            <p:spPr>
              <a:xfrm>
                <a:off x="0" y="325498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xmlns="" id="{72F2EA01-9B7C-4559-AFBC-BC722F0282D6}"/>
                  </a:ext>
                </a:extLst>
              </p:cNvPr>
              <p:cNvCxnSpPr/>
              <p:nvPr/>
            </p:nvCxnSpPr>
            <p:spPr>
              <a:xfrm>
                <a:off x="0" y="638827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xmlns="" id="{67F1DE40-5001-4952-BFB9-EDD998C02041}"/>
                  </a:ext>
                </a:extLst>
              </p:cNvPr>
              <p:cNvCxnSpPr/>
              <p:nvPr/>
            </p:nvCxnSpPr>
            <p:spPr>
              <a:xfrm>
                <a:off x="0" y="977030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891A7E79-BA51-4BFE-8538-E4C145381CC6}"/>
                  </a:ext>
                </a:extLst>
              </p:cNvPr>
              <p:cNvCxnSpPr/>
              <p:nvPr/>
            </p:nvCxnSpPr>
            <p:spPr>
              <a:xfrm>
                <a:off x="0" y="1277655"/>
                <a:ext cx="12300559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xmlns="" id="{4B53996B-7FD9-4C5D-BB10-94D96A07E87B}"/>
                  </a:ext>
                </a:extLst>
              </p:cNvPr>
              <p:cNvCxnSpPr/>
              <p:nvPr/>
            </p:nvCxnSpPr>
            <p:spPr>
              <a:xfrm>
                <a:off x="0" y="1603332"/>
                <a:ext cx="12325611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xmlns="" id="{A9840487-93D2-48C5-BBBC-FB0B89F80B96}"/>
                  </a:ext>
                </a:extLst>
              </p:cNvPr>
              <p:cNvCxnSpPr/>
              <p:nvPr/>
            </p:nvCxnSpPr>
            <p:spPr>
              <a:xfrm>
                <a:off x="0" y="1929008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xmlns="" id="{C97052CD-425F-4F19-8F7E-C2206763613E}"/>
                  </a:ext>
                </a:extLst>
              </p:cNvPr>
              <p:cNvCxnSpPr/>
              <p:nvPr/>
            </p:nvCxnSpPr>
            <p:spPr>
              <a:xfrm>
                <a:off x="0" y="2242159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xmlns="" id="{146A4C58-0890-420D-AC9F-B53F28CBDEA6}"/>
                  </a:ext>
                </a:extLst>
              </p:cNvPr>
              <p:cNvCxnSpPr/>
              <p:nvPr/>
            </p:nvCxnSpPr>
            <p:spPr>
              <a:xfrm>
                <a:off x="0" y="2555310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xmlns="" id="{DB333C36-CE5E-4BFC-904B-FDF7701A00A3}"/>
                  </a:ext>
                </a:extLst>
              </p:cNvPr>
              <p:cNvCxnSpPr/>
              <p:nvPr/>
            </p:nvCxnSpPr>
            <p:spPr>
              <a:xfrm>
                <a:off x="0" y="2855934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xmlns="" id="{218B1841-7C20-48AF-ADA1-FFB079531AD5}"/>
                  </a:ext>
                </a:extLst>
              </p:cNvPr>
              <p:cNvCxnSpPr/>
              <p:nvPr/>
            </p:nvCxnSpPr>
            <p:spPr>
              <a:xfrm>
                <a:off x="0" y="3131507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xmlns="" id="{40471DA7-79FD-43B5-8184-1B1609F574FB}"/>
                  </a:ext>
                </a:extLst>
              </p:cNvPr>
              <p:cNvCxnSpPr/>
              <p:nvPr/>
            </p:nvCxnSpPr>
            <p:spPr>
              <a:xfrm>
                <a:off x="0" y="3429000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xmlns="" id="{751825A1-B646-4A03-B1EE-D27F6E2D2005}"/>
                  </a:ext>
                </a:extLst>
              </p:cNvPr>
              <p:cNvCxnSpPr/>
              <p:nvPr/>
            </p:nvCxnSpPr>
            <p:spPr>
              <a:xfrm>
                <a:off x="0" y="3732756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xmlns="" id="{DEAE578C-4112-486B-8A4B-722DEE6F6C72}"/>
                  </a:ext>
                </a:extLst>
              </p:cNvPr>
              <p:cNvCxnSpPr/>
              <p:nvPr/>
            </p:nvCxnSpPr>
            <p:spPr>
              <a:xfrm>
                <a:off x="0" y="4070959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xmlns="" id="{E613C46F-67E4-4B38-BFBA-B927055CA406}"/>
                  </a:ext>
                </a:extLst>
              </p:cNvPr>
              <p:cNvCxnSpPr/>
              <p:nvPr/>
            </p:nvCxnSpPr>
            <p:spPr>
              <a:xfrm>
                <a:off x="0" y="4384110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919D3DAB-72E2-42C4-9141-859D15627A85}"/>
                  </a:ext>
                </a:extLst>
              </p:cNvPr>
              <p:cNvCxnSpPr/>
              <p:nvPr/>
            </p:nvCxnSpPr>
            <p:spPr>
              <a:xfrm>
                <a:off x="0" y="4709786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F3D2495E-D936-4E3A-AEB1-BBF4D67923AB}"/>
                  </a:ext>
                </a:extLst>
              </p:cNvPr>
              <p:cNvCxnSpPr/>
              <p:nvPr/>
            </p:nvCxnSpPr>
            <p:spPr>
              <a:xfrm>
                <a:off x="0" y="5047989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xmlns="" id="{5B9D446A-30EF-4D9C-AF7C-E8883B3C3445}"/>
                  </a:ext>
                </a:extLst>
              </p:cNvPr>
              <p:cNvCxnSpPr/>
              <p:nvPr/>
            </p:nvCxnSpPr>
            <p:spPr>
              <a:xfrm>
                <a:off x="0" y="5354876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xmlns="" id="{78E508B3-3047-4D64-91D0-B79B62A99D8C}"/>
                  </a:ext>
                </a:extLst>
              </p:cNvPr>
              <p:cNvCxnSpPr/>
              <p:nvPr/>
            </p:nvCxnSpPr>
            <p:spPr>
              <a:xfrm>
                <a:off x="0" y="5680553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xmlns="" id="{5903FAFB-597E-4DEB-BFC9-69D6BD82E748}"/>
                  </a:ext>
                </a:extLst>
              </p:cNvPr>
              <p:cNvCxnSpPr/>
              <p:nvPr/>
            </p:nvCxnSpPr>
            <p:spPr>
              <a:xfrm>
                <a:off x="0" y="5999967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C14E8845-6389-4507-BFE8-28CD191713B0}"/>
                  </a:ext>
                </a:extLst>
              </p:cNvPr>
              <p:cNvCxnSpPr/>
              <p:nvPr/>
            </p:nvCxnSpPr>
            <p:spPr>
              <a:xfrm>
                <a:off x="0" y="6325644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BAE764EE-F325-46A0-B572-2DFD9E8606C4}"/>
                  </a:ext>
                </a:extLst>
              </p:cNvPr>
              <p:cNvCxnSpPr/>
              <p:nvPr/>
            </p:nvCxnSpPr>
            <p:spPr>
              <a:xfrm>
                <a:off x="0" y="6638795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918D82EC-8B42-4943-9DC3-7CC2164692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20498"/>
              <a:ext cx="12192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A89030A-3E4B-4890-9F7B-A60E6B62DB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798193"/>
              <a:ext cx="121920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01DB540D-4473-4642-9F56-69E4D7293093}"/>
                </a:ext>
              </a:extLst>
            </p:cNvPr>
            <p:cNvGrpSpPr/>
            <p:nvPr/>
          </p:nvGrpSpPr>
          <p:grpSpPr>
            <a:xfrm rot="16200000">
              <a:off x="-368417" y="-27641"/>
              <a:ext cx="6917733" cy="6776535"/>
              <a:chOff x="0" y="325498"/>
              <a:chExt cx="12325611" cy="631329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447ABEB1-054A-41FE-97DF-B04CC2A953A6}"/>
                  </a:ext>
                </a:extLst>
              </p:cNvPr>
              <p:cNvCxnSpPr/>
              <p:nvPr/>
            </p:nvCxnSpPr>
            <p:spPr>
              <a:xfrm>
                <a:off x="0" y="325498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EF00A2B9-E7BB-42C2-AF2E-9D65F3FA4116}"/>
                  </a:ext>
                </a:extLst>
              </p:cNvPr>
              <p:cNvCxnSpPr/>
              <p:nvPr/>
            </p:nvCxnSpPr>
            <p:spPr>
              <a:xfrm>
                <a:off x="0" y="638827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391AA9DE-D6D5-4387-98D9-5E9E195547AA}"/>
                  </a:ext>
                </a:extLst>
              </p:cNvPr>
              <p:cNvCxnSpPr/>
              <p:nvPr/>
            </p:nvCxnSpPr>
            <p:spPr>
              <a:xfrm>
                <a:off x="0" y="977030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6BB625BA-F650-40F7-A384-AC589B25A0F5}"/>
                  </a:ext>
                </a:extLst>
              </p:cNvPr>
              <p:cNvCxnSpPr/>
              <p:nvPr/>
            </p:nvCxnSpPr>
            <p:spPr>
              <a:xfrm>
                <a:off x="0" y="1277655"/>
                <a:ext cx="12300559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103FE638-7ACB-4A1F-9801-597BA67F9A5B}"/>
                  </a:ext>
                </a:extLst>
              </p:cNvPr>
              <p:cNvCxnSpPr/>
              <p:nvPr/>
            </p:nvCxnSpPr>
            <p:spPr>
              <a:xfrm>
                <a:off x="0" y="1603332"/>
                <a:ext cx="12325611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8056B18B-A8A4-4F4A-8CB0-1DC034D27586}"/>
                  </a:ext>
                </a:extLst>
              </p:cNvPr>
              <p:cNvCxnSpPr/>
              <p:nvPr/>
            </p:nvCxnSpPr>
            <p:spPr>
              <a:xfrm>
                <a:off x="0" y="1929008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0FEFF5A8-12B8-4665-B4DD-C3FE0417BB0C}"/>
                  </a:ext>
                </a:extLst>
              </p:cNvPr>
              <p:cNvCxnSpPr/>
              <p:nvPr/>
            </p:nvCxnSpPr>
            <p:spPr>
              <a:xfrm>
                <a:off x="0" y="2242159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68246EB5-865F-4560-9865-6C615824BE7F}"/>
                  </a:ext>
                </a:extLst>
              </p:cNvPr>
              <p:cNvCxnSpPr/>
              <p:nvPr/>
            </p:nvCxnSpPr>
            <p:spPr>
              <a:xfrm>
                <a:off x="0" y="2555310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E66D3C53-4F92-4A87-877A-CBAE0BBB4FB6}"/>
                  </a:ext>
                </a:extLst>
              </p:cNvPr>
              <p:cNvCxnSpPr/>
              <p:nvPr/>
            </p:nvCxnSpPr>
            <p:spPr>
              <a:xfrm>
                <a:off x="0" y="2855934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B798A1CE-76D6-4348-B659-0CAD1C8807E7}"/>
                  </a:ext>
                </a:extLst>
              </p:cNvPr>
              <p:cNvCxnSpPr/>
              <p:nvPr/>
            </p:nvCxnSpPr>
            <p:spPr>
              <a:xfrm>
                <a:off x="0" y="3131507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CE055770-B84D-46AA-AAF3-7FF1E7E62C6B}"/>
                  </a:ext>
                </a:extLst>
              </p:cNvPr>
              <p:cNvCxnSpPr/>
              <p:nvPr/>
            </p:nvCxnSpPr>
            <p:spPr>
              <a:xfrm>
                <a:off x="0" y="3429000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74FA85B-F78F-45B1-99BC-AFEAFBDBC44F}"/>
                  </a:ext>
                </a:extLst>
              </p:cNvPr>
              <p:cNvCxnSpPr/>
              <p:nvPr/>
            </p:nvCxnSpPr>
            <p:spPr>
              <a:xfrm>
                <a:off x="0" y="3732756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1DD1510F-F11F-4CA5-A185-52A543D7DA45}"/>
                  </a:ext>
                </a:extLst>
              </p:cNvPr>
              <p:cNvCxnSpPr/>
              <p:nvPr/>
            </p:nvCxnSpPr>
            <p:spPr>
              <a:xfrm>
                <a:off x="0" y="4070959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683BC6E2-0CAC-4F93-8B35-4598C60ACCAF}"/>
                  </a:ext>
                </a:extLst>
              </p:cNvPr>
              <p:cNvCxnSpPr/>
              <p:nvPr/>
            </p:nvCxnSpPr>
            <p:spPr>
              <a:xfrm>
                <a:off x="0" y="4384110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70EC392D-2866-49F6-857E-562B0F480DCB}"/>
                  </a:ext>
                </a:extLst>
              </p:cNvPr>
              <p:cNvCxnSpPr/>
              <p:nvPr/>
            </p:nvCxnSpPr>
            <p:spPr>
              <a:xfrm>
                <a:off x="0" y="4709786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xmlns="" id="{94F02EB9-88CE-4C3A-BD2A-FC259987D3DB}"/>
                  </a:ext>
                </a:extLst>
              </p:cNvPr>
              <p:cNvCxnSpPr/>
              <p:nvPr/>
            </p:nvCxnSpPr>
            <p:spPr>
              <a:xfrm>
                <a:off x="0" y="5047989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xmlns="" id="{25E263BA-21C0-4996-8BB4-01292F1469D8}"/>
                  </a:ext>
                </a:extLst>
              </p:cNvPr>
              <p:cNvCxnSpPr/>
              <p:nvPr/>
            </p:nvCxnSpPr>
            <p:spPr>
              <a:xfrm>
                <a:off x="0" y="5354876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AFFBC909-13A4-4E43-822F-19B2DB39276A}"/>
                  </a:ext>
                </a:extLst>
              </p:cNvPr>
              <p:cNvCxnSpPr/>
              <p:nvPr/>
            </p:nvCxnSpPr>
            <p:spPr>
              <a:xfrm>
                <a:off x="0" y="5680553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xmlns="" id="{7163871D-2D3E-455E-8F14-40FBB52A3740}"/>
                  </a:ext>
                </a:extLst>
              </p:cNvPr>
              <p:cNvCxnSpPr/>
              <p:nvPr/>
            </p:nvCxnSpPr>
            <p:spPr>
              <a:xfrm>
                <a:off x="0" y="5999967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D85E5CB3-21B1-4AE8-BE3E-EA6226DFFB46}"/>
                  </a:ext>
                </a:extLst>
              </p:cNvPr>
              <p:cNvCxnSpPr/>
              <p:nvPr/>
            </p:nvCxnSpPr>
            <p:spPr>
              <a:xfrm>
                <a:off x="0" y="6325644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xmlns="" id="{94DB70A8-0BDF-4E26-A6B6-D30EFFE65552}"/>
                  </a:ext>
                </a:extLst>
              </p:cNvPr>
              <p:cNvCxnSpPr/>
              <p:nvPr/>
            </p:nvCxnSpPr>
            <p:spPr>
              <a:xfrm>
                <a:off x="0" y="6638795"/>
                <a:ext cx="12192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7D7D9013-5F2E-4708-9B64-E4B94B6F9205}"/>
                </a:ext>
              </a:extLst>
            </p:cNvPr>
            <p:cNvCxnSpPr>
              <a:cxnSpLocks/>
            </p:cNvCxnSpPr>
            <p:nvPr/>
          </p:nvCxnSpPr>
          <p:spPr>
            <a:xfrm>
              <a:off x="5761158" y="6857732"/>
              <a:ext cx="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CB3A5736-A0BD-4F7D-8B62-AE7C6731FB92}"/>
                </a:ext>
              </a:extLst>
            </p:cNvPr>
            <p:cNvCxnSpPr>
              <a:cxnSpLocks/>
            </p:cNvCxnSpPr>
            <p:nvPr/>
          </p:nvCxnSpPr>
          <p:spPr>
            <a:xfrm>
              <a:off x="6109672" y="6819493"/>
              <a:ext cx="0" cy="3823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E93ED20D-DC65-49CB-B4CA-10E8131586F4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19" y="6819493"/>
              <a:ext cx="29909" cy="5735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BB2F3B7-9A15-4C9F-9AA0-33257CE3F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2687" y="-98240"/>
              <a:ext cx="0" cy="691773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DC16BEAF-E595-43EA-B7DB-58AB6E04F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1854" y="-23252"/>
              <a:ext cx="0" cy="68427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81DCA619-3FA4-4F36-AF92-7155E399E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8362" y="-23252"/>
              <a:ext cx="0" cy="68427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70180967-D5A9-4EA2-934D-101DFA7BC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4869" y="-23252"/>
              <a:ext cx="0" cy="68427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0C0387FC-B972-4CF9-B216-9C53665F8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8716" y="-23252"/>
              <a:ext cx="0" cy="68427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AE967FCB-9EBF-45E1-AB18-A1EDEA1E3A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7241" y="-23252"/>
              <a:ext cx="2" cy="68427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E3E59A88-281A-44C2-80BB-97B80E70FE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87923" y="-23252"/>
              <a:ext cx="2" cy="68427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7C9B0153-E742-4426-8C8E-088AFDA8F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94935" y="-23252"/>
              <a:ext cx="2" cy="68427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F092EAE-D8E3-4BB2-9D96-9B47BDD8E6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36763" y="-23252"/>
              <a:ext cx="2" cy="68427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E8C9D96-A213-41FC-B186-42A2AB7000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3271" y="-23252"/>
              <a:ext cx="2" cy="68427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D08D5F4A-2F5A-4CD6-86F0-B55BFE719A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2438" y="-23252"/>
              <a:ext cx="2" cy="68427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178340D0-A2B9-4319-ABE1-8C92A7F9A8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4266" y="-23252"/>
              <a:ext cx="2" cy="68427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10769098-3903-492F-88A2-1FF7D20B90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34442" y="-23252"/>
              <a:ext cx="2" cy="68427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77D00BD-BF9D-4F0E-B270-7DD7EF4063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63610" y="-23252"/>
              <a:ext cx="2" cy="68427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196D5520-DDA8-4598-8B7A-2A87774D53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86448" y="-23252"/>
              <a:ext cx="2" cy="68427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BB73EFCE-AE3D-4E71-BAE1-0870C1035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15616" y="-23252"/>
              <a:ext cx="2" cy="68427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38494185-0C87-420E-BDE6-2B866C4803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32123" y="-23252"/>
              <a:ext cx="2" cy="68427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5" name="Picture 74" descr="summary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3423">
            <a:off x="3680346" y="-469036"/>
            <a:ext cx="4546728" cy="27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543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171</Words>
  <Application>Microsoft Office PowerPoint</Application>
  <PresentationFormat>Custom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satish hardas</cp:lastModifiedBy>
  <cp:revision>66</cp:revision>
  <dcterms:created xsi:type="dcterms:W3CDTF">2021-10-07T20:11:16Z</dcterms:created>
  <dcterms:modified xsi:type="dcterms:W3CDTF">2021-11-01T04:11:18Z</dcterms:modified>
</cp:coreProperties>
</file>