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44"/>
  </p:notesMasterIdLst>
  <p:sldIdLst>
    <p:sldId id="256" r:id="rId5"/>
    <p:sldId id="257" r:id="rId6"/>
    <p:sldId id="258" r:id="rId7"/>
    <p:sldId id="259" r:id="rId8"/>
    <p:sldId id="260" r:id="rId9"/>
    <p:sldId id="297" r:id="rId10"/>
    <p:sldId id="261" r:id="rId11"/>
    <p:sldId id="262" r:id="rId12"/>
    <p:sldId id="263" r:id="rId13"/>
    <p:sldId id="264" r:id="rId14"/>
    <p:sldId id="265" r:id="rId15"/>
    <p:sldId id="298" r:id="rId16"/>
    <p:sldId id="266" r:id="rId17"/>
    <p:sldId id="267" r:id="rId18"/>
    <p:sldId id="294" r:id="rId19"/>
    <p:sldId id="295" r:id="rId20"/>
    <p:sldId id="296" r:id="rId21"/>
    <p:sldId id="268" r:id="rId22"/>
    <p:sldId id="269" r:id="rId23"/>
    <p:sldId id="270" r:id="rId24"/>
    <p:sldId id="271" r:id="rId25"/>
    <p:sldId id="300" r:id="rId26"/>
    <p:sldId id="273" r:id="rId27"/>
    <p:sldId id="275" r:id="rId28"/>
    <p:sldId id="279" r:id="rId29"/>
    <p:sldId id="280" r:id="rId30"/>
    <p:sldId id="281" r:id="rId31"/>
    <p:sldId id="299" r:id="rId32"/>
    <p:sldId id="282" r:id="rId33"/>
    <p:sldId id="283" r:id="rId34"/>
    <p:sldId id="284" r:id="rId35"/>
    <p:sldId id="286" r:id="rId36"/>
    <p:sldId id="285" r:id="rId37"/>
    <p:sldId id="288" r:id="rId38"/>
    <p:sldId id="287" r:id="rId39"/>
    <p:sldId id="289" r:id="rId40"/>
    <p:sldId id="290" r:id="rId41"/>
    <p:sldId id="291" r:id="rId42"/>
    <p:sldId id="293"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778" autoAdjust="0"/>
    <p:restoredTop sz="94660"/>
  </p:normalViewPr>
  <p:slideViewPr>
    <p:cSldViewPr>
      <p:cViewPr>
        <p:scale>
          <a:sx n="90" d="100"/>
          <a:sy n="90" d="100"/>
        </p:scale>
        <p:origin x="-426" y="16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A75ABA-38BF-40B0-BCCD-4F04EF94A80A}" type="datetimeFigureOut">
              <a:rPr lang="en-IN" smtClean="0"/>
              <a:pPr/>
              <a:t>29-03-2019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6B1581-91F8-4DDB-9F71-6849259A9592}" type="slidenum">
              <a:rPr lang="en-IN" smtClean="0"/>
              <a:pPr/>
              <a:t>‹#›</a:t>
            </a:fld>
            <a:endParaRPr lang="en-IN"/>
          </a:p>
        </p:txBody>
      </p:sp>
    </p:spTree>
    <p:extLst>
      <p:ext uri="{BB962C8B-B14F-4D97-AF65-F5344CB8AC3E}">
        <p14:creationId xmlns="" xmlns:p14="http://schemas.microsoft.com/office/powerpoint/2010/main" val="2444752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27" name="PlaceHolder 2"/>
          <p:cNvSpPr>
            <a:spLocks noGrp="1"/>
          </p:cNvSpPr>
          <p:nvPr>
            <p:ph type="body"/>
          </p:nvPr>
        </p:nvSpPr>
        <p:spPr>
          <a:xfrm>
            <a:off x="457200" y="1600200"/>
            <a:ext cx="8229240" cy="2158560"/>
          </a:xfrm>
          <a:prstGeom prst="rect">
            <a:avLst/>
          </a:prstGeom>
        </p:spPr>
        <p:txBody>
          <a:bodyPr lIns="0" tIns="0" rIns="0" bIns="0"/>
          <a:lstStyle/>
          <a:p>
            <a:endParaRPr/>
          </a:p>
        </p:txBody>
      </p:sp>
      <p:sp>
        <p:nvSpPr>
          <p:cNvPr id="28" name="PlaceHolder 3"/>
          <p:cNvSpPr>
            <a:spLocks noGrp="1"/>
          </p:cNvSpPr>
          <p:nvPr>
            <p:ph type="body"/>
          </p:nvPr>
        </p:nvSpPr>
        <p:spPr>
          <a:xfrm>
            <a:off x="457200" y="3964320"/>
            <a:ext cx="8229240" cy="215856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30"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31"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32" name="PlaceHolder 4"/>
          <p:cNvSpPr>
            <a:spLocks noGrp="1"/>
          </p:cNvSpPr>
          <p:nvPr>
            <p:ph type="body"/>
          </p:nvPr>
        </p:nvSpPr>
        <p:spPr>
          <a:xfrm>
            <a:off x="4674240" y="3964320"/>
            <a:ext cx="4015800" cy="2158560"/>
          </a:xfrm>
          <a:prstGeom prst="rect">
            <a:avLst/>
          </a:prstGeom>
        </p:spPr>
        <p:txBody>
          <a:bodyPr lIns="0" tIns="0" rIns="0" bIns="0"/>
          <a:lstStyle/>
          <a:p>
            <a:endParaRPr/>
          </a:p>
        </p:txBody>
      </p:sp>
      <p:sp>
        <p:nvSpPr>
          <p:cNvPr id="33" name="PlaceHolder 5"/>
          <p:cNvSpPr>
            <a:spLocks noGrp="1"/>
          </p:cNvSpPr>
          <p:nvPr>
            <p:ph type="body"/>
          </p:nvPr>
        </p:nvSpPr>
        <p:spPr>
          <a:xfrm>
            <a:off x="457200" y="3964320"/>
            <a:ext cx="4015800" cy="215856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35" name="PlaceHolder 2"/>
          <p:cNvSpPr>
            <a:spLocks noGrp="1"/>
          </p:cNvSpPr>
          <p:nvPr>
            <p:ph type="body"/>
          </p:nvPr>
        </p:nvSpPr>
        <p:spPr>
          <a:xfrm>
            <a:off x="457200" y="1600200"/>
            <a:ext cx="8229240" cy="4525560"/>
          </a:xfrm>
          <a:prstGeom prst="rect">
            <a:avLst/>
          </a:prstGeom>
        </p:spPr>
        <p:txBody>
          <a:bodyPr lIns="0" tIns="0" rIns="0" bIns="0"/>
          <a:lstStyle/>
          <a:p>
            <a:endParaRPr/>
          </a:p>
        </p:txBody>
      </p:sp>
      <p:sp>
        <p:nvSpPr>
          <p:cNvPr id="36" name="PlaceHolder 3"/>
          <p:cNvSpPr>
            <a:spLocks noGrp="1"/>
          </p:cNvSpPr>
          <p:nvPr>
            <p:ph type="body"/>
          </p:nvPr>
        </p:nvSpPr>
        <p:spPr>
          <a:xfrm>
            <a:off x="457200" y="1600200"/>
            <a:ext cx="8229240" cy="4525560"/>
          </a:xfrm>
          <a:prstGeom prst="rect">
            <a:avLst/>
          </a:prstGeom>
        </p:spPr>
        <p:txBody>
          <a:bodyPr lIns="0" tIns="0" rIns="0" bIns="0"/>
          <a:lstStyle/>
          <a:p>
            <a:endParaRPr/>
          </a:p>
        </p:txBody>
      </p:sp>
      <p:pic>
        <p:nvPicPr>
          <p:cNvPr id="37" name="Picture 36"/>
          <p:cNvPicPr/>
          <p:nvPr/>
        </p:nvPicPr>
        <p:blipFill>
          <a:blip r:embed="rId2"/>
          <a:stretch>
            <a:fillRect/>
          </a:stretch>
        </p:blipFill>
        <p:spPr>
          <a:xfrm>
            <a:off x="1735560" y="1599840"/>
            <a:ext cx="5671800" cy="4525560"/>
          </a:xfrm>
          <a:prstGeom prst="rect">
            <a:avLst/>
          </a:prstGeom>
          <a:ln>
            <a:noFill/>
          </a:ln>
        </p:spPr>
      </p:pic>
      <p:pic>
        <p:nvPicPr>
          <p:cNvPr id="38" name="Picture 37"/>
          <p:cNvPicPr/>
          <p:nvPr/>
        </p:nvPicPr>
        <p:blipFill>
          <a:blip r:embed="rId2"/>
          <a:stretch>
            <a:fillRect/>
          </a:stretch>
        </p:blipFill>
        <p:spPr>
          <a:xfrm>
            <a:off x="1735560" y="1599840"/>
            <a:ext cx="5671800" cy="45255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45" name="PlaceHolder 2"/>
          <p:cNvSpPr>
            <a:spLocks noGrp="1"/>
          </p:cNvSpPr>
          <p:nvPr>
            <p:ph type="subTitle"/>
          </p:nvPr>
        </p:nvSpPr>
        <p:spPr>
          <a:xfrm>
            <a:off x="457200" y="1600200"/>
            <a:ext cx="8229240" cy="452592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47" name="PlaceHolder 2"/>
          <p:cNvSpPr>
            <a:spLocks noGrp="1"/>
          </p:cNvSpPr>
          <p:nvPr>
            <p:ph type="body"/>
          </p:nvPr>
        </p:nvSpPr>
        <p:spPr>
          <a:xfrm>
            <a:off x="457200" y="1600200"/>
            <a:ext cx="8229240" cy="452556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49" name="PlaceHolder 2"/>
          <p:cNvSpPr>
            <a:spLocks noGrp="1"/>
          </p:cNvSpPr>
          <p:nvPr>
            <p:ph type="body"/>
          </p:nvPr>
        </p:nvSpPr>
        <p:spPr>
          <a:xfrm>
            <a:off x="457200" y="1600200"/>
            <a:ext cx="4015800" cy="4525560"/>
          </a:xfrm>
          <a:prstGeom prst="rect">
            <a:avLst/>
          </a:prstGeom>
        </p:spPr>
        <p:txBody>
          <a:bodyPr lIns="0" tIns="0" rIns="0" bIns="0"/>
          <a:lstStyle/>
          <a:p>
            <a:endParaRPr/>
          </a:p>
        </p:txBody>
      </p:sp>
      <p:sp>
        <p:nvSpPr>
          <p:cNvPr id="50" name="PlaceHolder 3"/>
          <p:cNvSpPr>
            <a:spLocks noGrp="1"/>
          </p:cNvSpPr>
          <p:nvPr>
            <p:ph type="body"/>
          </p:nvPr>
        </p:nvSpPr>
        <p:spPr>
          <a:xfrm>
            <a:off x="4674240" y="1600200"/>
            <a:ext cx="4015800" cy="452556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4680"/>
            <a:ext cx="8229240" cy="529812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54"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55" name="PlaceHolder 3"/>
          <p:cNvSpPr>
            <a:spLocks noGrp="1"/>
          </p:cNvSpPr>
          <p:nvPr>
            <p:ph type="body"/>
          </p:nvPr>
        </p:nvSpPr>
        <p:spPr>
          <a:xfrm>
            <a:off x="457200" y="3964320"/>
            <a:ext cx="4015800" cy="2158560"/>
          </a:xfrm>
          <a:prstGeom prst="rect">
            <a:avLst/>
          </a:prstGeom>
        </p:spPr>
        <p:txBody>
          <a:bodyPr lIns="0" tIns="0" rIns="0" bIns="0"/>
          <a:lstStyle/>
          <a:p>
            <a:endParaRPr/>
          </a:p>
        </p:txBody>
      </p:sp>
      <p:sp>
        <p:nvSpPr>
          <p:cNvPr id="56" name="PlaceHolder 4"/>
          <p:cNvSpPr>
            <a:spLocks noGrp="1"/>
          </p:cNvSpPr>
          <p:nvPr>
            <p:ph type="body"/>
          </p:nvPr>
        </p:nvSpPr>
        <p:spPr>
          <a:xfrm>
            <a:off x="4674240" y="1600200"/>
            <a:ext cx="4015800" cy="452556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6" name="PlaceHolder 2"/>
          <p:cNvSpPr>
            <a:spLocks noGrp="1"/>
          </p:cNvSpPr>
          <p:nvPr>
            <p:ph type="subTitle"/>
          </p:nvPr>
        </p:nvSpPr>
        <p:spPr>
          <a:xfrm>
            <a:off x="457200" y="1600200"/>
            <a:ext cx="8229240" cy="452592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58" name="PlaceHolder 2"/>
          <p:cNvSpPr>
            <a:spLocks noGrp="1"/>
          </p:cNvSpPr>
          <p:nvPr>
            <p:ph type="body"/>
          </p:nvPr>
        </p:nvSpPr>
        <p:spPr>
          <a:xfrm>
            <a:off x="457200" y="1600200"/>
            <a:ext cx="4015800" cy="4525560"/>
          </a:xfrm>
          <a:prstGeom prst="rect">
            <a:avLst/>
          </a:prstGeom>
        </p:spPr>
        <p:txBody>
          <a:bodyPr lIns="0" tIns="0" rIns="0" bIns="0"/>
          <a:lstStyle/>
          <a:p>
            <a:endParaRPr/>
          </a:p>
        </p:txBody>
      </p:sp>
      <p:sp>
        <p:nvSpPr>
          <p:cNvPr id="59"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60" name="PlaceHolder 4"/>
          <p:cNvSpPr>
            <a:spLocks noGrp="1"/>
          </p:cNvSpPr>
          <p:nvPr>
            <p:ph type="body"/>
          </p:nvPr>
        </p:nvSpPr>
        <p:spPr>
          <a:xfrm>
            <a:off x="4674240" y="3964320"/>
            <a:ext cx="4015800" cy="215856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62"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63"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64" name="PlaceHolder 4"/>
          <p:cNvSpPr>
            <a:spLocks noGrp="1"/>
          </p:cNvSpPr>
          <p:nvPr>
            <p:ph type="body"/>
          </p:nvPr>
        </p:nvSpPr>
        <p:spPr>
          <a:xfrm>
            <a:off x="457200" y="3964320"/>
            <a:ext cx="8229240" cy="215856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66" name="PlaceHolder 2"/>
          <p:cNvSpPr>
            <a:spLocks noGrp="1"/>
          </p:cNvSpPr>
          <p:nvPr>
            <p:ph type="body"/>
          </p:nvPr>
        </p:nvSpPr>
        <p:spPr>
          <a:xfrm>
            <a:off x="457200" y="1600200"/>
            <a:ext cx="8229240" cy="2158560"/>
          </a:xfrm>
          <a:prstGeom prst="rect">
            <a:avLst/>
          </a:prstGeom>
        </p:spPr>
        <p:txBody>
          <a:bodyPr lIns="0" tIns="0" rIns="0" bIns="0"/>
          <a:lstStyle/>
          <a:p>
            <a:endParaRPr/>
          </a:p>
        </p:txBody>
      </p:sp>
      <p:sp>
        <p:nvSpPr>
          <p:cNvPr id="67" name="PlaceHolder 3"/>
          <p:cNvSpPr>
            <a:spLocks noGrp="1"/>
          </p:cNvSpPr>
          <p:nvPr>
            <p:ph type="body"/>
          </p:nvPr>
        </p:nvSpPr>
        <p:spPr>
          <a:xfrm>
            <a:off x="457200" y="3964320"/>
            <a:ext cx="8229240" cy="215856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69"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70"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71" name="PlaceHolder 4"/>
          <p:cNvSpPr>
            <a:spLocks noGrp="1"/>
          </p:cNvSpPr>
          <p:nvPr>
            <p:ph type="body"/>
          </p:nvPr>
        </p:nvSpPr>
        <p:spPr>
          <a:xfrm>
            <a:off x="4674240" y="3964320"/>
            <a:ext cx="4015800" cy="2158560"/>
          </a:xfrm>
          <a:prstGeom prst="rect">
            <a:avLst/>
          </a:prstGeom>
        </p:spPr>
        <p:txBody>
          <a:bodyPr lIns="0" tIns="0" rIns="0" bIns="0"/>
          <a:lstStyle/>
          <a:p>
            <a:endParaRPr/>
          </a:p>
        </p:txBody>
      </p:sp>
      <p:sp>
        <p:nvSpPr>
          <p:cNvPr id="72" name="PlaceHolder 5"/>
          <p:cNvSpPr>
            <a:spLocks noGrp="1"/>
          </p:cNvSpPr>
          <p:nvPr>
            <p:ph type="body"/>
          </p:nvPr>
        </p:nvSpPr>
        <p:spPr>
          <a:xfrm>
            <a:off x="457200" y="3964320"/>
            <a:ext cx="4015800" cy="215856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74" name="PlaceHolder 2"/>
          <p:cNvSpPr>
            <a:spLocks noGrp="1"/>
          </p:cNvSpPr>
          <p:nvPr>
            <p:ph type="body"/>
          </p:nvPr>
        </p:nvSpPr>
        <p:spPr>
          <a:xfrm>
            <a:off x="457200" y="1600200"/>
            <a:ext cx="8229240" cy="4525560"/>
          </a:xfrm>
          <a:prstGeom prst="rect">
            <a:avLst/>
          </a:prstGeom>
        </p:spPr>
        <p:txBody>
          <a:bodyPr lIns="0" tIns="0" rIns="0" bIns="0"/>
          <a:lstStyle/>
          <a:p>
            <a:endParaRPr/>
          </a:p>
        </p:txBody>
      </p:sp>
      <p:sp>
        <p:nvSpPr>
          <p:cNvPr id="75" name="PlaceHolder 3"/>
          <p:cNvSpPr>
            <a:spLocks noGrp="1"/>
          </p:cNvSpPr>
          <p:nvPr>
            <p:ph type="body"/>
          </p:nvPr>
        </p:nvSpPr>
        <p:spPr>
          <a:xfrm>
            <a:off x="457200" y="1600200"/>
            <a:ext cx="8229240" cy="4525560"/>
          </a:xfrm>
          <a:prstGeom prst="rect">
            <a:avLst/>
          </a:prstGeom>
        </p:spPr>
        <p:txBody>
          <a:bodyPr lIns="0" tIns="0" rIns="0" bIns="0"/>
          <a:lstStyle/>
          <a:p>
            <a:endParaRPr/>
          </a:p>
        </p:txBody>
      </p:sp>
      <p:pic>
        <p:nvPicPr>
          <p:cNvPr id="76" name="Picture 75"/>
          <p:cNvPicPr/>
          <p:nvPr/>
        </p:nvPicPr>
        <p:blipFill>
          <a:blip r:embed="rId2"/>
          <a:stretch>
            <a:fillRect/>
          </a:stretch>
        </p:blipFill>
        <p:spPr>
          <a:xfrm>
            <a:off x="1735560" y="1599840"/>
            <a:ext cx="5671800" cy="4525560"/>
          </a:xfrm>
          <a:prstGeom prst="rect">
            <a:avLst/>
          </a:prstGeom>
          <a:ln>
            <a:noFill/>
          </a:ln>
        </p:spPr>
      </p:pic>
      <p:pic>
        <p:nvPicPr>
          <p:cNvPr id="77" name="Picture 76"/>
          <p:cNvPicPr/>
          <p:nvPr/>
        </p:nvPicPr>
        <p:blipFill>
          <a:blip r:embed="rId2"/>
          <a:stretch>
            <a:fillRect/>
          </a:stretch>
        </p:blipFill>
        <p:spPr>
          <a:xfrm>
            <a:off x="1735560" y="1599840"/>
            <a:ext cx="5671800" cy="452556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84" name="PlaceHolder 2"/>
          <p:cNvSpPr>
            <a:spLocks noGrp="1"/>
          </p:cNvSpPr>
          <p:nvPr>
            <p:ph type="subTitle"/>
          </p:nvPr>
        </p:nvSpPr>
        <p:spPr>
          <a:xfrm>
            <a:off x="457200" y="1600200"/>
            <a:ext cx="8229240" cy="452592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86" name="PlaceHolder 2"/>
          <p:cNvSpPr>
            <a:spLocks noGrp="1"/>
          </p:cNvSpPr>
          <p:nvPr>
            <p:ph type="body"/>
          </p:nvPr>
        </p:nvSpPr>
        <p:spPr>
          <a:xfrm>
            <a:off x="457200" y="1600200"/>
            <a:ext cx="8229240" cy="4525560"/>
          </a:xfrm>
          <a:prstGeom prst="rect">
            <a:avLst/>
          </a:prstGeom>
        </p:spPr>
        <p:txBody>
          <a:bodyPr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88" name="PlaceHolder 2"/>
          <p:cNvSpPr>
            <a:spLocks noGrp="1"/>
          </p:cNvSpPr>
          <p:nvPr>
            <p:ph type="body"/>
          </p:nvPr>
        </p:nvSpPr>
        <p:spPr>
          <a:xfrm>
            <a:off x="457200" y="1600200"/>
            <a:ext cx="4015800" cy="4525560"/>
          </a:xfrm>
          <a:prstGeom prst="rect">
            <a:avLst/>
          </a:prstGeom>
        </p:spPr>
        <p:txBody>
          <a:bodyPr lIns="0" tIns="0" rIns="0" bIns="0"/>
          <a:lstStyle/>
          <a:p>
            <a:endParaRPr/>
          </a:p>
        </p:txBody>
      </p:sp>
      <p:sp>
        <p:nvSpPr>
          <p:cNvPr id="89" name="PlaceHolder 3"/>
          <p:cNvSpPr>
            <a:spLocks noGrp="1"/>
          </p:cNvSpPr>
          <p:nvPr>
            <p:ph type="body"/>
          </p:nvPr>
        </p:nvSpPr>
        <p:spPr>
          <a:xfrm>
            <a:off x="4674240" y="1600200"/>
            <a:ext cx="4015800" cy="4525560"/>
          </a:xfrm>
          <a:prstGeom prst="rect">
            <a:avLst/>
          </a:prstGeom>
        </p:spPr>
        <p:txBody>
          <a:bodyPr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8" name="PlaceHolder 2"/>
          <p:cNvSpPr>
            <a:spLocks noGrp="1"/>
          </p:cNvSpPr>
          <p:nvPr>
            <p:ph type="body"/>
          </p:nvPr>
        </p:nvSpPr>
        <p:spPr>
          <a:xfrm>
            <a:off x="457200" y="1600200"/>
            <a:ext cx="8229240" cy="452556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457200" y="274680"/>
            <a:ext cx="8229240" cy="529812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93"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94" name="PlaceHolder 3"/>
          <p:cNvSpPr>
            <a:spLocks noGrp="1"/>
          </p:cNvSpPr>
          <p:nvPr>
            <p:ph type="body"/>
          </p:nvPr>
        </p:nvSpPr>
        <p:spPr>
          <a:xfrm>
            <a:off x="457200" y="3964320"/>
            <a:ext cx="4015800" cy="2158560"/>
          </a:xfrm>
          <a:prstGeom prst="rect">
            <a:avLst/>
          </a:prstGeom>
        </p:spPr>
        <p:txBody>
          <a:bodyPr lIns="0" tIns="0" rIns="0" bIns="0"/>
          <a:lstStyle/>
          <a:p>
            <a:endParaRPr/>
          </a:p>
        </p:txBody>
      </p:sp>
      <p:sp>
        <p:nvSpPr>
          <p:cNvPr id="95" name="PlaceHolder 4"/>
          <p:cNvSpPr>
            <a:spLocks noGrp="1"/>
          </p:cNvSpPr>
          <p:nvPr>
            <p:ph type="body"/>
          </p:nvPr>
        </p:nvSpPr>
        <p:spPr>
          <a:xfrm>
            <a:off x="4674240" y="1600200"/>
            <a:ext cx="4015800" cy="452556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97" name="PlaceHolder 2"/>
          <p:cNvSpPr>
            <a:spLocks noGrp="1"/>
          </p:cNvSpPr>
          <p:nvPr>
            <p:ph type="body"/>
          </p:nvPr>
        </p:nvSpPr>
        <p:spPr>
          <a:xfrm>
            <a:off x="457200" y="1600200"/>
            <a:ext cx="4015800" cy="4525560"/>
          </a:xfrm>
          <a:prstGeom prst="rect">
            <a:avLst/>
          </a:prstGeom>
        </p:spPr>
        <p:txBody>
          <a:bodyPr lIns="0" tIns="0" rIns="0" bIns="0"/>
          <a:lstStyle/>
          <a:p>
            <a:endParaRPr/>
          </a:p>
        </p:txBody>
      </p:sp>
      <p:sp>
        <p:nvSpPr>
          <p:cNvPr id="98"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99" name="PlaceHolder 4"/>
          <p:cNvSpPr>
            <a:spLocks noGrp="1"/>
          </p:cNvSpPr>
          <p:nvPr>
            <p:ph type="body"/>
          </p:nvPr>
        </p:nvSpPr>
        <p:spPr>
          <a:xfrm>
            <a:off x="4674240" y="3964320"/>
            <a:ext cx="4015800" cy="215856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101"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102"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103" name="PlaceHolder 4"/>
          <p:cNvSpPr>
            <a:spLocks noGrp="1"/>
          </p:cNvSpPr>
          <p:nvPr>
            <p:ph type="body"/>
          </p:nvPr>
        </p:nvSpPr>
        <p:spPr>
          <a:xfrm>
            <a:off x="457200" y="3964320"/>
            <a:ext cx="8229240" cy="215856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105" name="PlaceHolder 2"/>
          <p:cNvSpPr>
            <a:spLocks noGrp="1"/>
          </p:cNvSpPr>
          <p:nvPr>
            <p:ph type="body"/>
          </p:nvPr>
        </p:nvSpPr>
        <p:spPr>
          <a:xfrm>
            <a:off x="457200" y="1600200"/>
            <a:ext cx="8229240" cy="2158560"/>
          </a:xfrm>
          <a:prstGeom prst="rect">
            <a:avLst/>
          </a:prstGeom>
        </p:spPr>
        <p:txBody>
          <a:bodyPr lIns="0" tIns="0" rIns="0" bIns="0"/>
          <a:lstStyle/>
          <a:p>
            <a:endParaRPr/>
          </a:p>
        </p:txBody>
      </p:sp>
      <p:sp>
        <p:nvSpPr>
          <p:cNvPr id="106" name="PlaceHolder 3"/>
          <p:cNvSpPr>
            <a:spLocks noGrp="1"/>
          </p:cNvSpPr>
          <p:nvPr>
            <p:ph type="body"/>
          </p:nvPr>
        </p:nvSpPr>
        <p:spPr>
          <a:xfrm>
            <a:off x="457200" y="3964320"/>
            <a:ext cx="8229240" cy="2158560"/>
          </a:xfrm>
          <a:prstGeom prst="rect">
            <a:avLst/>
          </a:prstGeom>
        </p:spPr>
        <p:txBody>
          <a:bodyPr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108"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109"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110" name="PlaceHolder 4"/>
          <p:cNvSpPr>
            <a:spLocks noGrp="1"/>
          </p:cNvSpPr>
          <p:nvPr>
            <p:ph type="body"/>
          </p:nvPr>
        </p:nvSpPr>
        <p:spPr>
          <a:xfrm>
            <a:off x="4674240" y="3964320"/>
            <a:ext cx="4015800" cy="2158560"/>
          </a:xfrm>
          <a:prstGeom prst="rect">
            <a:avLst/>
          </a:prstGeom>
        </p:spPr>
        <p:txBody>
          <a:bodyPr lIns="0" tIns="0" rIns="0" bIns="0"/>
          <a:lstStyle/>
          <a:p>
            <a:endParaRPr/>
          </a:p>
        </p:txBody>
      </p:sp>
      <p:sp>
        <p:nvSpPr>
          <p:cNvPr id="111" name="PlaceHolder 5"/>
          <p:cNvSpPr>
            <a:spLocks noGrp="1"/>
          </p:cNvSpPr>
          <p:nvPr>
            <p:ph type="body"/>
          </p:nvPr>
        </p:nvSpPr>
        <p:spPr>
          <a:xfrm>
            <a:off x="457200" y="3964320"/>
            <a:ext cx="4015800" cy="2158560"/>
          </a:xfrm>
          <a:prstGeom prst="rect">
            <a:avLst/>
          </a:prstGeom>
        </p:spPr>
        <p:txBody>
          <a:bodyPr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113" name="PlaceHolder 2"/>
          <p:cNvSpPr>
            <a:spLocks noGrp="1"/>
          </p:cNvSpPr>
          <p:nvPr>
            <p:ph type="body"/>
          </p:nvPr>
        </p:nvSpPr>
        <p:spPr>
          <a:xfrm>
            <a:off x="457200" y="1600200"/>
            <a:ext cx="8229240" cy="4525560"/>
          </a:xfrm>
          <a:prstGeom prst="rect">
            <a:avLst/>
          </a:prstGeom>
        </p:spPr>
        <p:txBody>
          <a:bodyPr lIns="0" tIns="0" rIns="0" bIns="0"/>
          <a:lstStyle/>
          <a:p>
            <a:endParaRPr/>
          </a:p>
        </p:txBody>
      </p:sp>
      <p:sp>
        <p:nvSpPr>
          <p:cNvPr id="114" name="PlaceHolder 3"/>
          <p:cNvSpPr>
            <a:spLocks noGrp="1"/>
          </p:cNvSpPr>
          <p:nvPr>
            <p:ph type="body"/>
          </p:nvPr>
        </p:nvSpPr>
        <p:spPr>
          <a:xfrm>
            <a:off x="457200" y="1600200"/>
            <a:ext cx="8229240" cy="4525560"/>
          </a:xfrm>
          <a:prstGeom prst="rect">
            <a:avLst/>
          </a:prstGeom>
        </p:spPr>
        <p:txBody>
          <a:bodyPr lIns="0" tIns="0" rIns="0" bIns="0"/>
          <a:lstStyle/>
          <a:p>
            <a:endParaRPr/>
          </a:p>
        </p:txBody>
      </p:sp>
      <p:pic>
        <p:nvPicPr>
          <p:cNvPr id="115" name="Picture 114"/>
          <p:cNvPicPr/>
          <p:nvPr/>
        </p:nvPicPr>
        <p:blipFill>
          <a:blip r:embed="rId2"/>
          <a:stretch>
            <a:fillRect/>
          </a:stretch>
        </p:blipFill>
        <p:spPr>
          <a:xfrm>
            <a:off x="1735560" y="1599840"/>
            <a:ext cx="5671800" cy="4525560"/>
          </a:xfrm>
          <a:prstGeom prst="rect">
            <a:avLst/>
          </a:prstGeom>
          <a:ln>
            <a:noFill/>
          </a:ln>
        </p:spPr>
      </p:pic>
      <p:pic>
        <p:nvPicPr>
          <p:cNvPr id="116" name="Picture 115"/>
          <p:cNvPicPr/>
          <p:nvPr/>
        </p:nvPicPr>
        <p:blipFill>
          <a:blip r:embed="rId2"/>
          <a:stretch>
            <a:fillRect/>
          </a:stretch>
        </p:blipFill>
        <p:spPr>
          <a:xfrm>
            <a:off x="1735560" y="1599840"/>
            <a:ext cx="5671800" cy="452556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123" name="PlaceHolder 2"/>
          <p:cNvSpPr>
            <a:spLocks noGrp="1"/>
          </p:cNvSpPr>
          <p:nvPr>
            <p:ph type="subTitle"/>
          </p:nvPr>
        </p:nvSpPr>
        <p:spPr>
          <a:xfrm>
            <a:off x="457200" y="1600200"/>
            <a:ext cx="8229240" cy="4525920"/>
          </a:xfrm>
          <a:prstGeom prst="rect">
            <a:avLst/>
          </a:prstGeom>
        </p:spPr>
        <p:txBody>
          <a:bodyPr lIns="0" tIns="0" rIns="0" bIns="0" anchor="ctr"/>
          <a:lstStyle/>
          <a:p>
            <a:pPr algn="ct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125" name="PlaceHolder 2"/>
          <p:cNvSpPr>
            <a:spLocks noGrp="1"/>
          </p:cNvSpPr>
          <p:nvPr>
            <p:ph type="body"/>
          </p:nvPr>
        </p:nvSpPr>
        <p:spPr>
          <a:xfrm>
            <a:off x="457200" y="1600200"/>
            <a:ext cx="8229240" cy="452556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10" name="PlaceHolder 2"/>
          <p:cNvSpPr>
            <a:spLocks noGrp="1"/>
          </p:cNvSpPr>
          <p:nvPr>
            <p:ph type="body"/>
          </p:nvPr>
        </p:nvSpPr>
        <p:spPr>
          <a:xfrm>
            <a:off x="457200" y="1600200"/>
            <a:ext cx="4015800" cy="4525560"/>
          </a:xfrm>
          <a:prstGeom prst="rect">
            <a:avLst/>
          </a:prstGeom>
        </p:spPr>
        <p:txBody>
          <a:bodyPr lIns="0" tIns="0" rIns="0" bIns="0"/>
          <a:lstStyle/>
          <a:p>
            <a:endParaRPr/>
          </a:p>
        </p:txBody>
      </p:sp>
      <p:sp>
        <p:nvSpPr>
          <p:cNvPr id="11" name="PlaceHolder 3"/>
          <p:cNvSpPr>
            <a:spLocks noGrp="1"/>
          </p:cNvSpPr>
          <p:nvPr>
            <p:ph type="body"/>
          </p:nvPr>
        </p:nvSpPr>
        <p:spPr>
          <a:xfrm>
            <a:off x="4674240" y="1600200"/>
            <a:ext cx="4015800" cy="4525560"/>
          </a:xfrm>
          <a:prstGeom prst="rect">
            <a:avLst/>
          </a:prstGeom>
        </p:spPr>
        <p:txBody>
          <a:bodyPr lIns="0" tIns="0" rIns="0" bIns="0"/>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127" name="PlaceHolder 2"/>
          <p:cNvSpPr>
            <a:spLocks noGrp="1"/>
          </p:cNvSpPr>
          <p:nvPr>
            <p:ph type="body"/>
          </p:nvPr>
        </p:nvSpPr>
        <p:spPr>
          <a:xfrm>
            <a:off x="457200" y="1600200"/>
            <a:ext cx="4015800" cy="4525560"/>
          </a:xfrm>
          <a:prstGeom prst="rect">
            <a:avLst/>
          </a:prstGeom>
        </p:spPr>
        <p:txBody>
          <a:bodyPr lIns="0" tIns="0" rIns="0" bIns="0"/>
          <a:lstStyle/>
          <a:p>
            <a:endParaRPr/>
          </a:p>
        </p:txBody>
      </p:sp>
      <p:sp>
        <p:nvSpPr>
          <p:cNvPr id="128" name="PlaceHolder 3"/>
          <p:cNvSpPr>
            <a:spLocks noGrp="1"/>
          </p:cNvSpPr>
          <p:nvPr>
            <p:ph type="body"/>
          </p:nvPr>
        </p:nvSpPr>
        <p:spPr>
          <a:xfrm>
            <a:off x="4674240" y="1600200"/>
            <a:ext cx="4015800" cy="4525560"/>
          </a:xfrm>
          <a:prstGeom prst="rect">
            <a:avLst/>
          </a:prstGeom>
        </p:spPr>
        <p:txBody>
          <a:bodyPr lIns="0" tIns="0" rIns="0" bIns="0"/>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457200" y="274680"/>
            <a:ext cx="8229240" cy="5298120"/>
          </a:xfrm>
          <a:prstGeom prst="rect">
            <a:avLst/>
          </a:prstGeom>
        </p:spPr>
        <p:txBody>
          <a:bodyPr lIns="0" tIns="0" rIns="0" bIns="0" anchor="ctr"/>
          <a:lstStyle/>
          <a:p>
            <a:pPr algn="ct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132"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133" name="PlaceHolder 3"/>
          <p:cNvSpPr>
            <a:spLocks noGrp="1"/>
          </p:cNvSpPr>
          <p:nvPr>
            <p:ph type="body"/>
          </p:nvPr>
        </p:nvSpPr>
        <p:spPr>
          <a:xfrm>
            <a:off x="457200" y="3964320"/>
            <a:ext cx="4015800" cy="2158560"/>
          </a:xfrm>
          <a:prstGeom prst="rect">
            <a:avLst/>
          </a:prstGeom>
        </p:spPr>
        <p:txBody>
          <a:bodyPr lIns="0" tIns="0" rIns="0" bIns="0"/>
          <a:lstStyle/>
          <a:p>
            <a:endParaRPr/>
          </a:p>
        </p:txBody>
      </p:sp>
      <p:sp>
        <p:nvSpPr>
          <p:cNvPr id="134" name="PlaceHolder 4"/>
          <p:cNvSpPr>
            <a:spLocks noGrp="1"/>
          </p:cNvSpPr>
          <p:nvPr>
            <p:ph type="body"/>
          </p:nvPr>
        </p:nvSpPr>
        <p:spPr>
          <a:xfrm>
            <a:off x="4674240" y="1600200"/>
            <a:ext cx="4015800" cy="4525560"/>
          </a:xfrm>
          <a:prstGeom prst="rect">
            <a:avLst/>
          </a:prstGeom>
        </p:spPr>
        <p:txBody>
          <a:bodyPr lIns="0" tIns="0" rIns="0" bIns="0"/>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136" name="PlaceHolder 2"/>
          <p:cNvSpPr>
            <a:spLocks noGrp="1"/>
          </p:cNvSpPr>
          <p:nvPr>
            <p:ph type="body"/>
          </p:nvPr>
        </p:nvSpPr>
        <p:spPr>
          <a:xfrm>
            <a:off x="457200" y="1600200"/>
            <a:ext cx="4015800" cy="4525560"/>
          </a:xfrm>
          <a:prstGeom prst="rect">
            <a:avLst/>
          </a:prstGeom>
        </p:spPr>
        <p:txBody>
          <a:bodyPr lIns="0" tIns="0" rIns="0" bIns="0"/>
          <a:lstStyle/>
          <a:p>
            <a:endParaRPr/>
          </a:p>
        </p:txBody>
      </p:sp>
      <p:sp>
        <p:nvSpPr>
          <p:cNvPr id="137"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138" name="PlaceHolder 4"/>
          <p:cNvSpPr>
            <a:spLocks noGrp="1"/>
          </p:cNvSpPr>
          <p:nvPr>
            <p:ph type="body"/>
          </p:nvPr>
        </p:nvSpPr>
        <p:spPr>
          <a:xfrm>
            <a:off x="4674240" y="3964320"/>
            <a:ext cx="4015800" cy="2158560"/>
          </a:xfrm>
          <a:prstGeom prst="rect">
            <a:avLst/>
          </a:prstGeom>
        </p:spPr>
        <p:txBody>
          <a:bodyPr lIns="0" tIns="0" rIns="0" bIns="0"/>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140"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141"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142" name="PlaceHolder 4"/>
          <p:cNvSpPr>
            <a:spLocks noGrp="1"/>
          </p:cNvSpPr>
          <p:nvPr>
            <p:ph type="body"/>
          </p:nvPr>
        </p:nvSpPr>
        <p:spPr>
          <a:xfrm>
            <a:off x="457200" y="3964320"/>
            <a:ext cx="8229240" cy="2158560"/>
          </a:xfrm>
          <a:prstGeom prst="rect">
            <a:avLst/>
          </a:prstGeom>
        </p:spPr>
        <p:txBody>
          <a:bodyPr lIns="0" tIns="0" rIns="0" bIns="0"/>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144" name="PlaceHolder 2"/>
          <p:cNvSpPr>
            <a:spLocks noGrp="1"/>
          </p:cNvSpPr>
          <p:nvPr>
            <p:ph type="body"/>
          </p:nvPr>
        </p:nvSpPr>
        <p:spPr>
          <a:xfrm>
            <a:off x="457200" y="1600200"/>
            <a:ext cx="8229240" cy="2158560"/>
          </a:xfrm>
          <a:prstGeom prst="rect">
            <a:avLst/>
          </a:prstGeom>
        </p:spPr>
        <p:txBody>
          <a:bodyPr lIns="0" tIns="0" rIns="0" bIns="0"/>
          <a:lstStyle/>
          <a:p>
            <a:endParaRPr/>
          </a:p>
        </p:txBody>
      </p:sp>
      <p:sp>
        <p:nvSpPr>
          <p:cNvPr id="145" name="PlaceHolder 3"/>
          <p:cNvSpPr>
            <a:spLocks noGrp="1"/>
          </p:cNvSpPr>
          <p:nvPr>
            <p:ph type="body"/>
          </p:nvPr>
        </p:nvSpPr>
        <p:spPr>
          <a:xfrm>
            <a:off x="457200" y="3964320"/>
            <a:ext cx="8229240" cy="2158560"/>
          </a:xfrm>
          <a:prstGeom prst="rect">
            <a:avLst/>
          </a:prstGeom>
        </p:spPr>
        <p:txBody>
          <a:bodyPr lIns="0" tIns="0" rIns="0" bIns="0"/>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147"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148"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149" name="PlaceHolder 4"/>
          <p:cNvSpPr>
            <a:spLocks noGrp="1"/>
          </p:cNvSpPr>
          <p:nvPr>
            <p:ph type="body"/>
          </p:nvPr>
        </p:nvSpPr>
        <p:spPr>
          <a:xfrm>
            <a:off x="4674240" y="3964320"/>
            <a:ext cx="4015800" cy="2158560"/>
          </a:xfrm>
          <a:prstGeom prst="rect">
            <a:avLst/>
          </a:prstGeom>
        </p:spPr>
        <p:txBody>
          <a:bodyPr lIns="0" tIns="0" rIns="0" bIns="0"/>
          <a:lstStyle/>
          <a:p>
            <a:endParaRPr/>
          </a:p>
        </p:txBody>
      </p:sp>
      <p:sp>
        <p:nvSpPr>
          <p:cNvPr id="150" name="PlaceHolder 5"/>
          <p:cNvSpPr>
            <a:spLocks noGrp="1"/>
          </p:cNvSpPr>
          <p:nvPr>
            <p:ph type="body"/>
          </p:nvPr>
        </p:nvSpPr>
        <p:spPr>
          <a:xfrm>
            <a:off x="457200" y="3964320"/>
            <a:ext cx="4015800" cy="2158560"/>
          </a:xfrm>
          <a:prstGeom prst="rect">
            <a:avLst/>
          </a:prstGeom>
        </p:spPr>
        <p:txBody>
          <a:bodyPr lIns="0" tIns="0" rIns="0" bIns="0"/>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152" name="PlaceHolder 2"/>
          <p:cNvSpPr>
            <a:spLocks noGrp="1"/>
          </p:cNvSpPr>
          <p:nvPr>
            <p:ph type="body"/>
          </p:nvPr>
        </p:nvSpPr>
        <p:spPr>
          <a:xfrm>
            <a:off x="457200" y="1600200"/>
            <a:ext cx="8229240" cy="4525560"/>
          </a:xfrm>
          <a:prstGeom prst="rect">
            <a:avLst/>
          </a:prstGeom>
        </p:spPr>
        <p:txBody>
          <a:bodyPr lIns="0" tIns="0" rIns="0" bIns="0"/>
          <a:lstStyle/>
          <a:p>
            <a:endParaRPr/>
          </a:p>
        </p:txBody>
      </p:sp>
      <p:sp>
        <p:nvSpPr>
          <p:cNvPr id="153" name="PlaceHolder 3"/>
          <p:cNvSpPr>
            <a:spLocks noGrp="1"/>
          </p:cNvSpPr>
          <p:nvPr>
            <p:ph type="body"/>
          </p:nvPr>
        </p:nvSpPr>
        <p:spPr>
          <a:xfrm>
            <a:off x="457200" y="1600200"/>
            <a:ext cx="8229240" cy="4525560"/>
          </a:xfrm>
          <a:prstGeom prst="rect">
            <a:avLst/>
          </a:prstGeom>
        </p:spPr>
        <p:txBody>
          <a:bodyPr lIns="0" tIns="0" rIns="0" bIns="0"/>
          <a:lstStyle/>
          <a:p>
            <a:endParaRPr/>
          </a:p>
        </p:txBody>
      </p:sp>
      <p:pic>
        <p:nvPicPr>
          <p:cNvPr id="154" name="Picture 153"/>
          <p:cNvPicPr/>
          <p:nvPr/>
        </p:nvPicPr>
        <p:blipFill>
          <a:blip r:embed="rId2"/>
          <a:stretch>
            <a:fillRect/>
          </a:stretch>
        </p:blipFill>
        <p:spPr>
          <a:xfrm>
            <a:off x="1735560" y="1599840"/>
            <a:ext cx="5671800" cy="4525560"/>
          </a:xfrm>
          <a:prstGeom prst="rect">
            <a:avLst/>
          </a:prstGeom>
          <a:ln>
            <a:noFill/>
          </a:ln>
        </p:spPr>
      </p:pic>
      <p:pic>
        <p:nvPicPr>
          <p:cNvPr id="155" name="Picture 154"/>
          <p:cNvPicPr/>
          <p:nvPr/>
        </p:nvPicPr>
        <p:blipFill>
          <a:blip r:embed="rId2"/>
          <a:stretch>
            <a:fillRect/>
          </a:stretch>
        </p:blipFill>
        <p:spPr>
          <a:xfrm>
            <a:off x="1735560" y="1599840"/>
            <a:ext cx="5671800" cy="4525560"/>
          </a:xfrm>
          <a:prstGeom prst="rect">
            <a:avLst/>
          </a:prstGeom>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812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15"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16" name="PlaceHolder 3"/>
          <p:cNvSpPr>
            <a:spLocks noGrp="1"/>
          </p:cNvSpPr>
          <p:nvPr>
            <p:ph type="body"/>
          </p:nvPr>
        </p:nvSpPr>
        <p:spPr>
          <a:xfrm>
            <a:off x="457200" y="3964320"/>
            <a:ext cx="4015800" cy="2158560"/>
          </a:xfrm>
          <a:prstGeom prst="rect">
            <a:avLst/>
          </a:prstGeom>
        </p:spPr>
        <p:txBody>
          <a:bodyPr lIns="0" tIns="0" rIns="0" bIns="0"/>
          <a:lstStyle/>
          <a:p>
            <a:endParaRPr/>
          </a:p>
        </p:txBody>
      </p:sp>
      <p:sp>
        <p:nvSpPr>
          <p:cNvPr id="17" name="PlaceHolder 4"/>
          <p:cNvSpPr>
            <a:spLocks noGrp="1"/>
          </p:cNvSpPr>
          <p:nvPr>
            <p:ph type="body"/>
          </p:nvPr>
        </p:nvSpPr>
        <p:spPr>
          <a:xfrm>
            <a:off x="4674240" y="1600200"/>
            <a:ext cx="4015800" cy="452556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19" name="PlaceHolder 2"/>
          <p:cNvSpPr>
            <a:spLocks noGrp="1"/>
          </p:cNvSpPr>
          <p:nvPr>
            <p:ph type="body"/>
          </p:nvPr>
        </p:nvSpPr>
        <p:spPr>
          <a:xfrm>
            <a:off x="457200" y="1600200"/>
            <a:ext cx="4015800" cy="4525560"/>
          </a:xfrm>
          <a:prstGeom prst="rect">
            <a:avLst/>
          </a:prstGeom>
        </p:spPr>
        <p:txBody>
          <a:bodyPr lIns="0" tIns="0" rIns="0" bIns="0"/>
          <a:lstStyle/>
          <a:p>
            <a:endParaRPr/>
          </a:p>
        </p:txBody>
      </p:sp>
      <p:sp>
        <p:nvSpPr>
          <p:cNvPr id="20"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21" name="PlaceHolder 4"/>
          <p:cNvSpPr>
            <a:spLocks noGrp="1"/>
          </p:cNvSpPr>
          <p:nvPr>
            <p:ph type="body"/>
          </p:nvPr>
        </p:nvSpPr>
        <p:spPr>
          <a:xfrm>
            <a:off x="4674240" y="3964320"/>
            <a:ext cx="4015800" cy="215856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23"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24"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25" name="PlaceHolder 4"/>
          <p:cNvSpPr>
            <a:spLocks noGrp="1"/>
          </p:cNvSpPr>
          <p:nvPr>
            <p:ph type="body"/>
          </p:nvPr>
        </p:nvSpPr>
        <p:spPr>
          <a:xfrm>
            <a:off x="457200" y="3964320"/>
            <a:ext cx="8229240" cy="215856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en-US" sz="4400">
                <a:solidFill>
                  <a:srgbClr val="000000"/>
                </a:solidFill>
                <a:latin typeface="Calibri"/>
              </a:rPr>
              <a:t>Click to edit the title text formatClick to edit Master title style</a:t>
            </a:r>
            <a:endParaRPr/>
          </a:p>
        </p:txBody>
      </p:sp>
      <p:sp>
        <p:nvSpPr>
          <p:cNvPr id="6" name="PlaceHolder 2"/>
          <p:cNvSpPr>
            <a:spLocks noGrp="1"/>
          </p:cNvSpPr>
          <p:nvPr>
            <p:ph type="dt"/>
          </p:nvPr>
        </p:nvSpPr>
        <p:spPr>
          <a:xfrm>
            <a:off x="457200" y="6356520"/>
            <a:ext cx="2133360" cy="364680"/>
          </a:xfrm>
          <a:prstGeom prst="rect">
            <a:avLst/>
          </a:prstGeom>
        </p:spPr>
        <p:txBody>
          <a:bodyPr anchor="ctr"/>
          <a:lstStyle/>
          <a:p>
            <a:pPr>
              <a:lnSpc>
                <a:spcPct val="100000"/>
              </a:lnSpc>
            </a:pPr>
            <a:r>
              <a:rPr lang="en-US" sz="1200">
                <a:solidFill>
                  <a:srgbClr val="8B8B8B"/>
                </a:solidFill>
                <a:latin typeface="Calibri"/>
              </a:rPr>
              <a:t>3/28/19</a:t>
            </a:r>
            <a:endParaRPr/>
          </a:p>
        </p:txBody>
      </p:sp>
      <p:sp>
        <p:nvSpPr>
          <p:cNvPr id="2" name="PlaceHolder 3"/>
          <p:cNvSpPr>
            <a:spLocks noGrp="1"/>
          </p:cNvSpPr>
          <p:nvPr>
            <p:ph type="ftr"/>
          </p:nvPr>
        </p:nvSpPr>
        <p:spPr>
          <a:xfrm>
            <a:off x="3124080" y="6356520"/>
            <a:ext cx="2895120" cy="364680"/>
          </a:xfrm>
          <a:prstGeom prst="rect">
            <a:avLst/>
          </a:prstGeom>
        </p:spPr>
        <p:txBody>
          <a:bodyPr anchor="ctr"/>
          <a:lstStyle/>
          <a:p>
            <a:endParaRPr/>
          </a:p>
        </p:txBody>
      </p:sp>
      <p:sp>
        <p:nvSpPr>
          <p:cNvPr id="3"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4CD4724F-2A3D-4DFC-B60A-14C57DBD3CE9}" type="slidenum">
              <a:rPr lang="en-US" sz="1200">
                <a:solidFill>
                  <a:srgbClr val="8B8B8B"/>
                </a:solidFill>
                <a:latin typeface="Calibri"/>
              </a:rPr>
              <a:pPr algn="r">
                <a:lnSpc>
                  <a:spcPct val="100000"/>
                </a:lnSpc>
              </a:pPr>
              <a:t>‹#›</a:t>
            </a:fld>
            <a:endParaRPr/>
          </a:p>
        </p:txBody>
      </p:sp>
      <p:sp>
        <p:nvSpPr>
          <p:cNvPr id="4" name="PlaceHolder 5"/>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Calibri"/>
              </a:rPr>
              <a:t>Click to edit the outline text format</a:t>
            </a:r>
            <a:endParaRPr/>
          </a:p>
          <a:p>
            <a:pPr lvl="1">
              <a:buSzPct val="75000"/>
              <a:buFont typeface="StarSymbol"/>
              <a:buChar char=""/>
            </a:pPr>
            <a:r>
              <a:rPr lang="en-US" sz="2400">
                <a:latin typeface="Calibri"/>
              </a:rPr>
              <a:t>Second Outline Level</a:t>
            </a:r>
            <a:endParaRPr/>
          </a:p>
          <a:p>
            <a:pPr lvl="2">
              <a:buSzPct val="45000"/>
              <a:buFont typeface="StarSymbol"/>
              <a:buChar char=""/>
            </a:pPr>
            <a:r>
              <a:rPr lang="en-US" sz="2000">
                <a:latin typeface="Calibri"/>
              </a:rPr>
              <a:t>Third Outline Level</a:t>
            </a:r>
            <a:endParaRPr/>
          </a:p>
          <a:p>
            <a:pPr lvl="3">
              <a:buSzPct val="75000"/>
              <a:buFont typeface="StarSymbol"/>
              <a:buChar char=""/>
            </a:pPr>
            <a:r>
              <a:rPr lang="en-US" sz="2000">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Click to edit the title text formatClick to edit Master title style</a:t>
            </a:r>
            <a:endParaRPr/>
          </a:p>
        </p:txBody>
      </p:sp>
      <p:sp>
        <p:nvSpPr>
          <p:cNvPr id="40" name="PlaceHolder 2"/>
          <p:cNvSpPr>
            <a:spLocks noGrp="1"/>
          </p:cNvSpPr>
          <p:nvPr>
            <p:ph type="body"/>
          </p:nvPr>
        </p:nvSpPr>
        <p:spPr>
          <a:xfrm>
            <a:off x="457200" y="1600200"/>
            <a:ext cx="8229240" cy="4525560"/>
          </a:xfrm>
          <a:prstGeom prst="rect">
            <a:avLst/>
          </a:prstGeom>
        </p:spPr>
        <p:txBody>
          <a:bodyPr/>
          <a:lstStyle/>
          <a:p>
            <a:pPr>
              <a:buSzPct val="45000"/>
              <a:buFont typeface="StarSymbol"/>
              <a:buChar char=""/>
            </a:pPr>
            <a:r>
              <a:rPr lang="en-US" sz="3200">
                <a:solidFill>
                  <a:srgbClr val="000000"/>
                </a:solidFill>
                <a:latin typeface="Calibri"/>
              </a:rPr>
              <a:t>Click to edit the outline text format</a:t>
            </a:r>
            <a:endParaRPr/>
          </a:p>
          <a:p>
            <a:pPr lvl="1">
              <a:buSzPct val="75000"/>
              <a:buFont typeface="StarSymbol"/>
              <a:buChar char=""/>
            </a:pPr>
            <a:r>
              <a:rPr lang="en-US" sz="3200">
                <a:solidFill>
                  <a:srgbClr val="000000"/>
                </a:solidFill>
                <a:latin typeface="Calibri"/>
              </a:rPr>
              <a:t>Second Outline Level</a:t>
            </a:r>
            <a:endParaRPr/>
          </a:p>
          <a:p>
            <a:pPr lvl="2">
              <a:buSzPct val="45000"/>
              <a:buFont typeface="StarSymbol"/>
              <a:buChar char=""/>
            </a:pPr>
            <a:r>
              <a:rPr lang="en-US" sz="3200">
                <a:solidFill>
                  <a:srgbClr val="000000"/>
                </a:solidFill>
                <a:latin typeface="Calibri"/>
              </a:rPr>
              <a:t>Third Outline Level</a:t>
            </a:r>
            <a:endParaRPr/>
          </a:p>
          <a:p>
            <a:pPr lvl="3">
              <a:buSzPct val="75000"/>
              <a:buFont typeface="StarSymbol"/>
              <a:buChar char=""/>
            </a:pPr>
            <a:r>
              <a:rPr lang="en-US" sz="3200">
                <a:solidFill>
                  <a:srgbClr val="000000"/>
                </a:solidFill>
                <a:latin typeface="Calibri"/>
              </a:rPr>
              <a:t>Fourth Outline Level</a:t>
            </a:r>
            <a:endParaRPr/>
          </a:p>
          <a:p>
            <a:pPr lvl="4">
              <a:buSzPct val="45000"/>
              <a:buFont typeface="StarSymbol"/>
              <a:buChar char=""/>
            </a:pPr>
            <a:r>
              <a:rPr lang="en-US" sz="3200">
                <a:solidFill>
                  <a:srgbClr val="000000"/>
                </a:solidFill>
                <a:latin typeface="Calibri"/>
              </a:rPr>
              <a:t>Fifth Outline Level</a:t>
            </a:r>
            <a:endParaRPr/>
          </a:p>
          <a:p>
            <a:pPr lvl="5">
              <a:buSzPct val="45000"/>
              <a:buFont typeface="StarSymbol"/>
              <a:buChar char=""/>
            </a:pPr>
            <a:r>
              <a:rPr lang="en-US" sz="3200">
                <a:solidFill>
                  <a:srgbClr val="000000"/>
                </a:solidFill>
                <a:latin typeface="Calibri"/>
              </a:rPr>
              <a:t>Sixth Outline Level</a:t>
            </a:r>
            <a:endParaRPr/>
          </a:p>
          <a:p>
            <a:pPr>
              <a:lnSpc>
                <a:spcPct val="100000"/>
              </a:lnSpc>
              <a:buFont typeface="Arial"/>
              <a:buChar char="•"/>
            </a:pPr>
            <a:r>
              <a:rPr lang="en-US" sz="3200">
                <a:solidFill>
                  <a:srgbClr val="000000"/>
                </a:solidFill>
                <a:latin typeface="Calibri"/>
              </a:rPr>
              <a:t>Seventh Outline LevelClick to edit Master text styles</a:t>
            </a:r>
            <a:endParaRPr/>
          </a:p>
          <a:p>
            <a:pPr lvl="1">
              <a:lnSpc>
                <a:spcPct val="100000"/>
              </a:lnSpc>
              <a:buFont typeface="Arial"/>
              <a:buChar char="–"/>
            </a:pPr>
            <a:r>
              <a:rPr lang="en-US" sz="2800">
                <a:solidFill>
                  <a:srgbClr val="000000"/>
                </a:solidFill>
                <a:latin typeface="Calibri"/>
              </a:rPr>
              <a:t>Second level</a:t>
            </a:r>
            <a:endParaRPr/>
          </a:p>
          <a:p>
            <a:pPr lvl="2">
              <a:lnSpc>
                <a:spcPct val="100000"/>
              </a:lnSpc>
              <a:buFont typeface="Arial"/>
              <a:buChar char="•"/>
            </a:pPr>
            <a:r>
              <a:rPr lang="en-US" sz="2400">
                <a:solidFill>
                  <a:srgbClr val="000000"/>
                </a:solidFill>
                <a:latin typeface="Calibri"/>
              </a:rPr>
              <a:t>Third level</a:t>
            </a:r>
            <a:endParaRPr/>
          </a:p>
          <a:p>
            <a:pPr lvl="3">
              <a:lnSpc>
                <a:spcPct val="100000"/>
              </a:lnSpc>
              <a:buFont typeface="Arial"/>
              <a:buChar char="–"/>
            </a:pPr>
            <a:r>
              <a:rPr lang="en-US" sz="2000">
                <a:solidFill>
                  <a:srgbClr val="000000"/>
                </a:solidFill>
                <a:latin typeface="Calibri"/>
              </a:rPr>
              <a:t>Fourth level</a:t>
            </a:r>
            <a:endParaRPr/>
          </a:p>
          <a:p>
            <a:pPr lvl="4">
              <a:lnSpc>
                <a:spcPct val="100000"/>
              </a:lnSpc>
              <a:buFont typeface="Arial"/>
              <a:buChar char="»"/>
            </a:pPr>
            <a:r>
              <a:rPr lang="en-US" sz="2000">
                <a:solidFill>
                  <a:srgbClr val="000000"/>
                </a:solidFill>
                <a:latin typeface="Calibri"/>
              </a:rPr>
              <a:t>Fifth level</a:t>
            </a:r>
            <a:endParaRPr/>
          </a:p>
        </p:txBody>
      </p:sp>
      <p:sp>
        <p:nvSpPr>
          <p:cNvPr id="41" name="PlaceHolder 3"/>
          <p:cNvSpPr>
            <a:spLocks noGrp="1"/>
          </p:cNvSpPr>
          <p:nvPr>
            <p:ph type="dt"/>
          </p:nvPr>
        </p:nvSpPr>
        <p:spPr>
          <a:xfrm>
            <a:off x="457200" y="6356520"/>
            <a:ext cx="2133360" cy="364680"/>
          </a:xfrm>
          <a:prstGeom prst="rect">
            <a:avLst/>
          </a:prstGeom>
        </p:spPr>
        <p:txBody>
          <a:bodyPr anchor="ctr"/>
          <a:lstStyle/>
          <a:p>
            <a:pPr>
              <a:lnSpc>
                <a:spcPct val="100000"/>
              </a:lnSpc>
            </a:pPr>
            <a:r>
              <a:rPr lang="en-US" sz="1200">
                <a:solidFill>
                  <a:srgbClr val="8B8B8B"/>
                </a:solidFill>
                <a:latin typeface="Calibri"/>
              </a:rPr>
              <a:t>3/28/19</a:t>
            </a:r>
            <a:endParaRPr/>
          </a:p>
        </p:txBody>
      </p:sp>
      <p:sp>
        <p:nvSpPr>
          <p:cNvPr id="42" name="PlaceHolder 4"/>
          <p:cNvSpPr>
            <a:spLocks noGrp="1"/>
          </p:cNvSpPr>
          <p:nvPr>
            <p:ph type="ftr"/>
          </p:nvPr>
        </p:nvSpPr>
        <p:spPr>
          <a:xfrm>
            <a:off x="3124080" y="6356520"/>
            <a:ext cx="2895120" cy="364680"/>
          </a:xfrm>
          <a:prstGeom prst="rect">
            <a:avLst/>
          </a:prstGeom>
        </p:spPr>
        <p:txBody>
          <a:bodyPr anchor="ctr"/>
          <a:lstStyle/>
          <a:p>
            <a:endParaRPr/>
          </a:p>
        </p:txBody>
      </p:sp>
      <p:sp>
        <p:nvSpPr>
          <p:cNvPr id="43"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69DAB6AF-45A9-4473-9730-FE1048F276DF}" type="slidenum">
              <a:rPr lang="en-US" sz="1200">
                <a:solidFill>
                  <a:srgbClr val="8B8B8B"/>
                </a:solidFill>
                <a:latin typeface="Calibri"/>
              </a:rPr>
              <a:pPr algn="r">
                <a:lnSpc>
                  <a:spcPct val="100000"/>
                </a:lnSpc>
              </a:p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 name="PlaceHolder 1"/>
          <p:cNvSpPr>
            <a:spLocks noGrp="1"/>
          </p:cNvSpPr>
          <p:nvPr>
            <p:ph type="dt"/>
          </p:nvPr>
        </p:nvSpPr>
        <p:spPr>
          <a:xfrm>
            <a:off x="457200" y="6356520"/>
            <a:ext cx="2133360" cy="364680"/>
          </a:xfrm>
          <a:prstGeom prst="rect">
            <a:avLst/>
          </a:prstGeom>
        </p:spPr>
        <p:txBody>
          <a:bodyPr anchor="ctr"/>
          <a:lstStyle/>
          <a:p>
            <a:pPr>
              <a:lnSpc>
                <a:spcPct val="100000"/>
              </a:lnSpc>
            </a:pPr>
            <a:r>
              <a:rPr lang="en-US" sz="1200">
                <a:solidFill>
                  <a:srgbClr val="8B8B8B"/>
                </a:solidFill>
                <a:latin typeface="Calibri"/>
              </a:rPr>
              <a:t>3/28/19</a:t>
            </a:r>
            <a:endParaRPr/>
          </a:p>
        </p:txBody>
      </p:sp>
      <p:sp>
        <p:nvSpPr>
          <p:cNvPr id="79" name="PlaceHolder 2"/>
          <p:cNvSpPr>
            <a:spLocks noGrp="1"/>
          </p:cNvSpPr>
          <p:nvPr>
            <p:ph type="ftr"/>
          </p:nvPr>
        </p:nvSpPr>
        <p:spPr>
          <a:xfrm>
            <a:off x="3124080" y="6356520"/>
            <a:ext cx="2895120" cy="364680"/>
          </a:xfrm>
          <a:prstGeom prst="rect">
            <a:avLst/>
          </a:prstGeom>
        </p:spPr>
        <p:txBody>
          <a:bodyPr anchor="ctr"/>
          <a:lstStyle/>
          <a:p>
            <a:endParaRPr/>
          </a:p>
        </p:txBody>
      </p:sp>
      <p:sp>
        <p:nvSpPr>
          <p:cNvPr id="80" name="PlaceHolder 3"/>
          <p:cNvSpPr>
            <a:spLocks noGrp="1"/>
          </p:cNvSpPr>
          <p:nvPr>
            <p:ph type="sldNum"/>
          </p:nvPr>
        </p:nvSpPr>
        <p:spPr>
          <a:xfrm>
            <a:off x="6553080" y="6356520"/>
            <a:ext cx="2133360" cy="364680"/>
          </a:xfrm>
          <a:prstGeom prst="rect">
            <a:avLst/>
          </a:prstGeom>
        </p:spPr>
        <p:txBody>
          <a:bodyPr anchor="ctr"/>
          <a:lstStyle/>
          <a:p>
            <a:pPr algn="r">
              <a:lnSpc>
                <a:spcPct val="100000"/>
              </a:lnSpc>
            </a:pPr>
            <a:fld id="{2AD87CF1-1CD3-4785-A7BA-2DEB64B58E94}" type="slidenum">
              <a:rPr lang="en-US" sz="1200">
                <a:solidFill>
                  <a:srgbClr val="8B8B8B"/>
                </a:solidFill>
                <a:latin typeface="Calibri"/>
              </a:rPr>
              <a:pPr algn="r">
                <a:lnSpc>
                  <a:spcPct val="100000"/>
                </a:lnSpc>
              </a:pPr>
              <a:t>‹#›</a:t>
            </a:fld>
            <a:endParaRPr/>
          </a:p>
        </p:txBody>
      </p:sp>
      <p:sp>
        <p:nvSpPr>
          <p:cNvPr id="81" name="PlaceHolder 4"/>
          <p:cNvSpPr>
            <a:spLocks noGrp="1"/>
          </p:cNvSpPr>
          <p:nvPr>
            <p:ph type="title"/>
          </p:nvPr>
        </p:nvSpPr>
        <p:spPr>
          <a:xfrm>
            <a:off x="457200" y="273600"/>
            <a:ext cx="8229240" cy="1144800"/>
          </a:xfrm>
          <a:prstGeom prst="rect">
            <a:avLst/>
          </a:prstGeom>
        </p:spPr>
        <p:txBody>
          <a:bodyPr lIns="0" tIns="0" rIns="0" bIns="0" anchor="ctr"/>
          <a:lstStyle/>
          <a:p>
            <a:r>
              <a:rPr lang="en-US">
                <a:latin typeface="Calibri"/>
              </a:rPr>
              <a:t>Click to edit the title text format</a:t>
            </a:r>
            <a:endParaRPr/>
          </a:p>
        </p:txBody>
      </p:sp>
      <p:sp>
        <p:nvSpPr>
          <p:cNvPr id="82" name="PlaceHolder 5"/>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Calibri"/>
              </a:rPr>
              <a:t>Click to edit the outline text format</a:t>
            </a:r>
            <a:endParaRPr/>
          </a:p>
          <a:p>
            <a:pPr lvl="1">
              <a:buSzPct val="75000"/>
              <a:buFont typeface="StarSymbol"/>
              <a:buChar char=""/>
            </a:pPr>
            <a:r>
              <a:rPr lang="en-US" sz="2400">
                <a:latin typeface="Calibri"/>
              </a:rPr>
              <a:t>Second Outline Level</a:t>
            </a:r>
            <a:endParaRPr/>
          </a:p>
          <a:p>
            <a:pPr lvl="2">
              <a:buSzPct val="45000"/>
              <a:buFont typeface="StarSymbol"/>
              <a:buChar char=""/>
            </a:pPr>
            <a:r>
              <a:rPr lang="en-US" sz="2000">
                <a:latin typeface="Calibri"/>
              </a:rPr>
              <a:t>Third Outline Level</a:t>
            </a:r>
            <a:endParaRPr/>
          </a:p>
          <a:p>
            <a:pPr lvl="3">
              <a:buSzPct val="75000"/>
              <a:buFont typeface="StarSymbol"/>
              <a:buChar char=""/>
            </a:pPr>
            <a:r>
              <a:rPr lang="en-US" sz="2000">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Click to edit the title text formatClick to edit Master title style</a:t>
            </a:r>
            <a:endParaRPr/>
          </a:p>
        </p:txBody>
      </p:sp>
      <p:sp>
        <p:nvSpPr>
          <p:cNvPr id="118" name="PlaceHolder 2"/>
          <p:cNvSpPr>
            <a:spLocks noGrp="1"/>
          </p:cNvSpPr>
          <p:nvPr>
            <p:ph type="dt"/>
          </p:nvPr>
        </p:nvSpPr>
        <p:spPr>
          <a:xfrm>
            <a:off x="457200" y="6356520"/>
            <a:ext cx="2133360" cy="364680"/>
          </a:xfrm>
          <a:prstGeom prst="rect">
            <a:avLst/>
          </a:prstGeom>
        </p:spPr>
        <p:txBody>
          <a:bodyPr anchor="ctr"/>
          <a:lstStyle/>
          <a:p>
            <a:pPr>
              <a:lnSpc>
                <a:spcPct val="100000"/>
              </a:lnSpc>
            </a:pPr>
            <a:r>
              <a:rPr lang="en-US" sz="1200">
                <a:solidFill>
                  <a:srgbClr val="8B8B8B"/>
                </a:solidFill>
                <a:latin typeface="Calibri"/>
              </a:rPr>
              <a:t>3/28/19</a:t>
            </a:r>
            <a:endParaRPr/>
          </a:p>
        </p:txBody>
      </p:sp>
      <p:sp>
        <p:nvSpPr>
          <p:cNvPr id="119" name="PlaceHolder 3"/>
          <p:cNvSpPr>
            <a:spLocks noGrp="1"/>
          </p:cNvSpPr>
          <p:nvPr>
            <p:ph type="ftr"/>
          </p:nvPr>
        </p:nvSpPr>
        <p:spPr>
          <a:xfrm>
            <a:off x="3124080" y="6356520"/>
            <a:ext cx="2895120" cy="364680"/>
          </a:xfrm>
          <a:prstGeom prst="rect">
            <a:avLst/>
          </a:prstGeom>
        </p:spPr>
        <p:txBody>
          <a:bodyPr anchor="ctr"/>
          <a:lstStyle/>
          <a:p>
            <a:endParaRPr/>
          </a:p>
        </p:txBody>
      </p:sp>
      <p:sp>
        <p:nvSpPr>
          <p:cNvPr id="120"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29DE296D-D44A-47BB-8F93-3353DBA77619}" type="slidenum">
              <a:rPr lang="en-US" sz="1200">
                <a:solidFill>
                  <a:srgbClr val="8B8B8B"/>
                </a:solidFill>
                <a:latin typeface="Calibri"/>
              </a:rPr>
              <a:pPr algn="r">
                <a:lnSpc>
                  <a:spcPct val="100000"/>
                </a:lnSpc>
              </a:pPr>
              <a:t>‹#›</a:t>
            </a:fld>
            <a:endParaRPr/>
          </a:p>
        </p:txBody>
      </p:sp>
      <p:sp>
        <p:nvSpPr>
          <p:cNvPr id="121" name="PlaceHolder 5"/>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Calibri"/>
              </a:rPr>
              <a:t>Click to edit the outline text format</a:t>
            </a:r>
            <a:endParaRPr/>
          </a:p>
          <a:p>
            <a:pPr lvl="1">
              <a:buSzPct val="75000"/>
              <a:buFont typeface="StarSymbol"/>
              <a:buChar char=""/>
            </a:pPr>
            <a:r>
              <a:rPr lang="en-US" sz="2400">
                <a:latin typeface="Calibri"/>
              </a:rPr>
              <a:t>Second Outline Level</a:t>
            </a:r>
            <a:endParaRPr/>
          </a:p>
          <a:p>
            <a:pPr lvl="2">
              <a:buSzPct val="45000"/>
              <a:buFont typeface="StarSymbol"/>
              <a:buChar char=""/>
            </a:pPr>
            <a:r>
              <a:rPr lang="en-US" sz="2000">
                <a:latin typeface="Calibri"/>
              </a:rPr>
              <a:t>Third Outline Level</a:t>
            </a:r>
            <a:endParaRPr/>
          </a:p>
          <a:p>
            <a:pPr lvl="3">
              <a:buSzPct val="75000"/>
              <a:buFont typeface="StarSymbol"/>
              <a:buChar char=""/>
            </a:pPr>
            <a:r>
              <a:rPr lang="en-US" sz="2000">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3" Type="http://schemas.openxmlformats.org/officeDocument/2006/relationships/hyperlink" Target="https://www.ijraset.com/status.php" TargetMode="External"/><Relationship Id="rId2" Type="http://schemas.openxmlformats.org/officeDocument/2006/relationships/hyperlink" Target="https://ieeexplore.ieee.org/document/8323426/"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literature%20survey.odt" TargetMode="Externa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506520" y="990720"/>
            <a:ext cx="8103960" cy="1469520"/>
          </a:xfrm>
          <a:prstGeom prst="rect">
            <a:avLst/>
          </a:prstGeom>
        </p:spPr>
        <p:txBody>
          <a:bodyPr anchor="ctr"/>
          <a:lstStyle/>
          <a:p>
            <a:pPr algn="ctr">
              <a:lnSpc>
                <a:spcPct val="100000"/>
              </a:lnSpc>
            </a:pPr>
            <a:r>
              <a:rPr lang="en-US" sz="4400" dirty="0">
                <a:solidFill>
                  <a:srgbClr val="000000"/>
                </a:solidFill>
                <a:latin typeface="Times New Roman"/>
                <a:ea typeface="Times New Roman"/>
              </a:rPr>
              <a:t>SMART SEARCH OVER ENCIPHERED DATA FOR CLOUD COMPUTING</a:t>
            </a:r>
            <a:endParaRPr dirty="0"/>
          </a:p>
        </p:txBody>
      </p:sp>
      <p:sp>
        <p:nvSpPr>
          <p:cNvPr id="157" name="TextShape 2"/>
          <p:cNvSpPr txBox="1"/>
          <p:nvPr/>
        </p:nvSpPr>
        <p:spPr>
          <a:xfrm>
            <a:off x="25560" y="2895480"/>
            <a:ext cx="9143640" cy="3908520"/>
          </a:xfrm>
          <a:prstGeom prst="rect">
            <a:avLst/>
          </a:prstGeom>
        </p:spPr>
        <p:txBody>
          <a:bodyPr/>
          <a:lstStyle/>
          <a:p>
            <a:pPr>
              <a:lnSpc>
                <a:spcPct val="80000"/>
              </a:lnSpc>
            </a:pPr>
            <a:endParaRPr dirty="0"/>
          </a:p>
          <a:p>
            <a:pPr>
              <a:lnSpc>
                <a:spcPct val="80000"/>
              </a:lnSpc>
            </a:pPr>
            <a:r>
              <a:rPr lang="en-US" sz="2400" dirty="0">
                <a:solidFill>
                  <a:srgbClr val="000000"/>
                </a:solidFill>
                <a:latin typeface="Times New Roman" pitchFamily="18" charset="0"/>
                <a:ea typeface="Times New Roman"/>
                <a:cs typeface="Times New Roman" pitchFamily="18" charset="0"/>
              </a:rPr>
              <a:t>Name of student                                                 	Group No: A_G12</a:t>
            </a:r>
            <a:endParaRPr sz="2400" dirty="0">
              <a:latin typeface="Times New Roman" pitchFamily="18" charset="0"/>
              <a:cs typeface="Times New Roman" pitchFamily="18" charset="0"/>
            </a:endParaRPr>
          </a:p>
          <a:p>
            <a:pPr>
              <a:lnSpc>
                <a:spcPct val="80000"/>
              </a:lnSpc>
            </a:pPr>
            <a:r>
              <a:rPr lang="en-US" sz="2400" dirty="0">
                <a:solidFill>
                  <a:srgbClr val="000000"/>
                </a:solidFill>
                <a:latin typeface="Times New Roman" pitchFamily="18" charset="0"/>
                <a:ea typeface="Times New Roman"/>
                <a:cs typeface="Times New Roman" pitchFamily="18" charset="0"/>
              </a:rPr>
              <a:t>1 </a:t>
            </a:r>
            <a:r>
              <a:rPr lang="en-US" sz="2400" dirty="0" err="1">
                <a:solidFill>
                  <a:srgbClr val="000000"/>
                </a:solidFill>
                <a:latin typeface="Times New Roman" pitchFamily="18" charset="0"/>
                <a:ea typeface="Times New Roman"/>
                <a:cs typeface="Times New Roman" pitchFamily="18" charset="0"/>
              </a:rPr>
              <a:t>Gauri</a:t>
            </a:r>
            <a:r>
              <a:rPr lang="en-US" sz="2400" dirty="0">
                <a:solidFill>
                  <a:srgbClr val="000000"/>
                </a:solidFill>
                <a:latin typeface="Times New Roman" pitchFamily="18" charset="0"/>
                <a:ea typeface="Times New Roman"/>
                <a:cs typeface="Times New Roman" pitchFamily="18" charset="0"/>
              </a:rPr>
              <a:t> </a:t>
            </a:r>
            <a:r>
              <a:rPr lang="en-US" sz="2400" dirty="0" err="1" smtClean="0">
                <a:solidFill>
                  <a:srgbClr val="000000"/>
                </a:solidFill>
                <a:latin typeface="Times New Roman" pitchFamily="18" charset="0"/>
                <a:ea typeface="Times New Roman"/>
                <a:cs typeface="Times New Roman" pitchFamily="18" charset="0"/>
              </a:rPr>
              <a:t>Kavitkar</a:t>
            </a:r>
            <a:r>
              <a:rPr lang="en-US" sz="2400" dirty="0">
                <a:solidFill>
                  <a:srgbClr val="000000"/>
                </a:solidFill>
                <a:latin typeface="Times New Roman" pitchFamily="18" charset="0"/>
                <a:ea typeface="Times New Roman"/>
                <a:cs typeface="Times New Roman" pitchFamily="18" charset="0"/>
              </a:rPr>
              <a:t>	</a:t>
            </a:r>
            <a:r>
              <a:rPr lang="en-US" sz="2400" dirty="0" smtClean="0">
                <a:solidFill>
                  <a:srgbClr val="000000"/>
                </a:solidFill>
                <a:latin typeface="Times New Roman" pitchFamily="18" charset="0"/>
                <a:ea typeface="Times New Roman"/>
                <a:cs typeface="Times New Roman" pitchFamily="18" charset="0"/>
              </a:rPr>
              <a:t>   B151024252</a:t>
            </a:r>
            <a:endParaRPr lang="en-US" sz="2400" dirty="0">
              <a:solidFill>
                <a:srgbClr val="000000"/>
              </a:solidFill>
              <a:latin typeface="Times New Roman" pitchFamily="18" charset="0"/>
              <a:ea typeface="Times New Roman"/>
              <a:cs typeface="Times New Roman" pitchFamily="18" charset="0"/>
            </a:endParaRPr>
          </a:p>
          <a:p>
            <a:pPr>
              <a:lnSpc>
                <a:spcPct val="80000"/>
              </a:lnSpc>
            </a:pPr>
            <a:r>
              <a:rPr lang="en-US" sz="2400" dirty="0" smtClean="0">
                <a:solidFill>
                  <a:srgbClr val="000000"/>
                </a:solidFill>
                <a:latin typeface="Times New Roman" pitchFamily="18" charset="0"/>
                <a:ea typeface="Times New Roman"/>
                <a:cs typeface="Times New Roman" pitchFamily="18" charset="0"/>
              </a:rPr>
              <a:t>2 </a:t>
            </a:r>
            <a:r>
              <a:rPr lang="en-US" sz="2400" dirty="0" err="1" smtClean="0">
                <a:solidFill>
                  <a:srgbClr val="000000"/>
                </a:solidFill>
                <a:latin typeface="Times New Roman" pitchFamily="18" charset="0"/>
                <a:ea typeface="Times New Roman"/>
                <a:cs typeface="Times New Roman" pitchFamily="18" charset="0"/>
              </a:rPr>
              <a:t>Sarvesh</a:t>
            </a:r>
            <a:r>
              <a:rPr lang="en-US" sz="2400" dirty="0" smtClean="0">
                <a:solidFill>
                  <a:srgbClr val="000000"/>
                </a:solidFill>
                <a:latin typeface="Times New Roman" pitchFamily="18" charset="0"/>
                <a:ea typeface="Times New Roman"/>
                <a:cs typeface="Times New Roman" pitchFamily="18" charset="0"/>
              </a:rPr>
              <a:t> </a:t>
            </a:r>
            <a:r>
              <a:rPr lang="en-US" sz="2400" dirty="0" err="1">
                <a:solidFill>
                  <a:srgbClr val="000000"/>
                </a:solidFill>
                <a:latin typeface="Times New Roman" pitchFamily="18" charset="0"/>
                <a:ea typeface="Times New Roman"/>
                <a:cs typeface="Times New Roman" pitchFamily="18" charset="0"/>
              </a:rPr>
              <a:t>Kher</a:t>
            </a:r>
            <a:r>
              <a:rPr lang="en-US" sz="2400" dirty="0">
                <a:solidFill>
                  <a:srgbClr val="000000"/>
                </a:solidFill>
                <a:latin typeface="Times New Roman" pitchFamily="18" charset="0"/>
                <a:ea typeface="Times New Roman"/>
                <a:cs typeface="Times New Roman" pitchFamily="18" charset="0"/>
              </a:rPr>
              <a:t>	</a:t>
            </a:r>
            <a:r>
              <a:rPr lang="en-US" sz="2400" dirty="0" smtClean="0">
                <a:solidFill>
                  <a:srgbClr val="000000"/>
                </a:solidFill>
                <a:latin typeface="Times New Roman" pitchFamily="18" charset="0"/>
                <a:ea typeface="Times New Roman"/>
                <a:cs typeface="Times New Roman" pitchFamily="18" charset="0"/>
              </a:rPr>
              <a:t>   B151024332</a:t>
            </a:r>
            <a:endParaRPr lang="en-US" sz="2400" dirty="0">
              <a:solidFill>
                <a:srgbClr val="000000"/>
              </a:solidFill>
              <a:latin typeface="Times New Roman" pitchFamily="18" charset="0"/>
              <a:ea typeface="Times New Roman"/>
              <a:cs typeface="Times New Roman" pitchFamily="18" charset="0"/>
            </a:endParaRPr>
          </a:p>
          <a:p>
            <a:pPr>
              <a:lnSpc>
                <a:spcPct val="80000"/>
              </a:lnSpc>
            </a:pPr>
            <a:r>
              <a:rPr lang="en-US" sz="2400" dirty="0" smtClean="0">
                <a:solidFill>
                  <a:srgbClr val="000000"/>
                </a:solidFill>
                <a:latin typeface="Times New Roman" pitchFamily="18" charset="0"/>
                <a:ea typeface="Times New Roman"/>
                <a:cs typeface="Times New Roman" pitchFamily="18" charset="0"/>
              </a:rPr>
              <a:t>3 </a:t>
            </a:r>
            <a:r>
              <a:rPr lang="en-US" sz="2400" dirty="0" err="1" smtClean="0">
                <a:solidFill>
                  <a:srgbClr val="000000"/>
                </a:solidFill>
                <a:latin typeface="Times New Roman" pitchFamily="18" charset="0"/>
                <a:ea typeface="Times New Roman"/>
                <a:cs typeface="Times New Roman" pitchFamily="18" charset="0"/>
              </a:rPr>
              <a:t>Gaurav</a:t>
            </a:r>
            <a:r>
              <a:rPr lang="en-US" sz="2400" dirty="0" smtClean="0">
                <a:solidFill>
                  <a:srgbClr val="000000"/>
                </a:solidFill>
                <a:latin typeface="Times New Roman" pitchFamily="18" charset="0"/>
                <a:ea typeface="Times New Roman"/>
                <a:cs typeface="Times New Roman" pitchFamily="18" charset="0"/>
              </a:rPr>
              <a:t> </a:t>
            </a:r>
            <a:r>
              <a:rPr lang="en-US" sz="2400" dirty="0" err="1" smtClean="0">
                <a:solidFill>
                  <a:srgbClr val="000000"/>
                </a:solidFill>
                <a:latin typeface="Times New Roman" pitchFamily="18" charset="0"/>
                <a:ea typeface="Times New Roman"/>
                <a:cs typeface="Times New Roman" pitchFamily="18" charset="0"/>
              </a:rPr>
              <a:t>Mahendrakar</a:t>
            </a:r>
            <a:r>
              <a:rPr lang="en-US" sz="2400" dirty="0" smtClean="0">
                <a:latin typeface="Times New Roman" pitchFamily="18" charset="0"/>
                <a:cs typeface="Times New Roman" pitchFamily="18" charset="0"/>
              </a:rPr>
              <a:t> </a:t>
            </a:r>
            <a:r>
              <a:rPr lang="en-US" sz="2400" dirty="0" smtClean="0">
                <a:solidFill>
                  <a:srgbClr val="000000"/>
                </a:solidFill>
                <a:latin typeface="Times New Roman" pitchFamily="18" charset="0"/>
                <a:ea typeface="Times New Roman"/>
                <a:cs typeface="Times New Roman" pitchFamily="18" charset="0"/>
              </a:rPr>
              <a:t> B151024334</a:t>
            </a:r>
          </a:p>
          <a:p>
            <a:pPr>
              <a:lnSpc>
                <a:spcPct val="80000"/>
              </a:lnSpc>
            </a:pPr>
            <a:r>
              <a:rPr lang="en-US" sz="2400" dirty="0" smtClean="0">
                <a:solidFill>
                  <a:srgbClr val="000000"/>
                </a:solidFill>
                <a:latin typeface="Times New Roman" pitchFamily="18" charset="0"/>
                <a:ea typeface="Times New Roman"/>
                <a:cs typeface="Times New Roman" pitchFamily="18" charset="0"/>
              </a:rPr>
              <a:t>4 </a:t>
            </a:r>
            <a:r>
              <a:rPr lang="en-US" sz="2400" dirty="0" err="1" smtClean="0">
                <a:solidFill>
                  <a:srgbClr val="000000"/>
                </a:solidFill>
                <a:latin typeface="Times New Roman" pitchFamily="18" charset="0"/>
                <a:ea typeface="Times New Roman"/>
                <a:cs typeface="Times New Roman" pitchFamily="18" charset="0"/>
              </a:rPr>
              <a:t>Mayuresh</a:t>
            </a:r>
            <a:r>
              <a:rPr lang="en-US" sz="2400" dirty="0" smtClean="0">
                <a:solidFill>
                  <a:srgbClr val="000000"/>
                </a:solidFill>
                <a:latin typeface="Times New Roman" pitchFamily="18" charset="0"/>
                <a:ea typeface="Times New Roman"/>
                <a:cs typeface="Times New Roman" pitchFamily="18" charset="0"/>
              </a:rPr>
              <a:t> </a:t>
            </a:r>
            <a:r>
              <a:rPr lang="en-US" sz="2400" dirty="0" err="1" smtClean="0">
                <a:solidFill>
                  <a:srgbClr val="000000"/>
                </a:solidFill>
                <a:latin typeface="Times New Roman" pitchFamily="18" charset="0"/>
                <a:ea typeface="Times New Roman"/>
                <a:cs typeface="Times New Roman" pitchFamily="18" charset="0"/>
              </a:rPr>
              <a:t>Patil</a:t>
            </a:r>
            <a:r>
              <a:rPr lang="en-US" sz="2400" dirty="0" smtClean="0">
                <a:solidFill>
                  <a:srgbClr val="000000"/>
                </a:solidFill>
                <a:latin typeface="Times New Roman" pitchFamily="18" charset="0"/>
                <a:ea typeface="Times New Roman"/>
                <a:cs typeface="Times New Roman" pitchFamily="18" charset="0"/>
              </a:rPr>
              <a:t>	   B151024336</a:t>
            </a:r>
            <a:r>
              <a:rPr lang="en-US" sz="2400" dirty="0">
                <a:solidFill>
                  <a:srgbClr val="000000"/>
                </a:solidFill>
                <a:latin typeface="Times New Roman" pitchFamily="18" charset="0"/>
                <a:ea typeface="Times New Roman"/>
                <a:cs typeface="Times New Roman" pitchFamily="18" charset="0"/>
              </a:rPr>
              <a:t>	       </a:t>
            </a:r>
            <a:endParaRPr sz="2400" dirty="0">
              <a:latin typeface="Times New Roman" pitchFamily="18" charset="0"/>
              <a:cs typeface="Times New Roman" pitchFamily="18" charset="0"/>
            </a:endParaRPr>
          </a:p>
          <a:p>
            <a:pPr>
              <a:lnSpc>
                <a:spcPct val="80000"/>
              </a:lnSpc>
            </a:pPr>
            <a:endParaRPr sz="2400" dirty="0">
              <a:latin typeface="Times New Roman" pitchFamily="18" charset="0"/>
              <a:cs typeface="Times New Roman" pitchFamily="18" charset="0"/>
            </a:endParaRPr>
          </a:p>
          <a:p>
            <a:pPr>
              <a:lnSpc>
                <a:spcPct val="80000"/>
              </a:lnSpc>
            </a:pPr>
            <a:r>
              <a:rPr lang="en-US" sz="2400" dirty="0">
                <a:solidFill>
                  <a:srgbClr val="000000"/>
                </a:solidFill>
                <a:latin typeface="Times New Roman" pitchFamily="18" charset="0"/>
                <a:ea typeface="Times New Roman"/>
                <a:cs typeface="Times New Roman" pitchFamily="18" charset="0"/>
              </a:rPr>
              <a:t>Computer Engineering Department 	    Guided by –</a:t>
            </a:r>
            <a:r>
              <a:rPr lang="en-US" sz="2400" dirty="0" err="1">
                <a:solidFill>
                  <a:srgbClr val="000000"/>
                </a:solidFill>
                <a:latin typeface="Times New Roman" pitchFamily="18" charset="0"/>
                <a:ea typeface="Times New Roman"/>
                <a:cs typeface="Times New Roman" pitchFamily="18" charset="0"/>
              </a:rPr>
              <a:t>Ms.Nikhita</a:t>
            </a:r>
            <a:r>
              <a:rPr lang="en-US" sz="2400" dirty="0">
                <a:solidFill>
                  <a:srgbClr val="000000"/>
                </a:solidFill>
                <a:latin typeface="Times New Roman" pitchFamily="18" charset="0"/>
                <a:ea typeface="Times New Roman"/>
                <a:cs typeface="Times New Roman" pitchFamily="18" charset="0"/>
              </a:rPr>
              <a:t> </a:t>
            </a:r>
            <a:r>
              <a:rPr lang="en-US" sz="2400" dirty="0" err="1">
                <a:solidFill>
                  <a:srgbClr val="000000"/>
                </a:solidFill>
                <a:latin typeface="Times New Roman" pitchFamily="18" charset="0"/>
                <a:ea typeface="Times New Roman"/>
                <a:cs typeface="Times New Roman" pitchFamily="18" charset="0"/>
              </a:rPr>
              <a:t>Nerkar</a:t>
            </a:r>
            <a:endParaRPr sz="2400" dirty="0">
              <a:latin typeface="Times New Roman" pitchFamily="18" charset="0"/>
              <a:cs typeface="Times New Roman" pitchFamily="18" charset="0"/>
            </a:endParaRPr>
          </a:p>
          <a:p>
            <a:pPr>
              <a:lnSpc>
                <a:spcPct val="80000"/>
              </a:lnSpc>
            </a:pPr>
            <a:r>
              <a:rPr lang="en-US" sz="2400" dirty="0">
                <a:solidFill>
                  <a:srgbClr val="000000"/>
                </a:solidFill>
                <a:latin typeface="Times New Roman" pitchFamily="18" charset="0"/>
                <a:ea typeface="Times New Roman"/>
                <a:cs typeface="Times New Roman" pitchFamily="18" charset="0"/>
              </a:rPr>
              <a:t>RMDSSOE, </a:t>
            </a:r>
            <a:r>
              <a:rPr lang="en-US" sz="2400" dirty="0" err="1">
                <a:solidFill>
                  <a:srgbClr val="000000"/>
                </a:solidFill>
                <a:latin typeface="Times New Roman" pitchFamily="18" charset="0"/>
                <a:ea typeface="Times New Roman"/>
                <a:cs typeface="Times New Roman" pitchFamily="18" charset="0"/>
              </a:rPr>
              <a:t>Warje</a:t>
            </a:r>
            <a:r>
              <a:rPr lang="en-US" sz="2400" dirty="0">
                <a:solidFill>
                  <a:srgbClr val="000000"/>
                </a:solidFill>
                <a:latin typeface="Times New Roman" pitchFamily="18" charset="0"/>
                <a:ea typeface="Times New Roman"/>
                <a:cs typeface="Times New Roman" pitchFamily="18" charset="0"/>
              </a:rPr>
              <a:t> </a:t>
            </a:r>
            <a:endParaRPr sz="2400" dirty="0">
              <a:latin typeface="Times New Roman" pitchFamily="18" charset="0"/>
              <a:cs typeface="Times New Roman" pitchFamily="18" charset="0"/>
            </a:endParaRPr>
          </a:p>
        </p:txBody>
      </p:sp>
      <p:pic>
        <p:nvPicPr>
          <p:cNvPr id="2050" name="Picture 2" descr="C:\Users\Asus\Desktop\logo.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543800" y="0"/>
            <a:ext cx="1524000" cy="1524000"/>
          </a:xfrm>
          <a:prstGeom prst="rect">
            <a:avLst/>
          </a:prstGeom>
          <a:noFill/>
          <a:extLst>
            <a:ext uri="{909E8E84-426E-40DD-AFC4-6F175D3DCCD1}">
              <a14:hiddenFill xmlns=""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190500"/>
            <a:ext cx="157353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379800" y="419040"/>
            <a:ext cx="8058960" cy="1311120"/>
          </a:xfrm>
          <a:prstGeom prst="rect">
            <a:avLst/>
          </a:prstGeom>
          <a:noFill/>
          <a:ln>
            <a:noFill/>
          </a:ln>
        </p:spPr>
        <p:txBody>
          <a:bodyPr tIns="91440" bIns="91440"/>
          <a:lstStyle/>
          <a:p>
            <a:pPr algn="ctr">
              <a:lnSpc>
                <a:spcPct val="100000"/>
              </a:lnSpc>
            </a:pPr>
            <a:r>
              <a:rPr lang="en-US" sz="4400" dirty="0">
                <a:solidFill>
                  <a:srgbClr val="000000"/>
                </a:solidFill>
                <a:latin typeface="Times New Roman"/>
                <a:ea typeface="Calibri"/>
              </a:rPr>
              <a:t>Problems Identified in the Existing work</a:t>
            </a:r>
            <a:endParaRPr sz="4400" dirty="0"/>
          </a:p>
        </p:txBody>
      </p:sp>
      <p:sp>
        <p:nvSpPr>
          <p:cNvPr id="172" name="CustomShape 2"/>
          <p:cNvSpPr/>
          <p:nvPr/>
        </p:nvSpPr>
        <p:spPr>
          <a:xfrm>
            <a:off x="307800" y="2220840"/>
            <a:ext cx="8033760" cy="3943080"/>
          </a:xfrm>
          <a:prstGeom prst="rect">
            <a:avLst/>
          </a:prstGeom>
          <a:noFill/>
          <a:ln>
            <a:noFill/>
          </a:ln>
        </p:spPr>
        <p:txBody>
          <a:bodyPr tIns="91440" bIns="91440"/>
          <a:lstStyle/>
          <a:p>
            <a:pPr>
              <a:lnSpc>
                <a:spcPct val="115000"/>
              </a:lnSpc>
              <a:buFont typeface="Calibri"/>
              <a:buChar char="●"/>
            </a:pPr>
            <a:r>
              <a:rPr lang="en-US" sz="2400" dirty="0">
                <a:solidFill>
                  <a:srgbClr val="000000"/>
                </a:solidFill>
                <a:latin typeface="Times New Roman" pitchFamily="18" charset="0"/>
                <a:ea typeface="Calibri"/>
                <a:cs typeface="Times New Roman" pitchFamily="18" charset="0"/>
              </a:rPr>
              <a:t>Many schemes are proposed to make encrypted data searchable based on keywords. However, keyword-based search schemes ignore the semantic representation information of users retrieval and cannot completely meet with users search intention.</a:t>
            </a:r>
            <a:endParaRPr sz="2400">
              <a:latin typeface="Times New Roman" pitchFamily="18" charset="0"/>
              <a:cs typeface="Times New Roman" pitchFamily="18" charset="0"/>
            </a:endParaRPr>
          </a:p>
          <a:p>
            <a:pPr algn="just">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788760" y="616320"/>
            <a:ext cx="7354080" cy="857520"/>
          </a:xfrm>
          <a:prstGeom prst="rect">
            <a:avLst/>
          </a:prstGeom>
          <a:noFill/>
          <a:ln>
            <a:noFill/>
          </a:ln>
        </p:spPr>
        <p:txBody>
          <a:bodyPr tIns="91440" bIns="91440"/>
          <a:lstStyle/>
          <a:p>
            <a:pPr algn="ctr">
              <a:lnSpc>
                <a:spcPct val="100000"/>
              </a:lnSpc>
            </a:pPr>
            <a:r>
              <a:rPr lang="en-US" sz="4400" dirty="0">
                <a:solidFill>
                  <a:srgbClr val="000000"/>
                </a:solidFill>
                <a:latin typeface="Times New Roman"/>
                <a:ea typeface="Calibri"/>
              </a:rPr>
              <a:t>          Problem Statement</a:t>
            </a:r>
            <a:endParaRPr dirty="0"/>
          </a:p>
          <a:p>
            <a:pPr algn="just">
              <a:lnSpc>
                <a:spcPct val="100000"/>
              </a:lnSpc>
            </a:pPr>
            <a:r>
              <a:rPr lang="en-US" sz="4400" dirty="0">
                <a:solidFill>
                  <a:srgbClr val="000000"/>
                </a:solidFill>
                <a:latin typeface="Times New Roman"/>
                <a:ea typeface="Calibri"/>
              </a:rPr>
              <a:t>  </a:t>
            </a:r>
            <a:endParaRPr dirty="0"/>
          </a:p>
        </p:txBody>
      </p:sp>
      <p:sp>
        <p:nvSpPr>
          <p:cNvPr id="174" name="CustomShape 2"/>
          <p:cNvSpPr/>
          <p:nvPr/>
        </p:nvSpPr>
        <p:spPr>
          <a:xfrm>
            <a:off x="365760" y="3846600"/>
            <a:ext cx="8145000" cy="1786680"/>
          </a:xfrm>
          <a:prstGeom prst="rect">
            <a:avLst/>
          </a:prstGeom>
          <a:noFill/>
          <a:ln>
            <a:noFill/>
          </a:ln>
        </p:spPr>
      </p:sp>
      <p:sp>
        <p:nvSpPr>
          <p:cNvPr id="175" name="CustomShape 3"/>
          <p:cNvSpPr/>
          <p:nvPr/>
        </p:nvSpPr>
        <p:spPr>
          <a:xfrm>
            <a:off x="788760" y="1981080"/>
            <a:ext cx="7354080" cy="1370160"/>
          </a:xfrm>
          <a:prstGeom prst="rect">
            <a:avLst/>
          </a:prstGeom>
          <a:noFill/>
          <a:ln>
            <a:noFill/>
          </a:ln>
        </p:spPr>
        <p:txBody>
          <a:bodyPr lIns="90000" tIns="45000" rIns="90000" bIns="45000"/>
          <a:lstStyle/>
          <a:p>
            <a:pPr>
              <a:lnSpc>
                <a:spcPct val="100000"/>
              </a:lnSpc>
            </a:pPr>
            <a:r>
              <a:rPr lang="en-US" sz="2400" dirty="0">
                <a:solidFill>
                  <a:srgbClr val="000000"/>
                </a:solidFill>
                <a:latin typeface="Times New Roman"/>
              </a:rPr>
              <a:t>To provide Security and Semantic search in Cloud Computing and keep data aware from third party or unauthorized access</a:t>
            </a:r>
            <a:r>
              <a:rPr lang="en-US" sz="2400" dirty="0" smtClean="0">
                <a:solidFill>
                  <a:srgbClr val="000000"/>
                </a:solidFill>
                <a:latin typeface="Times New Roman"/>
              </a:rPr>
              <a:t>.</a:t>
            </a:r>
            <a:endParaRPr sz="2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400" dirty="0" smtClean="0">
                <a:latin typeface="Times New Roman" pitchFamily="18" charset="0"/>
                <a:cs typeface="Times New Roman" pitchFamily="18" charset="0"/>
              </a:rPr>
              <a:t>Hypothesis	</a:t>
            </a:r>
            <a:endParaRPr lang="en-IN" sz="4400" dirty="0">
              <a:latin typeface="Times New Roman" pitchFamily="18" charset="0"/>
              <a:cs typeface="Times New Roman" pitchFamily="18" charset="0"/>
            </a:endParaRPr>
          </a:p>
        </p:txBody>
      </p:sp>
      <p:sp>
        <p:nvSpPr>
          <p:cNvPr id="3" name="Subtitle 2"/>
          <p:cNvSpPr>
            <a:spLocks noGrp="1"/>
          </p:cNvSpPr>
          <p:nvPr>
            <p:ph type="subTitle"/>
          </p:nvPr>
        </p:nvSpPr>
        <p:spPr>
          <a:xfrm>
            <a:off x="457200" y="1600200"/>
            <a:ext cx="8229240" cy="457200"/>
          </a:xfrm>
        </p:spPr>
        <p:txBody>
          <a:bodyPr/>
          <a:lstStyle/>
          <a:p>
            <a:pPr algn="l"/>
            <a:r>
              <a:rPr lang="en-IN" sz="2400" dirty="0" smtClean="0">
                <a:latin typeface="Times New Roman" pitchFamily="18" charset="0"/>
                <a:cs typeface="Times New Roman" pitchFamily="18" charset="0"/>
              </a:rPr>
              <a:t>There exists a synonym for every word searched</a:t>
            </a:r>
            <a:r>
              <a:rPr lang="en-IN" sz="2800" dirty="0" smtClean="0">
                <a:latin typeface="Times New Roman" pitchFamily="18" charset="0"/>
                <a:cs typeface="Times New Roman" pitchFamily="18" charset="0"/>
              </a:rPr>
              <a:t>.</a:t>
            </a:r>
            <a:endParaRPr lang="en-IN" sz="2800" dirty="0">
              <a:latin typeface="Times New Roman" pitchFamily="18" charset="0"/>
              <a:cs typeface="Times New Roman" pitchFamily="18" charset="0"/>
            </a:endParaRPr>
          </a:p>
        </p:txBody>
      </p:sp>
    </p:spTree>
    <p:extLst>
      <p:ext uri="{BB962C8B-B14F-4D97-AF65-F5344CB8AC3E}">
        <p14:creationId xmlns="" xmlns:p14="http://schemas.microsoft.com/office/powerpoint/2010/main" val="1196109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extShape 1"/>
          <p:cNvSpPr txBox="1"/>
          <p:nvPr/>
        </p:nvSpPr>
        <p:spPr>
          <a:xfrm>
            <a:off x="457200" y="0"/>
            <a:ext cx="8229240" cy="837720"/>
          </a:xfrm>
          <a:prstGeom prst="rect">
            <a:avLst/>
          </a:prstGeom>
        </p:spPr>
        <p:txBody>
          <a:bodyPr anchor="ctr"/>
          <a:lstStyle/>
          <a:p>
            <a:pPr algn="ctr">
              <a:lnSpc>
                <a:spcPct val="100000"/>
              </a:lnSpc>
            </a:pPr>
            <a:r>
              <a:rPr lang="en-US" sz="4400" dirty="0">
                <a:solidFill>
                  <a:srgbClr val="000000"/>
                </a:solidFill>
                <a:latin typeface="Times New Roman"/>
              </a:rPr>
              <a:t>System Architecture </a:t>
            </a:r>
            <a:endParaRPr/>
          </a:p>
        </p:txBody>
      </p:sp>
      <p:sp>
        <p:nvSpPr>
          <p:cNvPr id="177" name="CustomShape 2"/>
          <p:cNvSpPr/>
          <p:nvPr/>
        </p:nvSpPr>
        <p:spPr>
          <a:xfrm>
            <a:off x="2971800" y="1066680"/>
            <a:ext cx="3276360" cy="5592600"/>
          </a:xfrm>
          <a:prstGeom prst="rect">
            <a:avLst/>
          </a:prstGeom>
          <a:solidFill>
            <a:srgbClr val="FFFFFF"/>
          </a:solidFill>
          <a:ln w="25560">
            <a:solidFill>
              <a:srgbClr val="1F497D"/>
            </a:solidFill>
            <a:custDash>
              <a:ds d="71000" sp="71000"/>
            </a:custDash>
            <a:round/>
          </a:ln>
        </p:spPr>
      </p:sp>
      <p:sp>
        <p:nvSpPr>
          <p:cNvPr id="178" name="CustomShape 3"/>
          <p:cNvSpPr/>
          <p:nvPr/>
        </p:nvSpPr>
        <p:spPr>
          <a:xfrm>
            <a:off x="2057400" y="1225440"/>
            <a:ext cx="1980720" cy="755280"/>
          </a:xfrm>
          <a:prstGeom prst="cloud">
            <a:avLst/>
          </a:prstGeom>
          <a:solidFill>
            <a:srgbClr val="FFFFFF"/>
          </a:solidFill>
          <a:ln w="25560">
            <a:solidFill>
              <a:srgbClr val="1F497D"/>
            </a:solidFill>
            <a:round/>
          </a:ln>
        </p:spPr>
      </p:sp>
      <p:pic>
        <p:nvPicPr>
          <p:cNvPr id="179" name="Picture 2"/>
          <p:cNvPicPr/>
          <p:nvPr/>
        </p:nvPicPr>
        <p:blipFill>
          <a:blip r:embed="rId2"/>
          <a:stretch>
            <a:fillRect/>
          </a:stretch>
        </p:blipFill>
        <p:spPr>
          <a:xfrm>
            <a:off x="2536200" y="914400"/>
            <a:ext cx="1023480" cy="873000"/>
          </a:xfrm>
          <a:prstGeom prst="rect">
            <a:avLst/>
          </a:prstGeom>
          <a:ln>
            <a:noFill/>
          </a:ln>
        </p:spPr>
      </p:pic>
      <p:sp>
        <p:nvSpPr>
          <p:cNvPr id="180" name="CustomShape 4"/>
          <p:cNvSpPr/>
          <p:nvPr/>
        </p:nvSpPr>
        <p:spPr>
          <a:xfrm>
            <a:off x="3352680" y="1504080"/>
            <a:ext cx="2682000" cy="552960"/>
          </a:xfrm>
          <a:prstGeom prst="roundRect">
            <a:avLst>
              <a:gd name="adj" fmla="val 16667"/>
            </a:avLst>
          </a:prstGeom>
          <a:gradFill>
            <a:gsLst>
              <a:gs pos="0">
                <a:srgbClr val="97B9F6"/>
              </a:gs>
              <a:gs pos="100000">
                <a:srgbClr val="BFD3F7"/>
              </a:gs>
            </a:gsLst>
            <a:lin ang="18900000"/>
          </a:gradFill>
          <a:ln w="9360">
            <a:solidFill>
              <a:srgbClr val="4A7EBB"/>
            </a:solidFill>
            <a:round/>
          </a:ln>
        </p:spPr>
        <p:txBody>
          <a:bodyPr lIns="90000" tIns="45000" rIns="90000" bIns="45000" anchor="ctr"/>
          <a:lstStyle/>
          <a:p>
            <a:pPr algn="ctr">
              <a:lnSpc>
                <a:spcPct val="100000"/>
              </a:lnSpc>
            </a:pPr>
            <a:r>
              <a:rPr lang="en-US" b="1">
                <a:solidFill>
                  <a:srgbClr val="000000"/>
                </a:solidFill>
                <a:latin typeface="Calibri"/>
              </a:rPr>
              <a:t>Data Stored on Cloud with Indexing Using SHA</a:t>
            </a:r>
            <a:endParaRPr/>
          </a:p>
        </p:txBody>
      </p:sp>
      <p:sp>
        <p:nvSpPr>
          <p:cNvPr id="181" name="CustomShape 5"/>
          <p:cNvSpPr/>
          <p:nvPr/>
        </p:nvSpPr>
        <p:spPr>
          <a:xfrm>
            <a:off x="3337560" y="2233080"/>
            <a:ext cx="2682000" cy="890640"/>
          </a:xfrm>
          <a:prstGeom prst="roundRect">
            <a:avLst>
              <a:gd name="adj" fmla="val 16667"/>
            </a:avLst>
          </a:prstGeom>
          <a:gradFill>
            <a:gsLst>
              <a:gs pos="0">
                <a:srgbClr val="97B9F6"/>
              </a:gs>
              <a:gs pos="100000">
                <a:srgbClr val="BFD3F7"/>
              </a:gs>
            </a:gsLst>
            <a:lin ang="18900000"/>
          </a:gradFill>
          <a:ln w="9360">
            <a:solidFill>
              <a:srgbClr val="4A7EBB"/>
            </a:solidFill>
            <a:round/>
          </a:ln>
        </p:spPr>
        <p:txBody>
          <a:bodyPr lIns="90000" tIns="45000" rIns="90000" bIns="45000" anchor="ctr"/>
          <a:lstStyle/>
          <a:p>
            <a:pPr algn="ctr">
              <a:lnSpc>
                <a:spcPct val="100000"/>
              </a:lnSpc>
            </a:pPr>
            <a:r>
              <a:rPr lang="en-US" b="1">
                <a:solidFill>
                  <a:srgbClr val="000000"/>
                </a:solidFill>
                <a:latin typeface="Calibri"/>
              </a:rPr>
              <a:t>Data and index encrypted using AES algorithm</a:t>
            </a:r>
            <a:endParaRPr/>
          </a:p>
        </p:txBody>
      </p:sp>
      <p:sp>
        <p:nvSpPr>
          <p:cNvPr id="182" name="CustomShape 6"/>
          <p:cNvSpPr/>
          <p:nvPr/>
        </p:nvSpPr>
        <p:spPr>
          <a:xfrm>
            <a:off x="3337560" y="3304800"/>
            <a:ext cx="2682000" cy="809640"/>
          </a:xfrm>
          <a:prstGeom prst="roundRect">
            <a:avLst>
              <a:gd name="adj" fmla="val 16667"/>
            </a:avLst>
          </a:prstGeom>
          <a:gradFill>
            <a:gsLst>
              <a:gs pos="0">
                <a:srgbClr val="97B9F6"/>
              </a:gs>
              <a:gs pos="100000">
                <a:srgbClr val="BFD3F7"/>
              </a:gs>
            </a:gsLst>
            <a:lin ang="18900000"/>
          </a:gradFill>
          <a:ln w="9360">
            <a:solidFill>
              <a:srgbClr val="4A7EBB"/>
            </a:solidFill>
            <a:round/>
          </a:ln>
        </p:spPr>
        <p:txBody>
          <a:bodyPr lIns="90000" tIns="45000" rIns="90000" bIns="45000" anchor="ctr"/>
          <a:lstStyle/>
          <a:p>
            <a:pPr algn="ctr">
              <a:lnSpc>
                <a:spcPct val="100000"/>
              </a:lnSpc>
            </a:pPr>
            <a:r>
              <a:rPr lang="en-US" b="1">
                <a:solidFill>
                  <a:srgbClr val="000000"/>
                </a:solidFill>
                <a:latin typeface="Calibri"/>
              </a:rPr>
              <a:t>Document Searching is Performed using encrypted index</a:t>
            </a:r>
            <a:endParaRPr/>
          </a:p>
        </p:txBody>
      </p:sp>
      <p:sp>
        <p:nvSpPr>
          <p:cNvPr id="183" name="CustomShape 7"/>
          <p:cNvSpPr/>
          <p:nvPr/>
        </p:nvSpPr>
        <p:spPr>
          <a:xfrm>
            <a:off x="3352680" y="4343400"/>
            <a:ext cx="2682000" cy="609120"/>
          </a:xfrm>
          <a:prstGeom prst="roundRect">
            <a:avLst>
              <a:gd name="adj" fmla="val 16667"/>
            </a:avLst>
          </a:prstGeom>
          <a:gradFill>
            <a:gsLst>
              <a:gs pos="0">
                <a:srgbClr val="97B9F6"/>
              </a:gs>
              <a:gs pos="100000">
                <a:srgbClr val="BFD3F7"/>
              </a:gs>
            </a:gsLst>
            <a:lin ang="18900000"/>
          </a:gradFill>
          <a:ln w="9360">
            <a:solidFill>
              <a:srgbClr val="4A7EBB"/>
            </a:solidFill>
            <a:round/>
          </a:ln>
        </p:spPr>
        <p:txBody>
          <a:bodyPr lIns="90000" tIns="45000" rIns="90000" bIns="45000" anchor="ctr"/>
          <a:lstStyle/>
          <a:p>
            <a:pPr algn="ctr">
              <a:lnSpc>
                <a:spcPct val="100000"/>
              </a:lnSpc>
            </a:pPr>
            <a:r>
              <a:rPr lang="en-US" b="1">
                <a:solidFill>
                  <a:srgbClr val="000000"/>
                </a:solidFill>
                <a:latin typeface="Calibri"/>
              </a:rPr>
              <a:t>Content Based Filtering using TF-IDF</a:t>
            </a:r>
            <a:endParaRPr/>
          </a:p>
        </p:txBody>
      </p:sp>
      <p:sp>
        <p:nvSpPr>
          <p:cNvPr id="184" name="CustomShape 8"/>
          <p:cNvSpPr/>
          <p:nvPr/>
        </p:nvSpPr>
        <p:spPr>
          <a:xfrm>
            <a:off x="3352680" y="5105520"/>
            <a:ext cx="2666520" cy="456840"/>
          </a:xfrm>
          <a:prstGeom prst="roundRect">
            <a:avLst>
              <a:gd name="adj" fmla="val 16667"/>
            </a:avLst>
          </a:prstGeom>
          <a:gradFill>
            <a:gsLst>
              <a:gs pos="0">
                <a:srgbClr val="97B9F6"/>
              </a:gs>
              <a:gs pos="100000">
                <a:srgbClr val="BFD3F7"/>
              </a:gs>
            </a:gsLst>
            <a:lin ang="18900000"/>
          </a:gradFill>
          <a:ln w="9360">
            <a:solidFill>
              <a:srgbClr val="4A7EBB"/>
            </a:solidFill>
            <a:round/>
          </a:ln>
        </p:spPr>
        <p:txBody>
          <a:bodyPr lIns="90000" tIns="45000" rIns="90000" bIns="45000" anchor="ctr"/>
          <a:lstStyle/>
          <a:p>
            <a:pPr algn="ctr">
              <a:lnSpc>
                <a:spcPct val="100000"/>
              </a:lnSpc>
            </a:pPr>
            <a:r>
              <a:rPr lang="en-US" b="1">
                <a:solidFill>
                  <a:srgbClr val="000000"/>
                </a:solidFill>
                <a:latin typeface="Calibri"/>
              </a:rPr>
              <a:t>Key Management (ECC)</a:t>
            </a:r>
            <a:endParaRPr/>
          </a:p>
        </p:txBody>
      </p:sp>
      <p:sp>
        <p:nvSpPr>
          <p:cNvPr id="185" name="CustomShape 9"/>
          <p:cNvSpPr/>
          <p:nvPr/>
        </p:nvSpPr>
        <p:spPr>
          <a:xfrm>
            <a:off x="3200400" y="5715000"/>
            <a:ext cx="2203920" cy="245880"/>
          </a:xfrm>
          <a:prstGeom prst="roundRect">
            <a:avLst>
              <a:gd name="adj" fmla="val 10000"/>
            </a:avLst>
          </a:prstGeom>
          <a:solidFill>
            <a:srgbClr val="4F81BD"/>
          </a:solidFill>
          <a:ln w="25560">
            <a:solidFill>
              <a:srgbClr val="FFFFFF"/>
            </a:solidFill>
            <a:round/>
          </a:ln>
        </p:spPr>
        <p:txBody>
          <a:bodyPr lIns="41760" tIns="41760" rIns="41760" bIns="41760" anchor="ctr"/>
          <a:lstStyle/>
          <a:p>
            <a:pPr>
              <a:lnSpc>
                <a:spcPct val="90000"/>
              </a:lnSpc>
            </a:pPr>
            <a:r>
              <a:rPr lang="en-US" sz="1100">
                <a:solidFill>
                  <a:srgbClr val="FFFFFF"/>
                </a:solidFill>
                <a:latin typeface="Calibri"/>
              </a:rPr>
              <a:t>Doc 1(index 3)</a:t>
            </a:r>
            <a:endParaRPr/>
          </a:p>
        </p:txBody>
      </p:sp>
      <p:sp>
        <p:nvSpPr>
          <p:cNvPr id="186" name="CustomShape 10"/>
          <p:cNvSpPr/>
          <p:nvPr/>
        </p:nvSpPr>
        <p:spPr>
          <a:xfrm flipH="1">
            <a:off x="3479760" y="5831640"/>
            <a:ext cx="27000" cy="6120"/>
          </a:xfrm>
          <a:prstGeom prst="roundRect">
            <a:avLst>
              <a:gd name="adj" fmla="val 10000"/>
            </a:avLst>
          </a:prstGeom>
          <a:solidFill>
            <a:srgbClr val="C2CCE1"/>
          </a:solidFill>
          <a:ln w="25560">
            <a:solidFill>
              <a:srgbClr val="FFFFFF"/>
            </a:solidFill>
            <a:round/>
          </a:ln>
        </p:spPr>
      </p:sp>
      <p:sp>
        <p:nvSpPr>
          <p:cNvPr id="187" name="CustomShape 11"/>
          <p:cNvSpPr/>
          <p:nvPr/>
        </p:nvSpPr>
        <p:spPr>
          <a:xfrm>
            <a:off x="3200400" y="5986080"/>
            <a:ext cx="2203920" cy="245880"/>
          </a:xfrm>
          <a:prstGeom prst="roundRect">
            <a:avLst>
              <a:gd name="adj" fmla="val 10000"/>
            </a:avLst>
          </a:prstGeom>
          <a:solidFill>
            <a:srgbClr val="4F81BD"/>
          </a:solidFill>
          <a:ln w="25560">
            <a:solidFill>
              <a:srgbClr val="FFFFFF"/>
            </a:solidFill>
            <a:round/>
          </a:ln>
        </p:spPr>
        <p:txBody>
          <a:bodyPr lIns="41760" tIns="41760" rIns="41760" bIns="41760" anchor="ctr"/>
          <a:lstStyle/>
          <a:p>
            <a:pPr>
              <a:lnSpc>
                <a:spcPct val="90000"/>
              </a:lnSpc>
            </a:pPr>
            <a:r>
              <a:rPr lang="en-US" sz="1100">
                <a:solidFill>
                  <a:srgbClr val="FFFFFF"/>
                </a:solidFill>
                <a:latin typeface="Calibri"/>
              </a:rPr>
              <a:t>Doc 2(index 2)</a:t>
            </a:r>
            <a:endParaRPr/>
          </a:p>
        </p:txBody>
      </p:sp>
      <p:sp>
        <p:nvSpPr>
          <p:cNvPr id="188" name="CustomShape 12"/>
          <p:cNvSpPr/>
          <p:nvPr/>
        </p:nvSpPr>
        <p:spPr>
          <a:xfrm>
            <a:off x="3434400" y="6098760"/>
            <a:ext cx="21960" cy="20880"/>
          </a:xfrm>
          <a:prstGeom prst="roundRect">
            <a:avLst>
              <a:gd name="adj" fmla="val 10000"/>
            </a:avLst>
          </a:prstGeom>
          <a:solidFill>
            <a:srgbClr val="C2CCE1"/>
          </a:solidFill>
          <a:ln w="25560">
            <a:solidFill>
              <a:srgbClr val="FFFFFF"/>
            </a:solidFill>
            <a:round/>
          </a:ln>
        </p:spPr>
      </p:sp>
      <p:sp>
        <p:nvSpPr>
          <p:cNvPr id="189" name="CustomShape 13"/>
          <p:cNvSpPr/>
          <p:nvPr/>
        </p:nvSpPr>
        <p:spPr>
          <a:xfrm>
            <a:off x="3200400" y="6257160"/>
            <a:ext cx="2203920" cy="245880"/>
          </a:xfrm>
          <a:prstGeom prst="roundRect">
            <a:avLst>
              <a:gd name="adj" fmla="val 10000"/>
            </a:avLst>
          </a:prstGeom>
          <a:solidFill>
            <a:srgbClr val="4F81BD"/>
          </a:solidFill>
          <a:ln w="25560">
            <a:solidFill>
              <a:srgbClr val="FFFFFF"/>
            </a:solidFill>
            <a:round/>
          </a:ln>
        </p:spPr>
        <p:txBody>
          <a:bodyPr lIns="41760" tIns="41760" rIns="41760" bIns="41760" anchor="ctr"/>
          <a:lstStyle/>
          <a:p>
            <a:pPr>
              <a:lnSpc>
                <a:spcPct val="90000"/>
              </a:lnSpc>
            </a:pPr>
            <a:r>
              <a:rPr lang="en-US" sz="1100">
                <a:solidFill>
                  <a:srgbClr val="FFFFFF"/>
                </a:solidFill>
                <a:latin typeface="Calibri"/>
              </a:rPr>
              <a:t>Doc 3(index 3)</a:t>
            </a:r>
            <a:endParaRPr/>
          </a:p>
        </p:txBody>
      </p:sp>
      <p:sp>
        <p:nvSpPr>
          <p:cNvPr id="190" name="CustomShape 14"/>
          <p:cNvSpPr/>
          <p:nvPr/>
        </p:nvSpPr>
        <p:spPr>
          <a:xfrm>
            <a:off x="3429000" y="6367320"/>
            <a:ext cx="32400" cy="25920"/>
          </a:xfrm>
          <a:prstGeom prst="roundRect">
            <a:avLst>
              <a:gd name="adj" fmla="val 10000"/>
            </a:avLst>
          </a:prstGeom>
          <a:solidFill>
            <a:srgbClr val="C2CCE1"/>
          </a:solidFill>
          <a:ln w="25560">
            <a:solidFill>
              <a:srgbClr val="FFFFFF"/>
            </a:solidFill>
            <a:round/>
          </a:ln>
        </p:spPr>
      </p:sp>
      <p:pic>
        <p:nvPicPr>
          <p:cNvPr id="191" name="Picture 4"/>
          <p:cNvPicPr/>
          <p:nvPr/>
        </p:nvPicPr>
        <p:blipFill>
          <a:blip r:embed="rId3"/>
          <a:stretch>
            <a:fillRect/>
          </a:stretch>
        </p:blipFill>
        <p:spPr>
          <a:xfrm>
            <a:off x="304920" y="3733920"/>
            <a:ext cx="1623600" cy="1856520"/>
          </a:xfrm>
          <a:prstGeom prst="rect">
            <a:avLst/>
          </a:prstGeom>
          <a:ln>
            <a:noFill/>
          </a:ln>
        </p:spPr>
      </p:pic>
      <p:sp>
        <p:nvSpPr>
          <p:cNvPr id="192" name="CustomShape 15"/>
          <p:cNvSpPr/>
          <p:nvPr/>
        </p:nvSpPr>
        <p:spPr>
          <a:xfrm>
            <a:off x="670680" y="3192480"/>
            <a:ext cx="1033200" cy="766440"/>
          </a:xfrm>
          <a:prstGeom prst="rect">
            <a:avLst/>
          </a:prstGeom>
          <a:solidFill>
            <a:srgbClr val="FFFFFF"/>
          </a:solidFill>
          <a:ln w="25560">
            <a:solidFill>
              <a:srgbClr val="1F497D"/>
            </a:solidFill>
            <a:custDash>
              <a:ds d="71000" sp="71000"/>
            </a:custDash>
            <a:round/>
          </a:ln>
        </p:spPr>
      </p:sp>
      <p:sp>
        <p:nvSpPr>
          <p:cNvPr id="193" name="CustomShape 16"/>
          <p:cNvSpPr/>
          <p:nvPr/>
        </p:nvSpPr>
        <p:spPr>
          <a:xfrm>
            <a:off x="670680" y="2388960"/>
            <a:ext cx="1033200" cy="696600"/>
          </a:xfrm>
          <a:prstGeom prst="rect">
            <a:avLst/>
          </a:prstGeom>
          <a:solidFill>
            <a:srgbClr val="FFFFFF"/>
          </a:solidFill>
          <a:ln w="25560">
            <a:solidFill>
              <a:srgbClr val="1F497D"/>
            </a:solidFill>
            <a:custDash>
              <a:ds d="71000" sp="71000"/>
            </a:custDash>
            <a:round/>
          </a:ln>
        </p:spPr>
      </p:sp>
      <p:sp>
        <p:nvSpPr>
          <p:cNvPr id="194" name="CustomShape 17"/>
          <p:cNvSpPr/>
          <p:nvPr/>
        </p:nvSpPr>
        <p:spPr>
          <a:xfrm>
            <a:off x="670680" y="1447920"/>
            <a:ext cx="1033200" cy="696600"/>
          </a:xfrm>
          <a:prstGeom prst="rect">
            <a:avLst/>
          </a:prstGeom>
          <a:solidFill>
            <a:srgbClr val="FFFFFF"/>
          </a:solidFill>
          <a:ln w="25560">
            <a:solidFill>
              <a:srgbClr val="1F497D"/>
            </a:solidFill>
            <a:custDash>
              <a:ds d="71000" sp="71000"/>
            </a:custDash>
            <a:round/>
          </a:ln>
        </p:spPr>
      </p:sp>
      <p:pic>
        <p:nvPicPr>
          <p:cNvPr id="195" name="Picture 5"/>
          <p:cNvPicPr/>
          <p:nvPr/>
        </p:nvPicPr>
        <p:blipFill>
          <a:blip r:embed="rId4"/>
          <a:stretch>
            <a:fillRect/>
          </a:stretch>
        </p:blipFill>
        <p:spPr>
          <a:xfrm>
            <a:off x="848520" y="1474560"/>
            <a:ext cx="677520" cy="281880"/>
          </a:xfrm>
          <a:prstGeom prst="rect">
            <a:avLst/>
          </a:prstGeom>
          <a:ln>
            <a:noFill/>
          </a:ln>
        </p:spPr>
      </p:pic>
      <p:sp>
        <p:nvSpPr>
          <p:cNvPr id="196" name="CustomShape 18"/>
          <p:cNvSpPr/>
          <p:nvPr/>
        </p:nvSpPr>
        <p:spPr>
          <a:xfrm>
            <a:off x="609480" y="1662840"/>
            <a:ext cx="1155240" cy="515880"/>
          </a:xfrm>
          <a:prstGeom prst="rect">
            <a:avLst/>
          </a:prstGeom>
          <a:noFill/>
          <a:ln>
            <a:noFill/>
          </a:ln>
        </p:spPr>
        <p:txBody>
          <a:bodyPr lIns="90000" tIns="45000" rIns="90000" bIns="45000"/>
          <a:lstStyle/>
          <a:p>
            <a:pPr algn="ctr">
              <a:lnSpc>
                <a:spcPct val="100000"/>
              </a:lnSpc>
            </a:pPr>
            <a:r>
              <a:rPr lang="en-US" sz="1400">
                <a:solidFill>
                  <a:srgbClr val="000000"/>
                </a:solidFill>
                <a:latin typeface="Calibri"/>
              </a:rPr>
              <a:t>Encryption key of User1</a:t>
            </a:r>
            <a:endParaRPr/>
          </a:p>
        </p:txBody>
      </p:sp>
      <p:pic>
        <p:nvPicPr>
          <p:cNvPr id="197" name="Picture 5"/>
          <p:cNvPicPr/>
          <p:nvPr/>
        </p:nvPicPr>
        <p:blipFill>
          <a:blip r:embed="rId4"/>
          <a:stretch>
            <a:fillRect/>
          </a:stretch>
        </p:blipFill>
        <p:spPr>
          <a:xfrm>
            <a:off x="848520" y="2441520"/>
            <a:ext cx="677520" cy="281880"/>
          </a:xfrm>
          <a:prstGeom prst="rect">
            <a:avLst/>
          </a:prstGeom>
          <a:ln>
            <a:noFill/>
          </a:ln>
        </p:spPr>
      </p:pic>
      <p:sp>
        <p:nvSpPr>
          <p:cNvPr id="198" name="CustomShape 19"/>
          <p:cNvSpPr/>
          <p:nvPr/>
        </p:nvSpPr>
        <p:spPr>
          <a:xfrm>
            <a:off x="609480" y="2615400"/>
            <a:ext cx="1155240" cy="516600"/>
          </a:xfrm>
          <a:prstGeom prst="rect">
            <a:avLst/>
          </a:prstGeom>
          <a:noFill/>
          <a:ln>
            <a:noFill/>
          </a:ln>
        </p:spPr>
        <p:txBody>
          <a:bodyPr lIns="90000" tIns="45000" rIns="90000" bIns="45000"/>
          <a:lstStyle/>
          <a:p>
            <a:pPr algn="ctr">
              <a:lnSpc>
                <a:spcPct val="100000"/>
              </a:lnSpc>
            </a:pPr>
            <a:r>
              <a:rPr lang="en-US" sz="1400">
                <a:solidFill>
                  <a:srgbClr val="000000"/>
                </a:solidFill>
                <a:latin typeface="Calibri"/>
              </a:rPr>
              <a:t>Encryption key of User2</a:t>
            </a:r>
            <a:endParaRPr/>
          </a:p>
        </p:txBody>
      </p:sp>
      <p:pic>
        <p:nvPicPr>
          <p:cNvPr id="199" name="Picture 5"/>
          <p:cNvPicPr/>
          <p:nvPr/>
        </p:nvPicPr>
        <p:blipFill>
          <a:blip r:embed="rId4"/>
          <a:stretch>
            <a:fillRect/>
          </a:stretch>
        </p:blipFill>
        <p:spPr>
          <a:xfrm>
            <a:off x="848520" y="3245760"/>
            <a:ext cx="677520" cy="281880"/>
          </a:xfrm>
          <a:prstGeom prst="rect">
            <a:avLst/>
          </a:prstGeom>
          <a:ln>
            <a:noFill/>
          </a:ln>
        </p:spPr>
      </p:pic>
      <p:sp>
        <p:nvSpPr>
          <p:cNvPr id="200" name="CustomShape 20"/>
          <p:cNvSpPr/>
          <p:nvPr/>
        </p:nvSpPr>
        <p:spPr>
          <a:xfrm>
            <a:off x="609480" y="3481560"/>
            <a:ext cx="1155240" cy="516600"/>
          </a:xfrm>
          <a:prstGeom prst="rect">
            <a:avLst/>
          </a:prstGeom>
          <a:noFill/>
          <a:ln>
            <a:noFill/>
          </a:ln>
        </p:spPr>
        <p:txBody>
          <a:bodyPr lIns="90000" tIns="45000" rIns="90000" bIns="45000"/>
          <a:lstStyle/>
          <a:p>
            <a:pPr algn="ctr">
              <a:lnSpc>
                <a:spcPct val="100000"/>
              </a:lnSpc>
            </a:pPr>
            <a:r>
              <a:rPr lang="en-US" sz="1400">
                <a:solidFill>
                  <a:srgbClr val="000000"/>
                </a:solidFill>
                <a:latin typeface="Calibri"/>
              </a:rPr>
              <a:t>Encryption key of User3</a:t>
            </a:r>
            <a:endParaRPr/>
          </a:p>
        </p:txBody>
      </p:sp>
      <p:sp>
        <p:nvSpPr>
          <p:cNvPr id="201" name="CustomShape 21"/>
          <p:cNvSpPr/>
          <p:nvPr/>
        </p:nvSpPr>
        <p:spPr>
          <a:xfrm>
            <a:off x="380880" y="5638680"/>
            <a:ext cx="1980720" cy="639000"/>
          </a:xfrm>
          <a:prstGeom prst="rect">
            <a:avLst/>
          </a:prstGeom>
          <a:noFill/>
          <a:ln>
            <a:noFill/>
          </a:ln>
        </p:spPr>
        <p:txBody>
          <a:bodyPr lIns="90000" tIns="45000" rIns="90000" bIns="45000"/>
          <a:lstStyle/>
          <a:p>
            <a:pPr algn="ctr">
              <a:lnSpc>
                <a:spcPct val="100000"/>
              </a:lnSpc>
            </a:pPr>
            <a:r>
              <a:rPr lang="en-US" b="1">
                <a:solidFill>
                  <a:srgbClr val="000000"/>
                </a:solidFill>
                <a:latin typeface="Calibri"/>
              </a:rPr>
              <a:t>Data Secured using Private key</a:t>
            </a:r>
            <a:endParaRPr/>
          </a:p>
        </p:txBody>
      </p:sp>
      <p:sp>
        <p:nvSpPr>
          <p:cNvPr id="202" name="CustomShape 22"/>
          <p:cNvSpPr/>
          <p:nvPr/>
        </p:nvSpPr>
        <p:spPr>
          <a:xfrm>
            <a:off x="6909120" y="1523880"/>
            <a:ext cx="1939680" cy="5135400"/>
          </a:xfrm>
          <a:prstGeom prst="rect">
            <a:avLst/>
          </a:prstGeom>
          <a:solidFill>
            <a:srgbClr val="FFFFFF"/>
          </a:solidFill>
          <a:ln w="25560">
            <a:solidFill>
              <a:srgbClr val="1F497D"/>
            </a:solidFill>
            <a:custDash>
              <a:ds d="71000" sp="71000"/>
            </a:custDash>
            <a:round/>
          </a:ln>
        </p:spPr>
      </p:sp>
      <p:pic>
        <p:nvPicPr>
          <p:cNvPr id="203" name="Picture 6"/>
          <p:cNvPicPr/>
          <p:nvPr/>
        </p:nvPicPr>
        <p:blipFill>
          <a:blip r:embed="rId5"/>
          <a:stretch>
            <a:fillRect/>
          </a:stretch>
        </p:blipFill>
        <p:spPr>
          <a:xfrm>
            <a:off x="7162920" y="1676520"/>
            <a:ext cx="765720" cy="765720"/>
          </a:xfrm>
          <a:prstGeom prst="rect">
            <a:avLst/>
          </a:prstGeom>
          <a:ln>
            <a:noFill/>
          </a:ln>
        </p:spPr>
      </p:pic>
      <p:pic>
        <p:nvPicPr>
          <p:cNvPr id="204" name="Picture 6"/>
          <p:cNvPicPr/>
          <p:nvPr/>
        </p:nvPicPr>
        <p:blipFill>
          <a:blip r:embed="rId5"/>
          <a:stretch>
            <a:fillRect/>
          </a:stretch>
        </p:blipFill>
        <p:spPr>
          <a:xfrm>
            <a:off x="7162920" y="3339360"/>
            <a:ext cx="765720" cy="765720"/>
          </a:xfrm>
          <a:prstGeom prst="rect">
            <a:avLst/>
          </a:prstGeom>
          <a:ln>
            <a:noFill/>
          </a:ln>
        </p:spPr>
      </p:pic>
      <p:pic>
        <p:nvPicPr>
          <p:cNvPr id="205" name="Picture 6"/>
          <p:cNvPicPr/>
          <p:nvPr/>
        </p:nvPicPr>
        <p:blipFill>
          <a:blip r:embed="rId5"/>
          <a:stretch>
            <a:fillRect/>
          </a:stretch>
        </p:blipFill>
        <p:spPr>
          <a:xfrm>
            <a:off x="7162920" y="4982760"/>
            <a:ext cx="765720" cy="765720"/>
          </a:xfrm>
          <a:prstGeom prst="rect">
            <a:avLst/>
          </a:prstGeom>
          <a:ln>
            <a:noFill/>
          </a:ln>
        </p:spPr>
      </p:pic>
      <p:pic>
        <p:nvPicPr>
          <p:cNvPr id="206" name="Picture 8"/>
          <p:cNvPicPr/>
          <p:nvPr/>
        </p:nvPicPr>
        <p:blipFill>
          <a:blip r:embed="rId6"/>
          <a:stretch>
            <a:fillRect/>
          </a:stretch>
        </p:blipFill>
        <p:spPr>
          <a:xfrm>
            <a:off x="7396200" y="2059920"/>
            <a:ext cx="1055520" cy="624600"/>
          </a:xfrm>
          <a:prstGeom prst="rect">
            <a:avLst/>
          </a:prstGeom>
          <a:ln>
            <a:noFill/>
          </a:ln>
        </p:spPr>
      </p:pic>
      <p:pic>
        <p:nvPicPr>
          <p:cNvPr id="207" name="Picture 9"/>
          <p:cNvPicPr/>
          <p:nvPr/>
        </p:nvPicPr>
        <p:blipFill>
          <a:blip r:embed="rId7"/>
          <a:stretch>
            <a:fillRect/>
          </a:stretch>
        </p:blipFill>
        <p:spPr>
          <a:xfrm>
            <a:off x="7646760" y="3664440"/>
            <a:ext cx="960480" cy="706320"/>
          </a:xfrm>
          <a:prstGeom prst="rect">
            <a:avLst/>
          </a:prstGeom>
          <a:ln>
            <a:noFill/>
          </a:ln>
        </p:spPr>
      </p:pic>
      <p:pic>
        <p:nvPicPr>
          <p:cNvPr id="208" name="Picture 8"/>
          <p:cNvPicPr/>
          <p:nvPr/>
        </p:nvPicPr>
        <p:blipFill>
          <a:blip r:embed="rId6"/>
          <a:stretch>
            <a:fillRect/>
          </a:stretch>
        </p:blipFill>
        <p:spPr>
          <a:xfrm>
            <a:off x="7396200" y="5336640"/>
            <a:ext cx="1055520" cy="624600"/>
          </a:xfrm>
          <a:prstGeom prst="rect">
            <a:avLst/>
          </a:prstGeom>
          <a:ln>
            <a:noFill/>
          </a:ln>
        </p:spPr>
      </p:pic>
      <p:sp>
        <p:nvSpPr>
          <p:cNvPr id="209" name="CustomShape 23"/>
          <p:cNvSpPr/>
          <p:nvPr/>
        </p:nvSpPr>
        <p:spPr>
          <a:xfrm>
            <a:off x="7184880" y="2619360"/>
            <a:ext cx="1444320" cy="516600"/>
          </a:xfrm>
          <a:prstGeom prst="rect">
            <a:avLst/>
          </a:prstGeom>
          <a:noFill/>
          <a:ln>
            <a:noFill/>
          </a:ln>
        </p:spPr>
        <p:txBody>
          <a:bodyPr lIns="90000" tIns="45000" rIns="90000" bIns="45000"/>
          <a:lstStyle/>
          <a:p>
            <a:pPr algn="ctr">
              <a:lnSpc>
                <a:spcPct val="100000"/>
              </a:lnSpc>
            </a:pPr>
            <a:r>
              <a:rPr lang="en-US" sz="1400">
                <a:solidFill>
                  <a:srgbClr val="000000"/>
                </a:solidFill>
                <a:latin typeface="Calibri"/>
              </a:rPr>
              <a:t>User1 Request for Doc1</a:t>
            </a:r>
            <a:endParaRPr/>
          </a:p>
        </p:txBody>
      </p:sp>
      <p:sp>
        <p:nvSpPr>
          <p:cNvPr id="210" name="CustomShape 24"/>
          <p:cNvSpPr/>
          <p:nvPr/>
        </p:nvSpPr>
        <p:spPr>
          <a:xfrm>
            <a:off x="7184880" y="4239720"/>
            <a:ext cx="1444320" cy="516600"/>
          </a:xfrm>
          <a:prstGeom prst="rect">
            <a:avLst/>
          </a:prstGeom>
          <a:noFill/>
          <a:ln>
            <a:noFill/>
          </a:ln>
        </p:spPr>
        <p:txBody>
          <a:bodyPr lIns="90000" tIns="45000" rIns="90000" bIns="45000"/>
          <a:lstStyle/>
          <a:p>
            <a:pPr algn="ctr">
              <a:lnSpc>
                <a:spcPct val="100000"/>
              </a:lnSpc>
            </a:pPr>
            <a:r>
              <a:rPr lang="en-US" sz="1400">
                <a:solidFill>
                  <a:srgbClr val="000000"/>
                </a:solidFill>
                <a:latin typeface="Calibri"/>
              </a:rPr>
              <a:t>User1 Request for Doc2</a:t>
            </a:r>
            <a:endParaRPr/>
          </a:p>
        </p:txBody>
      </p:sp>
      <p:sp>
        <p:nvSpPr>
          <p:cNvPr id="211" name="CustomShape 25"/>
          <p:cNvSpPr/>
          <p:nvPr/>
        </p:nvSpPr>
        <p:spPr>
          <a:xfrm>
            <a:off x="7184880" y="5874840"/>
            <a:ext cx="1444320" cy="516600"/>
          </a:xfrm>
          <a:prstGeom prst="rect">
            <a:avLst/>
          </a:prstGeom>
          <a:noFill/>
          <a:ln>
            <a:noFill/>
          </a:ln>
        </p:spPr>
        <p:txBody>
          <a:bodyPr lIns="90000" tIns="45000" rIns="90000" bIns="45000"/>
          <a:lstStyle/>
          <a:p>
            <a:pPr algn="ctr">
              <a:lnSpc>
                <a:spcPct val="100000"/>
              </a:lnSpc>
            </a:pPr>
            <a:r>
              <a:rPr lang="en-US" sz="1400">
                <a:solidFill>
                  <a:srgbClr val="000000"/>
                </a:solidFill>
                <a:latin typeface="Calibri"/>
              </a:rPr>
              <a:t>User1 Request for Doc3</a:t>
            </a:r>
            <a:endParaRPr/>
          </a:p>
        </p:txBody>
      </p:sp>
      <p:sp>
        <p:nvSpPr>
          <p:cNvPr id="212" name="CustomShape 26"/>
          <p:cNvSpPr/>
          <p:nvPr/>
        </p:nvSpPr>
        <p:spPr>
          <a:xfrm>
            <a:off x="1828800" y="3657600"/>
            <a:ext cx="1294920" cy="380520"/>
          </a:xfrm>
          <a:prstGeom prst="leftRightArrow">
            <a:avLst>
              <a:gd name="adj1" fmla="val 50000"/>
              <a:gd name="adj2" fmla="val 50000"/>
            </a:avLst>
          </a:prstGeom>
          <a:gradFill>
            <a:gsLst>
              <a:gs pos="0">
                <a:srgbClr val="BFD4FE"/>
              </a:gs>
              <a:gs pos="100000">
                <a:srgbClr val="E5EFFF"/>
              </a:gs>
            </a:gsLst>
            <a:lin ang="16200000"/>
          </a:gradFill>
          <a:ln w="19080">
            <a:solidFill>
              <a:srgbClr val="4A7EBB"/>
            </a:solidFill>
            <a:round/>
          </a:ln>
        </p:spPr>
      </p:sp>
      <p:sp>
        <p:nvSpPr>
          <p:cNvPr id="213" name="CustomShape 27"/>
          <p:cNvSpPr/>
          <p:nvPr/>
        </p:nvSpPr>
        <p:spPr>
          <a:xfrm rot="10800000" flipV="1">
            <a:off x="6248880" y="2059200"/>
            <a:ext cx="914040" cy="1803240"/>
          </a:xfrm>
          <a:prstGeom prst="straightConnector1">
            <a:avLst/>
          </a:prstGeom>
          <a:noFill/>
          <a:ln w="25560">
            <a:solidFill>
              <a:srgbClr val="4F81BD"/>
            </a:solidFill>
            <a:round/>
            <a:tailEnd type="arrow" w="med" len="med"/>
          </a:ln>
        </p:spPr>
      </p:sp>
      <p:sp>
        <p:nvSpPr>
          <p:cNvPr id="214" name="CustomShape 28"/>
          <p:cNvSpPr/>
          <p:nvPr/>
        </p:nvSpPr>
        <p:spPr>
          <a:xfrm rot="10800000" flipV="1">
            <a:off x="6248880" y="3722760"/>
            <a:ext cx="914040" cy="140400"/>
          </a:xfrm>
          <a:prstGeom prst="straightConnector1">
            <a:avLst/>
          </a:prstGeom>
          <a:noFill/>
          <a:ln w="25560">
            <a:solidFill>
              <a:srgbClr val="4F81BD"/>
            </a:solidFill>
            <a:round/>
            <a:tailEnd type="arrow" w="med" len="med"/>
          </a:ln>
        </p:spPr>
      </p:sp>
      <p:sp>
        <p:nvSpPr>
          <p:cNvPr id="215" name="CustomShape 29"/>
          <p:cNvSpPr/>
          <p:nvPr/>
        </p:nvSpPr>
        <p:spPr>
          <a:xfrm rot="10800000">
            <a:off x="6248880" y="3863520"/>
            <a:ext cx="914040" cy="1502280"/>
          </a:xfrm>
          <a:prstGeom prst="straightConnector1">
            <a:avLst/>
          </a:prstGeom>
          <a:noFill/>
          <a:ln w="25560">
            <a:solidFill>
              <a:srgbClr val="4F81BD"/>
            </a:solidFill>
            <a:round/>
            <a:tailEnd type="arrow" w="med" len="me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TextShape 1"/>
          <p:cNvSpPr txBox="1"/>
          <p:nvPr/>
        </p:nvSpPr>
        <p:spPr>
          <a:xfrm>
            <a:off x="457200" y="274680"/>
            <a:ext cx="8229240" cy="1142640"/>
          </a:xfrm>
          <a:prstGeom prst="rect">
            <a:avLst/>
          </a:prstGeom>
        </p:spPr>
        <p:txBody>
          <a:bodyPr anchor="ctr"/>
          <a:lstStyle/>
          <a:p>
            <a:pPr algn="ctr">
              <a:lnSpc>
                <a:spcPct val="100000"/>
              </a:lnSpc>
            </a:pPr>
            <a:r>
              <a:rPr lang="en-US" sz="4400" dirty="0">
                <a:solidFill>
                  <a:srgbClr val="000000"/>
                </a:solidFill>
                <a:latin typeface="Times New Roman"/>
              </a:rPr>
              <a:t>Project Modules</a:t>
            </a:r>
            <a:endParaRPr dirty="0"/>
          </a:p>
        </p:txBody>
      </p:sp>
      <p:graphicFrame>
        <p:nvGraphicFramePr>
          <p:cNvPr id="2" name="Table 1"/>
          <p:cNvGraphicFramePr>
            <a:graphicFrameLocks noGrp="1"/>
          </p:cNvGraphicFramePr>
          <p:nvPr>
            <p:extLst>
              <p:ext uri="{D42A27DB-BD31-4B8C-83A1-F6EECF244321}">
                <p14:modId xmlns="" xmlns:p14="http://schemas.microsoft.com/office/powerpoint/2010/main" val="1068585467"/>
              </p:ext>
            </p:extLst>
          </p:nvPr>
        </p:nvGraphicFramePr>
        <p:xfrm>
          <a:off x="1371600" y="1451187"/>
          <a:ext cx="6096000" cy="3413760"/>
        </p:xfrm>
        <a:graphic>
          <a:graphicData uri="http://schemas.openxmlformats.org/drawingml/2006/table">
            <a:tbl>
              <a:tblPr firstRow="1" bandRow="1">
                <a:tableStyleId>{5C22544A-7EE6-4342-B048-85BDC9FD1C3A}</a:tableStyleId>
              </a:tblPr>
              <a:tblGrid>
                <a:gridCol w="798660"/>
                <a:gridCol w="3265340"/>
                <a:gridCol w="2032000"/>
              </a:tblGrid>
              <a:tr h="518160">
                <a:tc>
                  <a:txBody>
                    <a:bodyPr/>
                    <a:lstStyle/>
                    <a:p>
                      <a:pPr algn="ctr"/>
                      <a:r>
                        <a:rPr lang="en-IN" sz="2000" dirty="0" err="1" smtClean="0">
                          <a:solidFill>
                            <a:schemeClr val="tx1"/>
                          </a:solidFill>
                          <a:latin typeface="Times New Roman" pitchFamily="18" charset="0"/>
                          <a:cs typeface="Times New Roman" pitchFamily="18" charset="0"/>
                        </a:rPr>
                        <a:t>Sr</a:t>
                      </a:r>
                      <a:r>
                        <a:rPr lang="en-IN" sz="2000" dirty="0" smtClean="0">
                          <a:solidFill>
                            <a:schemeClr val="tx1"/>
                          </a:solidFill>
                          <a:latin typeface="Times New Roman" pitchFamily="18" charset="0"/>
                          <a:cs typeface="Times New Roman" pitchFamily="18" charset="0"/>
                        </a:rPr>
                        <a:t> no</a:t>
                      </a:r>
                      <a:endParaRPr lang="en-IN" sz="2000" dirty="0">
                        <a:solidFill>
                          <a:schemeClr val="tx1"/>
                        </a:solidFill>
                        <a:latin typeface="Times New Roman" pitchFamily="18" charset="0"/>
                        <a:cs typeface="Times New Roman" pitchFamily="18" charset="0"/>
                      </a:endParaRPr>
                    </a:p>
                  </a:txBody>
                  <a:tcPr/>
                </a:tc>
                <a:tc>
                  <a:txBody>
                    <a:bodyPr/>
                    <a:lstStyle/>
                    <a:p>
                      <a:pPr algn="ctr"/>
                      <a:r>
                        <a:rPr lang="en-IN" sz="2000" dirty="0" smtClean="0">
                          <a:solidFill>
                            <a:schemeClr val="tx1"/>
                          </a:solidFill>
                          <a:latin typeface="Times New Roman" pitchFamily="18" charset="0"/>
                          <a:cs typeface="Times New Roman" pitchFamily="18" charset="0"/>
                        </a:rPr>
                        <a:t>Modules</a:t>
                      </a:r>
                      <a:endParaRPr lang="en-IN" sz="2000" dirty="0">
                        <a:solidFill>
                          <a:schemeClr val="tx1"/>
                        </a:solidFill>
                        <a:latin typeface="Times New Roman" pitchFamily="18" charset="0"/>
                        <a:cs typeface="Times New Roman" pitchFamily="18" charset="0"/>
                      </a:endParaRPr>
                    </a:p>
                  </a:txBody>
                  <a:tcPr/>
                </a:tc>
                <a:tc>
                  <a:txBody>
                    <a:bodyPr/>
                    <a:lstStyle/>
                    <a:p>
                      <a:pPr algn="ctr"/>
                      <a:r>
                        <a:rPr lang="en-IN" sz="2000" dirty="0" smtClean="0">
                          <a:solidFill>
                            <a:schemeClr val="tx1"/>
                          </a:solidFill>
                          <a:latin typeface="Times New Roman" pitchFamily="18" charset="0"/>
                          <a:cs typeface="Times New Roman" pitchFamily="18" charset="0"/>
                        </a:rPr>
                        <a:t>Features</a:t>
                      </a:r>
                      <a:endParaRPr lang="en-IN" sz="2000" dirty="0">
                        <a:solidFill>
                          <a:schemeClr val="tx1"/>
                        </a:solidFill>
                        <a:latin typeface="Times New Roman" pitchFamily="18" charset="0"/>
                        <a:cs typeface="Times New Roman" pitchFamily="18" charset="0"/>
                      </a:endParaRPr>
                    </a:p>
                  </a:txBody>
                  <a:tcPr/>
                </a:tc>
              </a:tr>
              <a:tr h="370840">
                <a:tc>
                  <a:txBody>
                    <a:bodyPr/>
                    <a:lstStyle/>
                    <a:p>
                      <a:pPr algn="ctr"/>
                      <a:r>
                        <a:rPr lang="en-IN" sz="2000" dirty="0" smtClean="0">
                          <a:latin typeface="Times New Roman" pitchFamily="18" charset="0"/>
                          <a:cs typeface="Times New Roman" pitchFamily="18" charset="0"/>
                        </a:rPr>
                        <a:t>1</a:t>
                      </a:r>
                      <a:endParaRPr lang="en-IN" sz="2000" dirty="0">
                        <a:latin typeface="Times New Roman" pitchFamily="18" charset="0"/>
                        <a:cs typeface="Times New Roman" pitchFamily="18" charset="0"/>
                      </a:endParaRPr>
                    </a:p>
                  </a:txBody>
                  <a:tcPr/>
                </a:tc>
                <a:tc>
                  <a:txBody>
                    <a:bodyPr/>
                    <a:lstStyle/>
                    <a:p>
                      <a:pPr algn="ctr"/>
                      <a:r>
                        <a:rPr lang="en-IN" sz="2000" dirty="0" smtClean="0">
                          <a:latin typeface="Times New Roman" pitchFamily="18" charset="0"/>
                          <a:cs typeface="Times New Roman" pitchFamily="18" charset="0"/>
                        </a:rPr>
                        <a:t>User Interface</a:t>
                      </a:r>
                      <a:endParaRPr lang="en-IN" sz="2000" dirty="0">
                        <a:latin typeface="Times New Roman" pitchFamily="18" charset="0"/>
                        <a:cs typeface="Times New Roman" pitchFamily="18" charset="0"/>
                      </a:endParaRPr>
                    </a:p>
                  </a:txBody>
                  <a:tcPr/>
                </a:tc>
                <a:tc>
                  <a:txBody>
                    <a:bodyPr/>
                    <a:lstStyle/>
                    <a:p>
                      <a:pPr algn="ctr"/>
                      <a:r>
                        <a:rPr lang="en-IN" sz="2000" dirty="0" smtClean="0">
                          <a:latin typeface="Times New Roman" pitchFamily="18" charset="0"/>
                          <a:cs typeface="Times New Roman" pitchFamily="18" charset="0"/>
                        </a:rPr>
                        <a:t>Clarity,</a:t>
                      </a:r>
                      <a:r>
                        <a:rPr lang="en-IN" sz="2000" baseline="0" dirty="0" smtClean="0">
                          <a:latin typeface="Times New Roman" pitchFamily="18" charset="0"/>
                          <a:cs typeface="Times New Roman" pitchFamily="18" charset="0"/>
                        </a:rPr>
                        <a:t> responsive</a:t>
                      </a:r>
                      <a:endParaRPr lang="en-IN" sz="2000" dirty="0">
                        <a:latin typeface="Times New Roman" pitchFamily="18" charset="0"/>
                        <a:cs typeface="Times New Roman" pitchFamily="18" charset="0"/>
                      </a:endParaRPr>
                    </a:p>
                  </a:txBody>
                  <a:tcPr/>
                </a:tc>
              </a:tr>
              <a:tr h="370840">
                <a:tc>
                  <a:txBody>
                    <a:bodyPr/>
                    <a:lstStyle/>
                    <a:p>
                      <a:pPr algn="ctr"/>
                      <a:r>
                        <a:rPr lang="en-IN" sz="2000" dirty="0" smtClean="0">
                          <a:latin typeface="Times New Roman" pitchFamily="18" charset="0"/>
                          <a:cs typeface="Times New Roman" pitchFamily="18" charset="0"/>
                        </a:rPr>
                        <a:t>2</a:t>
                      </a:r>
                      <a:endParaRPr lang="en-IN" sz="2000" dirty="0">
                        <a:latin typeface="Times New Roman" pitchFamily="18" charset="0"/>
                        <a:cs typeface="Times New Roman" pitchFamily="18" charset="0"/>
                      </a:endParaRPr>
                    </a:p>
                  </a:txBody>
                  <a:tcPr/>
                </a:tc>
                <a:tc>
                  <a:txBody>
                    <a:bodyPr/>
                    <a:lstStyle/>
                    <a:p>
                      <a:pPr algn="ctr"/>
                      <a:r>
                        <a:rPr lang="en-IN" sz="2000" dirty="0" smtClean="0">
                          <a:latin typeface="Times New Roman" pitchFamily="18" charset="0"/>
                          <a:cs typeface="Times New Roman" pitchFamily="18" charset="0"/>
                        </a:rPr>
                        <a:t>Database</a:t>
                      </a:r>
                      <a:endParaRPr lang="en-IN" sz="2000" dirty="0">
                        <a:latin typeface="Times New Roman" pitchFamily="18" charset="0"/>
                        <a:cs typeface="Times New Roman" pitchFamily="18" charset="0"/>
                      </a:endParaRPr>
                    </a:p>
                  </a:txBody>
                  <a:tcPr/>
                </a:tc>
                <a:tc>
                  <a:txBody>
                    <a:bodyPr/>
                    <a:lstStyle/>
                    <a:p>
                      <a:pPr algn="ctr"/>
                      <a:r>
                        <a:rPr lang="en-IN" sz="2000" dirty="0" err="1" smtClean="0">
                          <a:latin typeface="Times New Roman" pitchFamily="18" charset="0"/>
                          <a:cs typeface="Times New Roman" pitchFamily="18" charset="0"/>
                        </a:rPr>
                        <a:t>Synset</a:t>
                      </a:r>
                      <a:r>
                        <a:rPr lang="en-IN" sz="2000" dirty="0" smtClean="0">
                          <a:latin typeface="Times New Roman" pitchFamily="18" charset="0"/>
                          <a:cs typeface="Times New Roman" pitchFamily="18" charset="0"/>
                        </a:rPr>
                        <a:t>, user friendly</a:t>
                      </a:r>
                      <a:endParaRPr lang="en-IN" sz="2000" dirty="0">
                        <a:latin typeface="Times New Roman" pitchFamily="18" charset="0"/>
                        <a:cs typeface="Times New Roman" pitchFamily="18" charset="0"/>
                      </a:endParaRPr>
                    </a:p>
                  </a:txBody>
                  <a:tcPr/>
                </a:tc>
              </a:tr>
              <a:tr h="370840">
                <a:tc>
                  <a:txBody>
                    <a:bodyPr/>
                    <a:lstStyle/>
                    <a:p>
                      <a:pPr algn="ctr"/>
                      <a:r>
                        <a:rPr lang="en-IN" sz="2000" dirty="0" smtClean="0">
                          <a:latin typeface="Times New Roman" pitchFamily="18" charset="0"/>
                          <a:cs typeface="Times New Roman" pitchFamily="18" charset="0"/>
                        </a:rPr>
                        <a:t>3</a:t>
                      </a:r>
                      <a:endParaRPr lang="en-IN" sz="2000" dirty="0">
                        <a:latin typeface="Times New Roman" pitchFamily="18" charset="0"/>
                        <a:cs typeface="Times New Roman" pitchFamily="18" charset="0"/>
                      </a:endParaRPr>
                    </a:p>
                  </a:txBody>
                  <a:tcPr/>
                </a:tc>
                <a:tc>
                  <a:txBody>
                    <a:bodyPr/>
                    <a:lstStyle/>
                    <a:p>
                      <a:pPr algn="ctr"/>
                      <a:r>
                        <a:rPr lang="en-IN" sz="2000" dirty="0" smtClean="0">
                          <a:latin typeface="Times New Roman" pitchFamily="18" charset="0"/>
                          <a:cs typeface="Times New Roman" pitchFamily="18" charset="0"/>
                        </a:rPr>
                        <a:t>Cloud</a:t>
                      </a:r>
                      <a:endParaRPr lang="en-IN" sz="2000" dirty="0">
                        <a:latin typeface="Times New Roman" pitchFamily="18" charset="0"/>
                        <a:cs typeface="Times New Roman" pitchFamily="18" charset="0"/>
                      </a:endParaRPr>
                    </a:p>
                  </a:txBody>
                  <a:tcPr/>
                </a:tc>
                <a:tc>
                  <a:txBody>
                    <a:bodyPr/>
                    <a:lstStyle/>
                    <a:p>
                      <a:pPr algn="ctr"/>
                      <a:r>
                        <a:rPr lang="en-IN" sz="2000" dirty="0" smtClean="0">
                          <a:latin typeface="Times New Roman" pitchFamily="18" charset="0"/>
                          <a:cs typeface="Times New Roman" pitchFamily="18" charset="0"/>
                        </a:rPr>
                        <a:t>Scalable,</a:t>
                      </a:r>
                      <a:r>
                        <a:rPr lang="en-IN" sz="2000" baseline="0" dirty="0" smtClean="0">
                          <a:latin typeface="Times New Roman" pitchFamily="18" charset="0"/>
                          <a:cs typeface="Times New Roman" pitchFamily="18" charset="0"/>
                        </a:rPr>
                        <a:t> easy </a:t>
                      </a:r>
                      <a:r>
                        <a:rPr lang="en-IN" sz="2000" baseline="0" dirty="0" err="1" smtClean="0">
                          <a:latin typeface="Times New Roman" pitchFamily="18" charset="0"/>
                          <a:cs typeface="Times New Roman" pitchFamily="18" charset="0"/>
                        </a:rPr>
                        <a:t>maintainance</a:t>
                      </a:r>
                      <a:endParaRPr lang="en-IN" sz="2000" dirty="0">
                        <a:latin typeface="Times New Roman" pitchFamily="18" charset="0"/>
                        <a:cs typeface="Times New Roman" pitchFamily="18" charset="0"/>
                      </a:endParaRPr>
                    </a:p>
                  </a:txBody>
                  <a:tcPr/>
                </a:tc>
              </a:tr>
              <a:tr h="370840">
                <a:tc>
                  <a:txBody>
                    <a:bodyPr/>
                    <a:lstStyle/>
                    <a:p>
                      <a:pPr algn="ctr"/>
                      <a:r>
                        <a:rPr lang="en-IN" sz="2000" dirty="0" smtClean="0">
                          <a:latin typeface="Times New Roman" pitchFamily="18" charset="0"/>
                          <a:cs typeface="Times New Roman" pitchFamily="18" charset="0"/>
                        </a:rPr>
                        <a:t>4</a:t>
                      </a:r>
                      <a:endParaRPr lang="en-IN" sz="2000" dirty="0">
                        <a:latin typeface="Times New Roman" pitchFamily="18" charset="0"/>
                        <a:cs typeface="Times New Roman" pitchFamily="18" charset="0"/>
                      </a:endParaRPr>
                    </a:p>
                  </a:txBody>
                  <a:tcPr/>
                </a:tc>
                <a:tc>
                  <a:txBody>
                    <a:bodyPr/>
                    <a:lstStyle/>
                    <a:p>
                      <a:pPr algn="ctr"/>
                      <a:r>
                        <a:rPr lang="en-IN" sz="2000" dirty="0" smtClean="0">
                          <a:latin typeface="Times New Roman" pitchFamily="18" charset="0"/>
                          <a:cs typeface="Times New Roman" pitchFamily="18" charset="0"/>
                        </a:rPr>
                        <a:t>Key Management</a:t>
                      </a:r>
                      <a:endParaRPr lang="en-IN" sz="2000" dirty="0">
                        <a:latin typeface="Times New Roman" pitchFamily="18" charset="0"/>
                        <a:cs typeface="Times New Roman" pitchFamily="18" charset="0"/>
                      </a:endParaRPr>
                    </a:p>
                  </a:txBody>
                  <a:tcPr/>
                </a:tc>
                <a:tc>
                  <a:txBody>
                    <a:bodyPr/>
                    <a:lstStyle/>
                    <a:p>
                      <a:pPr algn="ctr"/>
                      <a:r>
                        <a:rPr lang="en-IN" sz="2000" dirty="0" smtClean="0">
                          <a:latin typeface="Times New Roman" pitchFamily="18" charset="0"/>
                          <a:cs typeface="Times New Roman" pitchFamily="18" charset="0"/>
                        </a:rPr>
                        <a:t>Secure, fast</a:t>
                      </a:r>
                      <a:endParaRPr lang="en-IN" sz="2000" dirty="0">
                        <a:latin typeface="Times New Roman" pitchFamily="18" charset="0"/>
                        <a:cs typeface="Times New Roman" pitchFamily="18" charset="0"/>
                      </a:endParaRPr>
                    </a:p>
                  </a:txBody>
                  <a:tcPr/>
                </a:tc>
              </a:tr>
              <a:tr h="370840">
                <a:tc>
                  <a:txBody>
                    <a:bodyPr/>
                    <a:lstStyle/>
                    <a:p>
                      <a:pPr algn="ctr"/>
                      <a:r>
                        <a:rPr lang="en-IN" sz="2000" dirty="0" smtClean="0">
                          <a:latin typeface="Times New Roman" pitchFamily="18" charset="0"/>
                          <a:cs typeface="Times New Roman" pitchFamily="18" charset="0"/>
                        </a:rPr>
                        <a:t>5</a:t>
                      </a:r>
                      <a:endParaRPr lang="en-IN" sz="2000" dirty="0">
                        <a:latin typeface="Times New Roman" pitchFamily="18" charset="0"/>
                        <a:cs typeface="Times New Roman" pitchFamily="18" charset="0"/>
                      </a:endParaRPr>
                    </a:p>
                  </a:txBody>
                  <a:tcPr/>
                </a:tc>
                <a:tc>
                  <a:txBody>
                    <a:bodyPr/>
                    <a:lstStyle/>
                    <a:p>
                      <a:pPr algn="ctr"/>
                      <a:r>
                        <a:rPr lang="en-IN" sz="2000" dirty="0" smtClean="0">
                          <a:latin typeface="Times New Roman" pitchFamily="18" charset="0"/>
                          <a:cs typeface="Times New Roman" pitchFamily="18" charset="0"/>
                        </a:rPr>
                        <a:t>Search Index</a:t>
                      </a:r>
                      <a:endParaRPr lang="en-IN" sz="2000" dirty="0">
                        <a:latin typeface="Times New Roman" pitchFamily="18" charset="0"/>
                        <a:cs typeface="Times New Roman" pitchFamily="18" charset="0"/>
                      </a:endParaRPr>
                    </a:p>
                  </a:txBody>
                  <a:tcPr/>
                </a:tc>
                <a:tc>
                  <a:txBody>
                    <a:bodyPr/>
                    <a:lstStyle/>
                    <a:p>
                      <a:pPr algn="ctr"/>
                      <a:r>
                        <a:rPr lang="en-IN" sz="2000" dirty="0" err="1" smtClean="0">
                          <a:latin typeface="Times New Roman" pitchFamily="18" charset="0"/>
                          <a:cs typeface="Times New Roman" pitchFamily="18" charset="0"/>
                        </a:rPr>
                        <a:t>Efficienct</a:t>
                      </a:r>
                      <a:endParaRPr lang="en-IN" sz="20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400" dirty="0" smtClean="0">
                <a:latin typeface="Times New Roman" pitchFamily="18" charset="0"/>
                <a:cs typeface="Times New Roman" pitchFamily="18" charset="0"/>
              </a:rPr>
              <a:t>DFD-0</a:t>
            </a:r>
            <a:endParaRPr lang="en-IN" sz="44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78480" y="2132856"/>
            <a:ext cx="5943600" cy="318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335153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400" dirty="0" smtClean="0">
                <a:latin typeface="Times New Roman" pitchFamily="18" charset="0"/>
                <a:cs typeface="Times New Roman" pitchFamily="18" charset="0"/>
              </a:rPr>
              <a:t>DFD-1</a:t>
            </a:r>
            <a:endParaRPr lang="en-IN" sz="4400" dirty="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91680" y="2276872"/>
            <a:ext cx="5429250" cy="3067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0375838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400" dirty="0" smtClean="0">
                <a:latin typeface="Times New Roman" pitchFamily="18" charset="0"/>
                <a:cs typeface="Times New Roman" pitchFamily="18" charset="0"/>
              </a:rPr>
              <a:t>DFD-2</a:t>
            </a:r>
            <a:endParaRPr lang="en-IN" sz="44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99592" y="1714500"/>
            <a:ext cx="7318953" cy="38747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0652075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extShape 1"/>
          <p:cNvSpPr txBox="1"/>
          <p:nvPr/>
        </p:nvSpPr>
        <p:spPr>
          <a:xfrm>
            <a:off x="457200" y="0"/>
            <a:ext cx="8152920" cy="837720"/>
          </a:xfrm>
          <a:prstGeom prst="rect">
            <a:avLst/>
          </a:prstGeom>
        </p:spPr>
        <p:txBody>
          <a:bodyPr anchor="ctr"/>
          <a:lstStyle/>
          <a:p>
            <a:pPr algn="ctr">
              <a:lnSpc>
                <a:spcPct val="100000"/>
              </a:lnSpc>
            </a:pPr>
            <a:r>
              <a:rPr lang="en-US" sz="4400" dirty="0">
                <a:solidFill>
                  <a:srgbClr val="000000"/>
                </a:solidFill>
                <a:latin typeface="Calibri"/>
              </a:rPr>
              <a:t>Use </a:t>
            </a:r>
            <a:r>
              <a:rPr lang="en-US" sz="4400" dirty="0">
                <a:solidFill>
                  <a:srgbClr val="000000"/>
                </a:solidFill>
                <a:latin typeface="Times New Roman" pitchFamily="18" charset="0"/>
                <a:cs typeface="Times New Roman" pitchFamily="18" charset="0"/>
              </a:rPr>
              <a:t>Case</a:t>
            </a:r>
            <a:endParaRPr>
              <a:latin typeface="Times New Roman" pitchFamily="18" charset="0"/>
              <a:cs typeface="Times New Roman" pitchFamily="18" charset="0"/>
            </a:endParaRPr>
          </a:p>
        </p:txBody>
      </p:sp>
      <p:pic>
        <p:nvPicPr>
          <p:cNvPr id="219" name="Picture 2"/>
          <p:cNvPicPr/>
          <p:nvPr/>
        </p:nvPicPr>
        <p:blipFill>
          <a:blip r:embed="rId2"/>
          <a:stretch>
            <a:fillRect/>
          </a:stretch>
        </p:blipFill>
        <p:spPr>
          <a:xfrm>
            <a:off x="1066680" y="651960"/>
            <a:ext cx="6705360" cy="62056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TextShape 1"/>
          <p:cNvSpPr txBox="1"/>
          <p:nvPr/>
        </p:nvSpPr>
        <p:spPr>
          <a:xfrm>
            <a:off x="457200" y="0"/>
            <a:ext cx="8229240" cy="867960"/>
          </a:xfrm>
          <a:prstGeom prst="rect">
            <a:avLst/>
          </a:prstGeom>
        </p:spPr>
        <p:txBody>
          <a:bodyPr anchor="ctr"/>
          <a:lstStyle/>
          <a:p>
            <a:pPr algn="ctr">
              <a:lnSpc>
                <a:spcPct val="100000"/>
              </a:lnSpc>
            </a:pPr>
            <a:r>
              <a:rPr lang="en-US" sz="4400" dirty="0">
                <a:solidFill>
                  <a:srgbClr val="000000"/>
                </a:solidFill>
                <a:latin typeface="Calibri"/>
              </a:rPr>
              <a:t>Class </a:t>
            </a:r>
            <a:r>
              <a:rPr lang="en-US" sz="4400" dirty="0">
                <a:solidFill>
                  <a:srgbClr val="000000"/>
                </a:solidFill>
                <a:latin typeface="Times New Roman" pitchFamily="18" charset="0"/>
                <a:cs typeface="Times New Roman" pitchFamily="18" charset="0"/>
              </a:rPr>
              <a:t>Diagram</a:t>
            </a:r>
            <a:endParaRPr>
              <a:latin typeface="Times New Roman" pitchFamily="18" charset="0"/>
              <a:cs typeface="Times New Roman" pitchFamily="18" charset="0"/>
            </a:endParaRPr>
          </a:p>
        </p:txBody>
      </p:sp>
      <p:pic>
        <p:nvPicPr>
          <p:cNvPr id="221" name="Picture 2"/>
          <p:cNvPicPr/>
          <p:nvPr/>
        </p:nvPicPr>
        <p:blipFill>
          <a:blip r:embed="rId2"/>
          <a:stretch>
            <a:fillRect/>
          </a:stretch>
        </p:blipFill>
        <p:spPr>
          <a:xfrm>
            <a:off x="914400" y="937800"/>
            <a:ext cx="7467120" cy="56912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1"/>
          <p:cNvSpPr txBox="1"/>
          <p:nvPr/>
        </p:nvSpPr>
        <p:spPr>
          <a:xfrm>
            <a:off x="527400" y="555840"/>
            <a:ext cx="8229240" cy="794160"/>
          </a:xfrm>
          <a:prstGeom prst="rect">
            <a:avLst/>
          </a:prstGeom>
        </p:spPr>
        <p:txBody>
          <a:bodyPr anchor="ctr"/>
          <a:lstStyle/>
          <a:p>
            <a:pPr algn="ctr">
              <a:lnSpc>
                <a:spcPct val="100000"/>
              </a:lnSpc>
            </a:pPr>
            <a:r>
              <a:rPr lang="en-US" sz="4400" dirty="0">
                <a:solidFill>
                  <a:srgbClr val="000000"/>
                </a:solidFill>
                <a:latin typeface="Times New Roman"/>
                <a:ea typeface="Times New Roman"/>
              </a:rPr>
              <a:t>Introduction to the Domain</a:t>
            </a:r>
            <a:endParaRPr dirty="0"/>
          </a:p>
        </p:txBody>
      </p:sp>
      <p:sp>
        <p:nvSpPr>
          <p:cNvPr id="159" name="TextShape 2"/>
          <p:cNvSpPr txBox="1"/>
          <p:nvPr/>
        </p:nvSpPr>
        <p:spPr>
          <a:xfrm>
            <a:off x="220680" y="1589400"/>
            <a:ext cx="8744760" cy="4698360"/>
          </a:xfrm>
          <a:prstGeom prst="rect">
            <a:avLst/>
          </a:prstGeom>
        </p:spPr>
        <p:txBody>
          <a:bodyPr/>
          <a:lstStyle/>
          <a:p>
            <a:pPr>
              <a:lnSpc>
                <a:spcPct val="100000"/>
              </a:lnSpc>
            </a:pPr>
            <a:r>
              <a:rPr lang="en-US" sz="2400" dirty="0">
                <a:latin typeface="Times New Roman" pitchFamily="18" charset="0"/>
                <a:ea typeface="Times New Roman"/>
                <a:cs typeface="Times New Roman" pitchFamily="18" charset="0"/>
              </a:rPr>
              <a:t>CLOUD computing is a new but gradual maturity model of enterprise </a:t>
            </a:r>
            <a:endParaRPr sz="2400" dirty="0">
              <a:latin typeface="Times New Roman" pitchFamily="18" charset="0"/>
              <a:cs typeface="Times New Roman" pitchFamily="18" charset="0"/>
            </a:endParaRPr>
          </a:p>
          <a:p>
            <a:pPr>
              <a:lnSpc>
                <a:spcPct val="100000"/>
              </a:lnSpc>
            </a:pPr>
            <a:r>
              <a:rPr lang="en-US" sz="2400" dirty="0">
                <a:latin typeface="Times New Roman" pitchFamily="18" charset="0"/>
                <a:ea typeface="Times New Roman"/>
                <a:cs typeface="Times New Roman" pitchFamily="18" charset="0"/>
              </a:rPr>
              <a:t>IT infrastructure that provides high quality applications and services [1]. </a:t>
            </a:r>
            <a:endParaRPr sz="2400" dirty="0">
              <a:latin typeface="Times New Roman" pitchFamily="18" charset="0"/>
              <a:cs typeface="Times New Roman" pitchFamily="18" charset="0"/>
            </a:endParaRPr>
          </a:p>
          <a:p>
            <a:pPr>
              <a:lnSpc>
                <a:spcPct val="115000"/>
              </a:lnSpc>
            </a:pPr>
            <a:endParaRPr sz="2400" dirty="0">
              <a:latin typeface="Times New Roman" pitchFamily="18" charset="0"/>
              <a:cs typeface="Times New Roman" pitchFamily="18" charset="0"/>
            </a:endParaRPr>
          </a:p>
          <a:p>
            <a:pPr>
              <a:lnSpc>
                <a:spcPct val="115000"/>
              </a:lnSpc>
            </a:pPr>
            <a:r>
              <a:rPr lang="en-US" sz="2400" b="1" dirty="0">
                <a:solidFill>
                  <a:srgbClr val="000000"/>
                </a:solidFill>
                <a:latin typeface="Times New Roman" pitchFamily="18" charset="0"/>
                <a:ea typeface="Times New Roman"/>
                <a:cs typeface="Times New Roman" pitchFamily="18" charset="0"/>
              </a:rPr>
              <a:t>Types of cloud computing</a:t>
            </a:r>
            <a:endParaRPr sz="2400" dirty="0">
              <a:latin typeface="Times New Roman" pitchFamily="18" charset="0"/>
              <a:cs typeface="Times New Roman" pitchFamily="18" charset="0"/>
            </a:endParaRPr>
          </a:p>
          <a:p>
            <a:pPr>
              <a:lnSpc>
                <a:spcPct val="115000"/>
              </a:lnSpc>
              <a:buFont typeface="Arial"/>
              <a:buChar char="●"/>
            </a:pPr>
            <a:r>
              <a:rPr lang="en-US" sz="2400" dirty="0" smtClean="0">
                <a:solidFill>
                  <a:srgbClr val="222222"/>
                </a:solidFill>
                <a:latin typeface="Times New Roman" pitchFamily="18" charset="0"/>
                <a:ea typeface="Times New Roman"/>
                <a:cs typeface="Times New Roman" pitchFamily="18" charset="0"/>
              </a:rPr>
              <a:t>Infra</a:t>
            </a:r>
            <a:r>
              <a:rPr lang="en-US" sz="2400" dirty="0" smtClean="0">
                <a:latin typeface="Times New Roman" pitchFamily="18" charset="0"/>
                <a:ea typeface="Times New Roman"/>
                <a:cs typeface="Times New Roman" pitchFamily="18" charset="0"/>
              </a:rPr>
              <a:t>structure as a Service (</a:t>
            </a:r>
            <a:r>
              <a:rPr lang="en-US" sz="2400" dirty="0" err="1" smtClean="0">
                <a:latin typeface="Times New Roman" pitchFamily="18" charset="0"/>
                <a:ea typeface="Times New Roman"/>
                <a:cs typeface="Times New Roman" pitchFamily="18" charset="0"/>
              </a:rPr>
              <a:t>IaaS</a:t>
            </a:r>
            <a:r>
              <a:rPr lang="en-US" sz="2400" dirty="0" smtClean="0">
                <a:latin typeface="Times New Roman" pitchFamily="18" charset="0"/>
                <a:ea typeface="Times New Roman"/>
                <a:cs typeface="Times New Roman" pitchFamily="18" charset="0"/>
              </a:rPr>
              <a:t>)</a:t>
            </a:r>
            <a:endParaRPr sz="2400" dirty="0" smtClean="0">
              <a:latin typeface="Times New Roman" pitchFamily="18" charset="0"/>
              <a:cs typeface="Times New Roman" pitchFamily="18" charset="0"/>
            </a:endParaRPr>
          </a:p>
          <a:p>
            <a:pPr>
              <a:lnSpc>
                <a:spcPct val="115000"/>
              </a:lnSpc>
              <a:buFont typeface="Arial"/>
              <a:buChar char="●"/>
            </a:pPr>
            <a:r>
              <a:rPr lang="en-US" sz="2400" dirty="0" smtClean="0">
                <a:latin typeface="Times New Roman" pitchFamily="18" charset="0"/>
                <a:ea typeface="Times New Roman"/>
                <a:cs typeface="Times New Roman" pitchFamily="18" charset="0"/>
              </a:rPr>
              <a:t>Software as a Service (</a:t>
            </a:r>
            <a:r>
              <a:rPr lang="en-US" sz="2400" dirty="0" err="1" smtClean="0">
                <a:latin typeface="Times New Roman" pitchFamily="18" charset="0"/>
                <a:ea typeface="Times New Roman"/>
                <a:cs typeface="Times New Roman" pitchFamily="18" charset="0"/>
              </a:rPr>
              <a:t>SaaS</a:t>
            </a:r>
            <a:r>
              <a:rPr lang="en-US" sz="2400" dirty="0" smtClean="0">
                <a:latin typeface="Times New Roman" pitchFamily="18" charset="0"/>
                <a:ea typeface="Times New Roman"/>
                <a:cs typeface="Times New Roman" pitchFamily="18" charset="0"/>
              </a:rPr>
              <a:t>)</a:t>
            </a:r>
            <a:endParaRPr sz="2400" dirty="0" smtClean="0">
              <a:latin typeface="Times New Roman" pitchFamily="18" charset="0"/>
              <a:cs typeface="Times New Roman" pitchFamily="18" charset="0"/>
            </a:endParaRPr>
          </a:p>
          <a:p>
            <a:pPr>
              <a:lnSpc>
                <a:spcPct val="115000"/>
              </a:lnSpc>
              <a:buFont typeface="Arial"/>
              <a:buChar char="●"/>
            </a:pPr>
            <a:r>
              <a:rPr lang="en-US" sz="2400" dirty="0" smtClean="0">
                <a:latin typeface="Times New Roman" pitchFamily="18" charset="0"/>
                <a:ea typeface="Times New Roman"/>
                <a:cs typeface="Times New Roman" pitchFamily="18" charset="0"/>
              </a:rPr>
              <a:t>Platform as a Service (</a:t>
            </a:r>
            <a:r>
              <a:rPr lang="en-US" sz="2400" dirty="0" err="1" smtClean="0">
                <a:latin typeface="Times New Roman" pitchFamily="18" charset="0"/>
                <a:ea typeface="Times New Roman"/>
                <a:cs typeface="Times New Roman" pitchFamily="18" charset="0"/>
              </a:rPr>
              <a:t>PaaS</a:t>
            </a:r>
            <a:r>
              <a:rPr lang="en-US" sz="2400" dirty="0" smtClean="0">
                <a:latin typeface="Times New Roman" pitchFamily="18" charset="0"/>
                <a:ea typeface="Times New Roman"/>
                <a:cs typeface="Times New Roman" pitchFamily="18" charset="0"/>
              </a:rPr>
              <a:t>)</a:t>
            </a:r>
            <a:endParaRPr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TextShape 1"/>
          <p:cNvSpPr txBox="1"/>
          <p:nvPr/>
        </p:nvSpPr>
        <p:spPr>
          <a:xfrm>
            <a:off x="380880" y="0"/>
            <a:ext cx="8229240" cy="867960"/>
          </a:xfrm>
          <a:prstGeom prst="rect">
            <a:avLst/>
          </a:prstGeom>
        </p:spPr>
        <p:txBody>
          <a:bodyPr anchor="ctr"/>
          <a:lstStyle/>
          <a:p>
            <a:pPr algn="ctr">
              <a:lnSpc>
                <a:spcPct val="100000"/>
              </a:lnSpc>
            </a:pPr>
            <a:r>
              <a:rPr lang="en-US" sz="4400" dirty="0">
                <a:solidFill>
                  <a:srgbClr val="000000"/>
                </a:solidFill>
                <a:latin typeface="Times New Roman" pitchFamily="18" charset="0"/>
                <a:cs typeface="Times New Roman" pitchFamily="18" charset="0"/>
              </a:rPr>
              <a:t>Sequence Diagram</a:t>
            </a:r>
            <a:endParaRPr>
              <a:latin typeface="Times New Roman" pitchFamily="18" charset="0"/>
              <a:cs typeface="Times New Roman" pitchFamily="18" charset="0"/>
            </a:endParaRPr>
          </a:p>
        </p:txBody>
      </p:sp>
      <p:pic>
        <p:nvPicPr>
          <p:cNvPr id="223" name="Picture 2"/>
          <p:cNvPicPr/>
          <p:nvPr/>
        </p:nvPicPr>
        <p:blipFill>
          <a:blip r:embed="rId2"/>
          <a:stretch>
            <a:fillRect/>
          </a:stretch>
        </p:blipFill>
        <p:spPr>
          <a:xfrm>
            <a:off x="165960" y="838080"/>
            <a:ext cx="8977680" cy="6019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TextShape 1"/>
          <p:cNvSpPr txBox="1"/>
          <p:nvPr/>
        </p:nvSpPr>
        <p:spPr>
          <a:xfrm>
            <a:off x="457200" y="0"/>
            <a:ext cx="8229240" cy="944280"/>
          </a:xfrm>
          <a:prstGeom prst="rect">
            <a:avLst/>
          </a:prstGeom>
        </p:spPr>
        <p:txBody>
          <a:bodyPr anchor="ctr"/>
          <a:lstStyle/>
          <a:p>
            <a:pPr algn="ctr">
              <a:lnSpc>
                <a:spcPct val="100000"/>
              </a:lnSpc>
            </a:pPr>
            <a:r>
              <a:rPr lang="en-US" sz="4400" dirty="0">
                <a:solidFill>
                  <a:srgbClr val="000000"/>
                </a:solidFill>
                <a:latin typeface="Times New Roman" pitchFamily="18" charset="0"/>
                <a:cs typeface="Times New Roman" pitchFamily="18" charset="0"/>
              </a:rPr>
              <a:t>Activity Diagram</a:t>
            </a:r>
            <a:endParaRPr>
              <a:latin typeface="Times New Roman" pitchFamily="18" charset="0"/>
              <a:cs typeface="Times New Roman" pitchFamily="18" charset="0"/>
            </a:endParaRPr>
          </a:p>
        </p:txBody>
      </p:sp>
      <p:pic>
        <p:nvPicPr>
          <p:cNvPr id="225" name="Picture 2"/>
          <p:cNvPicPr/>
          <p:nvPr/>
        </p:nvPicPr>
        <p:blipFill>
          <a:blip r:embed="rId2"/>
          <a:stretch>
            <a:fillRect/>
          </a:stretch>
        </p:blipFill>
        <p:spPr>
          <a:xfrm>
            <a:off x="1905120" y="838200"/>
            <a:ext cx="5028840" cy="60194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400" dirty="0" smtClean="0">
                <a:latin typeface="Times New Roman" pitchFamily="18" charset="0"/>
                <a:cs typeface="Times New Roman" pitchFamily="18" charset="0"/>
              </a:rPr>
              <a:t>Proposed Algorithm</a:t>
            </a:r>
            <a:endParaRPr lang="en-IN" sz="4400" dirty="0">
              <a:latin typeface="Times New Roman" pitchFamily="18" charset="0"/>
              <a:cs typeface="Times New Roman" pitchFamily="18" charset="0"/>
            </a:endParaRPr>
          </a:p>
        </p:txBody>
      </p:sp>
      <p:sp>
        <p:nvSpPr>
          <p:cNvPr id="3" name="TextBox 2"/>
          <p:cNvSpPr txBox="1"/>
          <p:nvPr/>
        </p:nvSpPr>
        <p:spPr>
          <a:xfrm>
            <a:off x="838200" y="1828800"/>
            <a:ext cx="6168355" cy="1569660"/>
          </a:xfrm>
          <a:prstGeom prst="rect">
            <a:avLst/>
          </a:prstGeom>
          <a:noFill/>
        </p:spPr>
        <p:txBody>
          <a:bodyPr wrap="none" rtlCol="0">
            <a:spAutoFit/>
          </a:bodyPr>
          <a:lstStyle/>
          <a:p>
            <a:pPr marL="342900" indent="-342900">
              <a:buFont typeface="+mj-lt"/>
              <a:buAutoNum type="arabicPeriod"/>
            </a:pPr>
            <a:r>
              <a:rPr lang="en-IN" sz="2400" dirty="0" smtClean="0">
                <a:latin typeface="Times New Roman" pitchFamily="18" charset="0"/>
                <a:cs typeface="Times New Roman" pitchFamily="18" charset="0"/>
              </a:rPr>
              <a:t>Encryption/Decryption using AES Algorithm </a:t>
            </a:r>
          </a:p>
          <a:p>
            <a:pPr marL="342900" indent="-342900">
              <a:buFont typeface="+mj-lt"/>
              <a:buAutoNum type="arabicPeriod"/>
            </a:pPr>
            <a:r>
              <a:rPr lang="en-IN" sz="2400" dirty="0" smtClean="0">
                <a:latin typeface="Times New Roman" pitchFamily="18" charset="0"/>
                <a:cs typeface="Times New Roman" pitchFamily="18" charset="0"/>
              </a:rPr>
              <a:t>TF-IDF Algorithm</a:t>
            </a:r>
          </a:p>
          <a:p>
            <a:pPr marL="342900" indent="-342900">
              <a:buFont typeface="+mj-lt"/>
              <a:buAutoNum type="arabicPeriod"/>
            </a:pPr>
            <a:r>
              <a:rPr lang="en-IN" sz="2400" dirty="0" smtClean="0">
                <a:latin typeface="Times New Roman" pitchFamily="18" charset="0"/>
                <a:cs typeface="Times New Roman" pitchFamily="18" charset="0"/>
              </a:rPr>
              <a:t>SHA-1 (Secure Hashing Algorithm)</a:t>
            </a:r>
          </a:p>
          <a:p>
            <a:pPr marL="342900" indent="-342900">
              <a:buFont typeface="+mj-lt"/>
              <a:buAutoNum type="arabicPeriod"/>
            </a:pPr>
            <a:r>
              <a:rPr lang="en-IN" sz="2400" dirty="0" smtClean="0">
                <a:latin typeface="Times New Roman" pitchFamily="18" charset="0"/>
                <a:cs typeface="Times New Roman" pitchFamily="18" charset="0"/>
              </a:rPr>
              <a:t>ECC (Elliptical Curve Cryptography) </a:t>
            </a:r>
            <a:endParaRPr lang="en-IN"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1080404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TextShape 1"/>
          <p:cNvSpPr txBox="1"/>
          <p:nvPr/>
        </p:nvSpPr>
        <p:spPr>
          <a:xfrm>
            <a:off x="1066680" y="0"/>
            <a:ext cx="6629040" cy="791640"/>
          </a:xfrm>
          <a:prstGeom prst="rect">
            <a:avLst/>
          </a:prstGeom>
        </p:spPr>
        <p:txBody>
          <a:bodyPr anchor="ctr"/>
          <a:lstStyle/>
          <a:p>
            <a:pPr algn="ctr">
              <a:lnSpc>
                <a:spcPct val="100000"/>
              </a:lnSpc>
            </a:pPr>
            <a:r>
              <a:rPr lang="en-US" sz="4400" dirty="0" smtClean="0">
                <a:solidFill>
                  <a:srgbClr val="000000"/>
                </a:solidFill>
                <a:latin typeface="Times New Roman"/>
              </a:rPr>
              <a:t>Divide &amp; Conquer</a:t>
            </a:r>
            <a:endParaRPr dirty="0"/>
          </a:p>
        </p:txBody>
      </p:sp>
      <p:sp>
        <p:nvSpPr>
          <p:cNvPr id="229" name="TextShape 2"/>
          <p:cNvSpPr txBox="1"/>
          <p:nvPr/>
        </p:nvSpPr>
        <p:spPr>
          <a:xfrm>
            <a:off x="457200" y="990720"/>
            <a:ext cx="8229240" cy="5641560"/>
          </a:xfrm>
          <a:prstGeom prst="rect">
            <a:avLst/>
          </a:prstGeom>
        </p:spPr>
        <p:txBody>
          <a:bodyPr/>
          <a:lstStyle/>
          <a:p>
            <a:pPr>
              <a:lnSpc>
                <a:spcPct val="100000"/>
              </a:lnSpc>
            </a:pPr>
            <a:endParaRPr dirty="0"/>
          </a:p>
        </p:txBody>
      </p:sp>
      <p:pic>
        <p:nvPicPr>
          <p:cNvPr id="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286000" y="2590800"/>
            <a:ext cx="4747982" cy="3962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57200" y="1143000"/>
            <a:ext cx="8596456" cy="1200329"/>
          </a:xfrm>
          <a:prstGeom prst="rect">
            <a:avLst/>
          </a:prstGeom>
          <a:noFill/>
        </p:spPr>
        <p:txBody>
          <a:bodyPr wrap="none" rtlCol="0">
            <a:spAutoFit/>
          </a:bodyPr>
          <a:lstStyle/>
          <a:p>
            <a:r>
              <a:rPr lang="en-GB" sz="2400" dirty="0" smtClean="0">
                <a:latin typeface="Times New Roman" pitchFamily="18" charset="0"/>
                <a:cs typeface="Times New Roman" pitchFamily="18" charset="0"/>
              </a:rPr>
              <a:t>A</a:t>
            </a:r>
            <a:r>
              <a:rPr lang="en-GB" sz="2400" dirty="0">
                <a:latin typeface="Times New Roman" pitchFamily="18" charset="0"/>
                <a:cs typeface="Times New Roman" pitchFamily="18" charset="0"/>
              </a:rPr>
              <a:t> </a:t>
            </a:r>
            <a:r>
              <a:rPr lang="en-GB" sz="2400" b="1" dirty="0">
                <a:latin typeface="Times New Roman" pitchFamily="18" charset="0"/>
                <a:cs typeface="Times New Roman" pitchFamily="18" charset="0"/>
              </a:rPr>
              <a:t>divide-and-conquer</a:t>
            </a:r>
            <a:r>
              <a:rPr lang="en-GB" sz="2400" dirty="0">
                <a:latin typeface="Times New Roman" pitchFamily="18" charset="0"/>
                <a:cs typeface="Times New Roman" pitchFamily="18" charset="0"/>
              </a:rPr>
              <a:t> algorithm works by recursively </a:t>
            </a:r>
            <a:r>
              <a:rPr lang="en-GB" sz="2400" dirty="0" smtClean="0">
                <a:latin typeface="Times New Roman" pitchFamily="18" charset="0"/>
                <a:cs typeface="Times New Roman" pitchFamily="18" charset="0"/>
              </a:rPr>
              <a:t>breaking </a:t>
            </a:r>
          </a:p>
          <a:p>
            <a:r>
              <a:rPr lang="en-GB" sz="2400" dirty="0" smtClean="0">
                <a:latin typeface="Times New Roman" pitchFamily="18" charset="0"/>
                <a:cs typeface="Times New Roman" pitchFamily="18" charset="0"/>
              </a:rPr>
              <a:t>down a problem </a:t>
            </a:r>
            <a:r>
              <a:rPr lang="en-GB" sz="2400" dirty="0">
                <a:latin typeface="Times New Roman" pitchFamily="18" charset="0"/>
                <a:cs typeface="Times New Roman" pitchFamily="18" charset="0"/>
              </a:rPr>
              <a:t>into two or more sub-problems of the same or </a:t>
            </a:r>
            <a:endParaRPr lang="en-GB" sz="2400" dirty="0" smtClean="0">
              <a:latin typeface="Times New Roman" pitchFamily="18" charset="0"/>
              <a:cs typeface="Times New Roman" pitchFamily="18" charset="0"/>
            </a:endParaRPr>
          </a:p>
          <a:p>
            <a:r>
              <a:rPr lang="en-GB" sz="2400" dirty="0" smtClean="0">
                <a:latin typeface="Times New Roman" pitchFamily="18" charset="0"/>
                <a:cs typeface="Times New Roman" pitchFamily="18" charset="0"/>
              </a:rPr>
              <a:t>related </a:t>
            </a:r>
            <a:r>
              <a:rPr lang="en-GB" sz="2400" dirty="0">
                <a:latin typeface="Times New Roman" pitchFamily="18" charset="0"/>
                <a:cs typeface="Times New Roman" pitchFamily="18" charset="0"/>
              </a:rPr>
              <a:t>type, until </a:t>
            </a:r>
            <a:r>
              <a:rPr lang="en-GB" sz="2400" dirty="0" smtClean="0">
                <a:latin typeface="Times New Roman" pitchFamily="18" charset="0"/>
                <a:cs typeface="Times New Roman" pitchFamily="18" charset="0"/>
              </a:rPr>
              <a:t>these </a:t>
            </a:r>
            <a:r>
              <a:rPr lang="en-GB" sz="2400" dirty="0">
                <a:latin typeface="Times New Roman" pitchFamily="18" charset="0"/>
                <a:cs typeface="Times New Roman" pitchFamily="18" charset="0"/>
              </a:rPr>
              <a:t>become simple enough to be solved directly.</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231" name="TextShape 1"/>
              <p:cNvSpPr txBox="1"/>
              <p:nvPr/>
            </p:nvSpPr>
            <p:spPr>
              <a:xfrm>
                <a:off x="383760" y="1443240"/>
                <a:ext cx="8302680" cy="5185800"/>
              </a:xfrm>
              <a:prstGeom prst="rect">
                <a:avLst/>
              </a:prstGeom>
            </p:spPr>
            <p:txBody>
              <a:bodyPr/>
              <a:lstStyle/>
              <a:p>
                <a:pPr algn="ctr"/>
                <a14:m>
                  <m:oMath xmlns:m="http://schemas.openxmlformats.org/officeDocument/2006/math">
                    <m:sSup>
                      <m:sSupPr>
                        <m:ctrlPr>
                          <a:rPr lang="en-GB" sz="2400" i="1">
                            <a:latin typeface="Cambria Math"/>
                            <a:cs typeface="Times New Roman" pitchFamily="18" charset="0"/>
                          </a:rPr>
                        </m:ctrlPr>
                      </m:sSupPr>
                      <m:e>
                        <m:r>
                          <a:rPr lang="en-IN" sz="2400" i="1">
                            <a:latin typeface="Cambria Math"/>
                            <a:cs typeface="Times New Roman" pitchFamily="18" charset="0"/>
                          </a:rPr>
                          <m:t>𝑦</m:t>
                        </m:r>
                      </m:e>
                      <m:sup>
                        <m:r>
                          <a:rPr lang="en-GB" sz="2400" i="1">
                            <a:latin typeface="Cambria Math"/>
                            <a:cs typeface="Times New Roman" pitchFamily="18" charset="0"/>
                          </a:rPr>
                          <m:t>2</m:t>
                        </m:r>
                      </m:sup>
                    </m:sSup>
                    <m:r>
                      <a:rPr lang="en-GB" sz="2400" i="1">
                        <a:latin typeface="Cambria Math"/>
                        <a:cs typeface="Times New Roman" pitchFamily="18" charset="0"/>
                      </a:rPr>
                      <m:t> </m:t>
                    </m:r>
                  </m:oMath>
                </a14:m>
                <a:r>
                  <a:rPr lang="en-GB" sz="2400" dirty="0">
                    <a:latin typeface="Times New Roman" pitchFamily="18" charset="0"/>
                    <a:cs typeface="Times New Roman" pitchFamily="18" charset="0"/>
                  </a:rPr>
                  <a:t>=</a:t>
                </a:r>
                <a:r>
                  <a:rPr lang="en-GB" sz="2400" dirty="0">
                    <a:cs typeface="Times New Roman" pitchFamily="18" charset="0"/>
                  </a:rPr>
                  <a:t/>
                </a:r>
                <a14:m>
                  <m:oMath xmlns:m="http://schemas.openxmlformats.org/officeDocument/2006/math">
                    <m:sSup>
                      <m:sSupPr>
                        <m:ctrlPr>
                          <a:rPr lang="en-GB" sz="2400" i="1">
                            <a:latin typeface="Cambria Math"/>
                            <a:cs typeface="Times New Roman" pitchFamily="18" charset="0"/>
                          </a:rPr>
                        </m:ctrlPr>
                      </m:sSupPr>
                      <m:e>
                        <m:r>
                          <a:rPr lang="en-IN" sz="2400" i="1">
                            <a:latin typeface="Cambria Math"/>
                            <a:cs typeface="Times New Roman" pitchFamily="18" charset="0"/>
                          </a:rPr>
                          <m:t>𝑥</m:t>
                        </m:r>
                      </m:e>
                      <m:sup>
                        <m:r>
                          <a:rPr lang="en-IN" sz="2400" i="1">
                            <a:latin typeface="Cambria Math"/>
                            <a:cs typeface="Times New Roman" pitchFamily="18" charset="0"/>
                          </a:rPr>
                          <m:t>3</m:t>
                        </m:r>
                      </m:sup>
                    </m:sSup>
                  </m:oMath>
                </a14:m>
                <a:r>
                  <a:rPr lang="en-GB" sz="2400" dirty="0">
                    <a:latin typeface="Times New Roman" pitchFamily="18" charset="0"/>
                    <a:cs typeface="Times New Roman" pitchFamily="18" charset="0"/>
                  </a:rPr>
                  <a:t> + </a:t>
                </a:r>
                <a:r>
                  <a:rPr lang="en-GB" sz="2400" dirty="0" err="1">
                    <a:latin typeface="Times New Roman" pitchFamily="18" charset="0"/>
                    <a:cs typeface="Times New Roman" pitchFamily="18" charset="0"/>
                  </a:rPr>
                  <a:t>ax</a:t>
                </a:r>
                <a:r>
                  <a:rPr lang="en-GB" sz="2400" dirty="0">
                    <a:latin typeface="Times New Roman" pitchFamily="18" charset="0"/>
                    <a:cs typeface="Times New Roman" pitchFamily="18" charset="0"/>
                  </a:rPr>
                  <a:t> + b</a:t>
                </a:r>
                <a:endParaRPr lang="en-GB" sz="2400" dirty="0" smtClean="0">
                  <a:latin typeface="Times New Roman" pitchFamily="18" charset="0"/>
                  <a:cs typeface="Times New Roman" pitchFamily="18" charset="0"/>
                </a:endParaRPr>
              </a:p>
              <a:p>
                <a:r>
                  <a:rPr lang="en-GB" sz="2400" dirty="0" smtClean="0">
                    <a:latin typeface="Times New Roman" pitchFamily="18" charset="0"/>
                    <a:cs typeface="Times New Roman" pitchFamily="18" charset="0"/>
                  </a:rPr>
                  <a:t>For current cryptographic purposes, an elliptic curve is a plane curve</a:t>
                </a:r>
                <a:r>
                  <a:rPr lang="en-GB" sz="2400" dirty="0">
                    <a:latin typeface="Times New Roman" pitchFamily="18" charset="0"/>
                    <a:cs typeface="Times New Roman" pitchFamily="18" charset="0"/>
                  </a:rPr>
                  <a:t> over a </a:t>
                </a:r>
                <a:r>
                  <a:rPr lang="en-GB" sz="2400" dirty="0" smtClean="0">
                    <a:latin typeface="Times New Roman" pitchFamily="18" charset="0"/>
                    <a:cs typeface="Times New Roman" pitchFamily="18" charset="0"/>
                  </a:rPr>
                  <a:t>finite field which </a:t>
                </a:r>
                <a:r>
                  <a:rPr lang="en-GB" sz="2400" dirty="0">
                    <a:latin typeface="Times New Roman" pitchFamily="18" charset="0"/>
                    <a:cs typeface="Times New Roman" pitchFamily="18" charset="0"/>
                  </a:rPr>
                  <a:t>consists of the points satisfying the </a:t>
                </a:r>
                <a:r>
                  <a:rPr lang="en-GB" sz="2400" dirty="0" smtClean="0">
                    <a:latin typeface="Times New Roman" pitchFamily="18" charset="0"/>
                    <a:cs typeface="Times New Roman" pitchFamily="18" charset="0"/>
                  </a:rPr>
                  <a:t>equation </a:t>
                </a:r>
                <a14:m>
                  <m:oMath xmlns:m="http://schemas.openxmlformats.org/officeDocument/2006/math">
                    <m:sSup>
                      <m:sSupPr>
                        <m:ctrlPr>
                          <a:rPr lang="en-GB" sz="2400" i="1">
                            <a:latin typeface="Cambria Math"/>
                            <a:cs typeface="Times New Roman" pitchFamily="18" charset="0"/>
                          </a:rPr>
                        </m:ctrlPr>
                      </m:sSupPr>
                      <m:e>
                        <m:r>
                          <a:rPr lang="en-IN" sz="2400" i="1">
                            <a:latin typeface="Cambria Math"/>
                            <a:cs typeface="Times New Roman" pitchFamily="18" charset="0"/>
                          </a:rPr>
                          <m:t>𝑦</m:t>
                        </m:r>
                      </m:e>
                      <m:sup>
                        <m:r>
                          <a:rPr lang="en-GB" sz="2400" i="1">
                            <a:latin typeface="Cambria Math"/>
                            <a:cs typeface="Times New Roman" pitchFamily="18" charset="0"/>
                          </a:rPr>
                          <m:t>2</m:t>
                        </m:r>
                      </m:sup>
                    </m:sSup>
                    <m:r>
                      <a:rPr lang="en-GB" sz="2400" i="1">
                        <a:latin typeface="Cambria Math"/>
                        <a:cs typeface="Times New Roman" pitchFamily="18" charset="0"/>
                      </a:rPr>
                      <m:t> </m:t>
                    </m:r>
                  </m:oMath>
                </a14:m>
                <a:r>
                  <a:rPr lang="en-GB" sz="2400" dirty="0" smtClean="0">
                    <a:latin typeface="Times New Roman" pitchFamily="18" charset="0"/>
                    <a:cs typeface="Times New Roman" pitchFamily="18" charset="0"/>
                  </a:rPr>
                  <a:t>=</a:t>
                </a:r>
                <a:r>
                  <a:rPr lang="en-GB" sz="2400" dirty="0">
                    <a:cs typeface="Times New Roman" pitchFamily="18" charset="0"/>
                  </a:rPr>
                  <a:t/>
                </a:r>
                <a14:m>
                  <m:oMath xmlns:m="http://schemas.openxmlformats.org/officeDocument/2006/math">
                    <m:sSup>
                      <m:sSupPr>
                        <m:ctrlPr>
                          <a:rPr lang="en-GB" sz="2400" i="1" smtClean="0">
                            <a:latin typeface="Cambria Math"/>
                            <a:cs typeface="Times New Roman" pitchFamily="18" charset="0"/>
                          </a:rPr>
                        </m:ctrlPr>
                      </m:sSupPr>
                      <m:e>
                        <m:r>
                          <a:rPr lang="en-IN" sz="2400" b="0" i="1" smtClean="0">
                            <a:latin typeface="Cambria Math"/>
                            <a:cs typeface="Times New Roman" pitchFamily="18" charset="0"/>
                          </a:rPr>
                          <m:t>𝑥</m:t>
                        </m:r>
                      </m:e>
                      <m:sup>
                        <m:r>
                          <a:rPr lang="en-IN" sz="2400" b="0" i="1" smtClean="0">
                            <a:latin typeface="Cambria Math"/>
                            <a:cs typeface="Times New Roman" pitchFamily="18" charset="0"/>
                          </a:rPr>
                          <m:t>3</m:t>
                        </m:r>
                      </m:sup>
                    </m:sSup>
                  </m:oMath>
                </a14:m>
                <a:r>
                  <a:rPr lang="en-GB" sz="2400" dirty="0" smtClean="0">
                    <a:latin typeface="Times New Roman" pitchFamily="18" charset="0"/>
                    <a:cs typeface="Times New Roman" pitchFamily="18" charset="0"/>
                  </a:rPr>
                  <a:t> + </a:t>
                </a:r>
                <a:r>
                  <a:rPr lang="en-GB" sz="2400" dirty="0" err="1" smtClean="0">
                    <a:latin typeface="Times New Roman" pitchFamily="18" charset="0"/>
                    <a:cs typeface="Times New Roman" pitchFamily="18" charset="0"/>
                  </a:rPr>
                  <a:t>ax</a:t>
                </a:r>
                <a:r>
                  <a:rPr lang="en-GB" sz="2400" dirty="0" smtClean="0">
                    <a:latin typeface="Times New Roman" pitchFamily="18" charset="0"/>
                    <a:cs typeface="Times New Roman" pitchFamily="18" charset="0"/>
                  </a:rPr>
                  <a:t> + b along </a:t>
                </a:r>
                <a:r>
                  <a:rPr lang="en-GB" sz="2400" dirty="0">
                    <a:latin typeface="Times New Roman" pitchFamily="18" charset="0"/>
                    <a:cs typeface="Times New Roman" pitchFamily="18" charset="0"/>
                  </a:rPr>
                  <a:t>with a distinguished point at </a:t>
                </a:r>
                <a:r>
                  <a:rPr lang="en-GB" sz="2400" dirty="0" smtClean="0">
                    <a:latin typeface="Times New Roman" pitchFamily="18" charset="0"/>
                    <a:cs typeface="Times New Roman" pitchFamily="18" charset="0"/>
                  </a:rPr>
                  <a:t>infinity </a:t>
                </a:r>
                <a:r>
                  <a:rPr lang="en-GB" sz="2400" dirty="0">
                    <a:latin typeface="Times New Roman" pitchFamily="18" charset="0"/>
                    <a:cs typeface="Times New Roman" pitchFamily="18" charset="0"/>
                  </a:rPr>
                  <a:t>denoted ∞. </a:t>
                </a:r>
                <a:r>
                  <a:rPr lang="en-GB" sz="2400" dirty="0" smtClean="0">
                    <a:latin typeface="Times New Roman" pitchFamily="18" charset="0"/>
                    <a:cs typeface="Times New Roman" pitchFamily="18" charset="0"/>
                  </a:rPr>
                  <a:t>This </a:t>
                </a:r>
                <a:r>
                  <a:rPr lang="en-GB" sz="2400" dirty="0">
                    <a:latin typeface="Times New Roman" pitchFamily="18" charset="0"/>
                    <a:cs typeface="Times New Roman" pitchFamily="18" charset="0"/>
                  </a:rPr>
                  <a:t>set together with the group operation of elliptic </a:t>
                </a:r>
                <a:r>
                  <a:rPr lang="en-GB" sz="2400" dirty="0" smtClean="0">
                    <a:latin typeface="Times New Roman" pitchFamily="18" charset="0"/>
                    <a:cs typeface="Times New Roman" pitchFamily="18" charset="0"/>
                  </a:rPr>
                  <a:t>curves</a:t>
                </a:r>
                <a:r>
                  <a:rPr lang="en-GB" sz="2400" dirty="0">
                    <a:latin typeface="Times New Roman" pitchFamily="18" charset="0"/>
                    <a:cs typeface="Times New Roman" pitchFamily="18" charset="0"/>
                  </a:rPr>
                  <a:t> is an </a:t>
                </a:r>
                <a:r>
                  <a:rPr lang="en-GB" sz="2400" dirty="0" err="1">
                    <a:latin typeface="Times New Roman" pitchFamily="18" charset="0"/>
                    <a:cs typeface="Times New Roman" pitchFamily="18" charset="0"/>
                  </a:rPr>
                  <a:t>abelian</a:t>
                </a:r>
                <a:r>
                  <a:rPr lang="en-GB" sz="2400" dirty="0">
                    <a:latin typeface="Times New Roman" pitchFamily="18" charset="0"/>
                    <a:cs typeface="Times New Roman" pitchFamily="18" charset="0"/>
                  </a:rPr>
                  <a:t/>
                </a:r>
                <a:r>
                  <a:rPr lang="en-GB" sz="2400" dirty="0" smtClean="0">
                    <a:latin typeface="Times New Roman" pitchFamily="18" charset="0"/>
                    <a:cs typeface="Times New Roman" pitchFamily="18" charset="0"/>
                  </a:rPr>
                  <a:t>group </a:t>
                </a:r>
                <a:r>
                  <a:rPr lang="en-GB" sz="2400" dirty="0">
                    <a:latin typeface="Times New Roman" pitchFamily="18" charset="0"/>
                    <a:cs typeface="Times New Roman" pitchFamily="18" charset="0"/>
                  </a:rPr>
                  <a:t>with the point at infinity as identity element. The structure of the group is inherited from the divisor group of the underlying algebraic variety</a:t>
                </a:r>
                <a:r>
                  <a:rPr lang="en-GB" sz="2400" dirty="0" smtClean="0">
                    <a:latin typeface="Times New Roman" pitchFamily="18" charset="0"/>
                    <a:cs typeface="Times New Roman" pitchFamily="18" charset="0"/>
                  </a:rPr>
                  <a:t>.</a:t>
                </a:r>
                <a:endParaRPr lang="en-GB" sz="2400" dirty="0">
                  <a:latin typeface="Times New Roman" pitchFamily="18" charset="0"/>
                  <a:cs typeface="Times New Roman" pitchFamily="18" charset="0"/>
                </a:endParaRPr>
              </a:p>
            </p:txBody>
          </p:sp>
        </mc:Choice>
        <mc:Fallback>
          <p:sp>
            <p:nvSpPr>
              <p:cNvPr id="231" name="TextShape 1"/>
              <p:cNvSpPr txBox="1">
                <a:spLocks noRot="1" noChangeAspect="1" noMove="1" noResize="1" noEditPoints="1" noAdjustHandles="1" noChangeArrowheads="1" noChangeShapeType="1" noTextEdit="1"/>
              </p:cNvSpPr>
              <p:nvPr/>
            </p:nvSpPr>
            <p:spPr>
              <a:xfrm>
                <a:off x="383760" y="1443240"/>
                <a:ext cx="8302680" cy="5185800"/>
              </a:xfrm>
              <a:prstGeom prst="rect">
                <a:avLst/>
              </a:prstGeom>
              <a:blipFill rotWithShape="1">
                <a:blip r:embed="rId2"/>
                <a:stretch>
                  <a:fillRect l="-1175" t="-941" r="-881"/>
                </a:stretch>
              </a:blipFill>
            </p:spPr>
            <p:txBody>
              <a:bodyPr/>
              <a:lstStyle/>
              <a:p>
                <a:r>
                  <a:rPr lang="en-IN">
                    <a:noFill/>
                  </a:rPr>
                  <a:t> </a:t>
                </a:r>
              </a:p>
            </p:txBody>
          </p:sp>
        </mc:Fallback>
      </mc:AlternateContent>
      <p:sp>
        <p:nvSpPr>
          <p:cNvPr id="232" name="TextShape 2"/>
          <p:cNvSpPr txBox="1"/>
          <p:nvPr/>
        </p:nvSpPr>
        <p:spPr>
          <a:xfrm>
            <a:off x="420480" y="300240"/>
            <a:ext cx="8229240" cy="1142640"/>
          </a:xfrm>
          <a:prstGeom prst="rect">
            <a:avLst/>
          </a:prstGeom>
        </p:spPr>
        <p:txBody>
          <a:bodyPr anchor="ctr"/>
          <a:lstStyle/>
          <a:p>
            <a:pPr algn="ctr">
              <a:lnSpc>
                <a:spcPct val="100000"/>
              </a:lnSpc>
            </a:pPr>
            <a:r>
              <a:rPr lang="en-US" sz="4400" dirty="0">
                <a:solidFill>
                  <a:srgbClr val="000000"/>
                </a:solidFill>
                <a:latin typeface="Times New Roman" pitchFamily="18" charset="0"/>
                <a:ea typeface="Calibri"/>
                <a:cs typeface="Times New Roman" pitchFamily="18" charset="0"/>
              </a:rPr>
              <a:t>Mathematical Modeling </a:t>
            </a:r>
            <a:endParaRPr>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57200" y="0"/>
            <a:ext cx="8229240" cy="914040"/>
          </a:xfrm>
          <a:prstGeom prst="rect">
            <a:avLst/>
          </a:prstGeom>
        </p:spPr>
        <p:txBody>
          <a:bodyPr anchor="ctr"/>
          <a:lstStyle/>
          <a:p>
            <a:pPr algn="ctr">
              <a:lnSpc>
                <a:spcPct val="100000"/>
              </a:lnSpc>
            </a:pPr>
            <a:r>
              <a:rPr lang="en-US" sz="4400" dirty="0">
                <a:solidFill>
                  <a:srgbClr val="000000"/>
                </a:solidFill>
                <a:latin typeface="Times New Roman"/>
              </a:rPr>
              <a:t>Feasibility Analysis </a:t>
            </a:r>
            <a:endParaRPr/>
          </a:p>
        </p:txBody>
      </p:sp>
      <p:sp>
        <p:nvSpPr>
          <p:cNvPr id="237" name="TextShape 2"/>
          <p:cNvSpPr txBox="1"/>
          <p:nvPr/>
        </p:nvSpPr>
        <p:spPr>
          <a:xfrm>
            <a:off x="457200" y="1371600"/>
            <a:ext cx="8229240" cy="4571640"/>
          </a:xfrm>
          <a:prstGeom prst="rect">
            <a:avLst/>
          </a:prstGeom>
        </p:spPr>
        <p:txBody>
          <a:bodyPr/>
          <a:lstStyle/>
          <a:p>
            <a:pPr>
              <a:lnSpc>
                <a:spcPct val="100000"/>
              </a:lnSpc>
              <a:buFont typeface="Arial"/>
              <a:buChar char="•"/>
            </a:pPr>
            <a:r>
              <a:rPr lang="en-US" sz="2400" dirty="0">
                <a:solidFill>
                  <a:srgbClr val="000000"/>
                </a:solidFill>
                <a:latin typeface="Times New Roman" pitchFamily="18" charset="0"/>
                <a:cs typeface="Times New Roman" pitchFamily="18" charset="0"/>
              </a:rPr>
              <a:t>In TF-IDF we have to compare the each item’s attributes to rest of the items in the database and a cumulative score is calculated based on their similarities.</a:t>
            </a:r>
            <a:endParaRPr sz="2400" dirty="0">
              <a:latin typeface="Times New Roman" pitchFamily="18" charset="0"/>
              <a:cs typeface="Times New Roman" pitchFamily="18" charset="0"/>
            </a:endParaRPr>
          </a:p>
          <a:p>
            <a:pPr>
              <a:lnSpc>
                <a:spcPct val="100000"/>
              </a:lnSpc>
              <a:buFont typeface="Arial"/>
              <a:buChar char="•"/>
            </a:pPr>
            <a:r>
              <a:rPr lang="en-US" sz="2400" dirty="0">
                <a:solidFill>
                  <a:srgbClr val="000000"/>
                </a:solidFill>
                <a:latin typeface="Times New Roman" pitchFamily="18" charset="0"/>
                <a:cs typeface="Times New Roman" pitchFamily="18" charset="0"/>
              </a:rPr>
              <a:t>AES is based on a design principle known as a substitution-permutation network, and is fast in both software and hardware.</a:t>
            </a:r>
            <a:endParaRPr sz="2400" dirty="0">
              <a:latin typeface="Times New Roman" pitchFamily="18" charset="0"/>
              <a:cs typeface="Times New Roman" pitchFamily="18" charset="0"/>
            </a:endParaRPr>
          </a:p>
          <a:p>
            <a:pPr>
              <a:lnSpc>
                <a:spcPct val="100000"/>
              </a:lnSpc>
              <a:buFont typeface="Arial"/>
              <a:buChar char="•"/>
            </a:pPr>
            <a:r>
              <a:rPr lang="en-US" sz="2400" dirty="0">
                <a:solidFill>
                  <a:srgbClr val="000000"/>
                </a:solidFill>
                <a:latin typeface="Times New Roman" pitchFamily="18" charset="0"/>
                <a:cs typeface="Times New Roman" pitchFamily="18" charset="0"/>
              </a:rPr>
              <a:t>AES use 10 cycles of repetition for 128-bit keys. Each round consists of several processing steps, each containing four similar but different stages, including one that depends on the encryption key itself. All this can be done in polynomial time but requires indefinite time for </a:t>
            </a:r>
            <a:r>
              <a:rPr lang="en-US" sz="2400" dirty="0" err="1">
                <a:solidFill>
                  <a:srgbClr val="000000"/>
                </a:solidFill>
                <a:latin typeface="Times New Roman" pitchFamily="18" charset="0"/>
                <a:cs typeface="Times New Roman" pitchFamily="18" charset="0"/>
              </a:rPr>
              <a:t>db</a:t>
            </a:r>
            <a:r>
              <a:rPr lang="en-US" sz="2400" dirty="0">
                <a:solidFill>
                  <a:srgbClr val="000000"/>
                </a:solidFill>
                <a:latin typeface="Times New Roman" pitchFamily="18" charset="0"/>
                <a:cs typeface="Times New Roman" pitchFamily="18" charset="0"/>
              </a:rPr>
              <a:t> interaction so it is NP-COMPLETE</a:t>
            </a:r>
            <a:endParaRPr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533520" y="152280"/>
            <a:ext cx="8228520" cy="1144080"/>
          </a:xfrm>
          <a:prstGeom prst="rect">
            <a:avLst/>
          </a:prstGeom>
          <a:noFill/>
          <a:ln>
            <a:noFill/>
          </a:ln>
        </p:spPr>
        <p:txBody>
          <a:bodyPr lIns="0" tIns="0" rIns="0" bIns="0" anchor="ctr"/>
          <a:lstStyle/>
          <a:p>
            <a:pPr algn="ctr">
              <a:lnSpc>
                <a:spcPct val="100000"/>
              </a:lnSpc>
            </a:pPr>
            <a:r>
              <a:rPr lang="en-US" sz="4400" dirty="0">
                <a:solidFill>
                  <a:srgbClr val="000000"/>
                </a:solidFill>
                <a:latin typeface="Times New Roman"/>
              </a:rPr>
              <a:t>Project Cost Analysis &amp; System Requirements </a:t>
            </a:r>
            <a:endParaRPr/>
          </a:p>
        </p:txBody>
      </p:sp>
      <p:sp>
        <p:nvSpPr>
          <p:cNvPr id="239" name="CustomShape 2"/>
          <p:cNvSpPr/>
          <p:nvPr/>
        </p:nvSpPr>
        <p:spPr>
          <a:xfrm>
            <a:off x="457200" y="1447920"/>
            <a:ext cx="8228880" cy="4677480"/>
          </a:xfrm>
          <a:prstGeom prst="rect">
            <a:avLst/>
          </a:prstGeom>
          <a:noFill/>
          <a:ln>
            <a:noFill/>
          </a:ln>
        </p:spPr>
        <p:txBody>
          <a:bodyPr lIns="0" tIns="0" rIns="0" bIns="0"/>
          <a:lstStyle/>
          <a:p>
            <a:pPr>
              <a:lnSpc>
                <a:spcPct val="100000"/>
              </a:lnSpc>
            </a:pPr>
            <a:endParaRPr/>
          </a:p>
          <a:p>
            <a:pPr>
              <a:lnSpc>
                <a:spcPct val="100000"/>
              </a:lnSpc>
            </a:pPr>
            <a:r>
              <a:rPr lang="en-US" sz="2400" b="1" u="sng" dirty="0">
                <a:solidFill>
                  <a:srgbClr val="000000"/>
                </a:solidFill>
                <a:latin typeface="Times New Roman" pitchFamily="18" charset="0"/>
                <a:cs typeface="Times New Roman" pitchFamily="18" charset="0"/>
              </a:rPr>
              <a:t>COCOMO Model</a:t>
            </a:r>
            <a:endParaRPr sz="2400">
              <a:latin typeface="Times New Roman" pitchFamily="18" charset="0"/>
              <a:cs typeface="Times New Roman" pitchFamily="18" charset="0"/>
            </a:endParaRPr>
          </a:p>
          <a:p>
            <a:pPr>
              <a:lnSpc>
                <a:spcPct val="100000"/>
              </a:lnSpc>
            </a:pPr>
            <a:endParaRPr/>
          </a:p>
          <a:p>
            <a:pPr>
              <a:lnSpc>
                <a:spcPct val="100000"/>
              </a:lnSpc>
            </a:pPr>
            <a:endParaRPr/>
          </a:p>
        </p:txBody>
      </p:sp>
      <p:graphicFrame>
        <p:nvGraphicFramePr>
          <p:cNvPr id="240" name="Table 3"/>
          <p:cNvGraphicFramePr/>
          <p:nvPr/>
        </p:nvGraphicFramePr>
        <p:xfrm>
          <a:off x="228600" y="2514600"/>
          <a:ext cx="8381520" cy="2377440"/>
        </p:xfrm>
        <a:graphic>
          <a:graphicData uri="http://schemas.openxmlformats.org/drawingml/2006/table">
            <a:tbl>
              <a:tblPr/>
              <a:tblGrid>
                <a:gridCol w="990360"/>
                <a:gridCol w="871920"/>
                <a:gridCol w="931320"/>
                <a:gridCol w="931320"/>
                <a:gridCol w="931320"/>
                <a:gridCol w="829440"/>
                <a:gridCol w="838080"/>
                <a:gridCol w="1066680"/>
                <a:gridCol w="991080"/>
              </a:tblGrid>
              <a:tr h="1180080">
                <a:tc>
                  <a:txBody>
                    <a:bodyPr/>
                    <a:lstStyle/>
                    <a:p>
                      <a:pPr>
                        <a:lnSpc>
                          <a:spcPct val="100000"/>
                        </a:lnSpc>
                      </a:pPr>
                      <a:r>
                        <a:rPr lang="en-US" sz="2400" dirty="0">
                          <a:solidFill>
                            <a:srgbClr val="000000"/>
                          </a:solidFill>
                          <a:latin typeface="Times New Roman" pitchFamily="18" charset="0"/>
                          <a:cs typeface="Times New Roman" pitchFamily="18" charset="0"/>
                        </a:rPr>
                        <a:t>Mode</a:t>
                      </a:r>
                      <a:endParaRPr sz="2400">
                        <a:latin typeface="Times New Roman" pitchFamily="18" charset="0"/>
                        <a:cs typeface="Times New Roman" pitchFamily="18" charset="0"/>
                      </a:endParaRPr>
                    </a:p>
                  </a:txBody>
                  <a:tcPr/>
                </a:tc>
                <a:tc>
                  <a:txBody>
                    <a:bodyPr/>
                    <a:lstStyle/>
                    <a:p>
                      <a:pPr>
                        <a:lnSpc>
                          <a:spcPct val="100000"/>
                        </a:lnSpc>
                      </a:pPr>
                      <a:r>
                        <a:rPr lang="en-US" sz="2400" dirty="0">
                          <a:solidFill>
                            <a:srgbClr val="000000"/>
                          </a:solidFill>
                          <a:latin typeface="Times New Roman" pitchFamily="18" charset="0"/>
                          <a:cs typeface="Times New Roman" pitchFamily="18" charset="0"/>
                        </a:rPr>
                        <a:t>“A” variable</a:t>
                      </a:r>
                      <a:endParaRPr sz="2400">
                        <a:latin typeface="Times New Roman" pitchFamily="18" charset="0"/>
                        <a:cs typeface="Times New Roman" pitchFamily="18" charset="0"/>
                      </a:endParaRPr>
                    </a:p>
                  </a:txBody>
                  <a:tcPr/>
                </a:tc>
                <a:tc>
                  <a:txBody>
                    <a:bodyPr/>
                    <a:lstStyle/>
                    <a:p>
                      <a:pPr>
                        <a:lnSpc>
                          <a:spcPct val="100000"/>
                        </a:lnSpc>
                      </a:pPr>
                      <a:r>
                        <a:rPr lang="en-US" sz="2400" dirty="0">
                          <a:solidFill>
                            <a:srgbClr val="000000"/>
                          </a:solidFill>
                          <a:latin typeface="Times New Roman" pitchFamily="18" charset="0"/>
                          <a:cs typeface="Times New Roman" pitchFamily="18" charset="0"/>
                        </a:rPr>
                        <a:t>“B” variable</a:t>
                      </a:r>
                      <a:endParaRPr sz="2400">
                        <a:latin typeface="Times New Roman" pitchFamily="18" charset="0"/>
                        <a:cs typeface="Times New Roman" pitchFamily="18" charset="0"/>
                      </a:endParaRPr>
                    </a:p>
                    <a:p>
                      <a:pPr>
                        <a:lnSpc>
                          <a:spcPct val="100000"/>
                        </a:lnSpc>
                      </a:pPr>
                      <a:endParaRPr sz="2400">
                        <a:latin typeface="Times New Roman" pitchFamily="18" charset="0"/>
                        <a:cs typeface="Times New Roman" pitchFamily="18" charset="0"/>
                      </a:endParaRPr>
                    </a:p>
                  </a:txBody>
                  <a:tcPr/>
                </a:tc>
                <a:tc>
                  <a:txBody>
                    <a:bodyPr/>
                    <a:lstStyle/>
                    <a:p>
                      <a:pPr>
                        <a:lnSpc>
                          <a:spcPct val="100000"/>
                        </a:lnSpc>
                      </a:pPr>
                      <a:r>
                        <a:rPr lang="en-US" sz="2400" dirty="0">
                          <a:solidFill>
                            <a:srgbClr val="000000"/>
                          </a:solidFill>
                          <a:latin typeface="Times New Roman" pitchFamily="18" charset="0"/>
                          <a:cs typeface="Times New Roman" pitchFamily="18" charset="0"/>
                        </a:rPr>
                        <a:t>“C” variable</a:t>
                      </a:r>
                      <a:endParaRPr sz="2400">
                        <a:latin typeface="Times New Roman" pitchFamily="18" charset="0"/>
                        <a:cs typeface="Times New Roman" pitchFamily="18" charset="0"/>
                      </a:endParaRPr>
                    </a:p>
                    <a:p>
                      <a:pPr>
                        <a:lnSpc>
                          <a:spcPct val="100000"/>
                        </a:lnSpc>
                      </a:pPr>
                      <a:endParaRPr sz="2400">
                        <a:latin typeface="Times New Roman" pitchFamily="18" charset="0"/>
                        <a:cs typeface="Times New Roman" pitchFamily="18" charset="0"/>
                      </a:endParaRPr>
                    </a:p>
                  </a:txBody>
                  <a:tcPr/>
                </a:tc>
                <a:tc>
                  <a:txBody>
                    <a:bodyPr/>
                    <a:lstStyle/>
                    <a:p>
                      <a:pPr>
                        <a:lnSpc>
                          <a:spcPct val="100000"/>
                        </a:lnSpc>
                      </a:pPr>
                      <a:r>
                        <a:rPr lang="en-US" sz="2400" dirty="0">
                          <a:solidFill>
                            <a:srgbClr val="000000"/>
                          </a:solidFill>
                          <a:latin typeface="Times New Roman" pitchFamily="18" charset="0"/>
                          <a:cs typeface="Times New Roman" pitchFamily="18" charset="0"/>
                        </a:rPr>
                        <a:t>“D” variable</a:t>
                      </a:r>
                      <a:endParaRPr sz="2400">
                        <a:latin typeface="Times New Roman" pitchFamily="18" charset="0"/>
                        <a:cs typeface="Times New Roman" pitchFamily="18" charset="0"/>
                      </a:endParaRPr>
                    </a:p>
                    <a:p>
                      <a:pPr>
                        <a:lnSpc>
                          <a:spcPct val="100000"/>
                        </a:lnSpc>
                      </a:pPr>
                      <a:endParaRPr sz="2400">
                        <a:latin typeface="Times New Roman" pitchFamily="18" charset="0"/>
                        <a:cs typeface="Times New Roman" pitchFamily="18" charset="0"/>
                      </a:endParaRPr>
                    </a:p>
                  </a:txBody>
                  <a:tcPr/>
                </a:tc>
                <a:tc>
                  <a:txBody>
                    <a:bodyPr/>
                    <a:lstStyle/>
                    <a:p>
                      <a:pPr>
                        <a:lnSpc>
                          <a:spcPct val="100000"/>
                        </a:lnSpc>
                      </a:pPr>
                      <a:r>
                        <a:rPr lang="en-US" sz="2400" dirty="0">
                          <a:solidFill>
                            <a:srgbClr val="000000"/>
                          </a:solidFill>
                          <a:latin typeface="Times New Roman" pitchFamily="18" charset="0"/>
                          <a:cs typeface="Times New Roman" pitchFamily="18" charset="0"/>
                        </a:rPr>
                        <a:t>KLOC</a:t>
                      </a:r>
                      <a:endParaRPr sz="2400">
                        <a:latin typeface="Times New Roman" pitchFamily="18" charset="0"/>
                        <a:cs typeface="Times New Roman" pitchFamily="18" charset="0"/>
                      </a:endParaRPr>
                    </a:p>
                  </a:txBody>
                  <a:tcPr/>
                </a:tc>
                <a:tc>
                  <a:txBody>
                    <a:bodyPr/>
                    <a:lstStyle/>
                    <a:p>
                      <a:pPr>
                        <a:lnSpc>
                          <a:spcPct val="100000"/>
                        </a:lnSpc>
                      </a:pPr>
                      <a:r>
                        <a:rPr lang="en-US" sz="2400" dirty="0">
                          <a:solidFill>
                            <a:srgbClr val="000000"/>
                          </a:solidFill>
                          <a:latin typeface="Times New Roman" pitchFamily="18" charset="0"/>
                          <a:cs typeface="Times New Roman" pitchFamily="18" charset="0"/>
                        </a:rPr>
                        <a:t>Effort</a:t>
                      </a:r>
                      <a:endParaRPr sz="2400">
                        <a:latin typeface="Times New Roman" pitchFamily="18" charset="0"/>
                        <a:cs typeface="Times New Roman" pitchFamily="18" charset="0"/>
                      </a:endParaRPr>
                    </a:p>
                  </a:txBody>
                  <a:tcPr/>
                </a:tc>
                <a:tc>
                  <a:txBody>
                    <a:bodyPr/>
                    <a:lstStyle/>
                    <a:p>
                      <a:pPr>
                        <a:lnSpc>
                          <a:spcPct val="100000"/>
                        </a:lnSpc>
                      </a:pPr>
                      <a:r>
                        <a:rPr lang="en-US" sz="2400" dirty="0">
                          <a:solidFill>
                            <a:srgbClr val="000000"/>
                          </a:solidFill>
                          <a:latin typeface="Times New Roman" pitchFamily="18" charset="0"/>
                          <a:cs typeface="Times New Roman" pitchFamily="18" charset="0"/>
                        </a:rPr>
                        <a:t>Duration</a:t>
                      </a:r>
                      <a:endParaRPr sz="2400">
                        <a:latin typeface="Times New Roman" pitchFamily="18" charset="0"/>
                        <a:cs typeface="Times New Roman" pitchFamily="18" charset="0"/>
                      </a:endParaRPr>
                    </a:p>
                  </a:txBody>
                  <a:tcPr/>
                </a:tc>
                <a:tc>
                  <a:txBody>
                    <a:bodyPr/>
                    <a:lstStyle/>
                    <a:p>
                      <a:pPr>
                        <a:lnSpc>
                          <a:spcPct val="100000"/>
                        </a:lnSpc>
                      </a:pPr>
                      <a:r>
                        <a:rPr lang="en-US" sz="2400">
                          <a:solidFill>
                            <a:srgbClr val="000000"/>
                          </a:solidFill>
                          <a:latin typeface="Times New Roman" pitchFamily="18" charset="0"/>
                          <a:cs typeface="Times New Roman" pitchFamily="18" charset="0"/>
                        </a:rPr>
                        <a:t>Staffing</a:t>
                      </a:r>
                      <a:endParaRPr sz="2400">
                        <a:latin typeface="Times New Roman" pitchFamily="18" charset="0"/>
                        <a:cs typeface="Times New Roman" pitchFamily="18" charset="0"/>
                      </a:endParaRPr>
                    </a:p>
                  </a:txBody>
                  <a:tcPr/>
                </a:tc>
              </a:tr>
              <a:tr h="596520">
                <a:tc>
                  <a:txBody>
                    <a:bodyPr/>
                    <a:lstStyle/>
                    <a:p>
                      <a:pPr>
                        <a:lnSpc>
                          <a:spcPct val="100000"/>
                        </a:lnSpc>
                      </a:pPr>
                      <a:r>
                        <a:rPr lang="en-US" sz="2400">
                          <a:solidFill>
                            <a:srgbClr val="000000"/>
                          </a:solidFill>
                          <a:latin typeface="Times New Roman" pitchFamily="18" charset="0"/>
                          <a:cs typeface="Times New Roman" pitchFamily="18" charset="0"/>
                        </a:rPr>
                        <a:t>Organic</a:t>
                      </a:r>
                      <a:endParaRPr sz="2400">
                        <a:latin typeface="Times New Roman" pitchFamily="18" charset="0"/>
                        <a:cs typeface="Times New Roman" pitchFamily="18" charset="0"/>
                      </a:endParaRPr>
                    </a:p>
                  </a:txBody>
                  <a:tcPr/>
                </a:tc>
                <a:tc>
                  <a:txBody>
                    <a:bodyPr/>
                    <a:lstStyle/>
                    <a:p>
                      <a:pPr>
                        <a:lnSpc>
                          <a:spcPct val="100000"/>
                        </a:lnSpc>
                      </a:pPr>
                      <a:r>
                        <a:rPr lang="en-US" sz="2400">
                          <a:solidFill>
                            <a:srgbClr val="000000"/>
                          </a:solidFill>
                          <a:latin typeface="Times New Roman" pitchFamily="18" charset="0"/>
                          <a:cs typeface="Times New Roman" pitchFamily="18" charset="0"/>
                        </a:rPr>
                        <a:t>2.4</a:t>
                      </a:r>
                      <a:endParaRPr sz="2400">
                        <a:latin typeface="Times New Roman" pitchFamily="18" charset="0"/>
                        <a:cs typeface="Times New Roman" pitchFamily="18" charset="0"/>
                      </a:endParaRPr>
                    </a:p>
                  </a:txBody>
                  <a:tcPr/>
                </a:tc>
                <a:tc>
                  <a:txBody>
                    <a:bodyPr/>
                    <a:lstStyle/>
                    <a:p>
                      <a:pPr>
                        <a:lnSpc>
                          <a:spcPct val="100000"/>
                        </a:lnSpc>
                      </a:pPr>
                      <a:r>
                        <a:rPr lang="en-US" sz="2400">
                          <a:solidFill>
                            <a:srgbClr val="000000"/>
                          </a:solidFill>
                          <a:latin typeface="Times New Roman" pitchFamily="18" charset="0"/>
                          <a:cs typeface="Times New Roman" pitchFamily="18" charset="0"/>
                        </a:rPr>
                        <a:t>1.05</a:t>
                      </a:r>
                      <a:endParaRPr sz="2400">
                        <a:latin typeface="Times New Roman" pitchFamily="18" charset="0"/>
                        <a:cs typeface="Times New Roman" pitchFamily="18" charset="0"/>
                      </a:endParaRPr>
                    </a:p>
                  </a:txBody>
                  <a:tcPr/>
                </a:tc>
                <a:tc>
                  <a:txBody>
                    <a:bodyPr/>
                    <a:lstStyle/>
                    <a:p>
                      <a:pPr>
                        <a:lnSpc>
                          <a:spcPct val="100000"/>
                        </a:lnSpc>
                      </a:pPr>
                      <a:r>
                        <a:rPr lang="en-US" sz="2400" dirty="0">
                          <a:solidFill>
                            <a:srgbClr val="000000"/>
                          </a:solidFill>
                          <a:latin typeface="Times New Roman" pitchFamily="18" charset="0"/>
                          <a:cs typeface="Times New Roman" pitchFamily="18" charset="0"/>
                        </a:rPr>
                        <a:t>2.5</a:t>
                      </a:r>
                      <a:endParaRPr sz="2400">
                        <a:latin typeface="Times New Roman" pitchFamily="18" charset="0"/>
                        <a:cs typeface="Times New Roman" pitchFamily="18" charset="0"/>
                      </a:endParaRPr>
                    </a:p>
                  </a:txBody>
                  <a:tcPr/>
                </a:tc>
                <a:tc>
                  <a:txBody>
                    <a:bodyPr/>
                    <a:lstStyle/>
                    <a:p>
                      <a:pPr>
                        <a:lnSpc>
                          <a:spcPct val="100000"/>
                        </a:lnSpc>
                      </a:pPr>
                      <a:r>
                        <a:rPr lang="en-US" sz="2400" dirty="0">
                          <a:solidFill>
                            <a:srgbClr val="000000"/>
                          </a:solidFill>
                          <a:latin typeface="Times New Roman" pitchFamily="18" charset="0"/>
                          <a:cs typeface="Times New Roman" pitchFamily="18" charset="0"/>
                        </a:rPr>
                        <a:t>0.38</a:t>
                      </a:r>
                      <a:endParaRPr sz="2400">
                        <a:latin typeface="Times New Roman" pitchFamily="18" charset="0"/>
                        <a:cs typeface="Times New Roman" pitchFamily="18" charset="0"/>
                      </a:endParaRPr>
                    </a:p>
                  </a:txBody>
                  <a:tcPr/>
                </a:tc>
                <a:tc>
                  <a:txBody>
                    <a:bodyPr/>
                    <a:lstStyle/>
                    <a:p>
                      <a:pPr>
                        <a:lnSpc>
                          <a:spcPct val="100000"/>
                        </a:lnSpc>
                      </a:pPr>
                      <a:r>
                        <a:rPr lang="en-IN" sz="2400" dirty="0" smtClean="0">
                          <a:solidFill>
                            <a:srgbClr val="000000"/>
                          </a:solidFill>
                          <a:latin typeface="Times New Roman" pitchFamily="18" charset="0"/>
                          <a:cs typeface="Times New Roman" pitchFamily="18" charset="0"/>
                        </a:rPr>
                        <a:t>12.500</a:t>
                      </a:r>
                      <a:endParaRPr sz="2400">
                        <a:latin typeface="Times New Roman" pitchFamily="18" charset="0"/>
                        <a:cs typeface="Times New Roman" pitchFamily="18" charset="0"/>
                      </a:endParaRPr>
                    </a:p>
                  </a:txBody>
                  <a:tcPr/>
                </a:tc>
                <a:tc>
                  <a:txBody>
                    <a:bodyPr/>
                    <a:lstStyle/>
                    <a:p>
                      <a:pPr>
                        <a:lnSpc>
                          <a:spcPct val="100000"/>
                        </a:lnSpc>
                      </a:pPr>
                      <a:r>
                        <a:rPr lang="en-US" sz="2400" dirty="0" smtClean="0">
                          <a:solidFill>
                            <a:srgbClr val="000000"/>
                          </a:solidFill>
                          <a:latin typeface="Times New Roman" pitchFamily="18" charset="0"/>
                          <a:cs typeface="Times New Roman" pitchFamily="18" charset="0"/>
                        </a:rPr>
                        <a:t>34.08</a:t>
                      </a:r>
                      <a:endParaRPr sz="2400">
                        <a:latin typeface="Times New Roman" pitchFamily="18" charset="0"/>
                        <a:cs typeface="Times New Roman" pitchFamily="18" charset="0"/>
                      </a:endParaRPr>
                    </a:p>
                  </a:txBody>
                  <a:tcPr/>
                </a:tc>
                <a:tc>
                  <a:txBody>
                    <a:bodyPr/>
                    <a:lstStyle/>
                    <a:p>
                      <a:pPr>
                        <a:lnSpc>
                          <a:spcPct val="100000"/>
                        </a:lnSpc>
                      </a:pPr>
                      <a:r>
                        <a:rPr lang="en-IN" sz="2400" dirty="0" smtClean="0">
                          <a:solidFill>
                            <a:srgbClr val="000000"/>
                          </a:solidFill>
                          <a:latin typeface="Times New Roman" pitchFamily="18" charset="0"/>
                          <a:cs typeface="Times New Roman" pitchFamily="18" charset="0"/>
                        </a:rPr>
                        <a:t>9.552</a:t>
                      </a:r>
                      <a:endParaRPr sz="2400">
                        <a:latin typeface="Times New Roman" pitchFamily="18" charset="0"/>
                        <a:cs typeface="Times New Roman" pitchFamily="18" charset="0"/>
                      </a:endParaRPr>
                    </a:p>
                  </a:txBody>
                  <a:tcPr/>
                </a:tc>
                <a:tc>
                  <a:txBody>
                    <a:bodyPr/>
                    <a:lstStyle/>
                    <a:p>
                      <a:pPr>
                        <a:lnSpc>
                          <a:spcPct val="100000"/>
                        </a:lnSpc>
                      </a:pPr>
                      <a:r>
                        <a:rPr lang="en-IN" sz="2400" dirty="0" smtClean="0">
                          <a:solidFill>
                            <a:srgbClr val="000000"/>
                          </a:solidFill>
                          <a:latin typeface="Times New Roman" pitchFamily="18" charset="0"/>
                          <a:cs typeface="Times New Roman" pitchFamily="18" charset="0"/>
                        </a:rPr>
                        <a:t>3.564</a:t>
                      </a:r>
                      <a:endParaRPr sz="240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CustomShape 1"/>
          <p:cNvSpPr/>
          <p:nvPr/>
        </p:nvSpPr>
        <p:spPr>
          <a:xfrm>
            <a:off x="457200" y="380880"/>
            <a:ext cx="8228520" cy="6019200"/>
          </a:xfrm>
          <a:prstGeom prst="rect">
            <a:avLst/>
          </a:prstGeom>
          <a:noFill/>
          <a:ln>
            <a:noFill/>
          </a:ln>
        </p:spPr>
        <p:txBody>
          <a:bodyPr lIns="0" tIns="0" rIns="0" bIns="0"/>
          <a:lstStyle/>
          <a:p>
            <a:pPr>
              <a:lnSpc>
                <a:spcPct val="100000"/>
              </a:lnSpc>
            </a:pPr>
            <a:r>
              <a:rPr lang="en-US" sz="2400" b="1" dirty="0">
                <a:solidFill>
                  <a:srgbClr val="000000"/>
                </a:solidFill>
                <a:latin typeface="Times New Roman"/>
              </a:rPr>
              <a:t>Cost Analysis</a:t>
            </a:r>
            <a:endParaRPr/>
          </a:p>
          <a:p>
            <a:pPr>
              <a:lnSpc>
                <a:spcPct val="100000"/>
              </a:lnSpc>
            </a:pPr>
            <a:endParaRPr/>
          </a:p>
          <a:p>
            <a:pPr>
              <a:lnSpc>
                <a:spcPct val="100000"/>
              </a:lnSpc>
            </a:pPr>
            <a:r>
              <a:rPr lang="en-US" sz="2400" b="1" dirty="0">
                <a:solidFill>
                  <a:srgbClr val="000000"/>
                </a:solidFill>
                <a:latin typeface="Times New Roman" pitchFamily="18" charset="0"/>
                <a:cs typeface="Times New Roman" pitchFamily="18" charset="0"/>
              </a:rPr>
              <a:t>Effort </a:t>
            </a:r>
            <a:r>
              <a:rPr lang="en-US" sz="2400" dirty="0">
                <a:solidFill>
                  <a:srgbClr val="000000"/>
                </a:solidFill>
                <a:latin typeface="Times New Roman" pitchFamily="18" charset="0"/>
                <a:cs typeface="Times New Roman" pitchFamily="18" charset="0"/>
              </a:rPr>
              <a:t>=a*</a:t>
            </a:r>
            <a:r>
              <a:rPr lang="en-US" sz="2400" dirty="0" err="1">
                <a:solidFill>
                  <a:srgbClr val="000000"/>
                </a:solidFill>
                <a:latin typeface="Times New Roman" pitchFamily="18" charset="0"/>
                <a:cs typeface="Times New Roman" pitchFamily="18" charset="0"/>
              </a:rPr>
              <a:t>KLOC</a:t>
            </a:r>
            <a:r>
              <a:rPr lang="en-US" sz="2400" baseline="30000" dirty="0" err="1">
                <a:solidFill>
                  <a:srgbClr val="000000"/>
                </a:solidFill>
                <a:latin typeface="Times New Roman" pitchFamily="18" charset="0"/>
                <a:cs typeface="Times New Roman" pitchFamily="18" charset="0"/>
              </a:rPr>
              <a:t>b</a:t>
            </a:r>
            <a:r>
              <a:rPr lang="en-US" sz="2400" dirty="0">
                <a:solidFill>
                  <a:srgbClr val="000000"/>
                </a:solidFill>
                <a:latin typeface="Times New Roman" pitchFamily="18" charset="0"/>
                <a:cs typeface="Times New Roman" pitchFamily="18" charset="0"/>
              </a:rPr>
              <a:t>, in person/months </a:t>
            </a:r>
            <a:endParaRPr sz="2400">
              <a:latin typeface="Times New Roman" pitchFamily="18" charset="0"/>
              <a:cs typeface="Times New Roman" pitchFamily="18" charset="0"/>
            </a:endParaRPr>
          </a:p>
          <a:p>
            <a:pPr>
              <a:lnSpc>
                <a:spcPct val="100000"/>
              </a:lnSpc>
            </a:pPr>
            <a:r>
              <a:rPr lang="en-US" sz="2400" dirty="0">
                <a:solidFill>
                  <a:srgbClr val="000000"/>
                </a:solidFill>
                <a:latin typeface="Times New Roman" pitchFamily="18" charset="0"/>
                <a:cs typeface="Times New Roman" pitchFamily="18" charset="0"/>
              </a:rPr>
              <a:t>with KLOC = lines of code, (in the thousands) = </a:t>
            </a:r>
            <a:r>
              <a:rPr lang="en-US" sz="2400" dirty="0" smtClean="0">
                <a:solidFill>
                  <a:srgbClr val="000000"/>
                </a:solidFill>
                <a:latin typeface="Times New Roman" pitchFamily="18" charset="0"/>
                <a:cs typeface="Times New Roman" pitchFamily="18" charset="0"/>
              </a:rPr>
              <a:t>34.038</a:t>
            </a:r>
            <a:endParaRPr sz="2400">
              <a:latin typeface="Times New Roman" pitchFamily="18" charset="0"/>
              <a:cs typeface="Times New Roman" pitchFamily="18" charset="0"/>
            </a:endParaRPr>
          </a:p>
          <a:p>
            <a:pPr>
              <a:lnSpc>
                <a:spcPct val="100000"/>
              </a:lnSpc>
            </a:pPr>
            <a:endParaRPr sz="2400">
              <a:latin typeface="Times New Roman" pitchFamily="18" charset="0"/>
              <a:cs typeface="Times New Roman" pitchFamily="18" charset="0"/>
            </a:endParaRPr>
          </a:p>
          <a:p>
            <a:pPr>
              <a:lnSpc>
                <a:spcPct val="100000"/>
              </a:lnSpc>
            </a:pPr>
            <a:r>
              <a:rPr lang="en-US" sz="2400" b="1" dirty="0">
                <a:solidFill>
                  <a:srgbClr val="000000"/>
                </a:solidFill>
                <a:latin typeface="Times New Roman" pitchFamily="18" charset="0"/>
                <a:cs typeface="Times New Roman" pitchFamily="18" charset="0"/>
              </a:rPr>
              <a:t>Duration </a:t>
            </a:r>
            <a:r>
              <a:rPr lang="en-US" sz="2400" dirty="0">
                <a:solidFill>
                  <a:srgbClr val="000000"/>
                </a:solidFill>
                <a:latin typeface="Times New Roman" pitchFamily="18" charset="0"/>
                <a:cs typeface="Times New Roman" pitchFamily="18" charset="0"/>
              </a:rPr>
              <a:t>=c*</a:t>
            </a:r>
            <a:r>
              <a:rPr lang="en-US" sz="2400" dirty="0" err="1">
                <a:solidFill>
                  <a:srgbClr val="000000"/>
                </a:solidFill>
                <a:latin typeface="Times New Roman" pitchFamily="18" charset="0"/>
                <a:cs typeface="Times New Roman" pitchFamily="18" charset="0"/>
              </a:rPr>
              <a:t>effort</a:t>
            </a:r>
            <a:r>
              <a:rPr lang="en-US" sz="2400" baseline="30000" dirty="0" err="1">
                <a:solidFill>
                  <a:srgbClr val="000000"/>
                </a:solidFill>
                <a:latin typeface="Times New Roman" pitchFamily="18" charset="0"/>
                <a:cs typeface="Times New Roman" pitchFamily="18" charset="0"/>
              </a:rPr>
              <a:t>d</a:t>
            </a:r>
            <a:r>
              <a:rPr lang="en-US" sz="2400" dirty="0">
                <a:solidFill>
                  <a:srgbClr val="000000"/>
                </a:solidFill>
                <a:latin typeface="Times New Roman" pitchFamily="18" charset="0"/>
                <a:cs typeface="Times New Roman" pitchFamily="18" charset="0"/>
              </a:rPr>
              <a:t>, finally = </a:t>
            </a:r>
            <a:r>
              <a:rPr lang="en-US" sz="2400" dirty="0" smtClean="0">
                <a:solidFill>
                  <a:srgbClr val="000000"/>
                </a:solidFill>
                <a:latin typeface="Times New Roman" pitchFamily="18" charset="0"/>
                <a:cs typeface="Times New Roman" pitchFamily="18" charset="0"/>
              </a:rPr>
              <a:t>9.552</a:t>
            </a:r>
            <a:endParaRPr sz="2400">
              <a:latin typeface="Times New Roman" pitchFamily="18" charset="0"/>
              <a:cs typeface="Times New Roman" pitchFamily="18" charset="0"/>
            </a:endParaRPr>
          </a:p>
          <a:p>
            <a:pPr>
              <a:lnSpc>
                <a:spcPct val="100000"/>
              </a:lnSpc>
            </a:pPr>
            <a:endParaRPr sz="2400">
              <a:latin typeface="Times New Roman" pitchFamily="18" charset="0"/>
              <a:cs typeface="Times New Roman" pitchFamily="18" charset="0"/>
            </a:endParaRPr>
          </a:p>
          <a:p>
            <a:pPr>
              <a:lnSpc>
                <a:spcPct val="100000"/>
              </a:lnSpc>
            </a:pPr>
            <a:r>
              <a:rPr lang="en-US" sz="2400" b="1" dirty="0">
                <a:solidFill>
                  <a:srgbClr val="000000"/>
                </a:solidFill>
                <a:latin typeface="Times New Roman" pitchFamily="18" charset="0"/>
                <a:cs typeface="Times New Roman" pitchFamily="18" charset="0"/>
              </a:rPr>
              <a:t>Staffing </a:t>
            </a:r>
            <a:r>
              <a:rPr lang="en-US" sz="2400" dirty="0">
                <a:solidFill>
                  <a:srgbClr val="000000"/>
                </a:solidFill>
                <a:latin typeface="Times New Roman" pitchFamily="18" charset="0"/>
                <a:cs typeface="Times New Roman" pitchFamily="18" charset="0"/>
              </a:rPr>
              <a:t>=effort/duration = </a:t>
            </a:r>
            <a:r>
              <a:rPr lang="en-US" sz="2400" dirty="0" smtClean="0">
                <a:solidFill>
                  <a:srgbClr val="000000"/>
                </a:solidFill>
                <a:latin typeface="Times New Roman" pitchFamily="18" charset="0"/>
                <a:cs typeface="Times New Roman" pitchFamily="18" charset="0"/>
              </a:rPr>
              <a:t>3.564</a:t>
            </a:r>
            <a:endParaRPr sz="2400">
              <a:latin typeface="Times New Roman" pitchFamily="18" charset="0"/>
              <a:cs typeface="Times New Roman" pitchFamily="18" charset="0"/>
            </a:endParaRPr>
          </a:p>
          <a:p>
            <a:pPr>
              <a:lnSpc>
                <a:spcPct val="100000"/>
              </a:lnSpc>
            </a:pPr>
            <a:endParaRPr sz="2400">
              <a:latin typeface="Times New Roman" pitchFamily="18" charset="0"/>
              <a:cs typeface="Times New Roman" pitchFamily="18" charset="0"/>
            </a:endParaRPr>
          </a:p>
          <a:p>
            <a:pPr>
              <a:lnSpc>
                <a:spcPct val="100000"/>
              </a:lnSpc>
            </a:pPr>
            <a:r>
              <a:rPr lang="en-US" sz="2400" dirty="0" smtClean="0">
                <a:solidFill>
                  <a:srgbClr val="000000"/>
                </a:solidFill>
                <a:latin typeface="Times New Roman" pitchFamily="18" charset="0"/>
                <a:cs typeface="Times New Roman" pitchFamily="18" charset="0"/>
              </a:rPr>
              <a:t>System </a:t>
            </a:r>
            <a:r>
              <a:rPr lang="en-US" sz="2400" dirty="0">
                <a:solidFill>
                  <a:srgbClr val="000000"/>
                </a:solidFill>
                <a:latin typeface="Times New Roman" pitchFamily="18" charset="0"/>
                <a:cs typeface="Times New Roman" pitchFamily="18" charset="0"/>
              </a:rPr>
              <a:t>Requirement</a:t>
            </a:r>
            <a:endParaRPr sz="2400">
              <a:latin typeface="Times New Roman" pitchFamily="18" charset="0"/>
              <a:cs typeface="Times New Roman" pitchFamily="18" charset="0"/>
            </a:endParaRPr>
          </a:p>
          <a:p>
            <a:pPr>
              <a:lnSpc>
                <a:spcPct val="100000"/>
              </a:lnSpc>
            </a:pPr>
            <a:endParaRPr sz="2400">
              <a:latin typeface="Times New Roman" pitchFamily="18" charset="0"/>
              <a:cs typeface="Times New Roman" pitchFamily="18" charset="0"/>
            </a:endParaRPr>
          </a:p>
          <a:p>
            <a:pPr>
              <a:lnSpc>
                <a:spcPct val="100000"/>
              </a:lnSpc>
            </a:pPr>
            <a:r>
              <a:rPr lang="en-US" sz="2400" dirty="0">
                <a:solidFill>
                  <a:srgbClr val="000000"/>
                </a:solidFill>
                <a:latin typeface="Times New Roman" pitchFamily="18" charset="0"/>
                <a:cs typeface="Times New Roman" pitchFamily="18" charset="0"/>
              </a:rPr>
              <a:t>The minimum configuration required on server platform</a:t>
            </a:r>
            <a:endParaRPr sz="2400">
              <a:latin typeface="Times New Roman" pitchFamily="18" charset="0"/>
              <a:cs typeface="Times New Roman" pitchFamily="18" charset="0"/>
            </a:endParaRPr>
          </a:p>
          <a:p>
            <a:pPr>
              <a:lnSpc>
                <a:spcPct val="100000"/>
              </a:lnSpc>
              <a:buFont typeface="Arial"/>
              <a:buChar char="•"/>
            </a:pPr>
            <a:r>
              <a:rPr lang="en-US" sz="2400" dirty="0">
                <a:solidFill>
                  <a:srgbClr val="000000"/>
                </a:solidFill>
                <a:latin typeface="Times New Roman" pitchFamily="18" charset="0"/>
                <a:cs typeface="Times New Roman" pitchFamily="18" charset="0"/>
              </a:rPr>
              <a:t>2.4 GHZ, 80 GB HDD for installation. </a:t>
            </a:r>
            <a:endParaRPr sz="2400">
              <a:latin typeface="Times New Roman" pitchFamily="18" charset="0"/>
              <a:cs typeface="Times New Roman" pitchFamily="18" charset="0"/>
            </a:endParaRPr>
          </a:p>
          <a:p>
            <a:pPr>
              <a:lnSpc>
                <a:spcPct val="100000"/>
              </a:lnSpc>
              <a:buFont typeface="Arial"/>
              <a:buChar char="•"/>
            </a:pPr>
            <a:r>
              <a:rPr lang="en-US" sz="2400" dirty="0">
                <a:solidFill>
                  <a:srgbClr val="000000"/>
                </a:solidFill>
                <a:latin typeface="Times New Roman" pitchFamily="18" charset="0"/>
                <a:cs typeface="Times New Roman" pitchFamily="18" charset="0"/>
              </a:rPr>
              <a:t>512 MB memory. </a:t>
            </a:r>
            <a:endParaRPr sz="2400">
              <a:latin typeface="Times New Roman" pitchFamily="18" charset="0"/>
              <a:cs typeface="Times New Roman" pitchFamily="18" charset="0"/>
            </a:endParaRPr>
          </a:p>
          <a:p>
            <a:pPr>
              <a:lnSpc>
                <a:spcPct val="100000"/>
              </a:lnSpc>
              <a:buFont typeface="Arial"/>
              <a:buChar char="•"/>
            </a:pPr>
            <a:r>
              <a:rPr lang="en-US" sz="2400" dirty="0">
                <a:solidFill>
                  <a:srgbClr val="000000"/>
                </a:solidFill>
                <a:latin typeface="Times New Roman" pitchFamily="18" charset="0"/>
                <a:cs typeface="Times New Roman" pitchFamily="18" charset="0"/>
              </a:rPr>
              <a:t>PC</a:t>
            </a:r>
            <a:endParaRPr sz="2400">
              <a:latin typeface="Times New Roman" pitchFamily="18" charset="0"/>
              <a:cs typeface="Times New Roman" pitchFamily="18" charset="0"/>
            </a:endParaRPr>
          </a:p>
          <a:p>
            <a:pPr>
              <a:lnSpc>
                <a:spcPct val="100000"/>
              </a:lnSpc>
              <a:buFont typeface="Arial"/>
              <a:buChar char="•"/>
            </a:pPr>
            <a:r>
              <a:rPr lang="en-US" sz="2400" dirty="0">
                <a:solidFill>
                  <a:srgbClr val="000000"/>
                </a:solidFill>
                <a:latin typeface="Times New Roman" pitchFamily="18" charset="0"/>
                <a:cs typeface="Times New Roman" pitchFamily="18" charset="0"/>
              </a:rPr>
              <a:t>Network Devices</a:t>
            </a:r>
            <a:endParaRPr sz="2400">
              <a:latin typeface="Times New Roman" pitchFamily="18" charset="0"/>
              <a:cs typeface="Times New Roman" pitchFamily="18" charset="0"/>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400" dirty="0" smtClean="0">
                <a:latin typeface="Times New Roman" pitchFamily="18" charset="0"/>
                <a:cs typeface="Times New Roman" pitchFamily="18" charset="0"/>
              </a:rPr>
              <a:t>Risk Analysis &amp; Mitigation</a:t>
            </a:r>
            <a:endParaRPr lang="en-IN" sz="4400"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571999" y="1828800"/>
            <a:ext cx="4279879" cy="4191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aphicFrame>
        <p:nvGraphicFramePr>
          <p:cNvPr id="4" name="Table 3"/>
          <p:cNvGraphicFramePr>
            <a:graphicFrameLocks noGrp="1"/>
          </p:cNvGraphicFramePr>
          <p:nvPr>
            <p:extLst>
              <p:ext uri="{D42A27DB-BD31-4B8C-83A1-F6EECF244321}">
                <p14:modId xmlns="" xmlns:p14="http://schemas.microsoft.com/office/powerpoint/2010/main" val="1733691383"/>
              </p:ext>
            </p:extLst>
          </p:nvPr>
        </p:nvGraphicFramePr>
        <p:xfrm>
          <a:off x="609600" y="1828800"/>
          <a:ext cx="3886200" cy="4602480"/>
        </p:xfrm>
        <a:graphic>
          <a:graphicData uri="http://schemas.openxmlformats.org/drawingml/2006/table">
            <a:tbl>
              <a:tblPr firstRow="1" bandRow="1">
                <a:tableStyleId>{5C22544A-7EE6-4342-B048-85BDC9FD1C3A}</a:tableStyleId>
              </a:tblPr>
              <a:tblGrid>
                <a:gridCol w="1943100"/>
                <a:gridCol w="1943100"/>
              </a:tblGrid>
              <a:tr h="853440">
                <a:tc>
                  <a:txBody>
                    <a:bodyPr/>
                    <a:lstStyle/>
                    <a:p>
                      <a:r>
                        <a:rPr lang="en-IN" sz="2400" b="0" dirty="0" smtClean="0">
                          <a:solidFill>
                            <a:schemeClr val="tx1"/>
                          </a:solidFill>
                          <a:latin typeface="Times New Roman" pitchFamily="18" charset="0"/>
                          <a:cs typeface="Times New Roman" pitchFamily="18" charset="0"/>
                        </a:rPr>
                        <a:t>Almost impossible (1)</a:t>
                      </a:r>
                      <a:endParaRPr lang="en-IN" sz="2400" b="0" dirty="0">
                        <a:solidFill>
                          <a:schemeClr val="tx1"/>
                        </a:solidFill>
                        <a:latin typeface="Times New Roman" pitchFamily="18" charset="0"/>
                        <a:cs typeface="Times New Roman" pitchFamily="18" charset="0"/>
                      </a:endParaRPr>
                    </a:p>
                  </a:txBody>
                  <a:tcPr/>
                </a:tc>
                <a:tc>
                  <a:txBody>
                    <a:bodyPr/>
                    <a:lstStyle/>
                    <a:p>
                      <a:r>
                        <a:rPr lang="en-IN" sz="2400" b="0" dirty="0" smtClean="0">
                          <a:solidFill>
                            <a:schemeClr val="tx1"/>
                          </a:solidFill>
                          <a:latin typeface="Times New Roman" pitchFamily="18" charset="0"/>
                          <a:cs typeface="Times New Roman" pitchFamily="18" charset="0"/>
                        </a:rPr>
                        <a:t>Once</a:t>
                      </a:r>
                      <a:r>
                        <a:rPr lang="en-IN" sz="2400" b="0" baseline="0" dirty="0" smtClean="0">
                          <a:solidFill>
                            <a:schemeClr val="tx1"/>
                          </a:solidFill>
                          <a:latin typeface="Times New Roman" pitchFamily="18" charset="0"/>
                          <a:cs typeface="Times New Roman" pitchFamily="18" charset="0"/>
                        </a:rPr>
                        <a:t> in 10+ years</a:t>
                      </a:r>
                      <a:endParaRPr lang="en-IN" sz="2400" b="0" dirty="0">
                        <a:solidFill>
                          <a:schemeClr val="tx1"/>
                        </a:solidFill>
                        <a:latin typeface="Times New Roman" pitchFamily="18" charset="0"/>
                        <a:cs typeface="Times New Roman" pitchFamily="18" charset="0"/>
                      </a:endParaRPr>
                    </a:p>
                  </a:txBody>
                  <a:tcPr/>
                </a:tc>
              </a:tr>
              <a:tr h="853440">
                <a:tc>
                  <a:txBody>
                    <a:bodyPr/>
                    <a:lstStyle/>
                    <a:p>
                      <a:pPr algn="l"/>
                      <a:r>
                        <a:rPr lang="en-IN" sz="2400" dirty="0" smtClean="0">
                          <a:latin typeface="Times New Roman" pitchFamily="18" charset="0"/>
                          <a:cs typeface="Times New Roman" pitchFamily="18" charset="0"/>
                        </a:rPr>
                        <a:t>Not</a:t>
                      </a:r>
                      <a:r>
                        <a:rPr lang="en-IN" sz="2400" baseline="0" dirty="0" smtClean="0">
                          <a:latin typeface="Times New Roman" pitchFamily="18" charset="0"/>
                          <a:cs typeface="Times New Roman" pitchFamily="18" charset="0"/>
                        </a:rPr>
                        <a:t> likely to occur (2)</a:t>
                      </a:r>
                      <a:endParaRPr lang="en-IN" sz="2400" dirty="0">
                        <a:latin typeface="Times New Roman" pitchFamily="18" charset="0"/>
                        <a:cs typeface="Times New Roman" pitchFamily="18" charset="0"/>
                      </a:endParaRPr>
                    </a:p>
                  </a:txBody>
                  <a:tcPr/>
                </a:tc>
                <a:tc>
                  <a:txBody>
                    <a:bodyPr/>
                    <a:lstStyle/>
                    <a:p>
                      <a:r>
                        <a:rPr lang="en-IN" sz="2400" dirty="0" smtClean="0">
                          <a:latin typeface="Times New Roman" pitchFamily="18" charset="0"/>
                          <a:cs typeface="Times New Roman" pitchFamily="18" charset="0"/>
                        </a:rPr>
                        <a:t>Once in 2</a:t>
                      </a:r>
                      <a:r>
                        <a:rPr lang="en-IN" sz="2400" baseline="0" dirty="0" smtClean="0">
                          <a:latin typeface="Times New Roman" pitchFamily="18" charset="0"/>
                          <a:cs typeface="Times New Roman" pitchFamily="18" charset="0"/>
                        </a:rPr>
                        <a:t> – 10 years</a:t>
                      </a:r>
                      <a:endParaRPr lang="en-IN" sz="2400" dirty="0">
                        <a:latin typeface="Times New Roman" pitchFamily="18" charset="0"/>
                        <a:cs typeface="Times New Roman" pitchFamily="18" charset="0"/>
                      </a:endParaRPr>
                    </a:p>
                  </a:txBody>
                  <a:tcPr/>
                </a:tc>
              </a:tr>
              <a:tr h="853440">
                <a:tc>
                  <a:txBody>
                    <a:bodyPr/>
                    <a:lstStyle/>
                    <a:p>
                      <a:r>
                        <a:rPr lang="en-IN" sz="2400" dirty="0" smtClean="0">
                          <a:latin typeface="Times New Roman" pitchFamily="18" charset="0"/>
                          <a:cs typeface="Times New Roman" pitchFamily="18" charset="0"/>
                        </a:rPr>
                        <a:t>Could occur (3)</a:t>
                      </a:r>
                      <a:endParaRPr lang="en-IN" sz="2400" dirty="0">
                        <a:latin typeface="Times New Roman" pitchFamily="18" charset="0"/>
                        <a:cs typeface="Times New Roman" pitchFamily="18" charset="0"/>
                      </a:endParaRPr>
                    </a:p>
                  </a:txBody>
                  <a:tcPr/>
                </a:tc>
                <a:tc>
                  <a:txBody>
                    <a:bodyPr/>
                    <a:lstStyle/>
                    <a:p>
                      <a:r>
                        <a:rPr lang="en-IN" sz="2400" dirty="0" smtClean="0">
                          <a:latin typeface="Times New Roman" pitchFamily="18" charset="0"/>
                          <a:cs typeface="Times New Roman" pitchFamily="18" charset="0"/>
                        </a:rPr>
                        <a:t>Once</a:t>
                      </a:r>
                      <a:r>
                        <a:rPr lang="en-IN" sz="2400" baseline="0" dirty="0" smtClean="0">
                          <a:latin typeface="Times New Roman" pitchFamily="18" charset="0"/>
                          <a:cs typeface="Times New Roman" pitchFamily="18" charset="0"/>
                        </a:rPr>
                        <a:t> in &lt; 2 years</a:t>
                      </a:r>
                    </a:p>
                  </a:txBody>
                  <a:tcPr/>
                </a:tc>
              </a:tr>
              <a:tr h="853440">
                <a:tc>
                  <a:txBody>
                    <a:bodyPr/>
                    <a:lstStyle/>
                    <a:p>
                      <a:r>
                        <a:rPr lang="en-IN" sz="2400" dirty="0" smtClean="0">
                          <a:latin typeface="Times New Roman" pitchFamily="18" charset="0"/>
                          <a:cs typeface="Times New Roman" pitchFamily="18" charset="0"/>
                        </a:rPr>
                        <a:t>Known to occur (4)</a:t>
                      </a:r>
                      <a:endParaRPr lang="en-IN" sz="2400" dirty="0">
                        <a:latin typeface="Times New Roman" pitchFamily="18" charset="0"/>
                        <a:cs typeface="Times New Roman" pitchFamily="18" charset="0"/>
                      </a:endParaRPr>
                    </a:p>
                  </a:txBody>
                  <a:tcPr/>
                </a:tc>
                <a:tc>
                  <a:txBody>
                    <a:bodyPr/>
                    <a:lstStyle/>
                    <a:p>
                      <a:r>
                        <a:rPr lang="en-IN" sz="2400" dirty="0" smtClean="0">
                          <a:latin typeface="Times New Roman" pitchFamily="18" charset="0"/>
                          <a:cs typeface="Times New Roman" pitchFamily="18" charset="0"/>
                        </a:rPr>
                        <a:t>1 –</a:t>
                      </a:r>
                      <a:r>
                        <a:rPr lang="en-IN" sz="2400" baseline="0" dirty="0" smtClean="0">
                          <a:latin typeface="Times New Roman" pitchFamily="18" charset="0"/>
                          <a:cs typeface="Times New Roman" pitchFamily="18" charset="0"/>
                        </a:rPr>
                        <a:t> 3 times per month</a:t>
                      </a:r>
                      <a:endParaRPr lang="en-IN" sz="2400" dirty="0">
                        <a:latin typeface="Times New Roman" pitchFamily="18" charset="0"/>
                        <a:cs typeface="Times New Roman" pitchFamily="18" charset="0"/>
                      </a:endParaRPr>
                    </a:p>
                  </a:txBody>
                  <a:tcPr/>
                </a:tc>
              </a:tr>
              <a:tr h="853440">
                <a:tc>
                  <a:txBody>
                    <a:bodyPr/>
                    <a:lstStyle/>
                    <a:p>
                      <a:r>
                        <a:rPr lang="en-IN" sz="2400" dirty="0" smtClean="0">
                          <a:latin typeface="Times New Roman" pitchFamily="18" charset="0"/>
                          <a:cs typeface="Times New Roman" pitchFamily="18" charset="0"/>
                        </a:rPr>
                        <a:t>Common occurrences (5)</a:t>
                      </a:r>
                      <a:endParaRPr lang="en-IN" sz="2400" dirty="0">
                        <a:latin typeface="Times New Roman" pitchFamily="18" charset="0"/>
                        <a:cs typeface="Times New Roman" pitchFamily="18" charset="0"/>
                      </a:endParaRPr>
                    </a:p>
                  </a:txBody>
                  <a:tcPr/>
                </a:tc>
                <a:tc>
                  <a:txBody>
                    <a:bodyPr/>
                    <a:lstStyle/>
                    <a:p>
                      <a:r>
                        <a:rPr lang="en-IN" sz="2400" dirty="0" smtClean="0">
                          <a:latin typeface="Times New Roman" pitchFamily="18" charset="0"/>
                          <a:cs typeface="Times New Roman" pitchFamily="18" charset="0"/>
                        </a:rPr>
                        <a:t>4+ times per month</a:t>
                      </a:r>
                      <a:endParaRPr lang="en-IN" sz="2400" dirty="0">
                        <a:latin typeface="Times New Roman" pitchFamily="18" charset="0"/>
                        <a:cs typeface="Times New Roman" pitchFamily="18" charset="0"/>
                      </a:endParaRPr>
                    </a:p>
                  </a:txBody>
                  <a:tcPr/>
                </a:tc>
              </a:tr>
            </a:tbl>
          </a:graphicData>
        </a:graphic>
      </p:graphicFrame>
    </p:spTree>
    <p:extLst>
      <p:ext uri="{BB962C8B-B14F-4D97-AF65-F5344CB8AC3E}">
        <p14:creationId xmlns="" xmlns:p14="http://schemas.microsoft.com/office/powerpoint/2010/main" val="16293559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533520" y="0"/>
            <a:ext cx="8228520" cy="913680"/>
          </a:xfrm>
          <a:prstGeom prst="rect">
            <a:avLst/>
          </a:prstGeom>
          <a:noFill/>
          <a:ln>
            <a:noFill/>
          </a:ln>
        </p:spPr>
        <p:txBody>
          <a:bodyPr lIns="0" tIns="0" rIns="0" bIns="0" anchor="ctr"/>
          <a:lstStyle/>
          <a:p>
            <a:pPr algn="ctr">
              <a:lnSpc>
                <a:spcPct val="100000"/>
              </a:lnSpc>
            </a:pPr>
            <a:r>
              <a:rPr lang="en-US" sz="4400" dirty="0">
                <a:solidFill>
                  <a:srgbClr val="000000"/>
                </a:solidFill>
                <a:latin typeface="Times New Roman"/>
              </a:rPr>
              <a:t>Risk Analysis &amp; Mitigation </a:t>
            </a:r>
            <a:endParaRPr dirty="0"/>
          </a:p>
        </p:txBody>
      </p:sp>
      <p:graphicFrame>
        <p:nvGraphicFramePr>
          <p:cNvPr id="243" name="Table 2"/>
          <p:cNvGraphicFramePr/>
          <p:nvPr/>
        </p:nvGraphicFramePr>
        <p:xfrm>
          <a:off x="228600" y="1143000"/>
          <a:ext cx="8610120" cy="5409720"/>
        </p:xfrm>
        <a:graphic>
          <a:graphicData uri="http://schemas.openxmlformats.org/drawingml/2006/table">
            <a:tbl>
              <a:tblPr/>
              <a:tblGrid>
                <a:gridCol w="662040"/>
                <a:gridCol w="2407320"/>
                <a:gridCol w="1450440"/>
                <a:gridCol w="1434960"/>
                <a:gridCol w="2655360"/>
              </a:tblGrid>
              <a:tr h="805680">
                <a:tc>
                  <a:txBody>
                    <a:bodyPr/>
                    <a:lstStyle/>
                    <a:p>
                      <a:pPr>
                        <a:lnSpc>
                          <a:spcPct val="100000"/>
                        </a:lnSpc>
                      </a:pPr>
                      <a:r>
                        <a:rPr lang="en-US" sz="1800" b="1" dirty="0">
                          <a:solidFill>
                            <a:srgbClr val="000000"/>
                          </a:solidFill>
                          <a:latin typeface="Times New Roman" pitchFamily="18" charset="0"/>
                          <a:ea typeface="DejaVu Sans"/>
                          <a:cs typeface="Times New Roman" pitchFamily="18" charset="0"/>
                        </a:rPr>
                        <a:t>Sr. No</a:t>
                      </a:r>
                      <a:endParaRPr sz="1800">
                        <a:latin typeface="Times New Roman" pitchFamily="18" charset="0"/>
                        <a:cs typeface="Times New Roman" pitchFamily="18" charset="0"/>
                      </a:endParaRPr>
                    </a:p>
                  </a:txBody>
                  <a:tcPr/>
                </a:tc>
                <a:tc>
                  <a:txBody>
                    <a:bodyPr/>
                    <a:lstStyle/>
                    <a:p>
                      <a:pPr algn="ctr">
                        <a:lnSpc>
                          <a:spcPct val="100000"/>
                        </a:lnSpc>
                      </a:pPr>
                      <a:r>
                        <a:rPr lang="en-US" sz="1800" b="1" dirty="0">
                          <a:solidFill>
                            <a:srgbClr val="000000"/>
                          </a:solidFill>
                          <a:latin typeface="Times New Roman" pitchFamily="18" charset="0"/>
                          <a:ea typeface="DejaVu Sans"/>
                          <a:cs typeface="Times New Roman" pitchFamily="18" charset="0"/>
                        </a:rPr>
                        <a:t>Risk</a:t>
                      </a:r>
                      <a:endParaRPr sz="1800">
                        <a:latin typeface="Times New Roman" pitchFamily="18" charset="0"/>
                        <a:cs typeface="Times New Roman" pitchFamily="18" charset="0"/>
                      </a:endParaRPr>
                    </a:p>
                    <a:p>
                      <a:pPr algn="ctr">
                        <a:lnSpc>
                          <a:spcPct val="100000"/>
                        </a:lnSpc>
                      </a:pPr>
                      <a:r>
                        <a:rPr lang="en-US" sz="1800" b="1" dirty="0">
                          <a:solidFill>
                            <a:srgbClr val="000000"/>
                          </a:solidFill>
                          <a:latin typeface="Times New Roman" pitchFamily="18" charset="0"/>
                          <a:ea typeface="DejaVu Sans"/>
                          <a:cs typeface="Times New Roman" pitchFamily="18" charset="0"/>
                        </a:rPr>
                        <a:t>(Description of risk ) </a:t>
                      </a:r>
                      <a:endParaRPr sz="1800">
                        <a:latin typeface="Times New Roman" pitchFamily="18" charset="0"/>
                        <a:cs typeface="Times New Roman" pitchFamily="18" charset="0"/>
                      </a:endParaRPr>
                    </a:p>
                  </a:txBody>
                  <a:tcPr/>
                </a:tc>
                <a:tc>
                  <a:txBody>
                    <a:bodyPr/>
                    <a:lstStyle/>
                    <a:p>
                      <a:pPr algn="ctr">
                        <a:lnSpc>
                          <a:spcPct val="100000"/>
                        </a:lnSpc>
                      </a:pPr>
                      <a:r>
                        <a:rPr lang="en-US" sz="1800" b="1">
                          <a:solidFill>
                            <a:srgbClr val="000000"/>
                          </a:solidFill>
                          <a:latin typeface="Times New Roman" pitchFamily="18" charset="0"/>
                          <a:ea typeface="DejaVu Sans"/>
                          <a:cs typeface="Times New Roman" pitchFamily="18" charset="0"/>
                        </a:rPr>
                        <a:t>Probability</a:t>
                      </a:r>
                      <a:endParaRPr sz="1800">
                        <a:latin typeface="Times New Roman" pitchFamily="18" charset="0"/>
                        <a:cs typeface="Times New Roman" pitchFamily="18" charset="0"/>
                      </a:endParaRPr>
                    </a:p>
                  </a:txBody>
                  <a:tcPr/>
                </a:tc>
                <a:tc>
                  <a:txBody>
                    <a:bodyPr/>
                    <a:lstStyle/>
                    <a:p>
                      <a:pPr algn="ctr">
                        <a:lnSpc>
                          <a:spcPct val="100000"/>
                        </a:lnSpc>
                      </a:pPr>
                      <a:r>
                        <a:rPr lang="en-US" sz="1800" b="1">
                          <a:solidFill>
                            <a:srgbClr val="000000"/>
                          </a:solidFill>
                          <a:latin typeface="Times New Roman" pitchFamily="18" charset="0"/>
                          <a:ea typeface="DejaVu Sans"/>
                          <a:cs typeface="Times New Roman" pitchFamily="18" charset="0"/>
                        </a:rPr>
                        <a:t>Impact</a:t>
                      </a:r>
                      <a:endParaRPr sz="1800">
                        <a:latin typeface="Times New Roman" pitchFamily="18" charset="0"/>
                        <a:cs typeface="Times New Roman" pitchFamily="18" charset="0"/>
                      </a:endParaRPr>
                    </a:p>
                  </a:txBody>
                  <a:tcPr/>
                </a:tc>
                <a:tc>
                  <a:txBody>
                    <a:bodyPr/>
                    <a:lstStyle/>
                    <a:p>
                      <a:pPr algn="ctr">
                        <a:lnSpc>
                          <a:spcPct val="100000"/>
                        </a:lnSpc>
                      </a:pPr>
                      <a:r>
                        <a:rPr lang="en-US" sz="1800" b="1">
                          <a:solidFill>
                            <a:srgbClr val="000000"/>
                          </a:solidFill>
                          <a:latin typeface="Times New Roman" pitchFamily="18" charset="0"/>
                          <a:ea typeface="DejaVu Sans"/>
                          <a:cs typeface="Times New Roman" pitchFamily="18" charset="0"/>
                        </a:rPr>
                        <a:t>Risk </a:t>
                      </a:r>
                      <a:endParaRPr sz="1800">
                        <a:latin typeface="Times New Roman" pitchFamily="18" charset="0"/>
                        <a:cs typeface="Times New Roman" pitchFamily="18" charset="0"/>
                      </a:endParaRPr>
                    </a:p>
                    <a:p>
                      <a:pPr algn="ctr">
                        <a:lnSpc>
                          <a:spcPct val="100000"/>
                        </a:lnSpc>
                      </a:pPr>
                      <a:r>
                        <a:rPr lang="en-US" sz="1800" b="1">
                          <a:solidFill>
                            <a:srgbClr val="000000"/>
                          </a:solidFill>
                          <a:latin typeface="Times New Roman" pitchFamily="18" charset="0"/>
                          <a:ea typeface="DejaVu Sans"/>
                          <a:cs typeface="Times New Roman" pitchFamily="18" charset="0"/>
                        </a:rPr>
                        <a:t>Mitigation</a:t>
                      </a:r>
                      <a:endParaRPr sz="1800">
                        <a:latin typeface="Times New Roman" pitchFamily="18" charset="0"/>
                        <a:cs typeface="Times New Roman" pitchFamily="18" charset="0"/>
                      </a:endParaRPr>
                    </a:p>
                  </a:txBody>
                  <a:tcPr/>
                </a:tc>
              </a:tr>
              <a:tr h="1558440">
                <a:tc>
                  <a:txBody>
                    <a:bodyPr/>
                    <a:lstStyle/>
                    <a:p>
                      <a:pPr>
                        <a:lnSpc>
                          <a:spcPct val="100000"/>
                        </a:lnSpc>
                      </a:pPr>
                      <a:r>
                        <a:rPr lang="en-US" sz="1800">
                          <a:solidFill>
                            <a:srgbClr val="000000"/>
                          </a:solidFill>
                          <a:latin typeface="Times New Roman" pitchFamily="18" charset="0"/>
                          <a:cs typeface="Times New Roman" pitchFamily="18" charset="0"/>
                        </a:rPr>
                        <a:t>1</a:t>
                      </a:r>
                      <a:endParaRPr sz="1800">
                        <a:latin typeface="Times New Roman" pitchFamily="18" charset="0"/>
                        <a:cs typeface="Times New Roman" pitchFamily="18" charset="0"/>
                      </a:endParaRPr>
                    </a:p>
                  </a:txBody>
                  <a:tcPr/>
                </a:tc>
                <a:tc>
                  <a:txBody>
                    <a:bodyPr/>
                    <a:lstStyle/>
                    <a:p>
                      <a:pPr>
                        <a:lnSpc>
                          <a:spcPct val="100000"/>
                        </a:lnSpc>
                      </a:pPr>
                      <a:r>
                        <a:rPr lang="en-US" sz="1800" dirty="0">
                          <a:solidFill>
                            <a:srgbClr val="000000"/>
                          </a:solidFill>
                          <a:latin typeface="Times New Roman" pitchFamily="18" charset="0"/>
                          <a:ea typeface="DejaVu Sans"/>
                          <a:cs typeface="Times New Roman" pitchFamily="18" charset="0"/>
                        </a:rPr>
                        <a:t>Interdependency of implementation  of modules.</a:t>
                      </a:r>
                      <a:endParaRPr sz="1800">
                        <a:latin typeface="Times New Roman" pitchFamily="18" charset="0"/>
                        <a:cs typeface="Times New Roman" pitchFamily="18" charset="0"/>
                      </a:endParaRPr>
                    </a:p>
                  </a:txBody>
                  <a:tcPr/>
                </a:tc>
                <a:tc>
                  <a:txBody>
                    <a:bodyPr/>
                    <a:lstStyle/>
                    <a:p>
                      <a:pPr>
                        <a:lnSpc>
                          <a:spcPct val="100000"/>
                        </a:lnSpc>
                      </a:pPr>
                      <a:r>
                        <a:rPr lang="en-US" sz="1800" dirty="0">
                          <a:solidFill>
                            <a:srgbClr val="000000"/>
                          </a:solidFill>
                          <a:latin typeface="Times New Roman" pitchFamily="18" charset="0"/>
                          <a:ea typeface="DejaVu Sans"/>
                          <a:cs typeface="Times New Roman" pitchFamily="18" charset="0"/>
                        </a:rPr>
                        <a:t>Medium </a:t>
                      </a:r>
                      <a:endParaRPr sz="1800">
                        <a:latin typeface="Times New Roman" pitchFamily="18" charset="0"/>
                        <a:cs typeface="Times New Roman" pitchFamily="18" charset="0"/>
                      </a:endParaRPr>
                    </a:p>
                  </a:txBody>
                  <a:tcPr/>
                </a:tc>
                <a:tc>
                  <a:txBody>
                    <a:bodyPr/>
                    <a:lstStyle/>
                    <a:p>
                      <a:pPr>
                        <a:lnSpc>
                          <a:spcPct val="100000"/>
                        </a:lnSpc>
                      </a:pPr>
                      <a:r>
                        <a:rPr lang="en-US" sz="1800">
                          <a:solidFill>
                            <a:srgbClr val="000000"/>
                          </a:solidFill>
                          <a:latin typeface="Times New Roman" pitchFamily="18" charset="0"/>
                          <a:cs typeface="Times New Roman" pitchFamily="18" charset="0"/>
                        </a:rPr>
                        <a:t>Medium</a:t>
                      </a:r>
                      <a:endParaRPr sz="1800">
                        <a:latin typeface="Times New Roman" pitchFamily="18" charset="0"/>
                        <a:cs typeface="Times New Roman" pitchFamily="18" charset="0"/>
                      </a:endParaRPr>
                    </a:p>
                  </a:txBody>
                  <a:tcPr/>
                </a:tc>
                <a:tc>
                  <a:txBody>
                    <a:bodyPr/>
                    <a:lstStyle/>
                    <a:p>
                      <a:pPr>
                        <a:lnSpc>
                          <a:spcPct val="100000"/>
                        </a:lnSpc>
                      </a:pPr>
                      <a:r>
                        <a:rPr lang="en-US" sz="1800">
                          <a:solidFill>
                            <a:srgbClr val="000000"/>
                          </a:solidFill>
                          <a:latin typeface="Times New Roman" pitchFamily="18" charset="0"/>
                          <a:cs typeface="Times New Roman" pitchFamily="18" charset="0"/>
                        </a:rPr>
                        <a:t>The module that are not interdependent should be designed before the analysis.</a:t>
                      </a:r>
                      <a:endParaRPr sz="1800">
                        <a:latin typeface="Times New Roman" pitchFamily="18" charset="0"/>
                        <a:cs typeface="Times New Roman" pitchFamily="18" charset="0"/>
                      </a:endParaRPr>
                    </a:p>
                  </a:txBody>
                  <a:tcPr/>
                </a:tc>
              </a:tr>
              <a:tr h="1628640">
                <a:tc>
                  <a:txBody>
                    <a:bodyPr/>
                    <a:lstStyle/>
                    <a:p>
                      <a:pPr>
                        <a:lnSpc>
                          <a:spcPct val="100000"/>
                        </a:lnSpc>
                      </a:pPr>
                      <a:r>
                        <a:rPr lang="en-US" sz="1800">
                          <a:solidFill>
                            <a:srgbClr val="000000"/>
                          </a:solidFill>
                          <a:latin typeface="Times New Roman" pitchFamily="18" charset="0"/>
                          <a:cs typeface="Times New Roman" pitchFamily="18" charset="0"/>
                        </a:rPr>
                        <a:t>2</a:t>
                      </a:r>
                      <a:endParaRPr sz="1800">
                        <a:latin typeface="Times New Roman" pitchFamily="18" charset="0"/>
                        <a:cs typeface="Times New Roman" pitchFamily="18" charset="0"/>
                      </a:endParaRPr>
                    </a:p>
                  </a:txBody>
                  <a:tcPr/>
                </a:tc>
                <a:tc>
                  <a:txBody>
                    <a:bodyPr/>
                    <a:lstStyle/>
                    <a:p>
                      <a:pPr>
                        <a:lnSpc>
                          <a:spcPct val="100000"/>
                        </a:lnSpc>
                      </a:pPr>
                      <a:r>
                        <a:rPr lang="en-US" sz="1800">
                          <a:solidFill>
                            <a:srgbClr val="000000"/>
                          </a:solidFill>
                          <a:latin typeface="Times New Roman" pitchFamily="18" charset="0"/>
                          <a:cs typeface="Times New Roman" pitchFamily="18" charset="0"/>
                        </a:rPr>
                        <a:t>Software is resource intensive and slow.</a:t>
                      </a:r>
                      <a:endParaRPr sz="1800">
                        <a:latin typeface="Times New Roman" pitchFamily="18" charset="0"/>
                        <a:cs typeface="Times New Roman" pitchFamily="18" charset="0"/>
                      </a:endParaRPr>
                    </a:p>
                  </a:txBody>
                  <a:tcPr/>
                </a:tc>
                <a:tc>
                  <a:txBody>
                    <a:bodyPr/>
                    <a:lstStyle/>
                    <a:p>
                      <a:pPr>
                        <a:lnSpc>
                          <a:spcPct val="100000"/>
                        </a:lnSpc>
                      </a:pPr>
                      <a:r>
                        <a:rPr lang="en-US" sz="1800" dirty="0">
                          <a:solidFill>
                            <a:srgbClr val="000000"/>
                          </a:solidFill>
                          <a:latin typeface="Times New Roman" pitchFamily="18" charset="0"/>
                          <a:ea typeface="DejaVu Sans"/>
                          <a:cs typeface="Times New Roman" pitchFamily="18" charset="0"/>
                        </a:rPr>
                        <a:t>Low</a:t>
                      </a:r>
                      <a:endParaRPr sz="1800">
                        <a:latin typeface="Times New Roman" pitchFamily="18" charset="0"/>
                        <a:cs typeface="Times New Roman" pitchFamily="18" charset="0"/>
                      </a:endParaRPr>
                    </a:p>
                  </a:txBody>
                  <a:tcPr/>
                </a:tc>
                <a:tc>
                  <a:txBody>
                    <a:bodyPr/>
                    <a:lstStyle/>
                    <a:p>
                      <a:pPr>
                        <a:lnSpc>
                          <a:spcPct val="100000"/>
                        </a:lnSpc>
                      </a:pPr>
                      <a:r>
                        <a:rPr lang="en-US" sz="1800" dirty="0">
                          <a:solidFill>
                            <a:srgbClr val="000000"/>
                          </a:solidFill>
                          <a:latin typeface="Times New Roman" pitchFamily="18" charset="0"/>
                          <a:cs typeface="Times New Roman" pitchFamily="18" charset="0"/>
                        </a:rPr>
                        <a:t>High</a:t>
                      </a:r>
                      <a:endParaRPr sz="1800">
                        <a:latin typeface="Times New Roman" pitchFamily="18" charset="0"/>
                        <a:cs typeface="Times New Roman" pitchFamily="18" charset="0"/>
                      </a:endParaRPr>
                    </a:p>
                  </a:txBody>
                  <a:tcPr/>
                </a:tc>
                <a:tc>
                  <a:txBody>
                    <a:bodyPr/>
                    <a:lstStyle/>
                    <a:p>
                      <a:pPr>
                        <a:lnSpc>
                          <a:spcPct val="100000"/>
                        </a:lnSpc>
                      </a:pPr>
                      <a:r>
                        <a:rPr lang="en-US" sz="1800" dirty="0">
                          <a:solidFill>
                            <a:srgbClr val="000000"/>
                          </a:solidFill>
                          <a:latin typeface="Times New Roman" pitchFamily="18" charset="0"/>
                          <a:cs typeface="Times New Roman" pitchFamily="18" charset="0"/>
                        </a:rPr>
                        <a:t>The software should be designed efficiently and in a language that maximizes efficiency and minimizes system load. </a:t>
                      </a:r>
                      <a:endParaRPr sz="1800">
                        <a:latin typeface="Times New Roman" pitchFamily="18" charset="0"/>
                        <a:cs typeface="Times New Roman" pitchFamily="18" charset="0"/>
                      </a:endParaRPr>
                    </a:p>
                  </a:txBody>
                  <a:tcPr/>
                </a:tc>
              </a:tr>
              <a:tr h="1416960">
                <a:tc>
                  <a:txBody>
                    <a:bodyPr/>
                    <a:lstStyle/>
                    <a:p>
                      <a:pPr>
                        <a:lnSpc>
                          <a:spcPct val="100000"/>
                        </a:lnSpc>
                      </a:pPr>
                      <a:r>
                        <a:rPr lang="en-US" sz="1800">
                          <a:solidFill>
                            <a:srgbClr val="000000"/>
                          </a:solidFill>
                          <a:latin typeface="Times New Roman" pitchFamily="18" charset="0"/>
                          <a:cs typeface="Times New Roman" pitchFamily="18" charset="0"/>
                        </a:rPr>
                        <a:t>3</a:t>
                      </a:r>
                      <a:endParaRPr sz="1800">
                        <a:latin typeface="Times New Roman" pitchFamily="18" charset="0"/>
                        <a:cs typeface="Times New Roman" pitchFamily="18" charset="0"/>
                      </a:endParaRPr>
                    </a:p>
                  </a:txBody>
                  <a:tcPr/>
                </a:tc>
                <a:tc>
                  <a:txBody>
                    <a:bodyPr/>
                    <a:lstStyle/>
                    <a:p>
                      <a:pPr>
                        <a:lnSpc>
                          <a:spcPct val="100000"/>
                        </a:lnSpc>
                      </a:pPr>
                      <a:r>
                        <a:rPr lang="en-US" sz="1800">
                          <a:solidFill>
                            <a:srgbClr val="000000"/>
                          </a:solidFill>
                          <a:latin typeface="Times New Roman" pitchFamily="18" charset="0"/>
                          <a:ea typeface="DejaVu Sans"/>
                          <a:cs typeface="Times New Roman" pitchFamily="18" charset="0"/>
                        </a:rPr>
                        <a:t>Overly optimistic schedule</a:t>
                      </a:r>
                      <a:endParaRPr sz="1800">
                        <a:latin typeface="Times New Roman" pitchFamily="18" charset="0"/>
                        <a:cs typeface="Times New Roman" pitchFamily="18" charset="0"/>
                      </a:endParaRPr>
                    </a:p>
                  </a:txBody>
                  <a:tcPr/>
                </a:tc>
                <a:tc>
                  <a:txBody>
                    <a:bodyPr/>
                    <a:lstStyle/>
                    <a:p>
                      <a:pPr>
                        <a:lnSpc>
                          <a:spcPct val="100000"/>
                        </a:lnSpc>
                      </a:pPr>
                      <a:r>
                        <a:rPr lang="en-US" sz="1800">
                          <a:solidFill>
                            <a:srgbClr val="000000"/>
                          </a:solidFill>
                          <a:latin typeface="Times New Roman" pitchFamily="18" charset="0"/>
                          <a:ea typeface="DejaVu Sans"/>
                          <a:cs typeface="Times New Roman" pitchFamily="18" charset="0"/>
                        </a:rPr>
                        <a:t>Medium</a:t>
                      </a:r>
                      <a:endParaRPr sz="1800">
                        <a:latin typeface="Times New Roman" pitchFamily="18" charset="0"/>
                        <a:cs typeface="Times New Roman" pitchFamily="18" charset="0"/>
                      </a:endParaRPr>
                    </a:p>
                  </a:txBody>
                  <a:tcPr/>
                </a:tc>
                <a:tc>
                  <a:txBody>
                    <a:bodyPr/>
                    <a:lstStyle/>
                    <a:p>
                      <a:pPr>
                        <a:lnSpc>
                          <a:spcPct val="100000"/>
                        </a:lnSpc>
                      </a:pPr>
                      <a:r>
                        <a:rPr lang="en-US" sz="1800">
                          <a:solidFill>
                            <a:srgbClr val="000000"/>
                          </a:solidFill>
                          <a:latin typeface="Times New Roman" pitchFamily="18" charset="0"/>
                          <a:cs typeface="Times New Roman" pitchFamily="18" charset="0"/>
                        </a:rPr>
                        <a:t>Low</a:t>
                      </a:r>
                      <a:endParaRPr sz="1800">
                        <a:latin typeface="Times New Roman" pitchFamily="18" charset="0"/>
                        <a:cs typeface="Times New Roman" pitchFamily="18" charset="0"/>
                      </a:endParaRPr>
                    </a:p>
                  </a:txBody>
                  <a:tcPr/>
                </a:tc>
                <a:tc>
                  <a:txBody>
                    <a:bodyPr/>
                    <a:lstStyle/>
                    <a:p>
                      <a:pPr>
                        <a:lnSpc>
                          <a:spcPct val="100000"/>
                        </a:lnSpc>
                      </a:pPr>
                      <a:r>
                        <a:rPr lang="en-US" sz="1800" dirty="0">
                          <a:solidFill>
                            <a:srgbClr val="000000"/>
                          </a:solidFill>
                          <a:latin typeface="Times New Roman" pitchFamily="18" charset="0"/>
                          <a:cs typeface="Times New Roman" pitchFamily="18" charset="0"/>
                        </a:rPr>
                        <a:t>Increase the man hours put in by each team member.</a:t>
                      </a:r>
                      <a:endParaRPr sz="180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551880" y="497160"/>
            <a:ext cx="8229240" cy="1142640"/>
          </a:xfrm>
          <a:prstGeom prst="rect">
            <a:avLst/>
          </a:prstGeom>
        </p:spPr>
        <p:txBody>
          <a:bodyPr anchor="ctr"/>
          <a:lstStyle/>
          <a:p>
            <a:pPr algn="ctr">
              <a:lnSpc>
                <a:spcPct val="100000"/>
              </a:lnSpc>
            </a:pPr>
            <a:r>
              <a:rPr lang="en-US" sz="4400" dirty="0">
                <a:solidFill>
                  <a:srgbClr val="000000"/>
                </a:solidFill>
                <a:latin typeface="Times New Roman"/>
                <a:ea typeface="Times New Roman"/>
              </a:rPr>
              <a:t>Problems identified in the domain </a:t>
            </a:r>
            <a:endParaRPr/>
          </a:p>
        </p:txBody>
      </p:sp>
      <p:sp>
        <p:nvSpPr>
          <p:cNvPr id="161" name="TextShape 2"/>
          <p:cNvSpPr txBox="1"/>
          <p:nvPr/>
        </p:nvSpPr>
        <p:spPr>
          <a:xfrm>
            <a:off x="717480" y="2063880"/>
            <a:ext cx="7047720" cy="1494720"/>
          </a:xfrm>
          <a:prstGeom prst="rect">
            <a:avLst/>
          </a:prstGeom>
        </p:spPr>
        <p:txBody>
          <a:bodyPr/>
          <a:lstStyle/>
          <a:p>
            <a:pPr algn="just">
              <a:lnSpc>
                <a:spcPct val="100000"/>
              </a:lnSpc>
              <a:buFont typeface="Arial"/>
              <a:buChar char="•"/>
            </a:pPr>
            <a:r>
              <a:rPr lang="en-US" sz="2400" dirty="0">
                <a:solidFill>
                  <a:srgbClr val="000000"/>
                </a:solidFill>
                <a:latin typeface="Times New Roman"/>
                <a:ea typeface="Times New Roman"/>
              </a:rPr>
              <a:t>Implementation is costly. </a:t>
            </a:r>
            <a:endParaRPr sz="2400"/>
          </a:p>
          <a:p>
            <a:pPr algn="just">
              <a:lnSpc>
                <a:spcPct val="100000"/>
              </a:lnSpc>
              <a:buFont typeface="Arial"/>
              <a:buChar char="•"/>
            </a:pPr>
            <a:r>
              <a:rPr lang="en-US" sz="2400" dirty="0">
                <a:solidFill>
                  <a:srgbClr val="000000"/>
                </a:solidFill>
                <a:latin typeface="Times New Roman"/>
                <a:ea typeface="Times New Roman"/>
              </a:rPr>
              <a:t>Security.</a:t>
            </a:r>
            <a:endParaRPr sz="2400"/>
          </a:p>
          <a:p>
            <a:pPr>
              <a:lnSpc>
                <a:spcPct val="100000"/>
              </a:lnSpc>
            </a:pPr>
            <a:endParaRPr/>
          </a:p>
          <a:p>
            <a:pPr>
              <a:lnSpc>
                <a:spcPct val="100000"/>
              </a:lnSpc>
            </a:pPr>
            <a:endParaRPr/>
          </a:p>
          <a:p>
            <a:pPr algn="just">
              <a:lnSpc>
                <a:spcPct val="8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4" name="Table 1"/>
          <p:cNvGraphicFramePr/>
          <p:nvPr/>
        </p:nvGraphicFramePr>
        <p:xfrm>
          <a:off x="380880" y="762120"/>
          <a:ext cx="8229240" cy="4822200"/>
        </p:xfrm>
        <a:graphic>
          <a:graphicData uri="http://schemas.openxmlformats.org/drawingml/2006/table">
            <a:tbl>
              <a:tblPr/>
              <a:tblGrid>
                <a:gridCol w="733320"/>
                <a:gridCol w="2731680"/>
                <a:gridCol w="1472400"/>
                <a:gridCol w="1472400"/>
                <a:gridCol w="1819440"/>
              </a:tblGrid>
              <a:tr h="1147320">
                <a:tc>
                  <a:txBody>
                    <a:bodyPr/>
                    <a:lstStyle/>
                    <a:p>
                      <a:pPr>
                        <a:lnSpc>
                          <a:spcPct val="100000"/>
                        </a:lnSpc>
                      </a:pPr>
                      <a:r>
                        <a:rPr lang="en-US" sz="1800" b="1" dirty="0">
                          <a:solidFill>
                            <a:srgbClr val="000000"/>
                          </a:solidFill>
                          <a:latin typeface="Times New Roman" pitchFamily="18" charset="0"/>
                          <a:ea typeface="DejaVu Sans"/>
                          <a:cs typeface="Times New Roman" pitchFamily="18" charset="0"/>
                        </a:rPr>
                        <a:t>  Sr.         No</a:t>
                      </a:r>
                      <a:endParaRPr sz="1800" dirty="0">
                        <a:latin typeface="Times New Roman" pitchFamily="18" charset="0"/>
                        <a:cs typeface="Times New Roman" pitchFamily="18" charset="0"/>
                      </a:endParaRPr>
                    </a:p>
                    <a:p>
                      <a:pPr>
                        <a:lnSpc>
                          <a:spcPct val="100000"/>
                        </a:lnSpc>
                      </a:pPr>
                      <a:endParaRPr sz="1800" dirty="0">
                        <a:latin typeface="Times New Roman" pitchFamily="18" charset="0"/>
                        <a:cs typeface="Times New Roman" pitchFamily="18" charset="0"/>
                      </a:endParaRPr>
                    </a:p>
                  </a:txBody>
                  <a:tcPr/>
                </a:tc>
                <a:tc>
                  <a:txBody>
                    <a:bodyPr/>
                    <a:lstStyle/>
                    <a:p>
                      <a:pPr algn="ctr">
                        <a:lnSpc>
                          <a:spcPct val="100000"/>
                        </a:lnSpc>
                      </a:pPr>
                      <a:r>
                        <a:rPr lang="en-US" sz="1800" b="1" dirty="0">
                          <a:solidFill>
                            <a:srgbClr val="000000"/>
                          </a:solidFill>
                          <a:latin typeface="Times New Roman" pitchFamily="18" charset="0"/>
                          <a:ea typeface="DejaVu Sans"/>
                          <a:cs typeface="Times New Roman" pitchFamily="18" charset="0"/>
                        </a:rPr>
                        <a:t>Risk</a:t>
                      </a:r>
                      <a:endParaRPr sz="1800">
                        <a:latin typeface="Times New Roman" pitchFamily="18" charset="0"/>
                        <a:cs typeface="Times New Roman" pitchFamily="18" charset="0"/>
                      </a:endParaRPr>
                    </a:p>
                    <a:p>
                      <a:pPr algn="ctr">
                        <a:lnSpc>
                          <a:spcPct val="100000"/>
                        </a:lnSpc>
                      </a:pPr>
                      <a:r>
                        <a:rPr lang="en-US" sz="1800" b="1" dirty="0">
                          <a:solidFill>
                            <a:srgbClr val="000000"/>
                          </a:solidFill>
                          <a:latin typeface="Times New Roman" pitchFamily="18" charset="0"/>
                          <a:ea typeface="DejaVu Sans"/>
                          <a:cs typeface="Times New Roman" pitchFamily="18" charset="0"/>
                        </a:rPr>
                        <a:t>(Description of risk ) </a:t>
                      </a:r>
                      <a:endParaRPr sz="1800">
                        <a:latin typeface="Times New Roman" pitchFamily="18" charset="0"/>
                        <a:cs typeface="Times New Roman" pitchFamily="18" charset="0"/>
                      </a:endParaRPr>
                    </a:p>
                    <a:p>
                      <a:pPr algn="ctr">
                        <a:lnSpc>
                          <a:spcPct val="100000"/>
                        </a:lnSpc>
                      </a:pPr>
                      <a:endParaRPr sz="1800">
                        <a:latin typeface="Times New Roman" pitchFamily="18" charset="0"/>
                        <a:cs typeface="Times New Roman" pitchFamily="18" charset="0"/>
                      </a:endParaRPr>
                    </a:p>
                  </a:txBody>
                  <a:tcPr/>
                </a:tc>
                <a:tc>
                  <a:txBody>
                    <a:bodyPr/>
                    <a:lstStyle/>
                    <a:p>
                      <a:pPr algn="ctr">
                        <a:lnSpc>
                          <a:spcPct val="100000"/>
                        </a:lnSpc>
                      </a:pPr>
                      <a:r>
                        <a:rPr lang="en-US" sz="1800" b="1" dirty="0">
                          <a:solidFill>
                            <a:srgbClr val="000000"/>
                          </a:solidFill>
                          <a:latin typeface="Times New Roman" pitchFamily="18" charset="0"/>
                          <a:ea typeface="DejaVu Sans"/>
                          <a:cs typeface="Times New Roman" pitchFamily="18" charset="0"/>
                        </a:rPr>
                        <a:t>Probability</a:t>
                      </a:r>
                      <a:endParaRPr sz="1800" dirty="0">
                        <a:latin typeface="Times New Roman" pitchFamily="18" charset="0"/>
                        <a:cs typeface="Times New Roman" pitchFamily="18" charset="0"/>
                      </a:endParaRPr>
                    </a:p>
                    <a:p>
                      <a:pPr algn="ctr">
                        <a:lnSpc>
                          <a:spcPct val="100000"/>
                        </a:lnSpc>
                      </a:pPr>
                      <a:endParaRPr sz="1800" dirty="0">
                        <a:latin typeface="Times New Roman" pitchFamily="18" charset="0"/>
                        <a:cs typeface="Times New Roman" pitchFamily="18" charset="0"/>
                      </a:endParaRPr>
                    </a:p>
                  </a:txBody>
                  <a:tcPr/>
                </a:tc>
                <a:tc>
                  <a:txBody>
                    <a:bodyPr/>
                    <a:lstStyle/>
                    <a:p>
                      <a:pPr algn="ctr">
                        <a:lnSpc>
                          <a:spcPct val="100000"/>
                        </a:lnSpc>
                      </a:pPr>
                      <a:r>
                        <a:rPr lang="en-US" sz="1800" b="1">
                          <a:solidFill>
                            <a:srgbClr val="000000"/>
                          </a:solidFill>
                          <a:latin typeface="Times New Roman" pitchFamily="18" charset="0"/>
                          <a:ea typeface="DejaVu Sans"/>
                          <a:cs typeface="Times New Roman" pitchFamily="18" charset="0"/>
                        </a:rPr>
                        <a:t>Impact</a:t>
                      </a:r>
                      <a:endParaRPr sz="1800">
                        <a:latin typeface="Times New Roman" pitchFamily="18" charset="0"/>
                        <a:cs typeface="Times New Roman" pitchFamily="18" charset="0"/>
                      </a:endParaRPr>
                    </a:p>
                    <a:p>
                      <a:pPr algn="ctr">
                        <a:lnSpc>
                          <a:spcPct val="100000"/>
                        </a:lnSpc>
                      </a:pPr>
                      <a:endParaRPr sz="1800">
                        <a:latin typeface="Times New Roman" pitchFamily="18" charset="0"/>
                        <a:cs typeface="Times New Roman" pitchFamily="18" charset="0"/>
                      </a:endParaRPr>
                    </a:p>
                  </a:txBody>
                  <a:tcPr/>
                </a:tc>
                <a:tc>
                  <a:txBody>
                    <a:bodyPr/>
                    <a:lstStyle/>
                    <a:p>
                      <a:pPr algn="ctr">
                        <a:lnSpc>
                          <a:spcPct val="100000"/>
                        </a:lnSpc>
                      </a:pPr>
                      <a:r>
                        <a:rPr lang="en-US" sz="1800" b="1">
                          <a:solidFill>
                            <a:srgbClr val="000000"/>
                          </a:solidFill>
                          <a:latin typeface="Times New Roman" pitchFamily="18" charset="0"/>
                          <a:ea typeface="DejaVu Sans"/>
                          <a:cs typeface="Times New Roman" pitchFamily="18" charset="0"/>
                        </a:rPr>
                        <a:t>Risk </a:t>
                      </a:r>
                      <a:endParaRPr sz="1800">
                        <a:latin typeface="Times New Roman" pitchFamily="18" charset="0"/>
                        <a:cs typeface="Times New Roman" pitchFamily="18" charset="0"/>
                      </a:endParaRPr>
                    </a:p>
                    <a:p>
                      <a:pPr algn="ctr">
                        <a:lnSpc>
                          <a:spcPct val="100000"/>
                        </a:lnSpc>
                      </a:pPr>
                      <a:r>
                        <a:rPr lang="en-US" sz="1800" b="1">
                          <a:solidFill>
                            <a:srgbClr val="000000"/>
                          </a:solidFill>
                          <a:latin typeface="Times New Roman" pitchFamily="18" charset="0"/>
                          <a:ea typeface="DejaVu Sans"/>
                          <a:cs typeface="Times New Roman" pitchFamily="18" charset="0"/>
                        </a:rPr>
                        <a:t>Mitigation</a:t>
                      </a:r>
                      <a:endParaRPr sz="1800">
                        <a:latin typeface="Times New Roman" pitchFamily="18" charset="0"/>
                        <a:cs typeface="Times New Roman" pitchFamily="18" charset="0"/>
                      </a:endParaRPr>
                    </a:p>
                    <a:p>
                      <a:pPr algn="ctr">
                        <a:lnSpc>
                          <a:spcPct val="100000"/>
                        </a:lnSpc>
                      </a:pPr>
                      <a:endParaRPr sz="1800">
                        <a:latin typeface="Times New Roman" pitchFamily="18" charset="0"/>
                        <a:cs typeface="Times New Roman" pitchFamily="18" charset="0"/>
                      </a:endParaRPr>
                    </a:p>
                  </a:txBody>
                  <a:tcPr/>
                </a:tc>
              </a:tr>
              <a:tr h="1937520">
                <a:tc>
                  <a:txBody>
                    <a:bodyPr/>
                    <a:lstStyle/>
                    <a:p>
                      <a:pPr>
                        <a:lnSpc>
                          <a:spcPct val="100000"/>
                        </a:lnSpc>
                      </a:pPr>
                      <a:r>
                        <a:rPr lang="en-US" sz="1800">
                          <a:solidFill>
                            <a:srgbClr val="000000"/>
                          </a:solidFill>
                          <a:latin typeface="Times New Roman" pitchFamily="18" charset="0"/>
                          <a:cs typeface="Times New Roman" pitchFamily="18" charset="0"/>
                        </a:rPr>
                        <a:t>4.</a:t>
                      </a:r>
                      <a:endParaRPr sz="1800">
                        <a:latin typeface="Times New Roman" pitchFamily="18" charset="0"/>
                        <a:cs typeface="Times New Roman" pitchFamily="18" charset="0"/>
                      </a:endParaRPr>
                    </a:p>
                  </a:txBody>
                  <a:tcPr/>
                </a:tc>
                <a:tc>
                  <a:txBody>
                    <a:bodyPr/>
                    <a:lstStyle/>
                    <a:p>
                      <a:pPr>
                        <a:lnSpc>
                          <a:spcPct val="100000"/>
                        </a:lnSpc>
                      </a:pPr>
                      <a:r>
                        <a:rPr lang="en-US" sz="1800" dirty="0">
                          <a:solidFill>
                            <a:srgbClr val="000000"/>
                          </a:solidFill>
                          <a:latin typeface="Times New Roman" pitchFamily="18" charset="0"/>
                          <a:cs typeface="Times New Roman" pitchFamily="18" charset="0"/>
                        </a:rPr>
                        <a:t>Lack of database stability</a:t>
                      </a:r>
                      <a:endParaRPr sz="1800">
                        <a:latin typeface="Times New Roman" pitchFamily="18" charset="0"/>
                        <a:cs typeface="Times New Roman" pitchFamily="18" charset="0"/>
                      </a:endParaRPr>
                    </a:p>
                  </a:txBody>
                  <a:tcPr/>
                </a:tc>
                <a:tc>
                  <a:txBody>
                    <a:bodyPr/>
                    <a:lstStyle/>
                    <a:p>
                      <a:pPr>
                        <a:lnSpc>
                          <a:spcPct val="100000"/>
                        </a:lnSpc>
                      </a:pPr>
                      <a:r>
                        <a:rPr lang="en-US" sz="1800" dirty="0">
                          <a:solidFill>
                            <a:srgbClr val="000000"/>
                          </a:solidFill>
                          <a:latin typeface="Times New Roman" pitchFamily="18" charset="0"/>
                          <a:cs typeface="Times New Roman" pitchFamily="18" charset="0"/>
                        </a:rPr>
                        <a:t>Low</a:t>
                      </a:r>
                      <a:endParaRPr sz="1800" dirty="0">
                        <a:latin typeface="Times New Roman" pitchFamily="18" charset="0"/>
                        <a:cs typeface="Times New Roman" pitchFamily="18" charset="0"/>
                      </a:endParaRPr>
                    </a:p>
                  </a:txBody>
                  <a:tcPr/>
                </a:tc>
                <a:tc>
                  <a:txBody>
                    <a:bodyPr/>
                    <a:lstStyle/>
                    <a:p>
                      <a:pPr>
                        <a:lnSpc>
                          <a:spcPct val="100000"/>
                        </a:lnSpc>
                      </a:pPr>
                      <a:r>
                        <a:rPr lang="en-US" sz="1800" dirty="0">
                          <a:solidFill>
                            <a:srgbClr val="000000"/>
                          </a:solidFill>
                          <a:latin typeface="Times New Roman" pitchFamily="18" charset="0"/>
                          <a:cs typeface="Times New Roman" pitchFamily="18" charset="0"/>
                        </a:rPr>
                        <a:t>High</a:t>
                      </a:r>
                      <a:endParaRPr sz="1800">
                        <a:latin typeface="Times New Roman" pitchFamily="18" charset="0"/>
                        <a:cs typeface="Times New Roman" pitchFamily="18" charset="0"/>
                      </a:endParaRPr>
                    </a:p>
                  </a:txBody>
                  <a:tcPr/>
                </a:tc>
                <a:tc>
                  <a:txBody>
                    <a:bodyPr/>
                    <a:lstStyle/>
                    <a:p>
                      <a:pPr>
                        <a:lnSpc>
                          <a:spcPct val="100000"/>
                        </a:lnSpc>
                      </a:pPr>
                      <a:r>
                        <a:rPr lang="en-US" sz="1800">
                          <a:solidFill>
                            <a:srgbClr val="000000"/>
                          </a:solidFill>
                          <a:latin typeface="Times New Roman" pitchFamily="18" charset="0"/>
                          <a:cs typeface="Times New Roman" pitchFamily="18" charset="0"/>
                        </a:rPr>
                        <a:t>The development team should communicate database administrator to keep it stable</a:t>
                      </a:r>
                      <a:endParaRPr sz="1800">
                        <a:latin typeface="Times New Roman" pitchFamily="18" charset="0"/>
                        <a:cs typeface="Times New Roman" pitchFamily="18" charset="0"/>
                      </a:endParaRPr>
                    </a:p>
                  </a:txBody>
                  <a:tcPr/>
                </a:tc>
              </a:tr>
              <a:tr h="1674720">
                <a:tc>
                  <a:txBody>
                    <a:bodyPr/>
                    <a:lstStyle/>
                    <a:p>
                      <a:pPr>
                        <a:lnSpc>
                          <a:spcPct val="100000"/>
                        </a:lnSpc>
                      </a:pPr>
                      <a:r>
                        <a:rPr lang="en-US" sz="1800">
                          <a:solidFill>
                            <a:srgbClr val="000000"/>
                          </a:solidFill>
                          <a:latin typeface="Times New Roman" pitchFamily="18" charset="0"/>
                          <a:cs typeface="Times New Roman" pitchFamily="18" charset="0"/>
                        </a:rPr>
                        <a:t>5.</a:t>
                      </a:r>
                      <a:endParaRPr sz="1800">
                        <a:latin typeface="Times New Roman" pitchFamily="18" charset="0"/>
                        <a:cs typeface="Times New Roman" pitchFamily="18" charset="0"/>
                      </a:endParaRPr>
                    </a:p>
                  </a:txBody>
                  <a:tcPr/>
                </a:tc>
                <a:tc>
                  <a:txBody>
                    <a:bodyPr/>
                    <a:lstStyle/>
                    <a:p>
                      <a:pPr>
                        <a:lnSpc>
                          <a:spcPct val="100000"/>
                        </a:lnSpc>
                      </a:pPr>
                      <a:r>
                        <a:rPr lang="en-US" sz="1800">
                          <a:solidFill>
                            <a:srgbClr val="000000"/>
                          </a:solidFill>
                          <a:latin typeface="Times New Roman" pitchFamily="18" charset="0"/>
                          <a:cs typeface="Times New Roman" pitchFamily="18" charset="0"/>
                        </a:rPr>
                        <a:t>Technology will not meet expectation.</a:t>
                      </a:r>
                      <a:endParaRPr sz="1800">
                        <a:latin typeface="Times New Roman" pitchFamily="18" charset="0"/>
                        <a:cs typeface="Times New Roman" pitchFamily="18" charset="0"/>
                      </a:endParaRPr>
                    </a:p>
                  </a:txBody>
                  <a:tcPr/>
                </a:tc>
                <a:tc>
                  <a:txBody>
                    <a:bodyPr/>
                    <a:lstStyle/>
                    <a:p>
                      <a:pPr>
                        <a:lnSpc>
                          <a:spcPct val="100000"/>
                        </a:lnSpc>
                      </a:pPr>
                      <a:r>
                        <a:rPr lang="en-US" sz="1800">
                          <a:solidFill>
                            <a:srgbClr val="000000"/>
                          </a:solidFill>
                          <a:latin typeface="Times New Roman" pitchFamily="18" charset="0"/>
                          <a:cs typeface="Times New Roman" pitchFamily="18" charset="0"/>
                        </a:rPr>
                        <a:t>Medium</a:t>
                      </a:r>
                      <a:endParaRPr sz="1800">
                        <a:latin typeface="Times New Roman" pitchFamily="18" charset="0"/>
                        <a:cs typeface="Times New Roman" pitchFamily="18" charset="0"/>
                      </a:endParaRPr>
                    </a:p>
                  </a:txBody>
                  <a:tcPr/>
                </a:tc>
                <a:tc>
                  <a:txBody>
                    <a:bodyPr/>
                    <a:lstStyle/>
                    <a:p>
                      <a:pPr>
                        <a:lnSpc>
                          <a:spcPct val="100000"/>
                        </a:lnSpc>
                      </a:pPr>
                      <a:r>
                        <a:rPr lang="en-US" sz="1800" dirty="0">
                          <a:solidFill>
                            <a:srgbClr val="000000"/>
                          </a:solidFill>
                          <a:latin typeface="Times New Roman" pitchFamily="18" charset="0"/>
                          <a:cs typeface="Times New Roman" pitchFamily="18" charset="0"/>
                        </a:rPr>
                        <a:t>High</a:t>
                      </a:r>
                      <a:endParaRPr sz="1800">
                        <a:latin typeface="Times New Roman" pitchFamily="18" charset="0"/>
                        <a:cs typeface="Times New Roman" pitchFamily="18" charset="0"/>
                      </a:endParaRPr>
                    </a:p>
                  </a:txBody>
                  <a:tcPr/>
                </a:tc>
                <a:tc>
                  <a:txBody>
                    <a:bodyPr/>
                    <a:lstStyle/>
                    <a:p>
                      <a:pPr>
                        <a:lnSpc>
                          <a:spcPct val="100000"/>
                        </a:lnSpc>
                      </a:pPr>
                      <a:r>
                        <a:rPr lang="en-US" sz="1800" dirty="0">
                          <a:solidFill>
                            <a:srgbClr val="000000"/>
                          </a:solidFill>
                          <a:latin typeface="Times New Roman" pitchFamily="18" charset="0"/>
                          <a:cs typeface="Times New Roman" pitchFamily="18" charset="0"/>
                        </a:rPr>
                        <a:t>If idea of the project doesn’t meet then management team must take quick action.</a:t>
                      </a:r>
                      <a:endParaRPr sz="180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extShape 1"/>
          <p:cNvSpPr txBox="1"/>
          <p:nvPr/>
        </p:nvSpPr>
        <p:spPr>
          <a:xfrm>
            <a:off x="457200" y="274680"/>
            <a:ext cx="8229240" cy="1142640"/>
          </a:xfrm>
          <a:prstGeom prst="rect">
            <a:avLst/>
          </a:prstGeom>
        </p:spPr>
        <p:txBody>
          <a:bodyPr anchor="ctr"/>
          <a:lstStyle/>
          <a:p>
            <a:pPr algn="ctr">
              <a:lnSpc>
                <a:spcPct val="100000"/>
              </a:lnSpc>
            </a:pPr>
            <a:r>
              <a:rPr lang="en-US" sz="4400" dirty="0">
                <a:solidFill>
                  <a:srgbClr val="000000"/>
                </a:solidFill>
                <a:latin typeface="Times New Roman"/>
              </a:rPr>
              <a:t>Quality Assurance Measures</a:t>
            </a:r>
            <a:endParaRPr/>
          </a:p>
        </p:txBody>
      </p:sp>
      <p:sp>
        <p:nvSpPr>
          <p:cNvPr id="246" name="TextShape 2"/>
          <p:cNvSpPr txBox="1"/>
          <p:nvPr/>
        </p:nvSpPr>
        <p:spPr>
          <a:xfrm>
            <a:off x="457200" y="1600200"/>
            <a:ext cx="8229240" cy="4525560"/>
          </a:xfrm>
          <a:prstGeom prst="rect">
            <a:avLst/>
          </a:prstGeom>
        </p:spPr>
        <p:txBody>
          <a:bodyPr/>
          <a:lstStyle/>
          <a:p>
            <a:pPr>
              <a:lnSpc>
                <a:spcPct val="200000"/>
              </a:lnSpc>
              <a:buFont typeface="Arial"/>
              <a:buChar char="•"/>
            </a:pPr>
            <a:r>
              <a:rPr lang="en-US" sz="2400" dirty="0" smtClean="0">
                <a:solidFill>
                  <a:srgbClr val="000000"/>
                </a:solidFill>
                <a:latin typeface="Times New Roman" pitchFamily="18" charset="0"/>
                <a:cs typeface="Times New Roman" pitchFamily="18" charset="0"/>
              </a:rPr>
              <a:t>Accuracy</a:t>
            </a:r>
            <a:endParaRPr sz="2400">
              <a:latin typeface="Times New Roman" pitchFamily="18" charset="0"/>
              <a:cs typeface="Times New Roman" pitchFamily="18" charset="0"/>
            </a:endParaRPr>
          </a:p>
          <a:p>
            <a:pPr>
              <a:lnSpc>
                <a:spcPct val="200000"/>
              </a:lnSpc>
              <a:buFont typeface="Arial"/>
              <a:buChar char="•"/>
            </a:pPr>
            <a:r>
              <a:rPr lang="en-US" sz="2400" dirty="0">
                <a:solidFill>
                  <a:srgbClr val="000000"/>
                </a:solidFill>
                <a:latin typeface="Times New Roman" pitchFamily="18" charset="0"/>
                <a:cs typeface="Times New Roman" pitchFamily="18" charset="0"/>
              </a:rPr>
              <a:t>Meaningfulness</a:t>
            </a:r>
            <a:endParaRPr sz="2400">
              <a:latin typeface="Times New Roman" pitchFamily="18" charset="0"/>
              <a:cs typeface="Times New Roman" pitchFamily="18" charset="0"/>
            </a:endParaRPr>
          </a:p>
          <a:p>
            <a:pPr>
              <a:lnSpc>
                <a:spcPct val="200000"/>
              </a:lnSpc>
              <a:buFont typeface="Arial"/>
              <a:buChar char="•"/>
            </a:pPr>
            <a:r>
              <a:rPr lang="en-US" sz="2400" dirty="0" smtClean="0">
                <a:solidFill>
                  <a:srgbClr val="000000"/>
                </a:solidFill>
                <a:latin typeface="Times New Roman" pitchFamily="18" charset="0"/>
                <a:cs typeface="Times New Roman" pitchFamily="18" charset="0"/>
              </a:rPr>
              <a:t>High Speed</a:t>
            </a:r>
            <a:endParaRPr lang="en-US" sz="2400" dirty="0" smtClean="0">
              <a:latin typeface="Times New Roman" pitchFamily="18" charset="0"/>
              <a:cs typeface="Times New Roman" pitchFamily="18" charset="0"/>
            </a:endParaRPr>
          </a:p>
          <a:p>
            <a:pPr>
              <a:lnSpc>
                <a:spcPct val="200000"/>
              </a:lnSpc>
              <a:buFont typeface="Arial"/>
              <a:buChar char="•"/>
            </a:pPr>
            <a:r>
              <a:rPr lang="en-US" sz="2400" dirty="0" smtClean="0">
                <a:solidFill>
                  <a:srgbClr val="000000"/>
                </a:solidFill>
                <a:latin typeface="Times New Roman" pitchFamily="18" charset="0"/>
                <a:cs typeface="Times New Roman" pitchFamily="18" charset="0"/>
              </a:rPr>
              <a:t>Security</a:t>
            </a:r>
            <a:endParaRPr sz="2400">
              <a:latin typeface="Times New Roman" pitchFamily="18" charset="0"/>
              <a:cs typeface="Times New Roman" pitchFamily="18" charset="0"/>
            </a:endParaRPr>
          </a:p>
          <a:p>
            <a:pPr>
              <a:lnSpc>
                <a:spcPct val="200000"/>
              </a:lnSpc>
              <a:buFont typeface="Arial"/>
              <a:buChar char="•"/>
            </a:pPr>
            <a:r>
              <a:rPr lang="en-US" sz="2800" dirty="0">
                <a:solidFill>
                  <a:srgbClr val="000000"/>
                </a:solidFill>
                <a:latin typeface="Times New Roman"/>
              </a:rPr>
              <a:t>Low latency</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TextShape 1"/>
          <p:cNvSpPr txBox="1"/>
          <p:nvPr/>
        </p:nvSpPr>
        <p:spPr>
          <a:xfrm>
            <a:off x="457200" y="274680"/>
            <a:ext cx="8229240" cy="1142640"/>
          </a:xfrm>
          <a:prstGeom prst="rect">
            <a:avLst/>
          </a:prstGeom>
        </p:spPr>
        <p:txBody>
          <a:bodyPr anchor="ctr"/>
          <a:lstStyle/>
          <a:p>
            <a:pPr algn="ctr">
              <a:lnSpc>
                <a:spcPct val="100000"/>
              </a:lnSpc>
            </a:pPr>
            <a:r>
              <a:rPr lang="en-US" sz="4400" dirty="0">
                <a:solidFill>
                  <a:srgbClr val="000000"/>
                </a:solidFill>
                <a:latin typeface="Times New Roman" pitchFamily="18" charset="0"/>
                <a:cs typeface="Times New Roman" pitchFamily="18" charset="0"/>
              </a:rPr>
              <a:t>Data sets considered </a:t>
            </a:r>
            <a:endParaRPr dirty="0">
              <a:latin typeface="Times New Roman" pitchFamily="18" charset="0"/>
              <a:cs typeface="Times New Roman" pitchFamily="18" charset="0"/>
            </a:endParaRPr>
          </a:p>
        </p:txBody>
      </p:sp>
      <p:sp>
        <p:nvSpPr>
          <p:cNvPr id="250" name="TextShape 2"/>
          <p:cNvSpPr txBox="1"/>
          <p:nvPr/>
        </p:nvSpPr>
        <p:spPr>
          <a:xfrm>
            <a:off x="357158" y="1500174"/>
            <a:ext cx="8229240" cy="3954056"/>
          </a:xfrm>
          <a:prstGeom prst="rect">
            <a:avLst/>
          </a:prstGeom>
        </p:spPr>
        <p:txBody>
          <a:bodyPr/>
          <a:lstStyle/>
          <a:p>
            <a:pPr>
              <a:lnSpc>
                <a:spcPct val="100000"/>
              </a:lnSpc>
            </a:pPr>
            <a:r>
              <a:rPr lang="en-US" sz="2400" dirty="0" err="1" smtClean="0">
                <a:solidFill>
                  <a:srgbClr val="000000"/>
                </a:solidFill>
                <a:latin typeface="Times New Roman" pitchFamily="18" charset="0"/>
                <a:cs typeface="Times New Roman" pitchFamily="18" charset="0"/>
              </a:rPr>
              <a:t>Wordnet</a:t>
            </a:r>
            <a:r>
              <a:rPr lang="en-US" sz="2400" dirty="0" smtClean="0">
                <a:solidFill>
                  <a:srgbClr val="000000"/>
                </a:solidFill>
                <a:latin typeface="Times New Roman" pitchFamily="18" charset="0"/>
                <a:cs typeface="Times New Roman" pitchFamily="18" charset="0"/>
              </a:rPr>
              <a:t> </a:t>
            </a:r>
          </a:p>
          <a:p>
            <a:pPr>
              <a:lnSpc>
                <a:spcPct val="100000"/>
              </a:lnSpc>
            </a:pPr>
            <a:endParaRPr lang="en-GB" sz="2400" dirty="0" smtClean="0">
              <a:latin typeface="Times New Roman" pitchFamily="18" charset="0"/>
              <a:cs typeface="Times New Roman" pitchFamily="18" charset="0"/>
            </a:endParaRPr>
          </a:p>
          <a:p>
            <a:pPr>
              <a:lnSpc>
                <a:spcPct val="100000"/>
              </a:lnSpc>
            </a:pPr>
            <a:r>
              <a:rPr lang="en-GB" sz="2400" dirty="0" err="1" smtClean="0">
                <a:latin typeface="Times New Roman" pitchFamily="18" charset="0"/>
                <a:cs typeface="Times New Roman" pitchFamily="18" charset="0"/>
              </a:rPr>
              <a:t>WordNet</a:t>
            </a:r>
            <a:r>
              <a:rPr lang="en-GB" sz="2400" dirty="0" smtClean="0">
                <a:latin typeface="Times New Roman" pitchFamily="18" charset="0"/>
                <a:cs typeface="Times New Roman" pitchFamily="18" charset="0"/>
              </a:rPr>
              <a:t> </a:t>
            </a:r>
            <a:r>
              <a:rPr lang="en-GB" sz="2400" dirty="0">
                <a:latin typeface="Times New Roman" pitchFamily="18" charset="0"/>
                <a:cs typeface="Times New Roman" pitchFamily="18" charset="0"/>
              </a:rPr>
              <a:t>is a large lexical database of English. Nouns, verbs, </a:t>
            </a:r>
            <a:r>
              <a:rPr lang="en-GB" sz="2400" dirty="0" smtClean="0">
                <a:latin typeface="Times New Roman" pitchFamily="18" charset="0"/>
                <a:cs typeface="Times New Roman" pitchFamily="18" charset="0"/>
              </a:rPr>
              <a:t>adjectives </a:t>
            </a:r>
            <a:r>
              <a:rPr lang="en-GB" sz="2400" dirty="0">
                <a:latin typeface="Times New Roman" pitchFamily="18" charset="0"/>
                <a:cs typeface="Times New Roman" pitchFamily="18" charset="0"/>
              </a:rPr>
              <a:t>and adverbs are grouped into sets of cognitive synonyms (</a:t>
            </a:r>
            <a:r>
              <a:rPr lang="en-GB" sz="2400" dirty="0" err="1">
                <a:latin typeface="Times New Roman" pitchFamily="18" charset="0"/>
                <a:cs typeface="Times New Roman" pitchFamily="18" charset="0"/>
              </a:rPr>
              <a:t>synsets</a:t>
            </a:r>
            <a:r>
              <a:rPr lang="en-GB" sz="2400" dirty="0">
                <a:latin typeface="Times New Roman" pitchFamily="18" charset="0"/>
                <a:cs typeface="Times New Roman" pitchFamily="18" charset="0"/>
              </a:rPr>
              <a:t>), each expressing a distinct concept</a:t>
            </a:r>
            <a:r>
              <a:rPr lang="en-GB" sz="2400" dirty="0" smtClean="0">
                <a:latin typeface="Times New Roman" pitchFamily="18" charset="0"/>
                <a:cs typeface="Times New Roman" pitchFamily="18" charset="0"/>
              </a:rPr>
              <a:t>.</a:t>
            </a:r>
          </a:p>
          <a:p>
            <a:pPr>
              <a:lnSpc>
                <a:spcPct val="100000"/>
              </a:lnSpc>
            </a:pPr>
            <a:r>
              <a:rPr lang="en-GB" sz="2400" dirty="0" err="1">
                <a:latin typeface="Times New Roman" pitchFamily="18" charset="0"/>
                <a:cs typeface="Times New Roman" pitchFamily="18" charset="0"/>
              </a:rPr>
              <a:t>Synsets</a:t>
            </a:r>
            <a:r>
              <a:rPr lang="en-GB" sz="2400" dirty="0">
                <a:latin typeface="Times New Roman" pitchFamily="18" charset="0"/>
                <a:cs typeface="Times New Roman" pitchFamily="18" charset="0"/>
              </a:rPr>
              <a:t> are interlinked by means of conceptual-semantic and lexical relations</a:t>
            </a:r>
            <a:r>
              <a:rPr lang="en-GB" sz="2400" dirty="0" smtClean="0">
                <a:latin typeface="Times New Roman" pitchFamily="18" charset="0"/>
                <a:cs typeface="Times New Roman" pitchFamily="18" charset="0"/>
              </a:rPr>
              <a:t>.</a:t>
            </a:r>
          </a:p>
          <a:p>
            <a:pPr>
              <a:lnSpc>
                <a:spcPct val="100000"/>
              </a:lnSpc>
            </a:pPr>
            <a:r>
              <a:rPr lang="en-GB" sz="2400" dirty="0" err="1" smtClean="0">
                <a:latin typeface="Times New Roman" pitchFamily="18" charset="0"/>
                <a:cs typeface="Times New Roman" pitchFamily="18" charset="0"/>
              </a:rPr>
              <a:t>WordNet</a:t>
            </a:r>
            <a:r>
              <a:rPr lang="en-GB" sz="2400" dirty="0" smtClean="0">
                <a:latin typeface="Times New Roman" pitchFamily="18" charset="0"/>
                <a:cs typeface="Times New Roman" pitchFamily="18" charset="0"/>
              </a:rPr>
              <a:t> </a:t>
            </a:r>
            <a:r>
              <a:rPr lang="en-GB" sz="2400" dirty="0">
                <a:latin typeface="Times New Roman" pitchFamily="18" charset="0"/>
                <a:cs typeface="Times New Roman" pitchFamily="18" charset="0"/>
              </a:rPr>
              <a:t>is also freely and publicly available for </a:t>
            </a:r>
            <a:r>
              <a:rPr lang="en-GB" sz="2400" dirty="0" smtClean="0">
                <a:latin typeface="Times New Roman" pitchFamily="18" charset="0"/>
                <a:cs typeface="Times New Roman" pitchFamily="18" charset="0"/>
              </a:rPr>
              <a:t>download.</a:t>
            </a:r>
          </a:p>
          <a:p>
            <a:pPr>
              <a:lnSpc>
                <a:spcPct val="100000"/>
              </a:lnSpc>
            </a:pPr>
            <a:r>
              <a:rPr lang="en-GB" sz="2400" dirty="0" err="1" smtClean="0">
                <a:latin typeface="Times New Roman" pitchFamily="18" charset="0"/>
                <a:cs typeface="Times New Roman" pitchFamily="18" charset="0"/>
              </a:rPr>
              <a:t>WordNet's</a:t>
            </a:r>
            <a:r>
              <a:rPr lang="en-GB" sz="2400" dirty="0" smtClean="0">
                <a:latin typeface="Times New Roman" pitchFamily="18" charset="0"/>
                <a:cs typeface="Times New Roman" pitchFamily="18" charset="0"/>
              </a:rPr>
              <a:t> </a:t>
            </a:r>
            <a:r>
              <a:rPr lang="en-GB" sz="2400" dirty="0">
                <a:latin typeface="Times New Roman" pitchFamily="18" charset="0"/>
                <a:cs typeface="Times New Roman" pitchFamily="18" charset="0"/>
              </a:rPr>
              <a:t>structure makes it a useful tool for computational linguistics and natural language processing.</a:t>
            </a:r>
            <a:endParaRPr sz="2400" dirty="0">
              <a:latin typeface="Times New Roman" pitchFamily="18" charset="0"/>
              <a:cs typeface="Times New Roman" pitchFamily="18" charset="0"/>
            </a:endParaRPr>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TextShape 1"/>
          <p:cNvSpPr txBox="1"/>
          <p:nvPr/>
        </p:nvSpPr>
        <p:spPr>
          <a:xfrm>
            <a:off x="457200" y="274680"/>
            <a:ext cx="8229240" cy="1142640"/>
          </a:xfrm>
          <a:prstGeom prst="rect">
            <a:avLst/>
          </a:prstGeom>
        </p:spPr>
        <p:txBody>
          <a:bodyPr anchor="ctr"/>
          <a:lstStyle/>
          <a:p>
            <a:pPr algn="ctr">
              <a:lnSpc>
                <a:spcPct val="100000"/>
              </a:lnSpc>
            </a:pPr>
            <a:r>
              <a:rPr lang="en-US" sz="4400" dirty="0">
                <a:solidFill>
                  <a:srgbClr val="000000"/>
                </a:solidFill>
                <a:latin typeface="Times New Roman" pitchFamily="18" charset="0"/>
                <a:cs typeface="Times New Roman" pitchFamily="18" charset="0"/>
              </a:rPr>
              <a:t>Testing Strategy Used </a:t>
            </a:r>
            <a:endParaRPr>
              <a:latin typeface="Times New Roman" pitchFamily="18" charset="0"/>
              <a:cs typeface="Times New Roman" pitchFamily="18" charset="0"/>
            </a:endParaRPr>
          </a:p>
        </p:txBody>
      </p:sp>
      <p:sp>
        <p:nvSpPr>
          <p:cNvPr id="248" name="TextShape 2"/>
          <p:cNvSpPr txBox="1"/>
          <p:nvPr/>
        </p:nvSpPr>
        <p:spPr>
          <a:xfrm>
            <a:off x="457200" y="1600200"/>
            <a:ext cx="8229240" cy="4525560"/>
          </a:xfrm>
          <a:prstGeom prst="rect">
            <a:avLst/>
          </a:prstGeom>
        </p:spPr>
        <p:txBody>
          <a:bodyPr/>
          <a:lstStyle/>
          <a:p>
            <a:pPr>
              <a:lnSpc>
                <a:spcPct val="100000"/>
              </a:lnSpc>
              <a:buFont typeface="Arial"/>
              <a:buChar char="•"/>
            </a:pPr>
            <a:r>
              <a:rPr lang="en-US" sz="2400" dirty="0" smtClean="0">
                <a:solidFill>
                  <a:srgbClr val="000000"/>
                </a:solidFill>
                <a:latin typeface="Times New Roman"/>
              </a:rPr>
              <a:t>UI testing by Selenium IDE</a:t>
            </a:r>
            <a:endParaRPr sz="2400" dirty="0"/>
          </a:p>
        </p:txBody>
      </p:sp>
      <p:pic>
        <p:nvPicPr>
          <p:cNvPr id="4" name="Picture 3"/>
          <p:cNvPicPr/>
          <p:nvPr/>
        </p:nvPicPr>
        <p:blipFill>
          <a:blip r:embed="rId2"/>
          <a:stretch>
            <a:fillRect/>
          </a:stretch>
        </p:blipFill>
        <p:spPr>
          <a:xfrm>
            <a:off x="533400" y="2133600"/>
            <a:ext cx="8153040" cy="419100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extShape 1"/>
          <p:cNvSpPr txBox="1"/>
          <p:nvPr/>
        </p:nvSpPr>
        <p:spPr>
          <a:xfrm>
            <a:off x="457200" y="274680"/>
            <a:ext cx="8229240" cy="1142640"/>
          </a:xfrm>
          <a:prstGeom prst="rect">
            <a:avLst/>
          </a:prstGeom>
        </p:spPr>
        <p:txBody>
          <a:bodyPr anchor="ctr"/>
          <a:lstStyle/>
          <a:p>
            <a:pPr algn="ctr">
              <a:lnSpc>
                <a:spcPct val="100000"/>
              </a:lnSpc>
            </a:pPr>
            <a:r>
              <a:rPr lang="en-US" sz="4400" dirty="0">
                <a:solidFill>
                  <a:srgbClr val="000000"/>
                </a:solidFill>
                <a:latin typeface="Times New Roman"/>
              </a:rPr>
              <a:t>Comparative Result Analysis </a:t>
            </a:r>
            <a:endParaRPr dirty="0"/>
          </a:p>
        </p:txBody>
      </p:sp>
      <p:pic>
        <p:nvPicPr>
          <p:cNvPr id="4099"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47738" y="1681163"/>
            <a:ext cx="7248525" cy="3495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TextShape 1"/>
          <p:cNvSpPr txBox="1"/>
          <p:nvPr/>
        </p:nvSpPr>
        <p:spPr>
          <a:xfrm>
            <a:off x="457200" y="274680"/>
            <a:ext cx="8229240" cy="1142640"/>
          </a:xfrm>
          <a:prstGeom prst="rect">
            <a:avLst/>
          </a:prstGeom>
        </p:spPr>
        <p:txBody>
          <a:bodyPr anchor="ctr"/>
          <a:lstStyle/>
          <a:p>
            <a:pPr algn="ctr">
              <a:lnSpc>
                <a:spcPct val="100000"/>
              </a:lnSpc>
            </a:pPr>
            <a:r>
              <a:rPr lang="en-US" sz="4400" dirty="0">
                <a:solidFill>
                  <a:srgbClr val="000000"/>
                </a:solidFill>
                <a:latin typeface="Times New Roman"/>
              </a:rPr>
              <a:t>Results &amp; Discussion</a:t>
            </a:r>
            <a:endParaRPr/>
          </a:p>
        </p:txBody>
      </p:sp>
      <p:sp>
        <p:nvSpPr>
          <p:cNvPr id="252" name="TextShape 2"/>
          <p:cNvSpPr txBox="1"/>
          <p:nvPr/>
        </p:nvSpPr>
        <p:spPr>
          <a:xfrm>
            <a:off x="457200" y="1447920"/>
            <a:ext cx="8229240" cy="4876560"/>
          </a:xfrm>
          <a:prstGeom prst="rect">
            <a:avLst/>
          </a:prstGeom>
        </p:spPr>
        <p:txBody>
          <a:bodyPr/>
          <a:lstStyle/>
          <a:p>
            <a:pPr>
              <a:lnSpc>
                <a:spcPct val="100000"/>
              </a:lnSpc>
              <a:buFont typeface="Arial"/>
              <a:buChar char="•"/>
            </a:pPr>
            <a:r>
              <a:rPr lang="en-US" sz="2400" dirty="0">
                <a:solidFill>
                  <a:srgbClr val="000000"/>
                </a:solidFill>
                <a:latin typeface="Times New Roman"/>
              </a:rPr>
              <a:t>We have formulated a new primitive, Smart Search over Enciphered Data, for enabling users to selectively authorize each other to search in their encrypted data which gives a better improvement than existing system</a:t>
            </a:r>
            <a:r>
              <a:rPr lang="en-US" sz="2400" dirty="0" smtClean="0">
                <a:solidFill>
                  <a:srgbClr val="000000"/>
                </a:solidFill>
                <a:latin typeface="Times New Roman"/>
              </a:rPr>
              <a:t>.</a:t>
            </a:r>
          </a:p>
          <a:p>
            <a:pPr>
              <a:lnSpc>
                <a:spcPct val="100000"/>
              </a:lnSpc>
              <a:buFont typeface="Arial"/>
              <a:buChar char="•"/>
            </a:pPr>
            <a:r>
              <a:rPr lang="en-US" sz="2400" dirty="0" smtClean="0">
                <a:solidFill>
                  <a:srgbClr val="000000"/>
                </a:solidFill>
                <a:latin typeface="Times New Roman"/>
              </a:rPr>
              <a:t> We have improved the security by switching RSA with ECC </a:t>
            </a:r>
          </a:p>
          <a:p>
            <a:pPr>
              <a:lnSpc>
                <a:spcPct val="100000"/>
              </a:lnSpc>
              <a:buFont typeface="Arial"/>
              <a:buChar char="•"/>
            </a:pPr>
            <a:r>
              <a:rPr lang="en-US" sz="2400" dirty="0" smtClean="0">
                <a:solidFill>
                  <a:srgbClr val="000000"/>
                </a:solidFill>
                <a:latin typeface="Times New Roman"/>
              </a:rPr>
              <a:t>For </a:t>
            </a:r>
            <a:r>
              <a:rPr lang="en-US" sz="2400" dirty="0">
                <a:solidFill>
                  <a:srgbClr val="000000"/>
                </a:solidFill>
                <a:latin typeface="Times New Roman"/>
              </a:rPr>
              <a:t>searching the document an TF-IDF technique is used which can provide excellent time efficiency</a:t>
            </a:r>
            <a:r>
              <a:rPr lang="en-US" sz="2800" dirty="0">
                <a:solidFill>
                  <a:srgbClr val="000000"/>
                </a:solidFill>
                <a:latin typeface="Times New Roman"/>
              </a:rPr>
              <a:t>.</a:t>
            </a:r>
            <a:endParaRPr sz="28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TextShape 1"/>
          <p:cNvSpPr txBox="1"/>
          <p:nvPr/>
        </p:nvSpPr>
        <p:spPr>
          <a:xfrm>
            <a:off x="457200" y="152400"/>
            <a:ext cx="8229240" cy="1142640"/>
          </a:xfrm>
          <a:prstGeom prst="rect">
            <a:avLst/>
          </a:prstGeom>
        </p:spPr>
        <p:txBody>
          <a:bodyPr anchor="ctr"/>
          <a:lstStyle/>
          <a:p>
            <a:pPr algn="ctr">
              <a:lnSpc>
                <a:spcPct val="100000"/>
              </a:lnSpc>
            </a:pPr>
            <a:r>
              <a:rPr lang="en-US" sz="4400" dirty="0">
                <a:solidFill>
                  <a:srgbClr val="000000"/>
                </a:solidFill>
                <a:latin typeface="Times New Roman"/>
              </a:rPr>
              <a:t>Conclusion &amp; Future Work</a:t>
            </a:r>
            <a:endParaRPr dirty="0"/>
          </a:p>
        </p:txBody>
      </p:sp>
      <p:sp>
        <p:nvSpPr>
          <p:cNvPr id="256" name="TextShape 2"/>
          <p:cNvSpPr txBox="1"/>
          <p:nvPr/>
        </p:nvSpPr>
        <p:spPr>
          <a:xfrm>
            <a:off x="457200" y="1600200"/>
            <a:ext cx="8229240" cy="5105160"/>
          </a:xfrm>
          <a:prstGeom prst="rect">
            <a:avLst/>
          </a:prstGeom>
        </p:spPr>
        <p:txBody>
          <a:bodyPr/>
          <a:lstStyle/>
          <a:p>
            <a:pPr>
              <a:lnSpc>
                <a:spcPct val="100000"/>
              </a:lnSpc>
            </a:pPr>
            <a:r>
              <a:rPr lang="en-US" sz="2400" dirty="0">
                <a:solidFill>
                  <a:srgbClr val="000000"/>
                </a:solidFill>
                <a:latin typeface="Times New Roman"/>
              </a:rPr>
              <a:t>Our solution to improve accuracy, we extend the concept hierarchy to expand the search conditions. Authorization information along with index file of each document helps to detect malicious users and prevent them from accessing user’s private data.  Experiments on real world dataset illustrate that our scheme is efficient. Many systems are proposed to make encrypted data searchable based on keywords. However, keyword-based search schemes ignore the semantic representation information of user’s retrieval, and cannot completely meet with users search intention</a:t>
            </a:r>
            <a:r>
              <a:rPr lang="en-US" sz="2800" dirty="0">
                <a:solidFill>
                  <a:srgbClr val="000000"/>
                </a:solidFill>
                <a:latin typeface="Times New Roman"/>
              </a:rPr>
              <a:t>.</a:t>
            </a:r>
            <a:endParaRPr sz="28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TextShape 1"/>
          <p:cNvSpPr txBox="1"/>
          <p:nvPr/>
        </p:nvSpPr>
        <p:spPr>
          <a:xfrm>
            <a:off x="457200" y="0"/>
            <a:ext cx="8229240" cy="1142640"/>
          </a:xfrm>
          <a:prstGeom prst="rect">
            <a:avLst/>
          </a:prstGeom>
        </p:spPr>
        <p:txBody>
          <a:bodyPr anchor="ctr"/>
          <a:lstStyle/>
          <a:p>
            <a:pPr algn="ctr">
              <a:lnSpc>
                <a:spcPct val="100000"/>
              </a:lnSpc>
            </a:pPr>
            <a:r>
              <a:rPr lang="en-US" sz="4400" dirty="0">
                <a:solidFill>
                  <a:srgbClr val="000000"/>
                </a:solidFill>
                <a:latin typeface="Times New Roman"/>
                <a:ea typeface="Times New Roman"/>
              </a:rPr>
              <a:t>References  </a:t>
            </a:r>
            <a:endParaRPr/>
          </a:p>
        </p:txBody>
      </p:sp>
      <p:sp>
        <p:nvSpPr>
          <p:cNvPr id="258" name="TextShape 2"/>
          <p:cNvSpPr txBox="1"/>
          <p:nvPr/>
        </p:nvSpPr>
        <p:spPr>
          <a:xfrm>
            <a:off x="0" y="854640"/>
            <a:ext cx="9143640" cy="5834160"/>
          </a:xfrm>
          <a:prstGeom prst="rect">
            <a:avLst/>
          </a:prstGeom>
        </p:spPr>
        <p:txBody>
          <a:bodyPr/>
          <a:lstStyle/>
          <a:p>
            <a:pPr algn="just">
              <a:lnSpc>
                <a:spcPct val="100000"/>
              </a:lnSpc>
            </a:pPr>
            <a:r>
              <a:rPr lang="en-US" dirty="0">
                <a:solidFill>
                  <a:srgbClr val="000000"/>
                </a:solidFill>
                <a:latin typeface="Times New Roman" pitchFamily="18" charset="0"/>
                <a:ea typeface="Times New Roman"/>
                <a:cs typeface="Times New Roman" pitchFamily="18" charset="0"/>
              </a:rPr>
              <a:t>[</a:t>
            </a:r>
            <a:r>
              <a:rPr lang="en-US" dirty="0" smtClean="0">
                <a:solidFill>
                  <a:srgbClr val="000000"/>
                </a:solidFill>
                <a:latin typeface="Times New Roman" pitchFamily="18" charset="0"/>
                <a:ea typeface="Times New Roman"/>
                <a:cs typeface="Times New Roman" pitchFamily="18" charset="0"/>
              </a:rPr>
              <a:t>1</a:t>
            </a:r>
            <a:r>
              <a:rPr lang="en-US" dirty="0">
                <a:solidFill>
                  <a:srgbClr val="000000"/>
                </a:solidFill>
                <a:latin typeface="Times New Roman" pitchFamily="18" charset="0"/>
                <a:ea typeface="Times New Roman"/>
                <a:cs typeface="Times New Roman" pitchFamily="18" charset="0"/>
              </a:rPr>
              <a:t>] “Introduction to algorithms" by </a:t>
            </a:r>
            <a:r>
              <a:rPr lang="en-US" dirty="0" err="1">
                <a:solidFill>
                  <a:srgbClr val="000000"/>
                </a:solidFill>
                <a:latin typeface="Times New Roman" pitchFamily="18" charset="0"/>
                <a:ea typeface="Times New Roman"/>
                <a:cs typeface="Times New Roman" pitchFamily="18" charset="0"/>
              </a:rPr>
              <a:t>Cormen,Leiserson</a:t>
            </a:r>
            <a:r>
              <a:rPr lang="en-US" dirty="0">
                <a:solidFill>
                  <a:srgbClr val="000000"/>
                </a:solidFill>
                <a:latin typeface="Times New Roman" pitchFamily="18" charset="0"/>
                <a:ea typeface="Times New Roman"/>
                <a:cs typeface="Times New Roman" pitchFamily="18" charset="0"/>
              </a:rPr>
              <a:t>, </a:t>
            </a:r>
            <a:r>
              <a:rPr lang="en-US" dirty="0" err="1">
                <a:solidFill>
                  <a:srgbClr val="000000"/>
                </a:solidFill>
                <a:latin typeface="Times New Roman" pitchFamily="18" charset="0"/>
                <a:ea typeface="Times New Roman"/>
                <a:cs typeface="Times New Roman" pitchFamily="18" charset="0"/>
              </a:rPr>
              <a:t>Rivest</a:t>
            </a:r>
            <a:r>
              <a:rPr lang="en-US" dirty="0">
                <a:solidFill>
                  <a:srgbClr val="000000"/>
                </a:solidFill>
                <a:latin typeface="Times New Roman" pitchFamily="18" charset="0"/>
                <a:ea typeface="Times New Roman"/>
                <a:cs typeface="Times New Roman" pitchFamily="18" charset="0"/>
              </a:rPr>
              <a:t> and Stein, Ch 28</a:t>
            </a:r>
            <a:endParaRPr>
              <a:latin typeface="Times New Roman" pitchFamily="18" charset="0"/>
              <a:cs typeface="Times New Roman" pitchFamily="18" charset="0"/>
            </a:endParaRPr>
          </a:p>
          <a:p>
            <a:pPr algn="just">
              <a:lnSpc>
                <a:spcPct val="100000"/>
              </a:lnSpc>
            </a:pPr>
            <a:r>
              <a:rPr lang="en-US" dirty="0">
                <a:solidFill>
                  <a:srgbClr val="000000"/>
                </a:solidFill>
                <a:latin typeface="Times New Roman" pitchFamily="18" charset="0"/>
                <a:ea typeface="Times New Roman"/>
                <a:cs typeface="Times New Roman" pitchFamily="18" charset="0"/>
              </a:rPr>
              <a:t>[2] “ALGORITHM ANALYSIS ANDCOMPLEXITY CLASSES” </a:t>
            </a:r>
            <a:r>
              <a:rPr lang="en-US" dirty="0" err="1">
                <a:solidFill>
                  <a:srgbClr val="000000"/>
                </a:solidFill>
                <a:latin typeface="Times New Roman" pitchFamily="18" charset="0"/>
                <a:ea typeface="Times New Roman"/>
                <a:cs typeface="Times New Roman" pitchFamily="18" charset="0"/>
              </a:rPr>
              <a:t>Rayward</a:t>
            </a:r>
            <a:r>
              <a:rPr lang="en-US" dirty="0">
                <a:solidFill>
                  <a:srgbClr val="000000"/>
                </a:solidFill>
                <a:latin typeface="Times New Roman" pitchFamily="18" charset="0"/>
                <a:ea typeface="Times New Roman"/>
                <a:cs typeface="Times New Roman" pitchFamily="18" charset="0"/>
              </a:rPr>
              <a:t>-Smith, chapter 6), (Lewis &amp; Papadimitriou, chapter 6)</a:t>
            </a:r>
            <a:endParaRPr>
              <a:latin typeface="Times New Roman" pitchFamily="18" charset="0"/>
              <a:cs typeface="Times New Roman" pitchFamily="18" charset="0"/>
            </a:endParaRPr>
          </a:p>
          <a:p>
            <a:pPr algn="just">
              <a:lnSpc>
                <a:spcPct val="100000"/>
              </a:lnSpc>
            </a:pPr>
            <a:r>
              <a:rPr lang="en-US" dirty="0">
                <a:solidFill>
                  <a:srgbClr val="000000"/>
                </a:solidFill>
                <a:latin typeface="Times New Roman" pitchFamily="18" charset="0"/>
                <a:ea typeface="Times New Roman"/>
                <a:cs typeface="Times New Roman" pitchFamily="18" charset="0"/>
              </a:rPr>
              <a:t>[3] Public Key Cryptography Applications Algorithms and Mathematical Explanations </a:t>
            </a:r>
            <a:r>
              <a:rPr lang="en-US" dirty="0" err="1">
                <a:solidFill>
                  <a:srgbClr val="000000"/>
                </a:solidFill>
                <a:latin typeface="Times New Roman" pitchFamily="18" charset="0"/>
                <a:ea typeface="Times New Roman"/>
                <a:cs typeface="Times New Roman" pitchFamily="18" charset="0"/>
              </a:rPr>
              <a:t>Anoop</a:t>
            </a:r>
            <a:r>
              <a:rPr lang="en-US" dirty="0">
                <a:solidFill>
                  <a:srgbClr val="000000"/>
                </a:solidFill>
                <a:latin typeface="Times New Roman" pitchFamily="18" charset="0"/>
                <a:ea typeface="Times New Roman"/>
                <a:cs typeface="Times New Roman" pitchFamily="18" charset="0"/>
              </a:rPr>
              <a:t> MS, Tata </a:t>
            </a:r>
            <a:r>
              <a:rPr lang="en-US" dirty="0" err="1">
                <a:solidFill>
                  <a:srgbClr val="000000"/>
                </a:solidFill>
                <a:latin typeface="Times New Roman" pitchFamily="18" charset="0"/>
                <a:ea typeface="Times New Roman"/>
                <a:cs typeface="Times New Roman" pitchFamily="18" charset="0"/>
              </a:rPr>
              <a:t>Elxsi</a:t>
            </a:r>
            <a:r>
              <a:rPr lang="en-US" dirty="0">
                <a:solidFill>
                  <a:srgbClr val="000000"/>
                </a:solidFill>
                <a:latin typeface="Times New Roman" pitchFamily="18" charset="0"/>
                <a:ea typeface="Times New Roman"/>
                <a:cs typeface="Times New Roman" pitchFamily="18" charset="0"/>
              </a:rPr>
              <a:t> Ltd, India</a:t>
            </a:r>
            <a:endParaRPr>
              <a:latin typeface="Times New Roman" pitchFamily="18" charset="0"/>
              <a:cs typeface="Times New Roman" pitchFamily="18" charset="0"/>
            </a:endParaRPr>
          </a:p>
          <a:p>
            <a:pPr algn="just">
              <a:lnSpc>
                <a:spcPct val="100000"/>
              </a:lnSpc>
            </a:pPr>
            <a:r>
              <a:rPr lang="en-US" dirty="0">
                <a:solidFill>
                  <a:srgbClr val="000000"/>
                </a:solidFill>
                <a:latin typeface="Times New Roman" pitchFamily="18" charset="0"/>
                <a:ea typeface="Times New Roman"/>
                <a:cs typeface="Times New Roman" pitchFamily="18" charset="0"/>
              </a:rPr>
              <a:t>[4] </a:t>
            </a:r>
            <a:r>
              <a:rPr lang="en-US" u="sng" dirty="0">
                <a:solidFill>
                  <a:srgbClr val="0000FF"/>
                </a:solidFill>
                <a:latin typeface="Times New Roman" pitchFamily="18" charset="0"/>
                <a:ea typeface="Times New Roman"/>
                <a:cs typeface="Times New Roman" pitchFamily="18" charset="0"/>
              </a:rPr>
              <a:t>http://mathworld.wolfram.com/UnimodularMatrix.html</a:t>
            </a:r>
            <a:endParaRPr>
              <a:latin typeface="Times New Roman" pitchFamily="18" charset="0"/>
              <a:cs typeface="Times New Roman" pitchFamily="18" charset="0"/>
            </a:endParaRPr>
          </a:p>
          <a:p>
            <a:pPr algn="just">
              <a:lnSpc>
                <a:spcPct val="100000"/>
              </a:lnSpc>
            </a:pPr>
            <a:r>
              <a:rPr lang="en-US" dirty="0">
                <a:solidFill>
                  <a:srgbClr val="000000"/>
                </a:solidFill>
                <a:latin typeface="Times New Roman" pitchFamily="18" charset="0"/>
                <a:ea typeface="Times New Roman"/>
                <a:cs typeface="Times New Roman" pitchFamily="18" charset="0"/>
              </a:rPr>
              <a:t>[5] “Security Using Colors and Armstrong Numbers” by S. </a:t>
            </a:r>
            <a:r>
              <a:rPr lang="en-US" dirty="0" err="1">
                <a:solidFill>
                  <a:srgbClr val="000000"/>
                </a:solidFill>
                <a:latin typeface="Times New Roman" pitchFamily="18" charset="0"/>
                <a:ea typeface="Times New Roman"/>
                <a:cs typeface="Times New Roman" pitchFamily="18" charset="0"/>
              </a:rPr>
              <a:t>Pavithra</a:t>
            </a:r>
            <a:r>
              <a:rPr lang="en-US" dirty="0">
                <a:solidFill>
                  <a:srgbClr val="000000"/>
                </a:solidFill>
                <a:latin typeface="Times New Roman" pitchFamily="18" charset="0"/>
                <a:ea typeface="Times New Roman"/>
                <a:cs typeface="Times New Roman" pitchFamily="18" charset="0"/>
              </a:rPr>
              <a:t> </a:t>
            </a:r>
            <a:r>
              <a:rPr lang="en-US" dirty="0" err="1">
                <a:solidFill>
                  <a:srgbClr val="000000"/>
                </a:solidFill>
                <a:latin typeface="Times New Roman" pitchFamily="18" charset="0"/>
                <a:ea typeface="Times New Roman"/>
                <a:cs typeface="Times New Roman" pitchFamily="18" charset="0"/>
              </a:rPr>
              <a:t>Deepa</a:t>
            </a:r>
            <a:r>
              <a:rPr lang="en-US" dirty="0">
                <a:solidFill>
                  <a:srgbClr val="000000"/>
                </a:solidFill>
                <a:latin typeface="Times New Roman" pitchFamily="18" charset="0"/>
                <a:ea typeface="Times New Roman"/>
                <a:cs typeface="Times New Roman" pitchFamily="18" charset="0"/>
              </a:rPr>
              <a:t>, S. </a:t>
            </a:r>
            <a:r>
              <a:rPr lang="en-US" dirty="0" err="1">
                <a:solidFill>
                  <a:srgbClr val="000000"/>
                </a:solidFill>
                <a:latin typeface="Times New Roman" pitchFamily="18" charset="0"/>
                <a:ea typeface="Times New Roman"/>
                <a:cs typeface="Times New Roman" pitchFamily="18" charset="0"/>
              </a:rPr>
              <a:t>Kannimuthu</a:t>
            </a:r>
            <a:r>
              <a:rPr lang="en-US" dirty="0">
                <a:solidFill>
                  <a:srgbClr val="000000"/>
                </a:solidFill>
                <a:latin typeface="Times New Roman" pitchFamily="18" charset="0"/>
                <a:ea typeface="Times New Roman"/>
                <a:cs typeface="Times New Roman" pitchFamily="18" charset="0"/>
              </a:rPr>
              <a:t>, V. </a:t>
            </a:r>
            <a:r>
              <a:rPr lang="en-US" dirty="0" err="1">
                <a:solidFill>
                  <a:srgbClr val="000000"/>
                </a:solidFill>
                <a:latin typeface="Times New Roman" pitchFamily="18" charset="0"/>
                <a:ea typeface="Times New Roman"/>
                <a:cs typeface="Times New Roman" pitchFamily="18" charset="0"/>
              </a:rPr>
              <a:t>Keerthika</a:t>
            </a:r>
            <a:r>
              <a:rPr lang="en-US" dirty="0">
                <a:solidFill>
                  <a:srgbClr val="000000"/>
                </a:solidFill>
                <a:latin typeface="Times New Roman" pitchFamily="18" charset="0"/>
                <a:ea typeface="Times New Roman"/>
                <a:cs typeface="Times New Roman" pitchFamily="18" charset="0"/>
              </a:rPr>
              <a:t> 1,3UG Student, Department of IT, </a:t>
            </a:r>
            <a:r>
              <a:rPr lang="en-US" dirty="0" err="1">
                <a:solidFill>
                  <a:srgbClr val="000000"/>
                </a:solidFill>
                <a:latin typeface="Times New Roman" pitchFamily="18" charset="0"/>
                <a:ea typeface="Times New Roman"/>
                <a:cs typeface="Times New Roman" pitchFamily="18" charset="0"/>
              </a:rPr>
              <a:t>SriKrishna</a:t>
            </a:r>
            <a:r>
              <a:rPr lang="en-US" dirty="0">
                <a:solidFill>
                  <a:srgbClr val="000000"/>
                </a:solidFill>
                <a:latin typeface="Times New Roman" pitchFamily="18" charset="0"/>
                <a:ea typeface="Times New Roman"/>
                <a:cs typeface="Times New Roman" pitchFamily="18" charset="0"/>
              </a:rPr>
              <a:t> College of Engineering and Technology</a:t>
            </a:r>
            <a:endParaRPr>
              <a:latin typeface="Times New Roman" pitchFamily="18" charset="0"/>
              <a:cs typeface="Times New Roman" pitchFamily="18" charset="0"/>
            </a:endParaRPr>
          </a:p>
          <a:p>
            <a:pPr algn="just">
              <a:lnSpc>
                <a:spcPct val="100000"/>
              </a:lnSpc>
            </a:pPr>
            <a:r>
              <a:rPr lang="en-US" dirty="0">
                <a:solidFill>
                  <a:srgbClr val="000000"/>
                </a:solidFill>
                <a:latin typeface="Times New Roman" pitchFamily="18" charset="0"/>
                <a:ea typeface="Times New Roman"/>
                <a:cs typeface="Times New Roman" pitchFamily="18" charset="0"/>
              </a:rPr>
              <a:t>[6] </a:t>
            </a:r>
            <a:r>
              <a:rPr lang="en-US" dirty="0" err="1">
                <a:solidFill>
                  <a:srgbClr val="000000"/>
                </a:solidFill>
                <a:latin typeface="Times New Roman" pitchFamily="18" charset="0"/>
                <a:ea typeface="Times New Roman"/>
                <a:cs typeface="Times New Roman" pitchFamily="18" charset="0"/>
              </a:rPr>
              <a:t>Zhangjie</a:t>
            </a:r>
            <a:r>
              <a:rPr lang="en-US" dirty="0">
                <a:solidFill>
                  <a:srgbClr val="000000"/>
                </a:solidFill>
                <a:latin typeface="Times New Roman" pitchFamily="18" charset="0"/>
                <a:ea typeface="Times New Roman"/>
                <a:cs typeface="Times New Roman" pitchFamily="18" charset="0"/>
              </a:rPr>
              <a:t> Fu, </a:t>
            </a:r>
            <a:r>
              <a:rPr lang="en-US" dirty="0" err="1">
                <a:solidFill>
                  <a:srgbClr val="000000"/>
                </a:solidFill>
                <a:latin typeface="Times New Roman" pitchFamily="18" charset="0"/>
                <a:ea typeface="Times New Roman"/>
                <a:cs typeface="Times New Roman" pitchFamily="18" charset="0"/>
              </a:rPr>
              <a:t>Lili</a:t>
            </a:r>
            <a:r>
              <a:rPr lang="en-US" dirty="0">
                <a:solidFill>
                  <a:srgbClr val="000000"/>
                </a:solidFill>
                <a:latin typeface="Times New Roman" pitchFamily="18" charset="0"/>
                <a:ea typeface="Times New Roman"/>
                <a:cs typeface="Times New Roman" pitchFamily="18" charset="0"/>
              </a:rPr>
              <a:t> Xia, </a:t>
            </a:r>
            <a:r>
              <a:rPr lang="en-US" dirty="0" err="1">
                <a:solidFill>
                  <a:srgbClr val="000000"/>
                </a:solidFill>
                <a:latin typeface="Times New Roman" pitchFamily="18" charset="0"/>
                <a:ea typeface="Times New Roman"/>
                <a:cs typeface="Times New Roman" pitchFamily="18" charset="0"/>
              </a:rPr>
              <a:t>Xingming</a:t>
            </a:r>
            <a:r>
              <a:rPr lang="en-US" dirty="0">
                <a:solidFill>
                  <a:srgbClr val="000000"/>
                </a:solidFill>
                <a:latin typeface="Times New Roman" pitchFamily="18" charset="0"/>
                <a:ea typeface="Times New Roman"/>
                <a:cs typeface="Times New Roman" pitchFamily="18" charset="0"/>
              </a:rPr>
              <a:t> Sun, Alex X. Liu, </a:t>
            </a:r>
            <a:r>
              <a:rPr lang="en-US" dirty="0" err="1">
                <a:solidFill>
                  <a:srgbClr val="000000"/>
                </a:solidFill>
                <a:latin typeface="Times New Roman" pitchFamily="18" charset="0"/>
                <a:ea typeface="Times New Roman"/>
                <a:cs typeface="Times New Roman" pitchFamily="18" charset="0"/>
              </a:rPr>
              <a:t>Guowu</a:t>
            </a:r>
            <a:r>
              <a:rPr lang="en-US" dirty="0">
                <a:solidFill>
                  <a:srgbClr val="000000"/>
                </a:solidFill>
                <a:latin typeface="Times New Roman" pitchFamily="18" charset="0"/>
                <a:ea typeface="Times New Roman"/>
                <a:cs typeface="Times New Roman" pitchFamily="18" charset="0"/>
              </a:rPr>
              <a:t> </a:t>
            </a:r>
            <a:r>
              <a:rPr lang="en-US" dirty="0" err="1">
                <a:solidFill>
                  <a:srgbClr val="000000"/>
                </a:solidFill>
                <a:latin typeface="Times New Roman" pitchFamily="18" charset="0"/>
                <a:ea typeface="Times New Roman"/>
                <a:cs typeface="Times New Roman" pitchFamily="18" charset="0"/>
              </a:rPr>
              <a:t>Xie</a:t>
            </a:r>
            <a:r>
              <a:rPr lang="en-US" dirty="0">
                <a:solidFill>
                  <a:srgbClr val="000000"/>
                </a:solidFill>
                <a:latin typeface="Times New Roman" pitchFamily="18" charset="0"/>
                <a:ea typeface="Times New Roman"/>
                <a:cs typeface="Times New Roman" pitchFamily="18" charset="0"/>
              </a:rPr>
              <a:t> “Semantic-aware Searching over Encrypted Data for Cloud Computing” in IEEE Transactions on Information Forensics and Security</a:t>
            </a:r>
            <a:endParaRPr>
              <a:latin typeface="Times New Roman" pitchFamily="18" charset="0"/>
              <a:cs typeface="Times New Roman" pitchFamily="18" charset="0"/>
            </a:endParaRPr>
          </a:p>
          <a:p>
            <a:pPr algn="just">
              <a:lnSpc>
                <a:spcPct val="100000"/>
              </a:lnSpc>
            </a:pPr>
            <a:r>
              <a:rPr lang="en-US" dirty="0">
                <a:solidFill>
                  <a:srgbClr val="000000"/>
                </a:solidFill>
                <a:latin typeface="Times New Roman" pitchFamily="18" charset="0"/>
                <a:ea typeface="Times New Roman"/>
                <a:cs typeface="Times New Roman" pitchFamily="18" charset="0"/>
              </a:rPr>
              <a:t>[7] </a:t>
            </a:r>
            <a:r>
              <a:rPr lang="en-US" dirty="0" err="1">
                <a:solidFill>
                  <a:srgbClr val="000000"/>
                </a:solidFill>
                <a:latin typeface="Times New Roman" pitchFamily="18" charset="0"/>
                <a:ea typeface="Times New Roman"/>
                <a:cs typeface="Times New Roman" pitchFamily="18" charset="0"/>
              </a:rPr>
              <a:t>Tianyue</a:t>
            </a:r>
            <a:r>
              <a:rPr lang="en-US" dirty="0">
                <a:solidFill>
                  <a:srgbClr val="000000"/>
                </a:solidFill>
                <a:latin typeface="Times New Roman" pitchFamily="18" charset="0"/>
                <a:ea typeface="Times New Roman"/>
                <a:cs typeface="Times New Roman" pitchFamily="18" charset="0"/>
              </a:rPr>
              <a:t> </a:t>
            </a:r>
            <a:r>
              <a:rPr lang="en-US" dirty="0" err="1">
                <a:solidFill>
                  <a:srgbClr val="000000"/>
                </a:solidFill>
                <a:latin typeface="Times New Roman" pitchFamily="18" charset="0"/>
                <a:ea typeface="Times New Roman"/>
                <a:cs typeface="Times New Roman" pitchFamily="18" charset="0"/>
              </a:rPr>
              <a:t>Peng</a:t>
            </a:r>
            <a:r>
              <a:rPr lang="en-US" dirty="0">
                <a:solidFill>
                  <a:srgbClr val="000000"/>
                </a:solidFill>
                <a:latin typeface="Times New Roman" pitchFamily="18" charset="0"/>
                <a:ea typeface="Times New Roman"/>
                <a:cs typeface="Times New Roman" pitchFamily="18" charset="0"/>
              </a:rPr>
              <a:t>, </a:t>
            </a:r>
            <a:r>
              <a:rPr lang="en-US" dirty="0" err="1">
                <a:solidFill>
                  <a:srgbClr val="000000"/>
                </a:solidFill>
                <a:latin typeface="Times New Roman" pitchFamily="18" charset="0"/>
                <a:ea typeface="Times New Roman"/>
                <a:cs typeface="Times New Roman" pitchFamily="18" charset="0"/>
              </a:rPr>
              <a:t>Yaping</a:t>
            </a:r>
            <a:r>
              <a:rPr lang="en-US" dirty="0">
                <a:solidFill>
                  <a:srgbClr val="000000"/>
                </a:solidFill>
                <a:latin typeface="Times New Roman" pitchFamily="18" charset="0"/>
                <a:ea typeface="Times New Roman"/>
                <a:cs typeface="Times New Roman" pitchFamily="18" charset="0"/>
              </a:rPr>
              <a:t> Lin, </a:t>
            </a:r>
            <a:r>
              <a:rPr lang="en-US" dirty="0" err="1">
                <a:solidFill>
                  <a:srgbClr val="000000"/>
                </a:solidFill>
                <a:latin typeface="Times New Roman" pitchFamily="18" charset="0"/>
                <a:ea typeface="Times New Roman"/>
                <a:cs typeface="Times New Roman" pitchFamily="18" charset="0"/>
              </a:rPr>
              <a:t>Xin</a:t>
            </a:r>
            <a:r>
              <a:rPr lang="en-US" dirty="0">
                <a:solidFill>
                  <a:srgbClr val="000000"/>
                </a:solidFill>
                <a:latin typeface="Times New Roman" pitchFamily="18" charset="0"/>
                <a:ea typeface="Times New Roman"/>
                <a:cs typeface="Times New Roman" pitchFamily="18" charset="0"/>
              </a:rPr>
              <a:t> Yao, Wei Zhang “An Efficient Ranked Multi-Keyword Search for Multiple Data Owners Over Encrypted Cloud Data” in Network Technology and Application</a:t>
            </a:r>
            <a:endParaRPr>
              <a:latin typeface="Times New Roman" pitchFamily="18" charset="0"/>
              <a:cs typeface="Times New Roman" pitchFamily="18" charset="0"/>
            </a:endParaRPr>
          </a:p>
          <a:p>
            <a:pPr algn="just">
              <a:lnSpc>
                <a:spcPct val="100000"/>
              </a:lnSpc>
            </a:pPr>
            <a:r>
              <a:rPr lang="en-US" dirty="0">
                <a:solidFill>
                  <a:srgbClr val="000000"/>
                </a:solidFill>
                <a:latin typeface="Times New Roman" pitchFamily="18" charset="0"/>
                <a:ea typeface="Times New Roman"/>
                <a:cs typeface="Times New Roman" pitchFamily="18" charset="0"/>
              </a:rPr>
              <a:t>[8] </a:t>
            </a:r>
            <a:r>
              <a:rPr lang="en-US" dirty="0" err="1">
                <a:solidFill>
                  <a:srgbClr val="000000"/>
                </a:solidFill>
                <a:latin typeface="Times New Roman" pitchFamily="18" charset="0"/>
                <a:ea typeface="Times New Roman"/>
                <a:cs typeface="Times New Roman" pitchFamily="18" charset="0"/>
              </a:rPr>
              <a:t>N.Deepa</a:t>
            </a:r>
            <a:r>
              <a:rPr lang="en-US" dirty="0">
                <a:solidFill>
                  <a:srgbClr val="000000"/>
                </a:solidFill>
                <a:latin typeface="Times New Roman" pitchFamily="18" charset="0"/>
                <a:ea typeface="Times New Roman"/>
                <a:cs typeface="Times New Roman" pitchFamily="18" charset="0"/>
              </a:rPr>
              <a:t>, </a:t>
            </a:r>
            <a:r>
              <a:rPr lang="en-US" dirty="0" err="1">
                <a:solidFill>
                  <a:srgbClr val="000000"/>
                </a:solidFill>
                <a:latin typeface="Times New Roman" pitchFamily="18" charset="0"/>
                <a:ea typeface="Times New Roman"/>
                <a:cs typeface="Times New Roman" pitchFamily="18" charset="0"/>
              </a:rPr>
              <a:t>P.Vijayakumar</a:t>
            </a:r>
            <a:r>
              <a:rPr lang="en-US" dirty="0">
                <a:solidFill>
                  <a:srgbClr val="000000"/>
                </a:solidFill>
                <a:latin typeface="Times New Roman" pitchFamily="18" charset="0"/>
                <a:ea typeface="Times New Roman"/>
                <a:cs typeface="Times New Roman" pitchFamily="18" charset="0"/>
              </a:rPr>
              <a:t>, Bharat S. </a:t>
            </a:r>
            <a:r>
              <a:rPr lang="en-US" dirty="0" err="1">
                <a:solidFill>
                  <a:srgbClr val="000000"/>
                </a:solidFill>
                <a:latin typeface="Times New Roman" pitchFamily="18" charset="0"/>
                <a:ea typeface="Times New Roman"/>
                <a:cs typeface="Times New Roman" pitchFamily="18" charset="0"/>
              </a:rPr>
              <a:t>Rawal</a:t>
            </a:r>
            <a:r>
              <a:rPr lang="en-US" dirty="0">
                <a:solidFill>
                  <a:srgbClr val="000000"/>
                </a:solidFill>
                <a:latin typeface="Times New Roman" pitchFamily="18" charset="0"/>
                <a:ea typeface="Times New Roman"/>
                <a:cs typeface="Times New Roman" pitchFamily="18" charset="0"/>
              </a:rPr>
              <a:t>, </a:t>
            </a:r>
            <a:r>
              <a:rPr lang="en-US" dirty="0" err="1">
                <a:solidFill>
                  <a:srgbClr val="000000"/>
                </a:solidFill>
                <a:latin typeface="Times New Roman" pitchFamily="18" charset="0"/>
                <a:ea typeface="Times New Roman"/>
                <a:cs typeface="Times New Roman" pitchFamily="18" charset="0"/>
              </a:rPr>
              <a:t>B.Balamurugan</a:t>
            </a:r>
            <a:r>
              <a:rPr lang="en-US" dirty="0">
                <a:solidFill>
                  <a:srgbClr val="000000"/>
                </a:solidFill>
                <a:latin typeface="Times New Roman" pitchFamily="18" charset="0"/>
                <a:ea typeface="Times New Roman"/>
                <a:cs typeface="Times New Roman" pitchFamily="18" charset="0"/>
              </a:rPr>
              <a:t> “An extensive review and possible attack on the privacy preserving ranked </a:t>
            </a:r>
            <a:r>
              <a:rPr lang="en-US" dirty="0" err="1">
                <a:solidFill>
                  <a:srgbClr val="000000"/>
                </a:solidFill>
                <a:latin typeface="Times New Roman" pitchFamily="18" charset="0"/>
                <a:ea typeface="Times New Roman"/>
                <a:cs typeface="Times New Roman" pitchFamily="18" charset="0"/>
              </a:rPr>
              <a:t>multikeyword</a:t>
            </a:r>
            <a:r>
              <a:rPr lang="en-US" dirty="0">
                <a:solidFill>
                  <a:srgbClr val="000000"/>
                </a:solidFill>
                <a:latin typeface="Times New Roman" pitchFamily="18" charset="0"/>
                <a:ea typeface="Times New Roman"/>
                <a:cs typeface="Times New Roman" pitchFamily="18" charset="0"/>
              </a:rPr>
              <a:t> search for multiple data owners in cloud computing” in IEEE International Conference on Smart Cloud</a:t>
            </a:r>
            <a:endParaRPr>
              <a:latin typeface="Times New Roman" pitchFamily="18" charset="0"/>
              <a:cs typeface="Times New Roman" pitchFamily="18" charset="0"/>
            </a:endParaRPr>
          </a:p>
          <a:p>
            <a:pPr algn="just">
              <a:lnSpc>
                <a:spcPct val="100000"/>
              </a:lnSpc>
            </a:pPr>
            <a:r>
              <a:rPr lang="en-US" dirty="0">
                <a:solidFill>
                  <a:srgbClr val="000000"/>
                </a:solidFill>
                <a:latin typeface="Times New Roman" pitchFamily="18" charset="0"/>
                <a:ea typeface="Times New Roman"/>
                <a:cs typeface="Times New Roman" pitchFamily="18" charset="0"/>
              </a:rPr>
              <a:t>[9] K </a:t>
            </a:r>
            <a:r>
              <a:rPr lang="en-US" dirty="0" err="1">
                <a:solidFill>
                  <a:srgbClr val="000000"/>
                </a:solidFill>
                <a:latin typeface="Times New Roman" pitchFamily="18" charset="0"/>
                <a:ea typeface="Times New Roman"/>
                <a:cs typeface="Times New Roman" pitchFamily="18" charset="0"/>
              </a:rPr>
              <a:t>Kiran</a:t>
            </a:r>
            <a:r>
              <a:rPr lang="en-US" dirty="0">
                <a:solidFill>
                  <a:srgbClr val="000000"/>
                </a:solidFill>
                <a:latin typeface="Times New Roman" pitchFamily="18" charset="0"/>
                <a:ea typeface="Times New Roman"/>
                <a:cs typeface="Times New Roman" pitchFamily="18" charset="0"/>
              </a:rPr>
              <a:t> Kumar, G </a:t>
            </a:r>
            <a:r>
              <a:rPr lang="en-US" dirty="0" err="1">
                <a:solidFill>
                  <a:srgbClr val="000000"/>
                </a:solidFill>
                <a:latin typeface="Times New Roman" pitchFamily="18" charset="0"/>
                <a:ea typeface="Times New Roman"/>
                <a:cs typeface="Times New Roman" pitchFamily="18" charset="0"/>
              </a:rPr>
              <a:t>Bharath</a:t>
            </a:r>
            <a:r>
              <a:rPr lang="en-US" dirty="0">
                <a:solidFill>
                  <a:srgbClr val="000000"/>
                </a:solidFill>
                <a:latin typeface="Times New Roman" pitchFamily="18" charset="0"/>
                <a:ea typeface="Times New Roman"/>
                <a:cs typeface="Times New Roman" pitchFamily="18" charset="0"/>
              </a:rPr>
              <a:t> Kumar, G </a:t>
            </a:r>
            <a:r>
              <a:rPr lang="en-US" dirty="0" err="1">
                <a:solidFill>
                  <a:srgbClr val="000000"/>
                </a:solidFill>
                <a:latin typeface="Times New Roman" pitchFamily="18" charset="0"/>
                <a:ea typeface="Times New Roman"/>
                <a:cs typeface="Times New Roman" pitchFamily="18" charset="0"/>
              </a:rPr>
              <a:t>Ramachandra</a:t>
            </a:r>
            <a:r>
              <a:rPr lang="en-US" dirty="0">
                <a:solidFill>
                  <a:srgbClr val="000000"/>
                </a:solidFill>
                <a:latin typeface="Times New Roman" pitchFamily="18" charset="0"/>
                <a:ea typeface="Times New Roman"/>
                <a:cs typeface="Times New Roman" pitchFamily="18" charset="0"/>
              </a:rPr>
              <a:t> </a:t>
            </a:r>
            <a:r>
              <a:rPr lang="en-US" dirty="0" err="1">
                <a:solidFill>
                  <a:srgbClr val="000000"/>
                </a:solidFill>
                <a:latin typeface="Times New Roman" pitchFamily="18" charset="0"/>
                <a:ea typeface="Times New Roman"/>
                <a:cs typeface="Times New Roman" pitchFamily="18" charset="0"/>
              </a:rPr>
              <a:t>Rao</a:t>
            </a:r>
            <a:r>
              <a:rPr lang="en-US" dirty="0">
                <a:solidFill>
                  <a:srgbClr val="000000"/>
                </a:solidFill>
                <a:latin typeface="Times New Roman" pitchFamily="18" charset="0"/>
                <a:ea typeface="Times New Roman"/>
                <a:cs typeface="Times New Roman" pitchFamily="18" charset="0"/>
              </a:rPr>
              <a:t>, </a:t>
            </a:r>
            <a:r>
              <a:rPr lang="en-US" dirty="0" err="1">
                <a:solidFill>
                  <a:srgbClr val="000000"/>
                </a:solidFill>
                <a:latin typeface="Times New Roman" pitchFamily="18" charset="0"/>
                <a:ea typeface="Times New Roman"/>
                <a:cs typeface="Times New Roman" pitchFamily="18" charset="0"/>
              </a:rPr>
              <a:t>Sk</a:t>
            </a:r>
            <a:r>
              <a:rPr lang="en-US" dirty="0">
                <a:solidFill>
                  <a:srgbClr val="000000"/>
                </a:solidFill>
                <a:latin typeface="Times New Roman" pitchFamily="18" charset="0"/>
                <a:ea typeface="Times New Roman"/>
                <a:cs typeface="Times New Roman" pitchFamily="18" charset="0"/>
              </a:rPr>
              <a:t> John </a:t>
            </a:r>
            <a:r>
              <a:rPr lang="en-US" dirty="0" err="1">
                <a:solidFill>
                  <a:srgbClr val="000000"/>
                </a:solidFill>
                <a:latin typeface="Times New Roman" pitchFamily="18" charset="0"/>
                <a:ea typeface="Times New Roman"/>
                <a:cs typeface="Times New Roman" pitchFamily="18" charset="0"/>
              </a:rPr>
              <a:t>Sydulu</a:t>
            </a:r>
            <a:r>
              <a:rPr lang="en-US" dirty="0">
                <a:solidFill>
                  <a:srgbClr val="000000"/>
                </a:solidFill>
                <a:latin typeface="Times New Roman" pitchFamily="18" charset="0"/>
                <a:ea typeface="Times New Roman"/>
                <a:cs typeface="Times New Roman" pitchFamily="18" charset="0"/>
              </a:rPr>
              <a:t> “Safe and High Secured Ranked Keyword Search over an Outsourced Cloud </a:t>
            </a:r>
            <a:r>
              <a:rPr lang="en-US" dirty="0" err="1">
                <a:solidFill>
                  <a:srgbClr val="000000"/>
                </a:solidFill>
                <a:latin typeface="Times New Roman" pitchFamily="18" charset="0"/>
                <a:ea typeface="Times New Roman"/>
                <a:cs typeface="Times New Roman" pitchFamily="18" charset="0"/>
              </a:rPr>
              <a:t>Data”in</a:t>
            </a:r>
            <a:r>
              <a:rPr lang="en-US" dirty="0">
                <a:solidFill>
                  <a:srgbClr val="000000"/>
                </a:solidFill>
                <a:latin typeface="Times New Roman" pitchFamily="18" charset="0"/>
                <a:ea typeface="Times New Roman"/>
                <a:cs typeface="Times New Roman" pitchFamily="18" charset="0"/>
              </a:rPr>
              <a:t> in International Journal of Research Volume 03 Issue 10 June 2017.</a:t>
            </a:r>
            <a:endParaRPr>
              <a:latin typeface="Times New Roman" pitchFamily="18" charset="0"/>
              <a:cs typeface="Times New Roman" pitchFamily="18" charset="0"/>
            </a:endParaRPr>
          </a:p>
          <a:p>
            <a:pPr algn="just">
              <a:lnSpc>
                <a:spcPct val="100000"/>
              </a:lnSpc>
            </a:pPr>
            <a:r>
              <a:rPr lang="en-US" dirty="0">
                <a:solidFill>
                  <a:srgbClr val="000000"/>
                </a:solidFill>
                <a:latin typeface="Times New Roman" pitchFamily="18" charset="0"/>
                <a:ea typeface="Times New Roman"/>
                <a:cs typeface="Times New Roman" pitchFamily="18" charset="0"/>
              </a:rPr>
              <a:t>[10] </a:t>
            </a:r>
            <a:r>
              <a:rPr lang="en-US" dirty="0" err="1">
                <a:solidFill>
                  <a:srgbClr val="000000"/>
                </a:solidFill>
                <a:latin typeface="Times New Roman" pitchFamily="18" charset="0"/>
                <a:ea typeface="Times New Roman"/>
                <a:cs typeface="Times New Roman" pitchFamily="18" charset="0"/>
              </a:rPr>
              <a:t>Zhicheng</a:t>
            </a:r>
            <a:r>
              <a:rPr lang="en-US" dirty="0">
                <a:solidFill>
                  <a:srgbClr val="000000"/>
                </a:solidFill>
                <a:latin typeface="Times New Roman" pitchFamily="18" charset="0"/>
                <a:ea typeface="Times New Roman"/>
                <a:cs typeface="Times New Roman" pitchFamily="18" charset="0"/>
              </a:rPr>
              <a:t> Dou, </a:t>
            </a:r>
            <a:r>
              <a:rPr lang="en-US" dirty="0" err="1">
                <a:solidFill>
                  <a:srgbClr val="000000"/>
                </a:solidFill>
                <a:latin typeface="Times New Roman" pitchFamily="18" charset="0"/>
                <a:ea typeface="Times New Roman"/>
                <a:cs typeface="Times New Roman" pitchFamily="18" charset="0"/>
              </a:rPr>
              <a:t>Zhengbao</a:t>
            </a:r>
            <a:r>
              <a:rPr lang="en-US" dirty="0">
                <a:solidFill>
                  <a:srgbClr val="000000"/>
                </a:solidFill>
                <a:latin typeface="Times New Roman" pitchFamily="18" charset="0"/>
                <a:ea typeface="Times New Roman"/>
                <a:cs typeface="Times New Roman" pitchFamily="18" charset="0"/>
              </a:rPr>
              <a:t> Jiang, </a:t>
            </a:r>
            <a:r>
              <a:rPr lang="en-US" dirty="0" err="1">
                <a:solidFill>
                  <a:srgbClr val="000000"/>
                </a:solidFill>
                <a:latin typeface="Times New Roman" pitchFamily="18" charset="0"/>
                <a:ea typeface="Times New Roman"/>
                <a:cs typeface="Times New Roman" pitchFamily="18" charset="0"/>
              </a:rPr>
              <a:t>Sha</a:t>
            </a:r>
            <a:r>
              <a:rPr lang="en-US" dirty="0">
                <a:solidFill>
                  <a:srgbClr val="000000"/>
                </a:solidFill>
                <a:latin typeface="Times New Roman" pitchFamily="18" charset="0"/>
                <a:ea typeface="Times New Roman"/>
                <a:cs typeface="Times New Roman" pitchFamily="18" charset="0"/>
              </a:rPr>
              <a:t> </a:t>
            </a:r>
            <a:r>
              <a:rPr lang="en-US" dirty="0" err="1">
                <a:solidFill>
                  <a:srgbClr val="000000"/>
                </a:solidFill>
                <a:latin typeface="Times New Roman" pitchFamily="18" charset="0"/>
                <a:ea typeface="Times New Roman"/>
                <a:cs typeface="Times New Roman" pitchFamily="18" charset="0"/>
              </a:rPr>
              <a:t>Hu</a:t>
            </a:r>
            <a:r>
              <a:rPr lang="en-US" dirty="0">
                <a:solidFill>
                  <a:srgbClr val="000000"/>
                </a:solidFill>
                <a:latin typeface="Times New Roman" pitchFamily="18" charset="0"/>
                <a:ea typeface="Times New Roman"/>
                <a:cs typeface="Times New Roman" pitchFamily="18" charset="0"/>
              </a:rPr>
              <a:t>, </a:t>
            </a:r>
            <a:r>
              <a:rPr lang="en-US" dirty="0" err="1">
                <a:solidFill>
                  <a:srgbClr val="000000"/>
                </a:solidFill>
                <a:latin typeface="Times New Roman" pitchFamily="18" charset="0"/>
                <a:ea typeface="Times New Roman"/>
                <a:cs typeface="Times New Roman" pitchFamily="18" charset="0"/>
              </a:rPr>
              <a:t>Ji-Rong</a:t>
            </a:r>
            <a:r>
              <a:rPr lang="en-US" dirty="0">
                <a:solidFill>
                  <a:srgbClr val="000000"/>
                </a:solidFill>
                <a:latin typeface="Times New Roman" pitchFamily="18" charset="0"/>
                <a:ea typeface="Times New Roman"/>
                <a:cs typeface="Times New Roman" pitchFamily="18" charset="0"/>
              </a:rPr>
              <a:t> </a:t>
            </a:r>
            <a:r>
              <a:rPr lang="en-US" dirty="0" err="1">
                <a:solidFill>
                  <a:srgbClr val="000000"/>
                </a:solidFill>
                <a:latin typeface="Times New Roman" pitchFamily="18" charset="0"/>
                <a:ea typeface="Times New Roman"/>
                <a:cs typeface="Times New Roman" pitchFamily="18" charset="0"/>
              </a:rPr>
              <a:t>Wen</a:t>
            </a:r>
            <a:r>
              <a:rPr lang="en-US" dirty="0">
                <a:solidFill>
                  <a:srgbClr val="000000"/>
                </a:solidFill>
                <a:latin typeface="Times New Roman" pitchFamily="18" charset="0"/>
                <a:ea typeface="Times New Roman"/>
                <a:cs typeface="Times New Roman" pitchFamily="18" charset="0"/>
              </a:rPr>
              <a:t>, and </a:t>
            </a:r>
            <a:r>
              <a:rPr lang="en-US" dirty="0" err="1">
                <a:solidFill>
                  <a:srgbClr val="000000"/>
                </a:solidFill>
                <a:latin typeface="Times New Roman" pitchFamily="18" charset="0"/>
                <a:ea typeface="Times New Roman"/>
                <a:cs typeface="Times New Roman" pitchFamily="18" charset="0"/>
              </a:rPr>
              <a:t>Ruihua</a:t>
            </a:r>
            <a:r>
              <a:rPr lang="en-US" dirty="0">
                <a:solidFill>
                  <a:srgbClr val="000000"/>
                </a:solidFill>
                <a:latin typeface="Times New Roman" pitchFamily="18" charset="0"/>
                <a:ea typeface="Times New Roman"/>
                <a:cs typeface="Times New Roman" pitchFamily="18" charset="0"/>
              </a:rPr>
              <a:t> Song “Automatically Mining Facets for Queries from Their Search Results” in IEEE Transaction on Knowledge and data engineering, VOL. 28</a:t>
            </a:r>
            <a:endParaRPr>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0" y="858240"/>
            <a:ext cx="9143640" cy="5999400"/>
          </a:xfrm>
          <a:prstGeom prst="rect">
            <a:avLst/>
          </a:prstGeom>
          <a:noFill/>
          <a:ln>
            <a:noFill/>
          </a:ln>
        </p:spPr>
        <p:txBody>
          <a:bodyPr/>
          <a:lstStyle/>
          <a:p>
            <a:pPr>
              <a:lnSpc>
                <a:spcPct val="100000"/>
              </a:lnSpc>
            </a:pPr>
            <a:r>
              <a:rPr lang="en-US" dirty="0">
                <a:solidFill>
                  <a:srgbClr val="000000"/>
                </a:solidFill>
                <a:latin typeface="Times New Roman" pitchFamily="18" charset="0"/>
                <a:ea typeface="Times New Roman"/>
                <a:cs typeface="Times New Roman" pitchFamily="18" charset="0"/>
              </a:rPr>
              <a:t>[11] </a:t>
            </a:r>
            <a:r>
              <a:rPr lang="en-US" dirty="0" err="1">
                <a:solidFill>
                  <a:srgbClr val="000000"/>
                </a:solidFill>
                <a:latin typeface="Times New Roman" pitchFamily="18" charset="0"/>
                <a:ea typeface="Times New Roman"/>
                <a:cs typeface="Times New Roman" pitchFamily="18" charset="0"/>
              </a:rPr>
              <a:t>Hongwei</a:t>
            </a:r>
            <a:r>
              <a:rPr lang="en-US" dirty="0">
                <a:solidFill>
                  <a:srgbClr val="000000"/>
                </a:solidFill>
                <a:latin typeface="Times New Roman" pitchFamily="18" charset="0"/>
                <a:ea typeface="Times New Roman"/>
                <a:cs typeface="Times New Roman" pitchFamily="18" charset="0"/>
              </a:rPr>
              <a:t> Li, Yi Yang,</a:t>
            </a:r>
            <a:r>
              <a:rPr lang="en-US" i="1" dirty="0">
                <a:solidFill>
                  <a:srgbClr val="000000"/>
                </a:solidFill>
                <a:latin typeface="Times New Roman" pitchFamily="18" charset="0"/>
                <a:ea typeface="Times New Roman"/>
                <a:cs typeface="Times New Roman" pitchFamily="18" charset="0"/>
              </a:rPr>
              <a:t> </a:t>
            </a:r>
            <a:r>
              <a:rPr lang="en-US" dirty="0">
                <a:solidFill>
                  <a:srgbClr val="000000"/>
                </a:solidFill>
                <a:latin typeface="Times New Roman" pitchFamily="18" charset="0"/>
                <a:ea typeface="Times New Roman"/>
                <a:cs typeface="Times New Roman" pitchFamily="18" charset="0"/>
              </a:rPr>
              <a:t>Tom H. Luan, </a:t>
            </a:r>
            <a:r>
              <a:rPr lang="en-US" dirty="0" err="1">
                <a:solidFill>
                  <a:srgbClr val="000000"/>
                </a:solidFill>
                <a:latin typeface="Times New Roman" pitchFamily="18" charset="0"/>
                <a:ea typeface="Times New Roman"/>
                <a:cs typeface="Times New Roman" pitchFamily="18" charset="0"/>
              </a:rPr>
              <a:t>Xiaohui</a:t>
            </a:r>
            <a:r>
              <a:rPr lang="en-US" dirty="0">
                <a:solidFill>
                  <a:srgbClr val="000000"/>
                </a:solidFill>
                <a:latin typeface="Times New Roman" pitchFamily="18" charset="0"/>
                <a:ea typeface="Times New Roman"/>
                <a:cs typeface="Times New Roman" pitchFamily="18" charset="0"/>
              </a:rPr>
              <a:t> Liang,</a:t>
            </a:r>
            <a:r>
              <a:rPr lang="en-US" i="1" dirty="0">
                <a:solidFill>
                  <a:srgbClr val="000000"/>
                </a:solidFill>
                <a:latin typeface="Times New Roman" pitchFamily="18" charset="0"/>
                <a:ea typeface="Times New Roman"/>
                <a:cs typeface="Times New Roman" pitchFamily="18" charset="0"/>
              </a:rPr>
              <a:t> </a:t>
            </a:r>
            <a:r>
              <a:rPr lang="en-US" dirty="0">
                <a:solidFill>
                  <a:srgbClr val="000000"/>
                </a:solidFill>
                <a:latin typeface="Times New Roman" pitchFamily="18" charset="0"/>
                <a:ea typeface="Times New Roman"/>
                <a:cs typeface="Times New Roman" pitchFamily="18" charset="0"/>
              </a:rPr>
              <a:t>Liang Zhou, </a:t>
            </a:r>
            <a:r>
              <a:rPr lang="en-US" dirty="0" err="1">
                <a:solidFill>
                  <a:srgbClr val="000000"/>
                </a:solidFill>
                <a:latin typeface="Times New Roman" pitchFamily="18" charset="0"/>
                <a:ea typeface="Times New Roman"/>
                <a:cs typeface="Times New Roman" pitchFamily="18" charset="0"/>
              </a:rPr>
              <a:t>Xuemin</a:t>
            </a:r>
            <a:r>
              <a:rPr lang="en-US" dirty="0">
                <a:solidFill>
                  <a:srgbClr val="000000"/>
                </a:solidFill>
                <a:latin typeface="Times New Roman" pitchFamily="18" charset="0"/>
                <a:ea typeface="Times New Roman"/>
                <a:cs typeface="Times New Roman" pitchFamily="18" charset="0"/>
              </a:rPr>
              <a:t> </a:t>
            </a:r>
            <a:r>
              <a:rPr lang="en-US" dirty="0" err="1">
                <a:solidFill>
                  <a:srgbClr val="000000"/>
                </a:solidFill>
                <a:latin typeface="Times New Roman" pitchFamily="18" charset="0"/>
                <a:ea typeface="Times New Roman"/>
                <a:cs typeface="Times New Roman" pitchFamily="18" charset="0"/>
              </a:rPr>
              <a:t>Shen</a:t>
            </a:r>
            <a:r>
              <a:rPr lang="en-US" dirty="0">
                <a:solidFill>
                  <a:srgbClr val="000000"/>
                </a:solidFill>
                <a:latin typeface="Times New Roman" pitchFamily="18" charset="0"/>
                <a:ea typeface="Times New Roman"/>
                <a:cs typeface="Times New Roman" pitchFamily="18" charset="0"/>
              </a:rPr>
              <a:t> “Enabling Fine-grained Multi-keyword Search Supporting Classified Sub-dictionaries over Encrypted Cloud Data” in IEEE Transactions on dependable and secure computing</a:t>
            </a:r>
            <a:endParaRPr>
              <a:latin typeface="Times New Roman" pitchFamily="18" charset="0"/>
              <a:cs typeface="Times New Roman" pitchFamily="18" charset="0"/>
            </a:endParaRPr>
          </a:p>
          <a:p>
            <a:pPr algn="just">
              <a:lnSpc>
                <a:spcPct val="100000"/>
              </a:lnSpc>
            </a:pPr>
            <a:r>
              <a:rPr lang="en-US" dirty="0">
                <a:solidFill>
                  <a:srgbClr val="000000"/>
                </a:solidFill>
                <a:latin typeface="Times New Roman" pitchFamily="18" charset="0"/>
                <a:ea typeface="Times New Roman"/>
                <a:cs typeface="Times New Roman" pitchFamily="18" charset="0"/>
              </a:rPr>
              <a:t>[12] </a:t>
            </a:r>
            <a:r>
              <a:rPr lang="en-US" dirty="0" err="1">
                <a:solidFill>
                  <a:srgbClr val="000000"/>
                </a:solidFill>
                <a:latin typeface="Times New Roman" pitchFamily="18" charset="0"/>
                <a:ea typeface="Times New Roman"/>
                <a:cs typeface="Times New Roman" pitchFamily="18" charset="0"/>
              </a:rPr>
              <a:t>Vishwakarma</a:t>
            </a:r>
            <a:r>
              <a:rPr lang="en-US" dirty="0">
                <a:solidFill>
                  <a:srgbClr val="000000"/>
                </a:solidFill>
                <a:latin typeface="Times New Roman" pitchFamily="18" charset="0"/>
                <a:ea typeface="Times New Roman"/>
                <a:cs typeface="Times New Roman" pitchFamily="18" charset="0"/>
              </a:rPr>
              <a:t> Singh, Bo </a:t>
            </a:r>
            <a:r>
              <a:rPr lang="en-US" dirty="0" err="1">
                <a:solidFill>
                  <a:srgbClr val="000000"/>
                </a:solidFill>
                <a:latin typeface="Times New Roman" pitchFamily="18" charset="0"/>
                <a:ea typeface="Times New Roman"/>
                <a:cs typeface="Times New Roman" pitchFamily="18" charset="0"/>
              </a:rPr>
              <a:t>Zong</a:t>
            </a:r>
            <a:r>
              <a:rPr lang="en-US" dirty="0">
                <a:solidFill>
                  <a:srgbClr val="000000"/>
                </a:solidFill>
                <a:latin typeface="Times New Roman" pitchFamily="18" charset="0"/>
                <a:ea typeface="Times New Roman"/>
                <a:cs typeface="Times New Roman" pitchFamily="18" charset="0"/>
              </a:rPr>
              <a:t>, and </a:t>
            </a:r>
            <a:r>
              <a:rPr lang="en-US" dirty="0" err="1">
                <a:solidFill>
                  <a:srgbClr val="000000"/>
                </a:solidFill>
                <a:latin typeface="Times New Roman" pitchFamily="18" charset="0"/>
                <a:ea typeface="Times New Roman"/>
                <a:cs typeface="Times New Roman" pitchFamily="18" charset="0"/>
              </a:rPr>
              <a:t>Ambuj</a:t>
            </a:r>
            <a:r>
              <a:rPr lang="en-US" dirty="0">
                <a:solidFill>
                  <a:srgbClr val="000000"/>
                </a:solidFill>
                <a:latin typeface="Times New Roman" pitchFamily="18" charset="0"/>
                <a:ea typeface="Times New Roman"/>
                <a:cs typeface="Times New Roman" pitchFamily="18" charset="0"/>
              </a:rPr>
              <a:t> K. Singh ” Nearest Keyword Set Search in Multi-Dimensional Datasets” in IEEE Transaction on Knowledge and data engineering, VOL. 28</a:t>
            </a:r>
            <a:endParaRPr>
              <a:latin typeface="Times New Roman" pitchFamily="18" charset="0"/>
              <a:cs typeface="Times New Roman" pitchFamily="18" charset="0"/>
            </a:endParaRPr>
          </a:p>
          <a:p>
            <a:pPr>
              <a:lnSpc>
                <a:spcPct val="100000"/>
              </a:lnSpc>
            </a:pPr>
            <a:r>
              <a:rPr lang="en-US" dirty="0">
                <a:solidFill>
                  <a:srgbClr val="000000"/>
                </a:solidFill>
                <a:latin typeface="Times New Roman" pitchFamily="18" charset="0"/>
                <a:ea typeface="Times New Roman"/>
                <a:cs typeface="Times New Roman" pitchFamily="18" charset="0"/>
              </a:rPr>
              <a:t>[13] </a:t>
            </a:r>
            <a:r>
              <a:rPr lang="en-US" dirty="0" err="1">
                <a:solidFill>
                  <a:srgbClr val="000000"/>
                </a:solidFill>
                <a:latin typeface="Times New Roman" pitchFamily="18" charset="0"/>
                <a:ea typeface="Times New Roman"/>
                <a:cs typeface="Times New Roman" pitchFamily="18" charset="0"/>
              </a:rPr>
              <a:t>Zhangjie</a:t>
            </a:r>
            <a:r>
              <a:rPr lang="en-US" dirty="0">
                <a:solidFill>
                  <a:srgbClr val="000000"/>
                </a:solidFill>
                <a:latin typeface="Times New Roman" pitchFamily="18" charset="0"/>
                <a:ea typeface="Times New Roman"/>
                <a:cs typeface="Times New Roman" pitchFamily="18" charset="0"/>
              </a:rPr>
              <a:t> Fu, </a:t>
            </a:r>
            <a:r>
              <a:rPr lang="en-US" dirty="0" err="1">
                <a:solidFill>
                  <a:srgbClr val="000000"/>
                </a:solidFill>
                <a:latin typeface="Times New Roman" pitchFamily="18" charset="0"/>
                <a:ea typeface="Times New Roman"/>
                <a:cs typeface="Times New Roman" pitchFamily="18" charset="0"/>
              </a:rPr>
              <a:t>Xingming</a:t>
            </a:r>
            <a:r>
              <a:rPr lang="en-US" dirty="0">
                <a:solidFill>
                  <a:srgbClr val="000000"/>
                </a:solidFill>
                <a:latin typeface="Times New Roman" pitchFamily="18" charset="0"/>
                <a:ea typeface="Times New Roman"/>
                <a:cs typeface="Times New Roman" pitchFamily="18" charset="0"/>
              </a:rPr>
              <a:t> Sun, </a:t>
            </a:r>
            <a:r>
              <a:rPr lang="en-US" dirty="0" err="1">
                <a:solidFill>
                  <a:srgbClr val="000000"/>
                </a:solidFill>
                <a:latin typeface="Times New Roman" pitchFamily="18" charset="0"/>
                <a:ea typeface="Times New Roman"/>
                <a:cs typeface="Times New Roman" pitchFamily="18" charset="0"/>
              </a:rPr>
              <a:t>Sai</a:t>
            </a:r>
            <a:r>
              <a:rPr lang="en-US" dirty="0">
                <a:solidFill>
                  <a:srgbClr val="000000"/>
                </a:solidFill>
                <a:latin typeface="Times New Roman" pitchFamily="18" charset="0"/>
                <a:ea typeface="Times New Roman"/>
                <a:cs typeface="Times New Roman" pitchFamily="18" charset="0"/>
              </a:rPr>
              <a:t> </a:t>
            </a:r>
            <a:r>
              <a:rPr lang="en-US" dirty="0" err="1">
                <a:solidFill>
                  <a:srgbClr val="000000"/>
                </a:solidFill>
                <a:latin typeface="Times New Roman" pitchFamily="18" charset="0"/>
                <a:ea typeface="Times New Roman"/>
                <a:cs typeface="Times New Roman" pitchFamily="18" charset="0"/>
              </a:rPr>
              <a:t>Ji</a:t>
            </a:r>
            <a:r>
              <a:rPr lang="en-US" dirty="0">
                <a:solidFill>
                  <a:srgbClr val="000000"/>
                </a:solidFill>
                <a:latin typeface="Times New Roman" pitchFamily="18" charset="0"/>
                <a:ea typeface="Times New Roman"/>
                <a:cs typeface="Times New Roman" pitchFamily="18" charset="0"/>
              </a:rPr>
              <a:t>, </a:t>
            </a:r>
            <a:r>
              <a:rPr lang="en-US" dirty="0" err="1">
                <a:solidFill>
                  <a:srgbClr val="000000"/>
                </a:solidFill>
                <a:latin typeface="Times New Roman" pitchFamily="18" charset="0"/>
                <a:ea typeface="Times New Roman"/>
                <a:cs typeface="Times New Roman" pitchFamily="18" charset="0"/>
              </a:rPr>
              <a:t>Guowu</a:t>
            </a:r>
            <a:r>
              <a:rPr lang="en-US" dirty="0">
                <a:solidFill>
                  <a:srgbClr val="000000"/>
                </a:solidFill>
                <a:latin typeface="Times New Roman" pitchFamily="18" charset="0"/>
                <a:ea typeface="Times New Roman"/>
                <a:cs typeface="Times New Roman" pitchFamily="18" charset="0"/>
              </a:rPr>
              <a:t> </a:t>
            </a:r>
            <a:r>
              <a:rPr lang="en-US" dirty="0" err="1">
                <a:solidFill>
                  <a:srgbClr val="000000"/>
                </a:solidFill>
                <a:latin typeface="Times New Roman" pitchFamily="18" charset="0"/>
                <a:ea typeface="Times New Roman"/>
                <a:cs typeface="Times New Roman" pitchFamily="18" charset="0"/>
              </a:rPr>
              <a:t>Xie</a:t>
            </a:r>
            <a:r>
              <a:rPr lang="en-US" dirty="0">
                <a:solidFill>
                  <a:srgbClr val="000000"/>
                </a:solidFill>
                <a:latin typeface="Times New Roman" pitchFamily="18" charset="0"/>
                <a:ea typeface="Times New Roman"/>
                <a:cs typeface="Times New Roman" pitchFamily="18" charset="0"/>
              </a:rPr>
              <a:t> “Towards Efficient Content-aware Search over Encrypted Outsourced Data in Cloud” in IEEE INFOCOM 2016 - The 35th Annual IEEE International Conference on Computer Communications</a:t>
            </a:r>
            <a:endParaRPr>
              <a:latin typeface="Times New Roman" pitchFamily="18" charset="0"/>
              <a:cs typeface="Times New Roman" pitchFamily="18" charset="0"/>
            </a:endParaRPr>
          </a:p>
          <a:p>
            <a:pPr>
              <a:lnSpc>
                <a:spcPct val="100000"/>
              </a:lnSpc>
            </a:pPr>
            <a:r>
              <a:rPr lang="en-US" dirty="0">
                <a:solidFill>
                  <a:srgbClr val="000000"/>
                </a:solidFill>
                <a:latin typeface="Times New Roman" pitchFamily="18" charset="0"/>
                <a:ea typeface="Times New Roman"/>
                <a:cs typeface="Times New Roman" pitchFamily="18" charset="0"/>
              </a:rPr>
              <a:t>[14] </a:t>
            </a:r>
            <a:r>
              <a:rPr lang="en-US" dirty="0" err="1">
                <a:solidFill>
                  <a:srgbClr val="000000"/>
                </a:solidFill>
                <a:latin typeface="Times New Roman" pitchFamily="18" charset="0"/>
                <a:ea typeface="Times New Roman"/>
                <a:cs typeface="Times New Roman" pitchFamily="18" charset="0"/>
              </a:rPr>
              <a:t>Sneha</a:t>
            </a:r>
            <a:r>
              <a:rPr lang="en-US" dirty="0">
                <a:solidFill>
                  <a:srgbClr val="000000"/>
                </a:solidFill>
                <a:latin typeface="Times New Roman" pitchFamily="18" charset="0"/>
                <a:ea typeface="Times New Roman"/>
                <a:cs typeface="Times New Roman" pitchFamily="18" charset="0"/>
              </a:rPr>
              <a:t> A. </a:t>
            </a:r>
            <a:r>
              <a:rPr lang="en-US" dirty="0" err="1">
                <a:solidFill>
                  <a:srgbClr val="000000"/>
                </a:solidFill>
                <a:latin typeface="Times New Roman" pitchFamily="18" charset="0"/>
                <a:ea typeface="Times New Roman"/>
                <a:cs typeface="Times New Roman" pitchFamily="18" charset="0"/>
              </a:rPr>
              <a:t>Mittal</a:t>
            </a:r>
            <a:r>
              <a:rPr lang="en-US" dirty="0">
                <a:solidFill>
                  <a:srgbClr val="000000"/>
                </a:solidFill>
                <a:latin typeface="Times New Roman" pitchFamily="18" charset="0"/>
                <a:ea typeface="Times New Roman"/>
                <a:cs typeface="Times New Roman" pitchFamily="18" charset="0"/>
              </a:rPr>
              <a:t>, C. Rama Krishna   “Privacy Preserving Synonym Based Fuzzy Multi- Keyword Ranked Search over Encrypted Cloud Data” in International Conference on Computing, Communication and Automation</a:t>
            </a:r>
            <a:endParaRPr>
              <a:latin typeface="Times New Roman" pitchFamily="18" charset="0"/>
              <a:cs typeface="Times New Roman" pitchFamily="18" charset="0"/>
            </a:endParaRPr>
          </a:p>
          <a:p>
            <a:pPr>
              <a:lnSpc>
                <a:spcPct val="100000"/>
              </a:lnSpc>
            </a:pPr>
            <a:r>
              <a:rPr lang="en-US" dirty="0">
                <a:solidFill>
                  <a:srgbClr val="000000"/>
                </a:solidFill>
                <a:latin typeface="Times New Roman" pitchFamily="18" charset="0"/>
                <a:ea typeface="Times New Roman"/>
                <a:cs typeface="Times New Roman" pitchFamily="18" charset="0"/>
              </a:rPr>
              <a:t>[15] TENG </a:t>
            </a:r>
            <a:r>
              <a:rPr lang="en-US" dirty="0" err="1">
                <a:solidFill>
                  <a:srgbClr val="000000"/>
                </a:solidFill>
                <a:latin typeface="Times New Roman" pitchFamily="18" charset="0"/>
                <a:ea typeface="Times New Roman"/>
                <a:cs typeface="Times New Roman" pitchFamily="18" charset="0"/>
              </a:rPr>
              <a:t>Yiping</a:t>
            </a:r>
            <a:r>
              <a:rPr lang="en-US" dirty="0">
                <a:solidFill>
                  <a:srgbClr val="000000"/>
                </a:solidFill>
                <a:latin typeface="Times New Roman" pitchFamily="18" charset="0"/>
                <a:ea typeface="Times New Roman"/>
                <a:cs typeface="Times New Roman" pitchFamily="18" charset="0"/>
              </a:rPr>
              <a:t>, CHENG Xiang, SU </a:t>
            </a:r>
            <a:r>
              <a:rPr lang="en-US" dirty="0" err="1">
                <a:solidFill>
                  <a:srgbClr val="000000"/>
                </a:solidFill>
                <a:latin typeface="Times New Roman" pitchFamily="18" charset="0"/>
                <a:ea typeface="Times New Roman"/>
                <a:cs typeface="Times New Roman" pitchFamily="18" charset="0"/>
              </a:rPr>
              <a:t>Sen</a:t>
            </a:r>
            <a:r>
              <a:rPr lang="en-US" dirty="0">
                <a:solidFill>
                  <a:srgbClr val="000000"/>
                </a:solidFill>
                <a:latin typeface="Times New Roman" pitchFamily="18" charset="0"/>
                <a:ea typeface="Times New Roman"/>
                <a:cs typeface="Times New Roman" pitchFamily="18" charset="0"/>
              </a:rPr>
              <a:t>, WANG </a:t>
            </a:r>
            <a:r>
              <a:rPr lang="en-US" dirty="0" err="1">
                <a:solidFill>
                  <a:srgbClr val="000000"/>
                </a:solidFill>
                <a:latin typeface="Times New Roman" pitchFamily="18" charset="0"/>
                <a:ea typeface="Times New Roman"/>
                <a:cs typeface="Times New Roman" pitchFamily="18" charset="0"/>
              </a:rPr>
              <a:t>Yulong</a:t>
            </a:r>
            <a:r>
              <a:rPr lang="en-US" dirty="0">
                <a:solidFill>
                  <a:srgbClr val="000000"/>
                </a:solidFill>
                <a:latin typeface="Times New Roman" pitchFamily="18" charset="0"/>
                <a:ea typeface="Times New Roman"/>
                <a:cs typeface="Times New Roman" pitchFamily="18" charset="0"/>
              </a:rPr>
              <a:t>, SHUANG Kai “Privacy-Preserving Top-k Keyword Similarity Search over Outsourced Cloud Data” in Network Technology and Application</a:t>
            </a:r>
            <a:endParaRPr>
              <a:latin typeface="Times New Roman" pitchFamily="18" charset="0"/>
              <a:cs typeface="Times New Roman" pitchFamily="18" charset="0"/>
            </a:endParaRPr>
          </a:p>
          <a:p>
            <a:pPr>
              <a:lnSpc>
                <a:spcPct val="100000"/>
              </a:lnSpc>
            </a:pPr>
            <a:r>
              <a:rPr lang="en-US" dirty="0">
                <a:solidFill>
                  <a:srgbClr val="000000"/>
                </a:solidFill>
                <a:latin typeface="Times New Roman" pitchFamily="18" charset="0"/>
                <a:ea typeface="Times New Roman"/>
                <a:cs typeface="Times New Roman" pitchFamily="18" charset="0"/>
              </a:rPr>
              <a:t>[16] </a:t>
            </a:r>
            <a:r>
              <a:rPr lang="en-US" dirty="0" err="1">
                <a:solidFill>
                  <a:srgbClr val="000000"/>
                </a:solidFill>
                <a:latin typeface="Times New Roman" pitchFamily="18" charset="0"/>
                <a:ea typeface="Times New Roman"/>
                <a:cs typeface="Times New Roman" pitchFamily="18" charset="0"/>
              </a:rPr>
              <a:t>Deepali</a:t>
            </a:r>
            <a:r>
              <a:rPr lang="en-US" dirty="0">
                <a:solidFill>
                  <a:srgbClr val="000000"/>
                </a:solidFill>
                <a:latin typeface="Times New Roman" pitchFamily="18" charset="0"/>
                <a:ea typeface="Times New Roman"/>
                <a:cs typeface="Times New Roman" pitchFamily="18" charset="0"/>
              </a:rPr>
              <a:t> </a:t>
            </a:r>
            <a:r>
              <a:rPr lang="en-US" dirty="0" err="1">
                <a:solidFill>
                  <a:srgbClr val="000000"/>
                </a:solidFill>
                <a:latin typeface="Times New Roman" pitchFamily="18" charset="0"/>
                <a:ea typeface="Times New Roman"/>
                <a:cs typeface="Times New Roman" pitchFamily="18" charset="0"/>
              </a:rPr>
              <a:t>D.Rane</a:t>
            </a:r>
            <a:r>
              <a:rPr lang="en-US" dirty="0">
                <a:solidFill>
                  <a:srgbClr val="000000"/>
                </a:solidFill>
                <a:latin typeface="Times New Roman" pitchFamily="18" charset="0"/>
                <a:ea typeface="Times New Roman"/>
                <a:cs typeface="Times New Roman" pitchFamily="18" charset="0"/>
              </a:rPr>
              <a:t>, </a:t>
            </a:r>
            <a:r>
              <a:rPr lang="en-US" dirty="0" err="1">
                <a:solidFill>
                  <a:srgbClr val="000000"/>
                </a:solidFill>
                <a:latin typeface="Times New Roman" pitchFamily="18" charset="0"/>
                <a:ea typeface="Times New Roman"/>
                <a:cs typeface="Times New Roman" pitchFamily="18" charset="0"/>
              </a:rPr>
              <a:t>V.R.Ghorpade</a:t>
            </a:r>
            <a:r>
              <a:rPr lang="en-US" dirty="0">
                <a:solidFill>
                  <a:srgbClr val="000000"/>
                </a:solidFill>
                <a:latin typeface="Times New Roman" pitchFamily="18" charset="0"/>
                <a:ea typeface="Times New Roman"/>
                <a:cs typeface="Times New Roman" pitchFamily="18" charset="0"/>
              </a:rPr>
              <a:t> “Multi-User Multi-Keyword Privacy Preserving Ranked Based Search Over Encrypted Cloud Data” in International Conference on Pervasive Computing (ICPC)</a:t>
            </a:r>
            <a:endParaRPr>
              <a:latin typeface="Times New Roman" pitchFamily="18" charset="0"/>
              <a:cs typeface="Times New Roman" pitchFamily="18" charset="0"/>
            </a:endParaRPr>
          </a:p>
          <a:p>
            <a:pPr>
              <a:lnSpc>
                <a:spcPct val="100000"/>
              </a:lnSpc>
            </a:pPr>
            <a:r>
              <a:rPr lang="en-US" dirty="0">
                <a:solidFill>
                  <a:srgbClr val="000000"/>
                </a:solidFill>
                <a:latin typeface="Times New Roman" pitchFamily="18" charset="0"/>
                <a:ea typeface="Times New Roman"/>
                <a:cs typeface="Times New Roman" pitchFamily="18" charset="0"/>
              </a:rPr>
              <a:t>[17] </a:t>
            </a:r>
            <a:r>
              <a:rPr lang="en-US" dirty="0" err="1">
                <a:solidFill>
                  <a:srgbClr val="000000"/>
                </a:solidFill>
                <a:latin typeface="Times New Roman" pitchFamily="18" charset="0"/>
                <a:ea typeface="Times New Roman"/>
                <a:cs typeface="Times New Roman" pitchFamily="18" charset="0"/>
              </a:rPr>
              <a:t>Rongmao</a:t>
            </a:r>
            <a:r>
              <a:rPr lang="en-US" dirty="0">
                <a:solidFill>
                  <a:srgbClr val="000000"/>
                </a:solidFill>
                <a:latin typeface="Times New Roman" pitchFamily="18" charset="0"/>
                <a:ea typeface="Times New Roman"/>
                <a:cs typeface="Times New Roman" pitchFamily="18" charset="0"/>
              </a:rPr>
              <a:t> Chen, Yi Mu, </a:t>
            </a:r>
            <a:r>
              <a:rPr lang="en-US" dirty="0" err="1">
                <a:solidFill>
                  <a:srgbClr val="000000"/>
                </a:solidFill>
                <a:latin typeface="Times New Roman" pitchFamily="18" charset="0"/>
                <a:ea typeface="Times New Roman"/>
                <a:cs typeface="Times New Roman" pitchFamily="18" charset="0"/>
              </a:rPr>
              <a:t>Guomin</a:t>
            </a:r>
            <a:r>
              <a:rPr lang="en-US" dirty="0">
                <a:solidFill>
                  <a:srgbClr val="000000"/>
                </a:solidFill>
                <a:latin typeface="Times New Roman" pitchFamily="18" charset="0"/>
                <a:ea typeface="Times New Roman"/>
                <a:cs typeface="Times New Roman" pitchFamily="18" charset="0"/>
              </a:rPr>
              <a:t> Yang, </a:t>
            </a:r>
            <a:r>
              <a:rPr lang="en-US" dirty="0" err="1">
                <a:solidFill>
                  <a:srgbClr val="000000"/>
                </a:solidFill>
                <a:latin typeface="Times New Roman" pitchFamily="18" charset="0"/>
                <a:ea typeface="Times New Roman"/>
                <a:cs typeface="Times New Roman" pitchFamily="18" charset="0"/>
              </a:rPr>
              <a:t>Fuchun</a:t>
            </a:r>
            <a:r>
              <a:rPr lang="en-US" dirty="0">
                <a:solidFill>
                  <a:srgbClr val="000000"/>
                </a:solidFill>
                <a:latin typeface="Times New Roman" pitchFamily="18" charset="0"/>
                <a:ea typeface="Times New Roman"/>
                <a:cs typeface="Times New Roman" pitchFamily="18" charset="0"/>
              </a:rPr>
              <a:t> </a:t>
            </a:r>
            <a:r>
              <a:rPr lang="en-US" dirty="0" err="1">
                <a:solidFill>
                  <a:srgbClr val="000000"/>
                </a:solidFill>
                <a:latin typeface="Times New Roman" pitchFamily="18" charset="0"/>
                <a:ea typeface="Times New Roman"/>
                <a:cs typeface="Times New Roman" pitchFamily="18" charset="0"/>
              </a:rPr>
              <a:t>Guo</a:t>
            </a:r>
            <a:r>
              <a:rPr lang="en-US" dirty="0">
                <a:solidFill>
                  <a:srgbClr val="000000"/>
                </a:solidFill>
                <a:latin typeface="Times New Roman" pitchFamily="18" charset="0"/>
                <a:ea typeface="Times New Roman"/>
                <a:cs typeface="Times New Roman" pitchFamily="18" charset="0"/>
              </a:rPr>
              <a:t> and </a:t>
            </a:r>
            <a:r>
              <a:rPr lang="en-US" dirty="0" err="1">
                <a:solidFill>
                  <a:srgbClr val="000000"/>
                </a:solidFill>
                <a:latin typeface="Times New Roman" pitchFamily="18" charset="0"/>
                <a:ea typeface="Times New Roman"/>
                <a:cs typeface="Times New Roman" pitchFamily="18" charset="0"/>
              </a:rPr>
              <a:t>Xiaofen</a:t>
            </a:r>
            <a:r>
              <a:rPr lang="en-US" dirty="0">
                <a:solidFill>
                  <a:srgbClr val="000000"/>
                </a:solidFill>
                <a:latin typeface="Times New Roman" pitchFamily="18" charset="0"/>
                <a:ea typeface="Times New Roman"/>
                <a:cs typeface="Times New Roman" pitchFamily="18" charset="0"/>
              </a:rPr>
              <a:t> Wang “Dual-Server Public-Key Encryption with Keyword Search for Secure Cloud Storage” in IEEE Transactions on Information Forensics Security</a:t>
            </a:r>
            <a:endParaRPr>
              <a:latin typeface="Times New Roman" pitchFamily="18" charset="0"/>
              <a:cs typeface="Times New Roman" pitchFamily="18" charset="0"/>
            </a:endParaRPr>
          </a:p>
          <a:p>
            <a:pPr>
              <a:lnSpc>
                <a:spcPct val="100000"/>
              </a:lnSpc>
            </a:pPr>
            <a:r>
              <a:rPr lang="en-US" dirty="0">
                <a:solidFill>
                  <a:srgbClr val="000000"/>
                </a:solidFill>
                <a:latin typeface="Times New Roman" pitchFamily="18" charset="0"/>
                <a:ea typeface="Times New Roman"/>
                <a:cs typeface="Times New Roman" pitchFamily="18" charset="0"/>
              </a:rPr>
              <a:t>[18] </a:t>
            </a:r>
            <a:r>
              <a:rPr lang="en-US" dirty="0" err="1">
                <a:solidFill>
                  <a:srgbClr val="000000"/>
                </a:solidFill>
                <a:latin typeface="Times New Roman" pitchFamily="18" charset="0"/>
                <a:ea typeface="Times New Roman"/>
                <a:cs typeface="Times New Roman" pitchFamily="18" charset="0"/>
              </a:rPr>
              <a:t>Qiang</a:t>
            </a:r>
            <a:r>
              <a:rPr lang="en-US" dirty="0">
                <a:solidFill>
                  <a:srgbClr val="000000"/>
                </a:solidFill>
                <a:latin typeface="Times New Roman" pitchFamily="18" charset="0"/>
                <a:ea typeface="Times New Roman"/>
                <a:cs typeface="Times New Roman" pitchFamily="18" charset="0"/>
              </a:rPr>
              <a:t> Tang “Nothing is for Free: Security in Searching</a:t>
            </a:r>
            <a:endParaRPr>
              <a:latin typeface="Times New Roman" pitchFamily="18" charset="0"/>
              <a:cs typeface="Times New Roman" pitchFamily="18" charset="0"/>
            </a:endParaRPr>
          </a:p>
          <a:p>
            <a:pPr>
              <a:lnSpc>
                <a:spcPct val="100000"/>
              </a:lnSpc>
            </a:pPr>
            <a:r>
              <a:rPr lang="en-US" dirty="0">
                <a:solidFill>
                  <a:srgbClr val="000000"/>
                </a:solidFill>
                <a:latin typeface="Times New Roman" pitchFamily="18" charset="0"/>
                <a:ea typeface="Times New Roman"/>
                <a:cs typeface="Times New Roman" pitchFamily="18" charset="0"/>
              </a:rPr>
              <a:t>Shared and Encrypted Data” in IEEE Transaction on information forensics and security</a:t>
            </a:r>
            <a:endParaRPr>
              <a:latin typeface="Times New Roman" pitchFamily="18" charset="0"/>
              <a:cs typeface="Times New Roman" pitchFamily="18" charset="0"/>
            </a:endParaRPr>
          </a:p>
          <a:p>
            <a:pPr>
              <a:lnSpc>
                <a:spcPct val="100000"/>
              </a:lnSpc>
            </a:pPr>
            <a:endParaRPr>
              <a:latin typeface="Times New Roman" pitchFamily="18" charset="0"/>
              <a:cs typeface="Times New Roman" pitchFamily="18" charset="0"/>
            </a:endParaRPr>
          </a:p>
          <a:p>
            <a:pPr>
              <a:lnSpc>
                <a:spcPct val="100000"/>
              </a:lnSpc>
            </a:pPr>
            <a:endParaRPr>
              <a:latin typeface="Times New Roman" pitchFamily="18" charset="0"/>
              <a:cs typeface="Times New Roman" pitchFamily="18" charset="0"/>
            </a:endParaRPr>
          </a:p>
          <a:p>
            <a:pPr algn="just">
              <a:lnSpc>
                <a:spcPct val="100000"/>
              </a:lnSpc>
            </a:pPr>
            <a:endParaRPr>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TextShape 1"/>
          <p:cNvSpPr txBox="1"/>
          <p:nvPr/>
        </p:nvSpPr>
        <p:spPr>
          <a:xfrm>
            <a:off x="457200" y="274680"/>
            <a:ext cx="8229240" cy="1142640"/>
          </a:xfrm>
          <a:prstGeom prst="rect">
            <a:avLst/>
          </a:prstGeom>
        </p:spPr>
        <p:txBody>
          <a:bodyPr anchor="ctr"/>
          <a:lstStyle/>
          <a:p>
            <a:pPr algn="ctr">
              <a:lnSpc>
                <a:spcPct val="100000"/>
              </a:lnSpc>
            </a:pPr>
            <a:r>
              <a:rPr lang="en-US" sz="4400" dirty="0">
                <a:solidFill>
                  <a:srgbClr val="000000"/>
                </a:solidFill>
                <a:latin typeface="Times New Roman"/>
                <a:ea typeface="Times New Roman"/>
              </a:rPr>
              <a:t>Base Paper</a:t>
            </a:r>
            <a:endParaRPr/>
          </a:p>
        </p:txBody>
      </p:sp>
      <p:sp>
        <p:nvSpPr>
          <p:cNvPr id="262" name="TextShape 2"/>
          <p:cNvSpPr txBox="1"/>
          <p:nvPr/>
        </p:nvSpPr>
        <p:spPr>
          <a:xfrm>
            <a:off x="457200" y="1600200"/>
            <a:ext cx="8229240" cy="4525560"/>
          </a:xfrm>
          <a:prstGeom prst="rect">
            <a:avLst/>
          </a:prstGeom>
        </p:spPr>
        <p:txBody>
          <a:bodyPr/>
          <a:lstStyle/>
          <a:p>
            <a:pPr>
              <a:lnSpc>
                <a:spcPct val="100000"/>
              </a:lnSpc>
            </a:pPr>
            <a:r>
              <a:rPr lang="en-US" sz="2400" dirty="0">
                <a:solidFill>
                  <a:srgbClr val="000000"/>
                </a:solidFill>
                <a:latin typeface="Times New Roman"/>
                <a:ea typeface="Times New Roman"/>
                <a:hlinkClick r:id="rId2"/>
              </a:rPr>
              <a:t>https://ieeexplore.ieee.org/document/8323426</a:t>
            </a:r>
            <a:r>
              <a:rPr lang="en-US" sz="2400" dirty="0" smtClean="0">
                <a:solidFill>
                  <a:srgbClr val="000000"/>
                </a:solidFill>
                <a:latin typeface="Times New Roman"/>
                <a:ea typeface="Times New Roman"/>
                <a:hlinkClick r:id="rId2"/>
              </a:rPr>
              <a:t>/</a:t>
            </a:r>
            <a:endParaRPr lang="en-US" sz="2400" dirty="0" smtClean="0">
              <a:solidFill>
                <a:srgbClr val="000000"/>
              </a:solidFill>
              <a:latin typeface="Times New Roman"/>
              <a:ea typeface="Times New Roman"/>
            </a:endParaRPr>
          </a:p>
          <a:p>
            <a:pPr>
              <a:lnSpc>
                <a:spcPct val="100000"/>
              </a:lnSpc>
            </a:pPr>
            <a:endParaRPr lang="en-IN" sz="2400" dirty="0" smtClean="0">
              <a:solidFill>
                <a:srgbClr val="000000"/>
              </a:solidFill>
              <a:latin typeface="Times New Roman"/>
            </a:endParaRPr>
          </a:p>
          <a:p>
            <a:pPr>
              <a:lnSpc>
                <a:spcPct val="100000"/>
              </a:lnSpc>
            </a:pPr>
            <a:r>
              <a:rPr lang="en-IN" sz="2400" dirty="0" smtClean="0">
                <a:solidFill>
                  <a:srgbClr val="000000"/>
                </a:solidFill>
                <a:latin typeface="Times New Roman"/>
                <a:hlinkClick r:id="rId3"/>
              </a:rPr>
              <a:t>https://www.ijraset.com/status.php</a:t>
            </a:r>
            <a:endParaRPr lang="en-IN" sz="2400" dirty="0" smtClean="0">
              <a:solidFill>
                <a:srgbClr val="000000"/>
              </a:solidFill>
              <a:latin typeface="Times New Roman"/>
            </a:endParaRPr>
          </a:p>
          <a:p>
            <a:pPr>
              <a:lnSpc>
                <a:spcPct val="100000"/>
              </a:lnSpc>
            </a:pPr>
            <a:endParaRPr sz="240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Shape 1"/>
          <p:cNvSpPr txBox="1"/>
          <p:nvPr/>
        </p:nvSpPr>
        <p:spPr>
          <a:xfrm>
            <a:off x="457200" y="0"/>
            <a:ext cx="8229240" cy="1142640"/>
          </a:xfrm>
          <a:prstGeom prst="rect">
            <a:avLst/>
          </a:prstGeom>
        </p:spPr>
        <p:txBody>
          <a:bodyPr anchor="ctr"/>
          <a:lstStyle/>
          <a:p>
            <a:pPr algn="ctr">
              <a:lnSpc>
                <a:spcPct val="100000"/>
              </a:lnSpc>
            </a:pPr>
            <a:r>
              <a:rPr lang="en-US" sz="4400" dirty="0">
                <a:solidFill>
                  <a:srgbClr val="000000"/>
                </a:solidFill>
                <a:latin typeface="Times New Roman"/>
                <a:ea typeface="Times New Roman"/>
              </a:rPr>
              <a:t>Motivation</a:t>
            </a:r>
            <a:endParaRPr/>
          </a:p>
        </p:txBody>
      </p:sp>
      <p:sp>
        <p:nvSpPr>
          <p:cNvPr id="163" name="TextShape 2"/>
          <p:cNvSpPr txBox="1"/>
          <p:nvPr/>
        </p:nvSpPr>
        <p:spPr>
          <a:xfrm>
            <a:off x="182880" y="1107720"/>
            <a:ext cx="8791920" cy="5749920"/>
          </a:xfrm>
          <a:prstGeom prst="rect">
            <a:avLst/>
          </a:prstGeom>
        </p:spPr>
        <p:txBody>
          <a:bodyPr/>
          <a:lstStyle/>
          <a:p>
            <a:pPr algn="just">
              <a:lnSpc>
                <a:spcPct val="115000"/>
              </a:lnSpc>
            </a:pPr>
            <a:r>
              <a:rPr lang="en-US" sz="2800" dirty="0">
                <a:solidFill>
                  <a:srgbClr val="000000"/>
                </a:solidFill>
                <a:latin typeface="Times New Roman"/>
              </a:rPr>
              <a:t>1. Semantic search becomes increasingly important as the keyword based search scheme cannot exploit the hidden meanings of terms and the semantic similarity between terms.</a:t>
            </a:r>
            <a:endParaRPr/>
          </a:p>
          <a:p>
            <a:pPr algn="just">
              <a:lnSpc>
                <a:spcPct val="115000"/>
              </a:lnSpc>
            </a:pPr>
            <a:r>
              <a:rPr lang="en-US" sz="2800" dirty="0">
                <a:solidFill>
                  <a:srgbClr val="000000"/>
                </a:solidFill>
                <a:latin typeface="Times New Roman"/>
              </a:rPr>
              <a:t>2. By utilizing some semantic tools, the semantic search scheme can improve both precision and recall.</a:t>
            </a:r>
            <a:endParaRPr/>
          </a:p>
          <a:p>
            <a:pPr algn="just">
              <a:lnSpc>
                <a:spcPct val="115000"/>
              </a:lnSpc>
            </a:pPr>
            <a:r>
              <a:rPr lang="en-US" sz="2800" dirty="0">
                <a:solidFill>
                  <a:srgbClr val="000000"/>
                </a:solidFill>
                <a:latin typeface="Times New Roman"/>
              </a:rPr>
              <a:t>3. The concept hierarchy is mainly constructed to indicate the relationships between concepts. </a:t>
            </a:r>
            <a:endParaRPr/>
          </a:p>
          <a:p>
            <a:pPr algn="just">
              <a:lnSpc>
                <a:spcPct val="115000"/>
              </a:lnSpc>
            </a:pPr>
            <a:r>
              <a:rPr lang="en-US" sz="2800" dirty="0">
                <a:solidFill>
                  <a:srgbClr val="000000"/>
                </a:solidFill>
                <a:latin typeface="Times New Roman"/>
              </a:rPr>
              <a:t>4. The most important usage of concept hierarchy is to </a:t>
            </a:r>
            <a:r>
              <a:rPr lang="en-US" sz="2800" dirty="0" smtClean="0">
                <a:solidFill>
                  <a:srgbClr val="000000"/>
                </a:solidFill>
                <a:latin typeface="Times New Roman"/>
              </a:rPr>
              <a:t>distinguish </a:t>
            </a:r>
            <a:r>
              <a:rPr lang="en-US" sz="2800" dirty="0">
                <a:solidFill>
                  <a:srgbClr val="000000"/>
                </a:solidFill>
                <a:latin typeface="Times New Roman"/>
              </a:rPr>
              <a:t>meanings for classification or exploit semantic </a:t>
            </a:r>
            <a:r>
              <a:rPr lang="en-US" sz="2800" dirty="0" smtClean="0">
                <a:solidFill>
                  <a:srgbClr val="000000"/>
                </a:solidFill>
                <a:latin typeface="Times New Roman"/>
              </a:rPr>
              <a:t>similarities</a:t>
            </a:r>
            <a:r>
              <a:rPr lang="en-US" dirty="0" smtClean="0">
                <a:solidFill>
                  <a:srgbClr val="000000"/>
                </a:solidFill>
                <a:latin typeface="Times New Roman"/>
              </a:rPr>
              <a:t>.</a:t>
            </a:r>
            <a:endParaRPr/>
          </a:p>
          <a:p>
            <a:pPr algn="just">
              <a:lnSpc>
                <a:spcPct val="115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302400" y="316800"/>
            <a:ext cx="8229240" cy="1142640"/>
          </a:xfrm>
          <a:prstGeom prst="rect">
            <a:avLst/>
          </a:prstGeom>
        </p:spPr>
        <p:txBody>
          <a:bodyPr anchor="ctr"/>
          <a:lstStyle/>
          <a:p>
            <a:pPr algn="ctr">
              <a:lnSpc>
                <a:spcPct val="100000"/>
              </a:lnSpc>
            </a:pPr>
            <a:r>
              <a:rPr lang="en-US" sz="4400" dirty="0">
                <a:solidFill>
                  <a:srgbClr val="000000"/>
                </a:solidFill>
                <a:latin typeface="Times New Roman"/>
                <a:ea typeface="Times New Roman"/>
              </a:rPr>
              <a:t>Project Scope </a:t>
            </a:r>
            <a:endParaRPr/>
          </a:p>
        </p:txBody>
      </p:sp>
      <p:sp>
        <p:nvSpPr>
          <p:cNvPr id="165" name="TextShape 2"/>
          <p:cNvSpPr txBox="1"/>
          <p:nvPr/>
        </p:nvSpPr>
        <p:spPr>
          <a:xfrm>
            <a:off x="387000" y="2036160"/>
            <a:ext cx="8229240" cy="4434480"/>
          </a:xfrm>
          <a:prstGeom prst="rect">
            <a:avLst/>
          </a:prstGeom>
        </p:spPr>
        <p:txBody>
          <a:bodyPr/>
          <a:lstStyle/>
          <a:p>
            <a:pPr>
              <a:lnSpc>
                <a:spcPct val="100000"/>
              </a:lnSpc>
            </a:pPr>
            <a:r>
              <a:rPr lang="en-US" sz="2400" dirty="0">
                <a:solidFill>
                  <a:srgbClr val="000000"/>
                </a:solidFill>
                <a:latin typeface="Times New Roman" pitchFamily="18" charset="0"/>
                <a:ea typeface="Times New Roman"/>
                <a:cs typeface="Times New Roman" pitchFamily="18" charset="0"/>
              </a:rPr>
              <a:t>1.Store documents on cloud </a:t>
            </a:r>
            <a:endParaRPr sz="2400">
              <a:latin typeface="Times New Roman" pitchFamily="18" charset="0"/>
              <a:cs typeface="Times New Roman" pitchFamily="18" charset="0"/>
            </a:endParaRPr>
          </a:p>
          <a:p>
            <a:pPr>
              <a:lnSpc>
                <a:spcPct val="100000"/>
              </a:lnSpc>
            </a:pPr>
            <a:endParaRPr sz="2400">
              <a:latin typeface="Times New Roman" pitchFamily="18" charset="0"/>
              <a:cs typeface="Times New Roman" pitchFamily="18" charset="0"/>
            </a:endParaRPr>
          </a:p>
          <a:p>
            <a:pPr>
              <a:lnSpc>
                <a:spcPct val="100000"/>
              </a:lnSpc>
            </a:pPr>
            <a:r>
              <a:rPr lang="en-US" sz="2400" dirty="0">
                <a:solidFill>
                  <a:srgbClr val="000000"/>
                </a:solidFill>
                <a:latin typeface="Times New Roman" pitchFamily="18" charset="0"/>
                <a:ea typeface="Times New Roman"/>
                <a:cs typeface="Times New Roman" pitchFamily="18" charset="0"/>
              </a:rPr>
              <a:t>2.Key Exchange With User</a:t>
            </a:r>
            <a:endParaRPr sz="2400">
              <a:latin typeface="Times New Roman" pitchFamily="18" charset="0"/>
              <a:cs typeface="Times New Roman" pitchFamily="18" charset="0"/>
            </a:endParaRPr>
          </a:p>
          <a:p>
            <a:pPr>
              <a:lnSpc>
                <a:spcPct val="100000"/>
              </a:lnSpc>
            </a:pPr>
            <a:endParaRPr sz="2400">
              <a:latin typeface="Times New Roman" pitchFamily="18" charset="0"/>
              <a:cs typeface="Times New Roman" pitchFamily="18" charset="0"/>
            </a:endParaRPr>
          </a:p>
          <a:p>
            <a:pPr>
              <a:lnSpc>
                <a:spcPct val="100000"/>
              </a:lnSpc>
            </a:pPr>
            <a:r>
              <a:rPr lang="en-US" sz="2400" dirty="0">
                <a:solidFill>
                  <a:srgbClr val="000000"/>
                </a:solidFill>
                <a:latin typeface="Times New Roman" pitchFamily="18" charset="0"/>
                <a:ea typeface="Times New Roman"/>
                <a:cs typeface="Times New Roman" pitchFamily="18" charset="0"/>
              </a:rPr>
              <a:t>3.Key Management </a:t>
            </a:r>
            <a:endParaRPr sz="2400">
              <a:latin typeface="Times New Roman" pitchFamily="18" charset="0"/>
              <a:cs typeface="Times New Roman" pitchFamily="18" charset="0"/>
            </a:endParaRPr>
          </a:p>
          <a:p>
            <a:pPr>
              <a:lnSpc>
                <a:spcPct val="100000"/>
              </a:lnSpc>
            </a:pPr>
            <a:endParaRPr sz="2400">
              <a:latin typeface="Times New Roman" pitchFamily="18" charset="0"/>
              <a:cs typeface="Times New Roman" pitchFamily="18" charset="0"/>
            </a:endParaRPr>
          </a:p>
          <a:p>
            <a:pPr>
              <a:lnSpc>
                <a:spcPct val="100000"/>
              </a:lnSpc>
            </a:pPr>
            <a:r>
              <a:rPr lang="en-US" sz="2400" dirty="0">
                <a:solidFill>
                  <a:srgbClr val="000000"/>
                </a:solidFill>
                <a:latin typeface="Times New Roman" pitchFamily="18" charset="0"/>
                <a:ea typeface="Times New Roman"/>
                <a:cs typeface="Times New Roman" pitchFamily="18" charset="0"/>
              </a:rPr>
              <a:t>4. Multi-party searchable encryption</a:t>
            </a:r>
            <a:endParaRPr sz="2400">
              <a:latin typeface="Times New Roman" pitchFamily="18" charset="0"/>
              <a:cs typeface="Times New Roman" pitchFamily="18" charset="0"/>
            </a:endParaRPr>
          </a:p>
          <a:p>
            <a:pPr>
              <a:lnSpc>
                <a:spcPct val="100000"/>
              </a:lnSpc>
            </a:pPr>
            <a:endParaRPr sz="2400">
              <a:latin typeface="Times New Roman" pitchFamily="18" charset="0"/>
              <a:cs typeface="Times New Roman" pitchFamily="18" charset="0"/>
            </a:endParaRPr>
          </a:p>
          <a:p>
            <a:pPr>
              <a:lnSpc>
                <a:spcPct val="100000"/>
              </a:lnSpc>
            </a:pPr>
            <a:r>
              <a:rPr lang="en-US" sz="2400" dirty="0">
                <a:solidFill>
                  <a:srgbClr val="000000"/>
                </a:solidFill>
                <a:latin typeface="Times New Roman" pitchFamily="18" charset="0"/>
                <a:ea typeface="Times New Roman"/>
                <a:cs typeface="Times New Roman" pitchFamily="18" charset="0"/>
              </a:rPr>
              <a:t>5. Content Based Filtering using TF-IDF</a:t>
            </a:r>
            <a:endParaRPr sz="2400">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400" dirty="0" smtClean="0">
                <a:latin typeface="Times New Roman" pitchFamily="18" charset="0"/>
                <a:cs typeface="Times New Roman" pitchFamily="18" charset="0"/>
              </a:rPr>
              <a:t>Objective</a:t>
            </a:r>
            <a:endParaRPr lang="en-IN" sz="4400" dirty="0">
              <a:latin typeface="Times New Roman" pitchFamily="18" charset="0"/>
              <a:cs typeface="Times New Roman" pitchFamily="18" charset="0"/>
            </a:endParaRPr>
          </a:p>
        </p:txBody>
      </p:sp>
      <p:sp>
        <p:nvSpPr>
          <p:cNvPr id="6" name="TextBox 5"/>
          <p:cNvSpPr txBox="1"/>
          <p:nvPr/>
        </p:nvSpPr>
        <p:spPr>
          <a:xfrm>
            <a:off x="457200" y="1524000"/>
            <a:ext cx="8001000" cy="1200329"/>
          </a:xfrm>
          <a:prstGeom prst="rect">
            <a:avLst/>
          </a:prstGeom>
          <a:noFill/>
        </p:spPr>
        <p:txBody>
          <a:bodyPr wrap="square" rtlCol="0">
            <a:spAutoFit/>
          </a:bodyPr>
          <a:lstStyle/>
          <a:p>
            <a:pPr marL="457200" indent="-457200">
              <a:buFont typeface="Arial" pitchFamily="34" charset="0"/>
              <a:buChar char="•"/>
            </a:pPr>
            <a:r>
              <a:rPr lang="en-IN" sz="2400" dirty="0" smtClean="0">
                <a:latin typeface="Times New Roman" pitchFamily="18" charset="0"/>
                <a:cs typeface="Times New Roman" pitchFamily="18" charset="0"/>
              </a:rPr>
              <a:t>Use semantic based search scheme instead of keyword based search to achieve searching efficiency</a:t>
            </a:r>
          </a:p>
          <a:p>
            <a:pPr marL="457200" indent="-457200">
              <a:buFont typeface="Arial" pitchFamily="34" charset="0"/>
              <a:buChar char="•"/>
            </a:pPr>
            <a:r>
              <a:rPr lang="en-IN" sz="2400" dirty="0" smtClean="0">
                <a:latin typeface="Times New Roman" pitchFamily="18" charset="0"/>
                <a:cs typeface="Times New Roman" pitchFamily="18" charset="0"/>
              </a:rPr>
              <a:t>Use of ECC instead of RSA for better security  </a:t>
            </a:r>
            <a:endParaRPr lang="en-IN"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2188291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Shape 1"/>
          <p:cNvSpPr txBox="1"/>
          <p:nvPr/>
        </p:nvSpPr>
        <p:spPr>
          <a:xfrm>
            <a:off x="457200" y="274680"/>
            <a:ext cx="8229240" cy="1142640"/>
          </a:xfrm>
          <a:prstGeom prst="rect">
            <a:avLst/>
          </a:prstGeom>
        </p:spPr>
        <p:txBody>
          <a:bodyPr anchor="ctr"/>
          <a:lstStyle/>
          <a:p>
            <a:pPr algn="ctr">
              <a:lnSpc>
                <a:spcPct val="100000"/>
              </a:lnSpc>
            </a:pPr>
            <a:r>
              <a:rPr lang="en-US" sz="4400" dirty="0" smtClean="0">
                <a:solidFill>
                  <a:srgbClr val="000000"/>
                </a:solidFill>
                <a:latin typeface="Times New Roman"/>
                <a:ea typeface="Times New Roman"/>
              </a:rPr>
              <a:t>Goals</a:t>
            </a:r>
            <a:endParaRPr dirty="0"/>
          </a:p>
        </p:txBody>
      </p:sp>
      <p:sp>
        <p:nvSpPr>
          <p:cNvPr id="167" name="TextShape 2"/>
          <p:cNvSpPr txBox="1"/>
          <p:nvPr/>
        </p:nvSpPr>
        <p:spPr>
          <a:xfrm>
            <a:off x="559440" y="1638720"/>
            <a:ext cx="8229240" cy="4525920"/>
          </a:xfrm>
          <a:prstGeom prst="rect">
            <a:avLst/>
          </a:prstGeom>
        </p:spPr>
        <p:txBody>
          <a:bodyPr/>
          <a:lstStyle/>
          <a:p>
            <a:pPr>
              <a:lnSpc>
                <a:spcPct val="100000"/>
              </a:lnSpc>
              <a:buFont typeface="Arial"/>
              <a:buChar char="●"/>
            </a:pPr>
            <a:r>
              <a:rPr lang="en-US" sz="2400" dirty="0">
                <a:solidFill>
                  <a:srgbClr val="000000"/>
                </a:solidFill>
                <a:latin typeface="Times New Roman" pitchFamily="18" charset="0"/>
                <a:ea typeface="Times New Roman"/>
                <a:cs typeface="Times New Roman" pitchFamily="18" charset="0"/>
              </a:rPr>
              <a:t>To provide an efficient  search scheme for enciphered data on cloud.</a:t>
            </a:r>
            <a:endParaRPr sz="2400" dirty="0">
              <a:latin typeface="Times New Roman" pitchFamily="18" charset="0"/>
              <a:cs typeface="Times New Roman" pitchFamily="18" charset="0"/>
            </a:endParaRPr>
          </a:p>
          <a:p>
            <a:pPr>
              <a:lnSpc>
                <a:spcPct val="100000"/>
              </a:lnSpc>
            </a:pPr>
            <a:endParaRPr sz="2400" dirty="0">
              <a:latin typeface="Times New Roman" pitchFamily="18" charset="0"/>
              <a:cs typeface="Times New Roman" pitchFamily="18" charset="0"/>
            </a:endParaRPr>
          </a:p>
          <a:p>
            <a:pPr>
              <a:lnSpc>
                <a:spcPct val="100000"/>
              </a:lnSpc>
              <a:buFont typeface="Arial"/>
              <a:buChar char="●"/>
            </a:pPr>
            <a:r>
              <a:rPr lang="en-US" sz="2400" dirty="0">
                <a:solidFill>
                  <a:srgbClr val="000000"/>
                </a:solidFill>
                <a:latin typeface="Times New Roman" pitchFamily="18" charset="0"/>
                <a:ea typeface="Times New Roman"/>
                <a:cs typeface="Times New Roman" pitchFamily="18" charset="0"/>
              </a:rPr>
              <a:t>Provide security to personal data stored by the user on cloud using various security based techniques</a:t>
            </a:r>
            <a:r>
              <a:rPr lang="en-US" sz="2400" dirty="0" smtClean="0">
                <a:solidFill>
                  <a:srgbClr val="000000"/>
                </a:solidFill>
                <a:latin typeface="Times New Roman" pitchFamily="18" charset="0"/>
                <a:ea typeface="Times New Roman"/>
                <a:cs typeface="Times New Roman" pitchFamily="18" charset="0"/>
              </a:rPr>
              <a:t>.</a:t>
            </a:r>
            <a:endParaRPr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8" name="Table 1"/>
          <p:cNvGraphicFramePr/>
          <p:nvPr>
            <p:extLst>
              <p:ext uri="{D42A27DB-BD31-4B8C-83A1-F6EECF244321}">
                <p14:modId xmlns="" xmlns:p14="http://schemas.microsoft.com/office/powerpoint/2010/main" val="1618840366"/>
              </p:ext>
            </p:extLst>
          </p:nvPr>
        </p:nvGraphicFramePr>
        <p:xfrm>
          <a:off x="395640" y="1133280"/>
          <a:ext cx="8568720" cy="5734800"/>
        </p:xfrm>
        <a:graphic>
          <a:graphicData uri="http://schemas.openxmlformats.org/drawingml/2006/table">
            <a:tbl>
              <a:tblPr/>
              <a:tblGrid>
                <a:gridCol w="432000"/>
                <a:gridCol w="2998800"/>
                <a:gridCol w="1177560"/>
                <a:gridCol w="3960360"/>
              </a:tblGrid>
              <a:tr h="840240">
                <a:tc>
                  <a:txBody>
                    <a:bodyPr/>
                    <a:lstStyle/>
                    <a:p>
                      <a:pPr>
                        <a:lnSpc>
                          <a:spcPct val="100000"/>
                        </a:lnSpc>
                      </a:pPr>
                      <a:r>
                        <a:rPr lang="en-US" b="1" dirty="0" smtClean="0">
                          <a:solidFill>
                            <a:schemeClr val="tx1"/>
                          </a:solidFill>
                          <a:latin typeface="Calibri"/>
                        </a:rPr>
                        <a:t>S</a:t>
                      </a:r>
                      <a:r>
                        <a:rPr lang="en-IN" b="1" dirty="0" smtClean="0">
                          <a:solidFill>
                            <a:schemeClr val="tx1"/>
                          </a:solidFill>
                          <a:latin typeface="Calibri"/>
                        </a:rPr>
                        <a:t>r no</a:t>
                      </a:r>
                      <a:endParaRPr dirty="0">
                        <a:solidFill>
                          <a:schemeClr val="tx1"/>
                        </a:solidFill>
                      </a:endParaRPr>
                    </a:p>
                  </a:txBody>
                  <a:tcPr>
                    <a:solidFill>
                      <a:schemeClr val="bg1"/>
                    </a:solidFill>
                  </a:tcPr>
                </a:tc>
                <a:tc>
                  <a:txBody>
                    <a:bodyPr/>
                    <a:lstStyle/>
                    <a:p>
                      <a:pPr>
                        <a:lnSpc>
                          <a:spcPct val="100000"/>
                        </a:lnSpc>
                      </a:pPr>
                      <a:r>
                        <a:rPr lang="en-IN" sz="2000" b="1" dirty="0" smtClean="0">
                          <a:latin typeface="Calibri" pitchFamily="34" charset="0"/>
                          <a:cs typeface="Calibri" pitchFamily="34" charset="0"/>
                        </a:rPr>
                        <a:t>Paper</a:t>
                      </a:r>
                      <a:r>
                        <a:rPr lang="en-IN" sz="2000" b="1" baseline="0" dirty="0" smtClean="0">
                          <a:latin typeface="Calibri" pitchFamily="34" charset="0"/>
                          <a:cs typeface="Calibri" pitchFamily="34" charset="0"/>
                        </a:rPr>
                        <a:t> name</a:t>
                      </a:r>
                      <a:endParaRPr sz="2000" b="1" dirty="0">
                        <a:latin typeface="Calibri" pitchFamily="34" charset="0"/>
                        <a:cs typeface="Calibri" pitchFamily="34" charset="0"/>
                      </a:endParaRPr>
                    </a:p>
                  </a:txBody>
                  <a:tcPr>
                    <a:solidFill>
                      <a:schemeClr val="bg1"/>
                    </a:solidFill>
                  </a:tcPr>
                </a:tc>
                <a:tc>
                  <a:txBody>
                    <a:bodyPr/>
                    <a:lstStyle/>
                    <a:p>
                      <a:pPr>
                        <a:lnSpc>
                          <a:spcPct val="100000"/>
                        </a:lnSpc>
                      </a:pPr>
                      <a:r>
                        <a:rPr lang="en-IN" sz="2000" b="1" dirty="0" smtClean="0">
                          <a:latin typeface="Calibri" pitchFamily="34" charset="0"/>
                          <a:cs typeface="Calibri" pitchFamily="34" charset="0"/>
                        </a:rPr>
                        <a:t>Year</a:t>
                      </a:r>
                      <a:endParaRPr sz="2000" b="1" dirty="0">
                        <a:latin typeface="Calibri" pitchFamily="34" charset="0"/>
                        <a:cs typeface="Calibri" pitchFamily="34" charset="0"/>
                      </a:endParaRPr>
                    </a:p>
                  </a:txBody>
                  <a:tcPr>
                    <a:solidFill>
                      <a:schemeClr val="bg1"/>
                    </a:solidFill>
                  </a:tcPr>
                </a:tc>
                <a:tc>
                  <a:txBody>
                    <a:bodyPr/>
                    <a:lstStyle/>
                    <a:p>
                      <a:pPr>
                        <a:lnSpc>
                          <a:spcPct val="100000"/>
                        </a:lnSpc>
                      </a:pPr>
                      <a:r>
                        <a:rPr lang="en-US" sz="2000" b="1" dirty="0" smtClean="0">
                          <a:solidFill>
                            <a:schemeClr val="tx1"/>
                          </a:solidFill>
                          <a:latin typeface="Calibri"/>
                        </a:rPr>
                        <a:t>Description</a:t>
                      </a:r>
                      <a:endParaRPr sz="2000" dirty="0">
                        <a:solidFill>
                          <a:schemeClr val="tx1"/>
                        </a:solidFill>
                      </a:endParaRPr>
                    </a:p>
                  </a:txBody>
                  <a:tcPr/>
                </a:tc>
              </a:tr>
              <a:tr h="2334240">
                <a:tc>
                  <a:txBody>
                    <a:bodyPr/>
                    <a:lstStyle/>
                    <a:p>
                      <a:pPr>
                        <a:lnSpc>
                          <a:spcPct val="100000"/>
                        </a:lnSpc>
                      </a:pPr>
                      <a:r>
                        <a:rPr lang="en-US" sz="1800" dirty="0" smtClean="0">
                          <a:solidFill>
                            <a:srgbClr val="000000"/>
                          </a:solidFill>
                          <a:latin typeface="Times New Roman" pitchFamily="18" charset="0"/>
                          <a:cs typeface="Times New Roman" pitchFamily="18" charset="0"/>
                        </a:rPr>
                        <a:t>01</a:t>
                      </a:r>
                      <a:endParaRPr sz="1800" dirty="0">
                        <a:latin typeface="Times New Roman" pitchFamily="18" charset="0"/>
                        <a:cs typeface="Times New Roman" pitchFamily="18" charset="0"/>
                      </a:endParaRPr>
                    </a:p>
                  </a:txBody>
                  <a:tcPr/>
                </a:tc>
                <a:tc>
                  <a:txBody>
                    <a:bodyPr/>
                    <a:lstStyle/>
                    <a:p>
                      <a:pPr>
                        <a:lnSpc>
                          <a:spcPct val="100000"/>
                        </a:lnSpc>
                      </a:pPr>
                      <a:r>
                        <a:rPr lang="en-US" sz="1800" dirty="0" err="1" smtClean="0">
                          <a:solidFill>
                            <a:srgbClr val="000000"/>
                          </a:solidFill>
                          <a:latin typeface="Times New Roman" pitchFamily="18" charset="0"/>
                          <a:ea typeface="Calibri"/>
                          <a:cs typeface="Times New Roman" pitchFamily="18" charset="0"/>
                        </a:rPr>
                        <a:t>Zhangjie</a:t>
                      </a:r>
                      <a:r>
                        <a:rPr lang="en-US" sz="1800" dirty="0" smtClean="0">
                          <a:solidFill>
                            <a:srgbClr val="000000"/>
                          </a:solidFill>
                          <a:latin typeface="Times New Roman" pitchFamily="18" charset="0"/>
                          <a:ea typeface="Calibri"/>
                          <a:cs typeface="Times New Roman" pitchFamily="18" charset="0"/>
                        </a:rPr>
                        <a:t> </a:t>
                      </a:r>
                      <a:r>
                        <a:rPr lang="en-US" sz="1800" dirty="0">
                          <a:solidFill>
                            <a:srgbClr val="000000"/>
                          </a:solidFill>
                          <a:latin typeface="Times New Roman" pitchFamily="18" charset="0"/>
                          <a:ea typeface="Calibri"/>
                          <a:cs typeface="Times New Roman" pitchFamily="18" charset="0"/>
                        </a:rPr>
                        <a:t>Fu, </a:t>
                      </a:r>
                      <a:r>
                        <a:rPr lang="en-US" sz="1800" dirty="0" err="1">
                          <a:solidFill>
                            <a:srgbClr val="000000"/>
                          </a:solidFill>
                          <a:latin typeface="Times New Roman" pitchFamily="18" charset="0"/>
                          <a:ea typeface="Calibri"/>
                          <a:cs typeface="Times New Roman" pitchFamily="18" charset="0"/>
                        </a:rPr>
                        <a:t>Lili</a:t>
                      </a:r>
                      <a:r>
                        <a:rPr lang="en-US" sz="1800" dirty="0">
                          <a:solidFill>
                            <a:srgbClr val="000000"/>
                          </a:solidFill>
                          <a:latin typeface="Times New Roman" pitchFamily="18" charset="0"/>
                          <a:ea typeface="Calibri"/>
                          <a:cs typeface="Times New Roman" pitchFamily="18" charset="0"/>
                        </a:rPr>
                        <a:t> Xia, </a:t>
                      </a:r>
                      <a:r>
                        <a:rPr lang="en-US" sz="1800" dirty="0" err="1">
                          <a:solidFill>
                            <a:srgbClr val="000000"/>
                          </a:solidFill>
                          <a:latin typeface="Times New Roman" pitchFamily="18" charset="0"/>
                          <a:ea typeface="Calibri"/>
                          <a:cs typeface="Times New Roman" pitchFamily="18" charset="0"/>
                        </a:rPr>
                        <a:t>Xingming</a:t>
                      </a:r>
                      <a:r>
                        <a:rPr lang="en-US" sz="1800" dirty="0">
                          <a:solidFill>
                            <a:srgbClr val="000000"/>
                          </a:solidFill>
                          <a:latin typeface="Times New Roman" pitchFamily="18" charset="0"/>
                          <a:ea typeface="Calibri"/>
                          <a:cs typeface="Times New Roman" pitchFamily="18" charset="0"/>
                        </a:rPr>
                        <a:t> Sun, Alex X. Liu, </a:t>
                      </a:r>
                      <a:r>
                        <a:rPr lang="en-US" sz="1800" dirty="0" err="1">
                          <a:solidFill>
                            <a:srgbClr val="000000"/>
                          </a:solidFill>
                          <a:latin typeface="Times New Roman" pitchFamily="18" charset="0"/>
                          <a:ea typeface="Calibri"/>
                          <a:cs typeface="Times New Roman" pitchFamily="18" charset="0"/>
                        </a:rPr>
                        <a:t>Guowu</a:t>
                      </a:r>
                      <a:r>
                        <a:rPr lang="en-US" sz="1800" dirty="0">
                          <a:solidFill>
                            <a:srgbClr val="000000"/>
                          </a:solidFill>
                          <a:latin typeface="Times New Roman" pitchFamily="18" charset="0"/>
                          <a:ea typeface="Calibri"/>
                          <a:cs typeface="Times New Roman" pitchFamily="18" charset="0"/>
                        </a:rPr>
                        <a:t> </a:t>
                      </a:r>
                      <a:r>
                        <a:rPr lang="en-US" sz="1800" dirty="0" err="1">
                          <a:solidFill>
                            <a:srgbClr val="000000"/>
                          </a:solidFill>
                          <a:latin typeface="Times New Roman" pitchFamily="18" charset="0"/>
                          <a:ea typeface="Calibri"/>
                          <a:cs typeface="Times New Roman" pitchFamily="18" charset="0"/>
                        </a:rPr>
                        <a:t>Xie</a:t>
                      </a:r>
                      <a:r>
                        <a:rPr lang="en-US" sz="1800" dirty="0">
                          <a:solidFill>
                            <a:srgbClr val="000000"/>
                          </a:solidFill>
                          <a:latin typeface="Times New Roman" pitchFamily="18" charset="0"/>
                          <a:ea typeface="Calibri"/>
                          <a:cs typeface="Times New Roman" pitchFamily="18" charset="0"/>
                        </a:rPr>
                        <a:t> “Semantic-aware </a:t>
                      </a:r>
                      <a:r>
                        <a:rPr lang="en-US" sz="1800" dirty="0" smtClean="0">
                          <a:solidFill>
                            <a:srgbClr val="000000"/>
                          </a:solidFill>
                          <a:latin typeface="Times New Roman" pitchFamily="18" charset="0"/>
                          <a:ea typeface="Calibri"/>
                          <a:cs typeface="Times New Roman" pitchFamily="18" charset="0"/>
                        </a:rPr>
                        <a:t>Searching </a:t>
                      </a:r>
                      <a:r>
                        <a:rPr lang="en-US" sz="1800" dirty="0">
                          <a:solidFill>
                            <a:srgbClr val="000000"/>
                          </a:solidFill>
                          <a:latin typeface="Times New Roman" pitchFamily="18" charset="0"/>
                          <a:ea typeface="Calibri"/>
                          <a:cs typeface="Times New Roman" pitchFamily="18" charset="0"/>
                        </a:rPr>
                        <a:t>over Encrypted Data for Cloud Computing” in IEEE Transactions on Information Forensics and Security[6]</a:t>
                      </a:r>
                      <a:endParaRPr sz="1800" dirty="0">
                        <a:latin typeface="Times New Roman" pitchFamily="18" charset="0"/>
                        <a:cs typeface="Times New Roman" pitchFamily="18" charset="0"/>
                      </a:endParaRPr>
                    </a:p>
                  </a:txBody>
                  <a:tcPr/>
                </a:tc>
                <a:tc>
                  <a:txBody>
                    <a:bodyPr/>
                    <a:lstStyle/>
                    <a:p>
                      <a:pPr>
                        <a:lnSpc>
                          <a:spcPct val="100000"/>
                        </a:lnSpc>
                      </a:pPr>
                      <a:r>
                        <a:rPr lang="en-US" sz="1800" dirty="0">
                          <a:solidFill>
                            <a:srgbClr val="000000"/>
                          </a:solidFill>
                          <a:latin typeface="Times New Roman" pitchFamily="18" charset="0"/>
                          <a:cs typeface="Times New Roman" pitchFamily="18" charset="0"/>
                        </a:rPr>
                        <a:t>2018</a:t>
                      </a:r>
                      <a:endParaRPr sz="1800" dirty="0">
                        <a:latin typeface="Times New Roman" pitchFamily="18" charset="0"/>
                        <a:cs typeface="Times New Roman" pitchFamily="18" charset="0"/>
                      </a:endParaRPr>
                    </a:p>
                  </a:txBody>
                  <a:tcPr/>
                </a:tc>
                <a:tc>
                  <a:txBody>
                    <a:bodyPr/>
                    <a:lstStyle/>
                    <a:p>
                      <a:pPr>
                        <a:lnSpc>
                          <a:spcPct val="100000"/>
                        </a:lnSpc>
                      </a:pPr>
                      <a:r>
                        <a:rPr lang="en-US" sz="1800" dirty="0">
                          <a:solidFill>
                            <a:srgbClr val="000000"/>
                          </a:solidFill>
                          <a:latin typeface="Times New Roman" pitchFamily="18" charset="0"/>
                          <a:ea typeface="Calibri"/>
                          <a:cs typeface="Times New Roman" pitchFamily="18" charset="0"/>
                        </a:rPr>
                        <a:t>It uses semantic search scheme based on the concept hierarchy and the semantic relationship between concepts in the encrypted datasets. It uses two cloud servers used to store the outsourced datasets and return the ranked results to data users.</a:t>
                      </a:r>
                      <a:endParaRPr sz="1800" dirty="0">
                        <a:latin typeface="Times New Roman" pitchFamily="18" charset="0"/>
                        <a:cs typeface="Times New Roman" pitchFamily="18" charset="0"/>
                      </a:endParaRPr>
                    </a:p>
                  </a:txBody>
                  <a:tcPr/>
                </a:tc>
              </a:tr>
              <a:tr h="2323440">
                <a:tc>
                  <a:txBody>
                    <a:bodyPr/>
                    <a:lstStyle/>
                    <a:p>
                      <a:pPr>
                        <a:lnSpc>
                          <a:spcPct val="100000"/>
                        </a:lnSpc>
                      </a:pPr>
                      <a:r>
                        <a:rPr lang="en-US" sz="1800" dirty="0">
                          <a:solidFill>
                            <a:srgbClr val="000000"/>
                          </a:solidFill>
                          <a:latin typeface="Times New Roman" pitchFamily="18" charset="0"/>
                          <a:cs typeface="Times New Roman" pitchFamily="18" charset="0"/>
                        </a:rPr>
                        <a:t>02</a:t>
                      </a:r>
                      <a:endParaRPr sz="1800" dirty="0">
                        <a:latin typeface="Times New Roman" pitchFamily="18" charset="0"/>
                        <a:cs typeface="Times New Roman" pitchFamily="18" charset="0"/>
                      </a:endParaRPr>
                    </a:p>
                  </a:txBody>
                  <a:tcPr/>
                </a:tc>
                <a:tc>
                  <a:txBody>
                    <a:bodyPr/>
                    <a:lstStyle/>
                    <a:p>
                      <a:pPr>
                        <a:lnSpc>
                          <a:spcPct val="100000"/>
                        </a:lnSpc>
                      </a:pPr>
                      <a:r>
                        <a:rPr lang="en-US" sz="1800" dirty="0" err="1">
                          <a:solidFill>
                            <a:srgbClr val="000000"/>
                          </a:solidFill>
                          <a:latin typeface="Times New Roman" pitchFamily="18" charset="0"/>
                          <a:ea typeface="Calibri"/>
                          <a:cs typeface="Times New Roman" pitchFamily="18" charset="0"/>
                        </a:rPr>
                        <a:t>Tianyue</a:t>
                      </a:r>
                      <a:r>
                        <a:rPr lang="en-US" sz="1800" dirty="0">
                          <a:solidFill>
                            <a:srgbClr val="000000"/>
                          </a:solidFill>
                          <a:latin typeface="Times New Roman" pitchFamily="18" charset="0"/>
                          <a:ea typeface="Calibri"/>
                          <a:cs typeface="Times New Roman" pitchFamily="18" charset="0"/>
                        </a:rPr>
                        <a:t> </a:t>
                      </a:r>
                      <a:r>
                        <a:rPr lang="en-US" sz="1800" dirty="0" err="1">
                          <a:solidFill>
                            <a:srgbClr val="000000"/>
                          </a:solidFill>
                          <a:latin typeface="Times New Roman" pitchFamily="18" charset="0"/>
                          <a:ea typeface="Calibri"/>
                          <a:cs typeface="Times New Roman" pitchFamily="18" charset="0"/>
                        </a:rPr>
                        <a:t>Peng</a:t>
                      </a:r>
                      <a:r>
                        <a:rPr lang="en-US" sz="1800" dirty="0">
                          <a:solidFill>
                            <a:srgbClr val="000000"/>
                          </a:solidFill>
                          <a:latin typeface="Times New Roman" pitchFamily="18" charset="0"/>
                          <a:ea typeface="Calibri"/>
                          <a:cs typeface="Times New Roman" pitchFamily="18" charset="0"/>
                        </a:rPr>
                        <a:t>, </a:t>
                      </a:r>
                      <a:r>
                        <a:rPr lang="en-US" sz="1800" dirty="0" err="1">
                          <a:solidFill>
                            <a:srgbClr val="000000"/>
                          </a:solidFill>
                          <a:latin typeface="Times New Roman" pitchFamily="18" charset="0"/>
                          <a:ea typeface="Calibri"/>
                          <a:cs typeface="Times New Roman" pitchFamily="18" charset="0"/>
                        </a:rPr>
                        <a:t>Yaping</a:t>
                      </a:r>
                      <a:r>
                        <a:rPr lang="en-US" sz="1800" dirty="0">
                          <a:solidFill>
                            <a:srgbClr val="000000"/>
                          </a:solidFill>
                          <a:latin typeface="Times New Roman" pitchFamily="18" charset="0"/>
                          <a:ea typeface="Calibri"/>
                          <a:cs typeface="Times New Roman" pitchFamily="18" charset="0"/>
                        </a:rPr>
                        <a:t> Lin, </a:t>
                      </a:r>
                      <a:r>
                        <a:rPr lang="en-US" sz="1800" dirty="0" err="1">
                          <a:solidFill>
                            <a:srgbClr val="000000"/>
                          </a:solidFill>
                          <a:latin typeface="Times New Roman" pitchFamily="18" charset="0"/>
                          <a:ea typeface="Calibri"/>
                          <a:cs typeface="Times New Roman" pitchFamily="18" charset="0"/>
                        </a:rPr>
                        <a:t>Xin</a:t>
                      </a:r>
                      <a:r>
                        <a:rPr lang="en-US" sz="1800" dirty="0">
                          <a:solidFill>
                            <a:srgbClr val="000000"/>
                          </a:solidFill>
                          <a:latin typeface="Times New Roman" pitchFamily="18" charset="0"/>
                          <a:ea typeface="Calibri"/>
                          <a:cs typeface="Times New Roman" pitchFamily="18" charset="0"/>
                        </a:rPr>
                        <a:t> Yao, Wei Zhang “An Efficient Ranked Multi-Keyword Search for Multiple Data Owners Over Encrypted Cloud Data” in Network Technology and Application[7]</a:t>
                      </a:r>
                      <a:endParaRPr sz="1800" dirty="0">
                        <a:latin typeface="Times New Roman" pitchFamily="18" charset="0"/>
                        <a:cs typeface="Times New Roman" pitchFamily="18" charset="0"/>
                      </a:endParaRPr>
                    </a:p>
                  </a:txBody>
                  <a:tcPr/>
                </a:tc>
                <a:tc>
                  <a:txBody>
                    <a:bodyPr/>
                    <a:lstStyle/>
                    <a:p>
                      <a:pPr>
                        <a:lnSpc>
                          <a:spcPct val="100000"/>
                        </a:lnSpc>
                      </a:pPr>
                      <a:r>
                        <a:rPr lang="en-US" sz="1800" dirty="0">
                          <a:solidFill>
                            <a:srgbClr val="000000"/>
                          </a:solidFill>
                          <a:latin typeface="Times New Roman" pitchFamily="18" charset="0"/>
                          <a:cs typeface="Times New Roman" pitchFamily="18" charset="0"/>
                        </a:rPr>
                        <a:t>2018</a:t>
                      </a:r>
                      <a:endParaRPr sz="1800" dirty="0">
                        <a:latin typeface="Times New Roman" pitchFamily="18" charset="0"/>
                        <a:cs typeface="Times New Roman" pitchFamily="18" charset="0"/>
                      </a:endParaRPr>
                    </a:p>
                  </a:txBody>
                  <a:tcPr/>
                </a:tc>
                <a:tc>
                  <a:txBody>
                    <a:bodyPr/>
                    <a:lstStyle/>
                    <a:p>
                      <a:pPr>
                        <a:lnSpc>
                          <a:spcPct val="100000"/>
                        </a:lnSpc>
                      </a:pPr>
                      <a:r>
                        <a:rPr lang="en-US" sz="1800" dirty="0">
                          <a:solidFill>
                            <a:srgbClr val="000000"/>
                          </a:solidFill>
                          <a:latin typeface="Times New Roman" pitchFamily="18" charset="0"/>
                          <a:ea typeface="Calibri"/>
                          <a:cs typeface="Times New Roman" pitchFamily="18" charset="0"/>
                        </a:rPr>
                        <a:t>It proposes a novel secure search protocol that allows different data owners to encrypt the files and indexes with different keys then construct a tree-based index structure for each data owner and encrypt with AOPPF and allows the cloud server to merge encrypted indexes without knowing any information.</a:t>
                      </a:r>
                      <a:endParaRPr sz="1800" dirty="0">
                        <a:latin typeface="Times New Roman" pitchFamily="18" charset="0"/>
                        <a:cs typeface="Times New Roman" pitchFamily="18" charset="0"/>
                      </a:endParaRPr>
                    </a:p>
                  </a:txBody>
                  <a:tcPr/>
                </a:tc>
              </a:tr>
            </a:tbl>
          </a:graphicData>
        </a:graphic>
      </p:graphicFrame>
      <p:sp>
        <p:nvSpPr>
          <p:cNvPr id="169" name="CustomShape 2"/>
          <p:cNvSpPr/>
          <p:nvPr/>
        </p:nvSpPr>
        <p:spPr>
          <a:xfrm>
            <a:off x="2195640" y="188640"/>
            <a:ext cx="4896360" cy="769320"/>
          </a:xfrm>
          <a:prstGeom prst="rect">
            <a:avLst/>
          </a:prstGeom>
          <a:noFill/>
          <a:ln>
            <a:noFill/>
          </a:ln>
        </p:spPr>
        <p:txBody>
          <a:bodyPr/>
          <a:lstStyle/>
          <a:p>
            <a:pPr algn="ctr">
              <a:lnSpc>
                <a:spcPct val="100000"/>
              </a:lnSpc>
            </a:pPr>
            <a:r>
              <a:rPr lang="en-US" sz="4400" b="1" dirty="0">
                <a:solidFill>
                  <a:srgbClr val="000000"/>
                </a:solidFill>
                <a:latin typeface="Times New Roman"/>
                <a:ea typeface="Times New Roman"/>
              </a:rPr>
              <a:t>Literature Survey</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0" name="Table 1"/>
          <p:cNvGraphicFramePr/>
          <p:nvPr>
            <p:extLst>
              <p:ext uri="{D42A27DB-BD31-4B8C-83A1-F6EECF244321}">
                <p14:modId xmlns="" xmlns:p14="http://schemas.microsoft.com/office/powerpoint/2010/main" val="3180816681"/>
              </p:ext>
            </p:extLst>
          </p:nvPr>
        </p:nvGraphicFramePr>
        <p:xfrm>
          <a:off x="0" y="216720"/>
          <a:ext cx="9143640" cy="2286000"/>
        </p:xfrm>
        <a:graphic>
          <a:graphicData uri="http://schemas.openxmlformats.org/drawingml/2006/table">
            <a:tbl>
              <a:tblPr/>
              <a:tblGrid>
                <a:gridCol w="528840"/>
                <a:gridCol w="3476160"/>
                <a:gridCol w="719400"/>
                <a:gridCol w="4419240"/>
              </a:tblGrid>
              <a:tr h="2018520">
                <a:tc>
                  <a:txBody>
                    <a:bodyPr/>
                    <a:lstStyle/>
                    <a:p>
                      <a:pPr>
                        <a:lnSpc>
                          <a:spcPct val="100000"/>
                        </a:lnSpc>
                      </a:pPr>
                      <a:r>
                        <a:rPr lang="en-US" sz="1800" b="0" dirty="0" smtClean="0">
                          <a:solidFill>
                            <a:schemeClr val="tx1"/>
                          </a:solidFill>
                          <a:latin typeface="Times New Roman" pitchFamily="18" charset="0"/>
                          <a:cs typeface="Times New Roman" pitchFamily="18" charset="0"/>
                        </a:rPr>
                        <a:t>03</a:t>
                      </a:r>
                      <a:endParaRPr sz="1800" b="0" dirty="0">
                        <a:solidFill>
                          <a:schemeClr val="tx1"/>
                        </a:solidFill>
                        <a:latin typeface="Times New Roman" pitchFamily="18" charset="0"/>
                        <a:cs typeface="Times New Roman" pitchFamily="18" charset="0"/>
                      </a:endParaRPr>
                    </a:p>
                  </a:txBody>
                  <a:tcPr>
                    <a:solidFill>
                      <a:schemeClr val="bg1"/>
                    </a:solidFill>
                  </a:tcPr>
                </a:tc>
                <a:tc>
                  <a:txBody>
                    <a:bodyPr/>
                    <a:lstStyle/>
                    <a:p>
                      <a:pPr>
                        <a:lnSpc>
                          <a:spcPct val="100000"/>
                        </a:lnSpc>
                      </a:pPr>
                      <a:r>
                        <a:rPr lang="en-US" sz="1800" b="0" dirty="0" err="1">
                          <a:solidFill>
                            <a:srgbClr val="000000"/>
                          </a:solidFill>
                          <a:latin typeface="Times New Roman" pitchFamily="18" charset="0"/>
                          <a:ea typeface="Times New Roman"/>
                          <a:cs typeface="Times New Roman" pitchFamily="18" charset="0"/>
                        </a:rPr>
                        <a:t>N.Deepa</a:t>
                      </a:r>
                      <a:r>
                        <a:rPr lang="en-US" sz="1800" b="0" dirty="0">
                          <a:solidFill>
                            <a:srgbClr val="000000"/>
                          </a:solidFill>
                          <a:latin typeface="Times New Roman" pitchFamily="18" charset="0"/>
                          <a:ea typeface="Times New Roman"/>
                          <a:cs typeface="Times New Roman" pitchFamily="18" charset="0"/>
                        </a:rPr>
                        <a:t>, </a:t>
                      </a:r>
                      <a:r>
                        <a:rPr lang="en-US" sz="1800" b="0" dirty="0" err="1">
                          <a:solidFill>
                            <a:srgbClr val="000000"/>
                          </a:solidFill>
                          <a:latin typeface="Times New Roman" pitchFamily="18" charset="0"/>
                          <a:ea typeface="Times New Roman"/>
                          <a:cs typeface="Times New Roman" pitchFamily="18" charset="0"/>
                        </a:rPr>
                        <a:t>P.Vijayakumar</a:t>
                      </a:r>
                      <a:r>
                        <a:rPr lang="en-US" sz="1800" b="0" dirty="0">
                          <a:solidFill>
                            <a:srgbClr val="000000"/>
                          </a:solidFill>
                          <a:latin typeface="Times New Roman" pitchFamily="18" charset="0"/>
                          <a:ea typeface="Times New Roman"/>
                          <a:cs typeface="Times New Roman" pitchFamily="18" charset="0"/>
                        </a:rPr>
                        <a:t>, Bharat S. </a:t>
                      </a:r>
                      <a:r>
                        <a:rPr lang="en-US" sz="1800" b="0" dirty="0" err="1">
                          <a:solidFill>
                            <a:srgbClr val="000000"/>
                          </a:solidFill>
                          <a:latin typeface="Times New Roman" pitchFamily="18" charset="0"/>
                          <a:ea typeface="Times New Roman"/>
                          <a:cs typeface="Times New Roman" pitchFamily="18" charset="0"/>
                        </a:rPr>
                        <a:t>Rawal</a:t>
                      </a:r>
                      <a:r>
                        <a:rPr lang="en-US" sz="1800" b="0" dirty="0">
                          <a:solidFill>
                            <a:srgbClr val="000000"/>
                          </a:solidFill>
                          <a:latin typeface="Times New Roman" pitchFamily="18" charset="0"/>
                          <a:ea typeface="Times New Roman"/>
                          <a:cs typeface="Times New Roman" pitchFamily="18" charset="0"/>
                        </a:rPr>
                        <a:t>, </a:t>
                      </a:r>
                      <a:r>
                        <a:rPr lang="en-US" sz="1800" b="0" dirty="0" err="1">
                          <a:solidFill>
                            <a:srgbClr val="000000"/>
                          </a:solidFill>
                          <a:latin typeface="Times New Roman" pitchFamily="18" charset="0"/>
                          <a:ea typeface="Times New Roman"/>
                          <a:cs typeface="Times New Roman" pitchFamily="18" charset="0"/>
                        </a:rPr>
                        <a:t>B.Balamurugan</a:t>
                      </a:r>
                      <a:r>
                        <a:rPr lang="en-US" sz="1800" b="0" dirty="0">
                          <a:solidFill>
                            <a:srgbClr val="000000"/>
                          </a:solidFill>
                          <a:latin typeface="Times New Roman" pitchFamily="18" charset="0"/>
                          <a:ea typeface="Times New Roman"/>
                          <a:cs typeface="Times New Roman" pitchFamily="18" charset="0"/>
                        </a:rPr>
                        <a:t> “An extensive review and possible attack on the privacy preserving ranked </a:t>
                      </a:r>
                      <a:r>
                        <a:rPr lang="en-US" sz="1800" b="0" dirty="0" err="1">
                          <a:solidFill>
                            <a:srgbClr val="000000"/>
                          </a:solidFill>
                          <a:latin typeface="Times New Roman" pitchFamily="18" charset="0"/>
                          <a:ea typeface="Times New Roman"/>
                          <a:cs typeface="Times New Roman" pitchFamily="18" charset="0"/>
                        </a:rPr>
                        <a:t>multikeyword</a:t>
                      </a:r>
                      <a:r>
                        <a:rPr lang="en-US" sz="1800" b="0" dirty="0">
                          <a:solidFill>
                            <a:srgbClr val="000000"/>
                          </a:solidFill>
                          <a:latin typeface="Times New Roman" pitchFamily="18" charset="0"/>
                          <a:ea typeface="Times New Roman"/>
                          <a:cs typeface="Times New Roman" pitchFamily="18" charset="0"/>
                        </a:rPr>
                        <a:t> search for multiple data owners in cloud computing” in IEEE International Conference on Smart Cloud[8]</a:t>
                      </a:r>
                      <a:endParaRPr sz="1800" b="0" dirty="0">
                        <a:latin typeface="Times New Roman" pitchFamily="18" charset="0"/>
                        <a:cs typeface="Times New Roman" pitchFamily="18" charset="0"/>
                      </a:endParaRPr>
                    </a:p>
                  </a:txBody>
                  <a:tcPr/>
                </a:tc>
                <a:tc>
                  <a:txBody>
                    <a:bodyPr/>
                    <a:lstStyle/>
                    <a:p>
                      <a:pPr>
                        <a:lnSpc>
                          <a:spcPct val="100000"/>
                        </a:lnSpc>
                      </a:pPr>
                      <a:r>
                        <a:rPr lang="en-US" sz="1800" b="0" dirty="0">
                          <a:solidFill>
                            <a:schemeClr val="tx1"/>
                          </a:solidFill>
                          <a:latin typeface="Times New Roman" pitchFamily="18" charset="0"/>
                          <a:ea typeface="Times New Roman"/>
                          <a:cs typeface="Times New Roman" pitchFamily="18" charset="0"/>
                        </a:rPr>
                        <a:t>2017</a:t>
                      </a:r>
                      <a:endParaRPr sz="1800" b="0" dirty="0">
                        <a:solidFill>
                          <a:schemeClr val="tx1"/>
                        </a:solidFill>
                        <a:latin typeface="Times New Roman" pitchFamily="18" charset="0"/>
                        <a:cs typeface="Times New Roman" pitchFamily="18" charset="0"/>
                      </a:endParaRPr>
                    </a:p>
                  </a:txBody>
                  <a:tcPr/>
                </a:tc>
                <a:tc>
                  <a:txBody>
                    <a:bodyPr/>
                    <a:lstStyle/>
                    <a:p>
                      <a:pPr>
                        <a:lnSpc>
                          <a:spcPct val="100000"/>
                        </a:lnSpc>
                      </a:pPr>
                      <a:r>
                        <a:rPr lang="en-US" sz="1800" b="0" dirty="0">
                          <a:solidFill>
                            <a:srgbClr val="000000"/>
                          </a:solidFill>
                          <a:latin typeface="Times New Roman" pitchFamily="18" charset="0"/>
                          <a:ea typeface="Times New Roman"/>
                          <a:cs typeface="Times New Roman" pitchFamily="18" charset="0"/>
                        </a:rPr>
                        <a:t>The system develops an efficient searching algorithm and an efficient matching algorithm in the CSP, in order to prevent, man in the middle attack and impersonation attack. It secure key distribution algorithm from the data owner side to data user side, where the data decryption keys are distributed in a secure way to the data users.</a:t>
                      </a:r>
                      <a:endParaRPr sz="1800" b="0" dirty="0">
                        <a:latin typeface="Times New Roman" pitchFamily="18" charset="0"/>
                        <a:cs typeface="Times New Roman" pitchFamily="18" charset="0"/>
                      </a:endParaRPr>
                    </a:p>
                  </a:txBody>
                  <a:tcPr/>
                </a:tc>
              </a:tr>
            </a:tbl>
          </a:graphicData>
        </a:graphic>
      </p:graphicFrame>
      <p:sp>
        <p:nvSpPr>
          <p:cNvPr id="2" name="TextBox 1"/>
          <p:cNvSpPr txBox="1"/>
          <p:nvPr/>
        </p:nvSpPr>
        <p:spPr>
          <a:xfrm>
            <a:off x="609600" y="2819400"/>
            <a:ext cx="1967205" cy="369332"/>
          </a:xfrm>
          <a:prstGeom prst="rect">
            <a:avLst/>
          </a:prstGeom>
          <a:noFill/>
        </p:spPr>
        <p:txBody>
          <a:bodyPr wrap="none" rtlCol="0">
            <a:spAutoFit/>
          </a:bodyPr>
          <a:lstStyle/>
          <a:p>
            <a:r>
              <a:rPr lang="en-IN" dirty="0" smtClean="0">
                <a:hlinkClick r:id="rId2" action="ppaction://hlinkfile"/>
              </a:rPr>
              <a:t>Literature survey </a:t>
            </a:r>
            <a:endParaRPr lang="en-IN"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456</TotalTime>
  <Words>1901</Words>
  <Application>Microsoft Office PowerPoint</Application>
  <PresentationFormat>On-screen Show (4:3)</PresentationFormat>
  <Paragraphs>261</Paragraphs>
  <Slides>39</Slides>
  <Notes>0</Notes>
  <HiddenSlides>0</HiddenSlides>
  <MMClips>0</MMClips>
  <ScaleCrop>false</ScaleCrop>
  <HeadingPairs>
    <vt:vector size="4" baseType="variant">
      <vt:variant>
        <vt:lpstr>Theme</vt:lpstr>
      </vt:variant>
      <vt:variant>
        <vt:i4>4</vt:i4>
      </vt:variant>
      <vt:variant>
        <vt:lpstr>Slide Titles</vt:lpstr>
      </vt:variant>
      <vt:variant>
        <vt:i4>39</vt:i4>
      </vt:variant>
    </vt:vector>
  </HeadingPairs>
  <TitlesOfParts>
    <vt:vector size="43" baseType="lpstr">
      <vt:lpstr>Office Theme</vt:lpstr>
      <vt:lpstr>Office Theme</vt:lpstr>
      <vt:lpstr>Office Theme</vt:lpstr>
      <vt:lpstr>Office Theme</vt:lpstr>
      <vt:lpstr>Slide 1</vt:lpstr>
      <vt:lpstr>Slide 2</vt:lpstr>
      <vt:lpstr>Slide 3</vt:lpstr>
      <vt:lpstr>Slide 4</vt:lpstr>
      <vt:lpstr>Slide 5</vt:lpstr>
      <vt:lpstr>Objective</vt:lpstr>
      <vt:lpstr>Slide 7</vt:lpstr>
      <vt:lpstr>Slide 8</vt:lpstr>
      <vt:lpstr>Slide 9</vt:lpstr>
      <vt:lpstr>Slide 10</vt:lpstr>
      <vt:lpstr>Slide 11</vt:lpstr>
      <vt:lpstr>Hypothesis </vt:lpstr>
      <vt:lpstr>Slide 13</vt:lpstr>
      <vt:lpstr>Slide 14</vt:lpstr>
      <vt:lpstr>DFD-0</vt:lpstr>
      <vt:lpstr>DFD-1</vt:lpstr>
      <vt:lpstr>DFD-2</vt:lpstr>
      <vt:lpstr>Slide 18</vt:lpstr>
      <vt:lpstr>Slide 19</vt:lpstr>
      <vt:lpstr>Slide 20</vt:lpstr>
      <vt:lpstr>Slide 21</vt:lpstr>
      <vt:lpstr>Proposed Algorithm</vt:lpstr>
      <vt:lpstr>Slide 23</vt:lpstr>
      <vt:lpstr>Slide 24</vt:lpstr>
      <vt:lpstr>Slide 25</vt:lpstr>
      <vt:lpstr>Slide 26</vt:lpstr>
      <vt:lpstr>Slide 27</vt:lpstr>
      <vt:lpstr>Risk Analysis &amp; Mitigation</vt:lpstr>
      <vt:lpstr>Slide 29</vt:lpstr>
      <vt:lpstr>Slide 30</vt:lpstr>
      <vt:lpstr>Slide 31</vt:lpstr>
      <vt:lpstr>Slide 32</vt:lpstr>
      <vt:lpstr>Slide 33</vt:lpstr>
      <vt:lpstr>Slide 34</vt:lpstr>
      <vt:lpstr>Slide 35</vt:lpstr>
      <vt:lpstr>Slide 36</vt:lpstr>
      <vt:lpstr>Slide 37</vt:lpstr>
      <vt:lpstr>Slide 38</vt:lpstr>
      <vt:lpstr>Slide 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USER</cp:lastModifiedBy>
  <cp:revision>39</cp:revision>
  <dcterms:modified xsi:type="dcterms:W3CDTF">2019-03-29T03:55:36Z</dcterms:modified>
</cp:coreProperties>
</file>