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C5553C-B0A4-4F94-B145-3B05DC1B3A39}">
  <a:tblStyle styleId="{79C5553C-B0A4-4F94-B145-3B05DC1B3A39}"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c1d1cc205_6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c1d1cc205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c1d1cc205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c1d1cc205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c1d1cc205_6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c1d1cc205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c1d1cc20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c1d1cc2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c1d1cc205_6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c1d1cc205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1d1cc205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1d1cc20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5"/>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10"/>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79" name="Google Shape;79;p1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noqcks/aws-spot-pricing-mark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3200"/>
              <a:buFont typeface="Times New Roman"/>
              <a:buNone/>
            </a:pPr>
            <a:r>
              <a:rPr lang="en-US" sz="3200">
                <a:latin typeface="Times New Roman"/>
                <a:ea typeface="Times New Roman"/>
                <a:cs typeface="Times New Roman"/>
                <a:sym typeface="Times New Roman"/>
              </a:rPr>
              <a:t>AWS EC2 Instance Spot Price Prediction</a:t>
            </a:r>
            <a:endParaRPr/>
          </a:p>
        </p:txBody>
      </p:sp>
      <p:sp>
        <p:nvSpPr>
          <p:cNvPr id="102" name="Google Shape;102;p13"/>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100000"/>
              <a:buNone/>
            </a:pPr>
            <a:r>
              <a:rPr lang="en-US" sz="2000">
                <a:solidFill>
                  <a:schemeClr val="dk1"/>
                </a:solidFill>
                <a:latin typeface="Times New Roman"/>
                <a:ea typeface="Times New Roman"/>
                <a:cs typeface="Times New Roman"/>
                <a:sym typeface="Times New Roman"/>
              </a:rPr>
              <a:t>CS 777 – BIG DATA ANALYSIS</a:t>
            </a:r>
            <a:endParaRPr/>
          </a:p>
          <a:p>
            <a:pPr indent="0" lvl="0" marL="0" rtl="0" algn="l">
              <a:lnSpc>
                <a:spcPct val="90000"/>
              </a:lnSpc>
              <a:spcBef>
                <a:spcPts val="1400"/>
              </a:spcBef>
              <a:spcAft>
                <a:spcPts val="0"/>
              </a:spcAft>
              <a:buSzPct val="100000"/>
              <a:buNone/>
            </a:pPr>
            <a:r>
              <a:rPr lang="en-US" sz="2000">
                <a:solidFill>
                  <a:schemeClr val="dk1"/>
                </a:solidFill>
                <a:latin typeface="Times New Roman"/>
                <a:ea typeface="Times New Roman"/>
                <a:cs typeface="Times New Roman"/>
                <a:sym typeface="Times New Roman"/>
              </a:rPr>
              <a:t>SHLOK MANDLOI &amp; SARVESH KRISHNAN RAJENDRAN</a:t>
            </a:r>
            <a:endParaRPr/>
          </a:p>
          <a:p>
            <a:pPr indent="0" lvl="0" marL="0" rtl="0" algn="l">
              <a:lnSpc>
                <a:spcPct val="90000"/>
              </a:lnSpc>
              <a:spcBef>
                <a:spcPts val="1400"/>
              </a:spcBef>
              <a:spcAft>
                <a:spcPts val="0"/>
              </a:spcAft>
              <a:buSzPct val="100000"/>
              <a:buNone/>
            </a:pPr>
            <a:r>
              <a:rPr lang="en-US" sz="1800">
                <a:solidFill>
                  <a:schemeClr val="dk1"/>
                </a:solidFill>
                <a:latin typeface="Times New Roman"/>
                <a:ea typeface="Times New Roman"/>
                <a:cs typeface="Times New Roman"/>
                <a:sym typeface="Times New Roman"/>
              </a:rPr>
              <a:t>BOSTON UNIVERSITY – MET CS 777</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200">
                <a:solidFill>
                  <a:srgbClr val="262626"/>
                </a:solidFill>
                <a:latin typeface="Times New Roman"/>
                <a:ea typeface="Times New Roman"/>
                <a:cs typeface="Times New Roman"/>
                <a:sym typeface="Times New Roman"/>
              </a:rPr>
              <a:t>Decision Tree Regressor</a:t>
            </a:r>
            <a:endParaRPr sz="3200">
              <a:solidFill>
                <a:srgbClr val="262626"/>
              </a:solidFill>
              <a:latin typeface="Times New Roman"/>
              <a:ea typeface="Times New Roman"/>
              <a:cs typeface="Times New Roman"/>
              <a:sym typeface="Times New Roman"/>
            </a:endParaRPr>
          </a:p>
        </p:txBody>
      </p:sp>
      <p:sp>
        <p:nvSpPr>
          <p:cNvPr id="156" name="Google Shape;156;p22"/>
          <p:cNvSpPr txBox="1"/>
          <p:nvPr>
            <p:ph idx="1" type="body"/>
          </p:nvPr>
        </p:nvSpPr>
        <p:spPr>
          <a:xfrm>
            <a:off x="822950" y="1845724"/>
            <a:ext cx="7543800" cy="4480200"/>
          </a:xfrm>
          <a:prstGeom prst="rect">
            <a:avLst/>
          </a:prstGeom>
        </p:spPr>
        <p:txBody>
          <a:bodyPr anchorCtr="0" anchor="t" bIns="45700" lIns="0" spcFirstLastPara="1" rIns="0" wrap="square" tIns="45700">
            <a:noAutofit/>
          </a:bodyPr>
          <a:lstStyle/>
          <a:p>
            <a:pPr indent="-330200" lvl="0" marL="457200" rtl="0" algn="just">
              <a:spcBef>
                <a:spcPts val="120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A</a:t>
            </a:r>
            <a:r>
              <a:rPr lang="en-US" sz="1600">
                <a:solidFill>
                  <a:srgbClr val="262626"/>
                </a:solidFill>
                <a:latin typeface="Times New Roman"/>
                <a:ea typeface="Times New Roman"/>
                <a:cs typeface="Times New Roman"/>
                <a:sym typeface="Times New Roman"/>
              </a:rPr>
              <a:t> supervised learning algorithm used for predicting continuous values by recursively splitting the dataset based on feature values.</a:t>
            </a:r>
            <a:endParaRPr sz="1600">
              <a:solidFill>
                <a:srgbClr val="262626"/>
              </a:solidFill>
              <a:latin typeface="Times New Roman"/>
              <a:ea typeface="Times New Roman"/>
              <a:cs typeface="Times New Roman"/>
              <a:sym typeface="Times New Roman"/>
            </a:endParaRPr>
          </a:p>
          <a:p>
            <a:pPr indent="-330200" lvl="0" marL="457200" rtl="0" algn="just">
              <a:spcBef>
                <a:spcPts val="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It is used to model the non-linear relationships between AWS spot prices and input features such as instance type, operating system, and region.</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Hyperparameter Tuning</a:t>
            </a:r>
            <a:r>
              <a:rPr lang="en-US" sz="1600">
                <a:solidFill>
                  <a:srgbClr val="262626"/>
                </a:solidFill>
                <a:latin typeface="Times New Roman"/>
                <a:ea typeface="Times New Roman"/>
                <a:cs typeface="Times New Roman"/>
                <a:sym typeface="Times New Roman"/>
              </a:rPr>
              <a:t>:</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600">
                <a:solidFill>
                  <a:srgbClr val="262626"/>
                </a:solidFill>
                <a:latin typeface="Times New Roman"/>
                <a:ea typeface="Times New Roman"/>
                <a:cs typeface="Times New Roman"/>
                <a:sym typeface="Times New Roman"/>
              </a:rPr>
              <a:t>A hyperparameter grid is defined using ParamGridBuilder, optimizing parameters such as:</a:t>
            </a:r>
            <a:endParaRPr sz="1600">
              <a:solidFill>
                <a:srgbClr val="262626"/>
              </a:solidFill>
              <a:latin typeface="Times New Roman"/>
              <a:ea typeface="Times New Roman"/>
              <a:cs typeface="Times New Roman"/>
              <a:sym typeface="Times New Roman"/>
            </a:endParaRPr>
          </a:p>
          <a:p>
            <a:pPr indent="-330200" lvl="1" marL="914400" rtl="0" algn="just">
              <a:lnSpc>
                <a:spcPct val="115000"/>
              </a:lnSpc>
              <a:spcBef>
                <a:spcPts val="1200"/>
              </a:spcBef>
              <a:spcAft>
                <a:spcPts val="0"/>
              </a:spcAft>
              <a:buClr>
                <a:srgbClr val="262626"/>
              </a:buClr>
              <a:buSzPts val="1600"/>
              <a:buFont typeface="Arial"/>
              <a:buChar char="○"/>
            </a:pPr>
            <a:r>
              <a:rPr lang="en-US" sz="1600">
                <a:solidFill>
                  <a:srgbClr val="262626"/>
                </a:solidFill>
                <a:latin typeface="Times New Roman"/>
                <a:ea typeface="Times New Roman"/>
                <a:cs typeface="Times New Roman"/>
                <a:sym typeface="Times New Roman"/>
              </a:rPr>
              <a:t>maxDepth: Controls the maximum depth of the decision tree to prevent overfitting.</a:t>
            </a:r>
            <a:endParaRPr sz="1600">
              <a:solidFill>
                <a:srgbClr val="262626"/>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Clr>
                <a:srgbClr val="262626"/>
              </a:buClr>
              <a:buSzPts val="1600"/>
              <a:buFont typeface="Arial"/>
              <a:buChar char="○"/>
            </a:pPr>
            <a:r>
              <a:rPr lang="en-US" sz="1600">
                <a:solidFill>
                  <a:srgbClr val="262626"/>
                </a:solidFill>
                <a:latin typeface="Times New Roman"/>
                <a:ea typeface="Times New Roman"/>
                <a:cs typeface="Times New Roman"/>
                <a:sym typeface="Times New Roman"/>
              </a:rPr>
              <a:t>maxBins: Specifies the number of bins for discretizing continuous features.</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600">
                <a:solidFill>
                  <a:srgbClr val="262626"/>
                </a:solidFill>
                <a:latin typeface="Times New Roman"/>
                <a:ea typeface="Times New Roman"/>
                <a:cs typeface="Times New Roman"/>
                <a:sym typeface="Times New Roman"/>
              </a:rPr>
              <a:t>The TrainValidationSplit method is used for cross-validation, splitting the training data and selecting the best model based on RMSE.</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Results</a:t>
            </a:r>
            <a:r>
              <a:rPr lang="en-US" sz="1600">
                <a:solidFill>
                  <a:srgbClr val="262626"/>
                </a:solidFill>
                <a:latin typeface="Times New Roman"/>
                <a:ea typeface="Times New Roman"/>
                <a:cs typeface="Times New Roman"/>
                <a:sym typeface="Times New Roman"/>
              </a:rPr>
              <a:t>: RMSE: 3.5569 (RF performed marginally better than Decision Tree, denoted superior compatibility between tree based models and the data)</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200"/>
              </a:spcAft>
              <a:buNone/>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200">
                <a:solidFill>
                  <a:srgbClr val="3F3F3F"/>
                </a:solidFill>
                <a:latin typeface="Times New Roman"/>
                <a:ea typeface="Times New Roman"/>
                <a:cs typeface="Times New Roman"/>
                <a:sym typeface="Times New Roman"/>
              </a:rPr>
              <a:t>Neural </a:t>
            </a:r>
            <a:r>
              <a:rPr lang="en-US" sz="3200">
                <a:latin typeface="Times New Roman"/>
                <a:ea typeface="Times New Roman"/>
                <a:cs typeface="Times New Roman"/>
                <a:sym typeface="Times New Roman"/>
              </a:rPr>
              <a:t>Network</a:t>
            </a:r>
            <a:endParaRPr sz="3200">
              <a:latin typeface="Times New Roman"/>
              <a:ea typeface="Times New Roman"/>
              <a:cs typeface="Times New Roman"/>
              <a:sym typeface="Times New Roman"/>
            </a:endParaRPr>
          </a:p>
        </p:txBody>
      </p:sp>
      <p:sp>
        <p:nvSpPr>
          <p:cNvPr id="162" name="Google Shape;162;p23"/>
          <p:cNvSpPr txBox="1"/>
          <p:nvPr/>
        </p:nvSpPr>
        <p:spPr>
          <a:xfrm>
            <a:off x="347625" y="1954425"/>
            <a:ext cx="4278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400"/>
              </a:spcBef>
              <a:spcAft>
                <a:spcPts val="0"/>
              </a:spcAft>
              <a:buNone/>
            </a:pPr>
            <a:r>
              <a:rPr b="1" lang="en-US" sz="1600">
                <a:solidFill>
                  <a:schemeClr val="dk1"/>
                </a:solidFill>
                <a:latin typeface="Times New Roman"/>
                <a:ea typeface="Times New Roman"/>
                <a:cs typeface="Times New Roman"/>
                <a:sym typeface="Times New Roman"/>
              </a:rPr>
              <a:t>Type of Model</a:t>
            </a:r>
            <a:r>
              <a:rPr lang="en-US" sz="1600">
                <a:solidFill>
                  <a:schemeClr val="dk1"/>
                </a:solidFill>
                <a:latin typeface="Times New Roman"/>
                <a:ea typeface="Times New Roman"/>
                <a:cs typeface="Times New Roman"/>
                <a:sym typeface="Times New Roman"/>
              </a:rPr>
              <a:t>: Feed-forward neural network.</a:t>
            </a:r>
            <a:endParaRPr sz="1600">
              <a:latin typeface="Times New Roman"/>
              <a:ea typeface="Times New Roman"/>
              <a:cs typeface="Times New Roman"/>
              <a:sym typeface="Times New Roman"/>
            </a:endParaRPr>
          </a:p>
        </p:txBody>
      </p:sp>
      <p:sp>
        <p:nvSpPr>
          <p:cNvPr id="163" name="Google Shape;163;p23"/>
          <p:cNvSpPr txBox="1"/>
          <p:nvPr/>
        </p:nvSpPr>
        <p:spPr>
          <a:xfrm>
            <a:off x="347625" y="3358125"/>
            <a:ext cx="5641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600">
                <a:solidFill>
                  <a:srgbClr val="262626"/>
                </a:solidFill>
                <a:latin typeface="Times New Roman"/>
                <a:ea typeface="Times New Roman"/>
                <a:cs typeface="Times New Roman"/>
                <a:sym typeface="Times New Roman"/>
              </a:rPr>
              <a:t>Distributed Learning:</a:t>
            </a:r>
            <a:r>
              <a:rPr lang="en-US" sz="1600">
                <a:solidFill>
                  <a:srgbClr val="262626"/>
                </a:solidFill>
                <a:latin typeface="Times New Roman"/>
                <a:ea typeface="Times New Roman"/>
                <a:cs typeface="Times New Roman"/>
                <a:sym typeface="Times New Roman"/>
              </a:rPr>
              <a:t> Elephas enables distributed training by leveraging Spark clusters, allowing training on large datasets efficiently.</a:t>
            </a:r>
            <a:endParaRPr sz="1900">
              <a:solidFill>
                <a:schemeClr val="dk1"/>
              </a:solidFill>
              <a:latin typeface="Times New Roman"/>
              <a:ea typeface="Times New Roman"/>
              <a:cs typeface="Times New Roman"/>
              <a:sym typeface="Times New Roman"/>
            </a:endParaRPr>
          </a:p>
        </p:txBody>
      </p:sp>
      <p:pic>
        <p:nvPicPr>
          <p:cNvPr id="164" name="Google Shape;164;p23"/>
          <p:cNvPicPr preferRelativeResize="0"/>
          <p:nvPr/>
        </p:nvPicPr>
        <p:blipFill>
          <a:blip r:embed="rId3">
            <a:alphaModFix/>
          </a:blip>
          <a:stretch>
            <a:fillRect/>
          </a:stretch>
        </p:blipFill>
        <p:spPr>
          <a:xfrm>
            <a:off x="6172550" y="1830325"/>
            <a:ext cx="2776676" cy="2058103"/>
          </a:xfrm>
          <a:prstGeom prst="rect">
            <a:avLst/>
          </a:prstGeom>
          <a:noFill/>
          <a:ln>
            <a:noFill/>
          </a:ln>
        </p:spPr>
      </p:pic>
      <p:sp>
        <p:nvSpPr>
          <p:cNvPr id="165" name="Google Shape;165;p23"/>
          <p:cNvSpPr txBox="1"/>
          <p:nvPr/>
        </p:nvSpPr>
        <p:spPr>
          <a:xfrm>
            <a:off x="347625" y="2360625"/>
            <a:ext cx="5641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Since P</a:t>
            </a:r>
            <a:r>
              <a:rPr lang="en-US" sz="1600">
                <a:solidFill>
                  <a:srgbClr val="262626"/>
                </a:solidFill>
                <a:latin typeface="Times New Roman"/>
                <a:ea typeface="Times New Roman"/>
                <a:cs typeface="Times New Roman"/>
                <a:sym typeface="Times New Roman"/>
              </a:rPr>
              <a:t>ySpark does not support custom neural networks, so we use Elephas to integrates Keras with Spark to scale deep learning tasks.</a:t>
            </a:r>
            <a:endParaRPr/>
          </a:p>
        </p:txBody>
      </p:sp>
      <p:pic>
        <p:nvPicPr>
          <p:cNvPr id="166" name="Google Shape;166;p23"/>
          <p:cNvPicPr preferRelativeResize="0"/>
          <p:nvPr/>
        </p:nvPicPr>
        <p:blipFill>
          <a:blip r:embed="rId4">
            <a:alphaModFix/>
          </a:blip>
          <a:stretch>
            <a:fillRect/>
          </a:stretch>
        </p:blipFill>
        <p:spPr>
          <a:xfrm>
            <a:off x="6106025" y="4072425"/>
            <a:ext cx="1643074" cy="926275"/>
          </a:xfrm>
          <a:prstGeom prst="rect">
            <a:avLst/>
          </a:prstGeom>
          <a:noFill/>
          <a:ln>
            <a:noFill/>
          </a:ln>
        </p:spPr>
      </p:pic>
      <p:pic>
        <p:nvPicPr>
          <p:cNvPr id="167" name="Google Shape;167;p23"/>
          <p:cNvPicPr preferRelativeResize="0"/>
          <p:nvPr/>
        </p:nvPicPr>
        <p:blipFill>
          <a:blip r:embed="rId5">
            <a:alphaModFix/>
          </a:blip>
          <a:stretch>
            <a:fillRect/>
          </a:stretch>
        </p:blipFill>
        <p:spPr>
          <a:xfrm>
            <a:off x="7561075" y="4907500"/>
            <a:ext cx="1338550" cy="1259800"/>
          </a:xfrm>
          <a:prstGeom prst="rect">
            <a:avLst/>
          </a:prstGeom>
          <a:noFill/>
          <a:ln>
            <a:noFill/>
          </a:ln>
        </p:spPr>
      </p:pic>
      <p:sp>
        <p:nvSpPr>
          <p:cNvPr id="168" name="Google Shape;168;p23"/>
          <p:cNvSpPr txBox="1"/>
          <p:nvPr/>
        </p:nvSpPr>
        <p:spPr>
          <a:xfrm>
            <a:off x="347625" y="4355625"/>
            <a:ext cx="5641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262626"/>
                </a:solidFill>
                <a:latin typeface="Times New Roman"/>
                <a:ea typeface="Times New Roman"/>
                <a:cs typeface="Times New Roman"/>
                <a:sym typeface="Times New Roman"/>
              </a:rPr>
              <a:t>For training the deeper neural network, the dataset was sampled to 50% of its original size, reducing it to approximately 13 million rows. This decision was driven by the computational intensity of neural networks and the limitations of the cluster configuration GCP, which lacked GPU support due to quota constraints, making it impractical to handle the full dataset effectively.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Neural Network</a:t>
            </a:r>
            <a:endParaRPr sz="3200">
              <a:latin typeface="Times New Roman"/>
              <a:ea typeface="Times New Roman"/>
              <a:cs typeface="Times New Roman"/>
              <a:sym typeface="Times New Roman"/>
            </a:endParaRPr>
          </a:p>
        </p:txBody>
      </p:sp>
      <p:pic>
        <p:nvPicPr>
          <p:cNvPr id="174" name="Google Shape;174;p24"/>
          <p:cNvPicPr preferRelativeResize="0"/>
          <p:nvPr/>
        </p:nvPicPr>
        <p:blipFill>
          <a:blip r:embed="rId3">
            <a:alphaModFix/>
          </a:blip>
          <a:stretch>
            <a:fillRect/>
          </a:stretch>
        </p:blipFill>
        <p:spPr>
          <a:xfrm>
            <a:off x="4091875" y="1901750"/>
            <a:ext cx="5311500" cy="3941075"/>
          </a:xfrm>
          <a:prstGeom prst="rect">
            <a:avLst/>
          </a:prstGeom>
          <a:noFill/>
          <a:ln>
            <a:noFill/>
          </a:ln>
        </p:spPr>
      </p:pic>
      <p:sp>
        <p:nvSpPr>
          <p:cNvPr id="175" name="Google Shape;175;p24"/>
          <p:cNvSpPr txBox="1"/>
          <p:nvPr/>
        </p:nvSpPr>
        <p:spPr>
          <a:xfrm>
            <a:off x="203025" y="2163788"/>
            <a:ext cx="3722400" cy="341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600">
                <a:solidFill>
                  <a:srgbClr val="262626"/>
                </a:solidFill>
                <a:latin typeface="Times New Roman"/>
                <a:ea typeface="Times New Roman"/>
                <a:cs typeface="Times New Roman"/>
                <a:sym typeface="Times New Roman"/>
              </a:rPr>
              <a:t>Key Benefits of Distributed Deep Learning:</a:t>
            </a:r>
            <a:endParaRPr b="1" sz="1600">
              <a:solidFill>
                <a:srgbClr val="262626"/>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1600">
                <a:solidFill>
                  <a:srgbClr val="262626"/>
                </a:solidFill>
                <a:latin typeface="Times New Roman"/>
                <a:ea typeface="Times New Roman"/>
                <a:cs typeface="Times New Roman"/>
                <a:sym typeface="Times New Roman"/>
              </a:rPr>
              <a:t>Faster Training: Parallel processing reduces the overall training time.</a:t>
            </a:r>
            <a:endParaRPr sz="1600">
              <a:solidFill>
                <a:srgbClr val="262626"/>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600">
                <a:solidFill>
                  <a:srgbClr val="262626"/>
                </a:solidFill>
                <a:latin typeface="Times New Roman"/>
                <a:ea typeface="Times New Roman"/>
                <a:cs typeface="Times New Roman"/>
                <a:sym typeface="Times New Roman"/>
              </a:rPr>
              <a:t>Scalability: Efficient handling of large datasets that may not fit into memory on a single machine.</a:t>
            </a:r>
            <a:endParaRPr sz="1600">
              <a:solidFill>
                <a:srgbClr val="262626"/>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600">
                <a:solidFill>
                  <a:srgbClr val="262626"/>
                </a:solidFill>
                <a:latin typeface="Times New Roman"/>
                <a:ea typeface="Times New Roman"/>
                <a:cs typeface="Times New Roman"/>
                <a:sym typeface="Times New Roman"/>
              </a:rPr>
              <a:t>Handling High-Dimensional Data: Deep neural networks are effective for capturing complex patterns in large, high-dimensional datasets.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200">
                <a:solidFill>
                  <a:srgbClr val="3F3F3F"/>
                </a:solidFill>
                <a:latin typeface="Times New Roman"/>
                <a:ea typeface="Times New Roman"/>
                <a:cs typeface="Times New Roman"/>
                <a:sym typeface="Times New Roman"/>
              </a:rPr>
              <a:t>Results</a:t>
            </a:r>
            <a:endParaRPr sz="3200">
              <a:latin typeface="Times New Roman"/>
              <a:ea typeface="Times New Roman"/>
              <a:cs typeface="Times New Roman"/>
              <a:sym typeface="Times New Roman"/>
            </a:endParaRPr>
          </a:p>
        </p:txBody>
      </p:sp>
      <p:graphicFrame>
        <p:nvGraphicFramePr>
          <p:cNvPr id="181" name="Google Shape;181;p25"/>
          <p:cNvGraphicFramePr/>
          <p:nvPr/>
        </p:nvGraphicFramePr>
        <p:xfrm>
          <a:off x="693825" y="2160175"/>
          <a:ext cx="3000000" cy="3000000"/>
        </p:xfrm>
        <a:graphic>
          <a:graphicData uri="http://schemas.openxmlformats.org/drawingml/2006/table">
            <a:tbl>
              <a:tblPr>
                <a:noFill/>
                <a:tableStyleId>{79C5553C-B0A4-4F94-B145-3B05DC1B3A39}</a:tableStyleId>
              </a:tblPr>
              <a:tblGrid>
                <a:gridCol w="1395425"/>
                <a:gridCol w="1414425"/>
                <a:gridCol w="1395425"/>
                <a:gridCol w="1404925"/>
                <a:gridCol w="1404925"/>
              </a:tblGrid>
              <a:tr h="509900">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Metric</a:t>
                      </a:r>
                      <a:endParaRPr sz="1600">
                        <a:solidFill>
                          <a:srgbClr val="262626"/>
                        </a:solidFill>
                        <a:latin typeface="Times New Roman"/>
                        <a:ea typeface="Times New Roman"/>
                        <a:cs typeface="Times New Roman"/>
                        <a:sym typeface="Times New Roman"/>
                      </a:endParaRPr>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Linear Regression</a:t>
                      </a:r>
                      <a:endParaRPr sz="1600">
                        <a:solidFill>
                          <a:srgbClr val="262626"/>
                        </a:solidFill>
                        <a:latin typeface="Times New Roman"/>
                        <a:ea typeface="Times New Roman"/>
                        <a:cs typeface="Times New Roman"/>
                        <a:sym typeface="Times New Roman"/>
                      </a:endParaRPr>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Random Forest</a:t>
                      </a:r>
                      <a:endParaRPr sz="1600">
                        <a:solidFill>
                          <a:srgbClr val="262626"/>
                        </a:solidFill>
                        <a:latin typeface="Times New Roman"/>
                        <a:ea typeface="Times New Roman"/>
                        <a:cs typeface="Times New Roman"/>
                        <a:sym typeface="Times New Roman"/>
                      </a:endParaRPr>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Decision Tree</a:t>
                      </a:r>
                      <a:endParaRPr sz="1600">
                        <a:solidFill>
                          <a:srgbClr val="262626"/>
                        </a:solidFill>
                        <a:latin typeface="Times New Roman"/>
                        <a:ea typeface="Times New Roman"/>
                        <a:cs typeface="Times New Roman"/>
                        <a:sym typeface="Times New Roman"/>
                      </a:endParaRPr>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Neural Network</a:t>
                      </a:r>
                      <a:endParaRPr sz="1600">
                        <a:solidFill>
                          <a:srgbClr val="262626"/>
                        </a:solidFill>
                        <a:latin typeface="Times New Roman"/>
                        <a:ea typeface="Times New Roman"/>
                        <a:cs typeface="Times New Roman"/>
                        <a:sym typeface="Times New Roman"/>
                      </a:endParaRPr>
                    </a:p>
                  </a:txBody>
                  <a:tcPr marT="0" marB="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9900">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Mean Squared Error (MSE)</a:t>
                      </a:r>
                      <a:endParaRPr sz="1600">
                        <a:solidFill>
                          <a:srgbClr val="262626"/>
                        </a:solidFill>
                        <a:latin typeface="Times New Roman"/>
                        <a:ea typeface="Times New Roman"/>
                        <a:cs typeface="Times New Roman"/>
                        <a:sym typeface="Times New Roman"/>
                      </a:endParaRPr>
                    </a:p>
                  </a:txBody>
                  <a:tcPr marT="0" marB="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 16.57466</a:t>
                      </a:r>
                      <a:endParaRPr sz="1600">
                        <a:solidFill>
                          <a:srgbClr val="262626"/>
                        </a:solidFill>
                        <a:latin typeface="Times New Roman"/>
                        <a:ea typeface="Times New Roman"/>
                        <a:cs typeface="Times New Roman"/>
                        <a:sym typeface="Times New Roman"/>
                      </a:endParaRPr>
                    </a:p>
                  </a:txBody>
                  <a:tcPr marT="0" marB="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12.8393 </a:t>
                      </a:r>
                      <a:endParaRPr sz="1600">
                        <a:solidFill>
                          <a:srgbClr val="262626"/>
                        </a:solidFill>
                        <a:latin typeface="Times New Roman"/>
                        <a:ea typeface="Times New Roman"/>
                        <a:cs typeface="Times New Roman"/>
                        <a:sym typeface="Times New Roman"/>
                      </a:endParaRPr>
                    </a:p>
                  </a:txBody>
                  <a:tcPr marT="0" marB="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12.6515</a:t>
                      </a:r>
                      <a:endParaRPr sz="1600">
                        <a:solidFill>
                          <a:srgbClr val="262626"/>
                        </a:solidFill>
                        <a:latin typeface="Times New Roman"/>
                        <a:ea typeface="Times New Roman"/>
                        <a:cs typeface="Times New Roman"/>
                        <a:sym typeface="Times New Roman"/>
                      </a:endParaRPr>
                    </a:p>
                  </a:txBody>
                  <a:tcPr marT="0" marB="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0.000406</a:t>
                      </a:r>
                      <a:endParaRPr sz="1600">
                        <a:solidFill>
                          <a:srgbClr val="262626"/>
                        </a:solidFill>
                        <a:latin typeface="Times New Roman"/>
                        <a:ea typeface="Times New Roman"/>
                        <a:cs typeface="Times New Roman"/>
                        <a:sym typeface="Times New Roman"/>
                      </a:endParaRPr>
                    </a:p>
                  </a:txBody>
                  <a:tcPr marT="0" marB="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64875">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Root Mean Squared Error (RMSE)</a:t>
                      </a:r>
                      <a:endParaRPr sz="1600">
                        <a:solidFill>
                          <a:srgbClr val="262626"/>
                        </a:solidFill>
                        <a:latin typeface="Times New Roman"/>
                        <a:ea typeface="Times New Roman"/>
                        <a:cs typeface="Times New Roman"/>
                        <a:sym typeface="Times New Roman"/>
                      </a:endParaRPr>
                    </a:p>
                  </a:txBody>
                  <a:tcPr marT="0" marB="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 4.0712</a:t>
                      </a:r>
                      <a:endParaRPr sz="1600">
                        <a:solidFill>
                          <a:srgbClr val="262626"/>
                        </a:solidFill>
                        <a:latin typeface="Times New Roman"/>
                        <a:ea typeface="Times New Roman"/>
                        <a:cs typeface="Times New Roman"/>
                        <a:sym typeface="Times New Roman"/>
                      </a:endParaRPr>
                    </a:p>
                  </a:txBody>
                  <a:tcPr marT="0" marB="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 3.5832</a:t>
                      </a:r>
                      <a:endParaRPr sz="1600">
                        <a:solidFill>
                          <a:srgbClr val="262626"/>
                        </a:solidFill>
                        <a:latin typeface="Times New Roman"/>
                        <a:ea typeface="Times New Roman"/>
                        <a:cs typeface="Times New Roman"/>
                        <a:sym typeface="Times New Roman"/>
                      </a:endParaRPr>
                    </a:p>
                  </a:txBody>
                  <a:tcPr marT="0" marB="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3.5569</a:t>
                      </a:r>
                      <a:endParaRPr sz="1600">
                        <a:solidFill>
                          <a:srgbClr val="262626"/>
                        </a:solidFill>
                        <a:latin typeface="Times New Roman"/>
                        <a:ea typeface="Times New Roman"/>
                        <a:cs typeface="Times New Roman"/>
                        <a:sym typeface="Times New Roman"/>
                      </a:endParaRPr>
                    </a:p>
                  </a:txBody>
                  <a:tcPr marT="0" marB="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0.02102</a:t>
                      </a:r>
                      <a:endParaRPr sz="1600">
                        <a:solidFill>
                          <a:srgbClr val="262626"/>
                        </a:solidFill>
                        <a:latin typeface="Times New Roman"/>
                        <a:ea typeface="Times New Roman"/>
                        <a:cs typeface="Times New Roman"/>
                        <a:sym typeface="Times New Roman"/>
                      </a:endParaRPr>
                    </a:p>
                  </a:txBody>
                  <a:tcPr marT="0" marB="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2" name="Google Shape;182;p25"/>
          <p:cNvSpPr txBox="1"/>
          <p:nvPr/>
        </p:nvSpPr>
        <p:spPr>
          <a:xfrm>
            <a:off x="693825" y="4297525"/>
            <a:ext cx="7543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262626"/>
                </a:solidFill>
                <a:latin typeface="Times New Roman"/>
                <a:ea typeface="Times New Roman"/>
                <a:cs typeface="Times New Roman"/>
                <a:sym typeface="Times New Roman"/>
              </a:rPr>
              <a:t>The neural network's significantly lower error metrics indicate it is the better model for predicting AWS spot prices in this scenario.</a:t>
            </a:r>
            <a:endParaRPr/>
          </a:p>
        </p:txBody>
      </p:sp>
      <p:sp>
        <p:nvSpPr>
          <p:cNvPr id="183" name="Google Shape;183;p25"/>
          <p:cNvSpPr txBox="1"/>
          <p:nvPr/>
        </p:nvSpPr>
        <p:spPr>
          <a:xfrm>
            <a:off x="693825" y="4974625"/>
            <a:ext cx="6581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262626"/>
                </a:solidFill>
                <a:latin typeface="Times New Roman"/>
                <a:ea typeface="Times New Roman"/>
                <a:cs typeface="Times New Roman"/>
                <a:sym typeface="Times New Roman"/>
              </a:rPr>
              <a:t>This result highlights the power of distributed deep learning with Elephas and Keras for tackling complex regression tasks with large datasets.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200">
                <a:solidFill>
                  <a:srgbClr val="3F3F3F"/>
                </a:solidFill>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p:txBody>
      </p:sp>
      <p:sp>
        <p:nvSpPr>
          <p:cNvPr id="189" name="Google Shape;189;p26"/>
          <p:cNvSpPr txBox="1"/>
          <p:nvPr/>
        </p:nvSpPr>
        <p:spPr>
          <a:xfrm>
            <a:off x="913625" y="2098000"/>
            <a:ext cx="745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262626"/>
                </a:solidFill>
                <a:latin typeface="Times New Roman"/>
                <a:ea typeface="Times New Roman"/>
                <a:cs typeface="Times New Roman"/>
                <a:sym typeface="Times New Roman"/>
              </a:rPr>
              <a:t>Developed an AWS Spot Price Prediction System using distributed data processing and advanced machine learning to address dynamic pricing challenges.</a:t>
            </a:r>
            <a:endParaRPr sz="1600">
              <a:solidFill>
                <a:srgbClr val="262626"/>
              </a:solidFill>
              <a:latin typeface="Times New Roman"/>
              <a:ea typeface="Times New Roman"/>
              <a:cs typeface="Times New Roman"/>
              <a:sym typeface="Times New Roman"/>
            </a:endParaRPr>
          </a:p>
        </p:txBody>
      </p:sp>
      <p:sp>
        <p:nvSpPr>
          <p:cNvPr id="190" name="Google Shape;190;p26"/>
          <p:cNvSpPr txBox="1"/>
          <p:nvPr/>
        </p:nvSpPr>
        <p:spPr>
          <a:xfrm>
            <a:off x="913625" y="2932702"/>
            <a:ext cx="745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262626"/>
                </a:solidFill>
                <a:latin typeface="Times New Roman"/>
                <a:ea typeface="Times New Roman"/>
                <a:cs typeface="Times New Roman"/>
                <a:sym typeface="Times New Roman"/>
              </a:rPr>
              <a:t>Achieved good  predictive accuracy and scalability through a robust pipeline incorporating PySpark, Elephas, and Google Cloud technologies.</a:t>
            </a:r>
            <a:endParaRPr/>
          </a:p>
        </p:txBody>
      </p:sp>
      <p:sp>
        <p:nvSpPr>
          <p:cNvPr id="191" name="Google Shape;191;p26"/>
          <p:cNvSpPr txBox="1"/>
          <p:nvPr/>
        </p:nvSpPr>
        <p:spPr>
          <a:xfrm>
            <a:off x="913625" y="3857625"/>
            <a:ext cx="698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262626"/>
                </a:solidFill>
                <a:latin typeface="Times New Roman"/>
                <a:ea typeface="Times New Roman"/>
                <a:cs typeface="Times New Roman"/>
                <a:sym typeface="Times New Roman"/>
              </a:rPr>
              <a:t>Further we can e</a:t>
            </a:r>
            <a:r>
              <a:rPr lang="en-US" sz="1600">
                <a:solidFill>
                  <a:srgbClr val="262626"/>
                </a:solidFill>
                <a:latin typeface="Times New Roman"/>
                <a:ea typeface="Times New Roman"/>
                <a:cs typeface="Times New Roman"/>
                <a:sym typeface="Times New Roman"/>
              </a:rPr>
              <a:t>xplore advanced architectures like transformer-based models or recurrent neural networks to improve prediction accuracy for highly volatile pricing trends.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Future Scope:</a:t>
            </a:r>
            <a:endParaRPr sz="3200">
              <a:latin typeface="Times New Roman"/>
              <a:ea typeface="Times New Roman"/>
              <a:cs typeface="Times New Roman"/>
              <a:sym typeface="Times New Roman"/>
            </a:endParaRPr>
          </a:p>
        </p:txBody>
      </p:sp>
      <p:sp>
        <p:nvSpPr>
          <p:cNvPr id="197" name="Google Shape;197;p27"/>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en-US" sz="1600">
                <a:solidFill>
                  <a:srgbClr val="262626"/>
                </a:solidFill>
                <a:latin typeface="Times New Roman"/>
                <a:ea typeface="Times New Roman"/>
                <a:cs typeface="Times New Roman"/>
                <a:sym typeface="Times New Roman"/>
              </a:rPr>
              <a:t>A real-time AWS EC2 spot pricing optimizer can utilize AWS SDKs (like Boto3 for Python) to fetch live spot price data directly from the </a:t>
            </a:r>
            <a:r>
              <a:rPr lang="en-US" sz="1600">
                <a:solidFill>
                  <a:srgbClr val="262626"/>
                </a:solidFill>
                <a:highlight>
                  <a:srgbClr val="FFFFFF"/>
                </a:highlight>
                <a:latin typeface="Times New Roman"/>
                <a:ea typeface="Times New Roman"/>
                <a:cs typeface="Times New Roman"/>
                <a:sym typeface="Times New Roman"/>
              </a:rPr>
              <a:t>DescribeSpotPriceHistory </a:t>
            </a:r>
            <a:r>
              <a:rPr lang="en-US" sz="1600">
                <a:solidFill>
                  <a:srgbClr val="262626"/>
                </a:solidFill>
                <a:latin typeface="Times New Roman"/>
                <a:ea typeface="Times New Roman"/>
                <a:cs typeface="Times New Roman"/>
                <a:sym typeface="Times New Roman"/>
              </a:rPr>
              <a:t>API. This enables the system to monitor regional price trends in real time and make informed decisions about optimal bidding strategies. To ensure scalability and low latency, Apache Kafka can be used for streaming and processing the incoming pricing data. These technologies provide a reliable foundation for developing a cost-effective solution that dynamically adapts to regional price fluctuations, empowering users to maximize their cloud resource efficiency.</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200"/>
              </a:spcAft>
              <a:buNone/>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80011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400">
                <a:solidFill>
                  <a:schemeClr val="dk1"/>
                </a:solidFill>
                <a:latin typeface="Times New Roman"/>
                <a:ea typeface="Times New Roman"/>
                <a:cs typeface="Times New Roman"/>
                <a:sym typeface="Times New Roman"/>
              </a:rPr>
              <a:t>Introduction:</a:t>
            </a:r>
            <a:endParaRPr sz="3400">
              <a:solidFill>
                <a:schemeClr val="dk1"/>
              </a:solidFill>
              <a:latin typeface="Times New Roman"/>
              <a:ea typeface="Times New Roman"/>
              <a:cs typeface="Times New Roman"/>
              <a:sym typeface="Times New Roman"/>
            </a:endParaRPr>
          </a:p>
        </p:txBody>
      </p:sp>
      <p:sp>
        <p:nvSpPr>
          <p:cNvPr id="108" name="Google Shape;108;p1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lnSpcReduction="10000"/>
          </a:bodyPr>
          <a:lstStyle/>
          <a:p>
            <a:pPr indent="0" lvl="0" marL="0" rtl="0" algn="just">
              <a:lnSpc>
                <a:spcPct val="90000"/>
              </a:lnSpc>
              <a:spcBef>
                <a:spcPts val="1400"/>
              </a:spcBef>
              <a:spcAft>
                <a:spcPts val="0"/>
              </a:spcAft>
              <a:buNone/>
            </a:pPr>
            <a:r>
              <a:rPr b="1" lang="en-US" sz="1700">
                <a:solidFill>
                  <a:schemeClr val="dk1"/>
                </a:solidFill>
                <a:latin typeface="Times New Roman"/>
                <a:ea typeface="Times New Roman"/>
                <a:cs typeface="Times New Roman"/>
                <a:sym typeface="Times New Roman"/>
              </a:rPr>
              <a:t>Objective:</a:t>
            </a:r>
            <a:r>
              <a:rPr lang="en-US" sz="1700">
                <a:solidFill>
                  <a:schemeClr val="dk1"/>
                </a:solidFill>
                <a:latin typeface="Times New Roman"/>
                <a:ea typeface="Times New Roman"/>
                <a:cs typeface="Times New Roman"/>
                <a:sym typeface="Times New Roman"/>
              </a:rPr>
              <a:t> Predict AWS spot instance prices using machine learning, enabling cost optimization and reduced risk from price fluctuations.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Features:</a:t>
            </a:r>
            <a:r>
              <a:rPr lang="en-US" sz="1700">
                <a:solidFill>
                  <a:schemeClr val="dk1"/>
                </a:solidFill>
                <a:latin typeface="Times New Roman"/>
                <a:ea typeface="Times New Roman"/>
                <a:cs typeface="Times New Roman"/>
                <a:sym typeface="Times New Roman"/>
              </a:rPr>
              <a:t> Integrates a scalable PySpark preprocessing pipeline for cleaning and transforming large-scale historical price data.</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Models:</a:t>
            </a:r>
            <a:r>
              <a:rPr lang="en-US" sz="1700">
                <a:solidFill>
                  <a:schemeClr val="dk1"/>
                </a:solidFill>
                <a:latin typeface="Times New Roman"/>
                <a:ea typeface="Times New Roman"/>
                <a:cs typeface="Times New Roman"/>
                <a:sym typeface="Times New Roman"/>
              </a:rPr>
              <a:t> Utilizes regression models (Linear Regression, Random Forest) and distributed deep learning with Elephas and Keras for accurate predictions.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Infrastructure:</a:t>
            </a:r>
            <a:r>
              <a:rPr lang="en-US" sz="1700">
                <a:solidFill>
                  <a:schemeClr val="dk1"/>
                </a:solidFill>
                <a:latin typeface="Times New Roman"/>
                <a:ea typeface="Times New Roman"/>
                <a:cs typeface="Times New Roman"/>
                <a:sym typeface="Times New Roman"/>
              </a:rPr>
              <a:t> Deployed on Google Cloud Storage and Dataproc for efficient distributed data processing and scalability.</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Impact:</a:t>
            </a:r>
            <a:r>
              <a:rPr lang="en-US" sz="1700">
                <a:solidFill>
                  <a:schemeClr val="dk1"/>
                </a:solidFill>
                <a:latin typeface="Times New Roman"/>
                <a:ea typeface="Times New Roman"/>
                <a:cs typeface="Times New Roman"/>
                <a:sym typeface="Times New Roman"/>
              </a:rPr>
              <a:t> Empowers businesses to plan workloads, optimize bidding strategies, and confidently utilize AWS spot instances in dynamic pricing environments.</a:t>
            </a:r>
            <a:endParaRPr sz="1700">
              <a:solidFill>
                <a:schemeClr val="dk1"/>
              </a:solidFill>
              <a:latin typeface="Times New Roman"/>
              <a:ea typeface="Times New Roman"/>
              <a:cs typeface="Times New Roman"/>
              <a:sym typeface="Times New Roman"/>
            </a:endParaRPr>
          </a:p>
          <a:p>
            <a:pPr indent="-146050" lvl="0" marL="91440" rtl="0" algn="just">
              <a:lnSpc>
                <a:spcPct val="90000"/>
              </a:lnSpc>
              <a:spcBef>
                <a:spcPts val="1400"/>
              </a:spcBef>
              <a:spcAft>
                <a:spcPts val="0"/>
              </a:spcAft>
              <a:buSzPts val="2300"/>
              <a:buFont typeface="Times New Roman"/>
              <a:buChar char=" "/>
            </a:pPr>
            <a:r>
              <a:t/>
            </a:r>
            <a:endParaRPr sz="2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200">
                <a:solidFill>
                  <a:srgbClr val="262626"/>
                </a:solidFill>
                <a:latin typeface="Times New Roman"/>
                <a:ea typeface="Times New Roman"/>
                <a:cs typeface="Times New Roman"/>
                <a:sym typeface="Times New Roman"/>
              </a:rPr>
              <a:t>Data </a:t>
            </a:r>
            <a:r>
              <a:rPr lang="en-US" sz="3200">
                <a:solidFill>
                  <a:srgbClr val="262626"/>
                </a:solidFill>
                <a:latin typeface="Times New Roman"/>
                <a:ea typeface="Times New Roman"/>
                <a:cs typeface="Times New Roman"/>
                <a:sym typeface="Times New Roman"/>
              </a:rPr>
              <a:t>Acquisition:</a:t>
            </a:r>
            <a:endParaRPr sz="3200">
              <a:solidFill>
                <a:srgbClr val="262626"/>
              </a:solidFill>
              <a:latin typeface="Times New Roman"/>
              <a:ea typeface="Times New Roman"/>
              <a:cs typeface="Times New Roman"/>
              <a:sym typeface="Times New Roman"/>
            </a:endParaRPr>
          </a:p>
        </p:txBody>
      </p:sp>
      <p:sp>
        <p:nvSpPr>
          <p:cNvPr id="114" name="Google Shape;114;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1400"/>
              </a:spcBef>
              <a:spcAft>
                <a:spcPts val="0"/>
              </a:spcAft>
              <a:buNone/>
            </a:pPr>
            <a:r>
              <a:rPr b="1" lang="en-US" sz="1800">
                <a:solidFill>
                  <a:srgbClr val="262626"/>
                </a:solidFill>
                <a:latin typeface="Times New Roman"/>
                <a:ea typeface="Times New Roman"/>
                <a:cs typeface="Times New Roman"/>
                <a:sym typeface="Times New Roman"/>
              </a:rPr>
              <a:t>Source</a:t>
            </a:r>
            <a:r>
              <a:rPr lang="en-US" sz="1700">
                <a:latin typeface="Times New Roman"/>
                <a:ea typeface="Times New Roman"/>
                <a:cs typeface="Times New Roman"/>
                <a:sym typeface="Times New Roman"/>
              </a:rPr>
              <a:t>: </a:t>
            </a:r>
            <a:r>
              <a:rPr lang="en-US" sz="17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https://www.kaggle.com/datasets/noqcks/aws-spot-pricing-market</a:t>
            </a:r>
            <a:endParaRPr sz="1700">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rPr b="1" lang="en-US" sz="1700">
                <a:solidFill>
                  <a:srgbClr val="262626"/>
                </a:solidFill>
                <a:latin typeface="Times New Roman"/>
                <a:ea typeface="Times New Roman"/>
                <a:cs typeface="Times New Roman"/>
                <a:sym typeface="Times New Roman"/>
              </a:rPr>
              <a:t>Regional Data Acquisition:</a:t>
            </a:r>
            <a:r>
              <a:rPr b="1" lang="en-US" sz="1700">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The dataset comprises </a:t>
            </a:r>
            <a:r>
              <a:rPr b="1" lang="en-US" sz="1700">
                <a:solidFill>
                  <a:schemeClr val="dk1"/>
                </a:solidFill>
                <a:latin typeface="Times New Roman"/>
                <a:ea typeface="Times New Roman"/>
                <a:cs typeface="Times New Roman"/>
                <a:sym typeface="Times New Roman"/>
              </a:rPr>
              <a:t>multiple CSV files</a:t>
            </a:r>
            <a:r>
              <a:rPr lang="en-US" sz="1700">
                <a:solidFill>
                  <a:schemeClr val="dk1"/>
                </a:solidFill>
                <a:latin typeface="Times New Roman"/>
                <a:ea typeface="Times New Roman"/>
                <a:cs typeface="Times New Roman"/>
                <a:sym typeface="Times New Roman"/>
              </a:rPr>
              <a:t>, with each file containing spot pricing data for a specific </a:t>
            </a:r>
            <a:r>
              <a:rPr b="1" lang="en-US" sz="1700">
                <a:solidFill>
                  <a:schemeClr val="dk1"/>
                </a:solidFill>
                <a:latin typeface="Times New Roman"/>
                <a:ea typeface="Times New Roman"/>
                <a:cs typeface="Times New Roman"/>
                <a:sym typeface="Times New Roman"/>
              </a:rPr>
              <a:t>AWS region</a:t>
            </a:r>
            <a:r>
              <a:rPr lang="en-US" sz="1700">
                <a:solidFill>
                  <a:schemeClr val="dk1"/>
                </a:solidFill>
                <a:latin typeface="Times New Roman"/>
                <a:ea typeface="Times New Roman"/>
                <a:cs typeface="Times New Roman"/>
                <a:sym typeface="Times New Roman"/>
              </a:rPr>
              <a:t> (e.g., us-east-1, us-west-2). This structure facilitates region-wise exploration of AWS's dynamic pricing mode.</a:t>
            </a:r>
            <a:endParaRPr sz="1700">
              <a:solidFill>
                <a:schemeClr val="dk1"/>
              </a:solidFill>
              <a:latin typeface="Times New Roman"/>
              <a:ea typeface="Times New Roman"/>
              <a:cs typeface="Times New Roman"/>
              <a:sym typeface="Times New Roman"/>
            </a:endParaRPr>
          </a:p>
          <a:p>
            <a:pPr indent="0" lvl="0" marL="0" rtl="0" algn="just">
              <a:spcBef>
                <a:spcPts val="1400"/>
              </a:spcBef>
              <a:spcAft>
                <a:spcPts val="0"/>
              </a:spcAft>
              <a:buNone/>
            </a:pPr>
            <a:r>
              <a:rPr b="1" lang="en-US" sz="1700">
                <a:solidFill>
                  <a:srgbClr val="262626"/>
                </a:solidFill>
                <a:latin typeface="Times New Roman"/>
                <a:ea typeface="Times New Roman"/>
                <a:cs typeface="Times New Roman"/>
                <a:sym typeface="Times New Roman"/>
              </a:rPr>
              <a:t>Schema</a:t>
            </a:r>
            <a:r>
              <a:rPr lang="en-US" sz="1700">
                <a:solidFill>
                  <a:srgbClr val="262626"/>
                </a:solidFill>
                <a:latin typeface="Times New Roman"/>
                <a:ea typeface="Times New Roman"/>
                <a:cs typeface="Times New Roman"/>
                <a:sym typeface="Times New Roman"/>
              </a:rPr>
              <a:t>: All files share a unified schema: datetime (timestamp), instance_type (e.g., t2.micro), os (e.g., Linux), region (AWS region), and price (spot price in USD).</a:t>
            </a:r>
            <a:endParaRPr sz="1700">
              <a:solidFill>
                <a:srgbClr val="262626"/>
              </a:solidFill>
              <a:latin typeface="Times New Roman"/>
              <a:ea typeface="Times New Roman"/>
              <a:cs typeface="Times New Roman"/>
              <a:sym typeface="Times New Roman"/>
            </a:endParaRPr>
          </a:p>
          <a:p>
            <a:pPr indent="0" lvl="0" marL="0" rtl="0" algn="just">
              <a:spcBef>
                <a:spcPts val="1400"/>
              </a:spcBef>
              <a:spcAft>
                <a:spcPts val="0"/>
              </a:spcAft>
              <a:buNone/>
            </a:pPr>
            <a:r>
              <a:rPr b="1" lang="en-US" sz="1700">
                <a:solidFill>
                  <a:srgbClr val="262626"/>
                </a:solidFill>
                <a:latin typeface="Times New Roman"/>
                <a:ea typeface="Times New Roman"/>
                <a:cs typeface="Times New Roman"/>
                <a:sym typeface="Times New Roman"/>
              </a:rPr>
              <a:t>Preprocessing</a:t>
            </a:r>
            <a:r>
              <a:rPr lang="en-US" sz="1700">
                <a:solidFill>
                  <a:srgbClr val="262626"/>
                </a:solidFill>
                <a:latin typeface="Times New Roman"/>
                <a:ea typeface="Times New Roman"/>
                <a:cs typeface="Times New Roman"/>
                <a:sym typeface="Times New Roman"/>
              </a:rPr>
              <a:t>: Files were cleaned, merged into a unified DataFrame, and a region column was added to retain region-specific identification for comprehensive analysis.</a:t>
            </a:r>
            <a:endParaRPr sz="1700">
              <a:solidFill>
                <a:srgbClr val="262626"/>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200">
                <a:solidFill>
                  <a:srgbClr val="262626"/>
                </a:solidFill>
                <a:latin typeface="Times New Roman"/>
                <a:ea typeface="Times New Roman"/>
                <a:cs typeface="Times New Roman"/>
                <a:sym typeface="Times New Roman"/>
              </a:rPr>
              <a:t>Data</a:t>
            </a:r>
            <a:r>
              <a:rPr lang="en-US" sz="3200">
                <a:solidFill>
                  <a:srgbClr val="262626"/>
                </a:solidFill>
                <a:latin typeface="Times New Roman"/>
                <a:ea typeface="Times New Roman"/>
                <a:cs typeface="Times New Roman"/>
                <a:sym typeface="Times New Roman"/>
              </a:rPr>
              <a:t> Preprocessing:</a:t>
            </a:r>
            <a:endParaRPr sz="3200">
              <a:solidFill>
                <a:srgbClr val="262626"/>
              </a:solidFill>
              <a:latin typeface="Times New Roman"/>
              <a:ea typeface="Times New Roman"/>
              <a:cs typeface="Times New Roman"/>
              <a:sym typeface="Times New Roman"/>
            </a:endParaRPr>
          </a:p>
        </p:txBody>
      </p:sp>
      <p:sp>
        <p:nvSpPr>
          <p:cNvPr id="120" name="Google Shape;120;p16"/>
          <p:cNvSpPr txBox="1"/>
          <p:nvPr>
            <p:ph idx="1" type="body"/>
          </p:nvPr>
        </p:nvSpPr>
        <p:spPr>
          <a:xfrm>
            <a:off x="800109" y="1822159"/>
            <a:ext cx="7543800" cy="40233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1400"/>
              </a:spcBef>
              <a:spcAft>
                <a:spcPts val="0"/>
              </a:spcAft>
              <a:buNone/>
            </a:pPr>
            <a:r>
              <a:rPr b="1" lang="en-US" sz="1600">
                <a:solidFill>
                  <a:srgbClr val="262626"/>
                </a:solidFill>
                <a:latin typeface="Times New Roman"/>
                <a:ea typeface="Times New Roman"/>
                <a:cs typeface="Times New Roman"/>
                <a:sym typeface="Times New Roman"/>
              </a:rPr>
              <a:t>Overview:</a:t>
            </a:r>
            <a:endParaRPr b="1"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Ingestion &amp; Cleaning:</a:t>
            </a:r>
            <a:endParaRPr b="1"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Reads all regional CSV files from a GCS bucket.</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Removes duplicates, drops rows with missing values, and filters invalid or zero prices.</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Feature Engineering:</a:t>
            </a:r>
            <a:endParaRPr b="1"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Converts categorical fields (instance_type, os, region) into numerical indices with StringIndexer and applies one-hot encoding.</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Retains only processed features and price for modeling.</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Output:</a:t>
            </a:r>
            <a:endParaRPr b="1"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Saves the preprocessed DataFrame as .parquet in GCS, since it offers efficient storage, fast query performance, and compatibility with distributed processing frameworks like Spark.</a:t>
            </a:r>
            <a:endParaRPr sz="1600">
              <a:solidFill>
                <a:srgbClr val="262626"/>
              </a:solidFill>
              <a:latin typeface="Times New Roman"/>
              <a:ea typeface="Times New Roman"/>
              <a:cs typeface="Times New Roman"/>
              <a:sym typeface="Times New Roman"/>
            </a:endParaRPr>
          </a:p>
          <a:p>
            <a:pPr indent="-101600" lvl="0" marL="91440" rtl="0" algn="just">
              <a:lnSpc>
                <a:spcPct val="90000"/>
              </a:lnSpc>
              <a:spcBef>
                <a:spcPts val="1400"/>
              </a:spcBef>
              <a:spcAft>
                <a:spcPts val="0"/>
              </a:spcAft>
              <a:buClr>
                <a:srgbClr val="262626"/>
              </a:buClr>
              <a:buSzPts val="1600"/>
              <a:buFont typeface="Times New Roman"/>
              <a:buChar char=" "/>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734335"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200">
                <a:solidFill>
                  <a:srgbClr val="262626"/>
                </a:solidFill>
                <a:latin typeface="Times New Roman"/>
                <a:ea typeface="Times New Roman"/>
                <a:cs typeface="Times New Roman"/>
                <a:sym typeface="Times New Roman"/>
              </a:rPr>
              <a:t>Feature Engineering</a:t>
            </a:r>
            <a:endParaRPr sz="3200">
              <a:solidFill>
                <a:srgbClr val="262626"/>
              </a:solidFill>
              <a:latin typeface="Times New Roman"/>
              <a:ea typeface="Times New Roman"/>
              <a:cs typeface="Times New Roman"/>
              <a:sym typeface="Times New Roman"/>
            </a:endParaRPr>
          </a:p>
        </p:txBody>
      </p:sp>
      <p:sp>
        <p:nvSpPr>
          <p:cNvPr id="126" name="Google Shape;126;p1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Categorical Encoding</a:t>
            </a:r>
            <a:r>
              <a:rPr lang="en-US" sz="1600">
                <a:solidFill>
                  <a:srgbClr val="262626"/>
                </a:solidFill>
                <a:latin typeface="Times New Roman"/>
                <a:ea typeface="Times New Roman"/>
                <a:cs typeface="Times New Roman"/>
                <a:sym typeface="Times New Roman"/>
              </a:rPr>
              <a:t>:</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Used </a:t>
            </a:r>
            <a:r>
              <a:rPr b="1" lang="en-US" sz="1600">
                <a:solidFill>
                  <a:srgbClr val="262626"/>
                </a:solidFill>
                <a:latin typeface="Times New Roman"/>
                <a:ea typeface="Times New Roman"/>
                <a:cs typeface="Times New Roman"/>
                <a:sym typeface="Times New Roman"/>
              </a:rPr>
              <a:t>StringIndexer</a:t>
            </a:r>
            <a:r>
              <a:rPr lang="en-US" sz="1600">
                <a:solidFill>
                  <a:srgbClr val="262626"/>
                </a:solidFill>
                <a:latin typeface="Times New Roman"/>
                <a:ea typeface="Times New Roman"/>
                <a:cs typeface="Times New Roman"/>
                <a:sym typeface="Times New Roman"/>
              </a:rPr>
              <a:t> to convert categorical columns (instance_type, os, region) into numerical indices.</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Applied </a:t>
            </a:r>
            <a:r>
              <a:rPr b="1" lang="en-US" sz="1600">
                <a:solidFill>
                  <a:srgbClr val="262626"/>
                </a:solidFill>
                <a:latin typeface="Times New Roman"/>
                <a:ea typeface="Times New Roman"/>
                <a:cs typeface="Times New Roman"/>
                <a:sym typeface="Times New Roman"/>
              </a:rPr>
              <a:t>OneHotEncoder</a:t>
            </a:r>
            <a:r>
              <a:rPr lang="en-US" sz="1600">
                <a:solidFill>
                  <a:srgbClr val="262626"/>
                </a:solidFill>
                <a:latin typeface="Times New Roman"/>
                <a:ea typeface="Times New Roman"/>
                <a:cs typeface="Times New Roman"/>
                <a:sym typeface="Times New Roman"/>
              </a:rPr>
              <a:t> to transform indices into sparse binary vectors, avoiding unintended ordinal relationships.</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Column Management</a:t>
            </a:r>
            <a:r>
              <a:rPr lang="en-US" sz="1600">
                <a:solidFill>
                  <a:srgbClr val="262626"/>
                </a:solidFill>
                <a:latin typeface="Times New Roman"/>
                <a:ea typeface="Times New Roman"/>
                <a:cs typeface="Times New Roman"/>
                <a:sym typeface="Times New Roman"/>
              </a:rPr>
              <a:t>:</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Dropped unnecessary columns (datetime, original categorical columns, and indices) post-encoding to streamline the dataset.</a:t>
            </a:r>
            <a:endParaRPr sz="1600">
              <a:solidFill>
                <a:srgbClr val="262626"/>
              </a:solidFill>
              <a:latin typeface="Times New Roman"/>
              <a:ea typeface="Times New Roman"/>
              <a:cs typeface="Times New Roman"/>
              <a:sym typeface="Times New Roman"/>
            </a:endParaRPr>
          </a:p>
          <a:p>
            <a:pPr indent="0" lvl="0" marL="91440" rtl="0" algn="just">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Optimized Dataset</a:t>
            </a:r>
            <a:r>
              <a:rPr lang="en-US" sz="1600">
                <a:solidFill>
                  <a:srgbClr val="262626"/>
                </a:solidFill>
                <a:latin typeface="Times New Roman"/>
                <a:ea typeface="Times New Roman"/>
                <a:cs typeface="Times New Roman"/>
                <a:sym typeface="Times New Roman"/>
              </a:rPr>
              <a:t>:</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62626"/>
              </a:buClr>
              <a:buSzPts val="1600"/>
              <a:buFont typeface="Times New Roman"/>
              <a:buAutoNum type="arabicPeriod"/>
            </a:pPr>
            <a:r>
              <a:rPr lang="en-US" sz="1600">
                <a:solidFill>
                  <a:srgbClr val="262626"/>
                </a:solidFill>
                <a:latin typeface="Times New Roman"/>
                <a:ea typeface="Times New Roman"/>
                <a:cs typeface="Times New Roman"/>
                <a:sym typeface="Times New Roman"/>
              </a:rPr>
              <a:t>Retained only encoded features and the target variable (price) for efficient storage and faster model processing.</a:t>
            </a:r>
            <a:endParaRPr sz="1600">
              <a:solidFill>
                <a:srgbClr val="262626"/>
              </a:solidFill>
              <a:latin typeface="Times New Roman"/>
              <a:ea typeface="Times New Roman"/>
              <a:cs typeface="Times New Roman"/>
              <a:sym typeface="Times New Roman"/>
            </a:endParaRPr>
          </a:p>
          <a:p>
            <a:pPr indent="0" lvl="0" marL="91440" rtl="0" algn="just">
              <a:lnSpc>
                <a:spcPct val="90000"/>
              </a:lnSpc>
              <a:spcBef>
                <a:spcPts val="1400"/>
              </a:spcBef>
              <a:spcAft>
                <a:spcPts val="0"/>
              </a:spcAft>
              <a:buNone/>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200">
                <a:solidFill>
                  <a:srgbClr val="262626"/>
                </a:solidFill>
                <a:latin typeface="Times New Roman"/>
                <a:ea typeface="Times New Roman"/>
                <a:cs typeface="Times New Roman"/>
                <a:sym typeface="Times New Roman"/>
              </a:rPr>
              <a:t>Model Training</a:t>
            </a:r>
            <a:endParaRPr sz="3200">
              <a:solidFill>
                <a:srgbClr val="262626"/>
              </a:solidFill>
              <a:latin typeface="Times New Roman"/>
              <a:ea typeface="Times New Roman"/>
              <a:cs typeface="Times New Roman"/>
              <a:sym typeface="Times New Roman"/>
            </a:endParaRPr>
          </a:p>
        </p:txBody>
      </p:sp>
      <p:sp>
        <p:nvSpPr>
          <p:cNvPr id="132" name="Google Shape;132;p1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01600" lvl="0" marL="91440" rtl="0" algn="l">
              <a:lnSpc>
                <a:spcPct val="90000"/>
              </a:lnSpc>
              <a:spcBef>
                <a:spcPts val="0"/>
              </a:spcBef>
              <a:spcAft>
                <a:spcPts val="0"/>
              </a:spcAft>
              <a:buClr>
                <a:srgbClr val="262626"/>
              </a:buClr>
              <a:buSzPts val="1600"/>
              <a:buFont typeface="Times New Roman"/>
              <a:buChar char=" "/>
            </a:pPr>
            <a:r>
              <a:rPr lang="en-US" sz="1600">
                <a:solidFill>
                  <a:srgbClr val="262626"/>
                </a:solidFill>
                <a:latin typeface="Times New Roman"/>
                <a:ea typeface="Times New Roman"/>
                <a:cs typeface="Times New Roman"/>
                <a:sym typeface="Times New Roman"/>
              </a:rPr>
              <a:t>Implemented Models:</a:t>
            </a:r>
            <a:endParaRPr sz="1600">
              <a:solidFill>
                <a:srgbClr val="262626"/>
              </a:solidFill>
              <a:latin typeface="Times New Roman"/>
              <a:ea typeface="Times New Roman"/>
              <a:cs typeface="Times New Roman"/>
              <a:sym typeface="Times New Roman"/>
            </a:endParaRPr>
          </a:p>
          <a:p>
            <a:pPr indent="-101600" lvl="0" marL="91440" rtl="0" algn="l">
              <a:lnSpc>
                <a:spcPct val="90000"/>
              </a:lnSpc>
              <a:spcBef>
                <a:spcPts val="1400"/>
              </a:spcBef>
              <a:spcAft>
                <a:spcPts val="0"/>
              </a:spcAft>
              <a:buClr>
                <a:srgbClr val="262626"/>
              </a:buClr>
              <a:buSzPts val="1600"/>
              <a:buFont typeface="Times New Roman"/>
              <a:buChar char=" "/>
            </a:pPr>
            <a:r>
              <a:rPr lang="en-US" sz="1600">
                <a:solidFill>
                  <a:srgbClr val="262626"/>
                </a:solidFill>
                <a:latin typeface="Times New Roman"/>
                <a:ea typeface="Times New Roman"/>
                <a:cs typeface="Times New Roman"/>
                <a:sym typeface="Times New Roman"/>
              </a:rPr>
              <a:t>1. Linear Regression: Baseline model.</a:t>
            </a:r>
            <a:endParaRPr sz="1600">
              <a:solidFill>
                <a:srgbClr val="262626"/>
              </a:solidFill>
              <a:latin typeface="Times New Roman"/>
              <a:ea typeface="Times New Roman"/>
              <a:cs typeface="Times New Roman"/>
              <a:sym typeface="Times New Roman"/>
            </a:endParaRPr>
          </a:p>
          <a:p>
            <a:pPr indent="-101600" lvl="0" marL="91440" rtl="0" algn="l">
              <a:lnSpc>
                <a:spcPct val="90000"/>
              </a:lnSpc>
              <a:spcBef>
                <a:spcPts val="1400"/>
              </a:spcBef>
              <a:spcAft>
                <a:spcPts val="0"/>
              </a:spcAft>
              <a:buClr>
                <a:srgbClr val="262626"/>
              </a:buClr>
              <a:buSzPts val="1600"/>
              <a:buFont typeface="Times New Roman"/>
              <a:buChar char=" "/>
            </a:pPr>
            <a:r>
              <a:rPr lang="en-US" sz="1600">
                <a:solidFill>
                  <a:srgbClr val="262626"/>
                </a:solidFill>
                <a:latin typeface="Times New Roman"/>
                <a:ea typeface="Times New Roman"/>
                <a:cs typeface="Times New Roman"/>
                <a:sym typeface="Times New Roman"/>
              </a:rPr>
              <a:t>2. Ensemble Learning (Random Forest Regressor): Combines predictions for improved accuracy.</a:t>
            </a:r>
            <a:endParaRPr sz="1600">
              <a:solidFill>
                <a:srgbClr val="262626"/>
              </a:solidFill>
              <a:latin typeface="Times New Roman"/>
              <a:ea typeface="Times New Roman"/>
              <a:cs typeface="Times New Roman"/>
              <a:sym typeface="Times New Roman"/>
            </a:endParaRPr>
          </a:p>
          <a:p>
            <a:pPr indent="-101600" lvl="0" marL="91440" rtl="0" algn="l">
              <a:spcBef>
                <a:spcPts val="1400"/>
              </a:spcBef>
              <a:spcAft>
                <a:spcPts val="0"/>
              </a:spcAft>
              <a:buClr>
                <a:srgbClr val="262626"/>
              </a:buClr>
              <a:buSzPts val="1600"/>
              <a:buFont typeface="Times New Roman"/>
              <a:buChar char=" "/>
            </a:pPr>
            <a:r>
              <a:rPr lang="en-US" sz="1600">
                <a:solidFill>
                  <a:srgbClr val="262626"/>
                </a:solidFill>
                <a:latin typeface="Times New Roman"/>
                <a:ea typeface="Times New Roman"/>
                <a:cs typeface="Times New Roman"/>
                <a:sym typeface="Times New Roman"/>
              </a:rPr>
              <a:t>3</a:t>
            </a:r>
            <a:r>
              <a:rPr lang="en-US" sz="1600">
                <a:solidFill>
                  <a:srgbClr val="262626"/>
                </a:solidFill>
                <a:latin typeface="Times New Roman"/>
                <a:ea typeface="Times New Roman"/>
                <a:cs typeface="Times New Roman"/>
                <a:sym typeface="Times New Roman"/>
              </a:rPr>
              <a:t>. Decision Tree Regressor: Captures non-linear relationships.</a:t>
            </a:r>
            <a:endParaRPr sz="1600">
              <a:solidFill>
                <a:srgbClr val="262626"/>
              </a:solidFill>
              <a:latin typeface="Times New Roman"/>
              <a:ea typeface="Times New Roman"/>
              <a:cs typeface="Times New Roman"/>
              <a:sym typeface="Times New Roman"/>
            </a:endParaRPr>
          </a:p>
          <a:p>
            <a:pPr indent="-101600" lvl="0" marL="91440" rtl="0" algn="l">
              <a:lnSpc>
                <a:spcPct val="90000"/>
              </a:lnSpc>
              <a:spcBef>
                <a:spcPts val="1400"/>
              </a:spcBef>
              <a:spcAft>
                <a:spcPts val="0"/>
              </a:spcAft>
              <a:buClr>
                <a:srgbClr val="262626"/>
              </a:buClr>
              <a:buSzPts val="1600"/>
              <a:buFont typeface="Times New Roman"/>
              <a:buChar char=" "/>
            </a:pPr>
            <a:r>
              <a:rPr lang="en-US" sz="1600">
                <a:solidFill>
                  <a:srgbClr val="262626"/>
                </a:solidFill>
                <a:latin typeface="Times New Roman"/>
                <a:ea typeface="Times New Roman"/>
                <a:cs typeface="Times New Roman"/>
                <a:sym typeface="Times New Roman"/>
              </a:rPr>
              <a:t>4. Feed Forward Neural Network</a:t>
            </a:r>
            <a:endParaRPr sz="1600">
              <a:solidFill>
                <a:srgbClr val="262626"/>
              </a:solidFill>
              <a:latin typeface="Times New Roman"/>
              <a:ea typeface="Times New Roman"/>
              <a:cs typeface="Times New Roman"/>
              <a:sym typeface="Times New Roman"/>
            </a:endParaRPr>
          </a:p>
          <a:p>
            <a:pPr indent="-101600" lvl="0" marL="91440" rtl="0" algn="l">
              <a:lnSpc>
                <a:spcPct val="90000"/>
              </a:lnSpc>
              <a:spcBef>
                <a:spcPts val="1400"/>
              </a:spcBef>
              <a:spcAft>
                <a:spcPts val="0"/>
              </a:spcAft>
              <a:buClr>
                <a:srgbClr val="262626"/>
              </a:buClr>
              <a:buSzPts val="1600"/>
              <a:buFont typeface="Times New Roman"/>
              <a:buChar char=" "/>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200">
                <a:solidFill>
                  <a:srgbClr val="262626"/>
                </a:solidFill>
                <a:latin typeface="Times New Roman"/>
                <a:ea typeface="Times New Roman"/>
                <a:cs typeface="Times New Roman"/>
                <a:sym typeface="Times New Roman"/>
              </a:rPr>
              <a:t>Regression</a:t>
            </a:r>
            <a:r>
              <a:rPr lang="en-US"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
        <p:nvSpPr>
          <p:cNvPr id="138" name="Google Shape;138;p19"/>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0" lvl="0" marL="0" rtl="0" algn="just">
              <a:spcBef>
                <a:spcPts val="1200"/>
              </a:spcBef>
              <a:spcAft>
                <a:spcPts val="0"/>
              </a:spcAft>
              <a:buClr>
                <a:schemeClr val="dk1"/>
              </a:buClr>
              <a:buSzPts val="1100"/>
              <a:buFont typeface="Arial"/>
              <a:buNone/>
            </a:pPr>
            <a:r>
              <a:rPr b="1" lang="en-US" sz="1600">
                <a:solidFill>
                  <a:srgbClr val="262626"/>
                </a:solidFill>
                <a:latin typeface="Times New Roman"/>
                <a:ea typeface="Times New Roman"/>
                <a:cs typeface="Times New Roman"/>
                <a:sym typeface="Times New Roman"/>
              </a:rPr>
              <a:t>Objective</a:t>
            </a:r>
            <a:r>
              <a:rPr lang="en-US" sz="1600">
                <a:solidFill>
                  <a:srgbClr val="262626"/>
                </a:solidFill>
                <a:latin typeface="Times New Roman"/>
                <a:ea typeface="Times New Roman"/>
                <a:cs typeface="Times New Roman"/>
                <a:sym typeface="Times New Roman"/>
              </a:rPr>
              <a:t>: Models the relationship between features and the target variable as a straight line.</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US" sz="1600">
                <a:solidFill>
                  <a:srgbClr val="262626"/>
                </a:solidFill>
                <a:latin typeface="Times New Roman"/>
                <a:ea typeface="Times New Roman"/>
                <a:cs typeface="Times New Roman"/>
                <a:sym typeface="Times New Roman"/>
              </a:rPr>
              <a:t>Use Case</a:t>
            </a:r>
            <a:r>
              <a:rPr lang="en-US" sz="1600">
                <a:solidFill>
                  <a:srgbClr val="262626"/>
                </a:solidFill>
                <a:latin typeface="Times New Roman"/>
                <a:ea typeface="Times New Roman"/>
                <a:cs typeface="Times New Roman"/>
                <a:sym typeface="Times New Roman"/>
              </a:rPr>
              <a:t>: Serves as a baseline to evaluate other models, especially for datasets where features and target have linear dependencies.</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US" sz="1600">
                <a:solidFill>
                  <a:srgbClr val="262626"/>
                </a:solidFill>
                <a:latin typeface="Times New Roman"/>
                <a:ea typeface="Times New Roman"/>
                <a:cs typeface="Times New Roman"/>
                <a:sym typeface="Times New Roman"/>
              </a:rPr>
              <a:t>Key Parameters</a:t>
            </a:r>
            <a:r>
              <a:rPr lang="en-US" sz="1600">
                <a:solidFill>
                  <a:srgbClr val="262626"/>
                </a:solidFill>
                <a:latin typeface="Times New Roman"/>
                <a:ea typeface="Times New Roman"/>
                <a:cs typeface="Times New Roman"/>
                <a:sym typeface="Times New Roman"/>
              </a:rPr>
              <a:t>:</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62626"/>
              </a:buClr>
              <a:buSzPts val="1600"/>
              <a:buFont typeface="Arial"/>
              <a:buChar char="●"/>
            </a:pPr>
            <a:r>
              <a:rPr b="1" lang="en-US" sz="1600">
                <a:solidFill>
                  <a:srgbClr val="262626"/>
                </a:solidFill>
                <a:latin typeface="Times New Roman"/>
                <a:ea typeface="Times New Roman"/>
                <a:cs typeface="Times New Roman"/>
                <a:sym typeface="Times New Roman"/>
              </a:rPr>
              <a:t>regParam (Regularization Parameter)</a:t>
            </a:r>
            <a:r>
              <a:rPr lang="en-US" sz="1600">
                <a:solidFill>
                  <a:srgbClr val="262626"/>
                </a:solidFill>
                <a:latin typeface="Times New Roman"/>
                <a:ea typeface="Times New Roman"/>
                <a:cs typeface="Times New Roman"/>
                <a:sym typeface="Times New Roman"/>
              </a:rPr>
              <a:t>: Controls overfitting by adding penalties to the model complexity. Higher values reduce overfitting but may increase bias.</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Font typeface="Arial"/>
              <a:buChar char="●"/>
            </a:pPr>
            <a:r>
              <a:rPr b="1" lang="en-US" sz="1600">
                <a:solidFill>
                  <a:srgbClr val="262626"/>
                </a:solidFill>
                <a:latin typeface="Times New Roman"/>
                <a:ea typeface="Times New Roman"/>
                <a:cs typeface="Times New Roman"/>
                <a:sym typeface="Times New Roman"/>
              </a:rPr>
              <a:t>elasticNetParam</a:t>
            </a:r>
            <a:r>
              <a:rPr lang="en-US" sz="1600">
                <a:solidFill>
                  <a:srgbClr val="262626"/>
                </a:solidFill>
                <a:latin typeface="Times New Roman"/>
                <a:ea typeface="Times New Roman"/>
                <a:cs typeface="Times New Roman"/>
                <a:sym typeface="Times New Roman"/>
              </a:rPr>
              <a:t>: Balances L1 (Lasso) and L2 (Ridge) penalties, combining feature selection and regularization. Values range from 0 (pure L2) to 1 (pure L1).</a:t>
            </a:r>
            <a:endParaRPr sz="1600">
              <a:solidFill>
                <a:srgbClr val="262626"/>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1600">
                <a:solidFill>
                  <a:srgbClr val="262626"/>
                </a:solidFill>
                <a:latin typeface="Times New Roman"/>
                <a:ea typeface="Times New Roman"/>
                <a:cs typeface="Times New Roman"/>
                <a:sym typeface="Times New Roman"/>
              </a:rPr>
              <a:t>Strengths</a:t>
            </a:r>
            <a:r>
              <a:rPr lang="en-US" sz="1600">
                <a:solidFill>
                  <a:srgbClr val="262626"/>
                </a:solidFill>
                <a:latin typeface="Times New Roman"/>
                <a:ea typeface="Times New Roman"/>
                <a:cs typeface="Times New Roman"/>
                <a:sym typeface="Times New Roman"/>
              </a:rPr>
              <a:t>: Simple, interpretable, and efficient for linear relationships.</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US" sz="1600">
                <a:solidFill>
                  <a:srgbClr val="262626"/>
                </a:solidFill>
                <a:latin typeface="Times New Roman"/>
                <a:ea typeface="Times New Roman"/>
                <a:cs typeface="Times New Roman"/>
                <a:sym typeface="Times New Roman"/>
              </a:rPr>
              <a:t>Limitations</a:t>
            </a:r>
            <a:r>
              <a:rPr lang="en-US" sz="1600">
                <a:solidFill>
                  <a:srgbClr val="262626"/>
                </a:solidFill>
                <a:latin typeface="Times New Roman"/>
                <a:ea typeface="Times New Roman"/>
                <a:cs typeface="Times New Roman"/>
                <a:sym typeface="Times New Roman"/>
              </a:rPr>
              <a:t>: Poor performance on datasets with non-linear or complex relationships.</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200"/>
              </a:spcAft>
              <a:buNone/>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200">
                <a:solidFill>
                  <a:srgbClr val="262626"/>
                </a:solidFill>
                <a:latin typeface="Times New Roman"/>
                <a:ea typeface="Times New Roman"/>
                <a:cs typeface="Times New Roman"/>
                <a:sym typeface="Times New Roman"/>
              </a:rPr>
              <a:t>Regression</a:t>
            </a:r>
            <a:r>
              <a:rPr lang="en-US"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
        <p:nvSpPr>
          <p:cNvPr id="144" name="Google Shape;144;p20"/>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30200" lvl="0" marL="457200" rtl="0" algn="just">
              <a:lnSpc>
                <a:spcPct val="115000"/>
              </a:lnSpc>
              <a:spcBef>
                <a:spcPts val="1200"/>
              </a:spcBef>
              <a:spcAft>
                <a:spcPts val="0"/>
              </a:spcAft>
              <a:buClr>
                <a:srgbClr val="262626"/>
              </a:buClr>
              <a:buSzPts val="1600"/>
              <a:buAutoNum type="arabicPeriod"/>
            </a:pPr>
            <a:r>
              <a:rPr lang="en-US" sz="1600">
                <a:solidFill>
                  <a:srgbClr val="262626"/>
                </a:solidFill>
                <a:latin typeface="Times New Roman"/>
                <a:ea typeface="Times New Roman"/>
                <a:cs typeface="Times New Roman"/>
                <a:sym typeface="Times New Roman"/>
              </a:rPr>
              <a:t>Linear Regression provides a baseline to assess the relationship between encoded features and the target variable (price), offering a simple comparison against more advanced models.</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Font typeface="Arial"/>
              <a:buAutoNum type="arabicPeriod"/>
            </a:pPr>
            <a:r>
              <a:rPr b="1" lang="en-US" sz="1600">
                <a:solidFill>
                  <a:srgbClr val="262626"/>
                </a:solidFill>
                <a:latin typeface="Times New Roman"/>
                <a:ea typeface="Times New Roman"/>
                <a:cs typeface="Times New Roman"/>
                <a:sym typeface="Times New Roman"/>
              </a:rPr>
              <a:t>Training and Validation:</a:t>
            </a:r>
            <a:r>
              <a:rPr lang="en-US" sz="1600">
                <a:solidFill>
                  <a:srgbClr val="262626"/>
                </a:solidFill>
                <a:latin typeface="Times New Roman"/>
                <a:ea typeface="Times New Roman"/>
                <a:cs typeface="Times New Roman"/>
                <a:sym typeface="Times New Roman"/>
              </a:rPr>
              <a:t> The model is trained with 80% of the dataset and validated using TrainValidationSplit to select the best hyperparameter configuration based on RMSE.</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Font typeface="Arial"/>
              <a:buAutoNum type="arabicPeriod"/>
            </a:pPr>
            <a:r>
              <a:rPr b="1" lang="en-US" sz="1600">
                <a:solidFill>
                  <a:srgbClr val="262626"/>
                </a:solidFill>
                <a:latin typeface="Times New Roman"/>
                <a:ea typeface="Times New Roman"/>
                <a:cs typeface="Times New Roman"/>
                <a:sym typeface="Times New Roman"/>
              </a:rPr>
              <a:t>Evaluation Metrics:</a:t>
            </a:r>
            <a:r>
              <a:rPr lang="en-US" sz="1600">
                <a:solidFill>
                  <a:srgbClr val="262626"/>
                </a:solidFill>
                <a:latin typeface="Times New Roman"/>
                <a:ea typeface="Times New Roman"/>
                <a:cs typeface="Times New Roman"/>
                <a:sym typeface="Times New Roman"/>
              </a:rPr>
              <a:t> RMSE and R² are used to measure prediction accuracy and the model's ability to explain spot price variance.</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AutoNum type="arabicPeriod"/>
            </a:pPr>
            <a:r>
              <a:rPr b="1" lang="en-US" sz="1600">
                <a:solidFill>
                  <a:srgbClr val="262626"/>
                </a:solidFill>
                <a:latin typeface="Times New Roman"/>
                <a:ea typeface="Times New Roman"/>
                <a:cs typeface="Times New Roman"/>
                <a:sym typeface="Times New Roman"/>
              </a:rPr>
              <a:t>Hyperparameter Grid</a:t>
            </a:r>
            <a:r>
              <a:rPr lang="en-US" sz="1600">
                <a:solidFill>
                  <a:srgbClr val="262626"/>
                </a:solidFill>
                <a:latin typeface="Times New Roman"/>
                <a:ea typeface="Times New Roman"/>
                <a:cs typeface="Times New Roman"/>
                <a:sym typeface="Times New Roman"/>
              </a:rPr>
              <a:t>: Grid search is performed over values of regParam (e.g., [0.01, 0.1]) and elasticNetParam (e.g., [0.0, 0.5])</a:t>
            </a:r>
            <a:endParaRPr sz="1600">
              <a:solidFill>
                <a:srgbClr val="26262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262626"/>
              </a:buClr>
              <a:buSzPts val="1600"/>
              <a:buFont typeface="Arial"/>
              <a:buAutoNum type="arabicPeriod"/>
            </a:pPr>
            <a:r>
              <a:rPr b="1" lang="en-US" sz="1600">
                <a:solidFill>
                  <a:srgbClr val="262626"/>
                </a:solidFill>
                <a:latin typeface="Times New Roman"/>
                <a:ea typeface="Times New Roman"/>
                <a:cs typeface="Times New Roman"/>
                <a:sym typeface="Times New Roman"/>
              </a:rPr>
              <a:t>Results</a:t>
            </a:r>
            <a:r>
              <a:rPr lang="en-US" sz="1600">
                <a:solidFill>
                  <a:srgbClr val="262626"/>
                </a:solidFill>
                <a:latin typeface="Times New Roman"/>
                <a:ea typeface="Times New Roman"/>
                <a:cs typeface="Times New Roman"/>
                <a:sym typeface="Times New Roman"/>
              </a:rPr>
              <a:t>: RMSE: 4.0712. </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200"/>
              </a:spcAft>
              <a:buNone/>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200">
                <a:solidFill>
                  <a:srgbClr val="262626"/>
                </a:solidFill>
                <a:latin typeface="Times New Roman"/>
                <a:ea typeface="Times New Roman"/>
                <a:cs typeface="Times New Roman"/>
                <a:sym typeface="Times New Roman"/>
              </a:rPr>
              <a:t>Ensemble Learning</a:t>
            </a:r>
            <a:endParaRPr sz="3200">
              <a:solidFill>
                <a:srgbClr val="262626"/>
              </a:solidFill>
              <a:latin typeface="Times New Roman"/>
              <a:ea typeface="Times New Roman"/>
              <a:cs typeface="Times New Roman"/>
              <a:sym typeface="Times New Roman"/>
            </a:endParaRPr>
          </a:p>
        </p:txBody>
      </p:sp>
      <p:sp>
        <p:nvSpPr>
          <p:cNvPr id="150" name="Google Shape;150;p21"/>
          <p:cNvSpPr txBox="1"/>
          <p:nvPr>
            <p:ph idx="1" type="body"/>
          </p:nvPr>
        </p:nvSpPr>
        <p:spPr>
          <a:xfrm>
            <a:off x="822950" y="1845724"/>
            <a:ext cx="7543800" cy="4468200"/>
          </a:xfrm>
          <a:prstGeom prst="rect">
            <a:avLst/>
          </a:prstGeom>
        </p:spPr>
        <p:txBody>
          <a:bodyPr anchorCtr="0" anchor="t" bIns="45700" lIns="0" spcFirstLastPara="1" rIns="0" wrap="square" tIns="45700">
            <a:noAutofit/>
          </a:bodyPr>
          <a:lstStyle/>
          <a:p>
            <a:pPr indent="0" lvl="0" marL="0" rtl="0" algn="just">
              <a:spcBef>
                <a:spcPts val="1200"/>
              </a:spcBef>
              <a:spcAft>
                <a:spcPts val="0"/>
              </a:spcAft>
              <a:buNone/>
            </a:pPr>
            <a:r>
              <a:rPr b="1" lang="en-US" sz="1600">
                <a:solidFill>
                  <a:srgbClr val="262626"/>
                </a:solidFill>
                <a:latin typeface="Times New Roman"/>
                <a:ea typeface="Times New Roman"/>
                <a:cs typeface="Times New Roman"/>
                <a:sym typeface="Times New Roman"/>
              </a:rPr>
              <a:t>Random Forest Regressor</a:t>
            </a:r>
            <a:r>
              <a:rPr lang="en-US" sz="1600">
                <a:solidFill>
                  <a:srgbClr val="262626"/>
                </a:solidFill>
                <a:latin typeface="Times New Roman"/>
                <a:ea typeface="Times New Roman"/>
                <a:cs typeface="Times New Roman"/>
                <a:sym typeface="Times New Roman"/>
              </a:rPr>
              <a:t>: RF handles high-dimensional data well by identifying important features and ranking them based on their contribution to predictive performance. This makes it particularly suited for datasets with complex interactions and a mix of categorical and numerical features.</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0"/>
              </a:spcAft>
              <a:buNone/>
            </a:pPr>
            <a:r>
              <a:rPr b="1" lang="en-US" sz="1600">
                <a:solidFill>
                  <a:srgbClr val="262626"/>
                </a:solidFill>
                <a:latin typeface="Times New Roman"/>
                <a:ea typeface="Times New Roman"/>
                <a:cs typeface="Times New Roman"/>
                <a:sym typeface="Times New Roman"/>
              </a:rPr>
              <a:t>Parameters tuned:</a:t>
            </a:r>
            <a:r>
              <a:rPr lang="en-US" sz="1600">
                <a:solidFill>
                  <a:srgbClr val="262626"/>
                </a:solidFill>
                <a:latin typeface="Times New Roman"/>
                <a:ea typeface="Times New Roman"/>
                <a:cs typeface="Times New Roman"/>
                <a:sym typeface="Times New Roman"/>
              </a:rPr>
              <a:t> </a:t>
            </a:r>
            <a:endParaRPr sz="1600">
              <a:solidFill>
                <a:srgbClr val="262626"/>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rgbClr val="262626"/>
              </a:buClr>
              <a:buSzPts val="1600"/>
              <a:buFont typeface="Arial"/>
              <a:buChar char="●"/>
            </a:pPr>
            <a:r>
              <a:rPr b="1" lang="en-US" sz="1600">
                <a:solidFill>
                  <a:srgbClr val="262626"/>
                </a:solidFill>
                <a:latin typeface="Times New Roman"/>
                <a:ea typeface="Times New Roman"/>
                <a:cs typeface="Times New Roman"/>
                <a:sym typeface="Times New Roman"/>
              </a:rPr>
              <a:t>numTrees</a:t>
            </a:r>
            <a:r>
              <a:rPr lang="en-US" sz="1600">
                <a:solidFill>
                  <a:srgbClr val="262626"/>
                </a:solidFill>
                <a:latin typeface="Times New Roman"/>
                <a:ea typeface="Times New Roman"/>
                <a:cs typeface="Times New Roman"/>
                <a:sym typeface="Times New Roman"/>
              </a:rPr>
              <a:t>: Determines the number of trees in the forest. A higher value improves robustness but increases computational cost.</a:t>
            </a:r>
            <a:endParaRPr sz="1600">
              <a:solidFill>
                <a:srgbClr val="262626"/>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62626"/>
              </a:buClr>
              <a:buSzPts val="1600"/>
              <a:buFont typeface="Arial"/>
              <a:buChar char="●"/>
            </a:pPr>
            <a:r>
              <a:rPr b="1" lang="en-US" sz="1600">
                <a:solidFill>
                  <a:srgbClr val="262626"/>
                </a:solidFill>
                <a:latin typeface="Times New Roman"/>
                <a:ea typeface="Times New Roman"/>
                <a:cs typeface="Times New Roman"/>
                <a:sym typeface="Times New Roman"/>
              </a:rPr>
              <a:t>maxDepth</a:t>
            </a:r>
            <a:r>
              <a:rPr lang="en-US" sz="1600">
                <a:solidFill>
                  <a:srgbClr val="262626"/>
                </a:solidFill>
                <a:latin typeface="Times New Roman"/>
                <a:ea typeface="Times New Roman"/>
                <a:cs typeface="Times New Roman"/>
                <a:sym typeface="Times New Roman"/>
              </a:rPr>
              <a:t>: Limits the depth of individual trees, controlling model complexity to prevent overfitting.</a:t>
            </a:r>
            <a:endParaRPr sz="1600">
              <a:solidFill>
                <a:srgbClr val="262626"/>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62626"/>
              </a:buClr>
              <a:buSzPts val="1600"/>
              <a:buFont typeface="Arial"/>
              <a:buChar char="●"/>
            </a:pPr>
            <a:r>
              <a:rPr b="1" lang="en-US" sz="1600">
                <a:solidFill>
                  <a:srgbClr val="262626"/>
                </a:solidFill>
                <a:latin typeface="Times New Roman"/>
                <a:ea typeface="Times New Roman"/>
                <a:cs typeface="Times New Roman"/>
                <a:sym typeface="Times New Roman"/>
              </a:rPr>
              <a:t>maxBins</a:t>
            </a:r>
            <a:r>
              <a:rPr lang="en-US" sz="1600">
                <a:solidFill>
                  <a:srgbClr val="262626"/>
                </a:solidFill>
                <a:latin typeface="Times New Roman"/>
                <a:ea typeface="Times New Roman"/>
                <a:cs typeface="Times New Roman"/>
                <a:sym typeface="Times New Roman"/>
              </a:rPr>
              <a:t>: Specifies the number of bins for discretizing continuous features during splits.</a:t>
            </a:r>
            <a:endParaRPr sz="1600">
              <a:solidFill>
                <a:srgbClr val="26262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solidFill>
                  <a:srgbClr val="262626"/>
                </a:solidFill>
                <a:latin typeface="Times New Roman"/>
                <a:ea typeface="Times New Roman"/>
                <a:cs typeface="Times New Roman"/>
                <a:sym typeface="Times New Roman"/>
              </a:rPr>
              <a:t>Trained on 80% of the dataset and validated using TrainValidationSplit with a hyperparameter grid to optimize accuracy and generalization. </a:t>
            </a:r>
            <a:endParaRPr sz="1600">
              <a:solidFill>
                <a:srgbClr val="26262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600">
                <a:solidFill>
                  <a:srgbClr val="262626"/>
                </a:solidFill>
                <a:latin typeface="Times New Roman"/>
                <a:ea typeface="Times New Roman"/>
                <a:cs typeface="Times New Roman"/>
                <a:sym typeface="Times New Roman"/>
              </a:rPr>
              <a:t>Results</a:t>
            </a:r>
            <a:r>
              <a:rPr lang="en-US" sz="1600">
                <a:solidFill>
                  <a:srgbClr val="262626"/>
                </a:solidFill>
                <a:latin typeface="Times New Roman"/>
                <a:ea typeface="Times New Roman"/>
                <a:cs typeface="Times New Roman"/>
                <a:sym typeface="Times New Roman"/>
              </a:rPr>
              <a:t>: RMSE: 3.5832</a:t>
            </a:r>
            <a:endParaRPr sz="1600">
              <a:solidFill>
                <a:srgbClr val="26262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600">
              <a:solidFill>
                <a:srgbClr val="26262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solidFill>
                  <a:srgbClr val="262626"/>
                </a:solidFill>
                <a:latin typeface="Times New Roman"/>
                <a:ea typeface="Times New Roman"/>
                <a:cs typeface="Times New Roman"/>
                <a:sym typeface="Times New Roman"/>
              </a:rPr>
              <a:t> </a:t>
            </a:r>
            <a:endParaRPr sz="1600">
              <a:solidFill>
                <a:srgbClr val="26262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600">
              <a:solidFill>
                <a:srgbClr val="262626"/>
              </a:solidFill>
              <a:latin typeface="Times New Roman"/>
              <a:ea typeface="Times New Roman"/>
              <a:cs typeface="Times New Roman"/>
              <a:sym typeface="Times New Roman"/>
            </a:endParaRPr>
          </a:p>
          <a:p>
            <a:pPr indent="0" lvl="0" marL="0" rtl="0" algn="just">
              <a:spcBef>
                <a:spcPts val="1200"/>
              </a:spcBef>
              <a:spcAft>
                <a:spcPts val="200"/>
              </a:spcAft>
              <a:buNone/>
            </a:pPr>
            <a:r>
              <a:t/>
            </a:r>
            <a:endParaRPr sz="1600">
              <a:solidFill>
                <a:srgbClr val="26262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