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9C22E-E922-4AFD-880F-A2ECB6D277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6472DF-0B00-4B00-BCCC-BFF926FE48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Stemming</a:t>
          </a:r>
        </a:p>
      </dgm:t>
    </dgm:pt>
    <dgm:pt modelId="{B0667EEE-C21C-4A43-B44D-81FE87DA6F77}" type="parTrans" cxnId="{25EBA9E2-4201-449F-86FC-AE7A413C838E}">
      <dgm:prSet/>
      <dgm:spPr/>
      <dgm:t>
        <a:bodyPr/>
        <a:lstStyle/>
        <a:p>
          <a:endParaRPr lang="en-US"/>
        </a:p>
      </dgm:t>
    </dgm:pt>
    <dgm:pt modelId="{3F577A20-517D-4620-A796-2421A3EC2B4F}" type="sibTrans" cxnId="{25EBA9E2-4201-449F-86FC-AE7A413C838E}">
      <dgm:prSet/>
      <dgm:spPr/>
      <dgm:t>
        <a:bodyPr/>
        <a:lstStyle/>
        <a:p>
          <a:endParaRPr lang="en-US"/>
        </a:p>
      </dgm:t>
    </dgm:pt>
    <dgm:pt modelId="{5F9EC38E-D9BF-4D0E-8E7B-CC9EA1B846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Lemmatization</a:t>
          </a:r>
        </a:p>
      </dgm:t>
    </dgm:pt>
    <dgm:pt modelId="{23B84B84-0E42-4D11-8FFB-26B823A8B2A4}" type="parTrans" cxnId="{4FF4DFA3-B2D1-4DBC-A20A-0C7D43328805}">
      <dgm:prSet/>
      <dgm:spPr/>
      <dgm:t>
        <a:bodyPr/>
        <a:lstStyle/>
        <a:p>
          <a:endParaRPr lang="en-US"/>
        </a:p>
      </dgm:t>
    </dgm:pt>
    <dgm:pt modelId="{A9488F1D-E002-40EF-A596-4585E7C6145E}" type="sibTrans" cxnId="{4FF4DFA3-B2D1-4DBC-A20A-0C7D43328805}">
      <dgm:prSet/>
      <dgm:spPr/>
      <dgm:t>
        <a:bodyPr/>
        <a:lstStyle/>
        <a:p>
          <a:endParaRPr lang="en-US"/>
        </a:p>
      </dgm:t>
    </dgm:pt>
    <dgm:pt modelId="{AD499C35-ACD9-403F-90DA-624F27F6A8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Vectorization</a:t>
          </a:r>
        </a:p>
      </dgm:t>
    </dgm:pt>
    <dgm:pt modelId="{5589A40B-298B-4363-A1F3-75AD830768DC}" type="parTrans" cxnId="{818E1A85-C33F-4A52-AC17-6089C82AC321}">
      <dgm:prSet/>
      <dgm:spPr/>
      <dgm:t>
        <a:bodyPr/>
        <a:lstStyle/>
        <a:p>
          <a:endParaRPr lang="en-US"/>
        </a:p>
      </dgm:t>
    </dgm:pt>
    <dgm:pt modelId="{2548FCAA-AE30-405C-A484-CE007785152D}" type="sibTrans" cxnId="{818E1A85-C33F-4A52-AC17-6089C82AC321}">
      <dgm:prSet/>
      <dgm:spPr/>
      <dgm:t>
        <a:bodyPr/>
        <a:lstStyle/>
        <a:p>
          <a:endParaRPr lang="en-US"/>
        </a:p>
      </dgm:t>
    </dgm:pt>
    <dgm:pt modelId="{87E837EE-E994-4AE9-AEE5-AF0AA0B03007}" type="pres">
      <dgm:prSet presAssocID="{6239C22E-E922-4AFD-880F-A2ECB6D2776D}" presName="root" presStyleCnt="0">
        <dgm:presLayoutVars>
          <dgm:dir/>
          <dgm:resizeHandles val="exact"/>
        </dgm:presLayoutVars>
      </dgm:prSet>
      <dgm:spPr/>
    </dgm:pt>
    <dgm:pt modelId="{F9D59B28-BA78-4712-858F-49F555FFEF06}" type="pres">
      <dgm:prSet presAssocID="{9E6472DF-0B00-4B00-BCCC-BFF926FE48F4}" presName="compNode" presStyleCnt="0"/>
      <dgm:spPr/>
    </dgm:pt>
    <dgm:pt modelId="{8ED4D353-CDDA-4B0C-A980-E2679EFFFAE2}" type="pres">
      <dgm:prSet presAssocID="{9E6472DF-0B00-4B00-BCCC-BFF926FE48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A2004B3-BA92-4EE9-8662-D1C9C05E7C00}" type="pres">
      <dgm:prSet presAssocID="{9E6472DF-0B00-4B00-BCCC-BFF926FE48F4}" presName="spaceRect" presStyleCnt="0"/>
      <dgm:spPr/>
    </dgm:pt>
    <dgm:pt modelId="{32E5F31D-A773-4EB2-ACB5-145152646BB2}" type="pres">
      <dgm:prSet presAssocID="{9E6472DF-0B00-4B00-BCCC-BFF926FE48F4}" presName="textRect" presStyleLbl="revTx" presStyleIdx="0" presStyleCnt="3" custScaleX="196095">
        <dgm:presLayoutVars>
          <dgm:chMax val="1"/>
          <dgm:chPref val="1"/>
        </dgm:presLayoutVars>
      </dgm:prSet>
      <dgm:spPr/>
    </dgm:pt>
    <dgm:pt modelId="{68368F10-D5AB-4C25-8329-C8D209262CD8}" type="pres">
      <dgm:prSet presAssocID="{3F577A20-517D-4620-A796-2421A3EC2B4F}" presName="sibTrans" presStyleCnt="0"/>
      <dgm:spPr/>
    </dgm:pt>
    <dgm:pt modelId="{38DF7BA3-18F5-4E7E-9127-726D930BC44C}" type="pres">
      <dgm:prSet presAssocID="{5F9EC38E-D9BF-4D0E-8E7B-CC9EA1B846AF}" presName="compNode" presStyleCnt="0"/>
      <dgm:spPr/>
    </dgm:pt>
    <dgm:pt modelId="{A6957697-3241-4685-AFCD-471B8EC50760}" type="pres">
      <dgm:prSet presAssocID="{5F9EC38E-D9BF-4D0E-8E7B-CC9EA1B846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F2C0BEF-F7D0-47EB-AEEA-728F5153A097}" type="pres">
      <dgm:prSet presAssocID="{5F9EC38E-D9BF-4D0E-8E7B-CC9EA1B846AF}" presName="spaceRect" presStyleCnt="0"/>
      <dgm:spPr/>
    </dgm:pt>
    <dgm:pt modelId="{4CFDD04B-F189-4683-AB81-3E3C620922D0}" type="pres">
      <dgm:prSet presAssocID="{5F9EC38E-D9BF-4D0E-8E7B-CC9EA1B846AF}" presName="textRect" presStyleLbl="revTx" presStyleIdx="1" presStyleCnt="3" custScaleX="155662">
        <dgm:presLayoutVars>
          <dgm:chMax val="1"/>
          <dgm:chPref val="1"/>
        </dgm:presLayoutVars>
      </dgm:prSet>
      <dgm:spPr/>
    </dgm:pt>
    <dgm:pt modelId="{EA4F2E10-E9F0-4750-8BFD-4106DCCAEAF8}" type="pres">
      <dgm:prSet presAssocID="{A9488F1D-E002-40EF-A596-4585E7C6145E}" presName="sibTrans" presStyleCnt="0"/>
      <dgm:spPr/>
    </dgm:pt>
    <dgm:pt modelId="{343F5169-BB1D-44A2-9671-9E9C00C9D402}" type="pres">
      <dgm:prSet presAssocID="{AD499C35-ACD9-403F-90DA-624F27F6A8C8}" presName="compNode" presStyleCnt="0"/>
      <dgm:spPr/>
    </dgm:pt>
    <dgm:pt modelId="{A01D43C3-33BF-4F62-81D6-9BAA99B9B76A}" type="pres">
      <dgm:prSet presAssocID="{AD499C35-ACD9-403F-90DA-624F27F6A8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4CDDB12-1244-41BD-A411-493B03E16C0E}" type="pres">
      <dgm:prSet presAssocID="{AD499C35-ACD9-403F-90DA-624F27F6A8C8}" presName="spaceRect" presStyleCnt="0"/>
      <dgm:spPr/>
    </dgm:pt>
    <dgm:pt modelId="{2E82F1EE-1978-4044-AD1E-D5F025C94FF4}" type="pres">
      <dgm:prSet presAssocID="{AD499C35-ACD9-403F-90DA-624F27F6A8C8}" presName="textRect" presStyleLbl="revTx" presStyleIdx="2" presStyleCnt="3" custScaleX="164146" custLinFactNeighborX="679" custLinFactNeighborY="1984">
        <dgm:presLayoutVars>
          <dgm:chMax val="1"/>
          <dgm:chPref val="1"/>
        </dgm:presLayoutVars>
      </dgm:prSet>
      <dgm:spPr/>
    </dgm:pt>
  </dgm:ptLst>
  <dgm:cxnLst>
    <dgm:cxn modelId="{9C245249-761A-8248-8BDC-495662EE484C}" type="presOf" srcId="{9E6472DF-0B00-4B00-BCCC-BFF926FE48F4}" destId="{32E5F31D-A773-4EB2-ACB5-145152646BB2}" srcOrd="0" destOrd="0" presId="urn:microsoft.com/office/officeart/2018/2/layout/IconLabelList"/>
    <dgm:cxn modelId="{818E1A85-C33F-4A52-AC17-6089C82AC321}" srcId="{6239C22E-E922-4AFD-880F-A2ECB6D2776D}" destId="{AD499C35-ACD9-403F-90DA-624F27F6A8C8}" srcOrd="2" destOrd="0" parTransId="{5589A40B-298B-4363-A1F3-75AD830768DC}" sibTransId="{2548FCAA-AE30-405C-A484-CE007785152D}"/>
    <dgm:cxn modelId="{4FF4DFA3-B2D1-4DBC-A20A-0C7D43328805}" srcId="{6239C22E-E922-4AFD-880F-A2ECB6D2776D}" destId="{5F9EC38E-D9BF-4D0E-8E7B-CC9EA1B846AF}" srcOrd="1" destOrd="0" parTransId="{23B84B84-0E42-4D11-8FFB-26B823A8B2A4}" sibTransId="{A9488F1D-E002-40EF-A596-4585E7C6145E}"/>
    <dgm:cxn modelId="{6366B1CC-E0AA-46EF-867B-E5D281256D0B}" type="presOf" srcId="{6239C22E-E922-4AFD-880F-A2ECB6D2776D}" destId="{87E837EE-E994-4AE9-AEE5-AF0AA0B03007}" srcOrd="0" destOrd="0" presId="urn:microsoft.com/office/officeart/2018/2/layout/IconLabelList"/>
    <dgm:cxn modelId="{212941CD-5A86-9D4F-A921-569C1261835A}" type="presOf" srcId="{AD499C35-ACD9-403F-90DA-624F27F6A8C8}" destId="{2E82F1EE-1978-4044-AD1E-D5F025C94FF4}" srcOrd="0" destOrd="0" presId="urn:microsoft.com/office/officeart/2018/2/layout/IconLabelList"/>
    <dgm:cxn modelId="{A4BF8CD1-9F3E-3044-944F-08F5E11047E2}" type="presOf" srcId="{5F9EC38E-D9BF-4D0E-8E7B-CC9EA1B846AF}" destId="{4CFDD04B-F189-4683-AB81-3E3C620922D0}" srcOrd="0" destOrd="0" presId="urn:microsoft.com/office/officeart/2018/2/layout/IconLabelList"/>
    <dgm:cxn modelId="{25EBA9E2-4201-449F-86FC-AE7A413C838E}" srcId="{6239C22E-E922-4AFD-880F-A2ECB6D2776D}" destId="{9E6472DF-0B00-4B00-BCCC-BFF926FE48F4}" srcOrd="0" destOrd="0" parTransId="{B0667EEE-C21C-4A43-B44D-81FE87DA6F77}" sibTransId="{3F577A20-517D-4620-A796-2421A3EC2B4F}"/>
    <dgm:cxn modelId="{8D5D9F0F-753D-D344-BE33-79ECC344B784}" type="presParOf" srcId="{87E837EE-E994-4AE9-AEE5-AF0AA0B03007}" destId="{F9D59B28-BA78-4712-858F-49F555FFEF06}" srcOrd="0" destOrd="0" presId="urn:microsoft.com/office/officeart/2018/2/layout/IconLabelList"/>
    <dgm:cxn modelId="{E4FEAAC5-16BB-CB4B-8764-7B5114430779}" type="presParOf" srcId="{F9D59B28-BA78-4712-858F-49F555FFEF06}" destId="{8ED4D353-CDDA-4B0C-A980-E2679EFFFAE2}" srcOrd="0" destOrd="0" presId="urn:microsoft.com/office/officeart/2018/2/layout/IconLabelList"/>
    <dgm:cxn modelId="{2407EAFC-2E27-3A47-AADB-524ABCDA5E26}" type="presParOf" srcId="{F9D59B28-BA78-4712-858F-49F555FFEF06}" destId="{6A2004B3-BA92-4EE9-8662-D1C9C05E7C00}" srcOrd="1" destOrd="0" presId="urn:microsoft.com/office/officeart/2018/2/layout/IconLabelList"/>
    <dgm:cxn modelId="{26CB0AD8-B9C7-3C46-A9F3-62E034D854A4}" type="presParOf" srcId="{F9D59B28-BA78-4712-858F-49F555FFEF06}" destId="{32E5F31D-A773-4EB2-ACB5-145152646BB2}" srcOrd="2" destOrd="0" presId="urn:microsoft.com/office/officeart/2018/2/layout/IconLabelList"/>
    <dgm:cxn modelId="{AE53D055-6293-B948-9E30-C259EA90078D}" type="presParOf" srcId="{87E837EE-E994-4AE9-AEE5-AF0AA0B03007}" destId="{68368F10-D5AB-4C25-8329-C8D209262CD8}" srcOrd="1" destOrd="0" presId="urn:microsoft.com/office/officeart/2018/2/layout/IconLabelList"/>
    <dgm:cxn modelId="{6C4255C1-63EB-9B4C-8B27-1A6B148A6A00}" type="presParOf" srcId="{87E837EE-E994-4AE9-AEE5-AF0AA0B03007}" destId="{38DF7BA3-18F5-4E7E-9127-726D930BC44C}" srcOrd="2" destOrd="0" presId="urn:microsoft.com/office/officeart/2018/2/layout/IconLabelList"/>
    <dgm:cxn modelId="{9CE1C8E4-EEE5-8344-A3BE-9D1072D595A2}" type="presParOf" srcId="{38DF7BA3-18F5-4E7E-9127-726D930BC44C}" destId="{A6957697-3241-4685-AFCD-471B8EC50760}" srcOrd="0" destOrd="0" presId="urn:microsoft.com/office/officeart/2018/2/layout/IconLabelList"/>
    <dgm:cxn modelId="{4968DC05-1255-E14D-8B0C-D06E1EA85A2C}" type="presParOf" srcId="{38DF7BA3-18F5-4E7E-9127-726D930BC44C}" destId="{2F2C0BEF-F7D0-47EB-AEEA-728F5153A097}" srcOrd="1" destOrd="0" presId="urn:microsoft.com/office/officeart/2018/2/layout/IconLabelList"/>
    <dgm:cxn modelId="{DB411433-8854-2E47-861C-06508E057B46}" type="presParOf" srcId="{38DF7BA3-18F5-4E7E-9127-726D930BC44C}" destId="{4CFDD04B-F189-4683-AB81-3E3C620922D0}" srcOrd="2" destOrd="0" presId="urn:microsoft.com/office/officeart/2018/2/layout/IconLabelList"/>
    <dgm:cxn modelId="{31779990-5190-8F4E-AD0B-582045E92D38}" type="presParOf" srcId="{87E837EE-E994-4AE9-AEE5-AF0AA0B03007}" destId="{EA4F2E10-E9F0-4750-8BFD-4106DCCAEAF8}" srcOrd="3" destOrd="0" presId="urn:microsoft.com/office/officeart/2018/2/layout/IconLabelList"/>
    <dgm:cxn modelId="{F972588F-24C6-C84D-9C52-E238DE8E6AC0}" type="presParOf" srcId="{87E837EE-E994-4AE9-AEE5-AF0AA0B03007}" destId="{343F5169-BB1D-44A2-9671-9E9C00C9D402}" srcOrd="4" destOrd="0" presId="urn:microsoft.com/office/officeart/2018/2/layout/IconLabelList"/>
    <dgm:cxn modelId="{9EE9D133-F2D9-8E45-B669-B04957ABC221}" type="presParOf" srcId="{343F5169-BB1D-44A2-9671-9E9C00C9D402}" destId="{A01D43C3-33BF-4F62-81D6-9BAA99B9B76A}" srcOrd="0" destOrd="0" presId="urn:microsoft.com/office/officeart/2018/2/layout/IconLabelList"/>
    <dgm:cxn modelId="{2A19B21B-E03F-D348-9BE1-F492A5D397F3}" type="presParOf" srcId="{343F5169-BB1D-44A2-9671-9E9C00C9D402}" destId="{44CDDB12-1244-41BD-A411-493B03E16C0E}" srcOrd="1" destOrd="0" presId="urn:microsoft.com/office/officeart/2018/2/layout/IconLabelList"/>
    <dgm:cxn modelId="{C5D840C1-79C7-0840-9EE2-9B965B60F727}" type="presParOf" srcId="{343F5169-BB1D-44A2-9671-9E9C00C9D402}" destId="{2E82F1EE-1978-4044-AD1E-D5F025C94F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4D353-CDDA-4B0C-A980-E2679EFFFAE2}">
      <dsp:nvSpPr>
        <dsp:cNvPr id="0" name=""/>
        <dsp:cNvSpPr/>
      </dsp:nvSpPr>
      <dsp:spPr>
        <a:xfrm>
          <a:off x="1459303" y="290297"/>
          <a:ext cx="755419" cy="755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5F31D-A773-4EB2-ACB5-145152646BB2}">
      <dsp:nvSpPr>
        <dsp:cNvPr id="0" name=""/>
        <dsp:cNvSpPr/>
      </dsp:nvSpPr>
      <dsp:spPr>
        <a:xfrm>
          <a:off x="191079" y="1297653"/>
          <a:ext cx="3291868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Stemming</a:t>
          </a:r>
        </a:p>
      </dsp:txBody>
      <dsp:txXfrm>
        <a:off x="191079" y="1297653"/>
        <a:ext cx="3291868" cy="671484"/>
      </dsp:txXfrm>
    </dsp:sp>
    <dsp:sp modelId="{A6957697-3241-4685-AFCD-471B8EC50760}">
      <dsp:nvSpPr>
        <dsp:cNvPr id="0" name=""/>
        <dsp:cNvSpPr/>
      </dsp:nvSpPr>
      <dsp:spPr>
        <a:xfrm>
          <a:off x="4705569" y="290297"/>
          <a:ext cx="755419" cy="75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DD04B-F189-4683-AB81-3E3C620922D0}">
      <dsp:nvSpPr>
        <dsp:cNvPr id="0" name=""/>
        <dsp:cNvSpPr/>
      </dsp:nvSpPr>
      <dsp:spPr>
        <a:xfrm>
          <a:off x="3776722" y="1297653"/>
          <a:ext cx="2613115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Lemmatization</a:t>
          </a:r>
        </a:p>
      </dsp:txBody>
      <dsp:txXfrm>
        <a:off x="3776722" y="1297653"/>
        <a:ext cx="2613115" cy="671484"/>
      </dsp:txXfrm>
    </dsp:sp>
    <dsp:sp modelId="{A01D43C3-33BF-4F62-81D6-9BAA99B9B76A}">
      <dsp:nvSpPr>
        <dsp:cNvPr id="0" name=""/>
        <dsp:cNvSpPr/>
      </dsp:nvSpPr>
      <dsp:spPr>
        <a:xfrm>
          <a:off x="7683670" y="290297"/>
          <a:ext cx="755419" cy="75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2F1EE-1978-4044-AD1E-D5F025C94FF4}">
      <dsp:nvSpPr>
        <dsp:cNvPr id="0" name=""/>
        <dsp:cNvSpPr/>
      </dsp:nvSpPr>
      <dsp:spPr>
        <a:xfrm>
          <a:off x="6695010" y="1310975"/>
          <a:ext cx="2755536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Vectorization</a:t>
          </a:r>
        </a:p>
      </dsp:txBody>
      <dsp:txXfrm>
        <a:off x="6695010" y="1310975"/>
        <a:ext cx="2755536" cy="67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9485B-E417-BF4D-AB0E-648011EBF9F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19AEC-5D09-5242-8557-60446BB8F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19AEC-5D09-5242-8557-60446BB8F1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zanova/sentiment14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84C-D825-7B58-2456-E179A3136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CS-688 Web mining and graph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3BFE6-72B1-5898-2BDA-AAC9EC4C3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Sentiment Analysis Using Twitter Dataset</a:t>
            </a:r>
          </a:p>
          <a:p>
            <a:r>
              <a:rPr lang="en-US" dirty="0"/>
              <a:t>Sarvesh Krishnan Rajendran- U86908171</a:t>
            </a:r>
          </a:p>
        </p:txBody>
      </p:sp>
    </p:spTree>
    <p:extLst>
      <p:ext uri="{BB962C8B-B14F-4D97-AF65-F5344CB8AC3E}">
        <p14:creationId xmlns:p14="http://schemas.microsoft.com/office/powerpoint/2010/main" val="31868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0A149-F6FB-53BA-7F4D-25668AB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D7057-89CE-C236-0D1B-50E55E4A4740}"/>
              </a:ext>
            </a:extLst>
          </p:cNvPr>
          <p:cNvSpPr txBox="1"/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goal of this project is to identify the sentiment of tweets as positive or negative using different machine learning approaches</a:t>
            </a:r>
          </a:p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analysis is pivotal for understanding public opinion in social media platforms, which is beneficial for businesses, policy making, and public relations.</a:t>
            </a:r>
          </a:p>
          <a:p>
            <a:pPr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Built 3 models for sentiment analysis which include, Logistic Regression , Neural Networks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DistilBert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73798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73AD-D2F2-EFEF-DC7C-776C0B4B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Dataset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5E23C-8C45-2CBF-87AE-B8FB4049FF84}"/>
              </a:ext>
            </a:extLst>
          </p:cNvPr>
          <p:cNvSpPr txBox="1"/>
          <p:nvPr/>
        </p:nvSpPr>
        <p:spPr>
          <a:xfrm>
            <a:off x="804672" y="2640692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The dataset for this project is called Sentiment140 taken from Kaggle which has a dataset of about 1.6Million tweets.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The dataset also has a column which states if the corresponding text instance in positive or negative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Since using a dataset that has 1.6million instances for which building machine learning models will be time consuming and exhaustive, I had sampled 1,00,000 instances and used them for building and evaluating our model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150DF2B-329D-59B4-6D81-AF5973B91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5" r="47465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E959F9-B50A-5D62-7A96-6DA930006A63}"/>
              </a:ext>
            </a:extLst>
          </p:cNvPr>
          <p:cNvSpPr txBox="1"/>
          <p:nvPr/>
        </p:nvSpPr>
        <p:spPr>
          <a:xfrm>
            <a:off x="6028882" y="2874138"/>
            <a:ext cx="64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0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2718-A0CF-6DCC-EC66-FB7A0B1A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D1609-028F-F974-A4A5-72B3E20E8F2B}"/>
              </a:ext>
            </a:extLst>
          </p:cNvPr>
          <p:cNvSpPr txBox="1"/>
          <p:nvPr/>
        </p:nvSpPr>
        <p:spPr>
          <a:xfrm>
            <a:off x="1219199" y="2525877"/>
            <a:ext cx="7685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Text preprocessing steps included (For Logistic Regression &amp; Neural Network):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6B4C3-58D2-4451-08F8-D2FC667112EE}"/>
              </a:ext>
            </a:extLst>
          </p:cNvPr>
          <p:cNvSpPr txBox="1"/>
          <p:nvPr/>
        </p:nvSpPr>
        <p:spPr>
          <a:xfrm>
            <a:off x="1280886" y="4969978"/>
            <a:ext cx="81425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BERT handle tokenization and contextual understanding internally, reducing the necessity for preprocessing steps like stemming or lemmatization, streamlining the workflow.</a:t>
            </a:r>
          </a:p>
        </p:txBody>
      </p:sp>
      <p:graphicFrame>
        <p:nvGraphicFramePr>
          <p:cNvPr id="11" name="TextBox 5">
            <a:extLst>
              <a:ext uri="{FF2B5EF4-FFF2-40B4-BE49-F238E27FC236}">
                <a16:creationId xmlns:a16="http://schemas.microsoft.com/office/drawing/2014/main" id="{D88CE3B5-6B99-04E9-C24A-3EEB05D25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397746"/>
              </p:ext>
            </p:extLst>
          </p:nvPr>
        </p:nvGraphicFramePr>
        <p:xfrm>
          <a:off x="1280886" y="2710543"/>
          <a:ext cx="9630228" cy="2259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973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054DBF-97E6-0E1E-9379-844D65AFF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84" r="5182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FF0BE-F1EC-C85C-DE38-17F79802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Models used and its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86691-2975-094C-22A9-F23F49B74DD0}"/>
              </a:ext>
            </a:extLst>
          </p:cNvPr>
          <p:cNvSpPr txBox="1"/>
          <p:nvPr/>
        </p:nvSpPr>
        <p:spPr>
          <a:xfrm>
            <a:off x="6743941" y="976129"/>
            <a:ext cx="4804931" cy="491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Regression: A straightforward, baseline model for binary classification tasks.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Neural Network: A complex model with multiple layers that can capture deep nonlinear relationships in data.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DistilBERT: A lighter version of the BERT model that retains most of the original's predictive power but is more feasible for training with limited resources.</a:t>
            </a:r>
          </a:p>
        </p:txBody>
      </p:sp>
    </p:spTree>
    <p:extLst>
      <p:ext uri="{BB962C8B-B14F-4D97-AF65-F5344CB8AC3E}">
        <p14:creationId xmlns:p14="http://schemas.microsoft.com/office/powerpoint/2010/main" val="273404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BB92-A610-02DD-F9C1-C768DF71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Model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2EABE-F4A3-A9C1-223A-466537557531}"/>
              </a:ext>
            </a:extLst>
          </p:cNvPr>
          <p:cNvSpPr txBox="1"/>
          <p:nvPr/>
        </p:nvSpPr>
        <p:spPr>
          <a:xfrm>
            <a:off x="1773936" y="2504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performance comparison based on accuracy: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BCDAF-2BA9-153D-877B-22944CB83F19}"/>
              </a:ext>
            </a:extLst>
          </p:cNvPr>
          <p:cNvSpPr txBox="1"/>
          <p:nvPr/>
        </p:nvSpPr>
        <p:spPr>
          <a:xfrm>
            <a:off x="2688771" y="3104797"/>
            <a:ext cx="6531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Logistic Regression achieved an accuracy of 74.48%.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Neural Network model achieved an accuracy of 71.17%.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DistilBERT</a:t>
            </a:r>
            <a:r>
              <a:rPr lang="en-US" dirty="0"/>
              <a:t> model outperformed others with an accuracy of 83%.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A282D-E463-8E08-DB92-1733F340A112}"/>
              </a:ext>
            </a:extLst>
          </p:cNvPr>
          <p:cNvSpPr txBox="1"/>
          <p:nvPr/>
        </p:nvSpPr>
        <p:spPr>
          <a:xfrm>
            <a:off x="2362199" y="4979512"/>
            <a:ext cx="7184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better performance of </a:t>
            </a:r>
            <a:r>
              <a:rPr lang="en-US" dirty="0" err="1"/>
              <a:t>DistilBERT</a:t>
            </a:r>
            <a:r>
              <a:rPr lang="en-US" dirty="0"/>
              <a:t> model highlights the effectiveness of transformer models in handling complex NLP tasks</a:t>
            </a:r>
          </a:p>
        </p:txBody>
      </p:sp>
    </p:spTree>
    <p:extLst>
      <p:ext uri="{BB962C8B-B14F-4D97-AF65-F5344CB8AC3E}">
        <p14:creationId xmlns:p14="http://schemas.microsoft.com/office/powerpoint/2010/main" val="216544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269A-FB14-1923-16C9-29EDF5F7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97FCC-B5F9-5CCB-7DAF-771F40C9C784}"/>
              </a:ext>
            </a:extLst>
          </p:cNvPr>
          <p:cNvSpPr txBox="1"/>
          <p:nvPr/>
        </p:nvSpPr>
        <p:spPr>
          <a:xfrm>
            <a:off x="979715" y="28646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Developed a user interface to interact with the </a:t>
            </a:r>
            <a:r>
              <a:rPr lang="en-US" dirty="0" err="1"/>
              <a:t>DistilBERT</a:t>
            </a:r>
            <a:r>
              <a:rPr lang="en-US" dirty="0"/>
              <a:t> model that I built and trained, allowing real-time sentiment analysis of user-inputted tweets/text.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FC84E-1B68-A798-9436-C5429E12ECB1}"/>
              </a:ext>
            </a:extLst>
          </p:cNvPr>
          <p:cNvSpPr txBox="1"/>
          <p:nvPr/>
        </p:nvSpPr>
        <p:spPr>
          <a:xfrm>
            <a:off x="979715" y="44992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interface is designed using </a:t>
            </a:r>
            <a:r>
              <a:rPr lang="en-US" dirty="0" err="1"/>
              <a:t>Streamlit</a:t>
            </a:r>
            <a:r>
              <a:rPr lang="en-US" dirty="0"/>
              <a:t> providing instant feedback on the sentiment of the tweet/ text that is entered.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BA481ED-775E-D200-3E49-09E104CF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32" y="2434724"/>
            <a:ext cx="4175381" cy="178317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4DA7699-9702-7D88-F71F-4EA8F612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33" y="4503762"/>
            <a:ext cx="4175381" cy="19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A51A-ACEF-6235-9E65-2C408D0C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CFFAE-25C2-C052-8304-30CD03E918A2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successfully demonstrated the application of logistic regression, neural networks, and </a:t>
            </a:r>
            <a:r>
              <a:rPr lang="en-US" dirty="0" err="1"/>
              <a:t>DistilBERT</a:t>
            </a:r>
            <a:r>
              <a:rPr lang="en-US" dirty="0"/>
              <a:t> in sentiment analysis, with </a:t>
            </a:r>
            <a:r>
              <a:rPr lang="en-US" dirty="0" err="1"/>
              <a:t>DistilBERT</a:t>
            </a:r>
            <a:r>
              <a:rPr lang="en-US" dirty="0"/>
              <a:t> providing the most accurate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E6BAD-4494-388B-68C6-9DC9FBF74997}"/>
              </a:ext>
            </a:extLst>
          </p:cNvPr>
          <p:cNvSpPr txBox="1"/>
          <p:nvPr/>
        </p:nvSpPr>
        <p:spPr>
          <a:xfrm>
            <a:off x="3048000" y="42429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findings reinforce the potential of using advanced machine learning models to enhance sentiment analysis tasks.</a:t>
            </a:r>
          </a:p>
        </p:txBody>
      </p:sp>
    </p:spTree>
    <p:extLst>
      <p:ext uri="{BB962C8B-B14F-4D97-AF65-F5344CB8AC3E}">
        <p14:creationId xmlns:p14="http://schemas.microsoft.com/office/powerpoint/2010/main" val="3415490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1428</TotalTime>
  <Words>411</Words>
  <Application>Microsoft Macintosh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Parcel</vt:lpstr>
      <vt:lpstr>CS-688 Web mining and graph analytics project</vt:lpstr>
      <vt:lpstr>About the project</vt:lpstr>
      <vt:lpstr>Dataset overview</vt:lpstr>
      <vt:lpstr>DATA PREPROCESSING</vt:lpstr>
      <vt:lpstr>Models used and its overview</vt:lpstr>
      <vt:lpstr>Results and Model Comparison</vt:lpstr>
      <vt:lpstr>USER INTERFACE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CS-688 Web mining and graph analytics project</dc:title>
  <dc:creator>Rajendran, Sarvesh Krishnan</dc:creator>
  <cp:lastModifiedBy>Rajendran, Sarvesh Krishnan</cp:lastModifiedBy>
  <cp:revision>3</cp:revision>
  <dcterms:created xsi:type="dcterms:W3CDTF">2024-04-28T22:25:26Z</dcterms:created>
  <dcterms:modified xsi:type="dcterms:W3CDTF">2024-04-29T22:14:18Z</dcterms:modified>
</cp:coreProperties>
</file>