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2" r:id="rId10"/>
    <p:sldId id="263" r:id="rId11"/>
    <p:sldId id="264" r:id="rId12"/>
    <p:sldId id="265" r:id="rId13"/>
    <p:sldId id="266" r:id="rId14"/>
    <p:sldId id="270" r:id="rId15"/>
    <p:sldId id="269" r:id="rId16"/>
    <p:sldId id="271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335" r:id="rId25"/>
    <p:sldId id="336" r:id="rId26"/>
    <p:sldId id="337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313" r:id="rId36"/>
    <p:sldId id="314" r:id="rId37"/>
    <p:sldId id="315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31" r:id="rId57"/>
    <p:sldId id="330" r:id="rId58"/>
    <p:sldId id="318" r:id="rId59"/>
    <p:sldId id="319" r:id="rId60"/>
    <p:sldId id="323" r:id="rId61"/>
    <p:sldId id="324" r:id="rId62"/>
    <p:sldId id="325" r:id="rId63"/>
    <p:sldId id="326" r:id="rId64"/>
    <p:sldId id="327" r:id="rId65"/>
    <p:sldId id="328" r:id="rId66"/>
    <p:sldId id="332" r:id="rId67"/>
    <p:sldId id="320" r:id="rId68"/>
    <p:sldId id="321" r:id="rId69"/>
    <p:sldId id="322" r:id="rId70"/>
    <p:sldId id="333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69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6B85-5B4F-4699-A88A-0D474967F17F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95F2-D0C3-4F61-A7CF-DE8D24F288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6B85-5B4F-4699-A88A-0D474967F17F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95F2-D0C3-4F61-A7CF-DE8D24F288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6B85-5B4F-4699-A88A-0D474967F17F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95F2-D0C3-4F61-A7CF-DE8D24F288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6B85-5B4F-4699-A88A-0D474967F17F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95F2-D0C3-4F61-A7CF-DE8D24F288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6B85-5B4F-4699-A88A-0D474967F17F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95F2-D0C3-4F61-A7CF-DE8D24F288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6B85-5B4F-4699-A88A-0D474967F17F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95F2-D0C3-4F61-A7CF-DE8D24F288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6B85-5B4F-4699-A88A-0D474967F17F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95F2-D0C3-4F61-A7CF-DE8D24F288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6B85-5B4F-4699-A88A-0D474967F17F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95F2-D0C3-4F61-A7CF-DE8D24F288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6B85-5B4F-4699-A88A-0D474967F17F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95F2-D0C3-4F61-A7CF-DE8D24F288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6B85-5B4F-4699-A88A-0D474967F17F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95F2-D0C3-4F61-A7CF-DE8D24F288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6B85-5B4F-4699-A88A-0D474967F17F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95F2-D0C3-4F61-A7CF-DE8D24F288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96B85-5B4F-4699-A88A-0D474967F17F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995F2-D0C3-4F61-A7CF-DE8D24F288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Graphs and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Terminology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Cyclic Graph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graph with </a:t>
            </a:r>
            <a:r>
              <a:rPr lang="en-US" sz="2400" b="1" dirty="0" smtClean="0"/>
              <a:t>continuous sequence of vertices and edges</a:t>
            </a:r>
            <a:r>
              <a:rPr lang="en-US" sz="2400" dirty="0" smtClean="0"/>
              <a:t> is called a cyclic graph.</a:t>
            </a:r>
          </a:p>
          <a:p>
            <a:r>
              <a:rPr lang="en-US" sz="2400" dirty="0" smtClean="0"/>
              <a:t>Cyclic graph is denoted on 'n' vertices </a:t>
            </a:r>
            <a:r>
              <a:rPr lang="en-US" sz="2400" dirty="0" err="1" smtClean="0"/>
              <a:t>bt</a:t>
            </a:r>
            <a:r>
              <a:rPr lang="en-US" sz="2400" dirty="0" smtClean="0"/>
              <a:t> </a:t>
            </a:r>
            <a:r>
              <a:rPr lang="en-US" sz="2400" b="1" dirty="0" err="1" smtClean="0"/>
              <a:t>C</a:t>
            </a:r>
            <a:r>
              <a:rPr lang="en-US" sz="2400" b="1" baseline="-25000" dirty="0" err="1" smtClean="0"/>
              <a:t>n</a:t>
            </a:r>
            <a:r>
              <a:rPr lang="en-US" sz="2400" b="1" baseline="-25000" dirty="0" smtClean="0"/>
              <a:t> </a:t>
            </a:r>
            <a:r>
              <a:rPr lang="en-US" sz="2400" baseline="-25000" dirty="0" smtClean="0"/>
              <a:t>where</a:t>
            </a:r>
            <a:r>
              <a:rPr lang="en-US" sz="2400" b="1" baseline="-25000" dirty="0" smtClean="0"/>
              <a:t> n &gt;=3</a:t>
            </a:r>
            <a:endParaRPr lang="en-US" sz="2400" dirty="0"/>
          </a:p>
        </p:txBody>
      </p:sp>
      <p:pic>
        <p:nvPicPr>
          <p:cNvPr id="20482" name="Picture 2" descr="https://364c96dc-a-21b3d60d-s-sites.googlegroups.com/a/cs.christuniversity.in/discrete-mathematics-lectures/types-of-graphs/CyclicGroupC3CycleGraph_701.gif?attachauth=ANoY7cpjLaa4sg-PZjUGlurFEC46Lv2f9CXpb1lOLMfEwfr7Mjf-RGCnFlswm21Qu_L7rpeFwx6EMbNhOKmPxD7DUixJz2PCCUOvczMCSvTqIlDKpaRbCU11UG6HzjCGFqTRnKlGoUgbkh5xvJaz-J9TtC2qaLBPLx7LYOrrIGD5JIs8OeTO4QiDzhnkiLmbAEixI7dhyJ-MzLcnuEqet1pbyvZ9yzs6iN3uRimLCUqPU0fAdnCugZYthnSxGHr-I5BafDMMdspTZj0FCT46TnxJZwk6dYLzuSRVXnFbNNAl0rS2XgHvk1k%3D&amp;attredirects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3124200"/>
            <a:ext cx="1704975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baseline="-25000" dirty="0" smtClean="0"/>
              <a:t>Wheel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aseline="-25000" dirty="0" smtClean="0"/>
              <a:t>A graph formed by adding </a:t>
            </a:r>
            <a:r>
              <a:rPr lang="en-US" sz="2400" b="1" baseline="-25000" dirty="0" smtClean="0"/>
              <a:t>a vertex inside a cycle and connecting it to every other vertex</a:t>
            </a:r>
            <a:r>
              <a:rPr lang="en-US" sz="2400" baseline="-25000" dirty="0" smtClean="0"/>
              <a:t> is known as wheel graph.</a:t>
            </a:r>
            <a:endParaRPr lang="en-US" sz="2400" baseline="-25000" dirty="0"/>
          </a:p>
          <a:p>
            <a:r>
              <a:rPr lang="en-US" sz="2400" dirty="0" smtClean="0"/>
              <a:t> Wheel graph is denoted on 'n' vertices </a:t>
            </a:r>
            <a:r>
              <a:rPr lang="en-US" sz="2400" dirty="0" err="1" smtClean="0"/>
              <a:t>bt</a:t>
            </a:r>
            <a:r>
              <a:rPr lang="en-US" sz="2400" dirty="0" smtClean="0"/>
              <a:t> </a:t>
            </a:r>
            <a:r>
              <a:rPr lang="en-US" sz="2400" dirty="0" err="1" smtClean="0"/>
              <a:t>W</a:t>
            </a:r>
            <a:r>
              <a:rPr lang="en-US" sz="2400" b="1" baseline="-25000" dirty="0" err="1" smtClean="0"/>
              <a:t>n</a:t>
            </a:r>
            <a:r>
              <a:rPr lang="en-US" sz="2400" b="1" baseline="-25000" dirty="0" smtClean="0"/>
              <a:t> </a:t>
            </a:r>
            <a:r>
              <a:rPr lang="en-US" sz="2400" baseline="-25000" dirty="0" smtClean="0"/>
              <a:t>where</a:t>
            </a:r>
            <a:r>
              <a:rPr lang="en-US" sz="2400" b="1" baseline="-25000" dirty="0" smtClean="0"/>
              <a:t> n&gt;=3</a:t>
            </a:r>
            <a:r>
              <a:rPr lang="en-US" sz="2400" baseline="-25000" dirty="0" smtClean="0"/>
              <a:t>.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21506" name="AutoShape 2" descr="https://364c96dc-a-21b3d60d-s-sites.googlegroups.com/a/cs.christuniversity.in/discrete-mathematics-lectures/types-of-graphs/wheel.gif?attachauth=ANoY7coqEuMTGUEYMcbhh_3mhzjOvS2tiAZZZqY7DoG1winyeOffdlkZLAuTj2a4njm4-YZl58uon6aFZKJQdPIXe6gh5vEGbRbGYN-fSQYePr2Lluyer0QWhtvlLKRroKrQC8p1epk3jT9LeTOKvrpjSAFb-Kq2MVlVtQsqwLPnedGr_DJjSlpt_bdtjYAbG7ohakI-6F33qae_Z97WwqzSG2_Z_jqUpF79Ld2ErFi9mDihEoXWKZ6dQRsdicEVXdJ58nMdXCVXLVedlaKxOtA71oD-Nyqdlw%3D%3D&amp;attredirects=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08" name="Picture 4" descr="https://364c96dc-a-21b3d60d-s-sites.googlegroups.com/a/cs.christuniversity.in/discrete-mathematics-lectures/types-of-graphs/wheel.gif?attachauth=ANoY7coqEuMTGUEYMcbhh_3mhzjOvS2tiAZZZqY7DoG1winyeOffdlkZLAuTj2a4njm4-YZl58uon6aFZKJQdPIXe6gh5vEGbRbGYN-fSQYePr2Lluyer0QWhtvlLKRroKrQC8p1epk3jT9LeTOKvrpjSAFb-Kq2MVlVtQsqwLPnedGr_DJjSlpt_bdtjYAbG7ohakI-6F33qae_Z97WwqzSG2_Z_jqUpF79Ld2ErFi9mDihEoXWKZ6dQRsdicEVXdJ58nMdXCVXLVedlaKxOtA71oD-Nyqdlw%3D%3D&amp;attredirects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667000"/>
            <a:ext cx="5657850" cy="3686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Bipartite Graph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 A graph G=(V,E) is a bipartite if the vertex set V can be partitioned into</a:t>
            </a:r>
            <a:r>
              <a:rPr lang="en-US" sz="2400" b="1" dirty="0" smtClean="0"/>
              <a:t> two subsets</a:t>
            </a:r>
            <a:r>
              <a:rPr lang="en-US" sz="2400" dirty="0" smtClean="0"/>
              <a:t> V1 and V2 such that every edge in E connects a vertex in V1 and a vertex in V2 ( no edge in G    connects either two vertices in V1 or two vertices in V2) is called a bipartite graph. A bipartite graph can have</a:t>
            </a:r>
            <a:r>
              <a:rPr lang="en-US" sz="2400" b="1" dirty="0" smtClean="0"/>
              <a:t> no loop.</a:t>
            </a:r>
            <a:endParaRPr lang="en-US" sz="2400" dirty="0"/>
          </a:p>
        </p:txBody>
      </p:sp>
      <p:pic>
        <p:nvPicPr>
          <p:cNvPr id="22530" name="Picture 2" descr="https://364c96dc-a-21b3d60d-s-sites.googlegroups.com/a/cs.christuniversity.in/discrete-mathematics-lectures/types-of-graphs/k33.gif?attachauth=ANoY7coJTCZ2jVHcMPMojK-e7MmL-aYcSpVyrRn_ywcmSuUjSE9L3Xz_34CtOlo-9ltYMEunwoJ3ygGwaRoXArEm3_Gan86n_hlttJECX7su-hUgFJA0zt87p9Xoo-Xr4U7RGhQx4tp-5se_y5YofkIQ84rrxdgOarVoxB7uxUXSs6XRGtM-pEQu0XwYnUCjQdJ0sMzduqIZmRAXbWU7U4QDi2w_AiA4zMH-QN8U9SUM8Vg7gwgwwUpefUfMUK-tSthkSVFHJP5V&amp;attredirects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3581400"/>
            <a:ext cx="1847850" cy="914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baseline="-25000" dirty="0" smtClean="0"/>
              <a:t>Complete Bipartite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-25000" dirty="0" smtClean="0"/>
              <a:t>A graph where a set of vertices of a graph can be partitioned into two </a:t>
            </a:r>
            <a:r>
              <a:rPr lang="en-US" baseline="-25000" dirty="0" err="1" smtClean="0"/>
              <a:t>subesets</a:t>
            </a:r>
            <a:r>
              <a:rPr lang="en-US" baseline="-25000" dirty="0" smtClean="0"/>
              <a:t> in such a way that no pair of vertices in the same set are adjacent to each other and every  vertex of first set is adjacent to the</a:t>
            </a:r>
            <a:r>
              <a:rPr lang="en-US" dirty="0" smtClean="0"/>
              <a:t> </a:t>
            </a:r>
            <a:r>
              <a:rPr lang="en-US" baseline="-25000" dirty="0" smtClean="0"/>
              <a:t>second set.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3554" name="Picture 2" descr="https://364c96dc-a-21b3d60d-s-sites.googlegroups.com/a/cs.christuniversity.in/discrete-mathematics-lectures/types-of-graphs/CompleteBipartiteGraph_1000.gif?attachauth=ANoY7cpd8lr7l8q54vIa58qmXOQWJ-PHhO5XidunGG0LEUm9vIAnHddLoWvF68DdqDLa5P0KCKICPENA3U1xWtwxgKDRkBGbsf4eflyyWinPURQOfAiBvQ-EWAfuKGhUCdSbl98S09xujGz0LX6ahNsZEYhCJs3oN9C_SPio_YT8A-3hKpM1alD3nLUAg2jHmodA0lIqQqrBkzwv7EpOmxPrHSuL3PnA4rqp0wwYI3Ezw3bUHpbZTkytzMhDDvUebyx6wXmi08gh75Z1VyXbLzqKf6aEtKwXfKaXOXswyOTuywfihhi2Ius%3D&amp;attredirects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4038600"/>
            <a:ext cx="3486150" cy="16573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Concepts of Graph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Complement of a graph is a graph will same number of vertices with the property that if edges are present in the original graph there wont be any edge in the complement and vice versa. </a:t>
            </a:r>
            <a:r>
              <a:rPr lang="en-US" sz="2000" b="1" dirty="0" smtClean="0"/>
              <a:t>A graph and its complement together would give a complete graph.</a:t>
            </a:r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en-US" sz="2000" b="1" dirty="0" smtClean="0"/>
              <a:t>Order of a Graph- </a:t>
            </a:r>
            <a:r>
              <a:rPr lang="en-US" sz="2000" dirty="0" smtClean="0"/>
              <a:t>Order of a graph is defined as the</a:t>
            </a:r>
            <a:r>
              <a:rPr lang="en-US" sz="2000" b="1" dirty="0" smtClean="0"/>
              <a:t> number of vertices</a:t>
            </a:r>
            <a:r>
              <a:rPr lang="en-US" sz="2000" dirty="0" smtClean="0"/>
              <a:t> present in the graph.</a:t>
            </a:r>
          </a:p>
          <a:p>
            <a:pPr algn="just"/>
            <a:endParaRPr lang="en-US" sz="2000" dirty="0"/>
          </a:p>
        </p:txBody>
      </p:sp>
      <p:pic>
        <p:nvPicPr>
          <p:cNvPr id="27650" name="Picture 2" descr="https://364c96dc-a-21b3d60d-s-sites.googlegroups.com/a/cs.christuniversity.in/discrete-mathematics-lectures/some-terms-related-with-graph/comp.gif?attachauth=ANoY7coD4BUg_9Tc2aBkHDyeiFx4pHnlfJ1HmAdn_hB1GdfDDXvnd0LR4CU4qfYjV4GUbZadrRQRtVVI3WiKA3z4zY9bgrE3lCLpREdObkOk58huDJupazn0xb3QLRfaezsSV4sBL7G1MkIYkEI149rqvvKOmShQWFQTNn5PfOWdEvCDpS_kBD9cDKPKBexJkaUtG2cTOvtrrf_uTsXjNza46-ILsgVIy2itR1smI553pBbZMo83fGAkEOgM7tCJvJZz9tjGwpRWMuxUXQm4vaCb-Z15It6fWw%3D%3D&amp;attredirects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0"/>
            <a:ext cx="2647950" cy="1638300"/>
          </a:xfrm>
          <a:prstGeom prst="rect">
            <a:avLst/>
          </a:prstGeom>
          <a:noFill/>
        </p:spPr>
      </p:pic>
      <p:pic>
        <p:nvPicPr>
          <p:cNvPr id="27652" name="Picture 4" descr="https://364c96dc-a-21b3d60d-s-sites.googlegroups.com/a/cs.christuniversity.in/discrete-mathematics-lectures/some-terms-related-with-graph/order.gif?attachauth=ANoY7cr0jgfvbSVFB1vcYCEqMcTV5zm1uDVLTOBgtPXnPVxJ52Hh2Qyx5PN6_Q_BbIxiub3PHw5n5NYuxWxSt5ydmOWOvuAyi25f21Op31bXA2Ef9NtpzGN6eAxXo3TLZopRfKkTcDjnsWtv901Cw9JL9hH654kHYNk0v046nieVmVURCBibu5OOl69Kb1SOjBLk4ZMMorEzXhSj8cJzmOUppK0_mlnsM2-Bw6u1OIpE1Jxd_wR-9F-iBVMuVr8FiT0YPw85jkjcnpx4d90skF4H8-SqkZ_aRw%3D%3D&amp;attredirects=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3990975"/>
            <a:ext cx="2867025" cy="2867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Isomorphism of Graphs 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Two graphs are said to be isomorphic if there exists a </a:t>
            </a:r>
            <a:r>
              <a:rPr lang="en-US" sz="2400" dirty="0" err="1" smtClean="0"/>
              <a:t>bijective</a:t>
            </a:r>
            <a:r>
              <a:rPr lang="en-US" sz="2400" dirty="0" smtClean="0"/>
              <a:t> function from the set of vertices of the first graph to the set of vertices of the second graph in such a way that the </a:t>
            </a:r>
            <a:r>
              <a:rPr lang="en-US" sz="2400" b="1" dirty="0" smtClean="0"/>
              <a:t>adjacency relation</a:t>
            </a:r>
            <a:r>
              <a:rPr lang="en-US" sz="2400" dirty="0" smtClean="0"/>
              <a:t> (if 2 vertices are adjacent, then their images are also adjacent) is maintained.</a:t>
            </a:r>
          </a:p>
          <a:p>
            <a:endParaRPr lang="en-US" sz="2400" dirty="0"/>
          </a:p>
        </p:txBody>
      </p:sp>
      <p:pic>
        <p:nvPicPr>
          <p:cNvPr id="24578" name="Picture 2" descr="https://364c96dc-a-21b3d60d-s-sites.googlegroups.com/a/cs.christuniversity.in/discrete-mathematics-lectures/isomorphism-of-graphs/iso.jpg?attachauth=ANoY7coNz1BYhLIpT91XwAN_PdmCKpS2Nl72xXA4kSikiwqMCfZ6ubvWm6M16mxGphlNkpsw_tuY-C8bVlRlHBKVt5dRKFsYSeBKAlhHgjqCtmbPqFck0iwGqCxKX465E0JiURt1sPkStjpKAcAie5E69nPAEBDAjysKrA1Blya5hoMSAItpKWQRFL5j4ZAF6TwOFNte9Zunr9VGPRb6bFi6uqU2r0xaxHTC-KqOtodwJZtqm-10M9lbIiqRibn55m1cl6LjiHuknCIPgds5ys-g-nYuxaevzQ%3D%3D&amp;attredirects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429000"/>
            <a:ext cx="6667500" cy="3181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Handshaking Theorem </a:t>
            </a:r>
            <a:br>
              <a:rPr lang="en-US" sz="3600" b="1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Handshaking theorem states that </a:t>
            </a:r>
            <a:r>
              <a:rPr lang="en-US" sz="2400" b="1" dirty="0" smtClean="0"/>
              <a:t>the sum of degrees of the vertices of a graph is twice the number of </a:t>
            </a:r>
            <a:r>
              <a:rPr lang="en-US" sz="2400" b="1" dirty="0" err="1" smtClean="0"/>
              <a:t>edges</a:t>
            </a:r>
            <a:r>
              <a:rPr lang="en-US" sz="2400" dirty="0" err="1" smtClean="0"/>
              <a:t>.If</a:t>
            </a:r>
            <a:r>
              <a:rPr lang="en-US" sz="2400" dirty="0" smtClean="0"/>
              <a:t> G=(V,E) be a graph with E </a:t>
            </a:r>
            <a:r>
              <a:rPr lang="en-US" sz="2400" dirty="0" err="1" smtClean="0"/>
              <a:t>edges,then</a:t>
            </a:r>
            <a:r>
              <a:rPr lang="en-US" sz="2400" dirty="0" smtClean="0"/>
              <a:t>-           </a:t>
            </a:r>
            <a:r>
              <a:rPr lang="en-US" sz="2400" dirty="0"/>
              <a:t>Σ </a:t>
            </a:r>
            <a:r>
              <a:rPr lang="en-US" sz="2400" dirty="0" err="1"/>
              <a:t>deg</a:t>
            </a:r>
            <a:r>
              <a:rPr lang="en-US" sz="2400" baseline="-25000" dirty="0" err="1"/>
              <a:t>G</a:t>
            </a:r>
            <a:r>
              <a:rPr lang="en-US" sz="2400" dirty="0"/>
              <a:t>(V) = 2E</a:t>
            </a:r>
            <a:endParaRPr lang="en-US" sz="2400" dirty="0" smtClean="0"/>
          </a:p>
          <a:p>
            <a:r>
              <a:rPr lang="en-US" sz="2400" dirty="0" smtClean="0"/>
              <a:t>Proof-</a:t>
            </a:r>
          </a:p>
          <a:p>
            <a:r>
              <a:rPr lang="en-US" sz="2400" dirty="0" smtClean="0"/>
              <a:t>           Since the degree of a vertex is the number of edges incident with that vertex, the sum of degree counts the total number of times an edge is incident with a vertex. Since every edge is incident with exactly two </a:t>
            </a:r>
            <a:r>
              <a:rPr lang="en-US" sz="2400" dirty="0" err="1" smtClean="0"/>
              <a:t>vertices,each</a:t>
            </a:r>
            <a:r>
              <a:rPr lang="en-US" sz="2400" dirty="0" smtClean="0"/>
              <a:t> edge gets counted </a:t>
            </a:r>
            <a:r>
              <a:rPr lang="en-US" sz="2400" dirty="0" err="1" smtClean="0"/>
              <a:t>twice,once</a:t>
            </a:r>
            <a:r>
              <a:rPr lang="en-US" sz="2400" dirty="0" smtClean="0"/>
              <a:t> at each end. Thus the sum of the degrees is equal twice the number of edges.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-&gt; This theorem applies even if multiple edges and loops are present. The theorem holds this rule that if several people shake hands, </a:t>
            </a:r>
            <a:r>
              <a:rPr lang="en-US" sz="2400" b="1" dirty="0" smtClean="0"/>
              <a:t>the total number of hands shake must be even</a:t>
            </a:r>
            <a:r>
              <a:rPr lang="en-US" sz="2400" dirty="0" smtClean="0"/>
              <a:t> that is why the theorem is called </a:t>
            </a:r>
            <a:r>
              <a:rPr lang="en-US" sz="2400" b="1" dirty="0" smtClean="0"/>
              <a:t>handshaking theorem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b="1" dirty="0" smtClean="0"/>
              <a:t>Corollary</a:t>
            </a:r>
            <a:r>
              <a:rPr lang="en-US" sz="2400" dirty="0" smtClean="0"/>
              <a:t>: In a graph, the total number of odd degree vertices is even.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Representations for Graph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85800"/>
            <a:ext cx="8181975" cy="3066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886200"/>
            <a:ext cx="849236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dirty="0" smtClean="0"/>
              <a:t>Adjacency Matrices</a:t>
            </a:r>
          </a:p>
          <a:p>
            <a:r>
              <a:rPr lang="en-US" dirty="0" smtClean="0"/>
              <a:t>Incidence matrices</a:t>
            </a:r>
          </a:p>
          <a:p>
            <a:pPr lvl="1"/>
            <a:r>
              <a:rPr lang="en-US" dirty="0" smtClean="0"/>
              <a:t>Represent the incidence matrix for given graph.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/>
              <a:t>                                         Incidence Matrix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438400"/>
            <a:ext cx="2843769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2362200"/>
            <a:ext cx="336958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62639" y="4724400"/>
            <a:ext cx="420021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4735204"/>
            <a:ext cx="2514600" cy="1551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Isomorphism of Graph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The simple graphs </a:t>
            </a:r>
            <a:r>
              <a:rPr lang="en-US" sz="2800" i="1" dirty="0" smtClean="0"/>
              <a:t>G1 = (V1,E1) and G2 = (V2,E2) are </a:t>
            </a:r>
            <a:r>
              <a:rPr lang="en-US" sz="2800" i="1" dirty="0" smtClean="0">
                <a:solidFill>
                  <a:srgbClr val="FF0000"/>
                </a:solidFill>
              </a:rPr>
              <a:t>isomorphic</a:t>
            </a:r>
            <a:r>
              <a:rPr lang="en-US" sz="2800" i="1" dirty="0" smtClean="0"/>
              <a:t> if there exists a </a:t>
            </a:r>
            <a:r>
              <a:rPr lang="en-US" sz="2800" i="1" dirty="0" err="1" smtClean="0"/>
              <a:t>oneto</a:t>
            </a:r>
            <a:r>
              <a:rPr lang="en-US" sz="2800" i="1" dirty="0" smtClean="0"/>
              <a:t>-</a:t>
            </a:r>
            <a:r>
              <a:rPr lang="en-US" sz="2800" dirty="0" smtClean="0"/>
              <a:t>one and onto function </a:t>
            </a:r>
            <a:r>
              <a:rPr lang="en-US" sz="2800" i="1" dirty="0" smtClean="0"/>
              <a:t>f from V1 to V2 with the property that a and b are adjacent in G1 if </a:t>
            </a:r>
            <a:r>
              <a:rPr lang="en-US" sz="2800" dirty="0" smtClean="0"/>
              <a:t>and only if </a:t>
            </a:r>
            <a:r>
              <a:rPr lang="en-US" sz="2800" i="1" dirty="0" smtClean="0"/>
              <a:t>f (a) and f (b) are adjacent inG2, for all a and b in V1. Such a function f is called </a:t>
            </a:r>
            <a:r>
              <a:rPr lang="en-US" sz="2800" dirty="0" smtClean="0"/>
              <a:t>an </a:t>
            </a:r>
            <a:r>
              <a:rPr lang="en-US" sz="2800" i="1" dirty="0" err="1" smtClean="0">
                <a:solidFill>
                  <a:srgbClr val="FF0000"/>
                </a:solidFill>
              </a:rPr>
              <a:t>isomorphism</a:t>
            </a:r>
            <a:r>
              <a:rPr lang="en-US" sz="2800" i="1" dirty="0" err="1" smtClean="0"/>
              <a:t>.Two</a:t>
            </a:r>
            <a:r>
              <a:rPr lang="en-US" sz="2800" i="1" dirty="0" smtClean="0"/>
              <a:t> simple graphs that are not isomorphic are called </a:t>
            </a:r>
            <a:r>
              <a:rPr lang="en-US" sz="2800" i="1" dirty="0" err="1" smtClean="0">
                <a:solidFill>
                  <a:srgbClr val="FF0000"/>
                </a:solidFill>
              </a:rPr>
              <a:t>nonisomorphic</a:t>
            </a:r>
            <a:r>
              <a:rPr lang="en-US" sz="2800" i="1" dirty="0" smtClean="0">
                <a:solidFill>
                  <a:srgbClr val="FF0000"/>
                </a:solidFill>
              </a:rPr>
              <a:t>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graph G = (V ,E) consists of V , a nonempty set of vertices (or nodes) and E, a set </a:t>
            </a:r>
            <a:r>
              <a:rPr lang="en-US" dirty="0" smtClean="0"/>
              <a:t>of edges</a:t>
            </a:r>
            <a:r>
              <a:rPr lang="en-US" dirty="0"/>
              <a:t>. Each edge has either one or two vertices associated with it, called its endpoints. </a:t>
            </a:r>
            <a:endParaRPr lang="en-US" dirty="0" smtClean="0"/>
          </a:p>
          <a:p>
            <a:r>
              <a:rPr lang="en-US" dirty="0" smtClean="0"/>
              <a:t>An edge </a:t>
            </a:r>
            <a:r>
              <a:rPr lang="en-US" dirty="0"/>
              <a:t>is said to connect its endpoints</a:t>
            </a:r>
            <a:r>
              <a:rPr lang="en-US" dirty="0" smtClean="0"/>
              <a:t>.</a:t>
            </a:r>
          </a:p>
          <a:p>
            <a:r>
              <a:rPr lang="en-US" dirty="0"/>
              <a:t>A graph with an infinite </a:t>
            </a:r>
            <a:r>
              <a:rPr lang="en-US" dirty="0" smtClean="0"/>
              <a:t>vertex set </a:t>
            </a:r>
            <a:r>
              <a:rPr lang="en-US" dirty="0"/>
              <a:t>or an infinite number of edges is called an </a:t>
            </a:r>
            <a:r>
              <a:rPr lang="en-US" b="1" dirty="0"/>
              <a:t>infinite graph</a:t>
            </a:r>
            <a:r>
              <a:rPr lang="en-US" b="1" dirty="0" smtClean="0"/>
              <a:t>,</a:t>
            </a:r>
          </a:p>
          <a:p>
            <a:r>
              <a:rPr lang="en-US" dirty="0" smtClean="0"/>
              <a:t>a </a:t>
            </a:r>
            <a:r>
              <a:rPr lang="en-US" dirty="0"/>
              <a:t>graph </a:t>
            </a:r>
            <a:r>
              <a:rPr lang="en-US" dirty="0" smtClean="0"/>
              <a:t>with a </a:t>
            </a:r>
            <a:r>
              <a:rPr lang="en-US" dirty="0"/>
              <a:t>finite vertex set and a finite edge set is called a </a:t>
            </a:r>
            <a:r>
              <a:rPr lang="en-US" b="1" dirty="0"/>
              <a:t>finite graph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Show that the graphs </a:t>
            </a:r>
            <a:r>
              <a:rPr lang="en-US" sz="2800" i="1" dirty="0" smtClean="0"/>
              <a:t>G = (V ,E) and H = (W, F), displayed in Figure 8, are isomorphic.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The function </a:t>
            </a:r>
            <a:r>
              <a:rPr lang="en-US" sz="2400" i="1" dirty="0" smtClean="0"/>
              <a:t>f with f (u1) = v1, f (u2) = v4, f (u3) = v3, and f (u4) = v2 is a </a:t>
            </a:r>
            <a:r>
              <a:rPr lang="en-US" sz="2400" i="1" dirty="0" err="1" smtClean="0"/>
              <a:t>oneto</a:t>
            </a:r>
            <a:r>
              <a:rPr lang="en-US" sz="2400" i="1" dirty="0" smtClean="0"/>
              <a:t>- </a:t>
            </a:r>
            <a:r>
              <a:rPr lang="en-US" sz="2400" dirty="0" smtClean="0"/>
              <a:t>one correspondence between </a:t>
            </a:r>
            <a:r>
              <a:rPr lang="en-US" sz="2400" i="1" dirty="0" smtClean="0"/>
              <a:t>V and W. To see that this correspondence preserves adjacency,</a:t>
            </a:r>
          </a:p>
          <a:p>
            <a:r>
              <a:rPr lang="en-US" sz="2400" dirty="0" smtClean="0"/>
              <a:t>note that adjacent vertices in </a:t>
            </a:r>
            <a:r>
              <a:rPr lang="en-US" sz="2400" i="1" dirty="0" smtClean="0"/>
              <a:t>G are u1 and u2, u1 and u3, u2 and u4, and u3 and u4, and each of the</a:t>
            </a:r>
          </a:p>
          <a:p>
            <a:r>
              <a:rPr lang="en-US" sz="2400" dirty="0" smtClean="0"/>
              <a:t>pairs </a:t>
            </a:r>
            <a:r>
              <a:rPr lang="en-US" sz="2400" i="1" dirty="0" smtClean="0"/>
              <a:t>f (u1) = v1 and f (u2) = v4, f (u1) = v1 and f (u3) = v3, f (u2) = v4 and f (u4) = v2, </a:t>
            </a:r>
            <a:r>
              <a:rPr lang="en-US" sz="2400" dirty="0" smtClean="0"/>
              <a:t>and </a:t>
            </a:r>
            <a:r>
              <a:rPr lang="en-US" sz="2400" i="1" dirty="0" smtClean="0"/>
              <a:t>f (u3) = v3 and f (u4) = v2 consists of two adjacent vertices in H.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71600"/>
            <a:ext cx="2173464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219200"/>
            <a:ext cx="20392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Determine </a:t>
            </a:r>
            <a:r>
              <a:rPr lang="en-US" dirty="0" err="1" smtClean="0"/>
              <a:t>wheather</a:t>
            </a:r>
            <a:r>
              <a:rPr lang="en-US" dirty="0" smtClean="0"/>
              <a:t> the graphs are isomorphic or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571612"/>
            <a:ext cx="387667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886200"/>
            <a:ext cx="54102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72200" y="1905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Isomorphic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48400" y="4343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Isomorphic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261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Both </a:t>
            </a:r>
            <a:r>
              <a:rPr lang="en-US" sz="2400" i="1" dirty="0" smtClean="0"/>
              <a:t>G and H have six vertices and seven edges. Both have four vertices of degree two </a:t>
            </a:r>
            <a:r>
              <a:rPr lang="en-US" sz="2400" dirty="0" smtClean="0"/>
              <a:t>and two vertices of degree three.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arbitrarily set </a:t>
            </a:r>
            <a:r>
              <a:rPr lang="en-US" sz="2400" i="1" dirty="0" smtClean="0"/>
              <a:t>f (u1) = v6. [If we found that this choice did not lead to isomorphism, </a:t>
            </a:r>
            <a:r>
              <a:rPr lang="en-US" sz="2400" dirty="0" smtClean="0"/>
              <a:t>we would then try </a:t>
            </a:r>
            <a:r>
              <a:rPr lang="en-US" sz="2400" i="1" dirty="0" smtClean="0"/>
              <a:t>f (u1) = v4.]. We arbitrarily set f (u2) = v3. Continuing in this way, </a:t>
            </a:r>
            <a:r>
              <a:rPr lang="en-US" sz="2400" dirty="0" smtClean="0"/>
              <a:t>we set </a:t>
            </a:r>
            <a:r>
              <a:rPr lang="en-US" sz="2400" i="1" dirty="0" smtClean="0"/>
              <a:t>f (u3) = v4, f (u4) = v5, f (u5) = v1, and f (u6) = v2.We now have </a:t>
            </a:r>
            <a:r>
              <a:rPr lang="en-US" sz="2400" dirty="0" smtClean="0"/>
              <a:t>a one-to-one correspondence between the vertex set of </a:t>
            </a:r>
            <a:r>
              <a:rPr lang="en-US" sz="2400" i="1" dirty="0" smtClean="0"/>
              <a:t>G and the vertex set of H, namely, </a:t>
            </a:r>
            <a:r>
              <a:rPr lang="pl-PL" sz="2400" i="1" dirty="0" smtClean="0"/>
              <a:t>f (u1) = v6, f (u2) = v3, f (u3) = v4, f (u4) = v5, f (u5) = v1, f (u6) = v2.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785794"/>
            <a:ext cx="4343400" cy="187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895850"/>
            <a:ext cx="417195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4791075"/>
            <a:ext cx="375285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Paths-</a:t>
            </a:r>
            <a:r>
              <a:rPr lang="en-US" sz="2400" b="1" dirty="0" smtClean="0"/>
              <a:t> </a:t>
            </a:r>
            <a:r>
              <a:rPr lang="en-US" sz="2400" dirty="0" smtClean="0"/>
              <a:t>is a sequence of edges that begins at a vertex of a graph and travels from vertex to vertex along edges of the graph.</a:t>
            </a:r>
          </a:p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Formal Definition</a:t>
            </a:r>
          </a:p>
          <a:p>
            <a:pPr algn="just"/>
            <a:r>
              <a:rPr lang="en-US" sz="2400" dirty="0" smtClean="0"/>
              <a:t>A </a:t>
            </a:r>
            <a:r>
              <a:rPr lang="en-US" sz="2400" i="1" dirty="0" smtClean="0"/>
              <a:t>path of length n from u </a:t>
            </a:r>
            <a:r>
              <a:rPr lang="en-US" sz="2400" dirty="0" smtClean="0"/>
              <a:t>to </a:t>
            </a:r>
            <a:r>
              <a:rPr lang="en-US" sz="2400" i="1" dirty="0" smtClean="0"/>
              <a:t>v in G is a sequence of n edges e1, . . . , en of G for which there exists a sequence x0 = u, x1, . . . , xn−1, </a:t>
            </a:r>
            <a:r>
              <a:rPr lang="en-US" sz="2400" i="1" dirty="0" err="1" smtClean="0"/>
              <a:t>xn</a:t>
            </a:r>
            <a:r>
              <a:rPr lang="en-US" sz="2400" i="1" dirty="0" smtClean="0"/>
              <a:t> = v of vertices such that </a:t>
            </a:r>
            <a:r>
              <a:rPr lang="en-US" sz="2400" i="1" dirty="0" err="1" smtClean="0"/>
              <a:t>ei</a:t>
            </a:r>
            <a:r>
              <a:rPr lang="en-US" sz="2400" i="1" dirty="0" smtClean="0"/>
              <a:t> has, for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= 1, . . . , n, the endpoints xi−1 </a:t>
            </a:r>
            <a:r>
              <a:rPr lang="en-US" sz="2400" dirty="0" smtClean="0"/>
              <a:t>and </a:t>
            </a:r>
            <a:r>
              <a:rPr lang="en-US" sz="2400" i="1" dirty="0" smtClean="0"/>
              <a:t>xi . When the graph is simple, we denote this path by its vertex sequence x0, x1, . . . , </a:t>
            </a:r>
            <a:r>
              <a:rPr lang="en-US" sz="2400" i="1" dirty="0" err="1" smtClean="0"/>
              <a:t>xn</a:t>
            </a:r>
            <a:r>
              <a:rPr lang="en-US" sz="2400" i="1" dirty="0" smtClean="0"/>
              <a:t> </a:t>
            </a:r>
            <a:r>
              <a:rPr lang="en-US" sz="2400" dirty="0" smtClean="0"/>
              <a:t>(because listing these vertices uniquely determines the path</a:t>
            </a:r>
            <a:r>
              <a:rPr lang="en-US" sz="2400" smtClean="0"/>
              <a:t>). </a:t>
            </a:r>
          </a:p>
          <a:p>
            <a:pPr algn="just"/>
            <a:r>
              <a:rPr lang="en-US" sz="2400" smtClean="0"/>
              <a:t>The </a:t>
            </a:r>
            <a:r>
              <a:rPr lang="en-US" sz="2400" dirty="0" smtClean="0"/>
              <a:t>path is a </a:t>
            </a:r>
            <a:r>
              <a:rPr lang="en-US" sz="2400" i="1" dirty="0" smtClean="0">
                <a:solidFill>
                  <a:srgbClr val="00B050"/>
                </a:solidFill>
              </a:rPr>
              <a:t>circuit</a:t>
            </a:r>
            <a:r>
              <a:rPr lang="en-US" sz="2400" i="1" dirty="0" smtClean="0"/>
              <a:t> if it begins </a:t>
            </a:r>
            <a:r>
              <a:rPr lang="en-US" sz="2400" dirty="0" smtClean="0"/>
              <a:t>and ends at the same vertex, that is, if </a:t>
            </a:r>
            <a:r>
              <a:rPr lang="en-US" sz="2400" i="1" dirty="0" smtClean="0"/>
              <a:t>u = v, and has length greater than zero. The path or circuit </a:t>
            </a:r>
            <a:r>
              <a:rPr lang="en-US" sz="2400" dirty="0" smtClean="0"/>
              <a:t>is said to </a:t>
            </a:r>
            <a:r>
              <a:rPr lang="en-US" sz="2400" i="1" dirty="0" smtClean="0"/>
              <a:t>pass through the vertices x1, x2, . . . , xn−1 or traverse the edges e1, e2, . . . , en. </a:t>
            </a:r>
            <a:r>
              <a:rPr lang="en-US" sz="2400" dirty="0" smtClean="0"/>
              <a:t>A path or circuit is </a:t>
            </a:r>
            <a:r>
              <a:rPr lang="en-US" sz="2400" i="1" dirty="0" smtClean="0"/>
              <a:t>simple if it does not contain the same edge more than once.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cut vertices (or articulation points): </a:t>
            </a:r>
            <a:r>
              <a:rPr lang="en-US" sz="2400" dirty="0" smtClean="0"/>
              <a:t>Sometimes the removal </a:t>
            </a:r>
            <a:r>
              <a:rPr lang="en-US" sz="2400" dirty="0" smtClean="0"/>
              <a:t>of a vertex </a:t>
            </a:r>
            <a:r>
              <a:rPr lang="en-US" sz="2400" dirty="0" smtClean="0"/>
              <a:t>from </a:t>
            </a:r>
            <a:r>
              <a:rPr lang="en-US" sz="2400" dirty="0" smtClean="0"/>
              <a:t>a graph </a:t>
            </a:r>
            <a:r>
              <a:rPr lang="en-US" sz="2400" dirty="0" smtClean="0"/>
              <a:t>and </a:t>
            </a:r>
            <a:r>
              <a:rPr lang="en-US" sz="2400" dirty="0" smtClean="0"/>
              <a:t>all incident edges produces a </a:t>
            </a:r>
            <a:r>
              <a:rPr lang="en-US" sz="2400" dirty="0" err="1" smtClean="0"/>
              <a:t>subgraph</a:t>
            </a:r>
            <a:r>
              <a:rPr lang="en-US" sz="2400" dirty="0" smtClean="0"/>
              <a:t> with more connected components. Such vertices are called </a:t>
            </a:r>
            <a:r>
              <a:rPr lang="en-US" sz="2400" b="1" dirty="0" smtClean="0"/>
              <a:t>cut vertices (or articulation points).</a:t>
            </a:r>
          </a:p>
          <a:p>
            <a:r>
              <a:rPr lang="en-US" sz="2400" dirty="0" smtClean="0"/>
              <a:t>The removal of a cut vertex from a connected graph produces a </a:t>
            </a:r>
            <a:r>
              <a:rPr lang="en-US" sz="2400" dirty="0" err="1" smtClean="0"/>
              <a:t>subgraph</a:t>
            </a:r>
            <a:r>
              <a:rPr lang="en-US" sz="2400" dirty="0" smtClean="0"/>
              <a:t> that is not connected.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cut edge or bridge: </a:t>
            </a:r>
            <a:r>
              <a:rPr lang="en-US" sz="2400" dirty="0" smtClean="0"/>
              <a:t>an edge whose removal produces a graph with more connected components than in the original graph is called a </a:t>
            </a:r>
            <a:r>
              <a:rPr lang="en-US" sz="2400" b="1" dirty="0" smtClean="0"/>
              <a:t>cut edge or bridge.</a:t>
            </a:r>
          </a:p>
          <a:p>
            <a:r>
              <a:rPr lang="en-US" sz="2400" b="1" dirty="0" smtClean="0"/>
              <a:t>Ex. </a:t>
            </a:r>
            <a:r>
              <a:rPr lang="en-US" sz="2400" dirty="0" smtClean="0"/>
              <a:t>in a graph representing a computer network, a cut vertex and a cut edge represent an essential router and an essential link that cannot fail for all computers to be able to communicate.</a:t>
            </a:r>
            <a:endParaRPr 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Find the cut vertices and cut edges in the graph </a:t>
            </a:r>
            <a:r>
              <a:rPr lang="en-US" sz="2400" i="1" dirty="0" smtClean="0"/>
              <a:t>G1 shown in Figure</a:t>
            </a:r>
          </a:p>
          <a:p>
            <a:endParaRPr lang="en-US" sz="2400" i="1" dirty="0" smtClean="0"/>
          </a:p>
          <a:p>
            <a:endParaRPr lang="en-US" sz="2400" i="1" dirty="0" smtClean="0"/>
          </a:p>
          <a:p>
            <a:endParaRPr lang="en-US" sz="2400" i="1" dirty="0" smtClean="0"/>
          </a:p>
          <a:p>
            <a:endParaRPr lang="en-US" sz="2400" i="1" dirty="0" smtClean="0"/>
          </a:p>
          <a:p>
            <a:endParaRPr lang="en-US" sz="2400" i="1" dirty="0" smtClean="0"/>
          </a:p>
          <a:p>
            <a:r>
              <a:rPr lang="en-US" sz="2400" dirty="0" smtClean="0"/>
              <a:t>The cut vertices of </a:t>
            </a:r>
            <a:r>
              <a:rPr lang="en-US" sz="2400" i="1" dirty="0" smtClean="0"/>
              <a:t>G1 are b, c, and e. The removal of one of these vertices (and its </a:t>
            </a:r>
            <a:r>
              <a:rPr lang="en-US" sz="2400" dirty="0" smtClean="0"/>
              <a:t>adjacent edges) disconnects the graph. </a:t>
            </a:r>
          </a:p>
          <a:p>
            <a:r>
              <a:rPr lang="en-US" sz="2400" dirty="0" smtClean="0"/>
              <a:t>The cut edges are {</a:t>
            </a:r>
            <a:r>
              <a:rPr lang="en-US" sz="2400" i="1" dirty="0" smtClean="0"/>
              <a:t>a, b} and {c, e}. Removing either one </a:t>
            </a:r>
            <a:r>
              <a:rPr lang="en-US" sz="2400" dirty="0" smtClean="0"/>
              <a:t>of these edges disconnects </a:t>
            </a:r>
            <a:r>
              <a:rPr lang="en-US" sz="2400" i="1" dirty="0" smtClean="0"/>
              <a:t>G1.</a:t>
            </a:r>
          </a:p>
          <a:p>
            <a:r>
              <a:rPr lang="en-US" sz="2400" dirty="0" smtClean="0"/>
              <a:t>Not all graphs have cut vertices. For example, the complete graph </a:t>
            </a:r>
            <a:r>
              <a:rPr lang="en-US" sz="2400" i="1" dirty="0" err="1" smtClean="0"/>
              <a:t>Kn</a:t>
            </a:r>
            <a:r>
              <a:rPr lang="en-US" sz="2400" i="1" dirty="0" smtClean="0"/>
              <a:t>, where n ≥ 3, has no cut vertices. When you remove a vertex from </a:t>
            </a:r>
            <a:r>
              <a:rPr lang="en-US" sz="2400" i="1" dirty="0" err="1" smtClean="0"/>
              <a:t>Kn</a:t>
            </a:r>
            <a:r>
              <a:rPr lang="en-US" sz="2400" i="1" dirty="0" smtClean="0"/>
              <a:t> and all edges </a:t>
            </a:r>
            <a:r>
              <a:rPr lang="en-US" sz="2400" dirty="0" smtClean="0"/>
              <a:t>incident to it, the resulting </a:t>
            </a:r>
            <a:r>
              <a:rPr lang="en-US" sz="2400" dirty="0" err="1" smtClean="0"/>
              <a:t>subgraph</a:t>
            </a:r>
            <a:r>
              <a:rPr lang="en-US" sz="2400" dirty="0" smtClean="0"/>
              <a:t> is the complete graph </a:t>
            </a:r>
            <a:r>
              <a:rPr lang="en-US" sz="2400" i="1" dirty="0" smtClean="0"/>
              <a:t>Kn−1, a connected graph. Connected </a:t>
            </a:r>
            <a:r>
              <a:rPr lang="en-US" sz="2400" dirty="0" smtClean="0"/>
              <a:t>graphs without cut vertices are called </a:t>
            </a:r>
            <a:r>
              <a:rPr lang="en-US" sz="2400" b="1" dirty="0" err="1" smtClean="0"/>
              <a:t>nonseparable</a:t>
            </a:r>
            <a:r>
              <a:rPr lang="en-US" sz="2400" b="1" dirty="0" smtClean="0"/>
              <a:t> graphs,</a:t>
            </a:r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893413"/>
            <a:ext cx="3724275" cy="200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subset </a:t>
            </a:r>
            <a:r>
              <a:rPr lang="en-US" sz="2400" i="1" dirty="0" smtClean="0"/>
              <a:t>V </a:t>
            </a:r>
            <a:r>
              <a:rPr lang="en-US" sz="2400" dirty="0" smtClean="0"/>
              <a:t>of the vertex set </a:t>
            </a:r>
            <a:r>
              <a:rPr lang="en-US" sz="2400" i="1" dirty="0" smtClean="0"/>
              <a:t>V of G = (V ,E) is a </a:t>
            </a:r>
            <a:r>
              <a:rPr lang="en-US" sz="2400" b="1" i="1" dirty="0" smtClean="0"/>
              <a:t>vertex cut, or separating set, if G − V’ </a:t>
            </a:r>
            <a:r>
              <a:rPr lang="en-US" sz="2400" dirty="0" smtClean="0"/>
              <a:t>is disconnected.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set {</a:t>
            </a:r>
            <a:r>
              <a:rPr lang="en-US" sz="2400" i="1" dirty="0" smtClean="0"/>
              <a:t>b, c, e} is a vertex cut with three </a:t>
            </a:r>
            <a:r>
              <a:rPr lang="en-US" sz="2400" dirty="0" smtClean="0"/>
              <a:t>vertices,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7610" y="1912758"/>
            <a:ext cx="2863990" cy="1897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Counting paths in between two vertices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How many paths of length four are there from </a:t>
            </a:r>
            <a:r>
              <a:rPr lang="en-US" sz="2400" i="1" dirty="0" smtClean="0"/>
              <a:t>a to d in the simple graph G</a:t>
            </a:r>
          </a:p>
          <a:p>
            <a:endParaRPr lang="en-US" sz="2400" i="1" dirty="0" smtClean="0"/>
          </a:p>
          <a:p>
            <a:endParaRPr lang="en-US" sz="2400" i="1" dirty="0" smtClean="0"/>
          </a:p>
          <a:p>
            <a:endParaRPr lang="en-US" sz="2400" i="1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Hence, the number of paths of length four from </a:t>
            </a:r>
            <a:r>
              <a:rPr lang="en-US" sz="2400" i="1" dirty="0" smtClean="0"/>
              <a:t>a to d is the (1, 4)</a:t>
            </a:r>
            <a:r>
              <a:rPr lang="en-US" sz="2400" i="1" dirty="0" err="1" smtClean="0"/>
              <a:t>th</a:t>
            </a:r>
            <a:r>
              <a:rPr lang="en-US" sz="2400" i="1" dirty="0" smtClean="0"/>
              <a:t> entry of </a:t>
            </a:r>
            <a:r>
              <a:rPr lang="en-US" sz="2400" b="1" i="1" dirty="0" smtClean="0"/>
              <a:t>A4.</a:t>
            </a:r>
          </a:p>
          <a:p>
            <a:endParaRPr lang="en-US" sz="2400" b="1" i="1" dirty="0" smtClean="0"/>
          </a:p>
          <a:p>
            <a:endParaRPr lang="en-US" sz="2400" b="1" i="1" dirty="0" smtClean="0"/>
          </a:p>
          <a:p>
            <a:r>
              <a:rPr lang="en-US" sz="2400" dirty="0" smtClean="0"/>
              <a:t>there are exactly eight paths of length four from </a:t>
            </a:r>
            <a:r>
              <a:rPr lang="en-US" sz="2400" i="1" dirty="0" smtClean="0"/>
              <a:t>a to d. By inspection of the graph, we see that </a:t>
            </a:r>
            <a:r>
              <a:rPr lang="pt-BR" sz="2400" i="1" dirty="0" smtClean="0"/>
              <a:t>a, b, a, b, d; a, b, a, c, d; a, b, d, b, d; a, b, d, c, d; a, c, a, b, d; a, c, a, c, d; a, c, d, b, d; and </a:t>
            </a:r>
            <a:r>
              <a:rPr lang="en-US" sz="2400" i="1" dirty="0" smtClean="0"/>
              <a:t>a, c, d, c, d are the eight paths of length four from a to d.</a:t>
            </a:r>
            <a:endParaRPr 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828800"/>
            <a:ext cx="159067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1905000"/>
            <a:ext cx="2409393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3810000"/>
            <a:ext cx="23336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Euler path and Euler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 </a:t>
            </a:r>
            <a:r>
              <a:rPr lang="en-US" sz="2400" i="1" dirty="0" smtClean="0"/>
              <a:t>Euler circuit in a graph G is a simple circuit containing every edge of G. An Euler path </a:t>
            </a:r>
            <a:r>
              <a:rPr lang="en-US" sz="2400" dirty="0" smtClean="0"/>
              <a:t>in </a:t>
            </a:r>
            <a:r>
              <a:rPr lang="en-US" sz="2400" i="1" dirty="0" smtClean="0"/>
              <a:t>G is a simple path containing every edge of G.</a:t>
            </a:r>
          </a:p>
          <a:p>
            <a:r>
              <a:rPr lang="en-US" sz="2400" dirty="0" smtClean="0"/>
              <a:t>The graph </a:t>
            </a:r>
            <a:r>
              <a:rPr lang="en-US" sz="2400" i="1" dirty="0" smtClean="0"/>
              <a:t>G1 has an Euler circuit, for example, a, e, c, d, e, b, a. Neither of the </a:t>
            </a:r>
            <a:r>
              <a:rPr lang="en-US" sz="2400" dirty="0" smtClean="0"/>
              <a:t>graphs </a:t>
            </a:r>
            <a:r>
              <a:rPr lang="en-US" sz="2400" i="1" dirty="0" smtClean="0"/>
              <a:t>G2 or G3 has an Euler circuit. However, G3 has </a:t>
            </a:r>
            <a:r>
              <a:rPr lang="en-US" sz="2400" dirty="0" smtClean="0"/>
              <a:t>an Euler path, namely, </a:t>
            </a:r>
            <a:r>
              <a:rPr lang="en-US" sz="2400" i="1" dirty="0" smtClean="0"/>
              <a:t>a, c, d, e, b, d, a, b. G2 does not have an Euler path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5067300"/>
            <a:ext cx="4680239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200" dirty="0" smtClean="0"/>
              <a:t>Which of the directed graphs in Figure 4 have an Euler circuit? Of those that do not, which have</a:t>
            </a:r>
            <a:br>
              <a:rPr lang="en-US" sz="3200" dirty="0" smtClean="0"/>
            </a:br>
            <a:r>
              <a:rPr lang="en-US" sz="3200" dirty="0" smtClean="0"/>
              <a:t>an Euler path?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graph </a:t>
            </a:r>
            <a:r>
              <a:rPr lang="en-US" sz="2400" i="1" dirty="0" smtClean="0"/>
              <a:t>H2 has an Euler circuit, for example, a, g, c, b, g, e, d, f, a. Neither H1 </a:t>
            </a:r>
            <a:r>
              <a:rPr lang="en-US" sz="2400" dirty="0" smtClean="0"/>
              <a:t>nor </a:t>
            </a:r>
            <a:r>
              <a:rPr lang="en-US" sz="2400" i="1" dirty="0" smtClean="0"/>
              <a:t>H3 has an Euler circuit.H3 has an Euler path, namely, c, a, b, c, d, b, but H1 does not.</a:t>
            </a:r>
          </a:p>
          <a:p>
            <a:endParaRPr lang="en-US" sz="2400" i="1" dirty="0" smtClean="0"/>
          </a:p>
          <a:p>
            <a:endParaRPr lang="en-US" sz="2400" i="1" dirty="0" smtClean="0"/>
          </a:p>
          <a:p>
            <a:endParaRPr lang="en-US" sz="2400" i="1" dirty="0" smtClean="0"/>
          </a:p>
          <a:p>
            <a:endParaRPr lang="en-US" sz="2400" i="1" dirty="0" smtClean="0"/>
          </a:p>
          <a:p>
            <a:endParaRPr lang="en-US" sz="2400" i="1" dirty="0" smtClean="0"/>
          </a:p>
          <a:p>
            <a:r>
              <a:rPr lang="en-US" sz="2400" dirty="0" smtClean="0"/>
              <a:t>A connected </a:t>
            </a:r>
            <a:r>
              <a:rPr lang="en-US" sz="2400" dirty="0" err="1" smtClean="0"/>
              <a:t>multigraph</a:t>
            </a:r>
            <a:r>
              <a:rPr lang="en-US" sz="2400" dirty="0" smtClean="0"/>
              <a:t> with at least two vertices has an Euler circuit if and only if each of its vertices has even degree.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048000"/>
            <a:ext cx="4945729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Directed Graph (Diagraph)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Undirected Graph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Weighted Graphs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to construct Euler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7199" y="1863688"/>
            <a:ext cx="5467001" cy="3622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 smtClean="0"/>
              <a:t>A connected </a:t>
            </a:r>
            <a:r>
              <a:rPr lang="en-US" sz="2800" dirty="0" err="1" smtClean="0"/>
              <a:t>multigraph</a:t>
            </a:r>
            <a:r>
              <a:rPr lang="en-US" sz="2800" dirty="0" smtClean="0"/>
              <a:t> has an Euler path but not an Euler circuit if and only if it has exactly two vertices of odd degree.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 smtClean="0"/>
              <a:t>G1 contains exactly two vertices of odd degree, namely, b and d. </a:t>
            </a:r>
            <a:r>
              <a:rPr lang="en-US" sz="2400" dirty="0" smtClean="0"/>
              <a:t>One such Euler path is </a:t>
            </a:r>
            <a:r>
              <a:rPr lang="en-US" sz="2400" i="1" dirty="0" smtClean="0"/>
              <a:t>d, a, b, c, d, b.</a:t>
            </a:r>
          </a:p>
          <a:p>
            <a:r>
              <a:rPr lang="en-US" sz="2400" dirty="0" smtClean="0"/>
              <a:t>Similarly,</a:t>
            </a:r>
            <a:r>
              <a:rPr lang="en-US" sz="2400" i="1" dirty="0" smtClean="0"/>
              <a:t>G2 </a:t>
            </a:r>
            <a:r>
              <a:rPr lang="en-US" sz="2400" dirty="0" smtClean="0"/>
              <a:t>has exactly two vertices of odd degree, namely, </a:t>
            </a:r>
            <a:r>
              <a:rPr lang="en-US" sz="2400" i="1" dirty="0" smtClean="0"/>
              <a:t>b and d. So it has an Euler path that must have</a:t>
            </a:r>
          </a:p>
          <a:p>
            <a:r>
              <a:rPr lang="en-US" sz="2400" i="1" dirty="0" smtClean="0"/>
              <a:t>b and d as endpoints. One such Euler path is b, a, g, f, e, d, c, g, b, c, f, d. </a:t>
            </a:r>
          </a:p>
          <a:p>
            <a:r>
              <a:rPr lang="en-US" sz="2400" i="1" dirty="0" smtClean="0"/>
              <a:t>G3 has no Euler </a:t>
            </a:r>
            <a:r>
              <a:rPr lang="en-US" sz="2400" dirty="0" smtClean="0"/>
              <a:t>path because it has six vertices of odd degree.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876800"/>
            <a:ext cx="583007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Hamilton Paths and Circuits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simple path in a graph </a:t>
            </a:r>
            <a:r>
              <a:rPr lang="en-US" i="1" dirty="0" smtClean="0"/>
              <a:t>G that passes through every vertex exactly once is called a Hamilton path, and a simple circuit in a graph G that passes through every vertex exactly once is called </a:t>
            </a:r>
            <a:r>
              <a:rPr lang="en-US" dirty="0" smtClean="0"/>
              <a:t>a </a:t>
            </a:r>
            <a:r>
              <a:rPr lang="en-US" i="1" dirty="0" smtClean="0"/>
              <a:t>Hamilton circuit. </a:t>
            </a:r>
          </a:p>
          <a:p>
            <a:r>
              <a:rPr lang="en-US" i="1" dirty="0" smtClean="0"/>
              <a:t>That is, the simple path x0, x1, . . . , xn−1, </a:t>
            </a:r>
            <a:r>
              <a:rPr lang="en-US" i="1" dirty="0" err="1" smtClean="0"/>
              <a:t>xn</a:t>
            </a:r>
            <a:r>
              <a:rPr lang="en-US" i="1" dirty="0" smtClean="0"/>
              <a:t> in the graph G = (V ,E) is a </a:t>
            </a:r>
            <a:r>
              <a:rPr lang="en-US" dirty="0" smtClean="0"/>
              <a:t>Hamilton path if </a:t>
            </a:r>
            <a:r>
              <a:rPr lang="en-US" i="1" dirty="0" smtClean="0"/>
              <a:t>V = {x0, x1, . . . , xn−1, </a:t>
            </a:r>
            <a:r>
              <a:rPr lang="en-US" i="1" dirty="0" err="1" smtClean="0"/>
              <a:t>xn</a:t>
            </a:r>
            <a:r>
              <a:rPr lang="en-US" i="1" dirty="0" smtClean="0"/>
              <a:t>} and xi = </a:t>
            </a:r>
            <a:r>
              <a:rPr lang="en-US" i="1" dirty="0" err="1" smtClean="0"/>
              <a:t>xj</a:t>
            </a:r>
            <a:r>
              <a:rPr lang="en-US" i="1" dirty="0" smtClean="0"/>
              <a:t> for 0 ≤ </a:t>
            </a:r>
            <a:r>
              <a:rPr lang="en-US" i="1" dirty="0" err="1" smtClean="0"/>
              <a:t>i</a:t>
            </a:r>
            <a:r>
              <a:rPr lang="en-US" i="1" dirty="0" smtClean="0"/>
              <a:t> &lt; j ≤ n, and the simple </a:t>
            </a:r>
            <a:r>
              <a:rPr lang="en-US" dirty="0" smtClean="0"/>
              <a:t>circuit </a:t>
            </a:r>
            <a:r>
              <a:rPr lang="en-US" i="1" dirty="0" smtClean="0"/>
              <a:t>x0, x1, . . . , xn−1, </a:t>
            </a:r>
            <a:r>
              <a:rPr lang="en-US" i="1" dirty="0" err="1" smtClean="0"/>
              <a:t>xn</a:t>
            </a:r>
            <a:r>
              <a:rPr lang="en-US" i="1" dirty="0" smtClean="0"/>
              <a:t>, x0 (with n &gt; 0) is a Hamilton circuit if x0, x1, . . . , xn−1, </a:t>
            </a:r>
            <a:r>
              <a:rPr lang="en-US" i="1" dirty="0" err="1" smtClean="0"/>
              <a:t>xn</a:t>
            </a:r>
            <a:r>
              <a:rPr lang="en-US" i="1" dirty="0" smtClean="0"/>
              <a:t> is </a:t>
            </a:r>
            <a:r>
              <a:rPr lang="en-US" dirty="0" smtClean="0"/>
              <a:t>a Hamilton path.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400" i="1" dirty="0" smtClean="0">
                <a:latin typeface="MTMI"/>
              </a:rPr>
              <a:t>G</a:t>
            </a:r>
            <a:r>
              <a:rPr lang="en-US" sz="2400" i="1" dirty="0" smtClean="0">
                <a:latin typeface="Times-Roman"/>
              </a:rPr>
              <a:t>1 has a Hamilton circuit: </a:t>
            </a:r>
            <a:r>
              <a:rPr lang="en-US" sz="2400" i="1" dirty="0" smtClean="0">
                <a:latin typeface="MTMI"/>
              </a:rPr>
              <a:t>a, b, c, d, e, a</a:t>
            </a:r>
            <a:r>
              <a:rPr lang="en-US" sz="2400" i="1" dirty="0" smtClean="0">
                <a:latin typeface="Times-Roman"/>
              </a:rPr>
              <a:t>. There is no Hamilton circuit in </a:t>
            </a:r>
            <a:r>
              <a:rPr lang="en-US" sz="2400" i="1" dirty="0" smtClean="0">
                <a:latin typeface="MTMI"/>
              </a:rPr>
              <a:t>G</a:t>
            </a:r>
            <a:r>
              <a:rPr lang="en-US" sz="2400" i="1" dirty="0" smtClean="0">
                <a:latin typeface="Times-Roman"/>
              </a:rPr>
              <a:t>2 (this can </a:t>
            </a:r>
            <a:r>
              <a:rPr lang="en-US" sz="2400" dirty="0" smtClean="0">
                <a:latin typeface="Times-Roman"/>
              </a:rPr>
              <a:t>be seen by noting that any circuit containing every vertex must contain the edge </a:t>
            </a:r>
            <a:r>
              <a:rPr lang="en-US" sz="2400" dirty="0" smtClean="0">
                <a:latin typeface="MTSYN"/>
              </a:rPr>
              <a:t>{</a:t>
            </a:r>
            <a:r>
              <a:rPr lang="en-US" sz="2400" i="1" dirty="0" smtClean="0">
                <a:latin typeface="MTMI"/>
              </a:rPr>
              <a:t>a, b</a:t>
            </a:r>
            <a:r>
              <a:rPr lang="en-US" sz="2400" i="1" dirty="0" smtClean="0">
                <a:latin typeface="MTSYN"/>
              </a:rPr>
              <a:t>} </a:t>
            </a:r>
            <a:r>
              <a:rPr lang="en-US" sz="2400" i="1" dirty="0" smtClean="0">
                <a:latin typeface="Times-Roman"/>
              </a:rPr>
              <a:t>twice),</a:t>
            </a:r>
          </a:p>
          <a:p>
            <a:r>
              <a:rPr lang="en-US" sz="2400" dirty="0" smtClean="0">
                <a:latin typeface="Times-Roman"/>
              </a:rPr>
              <a:t>but </a:t>
            </a:r>
            <a:r>
              <a:rPr lang="en-US" sz="2400" i="1" dirty="0" smtClean="0">
                <a:latin typeface="MTMI"/>
              </a:rPr>
              <a:t>G</a:t>
            </a:r>
            <a:r>
              <a:rPr lang="en-US" sz="2400" i="1" dirty="0" smtClean="0">
                <a:latin typeface="Times-Roman"/>
              </a:rPr>
              <a:t>2 does have a Hamilton path, namely, </a:t>
            </a:r>
            <a:r>
              <a:rPr lang="en-US" sz="2400" i="1" dirty="0" smtClean="0">
                <a:latin typeface="MTMI"/>
              </a:rPr>
              <a:t>a, b, c, d</a:t>
            </a:r>
            <a:r>
              <a:rPr lang="en-US" sz="2400" i="1" dirty="0" smtClean="0">
                <a:latin typeface="Times-Roman"/>
              </a:rPr>
              <a:t>. </a:t>
            </a:r>
            <a:r>
              <a:rPr lang="en-US" sz="2400" i="1" dirty="0" smtClean="0">
                <a:latin typeface="MTMI"/>
              </a:rPr>
              <a:t>G</a:t>
            </a:r>
            <a:r>
              <a:rPr lang="en-US" sz="2400" i="1" dirty="0" smtClean="0">
                <a:latin typeface="Times-Roman"/>
              </a:rPr>
              <a:t>3 has neither a Hamilton circuit nor a </a:t>
            </a:r>
            <a:r>
              <a:rPr lang="en-US" sz="2400" dirty="0" smtClean="0">
                <a:latin typeface="Times-Roman"/>
              </a:rPr>
              <a:t>Hamilton path, because any path containing all vertices must contain one of the edges </a:t>
            </a:r>
            <a:r>
              <a:rPr lang="en-US" sz="2400" dirty="0" smtClean="0">
                <a:latin typeface="MTSYN"/>
              </a:rPr>
              <a:t>{</a:t>
            </a:r>
            <a:r>
              <a:rPr lang="en-US" sz="2400" i="1" dirty="0" smtClean="0">
                <a:latin typeface="MTMI"/>
              </a:rPr>
              <a:t>a, b</a:t>
            </a:r>
            <a:r>
              <a:rPr lang="en-US" sz="2400" i="1" dirty="0" smtClean="0">
                <a:latin typeface="MTSYN"/>
              </a:rPr>
              <a:t>}</a:t>
            </a:r>
            <a:r>
              <a:rPr lang="en-US" sz="2400" i="1" dirty="0" smtClean="0">
                <a:latin typeface="Times-Roman"/>
              </a:rPr>
              <a:t>, </a:t>
            </a:r>
            <a:r>
              <a:rPr lang="en-US" sz="2400" dirty="0" smtClean="0">
                <a:latin typeface="MTSYN"/>
              </a:rPr>
              <a:t>{</a:t>
            </a:r>
            <a:r>
              <a:rPr lang="en-US" sz="2400" i="1" dirty="0" smtClean="0">
                <a:latin typeface="MTMI"/>
              </a:rPr>
              <a:t>e, f </a:t>
            </a:r>
            <a:r>
              <a:rPr lang="en-US" sz="2400" i="1" dirty="0" smtClean="0">
                <a:latin typeface="MTSYN"/>
              </a:rPr>
              <a:t>}</a:t>
            </a:r>
            <a:r>
              <a:rPr lang="en-US" sz="2400" i="1" dirty="0" smtClean="0">
                <a:latin typeface="Times-Roman"/>
              </a:rPr>
              <a:t>, and </a:t>
            </a:r>
            <a:r>
              <a:rPr lang="en-US" sz="2400" i="1" dirty="0" smtClean="0">
                <a:latin typeface="MTSYN"/>
              </a:rPr>
              <a:t>{</a:t>
            </a:r>
            <a:r>
              <a:rPr lang="en-US" sz="2400" i="1" dirty="0" smtClean="0">
                <a:latin typeface="MTMI"/>
              </a:rPr>
              <a:t>c, d</a:t>
            </a:r>
            <a:r>
              <a:rPr lang="en-US" sz="2400" i="1" dirty="0" smtClean="0">
                <a:latin typeface="MTSYN"/>
              </a:rPr>
              <a:t>} </a:t>
            </a:r>
            <a:r>
              <a:rPr lang="en-US" sz="2400" i="1" dirty="0" smtClean="0">
                <a:latin typeface="Times-Roman"/>
              </a:rPr>
              <a:t>more than once.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8873" y="4690356"/>
            <a:ext cx="6281127" cy="1862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A </a:t>
            </a:r>
            <a:r>
              <a:rPr lang="en-US" i="1" smtClean="0"/>
              <a:t>complete graph Kn</a:t>
            </a:r>
            <a:r>
              <a:rPr lang="en-US" i="1" dirty="0" smtClean="0"/>
              <a:t> has a Hamilton circuit whenever n ≥ 3.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G is a simple graph with n vertices with n ≥ 3 such that the </a:t>
            </a:r>
            <a:r>
              <a:rPr lang="en-US" dirty="0" smtClean="0"/>
              <a:t>degree of every vertex in </a:t>
            </a:r>
            <a:r>
              <a:rPr lang="en-US" i="1" dirty="0" smtClean="0"/>
              <a:t>G is at least n/2, then G has a Hamilton circuit.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G is a simple graph with n vertices with n ≥ 3 such that </a:t>
            </a:r>
            <a:r>
              <a:rPr lang="en-US" dirty="0" smtClean="0"/>
              <a:t>deg</a:t>
            </a:r>
            <a:r>
              <a:rPr lang="en-US" i="1" dirty="0" smtClean="0"/>
              <a:t>(u) + deg(v) ≥ n for every pair of nonadjacent vertices u and v in G, then G has a </a:t>
            </a:r>
            <a:r>
              <a:rPr lang="en-US" dirty="0" smtClean="0"/>
              <a:t>Hamilton circuit.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>
            <a:normAutofit fontScale="90000"/>
          </a:bodyPr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3900" b="1" dirty="0">
                <a:solidFill>
                  <a:srgbClr val="3B62AF"/>
                </a:solidFill>
                <a:latin typeface="Arial" charset="0"/>
              </a:rPr>
              <a:t>Single-Source Shortest Path Problem 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20675" y="1439863"/>
            <a:ext cx="8697913" cy="4938712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 typeface="Arial" charset="0"/>
              <a:buNone/>
            </a:pPr>
            <a:r>
              <a:rPr lang="en-US" b="1" u="sng" smtClean="0">
                <a:solidFill>
                  <a:srgbClr val="444444"/>
                </a:solidFill>
                <a:latin typeface="Arial" charset="0"/>
                <a:ea typeface="ＭＳ Ｐゴシック" pitchFamily="-101" charset="-128"/>
              </a:rPr>
              <a:t>Single-Source Shortest Path Problem</a:t>
            </a:r>
            <a:r>
              <a:rPr lang="en-US" b="1" smtClean="0">
                <a:solidFill>
                  <a:srgbClr val="444444"/>
                </a:solidFill>
                <a:latin typeface="Arial" charset="0"/>
                <a:ea typeface="ＭＳ Ｐゴシック" pitchFamily="-101" charset="-128"/>
              </a:rPr>
              <a:t> </a:t>
            </a:r>
            <a:r>
              <a:rPr lang="en-US" smtClean="0">
                <a:solidFill>
                  <a:srgbClr val="444444"/>
                </a:solidFill>
                <a:latin typeface="Arial" charset="0"/>
                <a:ea typeface="ＭＳ Ｐゴシック" pitchFamily="-101" charset="-128"/>
              </a:rPr>
              <a:t>- The problem of finding shortest paths from a source vertex </a:t>
            </a:r>
            <a:r>
              <a:rPr lang="en-US" i="1" smtClean="0">
                <a:solidFill>
                  <a:srgbClr val="444444"/>
                </a:solidFill>
                <a:latin typeface="Arial" charset="0"/>
                <a:ea typeface="ＭＳ Ｐゴシック" pitchFamily="-101" charset="-128"/>
              </a:rPr>
              <a:t>v</a:t>
            </a:r>
            <a:r>
              <a:rPr lang="en-US" smtClean="0">
                <a:solidFill>
                  <a:srgbClr val="444444"/>
                </a:solidFill>
                <a:latin typeface="Arial" charset="0"/>
                <a:ea typeface="ＭＳ Ｐゴシック" pitchFamily="-101" charset="-128"/>
              </a:rPr>
              <a:t> to all other vertices in the graph.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1563" y="3086100"/>
            <a:ext cx="3808412" cy="251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3900" b="1" smtClean="0">
                <a:solidFill>
                  <a:srgbClr val="3B62AF"/>
                </a:solidFill>
                <a:latin typeface="Arial" charset="0"/>
                <a:ea typeface="ＭＳ Ｐゴシック" pitchFamily="-101" charset="-128"/>
              </a:rPr>
              <a:t>Dijkstra's algorithm 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20663" y="1171575"/>
            <a:ext cx="8397875" cy="4938713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 typeface="Arial" charset="0"/>
              <a:buNone/>
            </a:pPr>
            <a:r>
              <a:rPr lang="en-US" sz="2500" b="1" u="sng" smtClean="0">
                <a:solidFill>
                  <a:srgbClr val="444444"/>
                </a:solidFill>
                <a:latin typeface="Arial" charset="0"/>
                <a:ea typeface="ＭＳ Ｐゴシック" pitchFamily="-101" charset="-128"/>
              </a:rPr>
              <a:t>Dijkstra's algorithm</a:t>
            </a:r>
            <a:r>
              <a:rPr lang="en-US" sz="2500" b="1" smtClean="0">
                <a:solidFill>
                  <a:srgbClr val="444444"/>
                </a:solidFill>
                <a:latin typeface="Arial" charset="0"/>
                <a:ea typeface="ＭＳ Ｐゴシック" pitchFamily="-101" charset="-128"/>
              </a:rPr>
              <a:t> </a:t>
            </a:r>
            <a:r>
              <a:rPr lang="en-US" sz="2500" smtClean="0">
                <a:solidFill>
                  <a:srgbClr val="444444"/>
                </a:solidFill>
                <a:latin typeface="Arial" charset="0"/>
                <a:ea typeface="ＭＳ Ｐゴシック" pitchFamily="-101" charset="-128"/>
              </a:rPr>
              <a:t>-</a:t>
            </a:r>
            <a:r>
              <a:rPr lang="en-US" sz="2500" b="1" smtClean="0">
                <a:solidFill>
                  <a:srgbClr val="444444"/>
                </a:solidFill>
                <a:latin typeface="Arial" charset="0"/>
                <a:ea typeface="ＭＳ Ｐゴシック" pitchFamily="-101" charset="-128"/>
              </a:rPr>
              <a:t> </a:t>
            </a:r>
            <a:r>
              <a:rPr lang="en-US" sz="2500" smtClean="0">
                <a:solidFill>
                  <a:srgbClr val="444444"/>
                </a:solidFill>
                <a:latin typeface="Arial" charset="0"/>
                <a:ea typeface="ＭＳ Ｐゴシック" pitchFamily="-101" charset="-128"/>
              </a:rPr>
              <a:t>is a solution to the single-source shortest path problem in graph theory. </a:t>
            </a:r>
            <a:endParaRPr lang="en-US" sz="2500" smtClean="0">
              <a:ea typeface="ＭＳ Ｐゴシック" pitchFamily="-101" charset="-128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Arial" charset="0"/>
              <a:buNone/>
            </a:pPr>
            <a:r>
              <a:rPr lang="en-US" sz="2500" smtClean="0">
                <a:solidFill>
                  <a:srgbClr val="444444"/>
                </a:solidFill>
                <a:latin typeface="Arial" charset="0"/>
                <a:ea typeface="ＭＳ Ｐゴシック" pitchFamily="-101" charset="-128"/>
              </a:rPr>
              <a:t> </a:t>
            </a:r>
            <a:endParaRPr lang="en-US" sz="2500" smtClean="0">
              <a:ea typeface="ＭＳ Ｐゴシック" pitchFamily="-101" charset="-128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Arial" charset="0"/>
              <a:buNone/>
            </a:pPr>
            <a:r>
              <a:rPr lang="en-US" sz="2500" smtClean="0">
                <a:solidFill>
                  <a:srgbClr val="444444"/>
                </a:solidFill>
                <a:latin typeface="Arial" charset="0"/>
                <a:ea typeface="ＭＳ Ｐゴシック" pitchFamily="-101" charset="-128"/>
              </a:rPr>
              <a:t>Works on both directed and undirected graphs. However, all edges must have nonnegative weights.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Arial" charset="0"/>
              <a:buNone/>
            </a:pPr>
            <a:endParaRPr lang="en-US" sz="2500" smtClean="0">
              <a:solidFill>
                <a:srgbClr val="444444"/>
              </a:solidFill>
              <a:latin typeface="Arial" charset="0"/>
              <a:ea typeface="ＭＳ Ｐゴシック" pitchFamily="-101" charset="-128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Arial" charset="0"/>
              <a:buNone/>
            </a:pPr>
            <a:r>
              <a:rPr lang="en-US" sz="2500" smtClean="0">
                <a:solidFill>
                  <a:srgbClr val="990000"/>
                </a:solidFill>
                <a:latin typeface="Arial" charset="0"/>
                <a:ea typeface="ＭＳ Ｐゴシック" pitchFamily="-101" charset="-128"/>
              </a:rPr>
              <a:t>Input:</a:t>
            </a:r>
            <a:r>
              <a:rPr lang="en-US" sz="2500" smtClean="0">
                <a:solidFill>
                  <a:srgbClr val="444444"/>
                </a:solidFill>
                <a:latin typeface="Arial" charset="0"/>
                <a:ea typeface="ＭＳ Ｐゴシック" pitchFamily="-101" charset="-128"/>
              </a:rPr>
              <a:t> Weighted graph G={E,V} and source vertex </a:t>
            </a:r>
            <a:r>
              <a:rPr lang="en-US" sz="2500" i="1" smtClean="0">
                <a:solidFill>
                  <a:srgbClr val="444444"/>
                </a:solidFill>
                <a:latin typeface="Arial" charset="0"/>
                <a:ea typeface="ＭＳ Ｐゴシック" pitchFamily="-101" charset="-128"/>
              </a:rPr>
              <a:t>v</a:t>
            </a:r>
            <a:r>
              <a:rPr lang="en-US" sz="2500" smtClean="0">
                <a:latin typeface="Constantia" pitchFamily="-101" charset="0"/>
                <a:ea typeface="ＭＳ Ｐゴシック" pitchFamily="-101" charset="-128"/>
              </a:rPr>
              <a:t>∈</a:t>
            </a:r>
            <a:r>
              <a:rPr lang="en-US" sz="2500" smtClean="0">
                <a:solidFill>
                  <a:srgbClr val="444444"/>
                </a:solidFill>
                <a:latin typeface="Arial" charset="0"/>
                <a:ea typeface="ＭＳ Ｐゴシック" pitchFamily="-101" charset="-128"/>
              </a:rPr>
              <a:t>V, such that all edge weights are nonnegative</a:t>
            </a:r>
            <a:endParaRPr lang="en-US" sz="2500" smtClean="0">
              <a:ea typeface="ＭＳ Ｐゴシック" pitchFamily="-101" charset="-128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Arial" charset="0"/>
              <a:buNone/>
            </a:pPr>
            <a:r>
              <a:rPr lang="en-US" sz="2500" smtClean="0">
                <a:solidFill>
                  <a:srgbClr val="444444"/>
                </a:solidFill>
                <a:latin typeface="Arial" charset="0"/>
                <a:ea typeface="ＭＳ Ｐゴシック" pitchFamily="-101" charset="-128"/>
              </a:rPr>
              <a:t> </a:t>
            </a:r>
            <a:endParaRPr lang="en-US" sz="2500" smtClean="0">
              <a:ea typeface="ＭＳ Ｐゴシック" pitchFamily="-101" charset="-128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Arial" charset="0"/>
              <a:buNone/>
            </a:pPr>
            <a:r>
              <a:rPr lang="en-US" sz="2500" smtClean="0">
                <a:solidFill>
                  <a:srgbClr val="990000"/>
                </a:solidFill>
                <a:latin typeface="Arial" charset="0"/>
                <a:ea typeface="ＭＳ Ｐゴシック" pitchFamily="-101" charset="-128"/>
              </a:rPr>
              <a:t>Output:</a:t>
            </a:r>
            <a:r>
              <a:rPr lang="en-US" sz="2500" smtClean="0">
                <a:solidFill>
                  <a:srgbClr val="444444"/>
                </a:solidFill>
                <a:latin typeface="Arial" charset="0"/>
                <a:ea typeface="ＭＳ Ｐゴシック" pitchFamily="-101" charset="-128"/>
              </a:rPr>
              <a:t> Lengths of shortest paths (or the shortest paths themselves) from a given source vertex</a:t>
            </a:r>
            <a:r>
              <a:rPr lang="en-US" sz="2500" i="1" smtClean="0">
                <a:solidFill>
                  <a:srgbClr val="444444"/>
                </a:solidFill>
                <a:latin typeface="Arial" charset="0"/>
                <a:ea typeface="ＭＳ Ｐゴシック" pitchFamily="-101" charset="-128"/>
              </a:rPr>
              <a:t> v</a:t>
            </a:r>
            <a:r>
              <a:rPr lang="en-US" sz="2500" smtClean="0">
                <a:latin typeface="Constantia" pitchFamily="-101" charset="0"/>
                <a:ea typeface="ＭＳ Ｐゴシック" pitchFamily="-101" charset="-128"/>
              </a:rPr>
              <a:t>∈</a:t>
            </a:r>
            <a:r>
              <a:rPr lang="en-US" sz="2500" smtClean="0">
                <a:solidFill>
                  <a:srgbClr val="444444"/>
                </a:solidFill>
                <a:latin typeface="Arial" charset="0"/>
                <a:ea typeface="ＭＳ Ｐゴシック" pitchFamily="-101" charset="-128"/>
              </a:rPr>
              <a:t>V  to all other vertices</a:t>
            </a:r>
            <a:endParaRPr lang="en-US" sz="2500" smtClean="0">
              <a:ea typeface="ＭＳ Ｐゴシック" pitchFamily="-101" charset="-128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Arial" charset="0"/>
              <a:buNone/>
            </a:pPr>
            <a:endParaRPr lang="en-US" sz="2500" b="1" smtClean="0">
              <a:solidFill>
                <a:srgbClr val="444444"/>
              </a:solidFill>
              <a:latin typeface="Arial" charset="0"/>
              <a:ea typeface="ＭＳ Ｐゴシック" pitchFamily="-101" charset="-128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Arial" charset="0"/>
              <a:buNone/>
            </a:pPr>
            <a:endParaRPr lang="en-US" sz="2500" b="1" u="sng" smtClean="0">
              <a:solidFill>
                <a:srgbClr val="444444"/>
              </a:solidFill>
              <a:latin typeface="Arial" charset="0"/>
              <a:ea typeface="ＭＳ Ｐゴシック" pitchFamily="-10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accent1"/>
                </a:solidFill>
                <a:latin typeface="Arial" charset="0"/>
                <a:ea typeface="ＭＳ Ｐゴシック" pitchFamily="-101" charset="-128"/>
                <a:cs typeface="Arial" charset="0"/>
              </a:rPr>
              <a:t>Approach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smtClean="0">
                <a:ea typeface="ＭＳ Ｐゴシック" pitchFamily="-101" charset="-128"/>
              </a:rPr>
              <a:t>The algorithm computes for each vertex u the </a:t>
            </a:r>
            <a:r>
              <a:rPr lang="en-US" altLang="en-US" sz="2400" smtClean="0">
                <a:solidFill>
                  <a:srgbClr val="EE2926"/>
                </a:solidFill>
                <a:ea typeface="ＭＳ Ｐゴシック" pitchFamily="-101" charset="-128"/>
              </a:rPr>
              <a:t>distance</a:t>
            </a:r>
            <a:r>
              <a:rPr lang="en-US" altLang="en-US" sz="2400" smtClean="0">
                <a:ea typeface="ＭＳ Ｐゴシック" pitchFamily="-101" charset="-128"/>
              </a:rPr>
              <a:t> to u from the start vertex v, that is, the weight of a shortest path between v and u.</a:t>
            </a:r>
          </a:p>
          <a:p>
            <a:r>
              <a:rPr lang="en-US" altLang="en-US" sz="2400" smtClean="0">
                <a:ea typeface="ＭＳ Ｐゴシック" pitchFamily="-101" charset="-128"/>
              </a:rPr>
              <a:t>the algorithm keeps track of the set of vertices for which the distance has been computed, called the </a:t>
            </a:r>
            <a:r>
              <a:rPr lang="en-US" altLang="en-US" sz="2400" smtClean="0">
                <a:solidFill>
                  <a:srgbClr val="EE2926"/>
                </a:solidFill>
                <a:ea typeface="ＭＳ Ｐゴシック" pitchFamily="-101" charset="-128"/>
              </a:rPr>
              <a:t>cloud</a:t>
            </a:r>
            <a:r>
              <a:rPr lang="en-US" altLang="en-US" sz="2400" smtClean="0">
                <a:ea typeface="ＭＳ Ｐゴシック" pitchFamily="-101" charset="-128"/>
              </a:rPr>
              <a:t> C</a:t>
            </a:r>
          </a:p>
          <a:p>
            <a:r>
              <a:rPr lang="en-US" altLang="en-US" sz="2400" smtClean="0">
                <a:ea typeface="ＭＳ Ｐゴシック" pitchFamily="-101" charset="-128"/>
              </a:rPr>
              <a:t>Every vertex has a label D associated with it. For any vertex u, D[u] stores an approximation of the distance between v and u. The algorithm will update a D[u] value when it finds a shorter path from v to u.</a:t>
            </a:r>
          </a:p>
          <a:p>
            <a:r>
              <a:rPr lang="en-US" altLang="en-US" sz="2400" smtClean="0">
                <a:ea typeface="ＭＳ Ｐゴシック" pitchFamily="-101" charset="-128"/>
              </a:rPr>
              <a:t>When a vertex u is added to the cloud, its label D[u] is equal to the actual (final) distance between the starting vertex v and vertex u.</a:t>
            </a:r>
          </a:p>
          <a:p>
            <a:pPr lvl="1">
              <a:buFont typeface="Arial" charset="0"/>
              <a:buNone/>
            </a:pPr>
            <a:endParaRPr lang="en-US" sz="2400" smtClean="0">
              <a:latin typeface="Arial" charset="0"/>
              <a:ea typeface="ＭＳ Ｐゴシック" pitchFamily="-101" charset="-128"/>
              <a:cs typeface="Arial" charset="0"/>
            </a:endParaRP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85DF5C2-D2A7-45C7-A787-C54D4E8C588E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564DDFE-F75E-488E-A473-8E0B6CB8D9A4}" type="slidenum">
              <a:rPr lang="en-US"/>
              <a:pPr/>
              <a:t>38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1" charset="-128"/>
              </a:rPr>
              <a:t>Example: Initialization</a:t>
            </a:r>
          </a:p>
        </p:txBody>
      </p:sp>
      <p:sp>
        <p:nvSpPr>
          <p:cNvPr id="21508" name="Oval 3"/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A</a:t>
            </a:r>
            <a:endParaRPr lang="en-US" baseline="-25000">
              <a:latin typeface="Times New Roman" pitchFamily="-101" charset="0"/>
            </a:endParaRPr>
          </a:p>
        </p:txBody>
      </p:sp>
      <p:sp>
        <p:nvSpPr>
          <p:cNvPr id="21509" name="Oval 4"/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G</a:t>
            </a:r>
            <a:endParaRPr lang="en-US" baseline="-25000">
              <a:latin typeface="Times New Roman" pitchFamily="-101" charset="0"/>
            </a:endParaRPr>
          </a:p>
        </p:txBody>
      </p:sp>
      <p:sp>
        <p:nvSpPr>
          <p:cNvPr id="21510" name="Oval 5"/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F</a:t>
            </a:r>
            <a:endParaRPr lang="en-US" baseline="-25000">
              <a:latin typeface="Times New Roman" pitchFamily="-101" charset="0"/>
            </a:endParaRPr>
          </a:p>
        </p:txBody>
      </p:sp>
      <p:cxnSp>
        <p:nvCxnSpPr>
          <p:cNvPr id="21511" name="AutoShape 6"/>
          <p:cNvCxnSpPr>
            <a:cxnSpLocks noChangeShapeType="1"/>
            <a:stCxn id="21509" idx="2"/>
            <a:endCxn id="21510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12" name="AutoShape 7"/>
          <p:cNvCxnSpPr>
            <a:cxnSpLocks noChangeShapeType="1"/>
            <a:stCxn id="21524" idx="2"/>
            <a:endCxn id="21521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13" name="AutoShape 8"/>
          <p:cNvCxnSpPr>
            <a:cxnSpLocks noChangeShapeType="1"/>
            <a:stCxn id="21508" idx="6"/>
            <a:endCxn id="21514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514" name="Oval 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B</a:t>
            </a:r>
            <a:endParaRPr lang="en-US" baseline="-25000">
              <a:latin typeface="Times New Roman" pitchFamily="-101" charset="0"/>
            </a:endParaRPr>
          </a:p>
        </p:txBody>
      </p:sp>
      <p:sp>
        <p:nvSpPr>
          <p:cNvPr id="21515" name="Oval 10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E</a:t>
            </a:r>
            <a:endParaRPr lang="en-US" baseline="-25000">
              <a:latin typeface="Times New Roman" pitchFamily="-101" charset="0"/>
            </a:endParaRPr>
          </a:p>
        </p:txBody>
      </p:sp>
      <p:cxnSp>
        <p:nvCxnSpPr>
          <p:cNvPr id="21516" name="AutoShape 11"/>
          <p:cNvCxnSpPr>
            <a:cxnSpLocks noChangeShapeType="1"/>
            <a:stCxn id="21515" idx="2"/>
            <a:endCxn id="21524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1517" name="AutoShape 12"/>
          <p:cNvCxnSpPr>
            <a:cxnSpLocks noChangeShapeType="1"/>
            <a:stCxn id="21515" idx="1"/>
            <a:endCxn id="21514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1518" name="AutoShape 13"/>
          <p:cNvCxnSpPr>
            <a:cxnSpLocks noChangeShapeType="1"/>
            <a:stCxn id="21509" idx="7"/>
            <a:endCxn id="21515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1519" name="AutoShape 14"/>
          <p:cNvCxnSpPr>
            <a:cxnSpLocks noChangeShapeType="1"/>
            <a:stCxn id="21508" idx="5"/>
            <a:endCxn id="21524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0" name="AutoShape 15"/>
          <p:cNvCxnSpPr>
            <a:cxnSpLocks noChangeShapeType="1"/>
            <a:stCxn id="21514" idx="3"/>
            <a:endCxn id="21524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521" name="Oval 16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C</a:t>
            </a:r>
            <a:endParaRPr lang="en-US" baseline="-25000">
              <a:latin typeface="Times New Roman" pitchFamily="-101" charset="0"/>
            </a:endParaRPr>
          </a:p>
        </p:txBody>
      </p:sp>
      <p:cxnSp>
        <p:nvCxnSpPr>
          <p:cNvPr id="21522" name="AutoShape 17"/>
          <p:cNvCxnSpPr>
            <a:cxnSpLocks noChangeShapeType="1"/>
            <a:stCxn id="21521" idx="7"/>
            <a:endCxn id="21508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3" name="AutoShape 18"/>
          <p:cNvCxnSpPr>
            <a:cxnSpLocks noChangeShapeType="1"/>
            <a:stCxn id="21510" idx="1"/>
            <a:endCxn id="21521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1524" name="Oval 19"/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D</a:t>
            </a:r>
            <a:endParaRPr lang="en-US" baseline="-25000">
              <a:latin typeface="Times New Roman" pitchFamily="-101" charset="0"/>
            </a:endParaRPr>
          </a:p>
        </p:txBody>
      </p:sp>
      <p:cxnSp>
        <p:nvCxnSpPr>
          <p:cNvPr id="21525" name="AutoShape 20"/>
          <p:cNvCxnSpPr>
            <a:cxnSpLocks noChangeShapeType="1"/>
            <a:stCxn id="21509" idx="1"/>
            <a:endCxn id="21524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1526" name="AutoShape 21"/>
          <p:cNvCxnSpPr>
            <a:cxnSpLocks noChangeShapeType="1"/>
            <a:stCxn id="21510" idx="7"/>
            <a:endCxn id="21524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1527" name="Text Box 22"/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21528" name="Text Box 23"/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1529" name="Text Box 24"/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1530" name="Text Box 25"/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10</a:t>
            </a:r>
          </a:p>
        </p:txBody>
      </p:sp>
      <p:sp>
        <p:nvSpPr>
          <p:cNvPr id="21531" name="Text Box 26"/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21532" name="Text Box 27"/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6</a:t>
            </a:r>
          </a:p>
        </p:txBody>
      </p:sp>
      <p:sp>
        <p:nvSpPr>
          <p:cNvPr id="21533" name="Text Box 28"/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21534" name="Text Box 29"/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1535" name="Text Box 30"/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1536" name="Text Box 31"/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21537" name="Text Box 32"/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5</a:t>
            </a:r>
          </a:p>
        </p:txBody>
      </p:sp>
      <p:sp>
        <p:nvSpPr>
          <p:cNvPr id="21538" name="Text Box 33"/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1539" name="Text Box 34"/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1540" name="Text Box 35"/>
          <p:cNvSpPr txBox="1">
            <a:spLocks noChangeArrowheads="1"/>
          </p:cNvSpPr>
          <p:nvPr/>
        </p:nvSpPr>
        <p:spPr bwMode="auto">
          <a:xfrm>
            <a:off x="5486400" y="2047875"/>
            <a:ext cx="385763" cy="36988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674EA7"/>
                </a:solidFill>
                <a:latin typeface="Constantia" pitchFamily="-101" charset="0"/>
              </a:rPr>
              <a:t>∞ </a:t>
            </a:r>
            <a:endParaRPr lang="en-US"/>
          </a:p>
        </p:txBody>
      </p:sp>
      <p:sp>
        <p:nvSpPr>
          <p:cNvPr id="21541" name="Text Box 38"/>
          <p:cNvSpPr txBox="1">
            <a:spLocks noChangeArrowheads="1"/>
          </p:cNvSpPr>
          <p:nvPr/>
        </p:nvSpPr>
        <p:spPr bwMode="auto">
          <a:xfrm>
            <a:off x="1981200" y="3657600"/>
            <a:ext cx="385763" cy="36988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674EA7"/>
                </a:solidFill>
                <a:latin typeface="Constantia" pitchFamily="-101" charset="0"/>
              </a:rPr>
              <a:t>∞ </a:t>
            </a:r>
            <a:endParaRPr lang="en-US"/>
          </a:p>
        </p:txBody>
      </p:sp>
      <p:sp>
        <p:nvSpPr>
          <p:cNvPr id="21542" name="Text Box 39"/>
          <p:cNvSpPr txBox="1">
            <a:spLocks noChangeArrowheads="1"/>
          </p:cNvSpPr>
          <p:nvPr/>
        </p:nvSpPr>
        <p:spPr bwMode="auto">
          <a:xfrm>
            <a:off x="6858000" y="3581400"/>
            <a:ext cx="385763" cy="36988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674EA7"/>
                </a:solidFill>
                <a:latin typeface="Constantia" pitchFamily="-101" charset="0"/>
              </a:rPr>
              <a:t>∞ </a:t>
            </a:r>
            <a:endParaRPr lang="en-US"/>
          </a:p>
        </p:txBody>
      </p:sp>
      <p:sp>
        <p:nvSpPr>
          <p:cNvPr id="21543" name="Text Box 40"/>
          <p:cNvSpPr txBox="1">
            <a:spLocks noChangeArrowheads="1"/>
          </p:cNvSpPr>
          <p:nvPr/>
        </p:nvSpPr>
        <p:spPr bwMode="auto">
          <a:xfrm>
            <a:off x="4495800" y="4114800"/>
            <a:ext cx="385763" cy="36988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674EA7"/>
                </a:solidFill>
                <a:latin typeface="Constantia" pitchFamily="-101" charset="0"/>
              </a:rPr>
              <a:t>∞ </a:t>
            </a:r>
            <a:endParaRPr lang="en-US"/>
          </a:p>
        </p:txBody>
      </p:sp>
      <p:sp>
        <p:nvSpPr>
          <p:cNvPr id="21544" name="Text Box 43"/>
          <p:cNvSpPr txBox="1">
            <a:spLocks noChangeArrowheads="1"/>
          </p:cNvSpPr>
          <p:nvPr/>
        </p:nvSpPr>
        <p:spPr bwMode="auto">
          <a:xfrm>
            <a:off x="2549525" y="5848350"/>
            <a:ext cx="4445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Pick vertex in List with minimum distance.</a:t>
            </a:r>
          </a:p>
        </p:txBody>
      </p:sp>
      <p:sp>
        <p:nvSpPr>
          <p:cNvPr id="21545" name="Text Box 44"/>
          <p:cNvSpPr txBox="1">
            <a:spLocks noChangeArrowheads="1"/>
          </p:cNvSpPr>
          <p:nvPr/>
        </p:nvSpPr>
        <p:spPr bwMode="auto">
          <a:xfrm>
            <a:off x="3429000" y="5257800"/>
            <a:ext cx="385763" cy="36988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674EA7"/>
                </a:solidFill>
                <a:latin typeface="Constantia" pitchFamily="-101" charset="0"/>
              </a:rPr>
              <a:t>∞ </a:t>
            </a:r>
            <a:endParaRPr lang="en-US"/>
          </a:p>
        </p:txBody>
      </p:sp>
      <p:sp>
        <p:nvSpPr>
          <p:cNvPr id="21546" name="Text Box 45"/>
          <p:cNvSpPr txBox="1">
            <a:spLocks noChangeArrowheads="1"/>
          </p:cNvSpPr>
          <p:nvPr/>
        </p:nvSpPr>
        <p:spPr bwMode="auto">
          <a:xfrm>
            <a:off x="5486400" y="5257800"/>
            <a:ext cx="385763" cy="36988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674EA7"/>
                </a:solidFill>
                <a:latin typeface="Constantia" pitchFamily="-101" charset="0"/>
              </a:rPr>
              <a:t>∞ </a:t>
            </a:r>
            <a:endParaRPr lang="en-US"/>
          </a:p>
        </p:txBody>
      </p:sp>
      <p:sp>
        <p:nvSpPr>
          <p:cNvPr id="21547" name="Text Box 46"/>
          <p:cNvSpPr txBox="1">
            <a:spLocks noChangeArrowheads="1"/>
          </p:cNvSpPr>
          <p:nvPr/>
        </p:nvSpPr>
        <p:spPr bwMode="auto">
          <a:xfrm>
            <a:off x="457200" y="2112963"/>
            <a:ext cx="22955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Distance(source) = 0</a:t>
            </a:r>
          </a:p>
        </p:txBody>
      </p:sp>
      <p:sp>
        <p:nvSpPr>
          <p:cNvPr id="21548" name="Line 47"/>
          <p:cNvSpPr>
            <a:spLocks noChangeShapeType="1"/>
          </p:cNvSpPr>
          <p:nvPr/>
        </p:nvSpPr>
        <p:spPr bwMode="auto">
          <a:xfrm>
            <a:off x="3048000" y="23622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9" name="Text Box 48"/>
          <p:cNvSpPr txBox="1">
            <a:spLocks noChangeArrowheads="1"/>
          </p:cNvSpPr>
          <p:nvPr/>
        </p:nvSpPr>
        <p:spPr bwMode="auto">
          <a:xfrm>
            <a:off x="6324600" y="2133600"/>
            <a:ext cx="2514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Distance (all vertices but source) = </a:t>
            </a:r>
            <a:r>
              <a:rPr lang="en-US">
                <a:solidFill>
                  <a:srgbClr val="674EA7"/>
                </a:solidFill>
                <a:latin typeface="Constantia" pitchFamily="-101" charset="0"/>
              </a:rPr>
              <a:t>∞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7F55B78-FBCB-4447-89D7-2F003F007DD0}" type="slidenum">
              <a:rPr lang="en-US"/>
              <a:pPr/>
              <a:t>39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000000"/>
                </a:solidFill>
                <a:ea typeface="ＭＳ Ｐゴシック" pitchFamily="-101" charset="-128"/>
              </a:rPr>
              <a:t>Example: Update neighbors' distance</a:t>
            </a:r>
          </a:p>
        </p:txBody>
      </p:sp>
      <p:sp>
        <p:nvSpPr>
          <p:cNvPr id="22532" name="Oval 3"/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A</a:t>
            </a:r>
            <a:endParaRPr lang="en-US" baseline="-25000">
              <a:latin typeface="Times New Roman" pitchFamily="-101" charset="0"/>
            </a:endParaRPr>
          </a:p>
        </p:txBody>
      </p:sp>
      <p:sp>
        <p:nvSpPr>
          <p:cNvPr id="22533" name="Oval 4"/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G</a:t>
            </a:r>
            <a:endParaRPr lang="en-US" baseline="-25000">
              <a:latin typeface="Times New Roman" pitchFamily="-101" charset="0"/>
            </a:endParaRPr>
          </a:p>
        </p:txBody>
      </p:sp>
      <p:sp>
        <p:nvSpPr>
          <p:cNvPr id="22534" name="Oval 5"/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F</a:t>
            </a:r>
            <a:endParaRPr lang="en-US" baseline="-25000">
              <a:latin typeface="Times New Roman" pitchFamily="-101" charset="0"/>
            </a:endParaRPr>
          </a:p>
        </p:txBody>
      </p:sp>
      <p:cxnSp>
        <p:nvCxnSpPr>
          <p:cNvPr id="22535" name="AutoShape 6"/>
          <p:cNvCxnSpPr>
            <a:cxnSpLocks noChangeShapeType="1"/>
            <a:stCxn id="22533" idx="2"/>
            <a:endCxn id="22534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36" name="AutoShape 7"/>
          <p:cNvCxnSpPr>
            <a:cxnSpLocks noChangeShapeType="1"/>
            <a:stCxn id="22548" idx="2"/>
            <a:endCxn id="22545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37" name="AutoShape 8"/>
          <p:cNvCxnSpPr>
            <a:cxnSpLocks noChangeShapeType="1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</p:cxnSp>
      <p:sp>
        <p:nvSpPr>
          <p:cNvPr id="22538" name="Oval 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B</a:t>
            </a:r>
            <a:endParaRPr lang="en-US" baseline="-25000">
              <a:latin typeface="Times New Roman" pitchFamily="-101" charset="0"/>
            </a:endParaRPr>
          </a:p>
        </p:txBody>
      </p:sp>
      <p:sp>
        <p:nvSpPr>
          <p:cNvPr id="22539" name="Oval 10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E</a:t>
            </a:r>
            <a:endParaRPr lang="en-US" baseline="-25000">
              <a:latin typeface="Times New Roman" pitchFamily="-101" charset="0"/>
            </a:endParaRPr>
          </a:p>
        </p:txBody>
      </p:sp>
      <p:cxnSp>
        <p:nvCxnSpPr>
          <p:cNvPr id="22540" name="AutoShape 11"/>
          <p:cNvCxnSpPr>
            <a:cxnSpLocks noChangeShapeType="1"/>
            <a:stCxn id="22539" idx="2"/>
            <a:endCxn id="22548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2541" name="AutoShape 12"/>
          <p:cNvCxnSpPr>
            <a:cxnSpLocks noChangeShapeType="1"/>
            <a:stCxn id="22539" idx="1"/>
            <a:endCxn id="22538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2542" name="AutoShape 13"/>
          <p:cNvCxnSpPr>
            <a:cxnSpLocks noChangeShapeType="1"/>
            <a:stCxn id="22533" idx="7"/>
            <a:endCxn id="22539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2543" name="AutoShape 14"/>
          <p:cNvCxnSpPr>
            <a:cxnSpLocks noChangeShapeType="1"/>
            <a:stCxn id="22532" idx="5"/>
            <a:endCxn id="22548" idx="1"/>
          </p:cNvCxnSpPr>
          <p:nvPr/>
        </p:nvCxnSpPr>
        <p:spPr bwMode="auto">
          <a:xfrm>
            <a:off x="3743325" y="2843213"/>
            <a:ext cx="7429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</p:cxnSp>
      <p:cxnSp>
        <p:nvCxnSpPr>
          <p:cNvPr id="22544" name="AutoShape 15"/>
          <p:cNvCxnSpPr>
            <a:cxnSpLocks noChangeShapeType="1"/>
            <a:stCxn id="22538" idx="3"/>
            <a:endCxn id="22548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45" name="Oval 16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C</a:t>
            </a:r>
            <a:endParaRPr lang="en-US" baseline="-25000">
              <a:latin typeface="Times New Roman" pitchFamily="-101" charset="0"/>
            </a:endParaRPr>
          </a:p>
        </p:txBody>
      </p:sp>
      <p:cxnSp>
        <p:nvCxnSpPr>
          <p:cNvPr id="22546" name="AutoShape 17"/>
          <p:cNvCxnSpPr>
            <a:cxnSpLocks noChangeShapeType="1"/>
            <a:stCxn id="22545" idx="7"/>
            <a:endCxn id="22532" idx="3"/>
          </p:cNvCxnSpPr>
          <p:nvPr/>
        </p:nvCxnSpPr>
        <p:spPr bwMode="auto">
          <a:xfrm flipV="1">
            <a:off x="2752725" y="2843213"/>
            <a:ext cx="666750" cy="8048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47" name="AutoShape 18"/>
          <p:cNvCxnSpPr>
            <a:cxnSpLocks noChangeShapeType="1"/>
            <a:stCxn id="22534" idx="1"/>
            <a:endCxn id="22545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2548" name="Oval 19"/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D</a:t>
            </a:r>
            <a:endParaRPr lang="en-US" baseline="-25000">
              <a:latin typeface="Times New Roman" pitchFamily="-101" charset="0"/>
            </a:endParaRPr>
          </a:p>
        </p:txBody>
      </p:sp>
      <p:cxnSp>
        <p:nvCxnSpPr>
          <p:cNvPr id="22549" name="AutoShape 20"/>
          <p:cNvCxnSpPr>
            <a:cxnSpLocks noChangeShapeType="1"/>
            <a:stCxn id="22533" idx="1"/>
            <a:endCxn id="22548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2550" name="AutoShape 21"/>
          <p:cNvCxnSpPr>
            <a:cxnSpLocks noChangeShapeType="1"/>
            <a:stCxn id="22534" idx="7"/>
            <a:endCxn id="22548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2551" name="Text Box 22"/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22552" name="Text Box 23"/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2553" name="Text Box 24"/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2554" name="Text Box 25"/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10</a:t>
            </a:r>
          </a:p>
        </p:txBody>
      </p:sp>
      <p:sp>
        <p:nvSpPr>
          <p:cNvPr id="22555" name="Text Box 26"/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22556" name="Text Box 27"/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6</a:t>
            </a:r>
          </a:p>
        </p:txBody>
      </p:sp>
      <p:sp>
        <p:nvSpPr>
          <p:cNvPr id="22557" name="Text Box 28"/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22558" name="Text Box 29"/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2559" name="Text Box 30"/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2560" name="Text Box 31"/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22561" name="Text Box 32"/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5</a:t>
            </a:r>
          </a:p>
        </p:txBody>
      </p:sp>
      <p:sp>
        <p:nvSpPr>
          <p:cNvPr id="22562" name="Text Box 33"/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2563" name="Text Box 34"/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2564" name="Text Box 35"/>
          <p:cNvSpPr txBox="1">
            <a:spLocks noChangeArrowheads="1"/>
          </p:cNvSpPr>
          <p:nvPr/>
        </p:nvSpPr>
        <p:spPr bwMode="auto">
          <a:xfrm>
            <a:off x="5486400" y="2057400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-101" charset="2"/>
              </a:rPr>
              <a:t>2</a:t>
            </a:r>
            <a:endParaRPr lang="en-US"/>
          </a:p>
        </p:txBody>
      </p:sp>
      <p:sp>
        <p:nvSpPr>
          <p:cNvPr id="22565" name="Text Box 36"/>
          <p:cNvSpPr txBox="1">
            <a:spLocks noChangeArrowheads="1"/>
          </p:cNvSpPr>
          <p:nvPr/>
        </p:nvSpPr>
        <p:spPr bwMode="auto">
          <a:xfrm>
            <a:off x="1981200" y="3657600"/>
            <a:ext cx="385763" cy="36988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674EA7"/>
                </a:solidFill>
                <a:latin typeface="Constantia" pitchFamily="-101" charset="0"/>
              </a:rPr>
              <a:t>∞ </a:t>
            </a:r>
            <a:endParaRPr lang="en-US"/>
          </a:p>
        </p:txBody>
      </p:sp>
      <p:sp>
        <p:nvSpPr>
          <p:cNvPr id="22566" name="Text Box 37"/>
          <p:cNvSpPr txBox="1">
            <a:spLocks noChangeArrowheads="1"/>
          </p:cNvSpPr>
          <p:nvPr/>
        </p:nvSpPr>
        <p:spPr bwMode="auto">
          <a:xfrm>
            <a:off x="6858000" y="3581400"/>
            <a:ext cx="385763" cy="36988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674EA7"/>
                </a:solidFill>
                <a:latin typeface="Constantia" pitchFamily="-101" charset="0"/>
              </a:rPr>
              <a:t>∞ </a:t>
            </a:r>
            <a:endParaRPr lang="en-US"/>
          </a:p>
        </p:txBody>
      </p:sp>
      <p:sp>
        <p:nvSpPr>
          <p:cNvPr id="22567" name="Text Box 38"/>
          <p:cNvSpPr txBox="1">
            <a:spLocks noChangeArrowheads="1"/>
          </p:cNvSpPr>
          <p:nvPr/>
        </p:nvSpPr>
        <p:spPr bwMode="auto">
          <a:xfrm>
            <a:off x="4495800" y="4124325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-101" charset="2"/>
              </a:rPr>
              <a:t>1</a:t>
            </a:r>
            <a:endParaRPr lang="en-US"/>
          </a:p>
        </p:txBody>
      </p:sp>
      <p:sp>
        <p:nvSpPr>
          <p:cNvPr id="22568" name="Text Box 45"/>
          <p:cNvSpPr txBox="1">
            <a:spLocks noChangeArrowheads="1"/>
          </p:cNvSpPr>
          <p:nvPr/>
        </p:nvSpPr>
        <p:spPr bwMode="auto">
          <a:xfrm>
            <a:off x="3429000" y="5257800"/>
            <a:ext cx="385763" cy="36988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674EA7"/>
                </a:solidFill>
                <a:latin typeface="Constantia" pitchFamily="-101" charset="0"/>
              </a:rPr>
              <a:t>∞ </a:t>
            </a:r>
            <a:endParaRPr lang="en-US"/>
          </a:p>
        </p:txBody>
      </p:sp>
      <p:sp>
        <p:nvSpPr>
          <p:cNvPr id="22569" name="Text Box 46"/>
          <p:cNvSpPr txBox="1">
            <a:spLocks noChangeArrowheads="1"/>
          </p:cNvSpPr>
          <p:nvPr/>
        </p:nvSpPr>
        <p:spPr bwMode="auto">
          <a:xfrm>
            <a:off x="5486400" y="5257800"/>
            <a:ext cx="385763" cy="36988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674EA7"/>
                </a:solidFill>
                <a:latin typeface="Constantia" pitchFamily="-101" charset="0"/>
              </a:rPr>
              <a:t>∞ </a:t>
            </a:r>
            <a:endParaRPr lang="en-US"/>
          </a:p>
        </p:txBody>
      </p:sp>
      <p:sp>
        <p:nvSpPr>
          <p:cNvPr id="22570" name="Text Box 47"/>
          <p:cNvSpPr txBox="1">
            <a:spLocks noChangeArrowheads="1"/>
          </p:cNvSpPr>
          <p:nvPr/>
        </p:nvSpPr>
        <p:spPr bwMode="auto">
          <a:xfrm>
            <a:off x="381000" y="4724400"/>
            <a:ext cx="1947863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Distance(B) = 2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2571" name="Text Box 48"/>
          <p:cNvSpPr txBox="1">
            <a:spLocks noChangeArrowheads="1"/>
          </p:cNvSpPr>
          <p:nvPr/>
        </p:nvSpPr>
        <p:spPr bwMode="auto">
          <a:xfrm>
            <a:off x="381000" y="5029200"/>
            <a:ext cx="1947863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Distance(D) = 1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2572" name="Line 43"/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3" name="Line 44"/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Undirected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 graph</a:t>
            </a:r>
          </a:p>
          <a:p>
            <a:r>
              <a:rPr lang="en-US" dirty="0" smtClean="0"/>
              <a:t>Simple Graph</a:t>
            </a:r>
          </a:p>
          <a:p>
            <a:r>
              <a:rPr lang="en-US" dirty="0" smtClean="0"/>
              <a:t>Complete Graph</a:t>
            </a:r>
          </a:p>
          <a:p>
            <a:r>
              <a:rPr lang="en-US" dirty="0" smtClean="0"/>
              <a:t>Cyclic </a:t>
            </a:r>
            <a:r>
              <a:rPr lang="en-US" dirty="0" smtClean="0"/>
              <a:t>Graph</a:t>
            </a:r>
          </a:p>
          <a:p>
            <a:r>
              <a:rPr lang="en-US" dirty="0" smtClean="0"/>
              <a:t>Wheel Graph</a:t>
            </a:r>
            <a:endParaRPr lang="en-US" dirty="0" smtClean="0"/>
          </a:p>
          <a:p>
            <a:r>
              <a:rPr lang="en-US" dirty="0" smtClean="0"/>
              <a:t>Bipartite Graph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5576439-7B05-40A4-B22A-3CF64B082C98}" type="slidenum">
              <a:rPr lang="en-US"/>
              <a:pPr/>
              <a:t>40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000000"/>
                </a:solidFill>
                <a:ea typeface="ＭＳ Ｐゴシック" pitchFamily="-101" charset="-128"/>
              </a:rPr>
              <a:t>Example: Remove vertex with minimum distance</a:t>
            </a:r>
          </a:p>
        </p:txBody>
      </p:sp>
      <p:sp>
        <p:nvSpPr>
          <p:cNvPr id="23556" name="Text Box 41"/>
          <p:cNvSpPr txBox="1">
            <a:spLocks noChangeArrowheads="1"/>
          </p:cNvSpPr>
          <p:nvPr/>
        </p:nvSpPr>
        <p:spPr bwMode="auto">
          <a:xfrm>
            <a:off x="2182813" y="5848350"/>
            <a:ext cx="5111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Pick vertex in List with minimum distance, i.e., D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1981200" y="2027238"/>
            <a:ext cx="5262563" cy="3600450"/>
            <a:chOff x="1248" y="1277"/>
            <a:chExt cx="3315" cy="2268"/>
          </a:xfrm>
        </p:grpSpPr>
        <p:sp>
          <p:nvSpPr>
            <p:cNvPr id="23560" name="Oval 3"/>
            <p:cNvSpPr>
              <a:spLocks noChangeArrowheads="1"/>
            </p:cNvSpPr>
            <p:nvPr/>
          </p:nvSpPr>
          <p:spPr bwMode="auto">
            <a:xfrm>
              <a:off x="2112" y="1536"/>
              <a:ext cx="288" cy="2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pitchFamily="-101" charset="0"/>
                </a:rPr>
                <a:t>A</a:t>
              </a:r>
              <a:endParaRPr lang="en-US" baseline="-25000">
                <a:latin typeface="Times New Roman" pitchFamily="-101" charset="0"/>
              </a:endParaRPr>
            </a:p>
          </p:txBody>
        </p:sp>
        <p:sp>
          <p:nvSpPr>
            <p:cNvPr id="23561" name="Oval 4"/>
            <p:cNvSpPr>
              <a:spLocks noChangeArrowheads="1"/>
            </p:cNvSpPr>
            <p:nvPr/>
          </p:nvSpPr>
          <p:spPr bwMode="auto">
            <a:xfrm>
              <a:off x="3408" y="297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pitchFamily="-101" charset="0"/>
                </a:rPr>
                <a:t>G</a:t>
              </a:r>
              <a:endParaRPr lang="en-US" baseline="-25000">
                <a:latin typeface="Times New Roman" pitchFamily="-101" charset="0"/>
              </a:endParaRPr>
            </a:p>
          </p:txBody>
        </p:sp>
        <p:sp>
          <p:nvSpPr>
            <p:cNvPr id="23562" name="Oval 5"/>
            <p:cNvSpPr>
              <a:spLocks noChangeArrowheads="1"/>
            </p:cNvSpPr>
            <p:nvPr/>
          </p:nvSpPr>
          <p:spPr bwMode="auto">
            <a:xfrm>
              <a:off x="2112" y="297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pitchFamily="-101" charset="0"/>
                </a:rPr>
                <a:t>F</a:t>
              </a:r>
              <a:endParaRPr lang="en-US" baseline="-25000">
                <a:latin typeface="Times New Roman" pitchFamily="-101" charset="0"/>
              </a:endParaRPr>
            </a:p>
          </p:txBody>
        </p:sp>
        <p:cxnSp>
          <p:nvCxnSpPr>
            <p:cNvPr id="23563" name="AutoShape 6"/>
            <p:cNvCxnSpPr>
              <a:cxnSpLocks noChangeShapeType="1"/>
              <a:stCxn id="23561" idx="2"/>
              <a:endCxn id="23562" idx="6"/>
            </p:cNvCxnSpPr>
            <p:nvPr/>
          </p:nvCxnSpPr>
          <p:spPr bwMode="auto">
            <a:xfrm flipH="1">
              <a:off x="2400" y="3120"/>
              <a:ext cx="100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564" name="AutoShape 7"/>
            <p:cNvCxnSpPr>
              <a:cxnSpLocks noChangeShapeType="1"/>
              <a:stCxn id="23576" idx="2"/>
              <a:endCxn id="23573" idx="6"/>
            </p:cNvCxnSpPr>
            <p:nvPr/>
          </p:nvCxnSpPr>
          <p:spPr bwMode="auto">
            <a:xfrm flipH="1">
              <a:off x="1776" y="2400"/>
              <a:ext cx="100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565" name="AutoShape 8"/>
            <p:cNvCxnSpPr>
              <a:cxnSpLocks noChangeShapeType="1"/>
              <a:stCxn id="23560" idx="6"/>
              <a:endCxn id="23566" idx="2"/>
            </p:cNvCxnSpPr>
            <p:nvPr/>
          </p:nvCxnSpPr>
          <p:spPr bwMode="auto">
            <a:xfrm>
              <a:off x="2400" y="1680"/>
              <a:ext cx="100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3566" name="Oval 9"/>
            <p:cNvSpPr>
              <a:spLocks noChangeArrowheads="1"/>
            </p:cNvSpPr>
            <p:nvPr/>
          </p:nvSpPr>
          <p:spPr bwMode="auto">
            <a:xfrm>
              <a:off x="3408" y="153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pitchFamily="-101" charset="0"/>
                </a:rPr>
                <a:t>B</a:t>
              </a:r>
              <a:endParaRPr lang="en-US" baseline="-25000">
                <a:latin typeface="Times New Roman" pitchFamily="-101" charset="0"/>
              </a:endParaRPr>
            </a:p>
          </p:txBody>
        </p:sp>
        <p:sp>
          <p:nvSpPr>
            <p:cNvPr id="23567" name="Oval 10"/>
            <p:cNvSpPr>
              <a:spLocks noChangeArrowheads="1"/>
            </p:cNvSpPr>
            <p:nvPr/>
          </p:nvSpPr>
          <p:spPr bwMode="auto">
            <a:xfrm>
              <a:off x="3984" y="225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pitchFamily="-101" charset="0"/>
                </a:rPr>
                <a:t>E</a:t>
              </a:r>
              <a:endParaRPr lang="en-US" baseline="-25000">
                <a:latin typeface="Times New Roman" pitchFamily="-101" charset="0"/>
              </a:endParaRPr>
            </a:p>
          </p:txBody>
        </p:sp>
        <p:cxnSp>
          <p:nvCxnSpPr>
            <p:cNvPr id="23568" name="AutoShape 11"/>
            <p:cNvCxnSpPr>
              <a:cxnSpLocks noChangeShapeType="1"/>
              <a:stCxn id="23567" idx="2"/>
              <a:endCxn id="23576" idx="6"/>
            </p:cNvCxnSpPr>
            <p:nvPr/>
          </p:nvCxnSpPr>
          <p:spPr bwMode="auto">
            <a:xfrm flipH="1">
              <a:off x="3072" y="2400"/>
              <a:ext cx="91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23569" name="AutoShape 12"/>
            <p:cNvCxnSpPr>
              <a:cxnSpLocks noChangeShapeType="1"/>
              <a:stCxn id="23567" idx="1"/>
              <a:endCxn id="23566" idx="5"/>
            </p:cNvCxnSpPr>
            <p:nvPr/>
          </p:nvCxnSpPr>
          <p:spPr bwMode="auto">
            <a:xfrm flipH="1" flipV="1">
              <a:off x="3654" y="1782"/>
              <a:ext cx="372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23570" name="AutoShape 13"/>
            <p:cNvCxnSpPr>
              <a:cxnSpLocks noChangeShapeType="1"/>
              <a:stCxn id="23561" idx="7"/>
              <a:endCxn id="23567" idx="3"/>
            </p:cNvCxnSpPr>
            <p:nvPr/>
          </p:nvCxnSpPr>
          <p:spPr bwMode="auto">
            <a:xfrm flipV="1">
              <a:off x="3654" y="2502"/>
              <a:ext cx="372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23571" name="AutoShape 14"/>
            <p:cNvCxnSpPr>
              <a:cxnSpLocks noChangeShapeType="1"/>
              <a:stCxn id="23560" idx="5"/>
              <a:endCxn id="23576" idx="1"/>
            </p:cNvCxnSpPr>
            <p:nvPr/>
          </p:nvCxnSpPr>
          <p:spPr bwMode="auto">
            <a:xfrm>
              <a:off x="2358" y="1782"/>
              <a:ext cx="468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572" name="AutoShape 15"/>
            <p:cNvCxnSpPr>
              <a:cxnSpLocks noChangeShapeType="1"/>
              <a:stCxn id="23566" idx="3"/>
              <a:endCxn id="23576" idx="7"/>
            </p:cNvCxnSpPr>
            <p:nvPr/>
          </p:nvCxnSpPr>
          <p:spPr bwMode="auto">
            <a:xfrm flipH="1">
              <a:off x="3030" y="1782"/>
              <a:ext cx="420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3573" name="Oval 16"/>
            <p:cNvSpPr>
              <a:spLocks noChangeArrowheads="1"/>
            </p:cNvSpPr>
            <p:nvPr/>
          </p:nvSpPr>
          <p:spPr bwMode="auto">
            <a:xfrm>
              <a:off x="1488" y="225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pitchFamily="-101" charset="0"/>
                </a:rPr>
                <a:t>C</a:t>
              </a:r>
              <a:endParaRPr lang="en-US" baseline="-25000">
                <a:latin typeface="Times New Roman" pitchFamily="-101" charset="0"/>
              </a:endParaRPr>
            </a:p>
          </p:txBody>
        </p:sp>
        <p:cxnSp>
          <p:nvCxnSpPr>
            <p:cNvPr id="23574" name="AutoShape 17"/>
            <p:cNvCxnSpPr>
              <a:cxnSpLocks noChangeShapeType="1"/>
              <a:stCxn id="23573" idx="7"/>
              <a:endCxn id="23560" idx="3"/>
            </p:cNvCxnSpPr>
            <p:nvPr/>
          </p:nvCxnSpPr>
          <p:spPr bwMode="auto">
            <a:xfrm flipV="1">
              <a:off x="1734" y="1782"/>
              <a:ext cx="420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575" name="AutoShape 18"/>
            <p:cNvCxnSpPr>
              <a:cxnSpLocks noChangeShapeType="1"/>
              <a:stCxn id="23562" idx="1"/>
              <a:endCxn id="23573" idx="5"/>
            </p:cNvCxnSpPr>
            <p:nvPr/>
          </p:nvCxnSpPr>
          <p:spPr bwMode="auto">
            <a:xfrm flipH="1" flipV="1">
              <a:off x="1734" y="2502"/>
              <a:ext cx="420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sp>
          <p:nvSpPr>
            <p:cNvPr id="23576" name="Oval 19"/>
            <p:cNvSpPr>
              <a:spLocks noChangeArrowheads="1"/>
            </p:cNvSpPr>
            <p:nvPr/>
          </p:nvSpPr>
          <p:spPr bwMode="auto">
            <a:xfrm>
              <a:off x="2784" y="2256"/>
              <a:ext cx="288" cy="288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pitchFamily="-101" charset="0"/>
                </a:rPr>
                <a:t>D</a:t>
              </a:r>
              <a:endParaRPr lang="en-US" baseline="-25000">
                <a:latin typeface="Times New Roman" pitchFamily="-101" charset="0"/>
              </a:endParaRPr>
            </a:p>
          </p:txBody>
        </p:sp>
        <p:cxnSp>
          <p:nvCxnSpPr>
            <p:cNvPr id="23577" name="AutoShape 20"/>
            <p:cNvCxnSpPr>
              <a:cxnSpLocks noChangeShapeType="1"/>
              <a:stCxn id="23561" idx="1"/>
              <a:endCxn id="23576" idx="5"/>
            </p:cNvCxnSpPr>
            <p:nvPr/>
          </p:nvCxnSpPr>
          <p:spPr bwMode="auto">
            <a:xfrm flipH="1" flipV="1">
              <a:off x="3030" y="2502"/>
              <a:ext cx="420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23578" name="AutoShape 21"/>
            <p:cNvCxnSpPr>
              <a:cxnSpLocks noChangeShapeType="1"/>
              <a:stCxn id="23562" idx="7"/>
              <a:endCxn id="23576" idx="3"/>
            </p:cNvCxnSpPr>
            <p:nvPr/>
          </p:nvCxnSpPr>
          <p:spPr bwMode="auto">
            <a:xfrm flipV="1">
              <a:off x="2358" y="2502"/>
              <a:ext cx="468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sp>
          <p:nvSpPr>
            <p:cNvPr id="23579" name="Text Box 22"/>
            <p:cNvSpPr txBox="1">
              <a:spLocks noChangeArrowheads="1"/>
            </p:cNvSpPr>
            <p:nvPr/>
          </p:nvSpPr>
          <p:spPr bwMode="auto">
            <a:xfrm>
              <a:off x="1737" y="1939"/>
              <a:ext cx="1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200"/>
                <a:t>4</a:t>
              </a:r>
            </a:p>
          </p:txBody>
        </p:sp>
        <p:sp>
          <p:nvSpPr>
            <p:cNvPr id="23580" name="Text Box 23"/>
            <p:cNvSpPr txBox="1">
              <a:spLocks noChangeArrowheads="1"/>
            </p:cNvSpPr>
            <p:nvPr/>
          </p:nvSpPr>
          <p:spPr bwMode="auto">
            <a:xfrm>
              <a:off x="2562" y="1930"/>
              <a:ext cx="1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3581" name="Text Box 24"/>
            <p:cNvSpPr txBox="1">
              <a:spLocks noChangeArrowheads="1"/>
            </p:cNvSpPr>
            <p:nvPr/>
          </p:nvSpPr>
          <p:spPr bwMode="auto">
            <a:xfrm>
              <a:off x="2832" y="1536"/>
              <a:ext cx="1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200"/>
                <a:t>2</a:t>
              </a:r>
            </a:p>
          </p:txBody>
        </p:sp>
        <p:sp>
          <p:nvSpPr>
            <p:cNvPr id="23582" name="Text Box 25"/>
            <p:cNvSpPr txBox="1">
              <a:spLocks noChangeArrowheads="1"/>
            </p:cNvSpPr>
            <p:nvPr/>
          </p:nvSpPr>
          <p:spPr bwMode="auto">
            <a:xfrm>
              <a:off x="3763" y="1930"/>
              <a:ext cx="23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200"/>
                <a:t>10</a:t>
              </a:r>
            </a:p>
          </p:txBody>
        </p:sp>
        <p:sp>
          <p:nvSpPr>
            <p:cNvPr id="23583" name="Text Box 26"/>
            <p:cNvSpPr txBox="1">
              <a:spLocks noChangeArrowheads="1"/>
            </p:cNvSpPr>
            <p:nvPr/>
          </p:nvSpPr>
          <p:spPr bwMode="auto">
            <a:xfrm>
              <a:off x="3101" y="1930"/>
              <a:ext cx="1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200"/>
                <a:t>3</a:t>
              </a:r>
            </a:p>
          </p:txBody>
        </p:sp>
        <p:sp>
          <p:nvSpPr>
            <p:cNvPr id="23584" name="Text Box 27"/>
            <p:cNvSpPr txBox="1">
              <a:spLocks noChangeArrowheads="1"/>
            </p:cNvSpPr>
            <p:nvPr/>
          </p:nvSpPr>
          <p:spPr bwMode="auto">
            <a:xfrm>
              <a:off x="3888" y="2659"/>
              <a:ext cx="1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200"/>
                <a:t>6</a:t>
              </a:r>
            </a:p>
          </p:txBody>
        </p:sp>
        <p:sp>
          <p:nvSpPr>
            <p:cNvPr id="23585" name="Text Box 28"/>
            <p:cNvSpPr txBox="1">
              <a:spLocks noChangeArrowheads="1"/>
            </p:cNvSpPr>
            <p:nvPr/>
          </p:nvSpPr>
          <p:spPr bwMode="auto">
            <a:xfrm>
              <a:off x="3264" y="2659"/>
              <a:ext cx="1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200"/>
                <a:t>4</a:t>
              </a:r>
            </a:p>
          </p:txBody>
        </p:sp>
        <p:sp>
          <p:nvSpPr>
            <p:cNvPr id="23586" name="Text Box 29"/>
            <p:cNvSpPr txBox="1">
              <a:spLocks noChangeArrowheads="1"/>
            </p:cNvSpPr>
            <p:nvPr/>
          </p:nvSpPr>
          <p:spPr bwMode="auto">
            <a:xfrm>
              <a:off x="3456" y="2256"/>
              <a:ext cx="1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200"/>
                <a:t>2</a:t>
              </a:r>
            </a:p>
          </p:txBody>
        </p:sp>
        <p:sp>
          <p:nvSpPr>
            <p:cNvPr id="23587" name="Text Box 30"/>
            <p:cNvSpPr txBox="1">
              <a:spLocks noChangeArrowheads="1"/>
            </p:cNvSpPr>
            <p:nvPr/>
          </p:nvSpPr>
          <p:spPr bwMode="auto">
            <a:xfrm>
              <a:off x="2160" y="2256"/>
              <a:ext cx="1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200"/>
                <a:t>2</a:t>
              </a:r>
            </a:p>
          </p:txBody>
        </p:sp>
        <p:sp>
          <p:nvSpPr>
            <p:cNvPr id="23588" name="Text Box 31"/>
            <p:cNvSpPr txBox="1">
              <a:spLocks noChangeArrowheads="1"/>
            </p:cNvSpPr>
            <p:nvPr/>
          </p:nvSpPr>
          <p:spPr bwMode="auto">
            <a:xfrm>
              <a:off x="2448" y="2659"/>
              <a:ext cx="1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200"/>
                <a:t>8</a:t>
              </a:r>
            </a:p>
          </p:txBody>
        </p:sp>
        <p:sp>
          <p:nvSpPr>
            <p:cNvPr id="23589" name="Text Box 32"/>
            <p:cNvSpPr txBox="1">
              <a:spLocks noChangeArrowheads="1"/>
            </p:cNvSpPr>
            <p:nvPr/>
          </p:nvSpPr>
          <p:spPr bwMode="auto">
            <a:xfrm>
              <a:off x="1776" y="2659"/>
              <a:ext cx="1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200"/>
                <a:t>5</a:t>
              </a:r>
            </a:p>
          </p:txBody>
        </p:sp>
        <p:sp>
          <p:nvSpPr>
            <p:cNvPr id="23590" name="Text Box 33"/>
            <p:cNvSpPr txBox="1">
              <a:spLocks noChangeArrowheads="1"/>
            </p:cNvSpPr>
            <p:nvPr/>
          </p:nvSpPr>
          <p:spPr bwMode="auto">
            <a:xfrm>
              <a:off x="2880" y="2976"/>
              <a:ext cx="1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3591" name="Text Box 34"/>
            <p:cNvSpPr txBox="1">
              <a:spLocks noChangeArrowheads="1"/>
            </p:cNvSpPr>
            <p:nvPr/>
          </p:nvSpPr>
          <p:spPr bwMode="auto">
            <a:xfrm>
              <a:off x="2160" y="1277"/>
              <a:ext cx="202" cy="231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3592" name="Text Box 35"/>
            <p:cNvSpPr txBox="1">
              <a:spLocks noChangeArrowheads="1"/>
            </p:cNvSpPr>
            <p:nvPr/>
          </p:nvSpPr>
          <p:spPr bwMode="auto">
            <a:xfrm>
              <a:off x="3456" y="1296"/>
              <a:ext cx="202" cy="231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-101" charset="2"/>
                </a:rPr>
                <a:t>2</a:t>
              </a:r>
              <a:endParaRPr lang="en-US"/>
            </a:p>
          </p:txBody>
        </p:sp>
        <p:sp>
          <p:nvSpPr>
            <p:cNvPr id="23593" name="Text Box 36"/>
            <p:cNvSpPr txBox="1">
              <a:spLocks noChangeArrowheads="1"/>
            </p:cNvSpPr>
            <p:nvPr/>
          </p:nvSpPr>
          <p:spPr bwMode="auto">
            <a:xfrm>
              <a:off x="1248" y="2304"/>
              <a:ext cx="243" cy="233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74EA7"/>
                  </a:solidFill>
                  <a:latin typeface="Constantia" pitchFamily="-101" charset="0"/>
                </a:rPr>
                <a:t>∞ </a:t>
              </a:r>
              <a:endParaRPr lang="en-US"/>
            </a:p>
          </p:txBody>
        </p:sp>
        <p:sp>
          <p:nvSpPr>
            <p:cNvPr id="23594" name="Text Box 37"/>
            <p:cNvSpPr txBox="1">
              <a:spLocks noChangeArrowheads="1"/>
            </p:cNvSpPr>
            <p:nvPr/>
          </p:nvSpPr>
          <p:spPr bwMode="auto">
            <a:xfrm>
              <a:off x="4320" y="2256"/>
              <a:ext cx="243" cy="233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74EA7"/>
                  </a:solidFill>
                  <a:latin typeface="Constantia" pitchFamily="-101" charset="0"/>
                </a:rPr>
                <a:t>∞ </a:t>
              </a:r>
              <a:endParaRPr lang="en-US"/>
            </a:p>
          </p:txBody>
        </p:sp>
        <p:sp>
          <p:nvSpPr>
            <p:cNvPr id="23595" name="Text Box 38"/>
            <p:cNvSpPr txBox="1">
              <a:spLocks noChangeArrowheads="1"/>
            </p:cNvSpPr>
            <p:nvPr/>
          </p:nvSpPr>
          <p:spPr bwMode="auto">
            <a:xfrm>
              <a:off x="2832" y="2598"/>
              <a:ext cx="202" cy="231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-101" charset="2"/>
                </a:rPr>
                <a:t>1</a:t>
              </a:r>
              <a:endParaRPr lang="en-US"/>
            </a:p>
          </p:txBody>
        </p:sp>
        <p:sp>
          <p:nvSpPr>
            <p:cNvPr id="23596" name="Text Box 39"/>
            <p:cNvSpPr txBox="1">
              <a:spLocks noChangeArrowheads="1"/>
            </p:cNvSpPr>
            <p:nvPr/>
          </p:nvSpPr>
          <p:spPr bwMode="auto">
            <a:xfrm>
              <a:off x="2160" y="3312"/>
              <a:ext cx="243" cy="233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74EA7"/>
                  </a:solidFill>
                  <a:latin typeface="Constantia" pitchFamily="-101" charset="0"/>
                </a:rPr>
                <a:t>∞ </a:t>
              </a:r>
              <a:endParaRPr lang="en-US"/>
            </a:p>
          </p:txBody>
        </p:sp>
        <p:sp>
          <p:nvSpPr>
            <p:cNvPr id="23597" name="Text Box 40"/>
            <p:cNvSpPr txBox="1">
              <a:spLocks noChangeArrowheads="1"/>
            </p:cNvSpPr>
            <p:nvPr/>
          </p:nvSpPr>
          <p:spPr bwMode="auto">
            <a:xfrm>
              <a:off x="3456" y="3312"/>
              <a:ext cx="243" cy="233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74EA7"/>
                  </a:solidFill>
                  <a:latin typeface="Constantia" pitchFamily="-101" charset="0"/>
                </a:rPr>
                <a:t>∞ </a:t>
              </a:r>
              <a:endParaRPr lang="en-US"/>
            </a:p>
          </p:txBody>
        </p:sp>
      </p:grpSp>
      <p:sp>
        <p:nvSpPr>
          <p:cNvPr id="23558" name="Line 43"/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Line 44"/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2D4EA11-126D-4660-A52B-E019B34B1ED1}" type="slidenum">
              <a:rPr lang="en-US"/>
              <a:pPr/>
              <a:t>41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ea typeface="ＭＳ Ｐゴシック" pitchFamily="-101" charset="-128"/>
              </a:rPr>
              <a:t>Example: Update neighbors</a:t>
            </a:r>
          </a:p>
        </p:txBody>
      </p:sp>
      <p:sp>
        <p:nvSpPr>
          <p:cNvPr id="24580" name="Oval 3"/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A</a:t>
            </a:r>
            <a:endParaRPr lang="en-US" baseline="-25000">
              <a:latin typeface="Times New Roman" pitchFamily="-101" charset="0"/>
            </a:endParaRPr>
          </a:p>
        </p:txBody>
      </p:sp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G</a:t>
            </a:r>
            <a:endParaRPr lang="en-US" baseline="-25000">
              <a:latin typeface="Times New Roman" pitchFamily="-101" charset="0"/>
            </a:endParaRPr>
          </a:p>
        </p:txBody>
      </p:sp>
      <p:sp>
        <p:nvSpPr>
          <p:cNvPr id="24582" name="Oval 5"/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F</a:t>
            </a:r>
            <a:endParaRPr lang="en-US" baseline="-25000">
              <a:latin typeface="Times New Roman" pitchFamily="-101" charset="0"/>
            </a:endParaRPr>
          </a:p>
        </p:txBody>
      </p:sp>
      <p:cxnSp>
        <p:nvCxnSpPr>
          <p:cNvPr id="24583" name="AutoShape 6"/>
          <p:cNvCxnSpPr>
            <a:cxnSpLocks noChangeShapeType="1"/>
            <a:stCxn id="24581" idx="2"/>
            <a:endCxn id="24582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584" name="AutoShape 7"/>
          <p:cNvCxnSpPr>
            <a:cxnSpLocks noChangeShapeType="1"/>
            <a:stCxn id="24596" idx="2"/>
            <a:endCxn id="24593" idx="6"/>
          </p:cNvCxnSpPr>
          <p:nvPr/>
        </p:nvCxnSpPr>
        <p:spPr bwMode="auto">
          <a:xfrm flipH="1">
            <a:off x="2819400" y="3810000"/>
            <a:ext cx="1585913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</p:cxnSp>
      <p:cxnSp>
        <p:nvCxnSpPr>
          <p:cNvPr id="24585" name="AutoShape 8"/>
          <p:cNvCxnSpPr>
            <a:cxnSpLocks noChangeShapeType="1"/>
            <a:stCxn id="24580" idx="6"/>
            <a:endCxn id="24586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586" name="Oval 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B</a:t>
            </a:r>
            <a:endParaRPr lang="en-US" baseline="-25000">
              <a:latin typeface="Times New Roman" pitchFamily="-101" charset="0"/>
            </a:endParaRPr>
          </a:p>
        </p:txBody>
      </p:sp>
      <p:sp>
        <p:nvSpPr>
          <p:cNvPr id="24587" name="Oval 10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E</a:t>
            </a:r>
            <a:endParaRPr lang="en-US" baseline="-25000">
              <a:latin typeface="Times New Roman" pitchFamily="-101" charset="0"/>
            </a:endParaRPr>
          </a:p>
        </p:txBody>
      </p:sp>
      <p:cxnSp>
        <p:nvCxnSpPr>
          <p:cNvPr id="24588" name="AutoShape 11"/>
          <p:cNvCxnSpPr>
            <a:cxnSpLocks noChangeShapeType="1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</p:spPr>
      </p:cxnSp>
      <p:cxnSp>
        <p:nvCxnSpPr>
          <p:cNvPr id="24589" name="AutoShape 12"/>
          <p:cNvCxnSpPr>
            <a:cxnSpLocks noChangeShapeType="1"/>
            <a:stCxn id="24587" idx="1"/>
            <a:endCxn id="24586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4590" name="AutoShape 13"/>
          <p:cNvCxnSpPr>
            <a:cxnSpLocks noChangeShapeType="1"/>
            <a:stCxn id="24581" idx="7"/>
            <a:endCxn id="24587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4591" name="AutoShape 14"/>
          <p:cNvCxnSpPr>
            <a:cxnSpLocks noChangeShapeType="1"/>
            <a:stCxn id="24580" idx="5"/>
            <a:endCxn id="24596" idx="1"/>
          </p:cNvCxnSpPr>
          <p:nvPr/>
        </p:nvCxnSpPr>
        <p:spPr bwMode="auto">
          <a:xfrm>
            <a:off x="3743325" y="2828925"/>
            <a:ext cx="7429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592" name="AutoShape 15"/>
          <p:cNvCxnSpPr>
            <a:cxnSpLocks noChangeShapeType="1"/>
            <a:stCxn id="24586" idx="3"/>
            <a:endCxn id="24596" idx="7"/>
          </p:cNvCxnSpPr>
          <p:nvPr/>
        </p:nvCxnSpPr>
        <p:spPr bwMode="auto">
          <a:xfrm flipH="1">
            <a:off x="4810125" y="2828925"/>
            <a:ext cx="6667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593" name="Oval 16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C</a:t>
            </a:r>
            <a:endParaRPr lang="en-US" baseline="-25000">
              <a:latin typeface="Times New Roman" pitchFamily="-101" charset="0"/>
            </a:endParaRPr>
          </a:p>
        </p:txBody>
      </p:sp>
      <p:cxnSp>
        <p:nvCxnSpPr>
          <p:cNvPr id="24594" name="AutoShape 17"/>
          <p:cNvCxnSpPr>
            <a:cxnSpLocks noChangeShapeType="1"/>
            <a:stCxn id="24593" idx="7"/>
            <a:endCxn id="24580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595" name="AutoShape 18"/>
          <p:cNvCxnSpPr>
            <a:cxnSpLocks noChangeShapeType="1"/>
            <a:stCxn id="24582" idx="1"/>
            <a:endCxn id="24593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4596" name="Oval 19"/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D</a:t>
            </a:r>
            <a:endParaRPr lang="en-US" baseline="-25000">
              <a:latin typeface="Times New Roman" pitchFamily="-101" charset="0"/>
            </a:endParaRPr>
          </a:p>
        </p:txBody>
      </p:sp>
      <p:cxnSp>
        <p:nvCxnSpPr>
          <p:cNvPr id="24597" name="AutoShape 20"/>
          <p:cNvCxnSpPr>
            <a:cxnSpLocks noChangeShapeType="1"/>
            <a:stCxn id="24581" idx="1"/>
            <a:endCxn id="24596" idx="5"/>
          </p:cNvCxnSpPr>
          <p:nvPr/>
        </p:nvCxnSpPr>
        <p:spPr bwMode="auto">
          <a:xfrm flipH="1" flipV="1">
            <a:off x="4810125" y="3986213"/>
            <a:ext cx="6667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</p:spPr>
      </p:cxnSp>
      <p:cxnSp>
        <p:nvCxnSpPr>
          <p:cNvPr id="24598" name="AutoShape 21"/>
          <p:cNvCxnSpPr>
            <a:cxnSpLocks noChangeShapeType="1"/>
            <a:stCxn id="24582" idx="7"/>
            <a:endCxn id="24596" idx="3"/>
          </p:cNvCxnSpPr>
          <p:nvPr/>
        </p:nvCxnSpPr>
        <p:spPr bwMode="auto">
          <a:xfrm flipV="1">
            <a:off x="3743325" y="3986213"/>
            <a:ext cx="7429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</p:spPr>
      </p:cxnSp>
      <p:sp>
        <p:nvSpPr>
          <p:cNvPr id="24599" name="Text Box 22"/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24600" name="Text Box 23"/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4601" name="Text Box 24"/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4602" name="Text Box 25"/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10</a:t>
            </a:r>
          </a:p>
        </p:txBody>
      </p:sp>
      <p:sp>
        <p:nvSpPr>
          <p:cNvPr id="24603" name="Text Box 26"/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24604" name="Text Box 27"/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6</a:t>
            </a:r>
          </a:p>
        </p:txBody>
      </p:sp>
      <p:sp>
        <p:nvSpPr>
          <p:cNvPr id="24605" name="Text Box 28"/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24606" name="Text Box 29"/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4607" name="Text Box 30"/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4608" name="Text Box 31"/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24609" name="Text Box 32"/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5</a:t>
            </a:r>
          </a:p>
        </p:txBody>
      </p:sp>
      <p:sp>
        <p:nvSpPr>
          <p:cNvPr id="24610" name="Text Box 33"/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4611" name="Text Box 34"/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4612" name="Text Box 35"/>
          <p:cNvSpPr txBox="1">
            <a:spLocks noChangeArrowheads="1"/>
          </p:cNvSpPr>
          <p:nvPr/>
        </p:nvSpPr>
        <p:spPr bwMode="auto">
          <a:xfrm>
            <a:off x="5486400" y="2057400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-101" charset="2"/>
              </a:rPr>
              <a:t>2</a:t>
            </a:r>
            <a:endParaRPr lang="en-US"/>
          </a:p>
        </p:txBody>
      </p:sp>
      <p:sp>
        <p:nvSpPr>
          <p:cNvPr id="24613" name="Text Box 36"/>
          <p:cNvSpPr txBox="1">
            <a:spLocks noChangeArrowheads="1"/>
          </p:cNvSpPr>
          <p:nvPr/>
        </p:nvSpPr>
        <p:spPr bwMode="auto">
          <a:xfrm>
            <a:off x="1981200" y="3667125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-101" charset="2"/>
              </a:rPr>
              <a:t>3</a:t>
            </a:r>
            <a:endParaRPr lang="en-US"/>
          </a:p>
        </p:txBody>
      </p:sp>
      <p:sp>
        <p:nvSpPr>
          <p:cNvPr id="24614" name="Text Box 37"/>
          <p:cNvSpPr txBox="1">
            <a:spLocks noChangeArrowheads="1"/>
          </p:cNvSpPr>
          <p:nvPr/>
        </p:nvSpPr>
        <p:spPr bwMode="auto">
          <a:xfrm>
            <a:off x="6858000" y="3590925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-101" charset="2"/>
              </a:rPr>
              <a:t>3</a:t>
            </a:r>
            <a:endParaRPr lang="en-US"/>
          </a:p>
        </p:txBody>
      </p:sp>
      <p:sp>
        <p:nvSpPr>
          <p:cNvPr id="24615" name="Text Box 38"/>
          <p:cNvSpPr txBox="1">
            <a:spLocks noChangeArrowheads="1"/>
          </p:cNvSpPr>
          <p:nvPr/>
        </p:nvSpPr>
        <p:spPr bwMode="auto">
          <a:xfrm>
            <a:off x="4495800" y="4124325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-101" charset="2"/>
              </a:rPr>
              <a:t>1</a:t>
            </a:r>
            <a:endParaRPr lang="en-US"/>
          </a:p>
        </p:txBody>
      </p:sp>
      <p:sp>
        <p:nvSpPr>
          <p:cNvPr id="24616" name="Text Box 39"/>
          <p:cNvSpPr txBox="1">
            <a:spLocks noChangeArrowheads="1"/>
          </p:cNvSpPr>
          <p:nvPr/>
        </p:nvSpPr>
        <p:spPr bwMode="auto">
          <a:xfrm>
            <a:off x="3429000" y="5257800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-101" charset="2"/>
              </a:rPr>
              <a:t>9</a:t>
            </a:r>
            <a:endParaRPr lang="en-US"/>
          </a:p>
        </p:txBody>
      </p:sp>
      <p:sp>
        <p:nvSpPr>
          <p:cNvPr id="24617" name="Text Box 40"/>
          <p:cNvSpPr txBox="1">
            <a:spLocks noChangeArrowheads="1"/>
          </p:cNvSpPr>
          <p:nvPr/>
        </p:nvSpPr>
        <p:spPr bwMode="auto">
          <a:xfrm>
            <a:off x="5486400" y="5257800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-101" charset="2"/>
              </a:rPr>
              <a:t>5</a:t>
            </a:r>
            <a:endParaRPr lang="en-US"/>
          </a:p>
        </p:txBody>
      </p:sp>
      <p:sp>
        <p:nvSpPr>
          <p:cNvPr id="24618" name="Line 43"/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9" name="Line 44"/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0" name="Line 45"/>
          <p:cNvSpPr>
            <a:spLocks noChangeShapeType="1"/>
          </p:cNvSpPr>
          <p:nvPr/>
        </p:nvSpPr>
        <p:spPr bwMode="auto">
          <a:xfrm flipH="1" flipV="1">
            <a:off x="4876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1" name="Line 46"/>
          <p:cNvSpPr>
            <a:spLocks noChangeShapeType="1"/>
          </p:cNvSpPr>
          <p:nvPr/>
        </p:nvSpPr>
        <p:spPr bwMode="auto">
          <a:xfrm flipH="1" flipV="1">
            <a:off x="4800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2" name="Line 47"/>
          <p:cNvSpPr>
            <a:spLocks noChangeShapeType="1"/>
          </p:cNvSpPr>
          <p:nvPr/>
        </p:nvSpPr>
        <p:spPr bwMode="auto">
          <a:xfrm flipV="1">
            <a:off x="3962400" y="4114800"/>
            <a:ext cx="5334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3" name="Line 48"/>
          <p:cNvSpPr>
            <a:spLocks noChangeShapeType="1"/>
          </p:cNvSpPr>
          <p:nvPr/>
        </p:nvSpPr>
        <p:spPr bwMode="auto">
          <a:xfrm flipV="1">
            <a:off x="2895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4" name="Text Box 49"/>
          <p:cNvSpPr txBox="1">
            <a:spLocks noChangeArrowheads="1"/>
          </p:cNvSpPr>
          <p:nvPr/>
        </p:nvSpPr>
        <p:spPr bwMode="auto">
          <a:xfrm>
            <a:off x="304800" y="4724400"/>
            <a:ext cx="27289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Distance(C) = 1 + 2 = 3 Distance(E) = 1 + 2 = 3 Distance(F) = 1 + 8 = 9 Distance(G) = 1 + 4 =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ECA904B-764A-4E85-A943-EBA196E030B8}" type="slidenum">
              <a:rPr lang="en-US"/>
              <a:pPr/>
              <a:t>42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ea typeface="ＭＳ Ｐゴシック" pitchFamily="-101" charset="-128"/>
              </a:rPr>
              <a:t>Example: Continued...</a:t>
            </a:r>
            <a:endParaRPr lang="en-US" smtClean="0">
              <a:solidFill>
                <a:srgbClr val="FF0000"/>
              </a:solidFill>
              <a:ea typeface="ＭＳ Ｐゴシック" pitchFamily="-101" charset="-128"/>
            </a:endParaRPr>
          </a:p>
        </p:txBody>
      </p:sp>
      <p:sp>
        <p:nvSpPr>
          <p:cNvPr id="25604" name="Oval 3"/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A</a:t>
            </a:r>
            <a:endParaRPr lang="en-US" baseline="-25000">
              <a:latin typeface="Times New Roman" pitchFamily="-101" charset="0"/>
            </a:endParaRPr>
          </a:p>
        </p:txBody>
      </p:sp>
      <p:sp>
        <p:nvSpPr>
          <p:cNvPr id="25605" name="Oval 4"/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G</a:t>
            </a:r>
            <a:endParaRPr lang="en-US" baseline="-25000">
              <a:latin typeface="Times New Roman" pitchFamily="-101" charset="0"/>
            </a:endParaRPr>
          </a:p>
        </p:txBody>
      </p:sp>
      <p:sp>
        <p:nvSpPr>
          <p:cNvPr id="25606" name="Oval 5"/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F</a:t>
            </a:r>
            <a:endParaRPr lang="en-US" baseline="-25000">
              <a:latin typeface="Times New Roman" pitchFamily="-101" charset="0"/>
            </a:endParaRPr>
          </a:p>
        </p:txBody>
      </p:sp>
      <p:cxnSp>
        <p:nvCxnSpPr>
          <p:cNvPr id="25607" name="AutoShape 6"/>
          <p:cNvCxnSpPr>
            <a:cxnSpLocks noChangeShapeType="1"/>
            <a:stCxn id="25605" idx="2"/>
            <a:endCxn id="25606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08" name="AutoShape 7"/>
          <p:cNvCxnSpPr>
            <a:cxnSpLocks noChangeShapeType="1"/>
            <a:stCxn id="25620" idx="2"/>
            <a:endCxn id="25617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09" name="AutoShape 8"/>
          <p:cNvCxnSpPr>
            <a:cxnSpLocks noChangeShapeType="1"/>
            <a:stCxn id="25604" idx="6"/>
            <a:endCxn id="25610" idx="2"/>
          </p:cNvCxnSpPr>
          <p:nvPr/>
        </p:nvCxnSpPr>
        <p:spPr bwMode="auto">
          <a:xfrm>
            <a:off x="3810000" y="2667000"/>
            <a:ext cx="158591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5610" name="Oval 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B</a:t>
            </a:r>
            <a:endParaRPr lang="en-US" baseline="-25000">
              <a:latin typeface="Times New Roman" pitchFamily="-101" charset="0"/>
            </a:endParaRPr>
          </a:p>
        </p:txBody>
      </p:sp>
      <p:sp>
        <p:nvSpPr>
          <p:cNvPr id="25611" name="Oval 10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E</a:t>
            </a:r>
            <a:endParaRPr lang="en-US" baseline="-25000">
              <a:latin typeface="Times New Roman" pitchFamily="-101" charset="0"/>
            </a:endParaRPr>
          </a:p>
        </p:txBody>
      </p:sp>
      <p:cxnSp>
        <p:nvCxnSpPr>
          <p:cNvPr id="25612" name="AutoShape 11"/>
          <p:cNvCxnSpPr>
            <a:cxnSpLocks noChangeShapeType="1"/>
            <a:stCxn id="25611" idx="2"/>
            <a:endCxn id="25620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5613" name="AutoShape 12"/>
          <p:cNvCxnSpPr>
            <a:cxnSpLocks noChangeShapeType="1"/>
            <a:stCxn id="25611" idx="1"/>
            <a:endCxn id="25610" idx="5"/>
          </p:cNvCxnSpPr>
          <p:nvPr/>
        </p:nvCxnSpPr>
        <p:spPr bwMode="auto">
          <a:xfrm flipH="1" flipV="1">
            <a:off x="5800725" y="2843213"/>
            <a:ext cx="5905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</p:spPr>
      </p:cxnSp>
      <p:cxnSp>
        <p:nvCxnSpPr>
          <p:cNvPr id="25614" name="AutoShape 13"/>
          <p:cNvCxnSpPr>
            <a:cxnSpLocks noChangeShapeType="1"/>
            <a:stCxn id="25605" idx="7"/>
            <a:endCxn id="25611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5615" name="AutoShape 14"/>
          <p:cNvCxnSpPr>
            <a:cxnSpLocks noChangeShapeType="1"/>
            <a:stCxn id="25604" idx="5"/>
            <a:endCxn id="25620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16" name="AutoShape 15"/>
          <p:cNvCxnSpPr>
            <a:cxnSpLocks noChangeShapeType="1"/>
            <a:stCxn id="25610" idx="3"/>
            <a:endCxn id="25620" idx="7"/>
          </p:cNvCxnSpPr>
          <p:nvPr/>
        </p:nvCxnSpPr>
        <p:spPr bwMode="auto">
          <a:xfrm flipH="1">
            <a:off x="4810125" y="2843213"/>
            <a:ext cx="6667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</p:cxnSp>
      <p:sp>
        <p:nvSpPr>
          <p:cNvPr id="25617" name="Oval 16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C</a:t>
            </a:r>
            <a:endParaRPr lang="en-US" baseline="-25000">
              <a:latin typeface="Times New Roman" pitchFamily="-101" charset="0"/>
            </a:endParaRPr>
          </a:p>
        </p:txBody>
      </p:sp>
      <p:cxnSp>
        <p:nvCxnSpPr>
          <p:cNvPr id="25618" name="AutoShape 17"/>
          <p:cNvCxnSpPr>
            <a:cxnSpLocks noChangeShapeType="1"/>
            <a:stCxn id="25617" idx="7"/>
            <a:endCxn id="25604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19" name="AutoShape 18"/>
          <p:cNvCxnSpPr>
            <a:cxnSpLocks noChangeShapeType="1"/>
            <a:stCxn id="25606" idx="1"/>
            <a:endCxn id="25617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5620" name="Oval 19"/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D</a:t>
            </a:r>
            <a:endParaRPr lang="en-US" baseline="-25000">
              <a:latin typeface="Times New Roman" pitchFamily="-101" charset="0"/>
            </a:endParaRPr>
          </a:p>
        </p:txBody>
      </p:sp>
      <p:cxnSp>
        <p:nvCxnSpPr>
          <p:cNvPr id="25621" name="AutoShape 20"/>
          <p:cNvCxnSpPr>
            <a:cxnSpLocks noChangeShapeType="1"/>
            <a:stCxn id="25605" idx="1"/>
            <a:endCxn id="25620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5622" name="AutoShape 21"/>
          <p:cNvCxnSpPr>
            <a:cxnSpLocks noChangeShapeType="1"/>
            <a:stCxn id="25606" idx="7"/>
            <a:endCxn id="25620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5623" name="Text Box 22"/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25624" name="Text Box 23"/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5625" name="Text Box 24"/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5626" name="Text Box 25"/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10</a:t>
            </a:r>
          </a:p>
        </p:txBody>
      </p:sp>
      <p:sp>
        <p:nvSpPr>
          <p:cNvPr id="25627" name="Text Box 26"/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25628" name="Text Box 27"/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6</a:t>
            </a:r>
          </a:p>
        </p:txBody>
      </p:sp>
      <p:sp>
        <p:nvSpPr>
          <p:cNvPr id="25629" name="Text Box 28"/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25630" name="Text Box 29"/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5631" name="Text Box 30"/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5632" name="Text Box 31"/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25633" name="Text Box 32"/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5</a:t>
            </a:r>
          </a:p>
        </p:txBody>
      </p:sp>
      <p:sp>
        <p:nvSpPr>
          <p:cNvPr id="25634" name="Text Box 33"/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5635" name="Text Box 34"/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5636" name="Text Box 35"/>
          <p:cNvSpPr txBox="1">
            <a:spLocks noChangeArrowheads="1"/>
          </p:cNvSpPr>
          <p:nvPr/>
        </p:nvSpPr>
        <p:spPr bwMode="auto">
          <a:xfrm>
            <a:off x="5486400" y="2057400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-101" charset="2"/>
              </a:rPr>
              <a:t>2</a:t>
            </a:r>
            <a:endParaRPr lang="en-US"/>
          </a:p>
        </p:txBody>
      </p:sp>
      <p:sp>
        <p:nvSpPr>
          <p:cNvPr id="25637" name="Text Box 36"/>
          <p:cNvSpPr txBox="1">
            <a:spLocks noChangeArrowheads="1"/>
          </p:cNvSpPr>
          <p:nvPr/>
        </p:nvSpPr>
        <p:spPr bwMode="auto">
          <a:xfrm>
            <a:off x="1981200" y="3667125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-101" charset="2"/>
              </a:rPr>
              <a:t>3</a:t>
            </a:r>
            <a:endParaRPr lang="en-US"/>
          </a:p>
        </p:txBody>
      </p:sp>
      <p:sp>
        <p:nvSpPr>
          <p:cNvPr id="25638" name="Text Box 37"/>
          <p:cNvSpPr txBox="1">
            <a:spLocks noChangeArrowheads="1"/>
          </p:cNvSpPr>
          <p:nvPr/>
        </p:nvSpPr>
        <p:spPr bwMode="auto">
          <a:xfrm>
            <a:off x="6858000" y="3590925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-101" charset="2"/>
              </a:rPr>
              <a:t>3</a:t>
            </a:r>
            <a:endParaRPr lang="en-US"/>
          </a:p>
        </p:txBody>
      </p:sp>
      <p:sp>
        <p:nvSpPr>
          <p:cNvPr id="25639" name="Text Box 38"/>
          <p:cNvSpPr txBox="1">
            <a:spLocks noChangeArrowheads="1"/>
          </p:cNvSpPr>
          <p:nvPr/>
        </p:nvSpPr>
        <p:spPr bwMode="auto">
          <a:xfrm>
            <a:off x="4495800" y="4124325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-101" charset="2"/>
              </a:rPr>
              <a:t>1</a:t>
            </a:r>
            <a:endParaRPr lang="en-US"/>
          </a:p>
        </p:txBody>
      </p:sp>
      <p:sp>
        <p:nvSpPr>
          <p:cNvPr id="25640" name="Text Box 42"/>
          <p:cNvSpPr txBox="1">
            <a:spLocks noChangeArrowheads="1"/>
          </p:cNvSpPr>
          <p:nvPr/>
        </p:nvSpPr>
        <p:spPr bwMode="auto">
          <a:xfrm>
            <a:off x="914400" y="1676400"/>
            <a:ext cx="7048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Pick vertex in List with minimum distance (B) and update neighbors</a:t>
            </a:r>
          </a:p>
        </p:txBody>
      </p:sp>
      <p:sp>
        <p:nvSpPr>
          <p:cNvPr id="25641" name="Line 43"/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2" name="Line 44"/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3" name="Line 45"/>
          <p:cNvSpPr>
            <a:spLocks noChangeShapeType="1"/>
          </p:cNvSpPr>
          <p:nvPr/>
        </p:nvSpPr>
        <p:spPr bwMode="auto">
          <a:xfrm flipH="1" flipV="1">
            <a:off x="4876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4" name="Line 46"/>
          <p:cNvSpPr>
            <a:spLocks noChangeShapeType="1"/>
          </p:cNvSpPr>
          <p:nvPr/>
        </p:nvSpPr>
        <p:spPr bwMode="auto">
          <a:xfrm flipH="1" flipV="1">
            <a:off x="4800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5" name="Line 47"/>
          <p:cNvSpPr>
            <a:spLocks noChangeShapeType="1"/>
          </p:cNvSpPr>
          <p:nvPr/>
        </p:nvSpPr>
        <p:spPr bwMode="auto">
          <a:xfrm flipV="1">
            <a:off x="3962400" y="4114800"/>
            <a:ext cx="5334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6" name="Line 48"/>
          <p:cNvSpPr>
            <a:spLocks noChangeShapeType="1"/>
          </p:cNvSpPr>
          <p:nvPr/>
        </p:nvSpPr>
        <p:spPr bwMode="auto">
          <a:xfrm flipV="1">
            <a:off x="2895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7" name="Text Box 49"/>
          <p:cNvSpPr txBox="1">
            <a:spLocks noChangeArrowheads="1"/>
          </p:cNvSpPr>
          <p:nvPr/>
        </p:nvSpPr>
        <p:spPr bwMode="auto">
          <a:xfrm>
            <a:off x="3429000" y="5257800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-101" charset="2"/>
              </a:rPr>
              <a:t>9</a:t>
            </a:r>
            <a:endParaRPr lang="en-US"/>
          </a:p>
        </p:txBody>
      </p:sp>
      <p:sp>
        <p:nvSpPr>
          <p:cNvPr id="25648" name="Text Box 50"/>
          <p:cNvSpPr txBox="1">
            <a:spLocks noChangeArrowheads="1"/>
          </p:cNvSpPr>
          <p:nvPr/>
        </p:nvSpPr>
        <p:spPr bwMode="auto">
          <a:xfrm>
            <a:off x="5486400" y="5257800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-101" charset="2"/>
              </a:rPr>
              <a:t>5</a:t>
            </a:r>
            <a:endParaRPr lang="en-US"/>
          </a:p>
        </p:txBody>
      </p:sp>
      <p:sp>
        <p:nvSpPr>
          <p:cNvPr id="25649" name="Text Box 51"/>
          <p:cNvSpPr txBox="1">
            <a:spLocks noChangeArrowheads="1"/>
          </p:cNvSpPr>
          <p:nvPr/>
        </p:nvSpPr>
        <p:spPr bwMode="auto">
          <a:xfrm>
            <a:off x="6172200" y="4419600"/>
            <a:ext cx="27432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Note : distance(D)</a:t>
            </a:r>
            <a:r>
              <a:rPr lang="en-US" baseline="-25000"/>
              <a:t> </a:t>
            </a:r>
            <a:r>
              <a:rPr lang="en-US"/>
              <a:t>not updated since D is already known and distance(E) not updated since it is larger than previously computed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BE3ADB-BB01-457C-8853-6DE51E1E85E8}" type="slidenum">
              <a:rPr lang="en-US"/>
              <a:pPr/>
              <a:t>43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ea typeface="ＭＳ Ｐゴシック" pitchFamily="-101" charset="-128"/>
              </a:rPr>
              <a:t>Example: Continued...</a:t>
            </a:r>
            <a:endParaRPr lang="en-US" smtClean="0">
              <a:solidFill>
                <a:srgbClr val="FF0000"/>
              </a:solidFill>
              <a:ea typeface="ＭＳ Ｐゴシック" pitchFamily="-101" charset="-128"/>
            </a:endParaRPr>
          </a:p>
        </p:txBody>
      </p:sp>
      <p:sp>
        <p:nvSpPr>
          <p:cNvPr id="26628" name="Oval 3"/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A</a:t>
            </a:r>
            <a:endParaRPr lang="en-US" baseline="-25000">
              <a:latin typeface="Times New Roman" pitchFamily="-101" charset="0"/>
            </a:endParaRPr>
          </a:p>
        </p:txBody>
      </p:sp>
      <p:sp>
        <p:nvSpPr>
          <p:cNvPr id="26629" name="Oval 4"/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G</a:t>
            </a:r>
            <a:endParaRPr lang="en-US" baseline="-25000">
              <a:latin typeface="Times New Roman" pitchFamily="-101" charset="0"/>
            </a:endParaRPr>
          </a:p>
        </p:txBody>
      </p:sp>
      <p:sp>
        <p:nvSpPr>
          <p:cNvPr id="26630" name="Oval 5"/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F</a:t>
            </a:r>
            <a:endParaRPr lang="en-US" baseline="-25000">
              <a:latin typeface="Times New Roman" pitchFamily="-101" charset="0"/>
            </a:endParaRPr>
          </a:p>
        </p:txBody>
      </p:sp>
      <p:cxnSp>
        <p:nvCxnSpPr>
          <p:cNvPr id="26631" name="AutoShape 6"/>
          <p:cNvCxnSpPr>
            <a:cxnSpLocks noChangeShapeType="1"/>
            <a:stCxn id="26629" idx="2"/>
            <a:endCxn id="26630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32" name="AutoShape 7"/>
          <p:cNvCxnSpPr>
            <a:cxnSpLocks noChangeShapeType="1"/>
            <a:stCxn id="26644" idx="2"/>
            <a:endCxn id="26641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33" name="AutoShape 8"/>
          <p:cNvCxnSpPr>
            <a:cxnSpLocks noChangeShapeType="1"/>
            <a:stCxn id="26628" idx="6"/>
            <a:endCxn id="26634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6634" name="Oval 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B</a:t>
            </a:r>
            <a:endParaRPr lang="en-US" baseline="-25000">
              <a:latin typeface="Times New Roman" pitchFamily="-101" charset="0"/>
            </a:endParaRPr>
          </a:p>
        </p:txBody>
      </p:sp>
      <p:sp>
        <p:nvSpPr>
          <p:cNvPr id="26635" name="Oval 10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E</a:t>
            </a:r>
            <a:endParaRPr lang="en-US" baseline="-25000">
              <a:latin typeface="Times New Roman" pitchFamily="-101" charset="0"/>
            </a:endParaRPr>
          </a:p>
        </p:txBody>
      </p:sp>
      <p:cxnSp>
        <p:nvCxnSpPr>
          <p:cNvPr id="26636" name="AutoShape 11"/>
          <p:cNvCxnSpPr>
            <a:cxnSpLocks noChangeShapeType="1"/>
            <a:stCxn id="26635" idx="2"/>
            <a:endCxn id="26644" idx="6"/>
          </p:cNvCxnSpPr>
          <p:nvPr/>
        </p:nvCxnSpPr>
        <p:spPr bwMode="auto">
          <a:xfrm flipH="1">
            <a:off x="4876800" y="3810000"/>
            <a:ext cx="143351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6637" name="AutoShape 12"/>
          <p:cNvCxnSpPr>
            <a:cxnSpLocks noChangeShapeType="1"/>
            <a:stCxn id="26635" idx="1"/>
            <a:endCxn id="26634" idx="5"/>
          </p:cNvCxnSpPr>
          <p:nvPr/>
        </p:nvCxnSpPr>
        <p:spPr bwMode="auto">
          <a:xfrm flipH="1" flipV="1">
            <a:off x="5800725" y="2828925"/>
            <a:ext cx="5905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6638" name="AutoShape 13"/>
          <p:cNvCxnSpPr>
            <a:cxnSpLocks noChangeShapeType="1"/>
            <a:stCxn id="26629" idx="7"/>
            <a:endCxn id="26635" idx="3"/>
          </p:cNvCxnSpPr>
          <p:nvPr/>
        </p:nvCxnSpPr>
        <p:spPr bwMode="auto">
          <a:xfrm flipV="1">
            <a:off x="5800725" y="3986213"/>
            <a:ext cx="5905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</p:spPr>
      </p:cxnSp>
      <p:cxnSp>
        <p:nvCxnSpPr>
          <p:cNvPr id="26639" name="AutoShape 14"/>
          <p:cNvCxnSpPr>
            <a:cxnSpLocks noChangeShapeType="1"/>
            <a:stCxn id="26628" idx="5"/>
            <a:endCxn id="26644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40" name="AutoShape 15"/>
          <p:cNvCxnSpPr>
            <a:cxnSpLocks noChangeShapeType="1"/>
            <a:stCxn id="26634" idx="3"/>
            <a:endCxn id="26644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6641" name="Oval 16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C</a:t>
            </a:r>
            <a:endParaRPr lang="en-US" baseline="-25000">
              <a:latin typeface="Times New Roman" pitchFamily="-101" charset="0"/>
            </a:endParaRPr>
          </a:p>
        </p:txBody>
      </p:sp>
      <p:cxnSp>
        <p:nvCxnSpPr>
          <p:cNvPr id="26642" name="AutoShape 17"/>
          <p:cNvCxnSpPr>
            <a:cxnSpLocks noChangeShapeType="1"/>
            <a:stCxn id="26641" idx="7"/>
            <a:endCxn id="26628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43" name="AutoShape 18"/>
          <p:cNvCxnSpPr>
            <a:cxnSpLocks noChangeShapeType="1"/>
            <a:stCxn id="26630" idx="1"/>
            <a:endCxn id="26641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6644" name="Oval 19"/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D</a:t>
            </a:r>
            <a:endParaRPr lang="en-US" baseline="-25000">
              <a:latin typeface="Times New Roman" pitchFamily="-101" charset="0"/>
            </a:endParaRPr>
          </a:p>
        </p:txBody>
      </p:sp>
      <p:cxnSp>
        <p:nvCxnSpPr>
          <p:cNvPr id="26645" name="AutoShape 20"/>
          <p:cNvCxnSpPr>
            <a:cxnSpLocks noChangeShapeType="1"/>
            <a:stCxn id="26629" idx="1"/>
            <a:endCxn id="26644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6646" name="AutoShape 21"/>
          <p:cNvCxnSpPr>
            <a:cxnSpLocks noChangeShapeType="1"/>
            <a:stCxn id="26630" idx="7"/>
            <a:endCxn id="26644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6647" name="Text Box 22"/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26648" name="Text Box 23"/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6649" name="Text Box 24"/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6650" name="Text Box 25"/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10</a:t>
            </a:r>
          </a:p>
        </p:txBody>
      </p:sp>
      <p:sp>
        <p:nvSpPr>
          <p:cNvPr id="26651" name="Text Box 26"/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26652" name="Text Box 27"/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6</a:t>
            </a:r>
          </a:p>
        </p:txBody>
      </p:sp>
      <p:sp>
        <p:nvSpPr>
          <p:cNvPr id="26653" name="Text Box 28"/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26654" name="Text Box 29"/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6655" name="Text Box 30"/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6656" name="Text Box 31"/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26657" name="Text Box 32"/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5</a:t>
            </a:r>
          </a:p>
        </p:txBody>
      </p:sp>
      <p:sp>
        <p:nvSpPr>
          <p:cNvPr id="26658" name="Text Box 33"/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6659" name="Text Box 34"/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6660" name="Text Box 35"/>
          <p:cNvSpPr txBox="1">
            <a:spLocks noChangeArrowheads="1"/>
          </p:cNvSpPr>
          <p:nvPr/>
        </p:nvSpPr>
        <p:spPr bwMode="auto">
          <a:xfrm>
            <a:off x="5486400" y="2057400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-101" charset="2"/>
              </a:rPr>
              <a:t>2</a:t>
            </a:r>
            <a:endParaRPr lang="en-US"/>
          </a:p>
        </p:txBody>
      </p:sp>
      <p:sp>
        <p:nvSpPr>
          <p:cNvPr id="26661" name="Text Box 36"/>
          <p:cNvSpPr txBox="1">
            <a:spLocks noChangeArrowheads="1"/>
          </p:cNvSpPr>
          <p:nvPr/>
        </p:nvSpPr>
        <p:spPr bwMode="auto">
          <a:xfrm>
            <a:off x="1981200" y="3667125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-101" charset="2"/>
              </a:rPr>
              <a:t>3</a:t>
            </a:r>
            <a:endParaRPr lang="en-US"/>
          </a:p>
        </p:txBody>
      </p:sp>
      <p:sp>
        <p:nvSpPr>
          <p:cNvPr id="26662" name="Text Box 37"/>
          <p:cNvSpPr txBox="1">
            <a:spLocks noChangeArrowheads="1"/>
          </p:cNvSpPr>
          <p:nvPr/>
        </p:nvSpPr>
        <p:spPr bwMode="auto">
          <a:xfrm>
            <a:off x="6858000" y="3590925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-101" charset="2"/>
              </a:rPr>
              <a:t>3</a:t>
            </a:r>
            <a:endParaRPr lang="en-US"/>
          </a:p>
        </p:txBody>
      </p:sp>
      <p:sp>
        <p:nvSpPr>
          <p:cNvPr id="26663" name="Text Box 38"/>
          <p:cNvSpPr txBox="1">
            <a:spLocks noChangeArrowheads="1"/>
          </p:cNvSpPr>
          <p:nvPr/>
        </p:nvSpPr>
        <p:spPr bwMode="auto">
          <a:xfrm>
            <a:off x="4495800" y="4124325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-101" charset="2"/>
              </a:rPr>
              <a:t>1</a:t>
            </a:r>
            <a:endParaRPr lang="en-US"/>
          </a:p>
        </p:txBody>
      </p:sp>
      <p:sp>
        <p:nvSpPr>
          <p:cNvPr id="26664" name="Line 42"/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5" name="Line 43"/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6" name="Line 44"/>
          <p:cNvSpPr>
            <a:spLocks noChangeShapeType="1"/>
          </p:cNvSpPr>
          <p:nvPr/>
        </p:nvSpPr>
        <p:spPr bwMode="auto">
          <a:xfrm flipH="1" flipV="1">
            <a:off x="4876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7" name="Line 45"/>
          <p:cNvSpPr>
            <a:spLocks noChangeShapeType="1"/>
          </p:cNvSpPr>
          <p:nvPr/>
        </p:nvSpPr>
        <p:spPr bwMode="auto">
          <a:xfrm flipH="1" flipV="1">
            <a:off x="4800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8" name="Line 46"/>
          <p:cNvSpPr>
            <a:spLocks noChangeShapeType="1"/>
          </p:cNvSpPr>
          <p:nvPr/>
        </p:nvSpPr>
        <p:spPr bwMode="auto">
          <a:xfrm flipV="1">
            <a:off x="3962400" y="4114800"/>
            <a:ext cx="5334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9" name="Line 47"/>
          <p:cNvSpPr>
            <a:spLocks noChangeShapeType="1"/>
          </p:cNvSpPr>
          <p:nvPr/>
        </p:nvSpPr>
        <p:spPr bwMode="auto">
          <a:xfrm flipV="1">
            <a:off x="2895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70" name="Text Box 48"/>
          <p:cNvSpPr txBox="1">
            <a:spLocks noChangeArrowheads="1"/>
          </p:cNvSpPr>
          <p:nvPr/>
        </p:nvSpPr>
        <p:spPr bwMode="auto">
          <a:xfrm>
            <a:off x="3429000" y="5257800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-101" charset="2"/>
              </a:rPr>
              <a:t>9</a:t>
            </a:r>
            <a:endParaRPr lang="en-US"/>
          </a:p>
        </p:txBody>
      </p:sp>
      <p:sp>
        <p:nvSpPr>
          <p:cNvPr id="26671" name="Text Box 49"/>
          <p:cNvSpPr txBox="1">
            <a:spLocks noChangeArrowheads="1"/>
          </p:cNvSpPr>
          <p:nvPr/>
        </p:nvSpPr>
        <p:spPr bwMode="auto">
          <a:xfrm>
            <a:off x="5486400" y="5257800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-101" charset="2"/>
              </a:rPr>
              <a:t>5</a:t>
            </a:r>
            <a:endParaRPr lang="en-US"/>
          </a:p>
        </p:txBody>
      </p:sp>
      <p:sp>
        <p:nvSpPr>
          <p:cNvPr id="26672" name="Text Box 50"/>
          <p:cNvSpPr txBox="1">
            <a:spLocks noChangeArrowheads="1"/>
          </p:cNvSpPr>
          <p:nvPr/>
        </p:nvSpPr>
        <p:spPr bwMode="auto">
          <a:xfrm>
            <a:off x="6400800" y="4953000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 updating</a:t>
            </a:r>
          </a:p>
        </p:txBody>
      </p:sp>
      <p:sp>
        <p:nvSpPr>
          <p:cNvPr id="26673" name="Text Box 42"/>
          <p:cNvSpPr txBox="1">
            <a:spLocks noChangeArrowheads="1"/>
          </p:cNvSpPr>
          <p:nvPr/>
        </p:nvSpPr>
        <p:spPr bwMode="auto">
          <a:xfrm>
            <a:off x="1016000" y="1481138"/>
            <a:ext cx="68056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Pick vertex List with minimum distance (E) and update neighbors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E6278B9-3AD1-4AD2-B021-3F3FB85E700C}" type="slidenum">
              <a:rPr lang="en-US"/>
              <a:pPr/>
              <a:t>44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ea typeface="ＭＳ Ｐゴシック" pitchFamily="-101" charset="-128"/>
              </a:rPr>
              <a:t>Example: Continued...</a:t>
            </a:r>
            <a:endParaRPr lang="en-US" smtClean="0">
              <a:solidFill>
                <a:srgbClr val="FF0000"/>
              </a:solidFill>
              <a:ea typeface="ＭＳ Ｐゴシック" pitchFamily="-101" charset="-128"/>
            </a:endParaRPr>
          </a:p>
        </p:txBody>
      </p:sp>
      <p:sp>
        <p:nvSpPr>
          <p:cNvPr id="27652" name="Oval 3"/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A</a:t>
            </a:r>
            <a:endParaRPr lang="en-US" baseline="-25000">
              <a:latin typeface="Times New Roman" pitchFamily="-101" charset="0"/>
            </a:endParaRPr>
          </a:p>
        </p:txBody>
      </p:sp>
      <p:sp>
        <p:nvSpPr>
          <p:cNvPr id="27653" name="Oval 4"/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G</a:t>
            </a:r>
            <a:endParaRPr lang="en-US" baseline="-25000">
              <a:latin typeface="Times New Roman" pitchFamily="-101" charset="0"/>
            </a:endParaRPr>
          </a:p>
        </p:txBody>
      </p:sp>
      <p:sp>
        <p:nvSpPr>
          <p:cNvPr id="27654" name="Oval 5"/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F</a:t>
            </a:r>
            <a:endParaRPr lang="en-US" baseline="-25000">
              <a:latin typeface="Times New Roman" pitchFamily="-101" charset="0"/>
            </a:endParaRPr>
          </a:p>
        </p:txBody>
      </p:sp>
      <p:cxnSp>
        <p:nvCxnSpPr>
          <p:cNvPr id="27655" name="AutoShape 6"/>
          <p:cNvCxnSpPr>
            <a:cxnSpLocks noChangeShapeType="1"/>
            <a:stCxn id="27653" idx="2"/>
            <a:endCxn id="27654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56" name="AutoShape 7"/>
          <p:cNvCxnSpPr>
            <a:cxnSpLocks noChangeShapeType="1"/>
            <a:stCxn id="27668" idx="2"/>
            <a:endCxn id="27665" idx="6"/>
          </p:cNvCxnSpPr>
          <p:nvPr/>
        </p:nvCxnSpPr>
        <p:spPr bwMode="auto">
          <a:xfrm flipH="1">
            <a:off x="2833688" y="3810000"/>
            <a:ext cx="15859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57" name="AutoShape 8"/>
          <p:cNvCxnSpPr>
            <a:cxnSpLocks noChangeShapeType="1"/>
            <a:stCxn id="27652" idx="6"/>
            <a:endCxn id="27658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7658" name="Oval 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B</a:t>
            </a:r>
            <a:endParaRPr lang="en-US" baseline="-25000">
              <a:latin typeface="Times New Roman" pitchFamily="-101" charset="0"/>
            </a:endParaRPr>
          </a:p>
        </p:txBody>
      </p:sp>
      <p:sp>
        <p:nvSpPr>
          <p:cNvPr id="27659" name="Oval 10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E</a:t>
            </a:r>
            <a:endParaRPr lang="en-US" baseline="-25000">
              <a:latin typeface="Times New Roman" pitchFamily="-101" charset="0"/>
            </a:endParaRPr>
          </a:p>
        </p:txBody>
      </p:sp>
      <p:cxnSp>
        <p:nvCxnSpPr>
          <p:cNvPr id="27660" name="AutoShape 11"/>
          <p:cNvCxnSpPr>
            <a:cxnSpLocks noChangeShapeType="1"/>
            <a:stCxn id="27659" idx="2"/>
            <a:endCxn id="27668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7661" name="AutoShape 12"/>
          <p:cNvCxnSpPr>
            <a:cxnSpLocks noChangeShapeType="1"/>
            <a:stCxn id="27659" idx="1"/>
            <a:endCxn id="27658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7662" name="AutoShape 13"/>
          <p:cNvCxnSpPr>
            <a:cxnSpLocks noChangeShapeType="1"/>
            <a:stCxn id="27653" idx="7"/>
            <a:endCxn id="27659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7663" name="AutoShape 14"/>
          <p:cNvCxnSpPr>
            <a:cxnSpLocks noChangeShapeType="1"/>
            <a:stCxn id="27652" idx="5"/>
            <a:endCxn id="27668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64" name="AutoShape 15"/>
          <p:cNvCxnSpPr>
            <a:cxnSpLocks noChangeShapeType="1"/>
            <a:stCxn id="27658" idx="3"/>
            <a:endCxn id="27668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7665" name="Oval 16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C</a:t>
            </a:r>
            <a:endParaRPr lang="en-US" baseline="-25000">
              <a:latin typeface="Times New Roman" pitchFamily="-101" charset="0"/>
            </a:endParaRPr>
          </a:p>
        </p:txBody>
      </p:sp>
      <p:cxnSp>
        <p:nvCxnSpPr>
          <p:cNvPr id="27666" name="AutoShape 17"/>
          <p:cNvCxnSpPr>
            <a:cxnSpLocks noChangeShapeType="1"/>
            <a:stCxn id="27665" idx="7"/>
            <a:endCxn id="27652" idx="3"/>
          </p:cNvCxnSpPr>
          <p:nvPr/>
        </p:nvCxnSpPr>
        <p:spPr bwMode="auto">
          <a:xfrm flipV="1">
            <a:off x="2752725" y="2828925"/>
            <a:ext cx="6667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67" name="AutoShape 18"/>
          <p:cNvCxnSpPr>
            <a:cxnSpLocks noChangeShapeType="1"/>
            <a:stCxn id="27654" idx="1"/>
            <a:endCxn id="27665" idx="5"/>
          </p:cNvCxnSpPr>
          <p:nvPr/>
        </p:nvCxnSpPr>
        <p:spPr bwMode="auto">
          <a:xfrm flipH="1" flipV="1">
            <a:off x="2752725" y="3986213"/>
            <a:ext cx="6667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</p:spPr>
      </p:cxnSp>
      <p:sp>
        <p:nvSpPr>
          <p:cNvPr id="27668" name="Oval 19"/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D</a:t>
            </a:r>
            <a:endParaRPr lang="en-US" baseline="-25000">
              <a:latin typeface="Times New Roman" pitchFamily="-101" charset="0"/>
            </a:endParaRPr>
          </a:p>
        </p:txBody>
      </p:sp>
      <p:cxnSp>
        <p:nvCxnSpPr>
          <p:cNvPr id="27669" name="AutoShape 20"/>
          <p:cNvCxnSpPr>
            <a:cxnSpLocks noChangeShapeType="1"/>
            <a:stCxn id="27653" idx="1"/>
            <a:endCxn id="27668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7670" name="AutoShape 21"/>
          <p:cNvCxnSpPr>
            <a:cxnSpLocks noChangeShapeType="1"/>
            <a:stCxn id="27654" idx="7"/>
            <a:endCxn id="27668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7671" name="Text Box 22"/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27672" name="Text Box 23"/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7673" name="Text Box 24"/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7674" name="Text Box 25"/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10</a:t>
            </a:r>
          </a:p>
        </p:txBody>
      </p:sp>
      <p:sp>
        <p:nvSpPr>
          <p:cNvPr id="27675" name="Text Box 26"/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27676" name="Text Box 27"/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6</a:t>
            </a:r>
          </a:p>
        </p:txBody>
      </p:sp>
      <p:sp>
        <p:nvSpPr>
          <p:cNvPr id="27677" name="Text Box 28"/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27678" name="Text Box 29"/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7679" name="Text Box 30"/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7680" name="Text Box 31"/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27681" name="Text Box 32"/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5</a:t>
            </a:r>
          </a:p>
        </p:txBody>
      </p:sp>
      <p:sp>
        <p:nvSpPr>
          <p:cNvPr id="27682" name="Text Box 33"/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7683" name="Text Box 34"/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7684" name="Text Box 35"/>
          <p:cNvSpPr txBox="1">
            <a:spLocks noChangeArrowheads="1"/>
          </p:cNvSpPr>
          <p:nvPr/>
        </p:nvSpPr>
        <p:spPr bwMode="auto">
          <a:xfrm>
            <a:off x="5486400" y="2057400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-101" charset="2"/>
              </a:rPr>
              <a:t>2</a:t>
            </a:r>
            <a:endParaRPr lang="en-US"/>
          </a:p>
        </p:txBody>
      </p:sp>
      <p:sp>
        <p:nvSpPr>
          <p:cNvPr id="27685" name="Text Box 36"/>
          <p:cNvSpPr txBox="1">
            <a:spLocks noChangeArrowheads="1"/>
          </p:cNvSpPr>
          <p:nvPr/>
        </p:nvSpPr>
        <p:spPr bwMode="auto">
          <a:xfrm>
            <a:off x="1981200" y="3667125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-101" charset="2"/>
              </a:rPr>
              <a:t>3</a:t>
            </a:r>
            <a:endParaRPr lang="en-US"/>
          </a:p>
        </p:txBody>
      </p:sp>
      <p:sp>
        <p:nvSpPr>
          <p:cNvPr id="27686" name="Text Box 37"/>
          <p:cNvSpPr txBox="1">
            <a:spLocks noChangeArrowheads="1"/>
          </p:cNvSpPr>
          <p:nvPr/>
        </p:nvSpPr>
        <p:spPr bwMode="auto">
          <a:xfrm>
            <a:off x="6858000" y="3590925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-101" charset="2"/>
              </a:rPr>
              <a:t>3</a:t>
            </a:r>
            <a:endParaRPr lang="en-US"/>
          </a:p>
        </p:txBody>
      </p:sp>
      <p:sp>
        <p:nvSpPr>
          <p:cNvPr id="27687" name="Text Box 38"/>
          <p:cNvSpPr txBox="1">
            <a:spLocks noChangeArrowheads="1"/>
          </p:cNvSpPr>
          <p:nvPr/>
        </p:nvSpPr>
        <p:spPr bwMode="auto">
          <a:xfrm>
            <a:off x="4495800" y="4124325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-101" charset="2"/>
              </a:rPr>
              <a:t>1</a:t>
            </a:r>
            <a:endParaRPr lang="en-US"/>
          </a:p>
        </p:txBody>
      </p:sp>
      <p:sp>
        <p:nvSpPr>
          <p:cNvPr id="27688" name="Line 40"/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9" name="Line 41"/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0" name="Line 42"/>
          <p:cNvSpPr>
            <a:spLocks noChangeShapeType="1"/>
          </p:cNvSpPr>
          <p:nvPr/>
        </p:nvSpPr>
        <p:spPr bwMode="auto">
          <a:xfrm flipH="1" flipV="1">
            <a:off x="4876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1" name="Line 43"/>
          <p:cNvSpPr>
            <a:spLocks noChangeShapeType="1"/>
          </p:cNvSpPr>
          <p:nvPr/>
        </p:nvSpPr>
        <p:spPr bwMode="auto">
          <a:xfrm flipH="1" flipV="1">
            <a:off x="4800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2" name="Line 44"/>
          <p:cNvSpPr>
            <a:spLocks noChangeShapeType="1"/>
          </p:cNvSpPr>
          <p:nvPr/>
        </p:nvSpPr>
        <p:spPr bwMode="auto">
          <a:xfrm flipH="1" flipV="1">
            <a:off x="2971800" y="4038600"/>
            <a:ext cx="5334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3" name="Line 45"/>
          <p:cNvSpPr>
            <a:spLocks noChangeShapeType="1"/>
          </p:cNvSpPr>
          <p:nvPr/>
        </p:nvSpPr>
        <p:spPr bwMode="auto">
          <a:xfrm flipV="1">
            <a:off x="2895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4" name="Text Box 46"/>
          <p:cNvSpPr txBox="1">
            <a:spLocks noChangeArrowheads="1"/>
          </p:cNvSpPr>
          <p:nvPr/>
        </p:nvSpPr>
        <p:spPr bwMode="auto">
          <a:xfrm>
            <a:off x="3429000" y="5257800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-101" charset="2"/>
              </a:rPr>
              <a:t>8</a:t>
            </a:r>
            <a:endParaRPr lang="en-US"/>
          </a:p>
        </p:txBody>
      </p:sp>
      <p:sp>
        <p:nvSpPr>
          <p:cNvPr id="27695" name="Text Box 47"/>
          <p:cNvSpPr txBox="1">
            <a:spLocks noChangeArrowheads="1"/>
          </p:cNvSpPr>
          <p:nvPr/>
        </p:nvSpPr>
        <p:spPr bwMode="auto">
          <a:xfrm>
            <a:off x="5486400" y="5257800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-101" charset="2"/>
              </a:rPr>
              <a:t>5</a:t>
            </a:r>
            <a:endParaRPr lang="en-US"/>
          </a:p>
        </p:txBody>
      </p:sp>
      <p:sp>
        <p:nvSpPr>
          <p:cNvPr id="27696" name="Text Box 42"/>
          <p:cNvSpPr txBox="1">
            <a:spLocks noChangeArrowheads="1"/>
          </p:cNvSpPr>
          <p:nvPr/>
        </p:nvSpPr>
        <p:spPr bwMode="auto">
          <a:xfrm>
            <a:off x="1016000" y="1481138"/>
            <a:ext cx="68056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Pick vertex List with minimum distance (C) and update neighbors</a:t>
            </a:r>
          </a:p>
        </p:txBody>
      </p:sp>
      <p:sp>
        <p:nvSpPr>
          <p:cNvPr id="27697" name="Text Box 49"/>
          <p:cNvSpPr txBox="1">
            <a:spLocks noChangeArrowheads="1"/>
          </p:cNvSpPr>
          <p:nvPr/>
        </p:nvSpPr>
        <p:spPr bwMode="auto">
          <a:xfrm>
            <a:off x="304800" y="4724400"/>
            <a:ext cx="2728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Distance(F) = 3 + 5 =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3C647FD-1D79-4325-9A12-D08EB3E0DAC7}" type="slidenum">
              <a:rPr lang="en-US"/>
              <a:pPr/>
              <a:t>45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ea typeface="ＭＳ Ｐゴシック" pitchFamily="-101" charset="-128"/>
              </a:rPr>
              <a:t>Example: Continued...</a:t>
            </a:r>
            <a:endParaRPr lang="en-US" smtClean="0">
              <a:solidFill>
                <a:srgbClr val="FF0000"/>
              </a:solidFill>
              <a:ea typeface="ＭＳ Ｐゴシック" pitchFamily="-101" charset="-128"/>
            </a:endParaRPr>
          </a:p>
        </p:txBody>
      </p:sp>
      <p:sp>
        <p:nvSpPr>
          <p:cNvPr id="28676" name="Oval 3"/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A</a:t>
            </a:r>
            <a:endParaRPr lang="en-US" baseline="-25000">
              <a:latin typeface="Times New Roman" pitchFamily="-101" charset="0"/>
            </a:endParaRPr>
          </a:p>
        </p:txBody>
      </p:sp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G</a:t>
            </a:r>
            <a:endParaRPr lang="en-US" baseline="-25000">
              <a:latin typeface="Times New Roman" pitchFamily="-101" charset="0"/>
            </a:endParaRPr>
          </a:p>
        </p:txBody>
      </p:sp>
      <p:sp>
        <p:nvSpPr>
          <p:cNvPr id="28678" name="Oval 5"/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F</a:t>
            </a:r>
            <a:endParaRPr lang="en-US" baseline="-25000">
              <a:latin typeface="Times New Roman" pitchFamily="-101" charset="0"/>
            </a:endParaRPr>
          </a:p>
        </p:txBody>
      </p:sp>
      <p:cxnSp>
        <p:nvCxnSpPr>
          <p:cNvPr id="28679" name="AutoShape 6"/>
          <p:cNvCxnSpPr>
            <a:cxnSpLocks noChangeShapeType="1"/>
            <a:stCxn id="28677" idx="2"/>
            <a:endCxn id="28678" idx="6"/>
          </p:cNvCxnSpPr>
          <p:nvPr/>
        </p:nvCxnSpPr>
        <p:spPr bwMode="auto">
          <a:xfrm flipH="1">
            <a:off x="3810000" y="4953000"/>
            <a:ext cx="1585913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</p:cxnSp>
      <p:cxnSp>
        <p:nvCxnSpPr>
          <p:cNvPr id="28680" name="AutoShape 7"/>
          <p:cNvCxnSpPr>
            <a:cxnSpLocks noChangeShapeType="1"/>
            <a:stCxn id="28692" idx="2"/>
            <a:endCxn id="28689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681" name="AutoShape 8"/>
          <p:cNvCxnSpPr>
            <a:cxnSpLocks noChangeShapeType="1"/>
            <a:stCxn id="28676" idx="6"/>
            <a:endCxn id="28682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8682" name="Oval 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B</a:t>
            </a:r>
            <a:endParaRPr lang="en-US" baseline="-25000">
              <a:latin typeface="Times New Roman" pitchFamily="-101" charset="0"/>
            </a:endParaRPr>
          </a:p>
        </p:txBody>
      </p:sp>
      <p:sp>
        <p:nvSpPr>
          <p:cNvPr id="28683" name="Oval 10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E</a:t>
            </a:r>
            <a:endParaRPr lang="en-US" baseline="-25000">
              <a:latin typeface="Times New Roman" pitchFamily="-101" charset="0"/>
            </a:endParaRPr>
          </a:p>
        </p:txBody>
      </p:sp>
      <p:cxnSp>
        <p:nvCxnSpPr>
          <p:cNvPr id="28684" name="AutoShape 11"/>
          <p:cNvCxnSpPr>
            <a:cxnSpLocks noChangeShapeType="1"/>
            <a:stCxn id="28683" idx="2"/>
            <a:endCxn id="28692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8685" name="AutoShape 12"/>
          <p:cNvCxnSpPr>
            <a:cxnSpLocks noChangeShapeType="1"/>
            <a:stCxn id="28683" idx="1"/>
            <a:endCxn id="28682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8686" name="AutoShape 13"/>
          <p:cNvCxnSpPr>
            <a:cxnSpLocks noChangeShapeType="1"/>
            <a:stCxn id="28677" idx="7"/>
            <a:endCxn id="28683" idx="3"/>
          </p:cNvCxnSpPr>
          <p:nvPr/>
        </p:nvCxnSpPr>
        <p:spPr bwMode="auto">
          <a:xfrm flipV="1">
            <a:off x="5800725" y="3971925"/>
            <a:ext cx="5905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8687" name="AutoShape 14"/>
          <p:cNvCxnSpPr>
            <a:cxnSpLocks noChangeShapeType="1"/>
            <a:stCxn id="28676" idx="5"/>
            <a:endCxn id="28692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688" name="AutoShape 15"/>
          <p:cNvCxnSpPr>
            <a:cxnSpLocks noChangeShapeType="1"/>
            <a:stCxn id="28682" idx="3"/>
            <a:endCxn id="28692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8689" name="Oval 16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C</a:t>
            </a:r>
            <a:endParaRPr lang="en-US" baseline="-25000">
              <a:latin typeface="Times New Roman" pitchFamily="-101" charset="0"/>
            </a:endParaRPr>
          </a:p>
        </p:txBody>
      </p:sp>
      <p:cxnSp>
        <p:nvCxnSpPr>
          <p:cNvPr id="28690" name="AutoShape 17"/>
          <p:cNvCxnSpPr>
            <a:cxnSpLocks noChangeShapeType="1"/>
            <a:stCxn id="28689" idx="7"/>
            <a:endCxn id="28676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691" name="AutoShape 18"/>
          <p:cNvCxnSpPr>
            <a:cxnSpLocks noChangeShapeType="1"/>
            <a:stCxn id="28678" idx="1"/>
            <a:endCxn id="28689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8692" name="Oval 19"/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D</a:t>
            </a:r>
            <a:endParaRPr lang="en-US" baseline="-25000">
              <a:latin typeface="Times New Roman" pitchFamily="-101" charset="0"/>
            </a:endParaRPr>
          </a:p>
        </p:txBody>
      </p:sp>
      <p:cxnSp>
        <p:nvCxnSpPr>
          <p:cNvPr id="28693" name="AutoShape 20"/>
          <p:cNvCxnSpPr>
            <a:cxnSpLocks noChangeShapeType="1"/>
            <a:stCxn id="28677" idx="1"/>
            <a:endCxn id="28692" idx="5"/>
          </p:cNvCxnSpPr>
          <p:nvPr/>
        </p:nvCxnSpPr>
        <p:spPr bwMode="auto">
          <a:xfrm flipH="1" flipV="1">
            <a:off x="4810125" y="3971925"/>
            <a:ext cx="6667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8694" name="AutoShape 21"/>
          <p:cNvCxnSpPr>
            <a:cxnSpLocks noChangeShapeType="1"/>
            <a:stCxn id="28678" idx="7"/>
            <a:endCxn id="28692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8695" name="Text Box 22"/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28696" name="Text Box 23"/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8697" name="Text Box 24"/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8698" name="Text Box 25"/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10</a:t>
            </a:r>
          </a:p>
        </p:txBody>
      </p:sp>
      <p:sp>
        <p:nvSpPr>
          <p:cNvPr id="28699" name="Text Box 26"/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28700" name="Text Box 27"/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6</a:t>
            </a:r>
          </a:p>
        </p:txBody>
      </p:sp>
      <p:sp>
        <p:nvSpPr>
          <p:cNvPr id="28701" name="Text Box 28"/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28702" name="Text Box 29"/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8703" name="Text Box 30"/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8704" name="Text Box 31"/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28705" name="Text Box 32"/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5</a:t>
            </a:r>
          </a:p>
        </p:txBody>
      </p:sp>
      <p:sp>
        <p:nvSpPr>
          <p:cNvPr id="28706" name="Text Box 33"/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8707" name="Text Box 34"/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8708" name="Text Box 35"/>
          <p:cNvSpPr txBox="1">
            <a:spLocks noChangeArrowheads="1"/>
          </p:cNvSpPr>
          <p:nvPr/>
        </p:nvSpPr>
        <p:spPr bwMode="auto">
          <a:xfrm>
            <a:off x="5486400" y="2057400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-101" charset="2"/>
              </a:rPr>
              <a:t>2</a:t>
            </a:r>
            <a:endParaRPr lang="en-US"/>
          </a:p>
        </p:txBody>
      </p:sp>
      <p:sp>
        <p:nvSpPr>
          <p:cNvPr id="28709" name="Text Box 36"/>
          <p:cNvSpPr txBox="1">
            <a:spLocks noChangeArrowheads="1"/>
          </p:cNvSpPr>
          <p:nvPr/>
        </p:nvSpPr>
        <p:spPr bwMode="auto">
          <a:xfrm>
            <a:off x="1981200" y="3667125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-101" charset="2"/>
              </a:rPr>
              <a:t>3</a:t>
            </a:r>
            <a:endParaRPr lang="en-US"/>
          </a:p>
        </p:txBody>
      </p:sp>
      <p:sp>
        <p:nvSpPr>
          <p:cNvPr id="28710" name="Text Box 37"/>
          <p:cNvSpPr txBox="1">
            <a:spLocks noChangeArrowheads="1"/>
          </p:cNvSpPr>
          <p:nvPr/>
        </p:nvSpPr>
        <p:spPr bwMode="auto">
          <a:xfrm>
            <a:off x="6858000" y="3590925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-101" charset="2"/>
              </a:rPr>
              <a:t>3</a:t>
            </a:r>
            <a:endParaRPr lang="en-US"/>
          </a:p>
        </p:txBody>
      </p:sp>
      <p:sp>
        <p:nvSpPr>
          <p:cNvPr id="28711" name="Text Box 38"/>
          <p:cNvSpPr txBox="1">
            <a:spLocks noChangeArrowheads="1"/>
          </p:cNvSpPr>
          <p:nvPr/>
        </p:nvSpPr>
        <p:spPr bwMode="auto">
          <a:xfrm>
            <a:off x="4495800" y="4124325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-101" charset="2"/>
              </a:rPr>
              <a:t>1</a:t>
            </a:r>
            <a:endParaRPr lang="en-US"/>
          </a:p>
        </p:txBody>
      </p:sp>
      <p:sp>
        <p:nvSpPr>
          <p:cNvPr id="28712" name="Line 40"/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3" name="Line 41"/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4" name="Line 42"/>
          <p:cNvSpPr>
            <a:spLocks noChangeShapeType="1"/>
          </p:cNvSpPr>
          <p:nvPr/>
        </p:nvSpPr>
        <p:spPr bwMode="auto">
          <a:xfrm flipH="1" flipV="1">
            <a:off x="4876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5" name="Line 43"/>
          <p:cNvSpPr>
            <a:spLocks noChangeShapeType="1"/>
          </p:cNvSpPr>
          <p:nvPr/>
        </p:nvSpPr>
        <p:spPr bwMode="auto">
          <a:xfrm flipH="1" flipV="1">
            <a:off x="4800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6" name="Line 44"/>
          <p:cNvSpPr>
            <a:spLocks noChangeShapeType="1"/>
          </p:cNvSpPr>
          <p:nvPr/>
        </p:nvSpPr>
        <p:spPr bwMode="auto">
          <a:xfrm flipV="1">
            <a:off x="3962400" y="5105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7" name="Line 45"/>
          <p:cNvSpPr>
            <a:spLocks noChangeShapeType="1"/>
          </p:cNvSpPr>
          <p:nvPr/>
        </p:nvSpPr>
        <p:spPr bwMode="auto">
          <a:xfrm flipV="1">
            <a:off x="2895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8" name="Text Box 46"/>
          <p:cNvSpPr txBox="1">
            <a:spLocks noChangeArrowheads="1"/>
          </p:cNvSpPr>
          <p:nvPr/>
        </p:nvSpPr>
        <p:spPr bwMode="auto">
          <a:xfrm>
            <a:off x="3429000" y="5257800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-101" charset="2"/>
              </a:rPr>
              <a:t>6</a:t>
            </a:r>
            <a:endParaRPr lang="en-US"/>
          </a:p>
        </p:txBody>
      </p:sp>
      <p:sp>
        <p:nvSpPr>
          <p:cNvPr id="28719" name="Text Box 47"/>
          <p:cNvSpPr txBox="1">
            <a:spLocks noChangeArrowheads="1"/>
          </p:cNvSpPr>
          <p:nvPr/>
        </p:nvSpPr>
        <p:spPr bwMode="auto">
          <a:xfrm>
            <a:off x="5486400" y="5257800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-101" charset="2"/>
              </a:rPr>
              <a:t>5</a:t>
            </a:r>
            <a:endParaRPr lang="en-US"/>
          </a:p>
        </p:txBody>
      </p:sp>
      <p:sp>
        <p:nvSpPr>
          <p:cNvPr id="28720" name="Text Box 49"/>
          <p:cNvSpPr txBox="1">
            <a:spLocks noChangeArrowheads="1"/>
          </p:cNvSpPr>
          <p:nvPr/>
        </p:nvSpPr>
        <p:spPr bwMode="auto">
          <a:xfrm>
            <a:off x="228600" y="5581650"/>
            <a:ext cx="3581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Distance(F) = min (8, 5+1) = 6</a:t>
            </a:r>
          </a:p>
        </p:txBody>
      </p:sp>
      <p:sp>
        <p:nvSpPr>
          <p:cNvPr id="28721" name="Text Box 50"/>
          <p:cNvSpPr txBox="1">
            <a:spLocks noChangeArrowheads="1"/>
          </p:cNvSpPr>
          <p:nvPr/>
        </p:nvSpPr>
        <p:spPr bwMode="auto">
          <a:xfrm>
            <a:off x="838200" y="5029200"/>
            <a:ext cx="2057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Previous distance</a:t>
            </a:r>
          </a:p>
        </p:txBody>
      </p:sp>
      <p:sp>
        <p:nvSpPr>
          <p:cNvPr id="28722" name="Line 51"/>
          <p:cNvSpPr>
            <a:spLocks noChangeShapeType="1"/>
          </p:cNvSpPr>
          <p:nvPr/>
        </p:nvSpPr>
        <p:spPr bwMode="auto">
          <a:xfrm flipH="1">
            <a:off x="2336800" y="5410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3" name="Text Box 42"/>
          <p:cNvSpPr txBox="1">
            <a:spLocks noChangeArrowheads="1"/>
          </p:cNvSpPr>
          <p:nvPr/>
        </p:nvSpPr>
        <p:spPr bwMode="auto">
          <a:xfrm>
            <a:off x="1016000" y="1481138"/>
            <a:ext cx="68056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Pick vertex List with minimum distance (G) and update neighbors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7B36625-D6A6-42DE-AC79-FC1028DD9E34}" type="slidenum">
              <a:rPr lang="en-US"/>
              <a:pPr/>
              <a:t>46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ea typeface="ＭＳ Ｐゴシック" pitchFamily="-101" charset="-128"/>
              </a:rPr>
              <a:t>Example (end)</a:t>
            </a:r>
          </a:p>
        </p:txBody>
      </p:sp>
      <p:sp>
        <p:nvSpPr>
          <p:cNvPr id="29700" name="Oval 3"/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A</a:t>
            </a:r>
            <a:endParaRPr lang="en-US" baseline="-25000">
              <a:latin typeface="Times New Roman" pitchFamily="-101" charset="0"/>
            </a:endParaRPr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G</a:t>
            </a:r>
            <a:endParaRPr lang="en-US" baseline="-25000">
              <a:latin typeface="Times New Roman" pitchFamily="-101" charset="0"/>
            </a:endParaRPr>
          </a:p>
        </p:txBody>
      </p:sp>
      <p:sp>
        <p:nvSpPr>
          <p:cNvPr id="29702" name="Oval 5"/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F</a:t>
            </a:r>
            <a:endParaRPr lang="en-US" baseline="-25000">
              <a:latin typeface="Times New Roman" pitchFamily="-101" charset="0"/>
            </a:endParaRPr>
          </a:p>
        </p:txBody>
      </p:sp>
      <p:cxnSp>
        <p:nvCxnSpPr>
          <p:cNvPr id="29703" name="AutoShape 6"/>
          <p:cNvCxnSpPr>
            <a:cxnSpLocks noChangeShapeType="1"/>
            <a:stCxn id="29701" idx="2"/>
            <a:endCxn id="29702" idx="6"/>
          </p:cNvCxnSpPr>
          <p:nvPr/>
        </p:nvCxnSpPr>
        <p:spPr bwMode="auto">
          <a:xfrm flipH="1">
            <a:off x="3824288" y="4953000"/>
            <a:ext cx="15859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04" name="AutoShape 7"/>
          <p:cNvCxnSpPr>
            <a:cxnSpLocks noChangeShapeType="1"/>
            <a:stCxn id="29716" idx="2"/>
            <a:endCxn id="29713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05" name="AutoShape 8"/>
          <p:cNvCxnSpPr>
            <a:cxnSpLocks noChangeShapeType="1"/>
            <a:stCxn id="29700" idx="6"/>
            <a:endCxn id="29706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9706" name="Oval 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B</a:t>
            </a:r>
            <a:endParaRPr lang="en-US" baseline="-25000">
              <a:latin typeface="Times New Roman" pitchFamily="-101" charset="0"/>
            </a:endParaRPr>
          </a:p>
        </p:txBody>
      </p:sp>
      <p:sp>
        <p:nvSpPr>
          <p:cNvPr id="29707" name="Oval 10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E</a:t>
            </a:r>
            <a:endParaRPr lang="en-US" baseline="-25000">
              <a:latin typeface="Times New Roman" pitchFamily="-101" charset="0"/>
            </a:endParaRPr>
          </a:p>
        </p:txBody>
      </p:sp>
      <p:cxnSp>
        <p:nvCxnSpPr>
          <p:cNvPr id="29708" name="AutoShape 11"/>
          <p:cNvCxnSpPr>
            <a:cxnSpLocks noChangeShapeType="1"/>
            <a:stCxn id="29707" idx="2"/>
            <a:endCxn id="29716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9709" name="AutoShape 12"/>
          <p:cNvCxnSpPr>
            <a:cxnSpLocks noChangeShapeType="1"/>
            <a:stCxn id="29707" idx="1"/>
            <a:endCxn id="29706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9710" name="AutoShape 13"/>
          <p:cNvCxnSpPr>
            <a:cxnSpLocks noChangeShapeType="1"/>
            <a:stCxn id="29701" idx="7"/>
            <a:endCxn id="29707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9711" name="AutoShape 14"/>
          <p:cNvCxnSpPr>
            <a:cxnSpLocks noChangeShapeType="1"/>
            <a:stCxn id="29700" idx="5"/>
            <a:endCxn id="29716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12" name="AutoShape 15"/>
          <p:cNvCxnSpPr>
            <a:cxnSpLocks noChangeShapeType="1"/>
            <a:stCxn id="29706" idx="3"/>
            <a:endCxn id="29716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9713" name="Oval 16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C</a:t>
            </a:r>
            <a:endParaRPr lang="en-US" baseline="-25000">
              <a:latin typeface="Times New Roman" pitchFamily="-101" charset="0"/>
            </a:endParaRPr>
          </a:p>
        </p:txBody>
      </p:sp>
      <p:cxnSp>
        <p:nvCxnSpPr>
          <p:cNvPr id="29714" name="AutoShape 17"/>
          <p:cNvCxnSpPr>
            <a:cxnSpLocks noChangeShapeType="1"/>
            <a:stCxn id="29713" idx="7"/>
            <a:endCxn id="29700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15" name="AutoShape 18"/>
          <p:cNvCxnSpPr>
            <a:cxnSpLocks noChangeShapeType="1"/>
            <a:stCxn id="29702" idx="1"/>
            <a:endCxn id="29713" idx="5"/>
          </p:cNvCxnSpPr>
          <p:nvPr/>
        </p:nvCxnSpPr>
        <p:spPr bwMode="auto">
          <a:xfrm flipH="1" flipV="1">
            <a:off x="2752725" y="3971925"/>
            <a:ext cx="6667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9716" name="Oval 19"/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-101" charset="0"/>
              </a:rPr>
              <a:t>D</a:t>
            </a:r>
            <a:endParaRPr lang="en-US" baseline="-25000">
              <a:latin typeface="Times New Roman" pitchFamily="-101" charset="0"/>
            </a:endParaRPr>
          </a:p>
        </p:txBody>
      </p:sp>
      <p:cxnSp>
        <p:nvCxnSpPr>
          <p:cNvPr id="29717" name="AutoShape 20"/>
          <p:cNvCxnSpPr>
            <a:cxnSpLocks noChangeShapeType="1"/>
            <a:stCxn id="29701" idx="1"/>
            <a:endCxn id="29716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9718" name="AutoShape 21"/>
          <p:cNvCxnSpPr>
            <a:cxnSpLocks noChangeShapeType="1"/>
            <a:stCxn id="29702" idx="7"/>
            <a:endCxn id="29716" idx="3"/>
          </p:cNvCxnSpPr>
          <p:nvPr/>
        </p:nvCxnSpPr>
        <p:spPr bwMode="auto">
          <a:xfrm flipV="1">
            <a:off x="3743325" y="3971925"/>
            <a:ext cx="7429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9719" name="Text Box 22"/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29720" name="Text Box 23"/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9721" name="Text Box 24"/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9722" name="Text Box 25"/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10</a:t>
            </a:r>
          </a:p>
        </p:txBody>
      </p:sp>
      <p:sp>
        <p:nvSpPr>
          <p:cNvPr id="29723" name="Text Box 26"/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29724" name="Text Box 27"/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6</a:t>
            </a:r>
          </a:p>
        </p:txBody>
      </p:sp>
      <p:sp>
        <p:nvSpPr>
          <p:cNvPr id="29725" name="Text Box 28"/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29726" name="Text Box 29"/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9727" name="Text Box 30"/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9728" name="Text Box 31"/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29729" name="Text Box 32"/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5</a:t>
            </a:r>
          </a:p>
        </p:txBody>
      </p:sp>
      <p:sp>
        <p:nvSpPr>
          <p:cNvPr id="29730" name="Text Box 33"/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9731" name="Text Box 34"/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9732" name="Text Box 35"/>
          <p:cNvSpPr txBox="1">
            <a:spLocks noChangeArrowheads="1"/>
          </p:cNvSpPr>
          <p:nvPr/>
        </p:nvSpPr>
        <p:spPr bwMode="auto">
          <a:xfrm>
            <a:off x="5486400" y="2057400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-101" charset="2"/>
              </a:rPr>
              <a:t>2</a:t>
            </a:r>
            <a:endParaRPr lang="en-US"/>
          </a:p>
        </p:txBody>
      </p:sp>
      <p:sp>
        <p:nvSpPr>
          <p:cNvPr id="29733" name="Text Box 36"/>
          <p:cNvSpPr txBox="1">
            <a:spLocks noChangeArrowheads="1"/>
          </p:cNvSpPr>
          <p:nvPr/>
        </p:nvSpPr>
        <p:spPr bwMode="auto">
          <a:xfrm>
            <a:off x="1981200" y="3667125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-101" charset="2"/>
              </a:rPr>
              <a:t>3</a:t>
            </a:r>
            <a:endParaRPr lang="en-US"/>
          </a:p>
        </p:txBody>
      </p:sp>
      <p:sp>
        <p:nvSpPr>
          <p:cNvPr id="29734" name="Text Box 37"/>
          <p:cNvSpPr txBox="1">
            <a:spLocks noChangeArrowheads="1"/>
          </p:cNvSpPr>
          <p:nvPr/>
        </p:nvSpPr>
        <p:spPr bwMode="auto">
          <a:xfrm>
            <a:off x="6858000" y="3590925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-101" charset="2"/>
              </a:rPr>
              <a:t>3</a:t>
            </a:r>
            <a:endParaRPr lang="en-US"/>
          </a:p>
        </p:txBody>
      </p:sp>
      <p:sp>
        <p:nvSpPr>
          <p:cNvPr id="29735" name="Text Box 38"/>
          <p:cNvSpPr txBox="1">
            <a:spLocks noChangeArrowheads="1"/>
          </p:cNvSpPr>
          <p:nvPr/>
        </p:nvSpPr>
        <p:spPr bwMode="auto">
          <a:xfrm>
            <a:off x="4495800" y="4124325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-101" charset="2"/>
              </a:rPr>
              <a:t>1</a:t>
            </a:r>
            <a:endParaRPr lang="en-US"/>
          </a:p>
        </p:txBody>
      </p:sp>
      <p:sp>
        <p:nvSpPr>
          <p:cNvPr id="29736" name="Text Box 39"/>
          <p:cNvSpPr txBox="1">
            <a:spLocks noChangeArrowheads="1"/>
          </p:cNvSpPr>
          <p:nvPr/>
        </p:nvSpPr>
        <p:spPr bwMode="auto">
          <a:xfrm>
            <a:off x="1660525" y="5649913"/>
            <a:ext cx="7123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Pick vertex not in S with lowest cost (F) and update neighbors</a:t>
            </a:r>
          </a:p>
        </p:txBody>
      </p:sp>
      <p:sp>
        <p:nvSpPr>
          <p:cNvPr id="29737" name="Line 40"/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8" name="Line 41"/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9" name="Line 42"/>
          <p:cNvSpPr>
            <a:spLocks noChangeShapeType="1"/>
          </p:cNvSpPr>
          <p:nvPr/>
        </p:nvSpPr>
        <p:spPr bwMode="auto">
          <a:xfrm flipH="1" flipV="1">
            <a:off x="4876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40" name="Line 43"/>
          <p:cNvSpPr>
            <a:spLocks noChangeShapeType="1"/>
          </p:cNvSpPr>
          <p:nvPr/>
        </p:nvSpPr>
        <p:spPr bwMode="auto">
          <a:xfrm flipH="1" flipV="1">
            <a:off x="4800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41" name="Line 44"/>
          <p:cNvSpPr>
            <a:spLocks noChangeShapeType="1"/>
          </p:cNvSpPr>
          <p:nvPr/>
        </p:nvSpPr>
        <p:spPr bwMode="auto">
          <a:xfrm flipV="1">
            <a:off x="3962400" y="5105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42" name="Line 45"/>
          <p:cNvSpPr>
            <a:spLocks noChangeShapeType="1"/>
          </p:cNvSpPr>
          <p:nvPr/>
        </p:nvSpPr>
        <p:spPr bwMode="auto">
          <a:xfrm flipV="1">
            <a:off x="2895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43" name="Text Box 46"/>
          <p:cNvSpPr txBox="1">
            <a:spLocks noChangeArrowheads="1"/>
          </p:cNvSpPr>
          <p:nvPr/>
        </p:nvSpPr>
        <p:spPr bwMode="auto">
          <a:xfrm>
            <a:off x="3429000" y="5257800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-101" charset="2"/>
              </a:rPr>
              <a:t>6</a:t>
            </a:r>
            <a:endParaRPr lang="en-US"/>
          </a:p>
        </p:txBody>
      </p:sp>
      <p:sp>
        <p:nvSpPr>
          <p:cNvPr id="29744" name="Text Box 47"/>
          <p:cNvSpPr txBox="1">
            <a:spLocks noChangeArrowheads="1"/>
          </p:cNvSpPr>
          <p:nvPr/>
        </p:nvSpPr>
        <p:spPr bwMode="auto">
          <a:xfrm>
            <a:off x="5486400" y="5257800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-101" charset="2"/>
              </a:rPr>
              <a:t>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50" y="2365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3900" smtClean="0">
                <a:solidFill>
                  <a:srgbClr val="3B62AF"/>
                </a:solidFill>
                <a:latin typeface="Arial" charset="0"/>
                <a:ea typeface="ＭＳ Ｐゴシック" pitchFamily="-101" charset="-128"/>
              </a:rPr>
              <a:t>Another Example</a:t>
            </a:r>
          </a:p>
        </p:txBody>
      </p:sp>
      <p:pic>
        <p:nvPicPr>
          <p:cNvPr id="3072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675" y="754063"/>
            <a:ext cx="7912100" cy="40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3900" smtClean="0">
                <a:solidFill>
                  <a:srgbClr val="3B62AF"/>
                </a:solidFill>
                <a:latin typeface="Arial" charset="0"/>
                <a:ea typeface="ＭＳ Ｐゴシック" pitchFamily="-101" charset="-128"/>
              </a:rPr>
              <a:t>Another Example</a:t>
            </a:r>
          </a:p>
        </p:txBody>
      </p:sp>
      <p:pic>
        <p:nvPicPr>
          <p:cNvPr id="3174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908050"/>
            <a:ext cx="8247063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3900" smtClean="0">
                <a:solidFill>
                  <a:srgbClr val="3B62AF"/>
                </a:solidFill>
                <a:latin typeface="Arial" charset="0"/>
                <a:ea typeface="ＭＳ Ｐゴシック" pitchFamily="-101" charset="-128"/>
              </a:rPr>
              <a:t>Another Example</a:t>
            </a:r>
          </a:p>
        </p:txBody>
      </p:sp>
      <p:pic>
        <p:nvPicPr>
          <p:cNvPr id="3277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960438"/>
            <a:ext cx="8247063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Null Graph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 A graph which contains </a:t>
            </a:r>
            <a:r>
              <a:rPr lang="en-US" sz="2400" b="1" dirty="0" smtClean="0"/>
              <a:t>only isolated node</a:t>
            </a:r>
            <a:r>
              <a:rPr lang="en-US" sz="2400" dirty="0" smtClean="0"/>
              <a:t> is called a null graph i.e. set of edges in a null graph is empty.</a:t>
            </a:r>
          </a:p>
          <a:p>
            <a:pPr>
              <a:buNone/>
            </a:pPr>
            <a:r>
              <a:rPr lang="en-US" sz="2400" dirty="0" smtClean="0"/>
              <a:t>Null graph is denoted on 'n' vertices by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</a:t>
            </a:r>
            <a:r>
              <a:rPr lang="en-US" sz="2400" b="1" baseline="-25000" dirty="0" err="1" smtClean="0"/>
              <a:t>n</a:t>
            </a:r>
            <a:r>
              <a:rPr lang="en-US" sz="2400" baseline="-25000" dirty="0" smtClean="0"/>
              <a:t>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endParaRPr lang="en-US" sz="2400" dirty="0"/>
          </a:p>
        </p:txBody>
      </p:sp>
      <p:pic>
        <p:nvPicPr>
          <p:cNvPr id="2050" name="Picture 2" descr="https://364c96dc-a-21b3d60d-s-sites.googlegroups.com/a/cs.christuniversity.in/discrete-mathematics-lectures/types-of-graphs/null.gif?attachauth=ANoY7cpcgxy7kG3hBujudq3r4iHT3tMADKLdSKKa7rUKblV97LFzK3jMBXuKZ72cnxPA5EXE94Wxk12a11z-0dbVoiBVYo3ETdBBxHMIEyYmxh8zkSvSomp-Zx_QibC0oTWel6QI3eHkM2zEtNlP_0Ix_o7kb7wajCjqXmUWqyT3f-epwQo1F1_IequXz6S1vyfG1BjFE8uKMKavLNQRnSpo0jHGzFTdAB_DibpwK_ULTZNAfcT8HABHM7EA3hhucDEdbRsR3opC&amp;attredirects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4038600"/>
            <a:ext cx="2266950" cy="1562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3900" smtClean="0">
                <a:solidFill>
                  <a:srgbClr val="3B62AF"/>
                </a:solidFill>
                <a:latin typeface="Arial" charset="0"/>
                <a:ea typeface="ＭＳ Ｐゴシック" pitchFamily="-101" charset="-128"/>
              </a:rPr>
              <a:t>Another Example</a:t>
            </a:r>
          </a:p>
        </p:txBody>
      </p:sp>
      <p:pic>
        <p:nvPicPr>
          <p:cNvPr id="3379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5" y="908050"/>
            <a:ext cx="8247063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3900" smtClean="0">
                <a:solidFill>
                  <a:srgbClr val="3B62AF"/>
                </a:solidFill>
                <a:latin typeface="Arial" charset="0"/>
                <a:ea typeface="ＭＳ Ｐゴシック" pitchFamily="-101" charset="-128"/>
              </a:rPr>
              <a:t>Another Example</a:t>
            </a:r>
          </a:p>
        </p:txBody>
      </p:sp>
      <p:pic>
        <p:nvPicPr>
          <p:cNvPr id="3481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5" y="908050"/>
            <a:ext cx="8247063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3900" smtClean="0">
                <a:solidFill>
                  <a:srgbClr val="3B62AF"/>
                </a:solidFill>
                <a:latin typeface="Arial" charset="0"/>
                <a:ea typeface="ＭＳ Ｐゴシック" pitchFamily="-101" charset="-128"/>
              </a:rPr>
              <a:t>Another Example</a:t>
            </a:r>
          </a:p>
        </p:txBody>
      </p:sp>
      <p:pic>
        <p:nvPicPr>
          <p:cNvPr id="3584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263" y="1071563"/>
            <a:ext cx="824547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3900" smtClean="0">
                <a:solidFill>
                  <a:srgbClr val="3B62AF"/>
                </a:solidFill>
                <a:latin typeface="Arial" charset="0"/>
                <a:ea typeface="ＭＳ Ｐゴシック" pitchFamily="-101" charset="-128"/>
              </a:rPr>
              <a:t>Another Example</a:t>
            </a:r>
          </a:p>
        </p:txBody>
      </p:sp>
      <p:pic>
        <p:nvPicPr>
          <p:cNvPr id="3686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213" y="1071563"/>
            <a:ext cx="8247062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3900" smtClean="0">
                <a:solidFill>
                  <a:srgbClr val="3B62AF"/>
                </a:solidFill>
                <a:latin typeface="Arial" charset="0"/>
                <a:ea typeface="ＭＳ Ｐゴシック" pitchFamily="-101" charset="-128"/>
              </a:rPr>
              <a:t>Another Example</a:t>
            </a:r>
          </a:p>
        </p:txBody>
      </p:sp>
      <p:pic>
        <p:nvPicPr>
          <p:cNvPr id="3789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263" y="1071563"/>
            <a:ext cx="824547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3900" smtClean="0">
                <a:solidFill>
                  <a:srgbClr val="3B62AF"/>
                </a:solidFill>
                <a:latin typeface="Arial" charset="0"/>
                <a:ea typeface="ＭＳ Ｐゴシック" pitchFamily="-101" charset="-128"/>
              </a:rPr>
              <a:t>Another Example</a:t>
            </a:r>
          </a:p>
        </p:txBody>
      </p:sp>
      <p:pic>
        <p:nvPicPr>
          <p:cNvPr id="3891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263" y="1071563"/>
            <a:ext cx="824547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Traveling Salesperson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traveling salesperson wants to visit each of </a:t>
            </a:r>
            <a:r>
              <a:rPr lang="en-US" i="1" dirty="0" smtClean="0"/>
              <a:t>n cities exactly once and return to his starting </a:t>
            </a:r>
            <a:r>
              <a:rPr lang="en-US" dirty="0" smtClean="0"/>
              <a:t>point.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3352800"/>
            <a:ext cx="2716921" cy="210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following table shows the three different Hamilton circuits and their weights: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Thus we see that the circuit </a:t>
            </a:r>
            <a:r>
              <a:rPr lang="en-US" sz="2400" i="1" dirty="0" smtClean="0"/>
              <a:t>a-c-b-d-a (or the same circuit starting at some other point but traversing the </a:t>
            </a:r>
            <a:r>
              <a:rPr lang="en-US" sz="2400" dirty="0" smtClean="0"/>
              <a:t>vertices in the same or exactly opposite order) is the one with minimum total weight.</a:t>
            </a: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438400"/>
            <a:ext cx="5893901" cy="159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Planar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A graph is called </a:t>
            </a:r>
            <a:r>
              <a:rPr lang="en-US" sz="2400" i="1" dirty="0" smtClean="0"/>
              <a:t>planar if it can be drawn in the plane without any edges crossing, </a:t>
            </a:r>
            <a:r>
              <a:rPr lang="en-US" sz="2400" dirty="0" smtClean="0"/>
              <a:t>Such a drawing is called a </a:t>
            </a:r>
            <a:r>
              <a:rPr lang="en-US" sz="2400" i="1" dirty="0" smtClean="0"/>
              <a:t>planar representation of the graph.</a:t>
            </a:r>
            <a:endParaRPr lang="en-US" sz="24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057400"/>
            <a:ext cx="48577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4724400"/>
            <a:ext cx="46577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a planar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note that there is no way to place the final vertex </a:t>
            </a:r>
            <a:r>
              <a:rPr lang="en-US" sz="2400" i="1" dirty="0" smtClean="0"/>
              <a:t>v6 without forcing a crossing.</a:t>
            </a:r>
          </a:p>
          <a:p>
            <a:r>
              <a:rPr lang="en-US" sz="2400" dirty="0" smtClean="0"/>
              <a:t>Application of Planarity of graphs plays an important role in the design of electronic circuits</a:t>
            </a:r>
            <a:endParaRPr lang="en-US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676400"/>
            <a:ext cx="9143999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graph which has </a:t>
            </a:r>
            <a:r>
              <a:rPr lang="en-US" b="1" dirty="0" smtClean="0"/>
              <a:t>neither loops nor multiple edges</a:t>
            </a:r>
            <a:r>
              <a:rPr lang="en-US" dirty="0" smtClean="0"/>
              <a:t> i.e. where each edge connects </a:t>
            </a:r>
            <a:r>
              <a:rPr lang="en-US" b="1" dirty="0" smtClean="0"/>
              <a:t>two distinct vertices </a:t>
            </a:r>
            <a:r>
              <a:rPr lang="en-US" dirty="0" smtClean="0"/>
              <a:t>and no two edges connects the same pair of vertices is called a </a:t>
            </a:r>
            <a:r>
              <a:rPr lang="en-US" b="1" dirty="0" smtClean="0"/>
              <a:t>simple graph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Euler’s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i="1" dirty="0" smtClean="0"/>
              <a:t>G be a connected planar simple graph with e edges and v </a:t>
            </a:r>
            <a:r>
              <a:rPr lang="en-US" dirty="0" smtClean="0"/>
              <a:t>vertices. Let </a:t>
            </a:r>
            <a:r>
              <a:rPr lang="en-US" i="1" dirty="0" smtClean="0"/>
              <a:t>r be the number of regions in a planar representation of G.</a:t>
            </a:r>
          </a:p>
          <a:p>
            <a:pPr>
              <a:buNone/>
            </a:pPr>
            <a:r>
              <a:rPr lang="en-US" i="1" dirty="0" smtClean="0"/>
              <a:t> Then r = e − v + 2.</a:t>
            </a:r>
          </a:p>
          <a:p>
            <a:pPr lvl="1"/>
            <a:r>
              <a:rPr lang="en-US" i="1" dirty="0" smtClean="0"/>
              <a:t>Proof: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963329"/>
            <a:ext cx="3200400" cy="1561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991600" cy="61261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The relationship </a:t>
            </a:r>
            <a:r>
              <a:rPr lang="en-US" sz="2400" i="1" dirty="0" smtClean="0"/>
              <a:t>r1 = e1 − v1 + 2 is true for G1, </a:t>
            </a:r>
            <a:r>
              <a:rPr lang="en-US" sz="2400" dirty="0" smtClean="0"/>
              <a:t>because </a:t>
            </a:r>
            <a:r>
              <a:rPr lang="en-US" sz="2400" i="1" dirty="0" smtClean="0"/>
              <a:t>e1 = 1, v1 = 2, and r1 = 1</a:t>
            </a:r>
          </a:p>
          <a:p>
            <a:pPr algn="just"/>
            <a:endParaRPr lang="en-US" sz="2400" i="1" dirty="0" smtClean="0"/>
          </a:p>
          <a:p>
            <a:pPr algn="just"/>
            <a:r>
              <a:rPr lang="en-US" sz="2400" dirty="0" smtClean="0"/>
              <a:t>Now assume that </a:t>
            </a:r>
            <a:r>
              <a:rPr lang="en-US" sz="2400" i="1" dirty="0" err="1" smtClean="0"/>
              <a:t>rk</a:t>
            </a:r>
            <a:r>
              <a:rPr lang="en-US" sz="2400" i="1" dirty="0" smtClean="0"/>
              <a:t> = </a:t>
            </a:r>
            <a:r>
              <a:rPr lang="en-US" sz="2400" i="1" dirty="0" err="1" smtClean="0"/>
              <a:t>ek</a:t>
            </a:r>
            <a:r>
              <a:rPr lang="en-US" sz="2400" i="1" dirty="0" smtClean="0"/>
              <a:t> − </a:t>
            </a:r>
            <a:r>
              <a:rPr lang="en-US" sz="2400" i="1" dirty="0" err="1" smtClean="0"/>
              <a:t>vk</a:t>
            </a:r>
            <a:r>
              <a:rPr lang="en-US" sz="2400" i="1" dirty="0" smtClean="0"/>
              <a:t> + 2. Let {ak+1, bk+1} be the edge that is added to Gk to </a:t>
            </a:r>
            <a:r>
              <a:rPr lang="en-US" sz="2400" dirty="0" smtClean="0"/>
              <a:t>obtain </a:t>
            </a:r>
            <a:r>
              <a:rPr lang="en-US" sz="2400" i="1" dirty="0" smtClean="0"/>
              <a:t>Gk+1.</a:t>
            </a:r>
          </a:p>
          <a:p>
            <a:pPr algn="just"/>
            <a:r>
              <a:rPr lang="en-US" sz="2400" dirty="0" smtClean="0">
                <a:solidFill>
                  <a:srgbClr val="00B050"/>
                </a:solidFill>
              </a:rPr>
              <a:t>In the first case, </a:t>
            </a:r>
            <a:r>
              <a:rPr lang="en-US" sz="2400" dirty="0" smtClean="0"/>
              <a:t>both </a:t>
            </a:r>
            <a:r>
              <a:rPr lang="en-US" sz="2400" i="1" dirty="0" smtClean="0"/>
              <a:t>ak+1 and bk+1 are </a:t>
            </a:r>
            <a:r>
              <a:rPr lang="en-US" sz="2400" dirty="0" smtClean="0"/>
              <a:t>already in </a:t>
            </a:r>
            <a:r>
              <a:rPr lang="en-US" sz="2400" i="1" dirty="0" smtClean="0"/>
              <a:t>Gk. </a:t>
            </a:r>
            <a:r>
              <a:rPr lang="en-US" sz="2400" dirty="0" smtClean="0"/>
              <a:t>These two vertices must be on the boundary of a common region </a:t>
            </a:r>
            <a:r>
              <a:rPr lang="en-US" sz="2400" i="1" dirty="0" smtClean="0"/>
              <a:t>R, or else </a:t>
            </a:r>
            <a:r>
              <a:rPr lang="en-US" sz="2400" dirty="0" smtClean="0"/>
              <a:t>it would be impossible to add the edge {</a:t>
            </a:r>
            <a:r>
              <a:rPr lang="en-US" sz="2400" i="1" dirty="0" smtClean="0"/>
              <a:t>ak+1, bk+1} to Gk without two edges crossing (and Gk+1 is planar).</a:t>
            </a:r>
          </a:p>
          <a:p>
            <a:pPr algn="just"/>
            <a:r>
              <a:rPr lang="en-US" sz="2400" dirty="0" smtClean="0"/>
              <a:t>The addition of this new edge splits </a:t>
            </a:r>
            <a:r>
              <a:rPr lang="en-US" sz="2400" i="1" dirty="0" smtClean="0"/>
              <a:t>R into two regions. Consequently, in this </a:t>
            </a:r>
            <a:r>
              <a:rPr lang="en-US" sz="2400" dirty="0" smtClean="0"/>
              <a:t>case, </a:t>
            </a:r>
            <a:r>
              <a:rPr lang="en-US" sz="2400" i="1" dirty="0" smtClean="0"/>
              <a:t>rk+1 = </a:t>
            </a:r>
            <a:r>
              <a:rPr lang="en-US" sz="2400" i="1" dirty="0" err="1" smtClean="0"/>
              <a:t>rk</a:t>
            </a:r>
            <a:r>
              <a:rPr lang="en-US" sz="2400" i="1" dirty="0" smtClean="0"/>
              <a:t> + 1, ek+1 = </a:t>
            </a:r>
            <a:r>
              <a:rPr lang="en-US" sz="2400" i="1" dirty="0" err="1" smtClean="0"/>
              <a:t>ek</a:t>
            </a:r>
            <a:r>
              <a:rPr lang="en-US" sz="2400" i="1" dirty="0" smtClean="0"/>
              <a:t> + 1, and vk+1 = </a:t>
            </a:r>
            <a:r>
              <a:rPr lang="en-US" sz="2400" i="1" dirty="0" err="1" smtClean="0"/>
              <a:t>vk</a:t>
            </a:r>
            <a:r>
              <a:rPr lang="en-US" sz="2400" i="1" dirty="0" smtClean="0"/>
              <a:t>. Thus, each side of the formula relating the </a:t>
            </a:r>
            <a:r>
              <a:rPr lang="en-US" sz="2400" dirty="0" smtClean="0"/>
              <a:t>number of regions, edges, and vertices increases by exactly one, so this formula is still true. </a:t>
            </a:r>
          </a:p>
          <a:p>
            <a:pPr algn="just"/>
            <a:r>
              <a:rPr lang="en-US" sz="2400" dirty="0" smtClean="0"/>
              <a:t>In other words, </a:t>
            </a:r>
            <a:r>
              <a:rPr lang="en-US" sz="2400" i="1" dirty="0" smtClean="0"/>
              <a:t>rk+1 = ek+1 − vk+1 + 2.</a:t>
            </a:r>
            <a:endParaRPr lang="en-US" sz="2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762000"/>
            <a:ext cx="1447800" cy="52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999" y="5105400"/>
            <a:ext cx="256364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In the second case</a:t>
            </a:r>
            <a:r>
              <a:rPr lang="en-US" sz="2400" dirty="0" smtClean="0"/>
              <a:t>, one of the two vertices of the new edge is not already in </a:t>
            </a:r>
            <a:r>
              <a:rPr lang="en-US" sz="2400" i="1" dirty="0" smtClean="0"/>
              <a:t>Gk. </a:t>
            </a:r>
          </a:p>
          <a:p>
            <a:r>
              <a:rPr lang="en-US" sz="2400" i="1" dirty="0" smtClean="0"/>
              <a:t>Suppose </a:t>
            </a:r>
            <a:r>
              <a:rPr lang="en-US" sz="2400" dirty="0" smtClean="0"/>
              <a:t>that </a:t>
            </a:r>
            <a:r>
              <a:rPr lang="en-US" sz="2400" i="1" dirty="0" smtClean="0"/>
              <a:t>ak+1 is in Gk but that bk+1 is not. Adding this new edge does not produce any new regions, </a:t>
            </a:r>
            <a:r>
              <a:rPr lang="en-US" sz="2400" dirty="0" smtClean="0"/>
              <a:t>because </a:t>
            </a:r>
            <a:r>
              <a:rPr lang="en-US" sz="2400" i="1" dirty="0" smtClean="0"/>
              <a:t>bk+1 must be in a region that has ak+1 on its boundary. Consequently, rk+1 = </a:t>
            </a:r>
            <a:r>
              <a:rPr lang="en-US" sz="2400" i="1" dirty="0" err="1" smtClean="0"/>
              <a:t>rk</a:t>
            </a:r>
            <a:r>
              <a:rPr lang="en-US" sz="2400" i="1" dirty="0" smtClean="0"/>
              <a:t>.</a:t>
            </a:r>
          </a:p>
          <a:p>
            <a:r>
              <a:rPr lang="en-US" sz="2400" dirty="0" smtClean="0"/>
              <a:t>Moreover, </a:t>
            </a:r>
            <a:r>
              <a:rPr lang="en-US" sz="2400" i="1" dirty="0" smtClean="0"/>
              <a:t>ek+1 = </a:t>
            </a:r>
            <a:r>
              <a:rPr lang="en-US" sz="2400" i="1" dirty="0" err="1" smtClean="0"/>
              <a:t>ek</a:t>
            </a:r>
            <a:r>
              <a:rPr lang="en-US" sz="2400" i="1" dirty="0" smtClean="0"/>
              <a:t> + 1 and vk+1 = </a:t>
            </a:r>
            <a:r>
              <a:rPr lang="en-US" sz="2400" i="1" dirty="0" err="1" smtClean="0"/>
              <a:t>vk</a:t>
            </a:r>
            <a:r>
              <a:rPr lang="en-US" sz="2400" i="1" dirty="0" smtClean="0"/>
              <a:t> + 1. Each side of the formula relating the number </a:t>
            </a:r>
            <a:r>
              <a:rPr lang="en-US" sz="2400" dirty="0" smtClean="0"/>
              <a:t>of regions, edges, and vertices remains the same, so the formula is still true. In other words, </a:t>
            </a:r>
          </a:p>
          <a:p>
            <a:pPr>
              <a:buNone/>
            </a:pPr>
            <a:r>
              <a:rPr lang="en-US" sz="2400" i="1" dirty="0" smtClean="0"/>
              <a:t>    rk+1 = ek+1 − vk+1 + 2.</a:t>
            </a:r>
            <a:endParaRPr lang="en-US" sz="24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4419600"/>
            <a:ext cx="2762250" cy="237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Corollary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06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If </a:t>
            </a:r>
            <a:r>
              <a:rPr lang="en-US" i="1" dirty="0" smtClean="0"/>
              <a:t>G is a connected planar simple graph with e edges and v vertices, where v ≥ 3, then e ≤ 3v − 6.</a:t>
            </a:r>
          </a:p>
          <a:p>
            <a:pPr lvl="1"/>
            <a:r>
              <a:rPr lang="en-US" i="1" dirty="0" smtClean="0"/>
              <a:t>Ex. </a:t>
            </a:r>
            <a:r>
              <a:rPr lang="en-US" dirty="0" smtClean="0"/>
              <a:t>The graph </a:t>
            </a:r>
            <a:r>
              <a:rPr lang="en-US" i="1" dirty="0" smtClean="0"/>
              <a:t>K</a:t>
            </a:r>
            <a:r>
              <a:rPr lang="en-US" sz="2000" i="1" dirty="0" smtClean="0"/>
              <a:t>5 </a:t>
            </a:r>
            <a:r>
              <a:rPr lang="en-US" i="1" dirty="0" smtClean="0"/>
              <a:t>has five vertices and 10 edges. However, the inequality e ≤ 3v − 6 is </a:t>
            </a:r>
            <a:r>
              <a:rPr lang="en-US" dirty="0" smtClean="0"/>
              <a:t>not satisfied for this graph because </a:t>
            </a:r>
            <a:r>
              <a:rPr lang="en-US" i="1" dirty="0" smtClean="0"/>
              <a:t>e = 10 and 3v − 6 = 9. Therefore, K</a:t>
            </a:r>
            <a:r>
              <a:rPr lang="en-US" sz="2000" i="1" dirty="0" smtClean="0"/>
              <a:t>5 </a:t>
            </a:r>
            <a:r>
              <a:rPr lang="en-US" i="1" dirty="0" smtClean="0"/>
              <a:t>is not planar.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G is a connected planar simple graph, then G has a vertex of degree not exceeding five.</a:t>
            </a:r>
          </a:p>
          <a:p>
            <a:r>
              <a:rPr lang="en-US" dirty="0" smtClean="0"/>
              <a:t>If a connected planar simple graph has </a:t>
            </a:r>
            <a:r>
              <a:rPr lang="en-US" i="1" dirty="0" smtClean="0"/>
              <a:t>e edges and v vertices with v ≥ 3 and no circuits of </a:t>
            </a:r>
            <a:r>
              <a:rPr lang="en-US" dirty="0" smtClean="0"/>
              <a:t>length three, then </a:t>
            </a:r>
            <a:r>
              <a:rPr lang="en-US" i="1" dirty="0" smtClean="0"/>
              <a:t>e ≤ 2v − 4.</a:t>
            </a:r>
          </a:p>
          <a:p>
            <a:pPr lvl="1"/>
            <a:r>
              <a:rPr lang="en-US" i="1" dirty="0" smtClean="0"/>
              <a:t>Ex. K</a:t>
            </a:r>
            <a:r>
              <a:rPr lang="en-US" sz="2000" i="1" dirty="0" smtClean="0"/>
              <a:t>3,3 </a:t>
            </a:r>
            <a:r>
              <a:rPr lang="en-US" i="1" dirty="0" smtClean="0"/>
              <a:t>has no circuits of length three (this is easy to see because it is bipartite), </a:t>
            </a:r>
            <a:r>
              <a:rPr lang="en-US" dirty="0" smtClean="0"/>
              <a:t>Corollary 3 can be used. </a:t>
            </a:r>
            <a:r>
              <a:rPr lang="en-US" i="1" dirty="0" smtClean="0"/>
              <a:t>K</a:t>
            </a:r>
            <a:r>
              <a:rPr lang="en-US" sz="2400" i="1" dirty="0" smtClean="0"/>
              <a:t>3,3 </a:t>
            </a:r>
            <a:r>
              <a:rPr lang="en-US" i="1" dirty="0" smtClean="0"/>
              <a:t>has six vertices and nine edges. Because e = 9 and 2v − 4 = 8, </a:t>
            </a:r>
            <a:r>
              <a:rPr lang="en-US" dirty="0" smtClean="0"/>
              <a:t>Corollary 3 shows that </a:t>
            </a:r>
            <a:r>
              <a:rPr lang="en-US" i="1" dirty="0" smtClean="0"/>
              <a:t>K</a:t>
            </a:r>
            <a:r>
              <a:rPr lang="en-US" sz="2400" i="1" dirty="0" smtClean="0"/>
              <a:t>3,3 </a:t>
            </a:r>
            <a:r>
              <a:rPr lang="en-US" i="1" dirty="0" smtClean="0"/>
              <a:t>is </a:t>
            </a:r>
            <a:r>
              <a:rPr lang="en-US" i="1" dirty="0" err="1" smtClean="0"/>
              <a:t>nonplanar</a:t>
            </a:r>
            <a:r>
              <a:rPr lang="en-US" i="1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Homomorphic</a:t>
            </a:r>
            <a:r>
              <a:rPr lang="en-US" dirty="0" smtClean="0"/>
              <a:t>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Two graphs G and H are said to be </a:t>
            </a:r>
            <a:r>
              <a:rPr lang="en-US" dirty="0" err="1" smtClean="0"/>
              <a:t>homomorphic</a:t>
            </a:r>
            <a:r>
              <a:rPr lang="en-US" dirty="0" smtClean="0"/>
              <a:t> if one can be obtained from other by merging of edges or addition of vertices.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200400"/>
            <a:ext cx="6973549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809729"/>
            <a:ext cx="5943600" cy="1819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Kuratowski’s</a:t>
            </a:r>
            <a:r>
              <a:rPr lang="en-US" b="1" dirty="0" smtClean="0"/>
              <a:t>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A graph is </a:t>
            </a:r>
            <a:r>
              <a:rPr lang="en-US" dirty="0" err="1" smtClean="0"/>
              <a:t>nonplanar</a:t>
            </a:r>
            <a:r>
              <a:rPr lang="en-US" dirty="0" smtClean="0"/>
              <a:t> if and only if it contains a </a:t>
            </a:r>
            <a:r>
              <a:rPr lang="en-US" dirty="0" err="1" smtClean="0"/>
              <a:t>subgraph</a:t>
            </a:r>
            <a:r>
              <a:rPr lang="en-US" dirty="0" smtClean="0"/>
              <a:t> </a:t>
            </a:r>
            <a:r>
              <a:rPr lang="en-US" dirty="0" err="1" smtClean="0"/>
              <a:t>homeomorphic</a:t>
            </a:r>
            <a:r>
              <a:rPr lang="en-US" dirty="0" smtClean="0"/>
              <a:t> to </a:t>
            </a:r>
            <a:r>
              <a:rPr lang="en-US" i="1" dirty="0" smtClean="0"/>
              <a:t>K3,3 or K5.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is clear that a graph containing a </a:t>
            </a:r>
            <a:r>
              <a:rPr lang="en-US" dirty="0" err="1" smtClean="0"/>
              <a:t>subgraph</a:t>
            </a:r>
            <a:r>
              <a:rPr lang="en-US" dirty="0" smtClean="0"/>
              <a:t> </a:t>
            </a:r>
            <a:r>
              <a:rPr lang="en-US" dirty="0" err="1" smtClean="0"/>
              <a:t>homeomorphic</a:t>
            </a:r>
            <a:r>
              <a:rPr lang="en-US" dirty="0" smtClean="0"/>
              <a:t> to</a:t>
            </a:r>
            <a:r>
              <a:rPr lang="en-US" i="1" dirty="0" smtClean="0"/>
              <a:t>K3,3 orK5 is </a:t>
            </a:r>
            <a:r>
              <a:rPr lang="en-US" i="1" dirty="0" err="1" smtClean="0"/>
              <a:t>nonplanar</a:t>
            </a:r>
            <a:r>
              <a:rPr lang="en-US" i="1" dirty="0" smtClean="0"/>
              <a:t>. However, </a:t>
            </a:r>
            <a:r>
              <a:rPr lang="en-US" dirty="0" smtClean="0"/>
              <a:t>the proof of the converse, namely that every </a:t>
            </a:r>
            <a:r>
              <a:rPr lang="en-US" dirty="0" err="1" smtClean="0"/>
              <a:t>nonplanar</a:t>
            </a:r>
            <a:r>
              <a:rPr lang="en-US" dirty="0" smtClean="0"/>
              <a:t> graph contains a </a:t>
            </a:r>
            <a:r>
              <a:rPr lang="en-US" dirty="0" err="1" smtClean="0"/>
              <a:t>subgraph</a:t>
            </a:r>
            <a:r>
              <a:rPr lang="en-US" dirty="0" smtClean="0"/>
              <a:t> </a:t>
            </a:r>
            <a:r>
              <a:rPr lang="en-US" dirty="0" err="1" smtClean="0"/>
              <a:t>homeomorphic</a:t>
            </a:r>
            <a:r>
              <a:rPr lang="en-US" dirty="0" smtClean="0"/>
              <a:t> to </a:t>
            </a:r>
            <a:r>
              <a:rPr lang="en-US" i="1" dirty="0" smtClean="0"/>
              <a:t>K3,3 or K5, is complicated and will not be given here.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482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subgraph</a:t>
            </a:r>
            <a:r>
              <a:rPr lang="en-US" dirty="0" smtClean="0"/>
              <a:t> </a:t>
            </a:r>
            <a:r>
              <a:rPr lang="en-US" i="1" dirty="0" smtClean="0"/>
              <a:t>H of the Petersen graph obtained by deleting b and the three edges </a:t>
            </a:r>
            <a:r>
              <a:rPr lang="en-US" dirty="0" smtClean="0"/>
              <a:t>that have </a:t>
            </a:r>
            <a:r>
              <a:rPr lang="en-US" i="1" dirty="0" smtClean="0"/>
              <a:t>b as an endpoint, is </a:t>
            </a:r>
            <a:r>
              <a:rPr lang="en-US" i="1" dirty="0" err="1" smtClean="0"/>
              <a:t>homeomorphic</a:t>
            </a:r>
            <a:r>
              <a:rPr lang="en-US" i="1" dirty="0" smtClean="0"/>
              <a:t> to K3,3, with vertex sets </a:t>
            </a:r>
            <a:r>
              <a:rPr lang="en-US" dirty="0" smtClean="0"/>
              <a:t>{</a:t>
            </a:r>
            <a:r>
              <a:rPr lang="en-US" i="1" dirty="0" smtClean="0"/>
              <a:t>f, d, j} and {e, </a:t>
            </a:r>
            <a:r>
              <a:rPr lang="en-US" i="1" dirty="0" err="1" smtClean="0"/>
              <a:t>i</a:t>
            </a:r>
            <a:r>
              <a:rPr lang="en-US" i="1" dirty="0" smtClean="0"/>
              <a:t>, h}, because it can be obtained by a sequence of elementary subdivisions, </a:t>
            </a:r>
            <a:r>
              <a:rPr lang="en-US" dirty="0" smtClean="0"/>
              <a:t>deleting {</a:t>
            </a:r>
            <a:r>
              <a:rPr lang="en-US" i="1" dirty="0" smtClean="0"/>
              <a:t>d, h} and adding {c, h} and {c, d}, deleting {e, f } and adding {a, e} and {a, f }, and </a:t>
            </a:r>
            <a:r>
              <a:rPr lang="en-US" dirty="0" smtClean="0"/>
              <a:t>deleting {</a:t>
            </a:r>
            <a:r>
              <a:rPr lang="en-US" i="1" dirty="0" err="1" smtClean="0"/>
              <a:t>i</a:t>
            </a:r>
            <a:r>
              <a:rPr lang="en-US" i="1" dirty="0" smtClean="0"/>
              <a:t>, j } and adding {g, </a:t>
            </a:r>
            <a:r>
              <a:rPr lang="en-US" i="1" dirty="0" err="1" smtClean="0"/>
              <a:t>i</a:t>
            </a:r>
            <a:r>
              <a:rPr lang="en-US" i="1" dirty="0" smtClean="0"/>
              <a:t>} and {g, j}. </a:t>
            </a:r>
          </a:p>
          <a:p>
            <a:r>
              <a:rPr lang="en-US" i="1" dirty="0" smtClean="0"/>
              <a:t>Hence, the Petersen graph is not planar.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"/>
            <a:ext cx="7696200" cy="2477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Coloring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i="1" dirty="0" smtClean="0">
                <a:solidFill>
                  <a:srgbClr val="00B050"/>
                </a:solidFill>
              </a:rPr>
              <a:t>coloring of a simple graph </a:t>
            </a:r>
            <a:r>
              <a:rPr lang="en-US" i="1" dirty="0" smtClean="0"/>
              <a:t>is the assignment of a color to each vertex of the graph so that </a:t>
            </a:r>
            <a:r>
              <a:rPr lang="en-US" dirty="0" smtClean="0"/>
              <a:t>no two adjacent vertices are assigned the same color.</a:t>
            </a:r>
          </a:p>
          <a:p>
            <a:r>
              <a:rPr lang="en-US" dirty="0" smtClean="0"/>
              <a:t>The </a:t>
            </a:r>
            <a:r>
              <a:rPr lang="en-US" i="1" dirty="0" smtClean="0">
                <a:solidFill>
                  <a:srgbClr val="00B050"/>
                </a:solidFill>
              </a:rPr>
              <a:t>chromatic number of a graph </a:t>
            </a:r>
            <a:r>
              <a:rPr lang="en-US" i="1" dirty="0" smtClean="0"/>
              <a:t>is the least number of colors needed for a coloring of </a:t>
            </a:r>
            <a:r>
              <a:rPr lang="en-US" dirty="0" smtClean="0"/>
              <a:t>this graph. The chromatic number of a graph </a:t>
            </a:r>
            <a:r>
              <a:rPr lang="en-US" i="1" dirty="0" smtClean="0"/>
              <a:t>G is denoted by χ(G).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2060"/>
                </a:solidFill>
              </a:rPr>
              <a:t>THE FOUR COLORTHEOREM </a:t>
            </a:r>
            <a:r>
              <a:rPr lang="en-US" b="1" dirty="0" smtClean="0"/>
              <a:t>The chromatic number of a planar graph is no greater </a:t>
            </a:r>
            <a:r>
              <a:rPr lang="en-US" dirty="0" smtClean="0"/>
              <a:t>than four.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8600"/>
            <a:ext cx="66484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590800"/>
            <a:ext cx="74580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324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dirty="0" smtClean="0"/>
              <a:t>What is the chromatic number of </a:t>
            </a:r>
            <a:r>
              <a:rPr lang="en-US" sz="2400" i="1" dirty="0" err="1" smtClean="0"/>
              <a:t>Kn</a:t>
            </a:r>
            <a:r>
              <a:rPr lang="en-US" sz="2400" i="1" dirty="0" smtClean="0"/>
              <a:t>?</a:t>
            </a:r>
          </a:p>
          <a:p>
            <a:pPr algn="just"/>
            <a:r>
              <a:rPr lang="en-US" sz="2400" dirty="0" smtClean="0"/>
              <a:t>chromatic number of </a:t>
            </a:r>
            <a:r>
              <a:rPr lang="en-US" sz="2400" i="1" dirty="0" err="1" smtClean="0"/>
              <a:t>Kn</a:t>
            </a:r>
            <a:r>
              <a:rPr lang="en-US" sz="2400" i="1" dirty="0" smtClean="0"/>
              <a:t> is n. That is, </a:t>
            </a:r>
            <a:r>
              <a:rPr lang="en-US" sz="2400" i="1" dirty="0" smtClean="0">
                <a:solidFill>
                  <a:srgbClr val="00B050"/>
                </a:solidFill>
              </a:rPr>
              <a:t>χ(</a:t>
            </a:r>
            <a:r>
              <a:rPr lang="en-US" sz="2400" i="1" dirty="0" err="1" smtClean="0">
                <a:solidFill>
                  <a:srgbClr val="00B050"/>
                </a:solidFill>
              </a:rPr>
              <a:t>Kn</a:t>
            </a:r>
            <a:r>
              <a:rPr lang="en-US" sz="2400" i="1" dirty="0" smtClean="0">
                <a:solidFill>
                  <a:srgbClr val="00B050"/>
                </a:solidFill>
              </a:rPr>
              <a:t>) = n. </a:t>
            </a:r>
            <a:r>
              <a:rPr lang="en-US" sz="2400" i="1" dirty="0" smtClean="0"/>
              <a:t>(Recall that </a:t>
            </a:r>
            <a:r>
              <a:rPr lang="en-US" sz="2400" i="1" dirty="0" err="1" smtClean="0"/>
              <a:t>Kn</a:t>
            </a:r>
            <a:r>
              <a:rPr lang="en-US" sz="2400" i="1" dirty="0" smtClean="0"/>
              <a:t> is not planar when </a:t>
            </a:r>
            <a:r>
              <a:rPr lang="en-US" sz="2400" i="1" dirty="0" smtClean="0">
                <a:solidFill>
                  <a:srgbClr val="00B050"/>
                </a:solidFill>
              </a:rPr>
              <a:t>n ≥ 5, </a:t>
            </a:r>
            <a:r>
              <a:rPr lang="en-US" sz="2400" dirty="0" smtClean="0"/>
              <a:t>so this result does not contradict the four color theorem.) A coloring of </a:t>
            </a:r>
            <a:r>
              <a:rPr lang="en-US" sz="2400" i="1" dirty="0" smtClean="0"/>
              <a:t>K5 using five colors</a:t>
            </a:r>
          </a:p>
          <a:p>
            <a:pPr algn="just"/>
            <a:endParaRPr lang="en-US" sz="2400" i="1" dirty="0" smtClean="0"/>
          </a:p>
          <a:p>
            <a:pPr algn="just"/>
            <a:endParaRPr lang="en-US" sz="2400" i="1" dirty="0" smtClean="0"/>
          </a:p>
          <a:p>
            <a:pPr algn="just"/>
            <a:endParaRPr lang="en-US" sz="2400" i="1" dirty="0" smtClean="0"/>
          </a:p>
          <a:p>
            <a:pPr algn="just"/>
            <a:endParaRPr lang="en-US" sz="2400" i="1" dirty="0" smtClean="0"/>
          </a:p>
          <a:p>
            <a:pPr algn="just"/>
            <a:endParaRPr lang="en-US" sz="2400" i="1" dirty="0" smtClean="0"/>
          </a:p>
          <a:p>
            <a:pPr algn="just"/>
            <a:endParaRPr lang="en-US" sz="2400" i="1" dirty="0" smtClean="0"/>
          </a:p>
          <a:p>
            <a:r>
              <a:rPr lang="en-US" sz="2400" dirty="0" smtClean="0"/>
              <a:t>What is the chromatic number of the complete bipartite graph </a:t>
            </a:r>
            <a:r>
              <a:rPr lang="en-US" sz="2400" i="1" dirty="0" err="1" smtClean="0"/>
              <a:t>Km,n</a:t>
            </a:r>
            <a:r>
              <a:rPr lang="en-US" sz="2400" i="1" dirty="0" smtClean="0"/>
              <a:t>, where m and n are positive </a:t>
            </a:r>
            <a:r>
              <a:rPr lang="en-US" sz="2400" dirty="0" smtClean="0"/>
              <a:t>integers?</a:t>
            </a:r>
          </a:p>
          <a:p>
            <a:endParaRPr lang="en-US" sz="2400" i="1" dirty="0" smtClean="0"/>
          </a:p>
          <a:p>
            <a:endParaRPr lang="en-US" sz="2400" i="1" dirty="0" smtClean="0"/>
          </a:p>
          <a:p>
            <a:r>
              <a:rPr lang="en-US" sz="2400" i="1" dirty="0" smtClean="0">
                <a:solidFill>
                  <a:srgbClr val="00B050"/>
                </a:solidFill>
              </a:rPr>
              <a:t>χ(</a:t>
            </a:r>
            <a:r>
              <a:rPr lang="en-US" sz="2400" i="1" dirty="0" err="1" smtClean="0">
                <a:solidFill>
                  <a:srgbClr val="00B050"/>
                </a:solidFill>
              </a:rPr>
              <a:t>Km,n</a:t>
            </a:r>
            <a:r>
              <a:rPr lang="en-US" sz="2400" i="1" dirty="0" smtClean="0">
                <a:solidFill>
                  <a:srgbClr val="00B050"/>
                </a:solidFill>
              </a:rPr>
              <a:t>) = 2. </a:t>
            </a:r>
            <a:r>
              <a:rPr lang="en-US" sz="2400" i="1" dirty="0" smtClean="0"/>
              <a:t>This means that we can color the set of m vertices with one color and the set of n vertices with a second color. </a:t>
            </a:r>
          </a:p>
          <a:p>
            <a:r>
              <a:rPr lang="en-US" sz="2400" i="1" dirty="0" smtClean="0"/>
              <a:t>Because edges connect only a vertex from the set of m vertices </a:t>
            </a:r>
            <a:r>
              <a:rPr lang="en-US" sz="2400" dirty="0" smtClean="0"/>
              <a:t>and a vertex from the set of </a:t>
            </a:r>
            <a:r>
              <a:rPr lang="en-US" sz="2400" i="1" dirty="0" smtClean="0"/>
              <a:t>n vertices, no two adjacent vertices have the same color. A coloring </a:t>
            </a:r>
            <a:r>
              <a:rPr lang="en-US" sz="2400" dirty="0" smtClean="0"/>
              <a:t>of </a:t>
            </a:r>
            <a:r>
              <a:rPr lang="en-US" sz="2400" i="1" dirty="0" smtClean="0"/>
              <a:t>K3,4 with two colors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96866"/>
            <a:ext cx="8001000" cy="2598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Multigraph</a:t>
            </a:r>
            <a:r>
              <a:rPr lang="en-US" dirty="0" smtClean="0"/>
              <a:t> &amp; </a:t>
            </a:r>
            <a:r>
              <a:rPr lang="en-US" dirty="0" err="1" smtClean="0"/>
              <a:t>Psuedograph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Any graph which contains </a:t>
            </a:r>
            <a:r>
              <a:rPr lang="en-US" sz="2400" b="1" dirty="0" smtClean="0"/>
              <a:t>some multiple edges</a:t>
            </a:r>
            <a:r>
              <a:rPr lang="en-US" sz="2400" dirty="0" smtClean="0"/>
              <a:t> is called a </a:t>
            </a:r>
            <a:r>
              <a:rPr lang="en-US" sz="2400" b="1" dirty="0" err="1" smtClean="0"/>
              <a:t>multigraph</a:t>
            </a:r>
            <a:r>
              <a:rPr lang="en-US" sz="2400" dirty="0" smtClean="0"/>
              <a:t>. In a </a:t>
            </a:r>
            <a:r>
              <a:rPr lang="en-US" sz="2400" dirty="0" err="1" smtClean="0"/>
              <a:t>multigraph</a:t>
            </a:r>
            <a:r>
              <a:rPr lang="en-US" sz="2400" dirty="0" smtClean="0"/>
              <a:t>, </a:t>
            </a:r>
            <a:r>
              <a:rPr lang="en-US" sz="2400" b="1" dirty="0" smtClean="0"/>
              <a:t>no loops are allowed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A graph in which </a:t>
            </a:r>
            <a:r>
              <a:rPr lang="en-US" sz="2400" b="1" dirty="0" smtClean="0"/>
              <a:t>loops and multiple edges are allowed</a:t>
            </a:r>
            <a:r>
              <a:rPr lang="en-US" sz="2400" dirty="0" smtClean="0"/>
              <a:t> is called </a:t>
            </a:r>
            <a:r>
              <a:rPr lang="en-US" sz="2400" b="1" dirty="0" err="1" smtClean="0"/>
              <a:t>psuedograph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is the chromatic number of the graph </a:t>
            </a:r>
            <a:r>
              <a:rPr lang="en-US" sz="2400" i="1" dirty="0" err="1" smtClean="0"/>
              <a:t>Cn</a:t>
            </a:r>
            <a:r>
              <a:rPr lang="en-US" sz="2400" i="1" dirty="0" smtClean="0"/>
              <a:t>, where n ≥ 3?</a:t>
            </a:r>
          </a:p>
          <a:p>
            <a:endParaRPr lang="en-US" sz="2400" i="1" dirty="0" smtClean="0"/>
          </a:p>
          <a:p>
            <a:endParaRPr lang="en-US" sz="2400" i="1" dirty="0" smtClean="0"/>
          </a:p>
          <a:p>
            <a:endParaRPr lang="en-US" sz="2400" i="1" dirty="0" smtClean="0"/>
          </a:p>
          <a:p>
            <a:endParaRPr lang="en-US" sz="2400" i="1" dirty="0" smtClean="0"/>
          </a:p>
          <a:p>
            <a:endParaRPr lang="en-US" sz="2400" dirty="0" smtClean="0"/>
          </a:p>
          <a:p>
            <a:r>
              <a:rPr lang="en-US" sz="2400" dirty="0" smtClean="0"/>
              <a:t>In general, two colors are needed to color </a:t>
            </a:r>
            <a:r>
              <a:rPr lang="en-US" sz="2400" i="1" dirty="0" err="1" smtClean="0"/>
              <a:t>Cn</a:t>
            </a:r>
            <a:r>
              <a:rPr lang="en-US" sz="2400" i="1" dirty="0" smtClean="0"/>
              <a:t> when n is even.</a:t>
            </a:r>
          </a:p>
          <a:p>
            <a:r>
              <a:rPr lang="en-US" sz="2400" i="1" dirty="0" smtClean="0"/>
              <a:t>n is odd and n &gt; 1, the chromatic number of </a:t>
            </a:r>
            <a:r>
              <a:rPr lang="en-US" sz="2400" i="1" dirty="0" err="1" smtClean="0"/>
              <a:t>Cn</a:t>
            </a:r>
            <a:r>
              <a:rPr lang="en-US" sz="2400" i="1" dirty="0" smtClean="0"/>
              <a:t> is 3.</a:t>
            </a:r>
          </a:p>
          <a:p>
            <a:r>
              <a:rPr lang="en-US" sz="2400" i="1" dirty="0" smtClean="0">
                <a:solidFill>
                  <a:srgbClr val="00B050"/>
                </a:solidFill>
              </a:rPr>
              <a:t>χ(</a:t>
            </a:r>
            <a:r>
              <a:rPr lang="en-US" sz="2400" i="1" dirty="0" err="1" smtClean="0">
                <a:solidFill>
                  <a:srgbClr val="00B050"/>
                </a:solidFill>
              </a:rPr>
              <a:t>Cn</a:t>
            </a:r>
            <a:r>
              <a:rPr lang="en-US" sz="2400" i="1" dirty="0" smtClean="0">
                <a:solidFill>
                  <a:srgbClr val="00B050"/>
                </a:solidFill>
              </a:rPr>
              <a:t>) = 2 if n is an even positive integer with n ≥ 4 </a:t>
            </a:r>
            <a:r>
              <a:rPr lang="en-US" sz="2400" i="1" dirty="0" smtClean="0"/>
              <a:t>and</a:t>
            </a:r>
          </a:p>
          <a:p>
            <a:pPr>
              <a:buNone/>
            </a:pPr>
            <a:r>
              <a:rPr lang="en-US" sz="2400" i="1" dirty="0" smtClean="0">
                <a:solidFill>
                  <a:srgbClr val="00B050"/>
                </a:solidFill>
              </a:rPr>
              <a:t>	 χ(</a:t>
            </a:r>
            <a:r>
              <a:rPr lang="en-US" sz="2400" i="1" dirty="0" err="1" smtClean="0">
                <a:solidFill>
                  <a:srgbClr val="00B050"/>
                </a:solidFill>
              </a:rPr>
              <a:t>Cn</a:t>
            </a:r>
            <a:r>
              <a:rPr lang="en-US" sz="2400" i="1" dirty="0" smtClean="0">
                <a:solidFill>
                  <a:srgbClr val="00B050"/>
                </a:solidFill>
              </a:rPr>
              <a:t>) = 3 </a:t>
            </a:r>
            <a:r>
              <a:rPr lang="en-US" sz="2400" dirty="0" smtClean="0">
                <a:solidFill>
                  <a:srgbClr val="00B050"/>
                </a:solidFill>
              </a:rPr>
              <a:t>if </a:t>
            </a:r>
            <a:r>
              <a:rPr lang="en-US" sz="2400" i="1" dirty="0" smtClean="0">
                <a:solidFill>
                  <a:srgbClr val="00B050"/>
                </a:solidFill>
              </a:rPr>
              <a:t>n is an odd positive integer with n ≥ 3.</a:t>
            </a:r>
          </a:p>
          <a:p>
            <a:endParaRPr lang="en-US" sz="2400" i="1" dirty="0" smtClean="0"/>
          </a:p>
          <a:p>
            <a:r>
              <a:rPr lang="en-US" sz="2400" i="1" dirty="0" smtClean="0"/>
              <a:t>Application of graph coloring can be </a:t>
            </a:r>
            <a:r>
              <a:rPr lang="en-US" sz="2400" b="1" i="1" dirty="0" smtClean="0">
                <a:solidFill>
                  <a:srgbClr val="00B050"/>
                </a:solidFill>
              </a:rPr>
              <a:t>scheduling of exams </a:t>
            </a:r>
            <a:r>
              <a:rPr lang="en-US" sz="2400" i="1" dirty="0" smtClean="0"/>
              <a:t>so</a:t>
            </a:r>
            <a:r>
              <a:rPr lang="en-US" sz="2400" i="1" dirty="0" smtClean="0">
                <a:solidFill>
                  <a:srgbClr val="00B050"/>
                </a:solidFill>
              </a:rPr>
              <a:t> </a:t>
            </a:r>
            <a:r>
              <a:rPr lang="en-US" sz="2400" i="1" dirty="0" smtClean="0"/>
              <a:t>that no students will have two exams on same day.</a:t>
            </a:r>
          </a:p>
          <a:p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066800"/>
            <a:ext cx="199072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990600"/>
            <a:ext cx="17716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Complete Graph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simple graph G is said to be complete if </a:t>
            </a:r>
            <a:r>
              <a:rPr lang="en-US" sz="2400" b="1" dirty="0" smtClean="0"/>
              <a:t>every vertex in G is connected with every other vertex</a:t>
            </a:r>
            <a:r>
              <a:rPr lang="en-US" sz="2400" dirty="0" smtClean="0"/>
              <a:t> i.e. if G contains exactly one edge between each pair of distinct vertices. Complete graph is denoted on 'n' vertices </a:t>
            </a:r>
            <a:r>
              <a:rPr lang="en-US" sz="2400" dirty="0" err="1" smtClean="0"/>
              <a:t>bt</a:t>
            </a:r>
            <a:r>
              <a:rPr lang="en-US" sz="2400" dirty="0" smtClean="0"/>
              <a:t> </a:t>
            </a:r>
            <a:r>
              <a:rPr lang="en-US" sz="2400" b="1" dirty="0" smtClean="0"/>
              <a:t>K</a:t>
            </a:r>
            <a:r>
              <a:rPr lang="en-US" sz="2400" b="1" baseline="-25000" dirty="0" smtClean="0"/>
              <a:t>n</a:t>
            </a:r>
            <a:r>
              <a:rPr lang="en-US" sz="2400" baseline="-25000" dirty="0" smtClean="0"/>
              <a:t>.</a:t>
            </a:r>
            <a:r>
              <a:rPr lang="en-US" sz="2400" dirty="0"/>
              <a:t> </a:t>
            </a:r>
            <a:r>
              <a:rPr lang="en-US" sz="2400" baseline="-25000" dirty="0" smtClean="0"/>
              <a:t> </a:t>
            </a:r>
            <a:r>
              <a:rPr lang="en-US" sz="2400" dirty="0" err="1" smtClean="0"/>
              <a:t>K</a:t>
            </a:r>
            <a:r>
              <a:rPr lang="en-US" sz="2400" baseline="-25000" dirty="0" err="1" smtClean="0"/>
              <a:t>n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has exactly </a:t>
            </a:r>
            <a:r>
              <a:rPr lang="en-US" sz="2400" b="1" dirty="0" smtClean="0"/>
              <a:t>n(n-1) /2 edges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endParaRPr lang="en-US" sz="2400" dirty="0"/>
          </a:p>
        </p:txBody>
      </p:sp>
      <p:pic>
        <p:nvPicPr>
          <p:cNvPr id="18434" name="Picture 2" descr="https://364c96dc-a-21b3d60d-s-sites.googlegroups.com/a/cs.christuniversity.in/discrete-mathematics-lectures/types-of-graphs/complete.gif?attachauth=ANoY7cpa6bGunUDY-zZlwgxOO-ZPz4Oo0NWbinS_1arqr7bwO30aQDAL0nPHRzoWQ4oMArfmRU2qRlazr99DZgc3BUtexHYMp1Knkt8IhST7GwsUDEJ1CWOualCw0KBDlolb6N7Vp-9UB2TC-KZJNvv9Vazb4EFyKpuUxYjUwtWAQCfe8kTHlSNdP6DChKcSg5cG8VfpSbXdXAzXdikiVjH9W8mcYGRXuXmslCCL0y9nzNyYLb7K4qFXxzFRUKuNZbw2ZPBW_3lDoFtPihnAK7-4sXVtkCwlzQ%3D%3D&amp;attredirects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4259378"/>
            <a:ext cx="3276600" cy="2511094"/>
          </a:xfrm>
          <a:prstGeom prst="rect">
            <a:avLst/>
          </a:prstGeom>
          <a:noFill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743200"/>
            <a:ext cx="6096000" cy="1511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Regular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graph in which </a:t>
            </a:r>
            <a:r>
              <a:rPr lang="en-US" sz="2400" b="1" dirty="0" smtClean="0"/>
              <a:t>all the vertices are of equal degree</a:t>
            </a:r>
            <a:r>
              <a:rPr lang="en-US" sz="2400" dirty="0" smtClean="0"/>
              <a:t> is called a regular graph. If the degree of each vertex is r, then the graph is called a regular graph of degree r.</a:t>
            </a:r>
          </a:p>
          <a:p>
            <a:r>
              <a:rPr lang="en-US" sz="2400" dirty="0" smtClean="0"/>
              <a:t> Every </a:t>
            </a:r>
            <a:r>
              <a:rPr lang="en-US" sz="2400" b="1" dirty="0" smtClean="0"/>
              <a:t>null graph is a regular graph of degree zero</a:t>
            </a:r>
            <a:r>
              <a:rPr lang="en-US" sz="2400" dirty="0" smtClean="0"/>
              <a:t> and a</a:t>
            </a:r>
            <a:r>
              <a:rPr lang="en-US" sz="2400" b="1" dirty="0" smtClean="0"/>
              <a:t> complete graph  </a:t>
            </a:r>
            <a:r>
              <a:rPr lang="en-US" sz="2400" b="1" dirty="0" err="1" smtClean="0"/>
              <a:t>Kn</a:t>
            </a:r>
            <a:r>
              <a:rPr lang="en-US" sz="2400" b="1" dirty="0" smtClean="0"/>
              <a:t> is a regular graph of degree n-1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p:pic>
        <p:nvPicPr>
          <p:cNvPr id="19458" name="Picture 2" descr="https://364c96dc-a-21b3d60d-s-sites.googlegroups.com/a/cs.christuniversity.in/discrete-mathematics-lectures/types-of-graphs/grreg.gif?attachauth=ANoY7crPETaHXKTAFI8cjPQ9Q_gcKJs7TvIcy9ArEkU6vgbOnfEERbmBpTwxZ08qgop9oZ6nusJ71QmWu-loIxTtVYSD8NgxDPWgHhbX0uZ6rBAa_wN3gYbBkIQs9aCqQS2ZXmkFN6dPdt5vmRTWrX4CPmUH2zAF1cJliVJ5H-0_elPsEvZ_VJvW_mZU3mwNNK_uw99f8ptpuY6kxuAxixvz7tFNNlQ3Dd3kgR9PdoVididOMXWMqj6OrLwltiL9xyf_udHijGtgisQkltpy2NWOZY2X9hBuqg%3D%3D&amp;attredirects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733800"/>
            <a:ext cx="4505325" cy="25812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4176</Words>
  <Application>Microsoft Office PowerPoint</Application>
  <PresentationFormat>On-screen Show (4:3)</PresentationFormat>
  <Paragraphs>528</Paragraphs>
  <Slides>70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Office Theme</vt:lpstr>
      <vt:lpstr>Graphs and Trees</vt:lpstr>
      <vt:lpstr>Graph</vt:lpstr>
      <vt:lpstr>Types of Graphs</vt:lpstr>
      <vt:lpstr>Undirected Graph</vt:lpstr>
      <vt:lpstr>Null Graph-</vt:lpstr>
      <vt:lpstr>Simple graph</vt:lpstr>
      <vt:lpstr>Multigraph &amp; Psuedograph</vt:lpstr>
      <vt:lpstr>Complete Graph </vt:lpstr>
      <vt:lpstr>Regular Graph</vt:lpstr>
      <vt:lpstr>Cyclic Graph-</vt:lpstr>
      <vt:lpstr>Wheel Graph</vt:lpstr>
      <vt:lpstr>Bipartite Graph-</vt:lpstr>
      <vt:lpstr>Complete Bipartite Graph</vt:lpstr>
      <vt:lpstr>Concepts of Graph</vt:lpstr>
      <vt:lpstr>Isomorphism of Graphs  </vt:lpstr>
      <vt:lpstr>Handshaking Theorem  </vt:lpstr>
      <vt:lpstr>Some Representations for Graph </vt:lpstr>
      <vt:lpstr>Slide 18</vt:lpstr>
      <vt:lpstr>Isomorphism of Graph</vt:lpstr>
      <vt:lpstr>Show that the graphs G = (V ,E) and H = (W, F), displayed in Figure 8, are isomorphic.</vt:lpstr>
      <vt:lpstr>Determine wheather the graphs are isomorphic or not</vt:lpstr>
      <vt:lpstr>Slide 22</vt:lpstr>
      <vt:lpstr>Connectivity</vt:lpstr>
      <vt:lpstr>Slide 24</vt:lpstr>
      <vt:lpstr>Slide 25</vt:lpstr>
      <vt:lpstr>Slide 26</vt:lpstr>
      <vt:lpstr>Counting paths in between two vertices</vt:lpstr>
      <vt:lpstr>Euler path and Euler Circuit</vt:lpstr>
      <vt:lpstr>Which of the directed graphs in Figure 4 have an Euler circuit? Of those that do not, which have an Euler path?</vt:lpstr>
      <vt:lpstr>Algorithm to construct Euler Circuit</vt:lpstr>
      <vt:lpstr>A connected multigraph has an Euler path but not an Euler circuit if and only if it has exactly two vertices of odd degree. </vt:lpstr>
      <vt:lpstr>Hamilton Paths and Circuits</vt:lpstr>
      <vt:lpstr>Slide 33</vt:lpstr>
      <vt:lpstr>Slide 34</vt:lpstr>
      <vt:lpstr>Single-Source Shortest Path Problem </vt:lpstr>
      <vt:lpstr>Dijkstra's algorithm </vt:lpstr>
      <vt:lpstr>Approach</vt:lpstr>
      <vt:lpstr>Example: Initialization</vt:lpstr>
      <vt:lpstr>Example: Update neighbors' distance</vt:lpstr>
      <vt:lpstr>Example: Remove vertex with minimum distance</vt:lpstr>
      <vt:lpstr>Example: Update neighbors</vt:lpstr>
      <vt:lpstr>Example: Continued...</vt:lpstr>
      <vt:lpstr>Example: Continued...</vt:lpstr>
      <vt:lpstr>Example: Continued...</vt:lpstr>
      <vt:lpstr>Example: Continued...</vt:lpstr>
      <vt:lpstr>Example (end)</vt:lpstr>
      <vt:lpstr>Another Example</vt:lpstr>
      <vt:lpstr>Another Example</vt:lpstr>
      <vt:lpstr>Another Example</vt:lpstr>
      <vt:lpstr>Another Example</vt:lpstr>
      <vt:lpstr>Another Example</vt:lpstr>
      <vt:lpstr>Another Example</vt:lpstr>
      <vt:lpstr>Another Example</vt:lpstr>
      <vt:lpstr>Another Example</vt:lpstr>
      <vt:lpstr>Another Example</vt:lpstr>
      <vt:lpstr>Traveling Salesperson Problem</vt:lpstr>
      <vt:lpstr>Slide 57</vt:lpstr>
      <vt:lpstr>Planar Graph</vt:lpstr>
      <vt:lpstr>Is this a planar graph</vt:lpstr>
      <vt:lpstr>Euler’s Theorem</vt:lpstr>
      <vt:lpstr>Slide 61</vt:lpstr>
      <vt:lpstr>Slide 62</vt:lpstr>
      <vt:lpstr>Corollary</vt:lpstr>
      <vt:lpstr>Homomorphic Graph</vt:lpstr>
      <vt:lpstr>Kuratowski’s Theorem</vt:lpstr>
      <vt:lpstr>Slide 66</vt:lpstr>
      <vt:lpstr>Graph Coloring</vt:lpstr>
      <vt:lpstr>Slide 68</vt:lpstr>
      <vt:lpstr>Slide 69</vt:lpstr>
      <vt:lpstr>Slide 70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Gaphs and Trees</dc:title>
  <dc:creator>Admin</dc:creator>
  <cp:lastModifiedBy>Admin</cp:lastModifiedBy>
  <cp:revision>104</cp:revision>
  <dcterms:created xsi:type="dcterms:W3CDTF">2017-10-12T07:24:23Z</dcterms:created>
  <dcterms:modified xsi:type="dcterms:W3CDTF">2022-12-20T05:31:46Z</dcterms:modified>
</cp:coreProperties>
</file>