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56" r:id="rId4"/>
    <p:sldId id="274" r:id="rId5"/>
    <p:sldId id="275" r:id="rId6"/>
    <p:sldId id="276" r:id="rId7"/>
    <p:sldId id="277" r:id="rId8"/>
    <p:sldId id="258" r:id="rId9"/>
    <p:sldId id="257" r:id="rId10"/>
    <p:sldId id="261" r:id="rId11"/>
    <p:sldId id="259" r:id="rId12"/>
    <p:sldId id="262" r:id="rId13"/>
    <p:sldId id="284" r:id="rId14"/>
    <p:sldId id="288" r:id="rId15"/>
    <p:sldId id="292" r:id="rId16"/>
    <p:sldId id="294" r:id="rId17"/>
    <p:sldId id="293" r:id="rId18"/>
    <p:sldId id="289" r:id="rId19"/>
    <p:sldId id="290" r:id="rId20"/>
    <p:sldId id="291" r:id="rId21"/>
    <p:sldId id="285" r:id="rId22"/>
    <p:sldId id="287" r:id="rId23"/>
    <p:sldId id="283"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4553A9-58F8-47EF-9C3E-27975C75C96C}"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553A9-58F8-47EF-9C3E-27975C75C96C}"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553A9-58F8-47EF-9C3E-27975C75C96C}"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553A9-58F8-47EF-9C3E-27975C75C96C}"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553A9-58F8-47EF-9C3E-27975C75C96C}"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4553A9-58F8-47EF-9C3E-27975C75C96C}"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4553A9-58F8-47EF-9C3E-27975C75C96C}"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4553A9-58F8-47EF-9C3E-27975C75C96C}"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553A9-58F8-47EF-9C3E-27975C75C96C}"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553A9-58F8-47EF-9C3E-27975C75C96C}"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553A9-58F8-47EF-9C3E-27975C75C96C}"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DE8250-D039-4C16-B3DA-AA7AF45E83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553A9-58F8-47EF-9C3E-27975C75C96C}" type="datetimeFigureOut">
              <a:rPr lang="en-US" smtClean="0"/>
              <a:pPr/>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E8250-D039-4C16-B3DA-AA7AF45E83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cstate="print"/>
          <a:srcRect b="11905"/>
          <a:stretch>
            <a:fillRect/>
          </a:stretch>
        </p:blipFill>
        <p:spPr>
          <a:xfrm>
            <a:off x="3429000" y="304800"/>
            <a:ext cx="5486400" cy="2706624"/>
          </a:xfrm>
          <a:prstGeom prst="rect">
            <a:avLst/>
          </a:prstGeom>
          <a:ln>
            <a:solidFill>
              <a:schemeClr val="bg1">
                <a:lumMod val="65000"/>
              </a:schemeClr>
            </a:solidFill>
          </a:ln>
        </p:spPr>
      </p:pic>
      <p:pic>
        <p:nvPicPr>
          <p:cNvPr id="7" name="Picture 6" descr="f-d 1be71b76097a757e52e03377b14aa3475432ec2eb3fdf73fedb95fa1+IMAGE_THUMB_POSTCARD_TINY+IMAGE_THUMB_POSTCARD_TINY.1.png"/>
          <p:cNvPicPr>
            <a:picLocks noChangeAspect="1"/>
          </p:cNvPicPr>
          <p:nvPr/>
        </p:nvPicPr>
        <p:blipFill>
          <a:blip r:embed="rId3" cstate="print"/>
          <a:stretch>
            <a:fillRect/>
          </a:stretch>
        </p:blipFill>
        <p:spPr>
          <a:xfrm>
            <a:off x="76200" y="2438400"/>
            <a:ext cx="4114800" cy="4368153"/>
          </a:xfrm>
          <a:prstGeom prst="rect">
            <a:avLst/>
          </a:prstGeom>
          <a:ln>
            <a:solidFill>
              <a:schemeClr val="bg1">
                <a:lumMod val="65000"/>
              </a:schemeClr>
            </a:solidFill>
          </a:ln>
        </p:spPr>
      </p:pic>
    </p:spTree>
    <p:extLst>
      <p:ext uri="{BB962C8B-B14F-4D97-AF65-F5344CB8AC3E}">
        <p14:creationId xmlns:p14="http://schemas.microsoft.com/office/powerpoint/2010/main" val="2112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ble2fe.gif"/>
          <p:cNvPicPr>
            <a:picLocks noChangeAspect="1"/>
          </p:cNvPicPr>
          <p:nvPr/>
        </p:nvPicPr>
        <p:blipFill>
          <a:blip r:embed="rId2" cstate="print"/>
          <a:srcRect r="4917"/>
          <a:stretch>
            <a:fillRect/>
          </a:stretch>
        </p:blipFill>
        <p:spPr>
          <a:xfrm>
            <a:off x="149817" y="1295399"/>
            <a:ext cx="8841783" cy="4572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ang-01b-enthalpy-entropy-and-gibbs-free-energy-17-638.jpg"/>
          <p:cNvPicPr>
            <a:picLocks noChangeAspect="1"/>
          </p:cNvPicPr>
          <p:nvPr/>
        </p:nvPicPr>
        <p:blipFill>
          <a:blip r:embed="rId2" cstate="print"/>
          <a:srcRect t="11587"/>
          <a:stretch>
            <a:fillRect/>
          </a:stretch>
        </p:blipFill>
        <p:spPr>
          <a:xfrm>
            <a:off x="37604" y="762000"/>
            <a:ext cx="8953996" cy="594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png"/>
          <p:cNvPicPr>
            <a:picLocks noChangeAspect="1"/>
          </p:cNvPicPr>
          <p:nvPr/>
        </p:nvPicPr>
        <p:blipFill>
          <a:blip r:embed="rId2" cstate="print"/>
          <a:srcRect l="16538" r="15245"/>
          <a:stretch>
            <a:fillRect/>
          </a:stretch>
        </p:blipFill>
        <p:spPr>
          <a:xfrm>
            <a:off x="6288143" y="899160"/>
            <a:ext cx="2539962" cy="2788920"/>
          </a:xfrm>
          <a:prstGeom prst="rect">
            <a:avLst/>
          </a:prstGeom>
          <a:ln>
            <a:solidFill>
              <a:schemeClr val="tx1">
                <a:lumMod val="50000"/>
                <a:lumOff val="50000"/>
              </a:schemeClr>
            </a:solidFill>
          </a:ln>
        </p:spPr>
      </p:pic>
      <p:pic>
        <p:nvPicPr>
          <p:cNvPr id="3" name="Picture 2" descr="GW488H212.jpg"/>
          <p:cNvPicPr>
            <a:picLocks noChangeAspect="1"/>
          </p:cNvPicPr>
          <p:nvPr/>
        </p:nvPicPr>
        <p:blipFill>
          <a:blip r:embed="rId3" cstate="print"/>
          <a:stretch>
            <a:fillRect/>
          </a:stretch>
        </p:blipFill>
        <p:spPr>
          <a:xfrm>
            <a:off x="1524000" y="3992880"/>
            <a:ext cx="5893566" cy="2560320"/>
          </a:xfrm>
          <a:prstGeom prst="rect">
            <a:avLst/>
          </a:prstGeom>
        </p:spPr>
      </p:pic>
      <p:pic>
        <p:nvPicPr>
          <p:cNvPr id="4" name="Picture 3" descr="images.jpg"/>
          <p:cNvPicPr>
            <a:picLocks noChangeAspect="1"/>
          </p:cNvPicPr>
          <p:nvPr/>
        </p:nvPicPr>
        <p:blipFill>
          <a:blip r:embed="rId4" cstate="print"/>
          <a:stretch>
            <a:fillRect/>
          </a:stretch>
        </p:blipFill>
        <p:spPr>
          <a:xfrm>
            <a:off x="762000" y="868403"/>
            <a:ext cx="5362575" cy="2819677"/>
          </a:xfrm>
          <a:prstGeom prst="rect">
            <a:avLst/>
          </a:prstGeom>
          <a:ln>
            <a:solidFill>
              <a:schemeClr val="tx1">
                <a:lumMod val="50000"/>
                <a:lumOff val="50000"/>
              </a:schemeClr>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2255" t="12500" r="51977" b="13542"/>
          <a:stretch>
            <a:fillRect/>
          </a:stretch>
        </p:blipFill>
        <p:spPr bwMode="auto">
          <a:xfrm>
            <a:off x="609600" y="609600"/>
            <a:ext cx="3352800" cy="5410200"/>
          </a:xfrm>
          <a:prstGeom prst="rect">
            <a:avLst/>
          </a:prstGeom>
          <a:noFill/>
          <a:ln w="9525">
            <a:solidFill>
              <a:schemeClr val="tx1">
                <a:lumMod val="50000"/>
                <a:lumOff val="50000"/>
              </a:schemeClr>
            </a:solidFill>
            <a:miter lim="800000"/>
            <a:headEnd/>
            <a:tailEnd/>
          </a:ln>
        </p:spPr>
      </p:pic>
      <p:pic>
        <p:nvPicPr>
          <p:cNvPr id="6" name="Picture 5" descr="335-f1-ATPHydrolysisCalc-1.png"/>
          <p:cNvPicPr>
            <a:picLocks noChangeAspect="1"/>
          </p:cNvPicPr>
          <p:nvPr/>
        </p:nvPicPr>
        <p:blipFill>
          <a:blip r:embed="rId3" cstate="print"/>
          <a:stretch>
            <a:fillRect/>
          </a:stretch>
        </p:blipFill>
        <p:spPr>
          <a:xfrm>
            <a:off x="885825" y="1681162"/>
            <a:ext cx="7572375" cy="3495675"/>
          </a:xfrm>
          <a:prstGeom prst="rect">
            <a:avLst/>
          </a:prstGeom>
        </p:spPr>
      </p:pic>
      <p:sp>
        <p:nvSpPr>
          <p:cNvPr id="4" name="Rectangle 3"/>
          <p:cNvSpPr/>
          <p:nvPr/>
        </p:nvSpPr>
        <p:spPr>
          <a:xfrm>
            <a:off x="0" y="152400"/>
            <a:ext cx="9144000" cy="3048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b="1" dirty="0"/>
              <a:t>Understanding the energy currency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2743200"/>
            <a:ext cx="502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METABOLISM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2104" t="15625" r="58126" b="6250"/>
          <a:stretch>
            <a:fillRect/>
          </a:stretch>
        </p:blipFill>
        <p:spPr bwMode="auto">
          <a:xfrm>
            <a:off x="3810000" y="0"/>
            <a:ext cx="4648200" cy="6858000"/>
          </a:xfrm>
          <a:prstGeom prst="rect">
            <a:avLst/>
          </a:prstGeom>
          <a:noFill/>
          <a:ln w="9525">
            <a:noFill/>
            <a:miter lim="800000"/>
            <a:headEnd/>
            <a:tailEnd/>
          </a:ln>
        </p:spPr>
      </p:pic>
      <p:sp>
        <p:nvSpPr>
          <p:cNvPr id="3" name="TextBox 2"/>
          <p:cNvSpPr txBox="1"/>
          <p:nvPr/>
        </p:nvSpPr>
        <p:spPr>
          <a:xfrm>
            <a:off x="76200" y="316468"/>
            <a:ext cx="4038600" cy="369332"/>
          </a:xfrm>
          <a:prstGeom prst="rect">
            <a:avLst/>
          </a:prstGeom>
          <a:noFill/>
        </p:spPr>
        <p:txBody>
          <a:bodyPr wrap="square" rtlCol="0">
            <a:spAutoFit/>
          </a:bodyPr>
          <a:lstStyle/>
          <a:p>
            <a:r>
              <a:rPr lang="en-US" b="1" dirty="0"/>
              <a:t>Metabolism = Anabolism + Catabolism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8785" t="18750" r="25622" b="6250"/>
          <a:stretch>
            <a:fillRect/>
          </a:stretch>
        </p:blipFill>
        <p:spPr bwMode="auto">
          <a:xfrm>
            <a:off x="0" y="609600"/>
            <a:ext cx="9144000" cy="5878286"/>
          </a:xfrm>
          <a:prstGeom prst="rect">
            <a:avLst/>
          </a:prstGeom>
          <a:noFill/>
          <a:ln w="9525">
            <a:noFill/>
            <a:miter lim="800000"/>
            <a:headEnd/>
            <a:tailEnd/>
          </a:ln>
        </p:spPr>
      </p:pic>
      <p:sp>
        <p:nvSpPr>
          <p:cNvPr id="3" name="TextBox 2"/>
          <p:cNvSpPr txBox="1"/>
          <p:nvPr/>
        </p:nvSpPr>
        <p:spPr>
          <a:xfrm>
            <a:off x="0" y="164068"/>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Catabolism converges; Anabolism Diverges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lucose-transport.jpg"/>
          <p:cNvPicPr>
            <a:picLocks noChangeAspect="1"/>
          </p:cNvPicPr>
          <p:nvPr/>
        </p:nvPicPr>
        <p:blipFill>
          <a:blip r:embed="rId2" cstate="print"/>
          <a:stretch>
            <a:fillRect/>
          </a:stretch>
        </p:blipFill>
        <p:spPr>
          <a:xfrm>
            <a:off x="914400" y="1295400"/>
            <a:ext cx="7315200" cy="4278702"/>
          </a:xfrm>
          <a:prstGeom prst="rect">
            <a:avLst/>
          </a:prstGeom>
        </p:spPr>
      </p:pic>
      <p:sp>
        <p:nvSpPr>
          <p:cNvPr id="3" name="TextBox 2"/>
          <p:cNvSpPr txBox="1"/>
          <p:nvPr/>
        </p:nvSpPr>
        <p:spPr>
          <a:xfrm>
            <a:off x="0" y="164068"/>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Overview of Glucose metabolism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l="2343" t="32292" r="74231" b="9375"/>
          <a:stretch>
            <a:fillRect/>
          </a:stretch>
        </p:blipFill>
        <p:spPr bwMode="auto">
          <a:xfrm>
            <a:off x="2362200" y="1219200"/>
            <a:ext cx="3918857" cy="5486400"/>
          </a:xfrm>
          <a:prstGeom prst="rect">
            <a:avLst/>
          </a:prstGeom>
          <a:noFill/>
          <a:ln w="9525">
            <a:noFill/>
            <a:miter lim="800000"/>
            <a:headEnd/>
            <a:tailEnd/>
          </a:ln>
        </p:spPr>
      </p:pic>
      <p:sp>
        <p:nvSpPr>
          <p:cNvPr id="3" name="TextBox 2"/>
          <p:cNvSpPr txBox="1"/>
          <p:nvPr/>
        </p:nvSpPr>
        <p:spPr>
          <a:xfrm>
            <a:off x="0" y="164068"/>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Relative permeability of the membrane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4685" t="26042" r="43777" b="29167"/>
          <a:stretch>
            <a:fillRect/>
          </a:stretch>
        </p:blipFill>
        <p:spPr bwMode="auto">
          <a:xfrm>
            <a:off x="609600" y="1905000"/>
            <a:ext cx="8229600" cy="4021282"/>
          </a:xfrm>
          <a:prstGeom prst="rect">
            <a:avLst/>
          </a:prstGeom>
          <a:noFill/>
          <a:ln w="9525">
            <a:noFill/>
            <a:miter lim="800000"/>
            <a:headEnd/>
            <a:tailEnd/>
          </a:ln>
        </p:spPr>
      </p:pic>
      <p:sp>
        <p:nvSpPr>
          <p:cNvPr id="3" name="TextBox 2"/>
          <p:cNvSpPr txBox="1"/>
          <p:nvPr/>
        </p:nvSpPr>
        <p:spPr>
          <a:xfrm>
            <a:off x="0" y="164068"/>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Transport across membrane</a:t>
            </a:r>
          </a:p>
        </p:txBody>
      </p:sp>
      <p:sp>
        <p:nvSpPr>
          <p:cNvPr id="4" name="TextBox 3"/>
          <p:cNvSpPr txBox="1"/>
          <p:nvPr/>
        </p:nvSpPr>
        <p:spPr>
          <a:xfrm>
            <a:off x="381000" y="838200"/>
            <a:ext cx="6858000" cy="923330"/>
          </a:xfrm>
          <a:prstGeom prst="rect">
            <a:avLst/>
          </a:prstGeom>
          <a:noFill/>
        </p:spPr>
        <p:txBody>
          <a:bodyPr wrap="square" rtlCol="0">
            <a:spAutoFit/>
          </a:bodyPr>
          <a:lstStyle/>
          <a:p>
            <a:r>
              <a:rPr lang="en-US" b="1" dirty="0"/>
              <a:t>Across the concentration gradient- Passive transport (Simple and facilitated diffusion)</a:t>
            </a:r>
          </a:p>
          <a:p>
            <a:r>
              <a:rPr lang="en-US" b="1" dirty="0"/>
              <a:t>Against the concentration gradient- Active transport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62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The network</a:t>
            </a:r>
          </a:p>
        </p:txBody>
      </p:sp>
      <p:pic>
        <p:nvPicPr>
          <p:cNvPr id="1026" name="Picture 2"/>
          <p:cNvPicPr>
            <a:picLocks noChangeAspect="1" noChangeArrowheads="1"/>
          </p:cNvPicPr>
          <p:nvPr/>
        </p:nvPicPr>
        <p:blipFill>
          <a:blip r:embed="rId2" cstate="print"/>
          <a:srcRect l="36896" t="26042" r="36164" b="15625"/>
          <a:stretch>
            <a:fillRect/>
          </a:stretch>
        </p:blipFill>
        <p:spPr bwMode="auto">
          <a:xfrm>
            <a:off x="2133600" y="102704"/>
            <a:ext cx="5486400" cy="6679096"/>
          </a:xfrm>
          <a:prstGeom prst="rect">
            <a:avLst/>
          </a:prstGeom>
          <a:noFill/>
          <a:ln w="9525">
            <a:noFill/>
            <a:miter lim="800000"/>
            <a:headEnd/>
            <a:tailEnd/>
          </a:ln>
        </p:spPr>
      </p:pic>
    </p:spTree>
    <p:extLst>
      <p:ext uri="{BB962C8B-B14F-4D97-AF65-F5344CB8AC3E}">
        <p14:creationId xmlns:p14="http://schemas.microsoft.com/office/powerpoint/2010/main" val="372660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l="5206" t="28125" r="68147" b="33333"/>
          <a:stretch>
            <a:fillRect/>
          </a:stretch>
        </p:blipFill>
        <p:spPr bwMode="auto">
          <a:xfrm>
            <a:off x="762000" y="1524000"/>
            <a:ext cx="4800600" cy="3903785"/>
          </a:xfrm>
          <a:prstGeom prst="rect">
            <a:avLst/>
          </a:prstGeom>
          <a:noFill/>
          <a:ln w="9525">
            <a:solidFill>
              <a:schemeClr val="bg1">
                <a:lumMod val="75000"/>
              </a:schemeClr>
            </a:solidFill>
            <a:miter lim="800000"/>
            <a:headEnd/>
            <a:tailEnd/>
          </a:ln>
        </p:spPr>
      </p:pic>
      <p:sp>
        <p:nvSpPr>
          <p:cNvPr id="3" name="TextBox 2"/>
          <p:cNvSpPr txBox="1"/>
          <p:nvPr/>
        </p:nvSpPr>
        <p:spPr>
          <a:xfrm>
            <a:off x="381000" y="838200"/>
            <a:ext cx="7467600" cy="369332"/>
          </a:xfrm>
          <a:prstGeom prst="rect">
            <a:avLst/>
          </a:prstGeom>
          <a:noFill/>
        </p:spPr>
        <p:txBody>
          <a:bodyPr wrap="square" rtlCol="0">
            <a:spAutoFit/>
          </a:bodyPr>
          <a:lstStyle/>
          <a:p>
            <a:r>
              <a:rPr lang="en-US" b="1" dirty="0"/>
              <a:t>Passive transport – Difference between Simple and facilitated diffusion.</a:t>
            </a:r>
          </a:p>
        </p:txBody>
      </p:sp>
      <p:sp>
        <p:nvSpPr>
          <p:cNvPr id="4" name="TextBox 3"/>
          <p:cNvSpPr txBox="1"/>
          <p:nvPr/>
        </p:nvSpPr>
        <p:spPr>
          <a:xfrm>
            <a:off x="0" y="164068"/>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Need of carrier proteins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4068"/>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Types of transporters</a:t>
            </a:r>
          </a:p>
        </p:txBody>
      </p:sp>
      <p:pic>
        <p:nvPicPr>
          <p:cNvPr id="9218" name="Picture 2"/>
          <p:cNvPicPr>
            <a:picLocks noChangeAspect="1" noChangeArrowheads="1"/>
          </p:cNvPicPr>
          <p:nvPr/>
        </p:nvPicPr>
        <p:blipFill>
          <a:blip r:embed="rId2" cstate="print"/>
          <a:srcRect l="5857" t="45833" r="54319" b="11458"/>
          <a:stretch>
            <a:fillRect/>
          </a:stretch>
        </p:blipFill>
        <p:spPr bwMode="auto">
          <a:xfrm>
            <a:off x="838200" y="2362200"/>
            <a:ext cx="7315200" cy="4410635"/>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l="4685" t="26042" r="43777" b="29167"/>
          <a:stretch>
            <a:fillRect/>
          </a:stretch>
        </p:blipFill>
        <p:spPr bwMode="auto">
          <a:xfrm>
            <a:off x="5486400" y="609600"/>
            <a:ext cx="3657600" cy="178723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52400"/>
            <a:ext cx="91440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b="1" dirty="0"/>
              <a:t>Import of Glucose in cells</a:t>
            </a:r>
          </a:p>
        </p:txBody>
      </p:sp>
      <p:pic>
        <p:nvPicPr>
          <p:cNvPr id="12290" name="Picture 2"/>
          <p:cNvPicPr>
            <a:picLocks noChangeAspect="1" noChangeArrowheads="1"/>
          </p:cNvPicPr>
          <p:nvPr/>
        </p:nvPicPr>
        <p:blipFill>
          <a:blip r:embed="rId2" cstate="print"/>
          <a:srcRect l="9370" t="21933" r="47291" b="12403"/>
          <a:stretch>
            <a:fillRect/>
          </a:stretch>
        </p:blipFill>
        <p:spPr bwMode="auto">
          <a:xfrm>
            <a:off x="304800" y="0"/>
            <a:ext cx="8050696" cy="685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lut4.jpg"/>
          <p:cNvPicPr>
            <a:picLocks noChangeAspect="1"/>
          </p:cNvPicPr>
          <p:nvPr/>
        </p:nvPicPr>
        <p:blipFill>
          <a:blip r:embed="rId2" cstate="print"/>
          <a:srcRect l="50000"/>
          <a:stretch>
            <a:fillRect/>
          </a:stretch>
        </p:blipFill>
        <p:spPr>
          <a:xfrm>
            <a:off x="1447801" y="0"/>
            <a:ext cx="6028661"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7010400" cy="2031325"/>
          </a:xfrm>
          <a:prstGeom prst="rect">
            <a:avLst/>
          </a:prstGeom>
        </p:spPr>
        <p:txBody>
          <a:bodyPr wrap="square">
            <a:spAutoFit/>
          </a:bodyPr>
          <a:lstStyle/>
          <a:p>
            <a:r>
              <a:rPr lang="en-US" dirty="0"/>
              <a:t>References:</a:t>
            </a:r>
          </a:p>
          <a:p>
            <a:endParaRPr lang="en-US" dirty="0"/>
          </a:p>
          <a:p>
            <a:r>
              <a:rPr lang="en-US" dirty="0"/>
              <a:t>1.  Nelson And Cox, </a:t>
            </a:r>
            <a:r>
              <a:rPr lang="en-US" dirty="0" err="1"/>
              <a:t>Lehninger</a:t>
            </a:r>
            <a:r>
              <a:rPr lang="en-US" dirty="0"/>
              <a:t> Principles of Biochemistry, 6</a:t>
            </a:r>
            <a:r>
              <a:rPr lang="en-US" baseline="30000" dirty="0"/>
              <a:t>th</a:t>
            </a:r>
            <a:r>
              <a:rPr lang="en-US" dirty="0"/>
              <a:t> edition</a:t>
            </a:r>
          </a:p>
          <a:p>
            <a:pPr marL="342900" indent="-342900"/>
            <a:r>
              <a:rPr lang="en-US" dirty="0"/>
              <a:t>3. Images: Search engine Google.</a:t>
            </a:r>
          </a:p>
          <a:p>
            <a:pPr marL="342900" indent="-342900"/>
            <a:r>
              <a:rPr lang="en-US" dirty="0"/>
              <a:t>4. Harper’s Biochemistry 26</a:t>
            </a:r>
            <a:r>
              <a:rPr lang="en-US" baseline="30000" dirty="0"/>
              <a:t>th</a:t>
            </a:r>
            <a:r>
              <a:rPr lang="en-US" dirty="0"/>
              <a:t> Edition.</a:t>
            </a:r>
          </a:p>
          <a:p>
            <a:pPr marL="342900" indent="-342900"/>
            <a:r>
              <a:rPr lang="en-US" dirty="0"/>
              <a:t>5. Genes- VIII, </a:t>
            </a:r>
            <a:r>
              <a:rPr lang="en-US" dirty="0" err="1"/>
              <a:t>Lewin</a:t>
            </a:r>
            <a:endParaRPr lang="en-US" dirty="0"/>
          </a:p>
          <a:p>
            <a:pPr marL="342900" indent="-342900"/>
            <a:r>
              <a:rPr lang="en-US" dirty="0"/>
              <a:t>6. Developmental Biology by Gilbert 7</a:t>
            </a:r>
            <a:r>
              <a:rPr lang="en-US" baseline="30000" dirty="0"/>
              <a:t>th</a:t>
            </a:r>
            <a:r>
              <a:rPr lang="en-US" dirty="0"/>
              <a:t> Edition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2884" t="23958" r="55490" b="18750"/>
          <a:stretch>
            <a:fillRect/>
          </a:stretch>
        </p:blipFill>
        <p:spPr bwMode="auto">
          <a:xfrm>
            <a:off x="1676400" y="0"/>
            <a:ext cx="6477000" cy="65969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620000" cy="1477328"/>
          </a:xfrm>
          <a:prstGeom prst="rect">
            <a:avLst/>
          </a:prstGeom>
          <a:noFill/>
        </p:spPr>
        <p:txBody>
          <a:bodyPr wrap="square" rtlCol="0">
            <a:spAutoFit/>
          </a:bodyPr>
          <a:lstStyle/>
          <a:p>
            <a:pPr algn="just"/>
            <a:r>
              <a:rPr lang="en-US" dirty="0"/>
              <a:t>The </a:t>
            </a:r>
            <a:r>
              <a:rPr lang="en-US" b="1" dirty="0"/>
              <a:t>first law of thermodynamics</a:t>
            </a:r>
            <a:r>
              <a:rPr lang="en-US" dirty="0"/>
              <a:t> is a version of the law of conservation of energy, adapted for thermodynamic systems. The law of conservation of energy states that the total energy of an isolated system is constant; energy can be transformed from one form to another, but can be neither created nor destroyed. The first law is often formulated. </a:t>
            </a:r>
          </a:p>
        </p:txBody>
      </p:sp>
      <p:sp>
        <p:nvSpPr>
          <p:cNvPr id="3" name="TextBox 2"/>
          <p:cNvSpPr txBox="1"/>
          <p:nvPr/>
        </p:nvSpPr>
        <p:spPr>
          <a:xfrm>
            <a:off x="762000" y="2667000"/>
            <a:ext cx="1524000" cy="646331"/>
          </a:xfrm>
          <a:prstGeom prst="rect">
            <a:avLst/>
          </a:prstGeom>
          <a:noFill/>
        </p:spPr>
        <p:txBody>
          <a:bodyPr wrap="square" rtlCol="0">
            <a:spAutoFit/>
          </a:bodyPr>
          <a:lstStyle/>
          <a:p>
            <a:r>
              <a:rPr lang="en-US" b="1" dirty="0">
                <a:solidFill>
                  <a:srgbClr val="C00000"/>
                </a:solidFill>
              </a:rPr>
              <a:t>ΔU = Q − W . </a:t>
            </a:r>
          </a:p>
          <a:p>
            <a:endParaRPr lang="en-US" b="1" dirty="0">
              <a:solidFill>
                <a:srgbClr val="C00000"/>
              </a:solidFill>
            </a:endParaRPr>
          </a:p>
        </p:txBody>
      </p:sp>
      <p:sp>
        <p:nvSpPr>
          <p:cNvPr id="4" name="TextBox 3"/>
          <p:cNvSpPr txBox="1"/>
          <p:nvPr/>
        </p:nvSpPr>
        <p:spPr>
          <a:xfrm>
            <a:off x="457200" y="3352800"/>
            <a:ext cx="4953000" cy="2031325"/>
          </a:xfrm>
          <a:prstGeom prst="rect">
            <a:avLst/>
          </a:prstGeom>
          <a:noFill/>
        </p:spPr>
        <p:txBody>
          <a:bodyPr wrap="square" rtlCol="0">
            <a:spAutoFit/>
          </a:bodyPr>
          <a:lstStyle/>
          <a:p>
            <a:pPr algn="just"/>
            <a:r>
              <a:rPr lang="en-US" dirty="0"/>
              <a:t>It states that the change in the internal energy Δ</a:t>
            </a:r>
            <a:r>
              <a:rPr lang="en-US" i="1" dirty="0"/>
              <a:t>U</a:t>
            </a:r>
            <a:r>
              <a:rPr lang="en-US" dirty="0"/>
              <a:t> of a closed system is equal to the amount of heat </a:t>
            </a:r>
            <a:r>
              <a:rPr lang="en-US" i="1" dirty="0"/>
              <a:t>Q</a:t>
            </a:r>
            <a:r>
              <a:rPr lang="en-US" dirty="0"/>
              <a:t> supplied </a:t>
            </a:r>
            <a:r>
              <a:rPr lang="en-US" i="1" dirty="0"/>
              <a:t>to</a:t>
            </a:r>
            <a:r>
              <a:rPr lang="en-US" dirty="0"/>
              <a:t> the system, minus the amount of work </a:t>
            </a:r>
            <a:r>
              <a:rPr lang="en-US" i="1" dirty="0"/>
              <a:t>W</a:t>
            </a:r>
            <a:r>
              <a:rPr lang="en-US" dirty="0"/>
              <a:t> done </a:t>
            </a:r>
            <a:r>
              <a:rPr lang="en-US" i="1" dirty="0"/>
              <a:t>by</a:t>
            </a:r>
            <a:r>
              <a:rPr lang="en-US" dirty="0"/>
              <a:t> the system on its surroundings. An equivalent statement is that perpetual motion machines of the first kind are impossible</a:t>
            </a:r>
          </a:p>
          <a:p>
            <a:pPr algn="just"/>
            <a:endParaRPr lang="en-US" dirty="0"/>
          </a:p>
        </p:txBody>
      </p:sp>
      <p:pic>
        <p:nvPicPr>
          <p:cNvPr id="5" name="Picture 4" descr="2.jpg"/>
          <p:cNvPicPr>
            <a:picLocks noChangeAspect="1"/>
          </p:cNvPicPr>
          <p:nvPr/>
        </p:nvPicPr>
        <p:blipFill>
          <a:blip r:embed="rId2" cstate="print"/>
          <a:stretch>
            <a:fillRect/>
          </a:stretch>
        </p:blipFill>
        <p:spPr>
          <a:xfrm>
            <a:off x="6022200" y="2133600"/>
            <a:ext cx="2143125" cy="2143125"/>
          </a:xfrm>
          <a:prstGeom prst="rect">
            <a:avLst/>
          </a:prstGeom>
          <a:ln>
            <a:solidFill>
              <a:schemeClr val="bg1">
                <a:lumMod val="75000"/>
              </a:schemeClr>
            </a:solidFill>
          </a:ln>
        </p:spPr>
      </p:pic>
      <p:pic>
        <p:nvPicPr>
          <p:cNvPr id="6" name="Picture 5" descr="index.jpg"/>
          <p:cNvPicPr>
            <a:picLocks noChangeAspect="1"/>
          </p:cNvPicPr>
          <p:nvPr/>
        </p:nvPicPr>
        <p:blipFill>
          <a:blip r:embed="rId3" cstate="print"/>
          <a:stretch>
            <a:fillRect/>
          </a:stretch>
        </p:blipFill>
        <p:spPr>
          <a:xfrm>
            <a:off x="6019800" y="4410075"/>
            <a:ext cx="2143125" cy="2143125"/>
          </a:xfrm>
          <a:prstGeom prst="rect">
            <a:avLst/>
          </a:prstGeom>
          <a:ln>
            <a:solidFill>
              <a:schemeClr val="bg1">
                <a:lumMod val="75000"/>
              </a:schemeClr>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inciple-of-thermodynamics.jpg"/>
          <p:cNvPicPr>
            <a:picLocks noChangeAspect="1"/>
          </p:cNvPicPr>
          <p:nvPr/>
        </p:nvPicPr>
        <p:blipFill>
          <a:blip r:embed="rId2" cstate="print"/>
          <a:stretch>
            <a:fillRect/>
          </a:stretch>
        </p:blipFill>
        <p:spPr>
          <a:xfrm>
            <a:off x="1397000" y="1841500"/>
            <a:ext cx="6350000" cy="317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39676"/>
            <a:ext cx="7772400" cy="2308324"/>
          </a:xfrm>
          <a:prstGeom prst="rect">
            <a:avLst/>
          </a:prstGeom>
          <a:noFill/>
        </p:spPr>
        <p:txBody>
          <a:bodyPr wrap="square" rtlCol="0">
            <a:spAutoFit/>
          </a:bodyPr>
          <a:lstStyle/>
          <a:p>
            <a:pPr algn="just"/>
            <a:r>
              <a:rPr lang="en-US" dirty="0"/>
              <a:t>In statistical mechanics </a:t>
            </a:r>
            <a:r>
              <a:rPr lang="en-US" b="1" dirty="0"/>
              <a:t>entropy</a:t>
            </a:r>
            <a:r>
              <a:rPr lang="en-US" dirty="0"/>
              <a:t> is an extensive property of a thermodynamic system It is closely related to the number Ω of microscopic configurations (known as microstates) that are consistent with the macroscopic quantities that characterize the system (such as its volume, pressure and temperature). Under the assumption that each microstate is equally probable, the entropy-S, is the natural logarithm of the number of microstates, multiplied by the Boltzmann constant </a:t>
            </a:r>
            <a:r>
              <a:rPr lang="en-US" i="1" dirty="0" err="1"/>
              <a:t>k</a:t>
            </a:r>
            <a:r>
              <a:rPr lang="en-US" baseline="-25000" dirty="0" err="1"/>
              <a:t>B</a:t>
            </a:r>
            <a:r>
              <a:rPr lang="en-US" dirty="0"/>
              <a:t>. </a:t>
            </a:r>
          </a:p>
          <a:p>
            <a:pPr algn="just"/>
            <a:endParaRPr lang="en-US" dirty="0"/>
          </a:p>
        </p:txBody>
      </p:sp>
      <p:sp>
        <p:nvSpPr>
          <p:cNvPr id="3" name="TextBox 2"/>
          <p:cNvSpPr txBox="1"/>
          <p:nvPr/>
        </p:nvSpPr>
        <p:spPr>
          <a:xfrm>
            <a:off x="3352800" y="3352800"/>
            <a:ext cx="1524000" cy="646331"/>
          </a:xfrm>
          <a:prstGeom prst="rect">
            <a:avLst/>
          </a:prstGeom>
          <a:noFill/>
        </p:spPr>
        <p:txBody>
          <a:bodyPr wrap="square" rtlCol="0">
            <a:spAutoFit/>
          </a:bodyPr>
          <a:lstStyle/>
          <a:p>
            <a:r>
              <a:rPr lang="en-US" b="1" dirty="0">
                <a:solidFill>
                  <a:srgbClr val="C00000"/>
                </a:solidFill>
              </a:rPr>
              <a:t>S = k B </a:t>
            </a:r>
            <a:r>
              <a:rPr lang="en-US" b="1" dirty="0" err="1">
                <a:solidFill>
                  <a:srgbClr val="C00000"/>
                </a:solidFill>
              </a:rPr>
              <a:t>ln⁡Ω</a:t>
            </a:r>
            <a:r>
              <a:rPr lang="en-US" b="1" dirty="0">
                <a:solidFill>
                  <a:srgbClr val="C00000"/>
                </a:solidFill>
              </a:rPr>
              <a:t>  </a:t>
            </a:r>
          </a:p>
          <a:p>
            <a:endParaRPr lang="en-US" b="1" dirty="0">
              <a:solidFill>
                <a:srgbClr val="C00000"/>
              </a:solidFill>
            </a:endParaRPr>
          </a:p>
        </p:txBody>
      </p:sp>
      <p:pic>
        <p:nvPicPr>
          <p:cNvPr id="5" name="Picture 4" descr="entropy.gif"/>
          <p:cNvPicPr>
            <a:picLocks noChangeAspect="1"/>
          </p:cNvPicPr>
          <p:nvPr/>
        </p:nvPicPr>
        <p:blipFill>
          <a:blip r:embed="rId2" cstate="print"/>
          <a:stretch>
            <a:fillRect/>
          </a:stretch>
        </p:blipFill>
        <p:spPr>
          <a:xfrm>
            <a:off x="4737100" y="4076700"/>
            <a:ext cx="4254500" cy="2552700"/>
          </a:xfrm>
          <a:prstGeom prst="rect">
            <a:avLst/>
          </a:prstGeom>
        </p:spPr>
      </p:pic>
      <p:sp>
        <p:nvSpPr>
          <p:cNvPr id="6" name="TextBox 5"/>
          <p:cNvSpPr txBox="1"/>
          <p:nvPr/>
        </p:nvSpPr>
        <p:spPr>
          <a:xfrm>
            <a:off x="304800" y="5352871"/>
            <a:ext cx="3886200" cy="1200329"/>
          </a:xfrm>
          <a:prstGeom prst="rect">
            <a:avLst/>
          </a:prstGeom>
          <a:noFill/>
        </p:spPr>
        <p:txBody>
          <a:bodyPr wrap="square" rtlCol="0">
            <a:spAutoFit/>
          </a:bodyPr>
          <a:lstStyle/>
          <a:p>
            <a:pPr algn="just"/>
            <a:r>
              <a:rPr lang="en-US" dirty="0"/>
              <a:t>The </a:t>
            </a:r>
            <a:r>
              <a:rPr lang="en-US" b="1" dirty="0"/>
              <a:t>second law of thermodynamics</a:t>
            </a:r>
            <a:r>
              <a:rPr lang="en-US" dirty="0"/>
              <a:t> states that the total entropy of an isolated system can never decrease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576339.gif"/>
          <p:cNvPicPr>
            <a:picLocks noChangeAspect="1"/>
          </p:cNvPicPr>
          <p:nvPr/>
        </p:nvPicPr>
        <p:blipFill>
          <a:blip r:embed="rId2" cstate="print"/>
          <a:srcRect t="20000" b="20000"/>
          <a:stretch>
            <a:fillRect/>
          </a:stretch>
        </p:blipFill>
        <p:spPr>
          <a:xfrm>
            <a:off x="2286000" y="3505200"/>
            <a:ext cx="4572000" cy="2057400"/>
          </a:xfrm>
          <a:prstGeom prst="rect">
            <a:avLst/>
          </a:prstGeom>
        </p:spPr>
      </p:pic>
      <p:pic>
        <p:nvPicPr>
          <p:cNvPr id="3" name="Picture 2" descr="thermochem-56-728.jpg"/>
          <p:cNvPicPr>
            <a:picLocks noChangeAspect="1"/>
          </p:cNvPicPr>
          <p:nvPr/>
        </p:nvPicPr>
        <p:blipFill>
          <a:blip r:embed="rId3" cstate="print"/>
          <a:srcRect l="23077" t="-2930" r="19780" b="95604"/>
          <a:stretch>
            <a:fillRect/>
          </a:stretch>
        </p:blipFill>
        <p:spPr>
          <a:xfrm>
            <a:off x="0" y="6477000"/>
            <a:ext cx="3962400" cy="381000"/>
          </a:xfrm>
          <a:prstGeom prst="rect">
            <a:avLst/>
          </a:prstGeom>
        </p:spPr>
      </p:pic>
      <p:pic>
        <p:nvPicPr>
          <p:cNvPr id="4" name="Picture 3" descr="thermochem-56-728.jpg"/>
          <p:cNvPicPr>
            <a:picLocks noChangeAspect="1"/>
          </p:cNvPicPr>
          <p:nvPr/>
        </p:nvPicPr>
        <p:blipFill>
          <a:blip r:embed="rId3" cstate="print"/>
          <a:srcRect t="19048" r="9341" b="36813"/>
          <a:stretch>
            <a:fillRect/>
          </a:stretch>
        </p:blipFill>
        <p:spPr>
          <a:xfrm>
            <a:off x="1257300" y="990600"/>
            <a:ext cx="6286500" cy="2295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0400" y="381000"/>
            <a:ext cx="1828800" cy="14773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1" dirty="0"/>
              <a:t>G- Free energy</a:t>
            </a:r>
          </a:p>
          <a:p>
            <a:endParaRPr lang="en-US" b="1" dirty="0"/>
          </a:p>
          <a:p>
            <a:r>
              <a:rPr lang="en-US" b="1" dirty="0"/>
              <a:t>H- Heat content </a:t>
            </a:r>
          </a:p>
          <a:p>
            <a:endParaRPr lang="en-US" b="1" dirty="0"/>
          </a:p>
          <a:p>
            <a:r>
              <a:rPr lang="en-US" b="1" dirty="0"/>
              <a:t>S- Randomness  </a:t>
            </a:r>
          </a:p>
        </p:txBody>
      </p:sp>
      <p:pic>
        <p:nvPicPr>
          <p:cNvPr id="3" name="Picture 2" descr="tang-01b-enthalpy-entropy-and-gibbs-free-energy-16-638.jpg"/>
          <p:cNvPicPr>
            <a:picLocks noChangeAspect="1"/>
          </p:cNvPicPr>
          <p:nvPr/>
        </p:nvPicPr>
        <p:blipFill>
          <a:blip r:embed="rId2" cstate="print"/>
          <a:srcRect t="25052"/>
          <a:stretch>
            <a:fillRect/>
          </a:stretch>
        </p:blipFill>
        <p:spPr>
          <a:xfrm>
            <a:off x="381000" y="1981200"/>
            <a:ext cx="812517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381000"/>
            <a:ext cx="8077200" cy="1752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Gibbs free energy, </a:t>
            </a:r>
            <a:r>
              <a:rPr lang="en-US" b="1" i="1" dirty="0"/>
              <a:t>G, expresses the amount of energy </a:t>
            </a:r>
            <a:r>
              <a:rPr lang="en-US" dirty="0"/>
              <a:t>capable of doing work during a reaction at constant temperature and pressure. When a reaction proceeds with the release of free energy (that is, when the system changes so as to possess less free energy), the free-energy change, </a:t>
            </a:r>
            <a:r>
              <a:rPr lang="en-US" i="1" dirty="0"/>
              <a:t>G, has a negative </a:t>
            </a:r>
            <a:r>
              <a:rPr lang="en-US" dirty="0"/>
              <a:t>value and the reaction is said to be </a:t>
            </a:r>
            <a:r>
              <a:rPr lang="en-US" dirty="0" err="1"/>
              <a:t>exergonic</a:t>
            </a:r>
            <a:r>
              <a:rPr lang="en-US" dirty="0"/>
              <a:t>. In </a:t>
            </a:r>
            <a:r>
              <a:rPr lang="en-US" dirty="0" err="1"/>
              <a:t>endergonic</a:t>
            </a:r>
            <a:r>
              <a:rPr lang="en-US" dirty="0"/>
              <a:t> reactions, the system gains free energy and </a:t>
            </a:r>
            <a:r>
              <a:rPr lang="en-US" i="1" dirty="0"/>
              <a:t>G is positive.</a:t>
            </a:r>
            <a:endParaRPr lang="en-US" dirty="0"/>
          </a:p>
        </p:txBody>
      </p:sp>
      <p:sp>
        <p:nvSpPr>
          <p:cNvPr id="3" name="Rounded Rectangle 2"/>
          <p:cNvSpPr/>
          <p:nvPr/>
        </p:nvSpPr>
        <p:spPr>
          <a:xfrm>
            <a:off x="457200" y="2362200"/>
            <a:ext cx="8153400" cy="1905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b="1" dirty="0"/>
              <a:t>Enthalpy, </a:t>
            </a:r>
            <a:r>
              <a:rPr lang="en-US" b="1" i="1" dirty="0"/>
              <a:t>H, is the heat content of the reacting </a:t>
            </a:r>
            <a:r>
              <a:rPr lang="en-US" dirty="0"/>
              <a:t>system. It reflects the number and kinds of chemical bonds in the reactants and products. When a chemical reaction releases heat, it is said to be exothermic; the heat content of the products is less than that of the reactants and </a:t>
            </a:r>
            <a:r>
              <a:rPr lang="en-US" i="1" dirty="0"/>
              <a:t>H has, by convention, a </a:t>
            </a:r>
            <a:r>
              <a:rPr lang="en-US" dirty="0"/>
              <a:t>negative value. Reacting systems that take up heat from their surroundings are endothermic and have positive values of </a:t>
            </a:r>
            <a:r>
              <a:rPr lang="en-US" i="1" dirty="0"/>
              <a:t>H.</a:t>
            </a:r>
            <a:endParaRPr lang="en-US" dirty="0"/>
          </a:p>
        </p:txBody>
      </p:sp>
      <p:sp>
        <p:nvSpPr>
          <p:cNvPr id="4" name="Rounded Rectangle 3"/>
          <p:cNvSpPr/>
          <p:nvPr/>
        </p:nvSpPr>
        <p:spPr>
          <a:xfrm>
            <a:off x="533400" y="4572000"/>
            <a:ext cx="8001000" cy="1676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n-US" b="1" dirty="0"/>
              <a:t>Entropy, </a:t>
            </a:r>
            <a:r>
              <a:rPr lang="en-US" b="1" i="1" dirty="0"/>
              <a:t>S, is a quantitative expression for the randomness </a:t>
            </a:r>
            <a:r>
              <a:rPr lang="en-US" dirty="0"/>
              <a:t>or disorder in a system. When the products of a reaction are less complex and more disordered than the reactants, the reaction is said to proceed with a gain in entropy.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3347</TotalTime>
  <Words>564</Words>
  <Application>Microsoft Office PowerPoint</Application>
  <PresentationFormat>On-screen Show (4:3)</PresentationFormat>
  <Paragraphs>35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ketaki kamble</cp:lastModifiedBy>
  <cp:revision>157</cp:revision>
  <dcterms:created xsi:type="dcterms:W3CDTF">2018-08-04T05:25:02Z</dcterms:created>
  <dcterms:modified xsi:type="dcterms:W3CDTF">2021-01-28T12:54:55Z</dcterms:modified>
</cp:coreProperties>
</file>