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9" r:id="rId4"/>
    <p:sldId id="258" r:id="rId5"/>
    <p:sldId id="256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4" r:id="rId16"/>
    <p:sldId id="275" r:id="rId17"/>
    <p:sldId id="276" r:id="rId18"/>
    <p:sldId id="272" r:id="rId19"/>
    <p:sldId id="273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D2B2-A273-42AE-A28D-E3840D14287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9667-5DBA-4E25-981F-ABBED207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4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D2B2-A273-42AE-A28D-E3840D14287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9667-5DBA-4E25-981F-ABBED207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5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D2B2-A273-42AE-A28D-E3840D14287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9667-5DBA-4E25-981F-ABBED207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D2B2-A273-42AE-A28D-E3840D14287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9667-5DBA-4E25-981F-ABBED207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0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D2B2-A273-42AE-A28D-E3840D14287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9667-5DBA-4E25-981F-ABBED207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2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D2B2-A273-42AE-A28D-E3840D14287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9667-5DBA-4E25-981F-ABBED207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1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D2B2-A273-42AE-A28D-E3840D14287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9667-5DBA-4E25-981F-ABBED207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1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D2B2-A273-42AE-A28D-E3840D14287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9667-5DBA-4E25-981F-ABBED207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4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D2B2-A273-42AE-A28D-E3840D14287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9667-5DBA-4E25-981F-ABBED207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2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D2B2-A273-42AE-A28D-E3840D14287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9667-5DBA-4E25-981F-ABBED207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2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D2B2-A273-42AE-A28D-E3840D14287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9667-5DBA-4E25-981F-ABBED207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3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7D2B2-A273-42AE-A28D-E3840D14287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C9667-5DBA-4E25-981F-ABBED207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5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13eae3c3c64d119f3ea22abafd86e3d.jpg"/>
          <p:cNvPicPr>
            <a:picLocks noChangeAspect="1"/>
          </p:cNvPicPr>
          <p:nvPr/>
        </p:nvPicPr>
        <p:blipFill>
          <a:blip r:embed="rId2" cstate="print"/>
          <a:srcRect t="11100"/>
          <a:stretch>
            <a:fillRect/>
          </a:stretch>
        </p:blipFill>
        <p:spPr>
          <a:xfrm>
            <a:off x="533400" y="914400"/>
            <a:ext cx="8229600" cy="5492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52400"/>
            <a:ext cx="91440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Overview of Cellular Respiration</a:t>
            </a:r>
          </a:p>
        </p:txBody>
      </p:sp>
    </p:spTree>
    <p:extLst>
      <p:ext uri="{BB962C8B-B14F-4D97-AF65-F5344CB8AC3E}">
        <p14:creationId xmlns:p14="http://schemas.microsoft.com/office/powerpoint/2010/main" val="3439990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38067" t="31847" r="23865" b="16667"/>
          <a:stretch>
            <a:fillRect/>
          </a:stretch>
        </p:blipFill>
        <p:spPr bwMode="auto">
          <a:xfrm>
            <a:off x="1066800" y="838200"/>
            <a:ext cx="7315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164068"/>
            <a:ext cx="9144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Kreb’s</a:t>
            </a:r>
            <a:r>
              <a:rPr lang="en-US" b="1" dirty="0"/>
              <a:t> Cycle</a:t>
            </a:r>
          </a:p>
        </p:txBody>
      </p:sp>
    </p:spTree>
    <p:extLst>
      <p:ext uri="{BB962C8B-B14F-4D97-AF65-F5344CB8AC3E}">
        <p14:creationId xmlns:p14="http://schemas.microsoft.com/office/powerpoint/2010/main" val="1576219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 l="16618" t="27083" r="34773" b="6250"/>
          <a:stretch>
            <a:fillRect/>
          </a:stretch>
        </p:blipFill>
        <p:spPr bwMode="auto">
          <a:xfrm>
            <a:off x="0" y="152400"/>
            <a:ext cx="9144000" cy="7050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164068"/>
            <a:ext cx="9144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Kreb’s</a:t>
            </a:r>
            <a:r>
              <a:rPr lang="en-US" b="1" dirty="0"/>
              <a:t> Cycle-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404723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7028" t="16667" r="20937" b="14583"/>
          <a:stretch>
            <a:fillRect/>
          </a:stretch>
        </p:blipFill>
        <p:spPr bwMode="auto">
          <a:xfrm>
            <a:off x="0" y="990601"/>
            <a:ext cx="9144000" cy="490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164068"/>
            <a:ext cx="9144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Kreb’s</a:t>
            </a:r>
            <a:r>
              <a:rPr lang="en-US" b="1" dirty="0"/>
              <a:t> Cycle- Energy dynamics</a:t>
            </a:r>
          </a:p>
        </p:txBody>
      </p:sp>
    </p:spTree>
    <p:extLst>
      <p:ext uri="{BB962C8B-B14F-4D97-AF65-F5344CB8AC3E}">
        <p14:creationId xmlns:p14="http://schemas.microsoft.com/office/powerpoint/2010/main" val="307412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rebs-cycle_med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485643"/>
            <a:ext cx="8229600" cy="61437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76200"/>
            <a:ext cx="9144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By products of TCA cycle</a:t>
            </a:r>
          </a:p>
        </p:txBody>
      </p:sp>
    </p:spTree>
    <p:extLst>
      <p:ext uri="{BB962C8B-B14F-4D97-AF65-F5344CB8AC3E}">
        <p14:creationId xmlns:p14="http://schemas.microsoft.com/office/powerpoint/2010/main" val="360856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numbered_15_p443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908304"/>
            <a:ext cx="8534400" cy="42732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76200"/>
            <a:ext cx="9144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 </a:t>
            </a:r>
            <a:r>
              <a:rPr lang="en-US" b="1" dirty="0" err="1"/>
              <a:t>Redox</a:t>
            </a:r>
            <a:r>
              <a:rPr lang="en-US" b="1" dirty="0"/>
              <a:t> reactions of the TCA</a:t>
            </a:r>
          </a:p>
        </p:txBody>
      </p:sp>
    </p:spTree>
    <p:extLst>
      <p:ext uri="{BB962C8B-B14F-4D97-AF65-F5344CB8AC3E}">
        <p14:creationId xmlns:p14="http://schemas.microsoft.com/office/powerpoint/2010/main" val="122653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AD_to_FADH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609600"/>
            <a:ext cx="6400800" cy="4837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76200"/>
            <a:ext cx="9144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By products of TCA cycle</a:t>
            </a:r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72300" y="4752975"/>
            <a:ext cx="21717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54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D_oxidation_reduction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838200"/>
            <a:ext cx="6858000" cy="40873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76200"/>
            <a:ext cx="9144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By products of TCA cycle</a:t>
            </a:r>
          </a:p>
        </p:txBody>
      </p:sp>
      <p:pic>
        <p:nvPicPr>
          <p:cNvPr id="4" name="Picture 3" descr="30028560-structural-chemical-formula-and-model-of-niacin-nicotinic-acid-b3-vitamin-2d-and-3d-illustration-is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4876800"/>
            <a:ext cx="3657600" cy="198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82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t3401l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874472"/>
            <a:ext cx="8229600" cy="56787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76200"/>
            <a:ext cx="9144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Nernst Equation</a:t>
            </a:r>
          </a:p>
        </p:txBody>
      </p:sp>
    </p:spTree>
    <p:extLst>
      <p:ext uri="{BB962C8B-B14F-4D97-AF65-F5344CB8AC3E}">
        <p14:creationId xmlns:p14="http://schemas.microsoft.com/office/powerpoint/2010/main" val="3969709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6200"/>
            <a:ext cx="9144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Gibb’s Free energy, Equilibrium constant and Electrochemical potential</a:t>
            </a:r>
          </a:p>
        </p:txBody>
      </p:sp>
      <p:pic>
        <p:nvPicPr>
          <p:cNvPr id="6" name="Picture 5" descr="04-redox-reactionsdissolnprecip-22-728.jpg"/>
          <p:cNvPicPr>
            <a:picLocks noChangeAspect="1"/>
          </p:cNvPicPr>
          <p:nvPr/>
        </p:nvPicPr>
        <p:blipFill>
          <a:blip r:embed="rId2" cstate="print"/>
          <a:srcRect t="16117"/>
          <a:stretch>
            <a:fillRect/>
          </a:stretch>
        </p:blipFill>
        <p:spPr>
          <a:xfrm>
            <a:off x="76200" y="609600"/>
            <a:ext cx="6934200" cy="4362450"/>
          </a:xfrm>
          <a:prstGeom prst="rect">
            <a:avLst/>
          </a:prstGeom>
        </p:spPr>
      </p:pic>
      <p:pic>
        <p:nvPicPr>
          <p:cNvPr id="2" name="Picture 1" descr="nernst equa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4541130"/>
            <a:ext cx="2743200" cy="20120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876800" y="1295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Nernst Equation</a:t>
            </a:r>
          </a:p>
        </p:txBody>
      </p:sp>
    </p:spTree>
    <p:extLst>
      <p:ext uri="{BB962C8B-B14F-4D97-AF65-F5344CB8AC3E}">
        <p14:creationId xmlns:p14="http://schemas.microsoft.com/office/powerpoint/2010/main" val="1545393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_18_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5048" y="131064"/>
            <a:ext cx="7613904" cy="659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2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lycolysi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154102"/>
            <a:ext cx="8229600" cy="53228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2400"/>
            <a:ext cx="91440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Major steps in </a:t>
            </a:r>
            <a:r>
              <a:rPr lang="en-US" b="1" dirty="0" err="1"/>
              <a:t>Glycolysis</a:t>
            </a:r>
            <a:endParaRPr lang="en-US" b="1" dirty="0"/>
          </a:p>
        </p:txBody>
      </p:sp>
      <p:pic>
        <p:nvPicPr>
          <p:cNvPr id="1026" name="Picture 2" descr="Image result for net reaction of glycolysis | Biochemistry, Molecules,  Reactions">
            <a:extLst>
              <a:ext uri="{FF2B5EF4-FFF2-40B4-BE49-F238E27FC236}">
                <a16:creationId xmlns:a16="http://schemas.microsoft.com/office/drawing/2014/main" id="{718B0E3C-22D0-4781-B81F-6EB911058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674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762000"/>
            <a:ext cx="7010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References:</a:t>
            </a:r>
          </a:p>
          <a:p>
            <a:endParaRPr lang="en-US" dirty="0"/>
          </a:p>
          <a:p>
            <a:r>
              <a:rPr lang="en-US" dirty="0"/>
              <a:t>1.  Nelson And Cox, </a:t>
            </a:r>
            <a:r>
              <a:rPr lang="en-US" dirty="0" err="1"/>
              <a:t>Lehninger</a:t>
            </a:r>
            <a:r>
              <a:rPr lang="en-US" dirty="0"/>
              <a:t> Principles of Biochemistry, 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marL="342900" indent="-342900"/>
            <a:r>
              <a:rPr lang="en-US" dirty="0"/>
              <a:t>3. Images: Search engine Google.</a:t>
            </a:r>
          </a:p>
          <a:p>
            <a:pPr marL="342900" indent="-342900"/>
            <a:r>
              <a:rPr lang="en-US" dirty="0"/>
              <a:t>4. Harper’s Biochemistry 26</a:t>
            </a:r>
            <a:r>
              <a:rPr lang="en-US" baseline="30000" dirty="0"/>
              <a:t>th</a:t>
            </a:r>
            <a:r>
              <a:rPr lang="en-US" dirty="0"/>
              <a:t> Edition.</a:t>
            </a:r>
          </a:p>
          <a:p>
            <a:pPr marL="342900" indent="-342900"/>
            <a:r>
              <a:rPr lang="en-US" dirty="0"/>
              <a:t>5. Genes- VIII, </a:t>
            </a:r>
            <a:r>
              <a:rPr lang="en-US" dirty="0" err="1"/>
              <a:t>Lewin</a:t>
            </a:r>
            <a:endParaRPr lang="en-US" dirty="0"/>
          </a:p>
          <a:p>
            <a:pPr marL="342900" indent="-342900"/>
            <a:r>
              <a:rPr lang="en-US" dirty="0"/>
              <a:t>6. Developmental Biology by Gilbert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365056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cheme of the glycolytic pathway. The sequential conversion of glucose... |  Download Scientific Diagram">
            <a:extLst>
              <a:ext uri="{FF2B5EF4-FFF2-40B4-BE49-F238E27FC236}">
                <a16:creationId xmlns:a16="http://schemas.microsoft.com/office/drawing/2014/main" id="{CBC1784E-36E2-437F-BC42-CC544ABCE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0"/>
            <a:ext cx="5905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10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2400"/>
            <a:ext cx="91440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Various fates of </a:t>
            </a:r>
            <a:r>
              <a:rPr lang="en-US" b="1" dirty="0" err="1"/>
              <a:t>pyruvate</a:t>
            </a:r>
            <a:endParaRPr lang="en-US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42167" t="25734" r="25622" b="6691"/>
          <a:stretch>
            <a:fillRect/>
          </a:stretch>
        </p:blipFill>
        <p:spPr bwMode="auto">
          <a:xfrm>
            <a:off x="1752601" y="0"/>
            <a:ext cx="581439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106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62665" t="54167" r="22694" b="10417"/>
          <a:stretch>
            <a:fillRect/>
          </a:stretch>
        </p:blipFill>
        <p:spPr bwMode="auto">
          <a:xfrm>
            <a:off x="7010400" y="1981200"/>
            <a:ext cx="1905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33400" y="2209800"/>
            <a:ext cx="563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Aerobic phase of catabolism is called </a:t>
            </a:r>
            <a:r>
              <a:rPr lang="en-US" b="1" dirty="0"/>
              <a:t>respiration. </a:t>
            </a:r>
            <a:r>
              <a:rPr lang="en-US" dirty="0"/>
              <a:t>In the broader physiological or macroscopic sense, respiration refers to a </a:t>
            </a:r>
            <a:r>
              <a:rPr lang="en-US" dirty="0" err="1"/>
              <a:t>multicellular</a:t>
            </a:r>
            <a:r>
              <a:rPr lang="en-US" dirty="0"/>
              <a:t> organism’s uptake of O2 and release of CO2. Biochemists and cell biologists, however, use the term in a narrower sense to refer to the molecular processes by which </a:t>
            </a:r>
            <a:r>
              <a:rPr lang="en-US" i="1" dirty="0"/>
              <a:t>cells consume </a:t>
            </a:r>
            <a:r>
              <a:rPr lang="en-US" dirty="0"/>
              <a:t>O2 and produce CO2—processes more precisely termed </a:t>
            </a:r>
            <a:r>
              <a:rPr lang="en-US" b="1" dirty="0"/>
              <a:t>cellular respiration.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52400"/>
            <a:ext cx="91440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Cellular Respiration</a:t>
            </a:r>
          </a:p>
        </p:txBody>
      </p:sp>
    </p:spTree>
    <p:extLst>
      <p:ext uri="{BB962C8B-B14F-4D97-AF65-F5344CB8AC3E}">
        <p14:creationId xmlns:p14="http://schemas.microsoft.com/office/powerpoint/2010/main" val="212286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uvate-20to-20acetyl-20coa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066800"/>
            <a:ext cx="7315200" cy="4055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64068"/>
            <a:ext cx="9144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Acetyl </a:t>
            </a:r>
            <a:r>
              <a:rPr lang="en-US" b="1" dirty="0" err="1"/>
              <a:t>CoA</a:t>
            </a:r>
            <a:r>
              <a:rPr lang="en-US" b="1" dirty="0"/>
              <a:t> synthesis from </a:t>
            </a:r>
            <a:r>
              <a:rPr lang="en-US" b="1" dirty="0" err="1"/>
              <a:t>pyruvate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53340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Translocation from Cytoplasm to mitochondria</a:t>
            </a:r>
          </a:p>
        </p:txBody>
      </p:sp>
    </p:spTree>
    <p:extLst>
      <p:ext uri="{BB962C8B-B14F-4D97-AF65-F5344CB8AC3E}">
        <p14:creationId xmlns:p14="http://schemas.microsoft.com/office/powerpoint/2010/main" val="304427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aze_tca_cyc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863600"/>
            <a:ext cx="7315200" cy="568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10022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Inside mitochondria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40268"/>
            <a:ext cx="9144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Kreb’s</a:t>
            </a:r>
            <a:r>
              <a:rPr lang="en-US" b="1" dirty="0"/>
              <a:t> </a:t>
            </a:r>
            <a:r>
              <a:rPr lang="en-US" b="1" dirty="0" err="1"/>
              <a:t>Cylcle</a:t>
            </a:r>
            <a:r>
              <a:rPr lang="en-US" b="1" dirty="0"/>
              <a:t>/ TCA Cycle</a:t>
            </a:r>
          </a:p>
        </p:txBody>
      </p:sp>
    </p:spTree>
    <p:extLst>
      <p:ext uri="{BB962C8B-B14F-4D97-AF65-F5344CB8AC3E}">
        <p14:creationId xmlns:p14="http://schemas.microsoft.com/office/powerpoint/2010/main" val="99301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rebs-cycle_med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485643"/>
            <a:ext cx="8229600" cy="61437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76200"/>
            <a:ext cx="9144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By products of TCA cycle</a:t>
            </a:r>
          </a:p>
        </p:txBody>
      </p:sp>
    </p:spTree>
    <p:extLst>
      <p:ext uri="{BB962C8B-B14F-4D97-AF65-F5344CB8AC3E}">
        <p14:creationId xmlns:p14="http://schemas.microsoft.com/office/powerpoint/2010/main" val="69141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re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561441"/>
            <a:ext cx="7040880" cy="62965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76200"/>
            <a:ext cx="9144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Major products  of TCA Cycle</a:t>
            </a:r>
          </a:p>
        </p:txBody>
      </p:sp>
    </p:spTree>
    <p:extLst>
      <p:ext uri="{BB962C8B-B14F-4D97-AF65-F5344CB8AC3E}">
        <p14:creationId xmlns:p14="http://schemas.microsoft.com/office/powerpoint/2010/main" val="352444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195</Words>
  <Application>Microsoft Office PowerPoint</Application>
  <PresentationFormat>On-screen Show (4:3)</PresentationFormat>
  <Paragraphs>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Shree</dc:creator>
  <cp:lastModifiedBy>ketaki kamble</cp:lastModifiedBy>
  <cp:revision>7</cp:revision>
  <dcterms:created xsi:type="dcterms:W3CDTF">2020-03-24T13:31:21Z</dcterms:created>
  <dcterms:modified xsi:type="dcterms:W3CDTF">2021-01-29T10:57:19Z</dcterms:modified>
</cp:coreProperties>
</file>