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58" r:id="rId4"/>
    <p:sldId id="259" r:id="rId5"/>
    <p:sldId id="260" r:id="rId6"/>
    <p:sldId id="265" r:id="rId7"/>
    <p:sldId id="273" r:id="rId8"/>
    <p:sldId id="261" r:id="rId9"/>
    <p:sldId id="267" r:id="rId10"/>
    <p:sldId id="269" r:id="rId11"/>
    <p:sldId id="270" r:id="rId12"/>
    <p:sldId id="271" r:id="rId13"/>
    <p:sldId id="272" r:id="rId14"/>
    <p:sldId id="266" r:id="rId15"/>
    <p:sldId id="262" r:id="rId16"/>
    <p:sldId id="278" r:id="rId17"/>
    <p:sldId id="279" r:id="rId18"/>
    <p:sldId id="280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5DB8-9B97-4758-8B05-96B4B81D4034}" type="datetimeFigureOut">
              <a:rPr lang="en-US" smtClean="0"/>
              <a:pPr/>
              <a:t>24/03/2020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DD9F-5BF1-43D1-A0A6-6748EE2F9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5DB8-9B97-4758-8B05-96B4B81D4034}" type="datetimeFigureOut">
              <a:rPr lang="en-US" smtClean="0"/>
              <a:pPr/>
              <a:t>24/03/2020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DD9F-5BF1-43D1-A0A6-6748EE2F9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5DB8-9B97-4758-8B05-96B4B81D4034}" type="datetimeFigureOut">
              <a:rPr lang="en-US" smtClean="0"/>
              <a:pPr/>
              <a:t>24/03/2020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DD9F-5BF1-43D1-A0A6-6748EE2F9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5DB8-9B97-4758-8B05-96B4B81D4034}" type="datetimeFigureOut">
              <a:rPr lang="en-US" smtClean="0"/>
              <a:pPr/>
              <a:t>24/03/2020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DD9F-5BF1-43D1-A0A6-6748EE2F9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5DB8-9B97-4758-8B05-96B4B81D4034}" type="datetimeFigureOut">
              <a:rPr lang="en-US" smtClean="0"/>
              <a:pPr/>
              <a:t>24/03/2020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DD9F-5BF1-43D1-A0A6-6748EE2F9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5DB8-9B97-4758-8B05-96B4B81D4034}" type="datetimeFigureOut">
              <a:rPr lang="en-US" smtClean="0"/>
              <a:pPr/>
              <a:t>24/03/2020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DD9F-5BF1-43D1-A0A6-6748EE2F9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5DB8-9B97-4758-8B05-96B4B81D4034}" type="datetimeFigureOut">
              <a:rPr lang="en-US" smtClean="0"/>
              <a:pPr/>
              <a:t>24/03/2020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DD9F-5BF1-43D1-A0A6-6748EE2F9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5DB8-9B97-4758-8B05-96B4B81D4034}" type="datetimeFigureOut">
              <a:rPr lang="en-US" smtClean="0"/>
              <a:pPr/>
              <a:t>24/03/2020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DD9F-5BF1-43D1-A0A6-6748EE2F9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5DB8-9B97-4758-8B05-96B4B81D4034}" type="datetimeFigureOut">
              <a:rPr lang="en-US" smtClean="0"/>
              <a:pPr/>
              <a:t>24/03/2020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DD9F-5BF1-43D1-A0A6-6748EE2F9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5DB8-9B97-4758-8B05-96B4B81D4034}" type="datetimeFigureOut">
              <a:rPr lang="en-US" smtClean="0"/>
              <a:pPr/>
              <a:t>24/03/2020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DD9F-5BF1-43D1-A0A6-6748EE2F9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5DB8-9B97-4758-8B05-96B4B81D4034}" type="datetimeFigureOut">
              <a:rPr lang="en-US" smtClean="0"/>
              <a:pPr/>
              <a:t>24/03/2020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DD9F-5BF1-43D1-A0A6-6748EE2F9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45DB8-9B97-4758-8B05-96B4B81D4034}" type="datetimeFigureOut">
              <a:rPr lang="en-US" smtClean="0"/>
              <a:pPr/>
              <a:t>24/03/2020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BDD9F-5BF1-43D1-A0A6-6748EE2F9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190685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synthesis of carbohydrates in animal cells </a:t>
            </a:r>
            <a:r>
              <a:rPr lang="en-US" dirty="0" smtClean="0"/>
              <a:t>always employs </a:t>
            </a:r>
            <a:r>
              <a:rPr lang="en-US" dirty="0"/>
              <a:t>precursors having at least three carbons, all </a:t>
            </a:r>
            <a:r>
              <a:rPr lang="en-US" dirty="0" smtClean="0"/>
              <a:t>of which </a:t>
            </a:r>
            <a:r>
              <a:rPr lang="en-US" dirty="0"/>
              <a:t>are less oxidized than the carbon in CO2. </a:t>
            </a:r>
            <a:r>
              <a:rPr lang="en-US" dirty="0" smtClean="0"/>
              <a:t>Plants and </a:t>
            </a:r>
            <a:r>
              <a:rPr lang="en-US" dirty="0"/>
              <a:t>photosynthetic microorganisms, by contrast, </a:t>
            </a:r>
            <a:r>
              <a:rPr lang="en-US" dirty="0" smtClean="0"/>
              <a:t>can synthesize </a:t>
            </a:r>
            <a:r>
              <a:rPr lang="en-US" dirty="0"/>
              <a:t>carbohydrates from CO2 and water, </a:t>
            </a:r>
            <a:r>
              <a:rPr lang="en-US" dirty="0" smtClean="0"/>
              <a:t>reducing CO2 </a:t>
            </a:r>
            <a:r>
              <a:rPr lang="en-US" dirty="0"/>
              <a:t>at the expense of the energy and reducing power </a:t>
            </a:r>
            <a:r>
              <a:rPr lang="en-US" dirty="0" smtClean="0"/>
              <a:t>furnished by </a:t>
            </a:r>
            <a:r>
              <a:rPr lang="en-US" dirty="0"/>
              <a:t>the ATP and NADPH that are generated by </a:t>
            </a:r>
            <a:r>
              <a:rPr lang="en-US" dirty="0" smtClean="0"/>
              <a:t>the light-dependent </a:t>
            </a:r>
            <a:r>
              <a:rPr lang="en-US" dirty="0"/>
              <a:t>reactions of </a:t>
            </a:r>
            <a:r>
              <a:rPr lang="en-US" dirty="0" smtClean="0"/>
              <a:t>photosynthesis.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Plants (and other </a:t>
            </a:r>
            <a:r>
              <a:rPr lang="en-US" dirty="0" err="1"/>
              <a:t>autotrophs</a:t>
            </a:r>
            <a:r>
              <a:rPr lang="en-US" dirty="0"/>
              <a:t>) can use CO2 as the </a:t>
            </a:r>
            <a:r>
              <a:rPr lang="en-US" dirty="0" smtClean="0"/>
              <a:t>sole source </a:t>
            </a:r>
            <a:r>
              <a:rPr lang="en-US" dirty="0"/>
              <a:t>of the carbon atoms required for the </a:t>
            </a:r>
            <a:r>
              <a:rPr lang="en-US" dirty="0" smtClean="0"/>
              <a:t>biosynthesis of </a:t>
            </a:r>
            <a:r>
              <a:rPr lang="en-US" dirty="0"/>
              <a:t>cellulose and starch, lipids and proteins, and </a:t>
            </a:r>
            <a:r>
              <a:rPr lang="en-US" dirty="0" smtClean="0"/>
              <a:t>the many </a:t>
            </a:r>
            <a:r>
              <a:rPr lang="en-US" dirty="0"/>
              <a:t>other organic components of plant cells. By </a:t>
            </a:r>
            <a:r>
              <a:rPr lang="en-US" dirty="0" smtClean="0"/>
              <a:t>contrast, </a:t>
            </a:r>
            <a:r>
              <a:rPr lang="en-US" dirty="0" err="1" smtClean="0"/>
              <a:t>heterotrophs</a:t>
            </a:r>
            <a:r>
              <a:rPr lang="en-US" dirty="0" smtClean="0"/>
              <a:t> </a:t>
            </a:r>
            <a:r>
              <a:rPr lang="en-US" dirty="0"/>
              <a:t>cannot bring about the net </a:t>
            </a:r>
            <a:r>
              <a:rPr lang="en-US" dirty="0" smtClean="0"/>
              <a:t>reduction of </a:t>
            </a:r>
            <a:r>
              <a:rPr lang="en-US" dirty="0"/>
              <a:t>CO2 to achieve a net synthesis of glucose.</a:t>
            </a:r>
          </a:p>
        </p:txBody>
      </p:sp>
      <p:pic>
        <p:nvPicPr>
          <p:cNvPr id="3" name="Picture 2" descr="220px-Simple_photosynthesis_overview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1167938"/>
            <a:ext cx="3657600" cy="45221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76200"/>
            <a:ext cx="91440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The Calvin Cycle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2299" t="16667" r="27379" b="6250"/>
          <a:stretch>
            <a:fillRect/>
          </a:stretch>
        </p:blipFill>
        <p:spPr bwMode="auto">
          <a:xfrm>
            <a:off x="158579" y="381000"/>
            <a:ext cx="890922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Carbon fixation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53283"/>
            <a:ext cx="8001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3-phosphoglycerate formed </a:t>
            </a:r>
            <a:r>
              <a:rPr lang="en-US" dirty="0"/>
              <a:t>in stage 1 is converted to </a:t>
            </a:r>
            <a:r>
              <a:rPr lang="en-US" dirty="0" err="1" smtClean="0"/>
              <a:t>glyceraldehyde</a:t>
            </a:r>
            <a:r>
              <a:rPr lang="en-US" dirty="0" smtClean="0"/>
              <a:t> 3-phosphate </a:t>
            </a:r>
            <a:r>
              <a:rPr lang="en-US" dirty="0"/>
              <a:t>in two steps that are essentially the </a:t>
            </a:r>
            <a:r>
              <a:rPr lang="en-US" dirty="0" smtClean="0"/>
              <a:t>reversal of </a:t>
            </a:r>
            <a:r>
              <a:rPr lang="en-US" dirty="0"/>
              <a:t>the corresponding steps in </a:t>
            </a:r>
            <a:r>
              <a:rPr lang="en-US" dirty="0" err="1"/>
              <a:t>glycolysis</a:t>
            </a:r>
            <a:r>
              <a:rPr lang="en-US" dirty="0"/>
              <a:t>, with </a:t>
            </a:r>
            <a:r>
              <a:rPr lang="en-US" dirty="0" smtClean="0"/>
              <a:t>one exception</a:t>
            </a:r>
            <a:r>
              <a:rPr lang="en-US" dirty="0"/>
              <a:t>: the nucleotide cofactor for the reduction </a:t>
            </a:r>
            <a:r>
              <a:rPr lang="en-US" dirty="0" smtClean="0"/>
              <a:t>of 1,3-bisphosphoglycerate </a:t>
            </a:r>
            <a:r>
              <a:rPr lang="en-US" dirty="0"/>
              <a:t>is NADPH rather than </a:t>
            </a:r>
            <a:r>
              <a:rPr lang="en-US" dirty="0" smtClean="0"/>
              <a:t>NADH. </a:t>
            </a:r>
          </a:p>
          <a:p>
            <a:pPr algn="just"/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chloroplast </a:t>
            </a:r>
            <a:r>
              <a:rPr lang="en-US" dirty="0" err="1"/>
              <a:t>stroma</a:t>
            </a:r>
            <a:r>
              <a:rPr lang="en-US" dirty="0"/>
              <a:t> contains all </a:t>
            </a:r>
            <a:r>
              <a:rPr lang="en-US" dirty="0" smtClean="0"/>
              <a:t>the </a:t>
            </a:r>
            <a:r>
              <a:rPr lang="en-US" dirty="0" err="1" smtClean="0"/>
              <a:t>glycolytic</a:t>
            </a:r>
            <a:r>
              <a:rPr lang="en-US" dirty="0" smtClean="0"/>
              <a:t> </a:t>
            </a:r>
            <a:r>
              <a:rPr lang="en-US" dirty="0"/>
              <a:t>enzymes except </a:t>
            </a:r>
            <a:r>
              <a:rPr lang="en-US" dirty="0" err="1"/>
              <a:t>phosphoglycerate</a:t>
            </a:r>
            <a:r>
              <a:rPr lang="en-US" dirty="0"/>
              <a:t> </a:t>
            </a:r>
            <a:r>
              <a:rPr lang="en-US" dirty="0" err="1" smtClean="0"/>
              <a:t>mutase</a:t>
            </a:r>
            <a:r>
              <a:rPr lang="en-US" dirty="0" smtClean="0"/>
              <a:t>. The </a:t>
            </a:r>
            <a:r>
              <a:rPr lang="en-US" dirty="0" err="1"/>
              <a:t>stromal</a:t>
            </a:r>
            <a:r>
              <a:rPr lang="en-US" dirty="0"/>
              <a:t> and </a:t>
            </a:r>
            <a:r>
              <a:rPr lang="en-US" dirty="0" err="1"/>
              <a:t>cytosolic</a:t>
            </a:r>
            <a:r>
              <a:rPr lang="en-US" dirty="0"/>
              <a:t> enzymes are </a:t>
            </a:r>
            <a:r>
              <a:rPr lang="en-US" dirty="0" err="1"/>
              <a:t>isozymes</a:t>
            </a:r>
            <a:r>
              <a:rPr lang="en-US" dirty="0"/>
              <a:t>; </a:t>
            </a:r>
            <a:r>
              <a:rPr lang="en-US" dirty="0" smtClean="0"/>
              <a:t>both sets </a:t>
            </a:r>
            <a:r>
              <a:rPr lang="en-US" dirty="0"/>
              <a:t>of enzymes catalyze the same reactions, but </a:t>
            </a:r>
            <a:r>
              <a:rPr lang="en-US" dirty="0" smtClean="0"/>
              <a:t>they are </a:t>
            </a:r>
            <a:r>
              <a:rPr lang="en-US" dirty="0"/>
              <a:t>the products of different </a:t>
            </a:r>
            <a:r>
              <a:rPr lang="en-US" dirty="0" smtClean="0"/>
              <a:t>genes. </a:t>
            </a:r>
          </a:p>
          <a:p>
            <a:pPr algn="just"/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first step of stage 2, the </a:t>
            </a:r>
            <a:r>
              <a:rPr lang="en-US" dirty="0" err="1"/>
              <a:t>stromal</a:t>
            </a:r>
            <a:r>
              <a:rPr lang="en-US" dirty="0"/>
              <a:t> </a:t>
            </a:r>
            <a:r>
              <a:rPr lang="en-US" dirty="0" smtClean="0"/>
              <a:t>3-phosphoglycerate </a:t>
            </a:r>
            <a:r>
              <a:rPr lang="en-US" dirty="0" err="1" smtClean="0"/>
              <a:t>kinase</a:t>
            </a:r>
            <a:r>
              <a:rPr lang="en-US" dirty="0" smtClean="0"/>
              <a:t> </a:t>
            </a:r>
            <a:r>
              <a:rPr lang="en-US" dirty="0"/>
              <a:t>catalyzes the transfer of a </a:t>
            </a:r>
            <a:r>
              <a:rPr lang="en-US" dirty="0" err="1" smtClean="0"/>
              <a:t>phosphoryl</a:t>
            </a:r>
            <a:r>
              <a:rPr lang="en-US" dirty="0" smtClean="0"/>
              <a:t> group </a:t>
            </a:r>
            <a:r>
              <a:rPr lang="en-US" dirty="0"/>
              <a:t>from ATP to 3-phosphoglycerate, yielding </a:t>
            </a:r>
            <a:r>
              <a:rPr lang="en-US" dirty="0" smtClean="0"/>
              <a:t>1,3- </a:t>
            </a:r>
            <a:r>
              <a:rPr lang="en-US" dirty="0" err="1" smtClean="0"/>
              <a:t>bisphosphoglycerate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NADPH </a:t>
            </a:r>
            <a:r>
              <a:rPr lang="en-US" dirty="0"/>
              <a:t>donates electrons </a:t>
            </a:r>
            <a:r>
              <a:rPr lang="en-US" dirty="0" smtClean="0"/>
              <a:t>in a </a:t>
            </a:r>
            <a:r>
              <a:rPr lang="en-US" dirty="0"/>
              <a:t>reduction catalyzed by the chloroplast-specific </a:t>
            </a:r>
            <a:r>
              <a:rPr lang="en-US" dirty="0" err="1" smtClean="0"/>
              <a:t>isozyme</a:t>
            </a:r>
            <a:r>
              <a:rPr lang="en-US" dirty="0" smtClean="0"/>
              <a:t> of </a:t>
            </a:r>
            <a:r>
              <a:rPr lang="en-US" dirty="0" err="1"/>
              <a:t>glyceraldehyde</a:t>
            </a:r>
            <a:r>
              <a:rPr lang="en-US" dirty="0"/>
              <a:t> 3-phosphate </a:t>
            </a:r>
            <a:r>
              <a:rPr lang="en-US" dirty="0" err="1"/>
              <a:t>dehydrogenase</a:t>
            </a:r>
            <a:r>
              <a:rPr lang="en-US" dirty="0"/>
              <a:t>, </a:t>
            </a:r>
            <a:r>
              <a:rPr lang="en-US" dirty="0" smtClean="0"/>
              <a:t>producing </a:t>
            </a:r>
            <a:r>
              <a:rPr lang="en-US" dirty="0" err="1" smtClean="0"/>
              <a:t>glyceraldehyde</a:t>
            </a:r>
            <a:r>
              <a:rPr lang="en-US" dirty="0" smtClean="0"/>
              <a:t> </a:t>
            </a:r>
            <a:r>
              <a:rPr lang="en-US" dirty="0"/>
              <a:t>3-phosphate and Pi. </a:t>
            </a:r>
            <a:r>
              <a:rPr lang="en-US" dirty="0" err="1"/>
              <a:t>Triose</a:t>
            </a:r>
            <a:r>
              <a:rPr lang="en-US" dirty="0"/>
              <a:t> </a:t>
            </a:r>
            <a:r>
              <a:rPr lang="en-US" dirty="0" smtClean="0"/>
              <a:t>phosphate </a:t>
            </a:r>
            <a:r>
              <a:rPr lang="en-US" dirty="0" err="1" smtClean="0"/>
              <a:t>isomerase</a:t>
            </a:r>
            <a:r>
              <a:rPr lang="en-US" dirty="0" smtClean="0"/>
              <a:t> </a:t>
            </a:r>
            <a:r>
              <a:rPr lang="en-US" dirty="0"/>
              <a:t>then </a:t>
            </a:r>
            <a:r>
              <a:rPr lang="en-US" dirty="0" err="1"/>
              <a:t>interconverts</a:t>
            </a:r>
            <a:r>
              <a:rPr lang="en-US" dirty="0"/>
              <a:t> </a:t>
            </a:r>
            <a:r>
              <a:rPr lang="en-US" dirty="0" err="1" smtClean="0"/>
              <a:t>glyceraldehyde</a:t>
            </a:r>
            <a:r>
              <a:rPr lang="en-US" dirty="0" smtClean="0"/>
              <a:t> 3-phosphate </a:t>
            </a:r>
            <a:r>
              <a:rPr lang="en-US" dirty="0"/>
              <a:t>and </a:t>
            </a:r>
            <a:r>
              <a:rPr lang="en-US" dirty="0" err="1"/>
              <a:t>dihydroxyacetone</a:t>
            </a:r>
            <a:r>
              <a:rPr lang="en-US" dirty="0"/>
              <a:t> phosphate.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668"/>
            <a:ext cx="1219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Reduction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9326" t="20833" r="33236" b="6250"/>
          <a:stretch>
            <a:fillRect/>
          </a:stretch>
        </p:blipFill>
        <p:spPr bwMode="auto">
          <a:xfrm>
            <a:off x="685800" y="0"/>
            <a:ext cx="793568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11668"/>
            <a:ext cx="1219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Reduction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lycolys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838200"/>
            <a:ext cx="8128954" cy="525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1668"/>
            <a:ext cx="1219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/>
              <a:t>Glycolysis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752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Regeneration</a:t>
            </a:r>
            <a:endParaRPr lang="en-US" b="1" dirty="0"/>
          </a:p>
        </p:txBody>
      </p:sp>
      <p:pic>
        <p:nvPicPr>
          <p:cNvPr id="8" name="Picture 7" descr="figure 15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882" y="0"/>
            <a:ext cx="860611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klus-calv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7101" y="0"/>
            <a:ext cx="6046064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1752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Regeneration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249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11668"/>
            <a:ext cx="1371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C4 pathway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M_34thNPS_MeetingRepo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9212" y="609600"/>
            <a:ext cx="6505575" cy="4867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1668"/>
            <a:ext cx="1676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CAM pathway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5626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Because this method of CO2 </a:t>
            </a:r>
            <a:r>
              <a:rPr lang="en-US" dirty="0" smtClean="0"/>
              <a:t>fixation was </a:t>
            </a:r>
            <a:r>
              <a:rPr lang="en-US" dirty="0"/>
              <a:t>first discovered in stonecrops, perennial </a:t>
            </a:r>
            <a:r>
              <a:rPr lang="en-US" dirty="0" smtClean="0"/>
              <a:t>flowering plants </a:t>
            </a:r>
            <a:r>
              <a:rPr lang="en-US" dirty="0"/>
              <a:t>of the family </a:t>
            </a:r>
            <a:r>
              <a:rPr lang="en-US" i="1" dirty="0" err="1"/>
              <a:t>Crassulaceae</a:t>
            </a:r>
            <a:r>
              <a:rPr lang="en-US" i="1" dirty="0"/>
              <a:t>, it is </a:t>
            </a:r>
            <a:r>
              <a:rPr lang="en-US" i="1" dirty="0" smtClean="0"/>
              <a:t>called </a:t>
            </a:r>
            <a:r>
              <a:rPr lang="en-US" i="1" dirty="0" err="1" smtClean="0"/>
              <a:t>crassulacean</a:t>
            </a:r>
            <a:r>
              <a:rPr lang="en-US" i="1" dirty="0" smtClean="0"/>
              <a:t> acid metabolism</a:t>
            </a:r>
            <a:r>
              <a:rPr lang="en-US" i="1" dirty="0"/>
              <a:t>, and the plants are </a:t>
            </a:r>
            <a:r>
              <a:rPr lang="en-US" i="1" dirty="0" smtClean="0"/>
              <a:t>called </a:t>
            </a:r>
            <a:r>
              <a:rPr lang="en-US" b="1" dirty="0" smtClean="0"/>
              <a:t>CAM </a:t>
            </a:r>
            <a:r>
              <a:rPr lang="en-US" b="1" dirty="0"/>
              <a:t>plants.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4a877a6e4c67c3b9b9f73984a18fbfaf740b9ec.png"/>
          <p:cNvPicPr>
            <a:picLocks noChangeAspect="1"/>
          </p:cNvPicPr>
          <p:nvPr/>
        </p:nvPicPr>
        <p:blipFill>
          <a:blip r:embed="rId2" cstate="print"/>
          <a:srcRect l="9350" r="10318"/>
          <a:stretch>
            <a:fillRect/>
          </a:stretch>
        </p:blipFill>
        <p:spPr>
          <a:xfrm>
            <a:off x="1371600" y="152400"/>
            <a:ext cx="7315200" cy="65219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1668"/>
            <a:ext cx="1981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Plant metabolism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snresp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57200"/>
            <a:ext cx="8229600" cy="6172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1668"/>
            <a:ext cx="1219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7570" t="26563" r="57247" b="6250"/>
          <a:stretch>
            <a:fillRect/>
          </a:stretch>
        </p:blipFill>
        <p:spPr bwMode="auto">
          <a:xfrm>
            <a:off x="2286000" y="0"/>
            <a:ext cx="457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09600"/>
            <a:ext cx="6553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endParaRPr lang="en-US" dirty="0" smtClean="0"/>
          </a:p>
          <a:p>
            <a:r>
              <a:rPr lang="en-US" dirty="0" smtClean="0"/>
              <a:t>1. Nelson And Cox, </a:t>
            </a:r>
            <a:r>
              <a:rPr lang="en-US" dirty="0" err="1" smtClean="0"/>
              <a:t>Lehninger</a:t>
            </a:r>
            <a:r>
              <a:rPr lang="en-US" dirty="0" smtClean="0"/>
              <a:t> Principles of Biochemistry,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marL="342900" indent="-342900"/>
            <a:r>
              <a:rPr lang="en-US" dirty="0" smtClean="0"/>
              <a:t>2. Bioinformatics: Joel Keizer </a:t>
            </a:r>
          </a:p>
          <a:p>
            <a:pPr marL="342900" indent="-342900"/>
            <a:r>
              <a:rPr lang="en-US" dirty="0" smtClean="0"/>
              <a:t>3. Images: Search engine Google.</a:t>
            </a:r>
          </a:p>
          <a:p>
            <a:pPr marL="342900" indent="-342900"/>
            <a:r>
              <a:rPr lang="en-US" dirty="0" smtClean="0"/>
              <a:t>4. Harper’s Biochemistry 26</a:t>
            </a:r>
            <a:r>
              <a:rPr lang="en-US" baseline="30000" dirty="0" smtClean="0"/>
              <a:t>th</a:t>
            </a:r>
            <a:r>
              <a:rPr lang="en-US" dirty="0" smtClean="0"/>
              <a:t> Edition.</a:t>
            </a:r>
          </a:p>
          <a:p>
            <a:pPr marL="342900" indent="-342900"/>
            <a:r>
              <a:rPr lang="en-US" dirty="0" smtClean="0"/>
              <a:t>5. Genes- VIII, </a:t>
            </a:r>
            <a:r>
              <a:rPr lang="en-US" dirty="0" err="1" smtClean="0"/>
              <a:t>Lewin</a:t>
            </a:r>
            <a:endParaRPr lang="en-US" dirty="0" smtClean="0"/>
          </a:p>
          <a:p>
            <a:pPr marL="342900" indent="-342900"/>
            <a:r>
              <a:rPr lang="en-US" dirty="0" smtClean="0"/>
              <a:t>6. Developmental Biology by Gilbert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marL="342900" indent="-342900"/>
            <a:r>
              <a:rPr lang="en-US" dirty="0" smtClean="0"/>
              <a:t>7. Bruce Albert’s, Molecular biology of the cell, 5</a:t>
            </a:r>
            <a:r>
              <a:rPr lang="en-US" baseline="30000" dirty="0" smtClean="0"/>
              <a:t>th</a:t>
            </a:r>
            <a:r>
              <a:rPr lang="en-US" dirty="0" smtClean="0"/>
              <a:t> edition.</a:t>
            </a:r>
          </a:p>
          <a:p>
            <a:pPr marL="342900" indent="-342900">
              <a:buAutoNum type="arabicPeriod" startAt="5"/>
            </a:pPr>
            <a:endParaRPr lang="en-US" dirty="0" smtClean="0"/>
          </a:p>
          <a:p>
            <a:pPr marL="342900" indent="-342900">
              <a:buAutoNum type="arabicPeriod" startAt="2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5227" t="29167" r="31479" b="25000"/>
          <a:stretch>
            <a:fillRect/>
          </a:stretch>
        </p:blipFill>
        <p:spPr bwMode="auto">
          <a:xfrm>
            <a:off x="0" y="1066800"/>
            <a:ext cx="9144000" cy="44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76200"/>
            <a:ext cx="91440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The Calvin Cycle-overview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143000"/>
            <a:ext cx="8077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Green plants contain in their chloroplasts unique </a:t>
            </a:r>
            <a:r>
              <a:rPr lang="en-US" dirty="0" smtClean="0"/>
              <a:t>enzymatic machinery </a:t>
            </a:r>
            <a:r>
              <a:rPr lang="en-US" dirty="0"/>
              <a:t>that catalyzes the conversion of </a:t>
            </a:r>
            <a:r>
              <a:rPr lang="en-US" dirty="0" smtClean="0"/>
              <a:t>CO2 to </a:t>
            </a:r>
            <a:r>
              <a:rPr lang="en-US" dirty="0"/>
              <a:t>simple (reduced) organic compounds, a </a:t>
            </a:r>
            <a:r>
              <a:rPr lang="en-US" dirty="0" smtClean="0"/>
              <a:t>process called </a:t>
            </a:r>
            <a:r>
              <a:rPr lang="en-US" dirty="0"/>
              <a:t>CO2 assimilation. </a:t>
            </a:r>
            <a:endParaRPr lang="en-US" dirty="0" smtClean="0"/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process has also </a:t>
            </a:r>
            <a:r>
              <a:rPr lang="en-US" dirty="0" smtClean="0"/>
              <a:t>been called </a:t>
            </a:r>
            <a:r>
              <a:rPr lang="en-US" dirty="0"/>
              <a:t>CO2 fixation or carbon fixation, but we </a:t>
            </a:r>
            <a:r>
              <a:rPr lang="en-US" dirty="0" smtClean="0"/>
              <a:t>reserve these </a:t>
            </a:r>
            <a:r>
              <a:rPr lang="en-US" dirty="0"/>
              <a:t>terms for the specific reaction in which CO2 is </a:t>
            </a:r>
            <a:r>
              <a:rPr lang="en-US" dirty="0" smtClean="0"/>
              <a:t>incorporated (fixed</a:t>
            </a:r>
            <a:r>
              <a:rPr lang="en-US" dirty="0"/>
              <a:t>) into a three-carbon organic </a:t>
            </a:r>
            <a:r>
              <a:rPr lang="en-US" dirty="0" smtClean="0"/>
              <a:t>compound, the </a:t>
            </a:r>
            <a:r>
              <a:rPr lang="en-US" dirty="0" err="1"/>
              <a:t>triose</a:t>
            </a:r>
            <a:r>
              <a:rPr lang="en-US" dirty="0"/>
              <a:t> phosphate 3-phosphoglycerate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This simple </a:t>
            </a:r>
            <a:r>
              <a:rPr lang="en-US" dirty="0"/>
              <a:t>product of photosynthesis is the precursor </a:t>
            </a:r>
            <a:r>
              <a:rPr lang="en-US" dirty="0" smtClean="0"/>
              <a:t>of more </a:t>
            </a:r>
            <a:r>
              <a:rPr lang="en-US" dirty="0"/>
              <a:t>complex </a:t>
            </a:r>
            <a:r>
              <a:rPr lang="en-US" dirty="0" err="1"/>
              <a:t>biomolecules</a:t>
            </a:r>
            <a:r>
              <a:rPr lang="en-US" dirty="0"/>
              <a:t>, including sugars, </a:t>
            </a:r>
            <a:r>
              <a:rPr lang="en-US" dirty="0" smtClean="0"/>
              <a:t>polysaccharides, and </a:t>
            </a:r>
            <a:r>
              <a:rPr lang="en-US" dirty="0"/>
              <a:t>the metabolites derived from them, all </a:t>
            </a:r>
            <a:r>
              <a:rPr lang="en-US" dirty="0" smtClean="0"/>
              <a:t>of which </a:t>
            </a:r>
            <a:r>
              <a:rPr lang="en-US" dirty="0"/>
              <a:t>are synthesized by </a:t>
            </a:r>
            <a:r>
              <a:rPr lang="en-US" dirty="0" smtClean="0"/>
              <a:t>metabolic pathways </a:t>
            </a:r>
            <a:r>
              <a:rPr lang="en-US" dirty="0"/>
              <a:t>similar to </a:t>
            </a:r>
            <a:r>
              <a:rPr lang="en-US" dirty="0" smtClean="0"/>
              <a:t>those of </a:t>
            </a:r>
            <a:r>
              <a:rPr lang="en-US" dirty="0"/>
              <a:t>animal tissues. </a:t>
            </a:r>
            <a:endParaRPr lang="en-US" dirty="0" smtClean="0"/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Carbon dioxide is </a:t>
            </a:r>
            <a:r>
              <a:rPr lang="en-US" dirty="0"/>
              <a:t>assimilated via a </a:t>
            </a:r>
            <a:r>
              <a:rPr lang="en-US" dirty="0" smtClean="0"/>
              <a:t>cyclic pathway</a:t>
            </a:r>
            <a:r>
              <a:rPr lang="en-US" dirty="0"/>
              <a:t>, its key </a:t>
            </a:r>
            <a:r>
              <a:rPr lang="en-US" dirty="0" smtClean="0"/>
              <a:t>intermediates constantly </a:t>
            </a:r>
            <a:r>
              <a:rPr lang="en-US" dirty="0"/>
              <a:t>regenerated. </a:t>
            </a:r>
            <a:r>
              <a:rPr lang="en-US" dirty="0" smtClean="0"/>
              <a:t>The pathway </a:t>
            </a:r>
            <a:r>
              <a:rPr lang="en-US" dirty="0"/>
              <a:t>was elucidated in </a:t>
            </a:r>
            <a:r>
              <a:rPr lang="en-US" dirty="0" smtClean="0"/>
              <a:t>the early </a:t>
            </a:r>
            <a:r>
              <a:rPr lang="en-US" dirty="0"/>
              <a:t>1950s by Melvin </a:t>
            </a:r>
            <a:r>
              <a:rPr lang="en-US" dirty="0" smtClean="0"/>
              <a:t>Calvin, Andrew </a:t>
            </a:r>
            <a:r>
              <a:rPr lang="en-US" dirty="0"/>
              <a:t>Benson, and James </a:t>
            </a:r>
            <a:r>
              <a:rPr lang="en-US" dirty="0" smtClean="0"/>
              <a:t>A. </a:t>
            </a:r>
            <a:r>
              <a:rPr lang="en-US" dirty="0" err="1" smtClean="0"/>
              <a:t>Bassham</a:t>
            </a:r>
            <a:r>
              <a:rPr lang="en-US" dirty="0"/>
              <a:t>, and is often called </a:t>
            </a:r>
            <a:r>
              <a:rPr lang="en-US" dirty="0" smtClean="0"/>
              <a:t>the Calvin </a:t>
            </a:r>
            <a:r>
              <a:rPr lang="en-US" dirty="0"/>
              <a:t>cycle or, more </a:t>
            </a:r>
            <a:r>
              <a:rPr lang="en-US" dirty="0" smtClean="0"/>
              <a:t>descriptively, the </a:t>
            </a:r>
            <a:r>
              <a:rPr lang="en-US" dirty="0"/>
              <a:t>photosynthetic </a:t>
            </a:r>
            <a:r>
              <a:rPr lang="en-US" dirty="0" smtClean="0"/>
              <a:t>carbon reduction </a:t>
            </a:r>
            <a:r>
              <a:rPr lang="en-US" dirty="0"/>
              <a:t>cycle.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52400"/>
            <a:ext cx="91440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The Calvin Cycle-overview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1440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The Calvin Cycle-overview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39239" t="43750" r="27965" b="10417"/>
          <a:stretch>
            <a:fillRect/>
          </a:stretch>
        </p:blipFill>
        <p:spPr bwMode="auto">
          <a:xfrm>
            <a:off x="1066800" y="1219200"/>
            <a:ext cx="6629400" cy="520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c9fbc7e4f158fd4bf3e1114e9a7ebe47d08f0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90600"/>
            <a:ext cx="9144000" cy="50549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52400"/>
            <a:ext cx="91440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The Calvin Cycle-Stages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ropped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2255" y="1219200"/>
            <a:ext cx="5183945" cy="510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52400"/>
            <a:ext cx="91440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Synthesis of </a:t>
            </a:r>
            <a:r>
              <a:rPr lang="en-US" b="1" dirty="0" err="1" smtClean="0"/>
              <a:t>RuBP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09600"/>
            <a:ext cx="441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First Stage: </a:t>
            </a:r>
            <a:r>
              <a:rPr lang="en-US" dirty="0" smtClean="0"/>
              <a:t>condensation </a:t>
            </a:r>
            <a:r>
              <a:rPr lang="en-US" dirty="0"/>
              <a:t>of CO2 with a five-carbon </a:t>
            </a:r>
            <a:r>
              <a:rPr lang="en-US" dirty="0" smtClean="0"/>
              <a:t>acceptor, </a:t>
            </a:r>
            <a:r>
              <a:rPr lang="en-US" dirty="0" err="1" smtClean="0"/>
              <a:t>ribulose</a:t>
            </a:r>
            <a:r>
              <a:rPr lang="en-US" dirty="0" smtClean="0"/>
              <a:t> </a:t>
            </a:r>
            <a:r>
              <a:rPr lang="en-US" dirty="0"/>
              <a:t>1,5-bisphosphate, to form two </a:t>
            </a:r>
            <a:r>
              <a:rPr lang="en-US" dirty="0" smtClean="0"/>
              <a:t>molecules of </a:t>
            </a:r>
            <a:r>
              <a:rPr lang="en-US" dirty="0"/>
              <a:t>3-phosphoglycerate. </a:t>
            </a:r>
            <a:endParaRPr lang="en-US" dirty="0" smtClean="0"/>
          </a:p>
          <a:p>
            <a:pPr algn="just"/>
            <a:r>
              <a:rPr lang="en-US" b="1" dirty="0"/>
              <a:t>S</a:t>
            </a:r>
            <a:r>
              <a:rPr lang="en-US" b="1" dirty="0" smtClean="0"/>
              <a:t>econd stage:</a:t>
            </a:r>
            <a:r>
              <a:rPr lang="en-US" dirty="0" smtClean="0"/>
              <a:t> the 3-phosphoglycerate </a:t>
            </a:r>
            <a:r>
              <a:rPr lang="en-US" dirty="0"/>
              <a:t>is reduced to </a:t>
            </a:r>
            <a:r>
              <a:rPr lang="en-US" dirty="0" err="1"/>
              <a:t>triose</a:t>
            </a:r>
            <a:r>
              <a:rPr lang="en-US" dirty="0"/>
              <a:t> </a:t>
            </a:r>
            <a:r>
              <a:rPr lang="en-US" dirty="0" smtClean="0"/>
              <a:t>phosphates. </a:t>
            </a:r>
          </a:p>
          <a:p>
            <a:pPr algn="just"/>
            <a:r>
              <a:rPr lang="en-US" b="1" dirty="0"/>
              <a:t>T</a:t>
            </a:r>
            <a:r>
              <a:rPr lang="en-US" b="1" dirty="0" smtClean="0"/>
              <a:t>hird stage:</a:t>
            </a:r>
            <a:r>
              <a:rPr lang="en-US" dirty="0" smtClean="0"/>
              <a:t> </a:t>
            </a:r>
            <a:r>
              <a:rPr lang="en-US" dirty="0"/>
              <a:t>five of the six molecules of </a:t>
            </a:r>
            <a:r>
              <a:rPr lang="en-US" dirty="0" err="1"/>
              <a:t>triose</a:t>
            </a:r>
            <a:r>
              <a:rPr lang="en-US" dirty="0"/>
              <a:t> </a:t>
            </a:r>
            <a:r>
              <a:rPr lang="en-US" dirty="0" smtClean="0"/>
              <a:t>phosphate (15 </a:t>
            </a:r>
            <a:r>
              <a:rPr lang="en-US" dirty="0"/>
              <a:t>carbons) are used to regenerate three molecules </a:t>
            </a:r>
            <a:r>
              <a:rPr lang="en-US" dirty="0" smtClean="0"/>
              <a:t>of </a:t>
            </a:r>
            <a:r>
              <a:rPr lang="en-US" dirty="0" err="1" smtClean="0"/>
              <a:t>ribulose</a:t>
            </a:r>
            <a:r>
              <a:rPr lang="en-US" dirty="0" smtClean="0"/>
              <a:t> </a:t>
            </a:r>
            <a:r>
              <a:rPr lang="en-US" dirty="0"/>
              <a:t>1,5-bisphosphate (15 carbons), the </a:t>
            </a:r>
            <a:r>
              <a:rPr lang="en-US" dirty="0" smtClean="0"/>
              <a:t>starting material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dirty="0"/>
              <a:t>sixth molecule of </a:t>
            </a:r>
            <a:r>
              <a:rPr lang="en-US" dirty="0" err="1"/>
              <a:t>triose</a:t>
            </a:r>
            <a:r>
              <a:rPr lang="en-US" dirty="0"/>
              <a:t> phosphate, </a:t>
            </a:r>
            <a:r>
              <a:rPr lang="en-US" dirty="0" smtClean="0"/>
              <a:t>the net </a:t>
            </a:r>
            <a:r>
              <a:rPr lang="en-US" dirty="0"/>
              <a:t>product of photosynthesis, can be used to </a:t>
            </a:r>
            <a:r>
              <a:rPr lang="en-US" dirty="0" smtClean="0"/>
              <a:t>make </a:t>
            </a:r>
            <a:r>
              <a:rPr lang="en-US" dirty="0" err="1" smtClean="0"/>
              <a:t>hexoses</a:t>
            </a:r>
            <a:r>
              <a:rPr lang="en-US" dirty="0" smtClean="0"/>
              <a:t> </a:t>
            </a:r>
            <a:r>
              <a:rPr lang="en-US" dirty="0"/>
              <a:t>for fuel and building materials, sucrose </a:t>
            </a:r>
            <a:r>
              <a:rPr lang="en-US" dirty="0" smtClean="0"/>
              <a:t>for transport </a:t>
            </a:r>
            <a:r>
              <a:rPr lang="en-US" dirty="0"/>
              <a:t>to </a:t>
            </a:r>
            <a:r>
              <a:rPr lang="en-US" dirty="0" smtClean="0"/>
              <a:t>non-photosynthetic </a:t>
            </a:r>
            <a:r>
              <a:rPr lang="en-US" dirty="0"/>
              <a:t>tissues, or starch </a:t>
            </a:r>
            <a:r>
              <a:rPr lang="en-US" dirty="0" smtClean="0"/>
              <a:t>for storage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638800"/>
            <a:ext cx="8305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Overall, three molecules of CO2 are fixed to three molecules of </a:t>
            </a:r>
            <a:r>
              <a:rPr lang="en-US" dirty="0" err="1" smtClean="0"/>
              <a:t>ribulose</a:t>
            </a:r>
            <a:r>
              <a:rPr lang="en-US" dirty="0" smtClean="0"/>
              <a:t> 1,5-bisphosphate to form six molecules of </a:t>
            </a:r>
            <a:r>
              <a:rPr lang="en-US" dirty="0" err="1" smtClean="0"/>
              <a:t>glyceraldehyde</a:t>
            </a:r>
            <a:r>
              <a:rPr lang="en-US" dirty="0" smtClean="0"/>
              <a:t> 3-phosphate (18 carbons) in equilibrium with </a:t>
            </a:r>
            <a:r>
              <a:rPr lang="en-US" dirty="0" err="1" smtClean="0"/>
              <a:t>dihydroxyacetone</a:t>
            </a:r>
            <a:r>
              <a:rPr lang="en-US" dirty="0" smtClean="0"/>
              <a:t> phosphate.</a:t>
            </a:r>
            <a:endParaRPr lang="en-US" dirty="0"/>
          </a:p>
        </p:txBody>
      </p:sp>
      <p:pic>
        <p:nvPicPr>
          <p:cNvPr id="5" name="Picture 4" descr="7-2-2.jpeg"/>
          <p:cNvPicPr>
            <a:picLocks noChangeAspect="1"/>
          </p:cNvPicPr>
          <p:nvPr/>
        </p:nvPicPr>
        <p:blipFill>
          <a:blip r:embed="rId2" cstate="print"/>
          <a:srcRect l="8333" r="6667"/>
          <a:stretch>
            <a:fillRect/>
          </a:stretch>
        </p:blipFill>
        <p:spPr>
          <a:xfrm>
            <a:off x="4495800" y="685800"/>
            <a:ext cx="4572000" cy="448459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0" y="152400"/>
            <a:ext cx="91440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The Calvin Cycle-Stages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uBisCO_regul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600075"/>
            <a:ext cx="5905500" cy="2981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Carbon fixation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706</Words>
  <Application>Microsoft Office PowerPoint</Application>
  <PresentationFormat>On-screen Show (4:3)</PresentationFormat>
  <Paragraphs>53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Shree</cp:lastModifiedBy>
  <cp:revision>59</cp:revision>
  <dcterms:created xsi:type="dcterms:W3CDTF">2018-08-27T06:20:24Z</dcterms:created>
  <dcterms:modified xsi:type="dcterms:W3CDTF">2020-03-24T13:43:29Z</dcterms:modified>
</cp:coreProperties>
</file>