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61" r:id="rId3"/>
    <p:sldId id="279" r:id="rId4"/>
    <p:sldId id="263" r:id="rId5"/>
    <p:sldId id="277" r:id="rId6"/>
    <p:sldId id="278" r:id="rId7"/>
    <p:sldId id="276" r:id="rId8"/>
    <p:sldId id="268" r:id="rId9"/>
    <p:sldId id="262" r:id="rId10"/>
    <p:sldId id="265" r:id="rId11"/>
    <p:sldId id="266" r:id="rId12"/>
    <p:sldId id="272" r:id="rId13"/>
    <p:sldId id="267" r:id="rId14"/>
    <p:sldId id="269" r:id="rId15"/>
    <p:sldId id="270" r:id="rId16"/>
    <p:sldId id="271" r:id="rId17"/>
    <p:sldId id="275" r:id="rId18"/>
    <p:sldId id="280" r:id="rId19"/>
    <p:sldId id="264" r:id="rId20"/>
    <p:sldId id="259" r:id="rId21"/>
    <p:sldId id="260" r:id="rId22"/>
    <p:sldId id="281" r:id="rId23"/>
    <p:sldId id="258" r:id="rId24"/>
    <p:sldId id="274" r:id="rId25"/>
    <p:sldId id="282" r:id="rId26"/>
    <p:sldId id="283" r:id="rId27"/>
    <p:sldId id="27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333311-C155-4134-8D20-13BD3DC21112}" type="datetimeFigureOut">
              <a:rPr lang="en-US" smtClean="0"/>
              <a:pPr/>
              <a:t>3/17/2021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901293-586A-4F46-BC42-775B38D35D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0D430A0A-FB9B-4CF3-81E1-C8CFD6250BC1}" type="slidenum">
              <a:rPr lang="en-US" smtClean="0"/>
              <a:pPr/>
              <a:t>28</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685800" y="4343400"/>
            <a:ext cx="5486400" cy="4114800"/>
          </a:xfrm>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BD23FD2C-364D-465E-950C-7A60D66FB781}" type="slidenum">
              <a:rPr lang="en-US" smtClean="0"/>
              <a:pPr/>
              <a:t>29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685800" y="4343400"/>
            <a:ext cx="5486400" cy="4114800"/>
          </a:xfrm>
          <a:no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B4E80381-4698-4299-86BC-50C62FB73E55}" type="slidenum">
              <a:rPr lang="en-US" smtClean="0"/>
              <a:pPr/>
              <a:t>30</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685800" y="4343400"/>
            <a:ext cx="5486400" cy="4114800"/>
          </a:xfrm>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CEA0CE8-E5E1-4210-A2DA-8158F27BF83F}" type="datetimeFigureOut">
              <a:rPr lang="en-US" smtClean="0"/>
              <a:pPr/>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519BB-611E-422C-AA18-3736CB2DE5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EA0CE8-E5E1-4210-A2DA-8158F27BF83F}" type="datetimeFigureOut">
              <a:rPr lang="en-US" smtClean="0"/>
              <a:pPr/>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519BB-611E-422C-AA18-3736CB2DE5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EA0CE8-E5E1-4210-A2DA-8158F27BF83F}" type="datetimeFigureOut">
              <a:rPr lang="en-US" smtClean="0"/>
              <a:pPr/>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519BB-611E-422C-AA18-3736CB2DE5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EA0CE8-E5E1-4210-A2DA-8158F27BF83F}" type="datetimeFigureOut">
              <a:rPr lang="en-US" smtClean="0"/>
              <a:pPr/>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519BB-611E-422C-AA18-3736CB2DE5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EA0CE8-E5E1-4210-A2DA-8158F27BF83F}" type="datetimeFigureOut">
              <a:rPr lang="en-US" smtClean="0"/>
              <a:pPr/>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519BB-611E-422C-AA18-3736CB2DE5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CEA0CE8-E5E1-4210-A2DA-8158F27BF83F}" type="datetimeFigureOut">
              <a:rPr lang="en-US" smtClean="0"/>
              <a:pPr/>
              <a:t>3/17/2021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519BB-611E-422C-AA18-3736CB2DE5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EA0CE8-E5E1-4210-A2DA-8158F27BF83F}" type="datetimeFigureOut">
              <a:rPr lang="en-US" smtClean="0"/>
              <a:pPr/>
              <a:t>3/17/2021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F519BB-611E-422C-AA18-3736CB2DE5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EA0CE8-E5E1-4210-A2DA-8158F27BF83F}" type="datetimeFigureOut">
              <a:rPr lang="en-US" smtClean="0"/>
              <a:pPr/>
              <a:t>3/17/2021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F519BB-611E-422C-AA18-3736CB2DE5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A0CE8-E5E1-4210-A2DA-8158F27BF83F}" type="datetimeFigureOut">
              <a:rPr lang="en-US" smtClean="0"/>
              <a:pPr/>
              <a:t>3/17/2021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F519BB-611E-422C-AA18-3736CB2DE5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EA0CE8-E5E1-4210-A2DA-8158F27BF83F}" type="datetimeFigureOut">
              <a:rPr lang="en-US" smtClean="0"/>
              <a:pPr/>
              <a:t>3/17/2021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519BB-611E-422C-AA18-3736CB2DE5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EA0CE8-E5E1-4210-A2DA-8158F27BF83F}" type="datetimeFigureOut">
              <a:rPr lang="en-US" smtClean="0"/>
              <a:pPr/>
              <a:t>3/17/2021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519BB-611E-422C-AA18-3736CB2DE5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EA0CE8-E5E1-4210-A2DA-8158F27BF83F}" type="datetimeFigureOut">
              <a:rPr lang="en-US" smtClean="0"/>
              <a:pPr/>
              <a:t>3/17/2021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F519BB-611E-422C-AA18-3736CB2DE5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gif"/><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5" Type="http://schemas.openxmlformats.org/officeDocument/2006/relationships/image" Target="../media/image30.jpeg"/><Relationship Id="rId4" Type="http://schemas.openxmlformats.org/officeDocument/2006/relationships/image" Target="../media/image29.jpeg"/></Relationships>
</file>

<file path=ppt/slides/_rels/slide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http://upload.wikimedia.org/wikipedia/commons/thumb/f/f0/Mouse_embryonic_stem_cells.jpg/200px-Mouse_embryonic_stem_cells.jpg" TargetMode="External"/><Relationship Id="rId2" Type="http://schemas.openxmlformats.org/officeDocument/2006/relationships/image" Target="../media/image39.jpeg"/><Relationship Id="rId1" Type="http://schemas.openxmlformats.org/officeDocument/2006/relationships/slideLayout" Target="../slideLayouts/slideLayout7.xml"/><Relationship Id="rId4" Type="http://schemas.openxmlformats.org/officeDocument/2006/relationships/hyperlink" Target="http://en.wikipedia.org/wiki/File:Mouse_embryonic_stem_cells.jpg"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http://upload.wikimedia.org/wikipedia/commons/7/76/Kohlenstoffnanoroehre_Animation.gif" TargetMode="External"/><Relationship Id="rId2" Type="http://schemas.openxmlformats.org/officeDocument/2006/relationships/image" Target="../media/image40.gi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http://upload.wikimedia.org/wikipedia/commons/7/76/Kohlenstoffnanoroehre_Animation.gif" TargetMode="External"/><Relationship Id="rId2" Type="http://schemas.openxmlformats.org/officeDocument/2006/relationships/image" Target="../media/image40.gi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66800" y="1295400"/>
            <a:ext cx="7010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Baskerville Old Face" pitchFamily="18" charset="0"/>
              </a:rPr>
              <a:t>Gene optimization: Cell and Tissue level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1-DHA-Tissue-Culture-and-Research-Lab.gif"/>
          <p:cNvPicPr>
            <a:picLocks noChangeAspect="1"/>
          </p:cNvPicPr>
          <p:nvPr/>
        </p:nvPicPr>
        <p:blipFill>
          <a:blip r:embed="rId2" cstate="print"/>
          <a:stretch>
            <a:fillRect/>
          </a:stretch>
        </p:blipFill>
        <p:spPr>
          <a:xfrm>
            <a:off x="304800" y="457200"/>
            <a:ext cx="5334000" cy="3067050"/>
          </a:xfrm>
          <a:prstGeom prst="rect">
            <a:avLst/>
          </a:prstGeom>
        </p:spPr>
      </p:pic>
      <p:pic>
        <p:nvPicPr>
          <p:cNvPr id="4" name="Picture 3" descr="index.jpg"/>
          <p:cNvPicPr>
            <a:picLocks noChangeAspect="1"/>
          </p:cNvPicPr>
          <p:nvPr/>
        </p:nvPicPr>
        <p:blipFill>
          <a:blip r:embed="rId3" cstate="print"/>
          <a:stretch>
            <a:fillRect/>
          </a:stretch>
        </p:blipFill>
        <p:spPr>
          <a:xfrm>
            <a:off x="304800" y="3810000"/>
            <a:ext cx="2143125" cy="2143125"/>
          </a:xfrm>
          <a:prstGeom prst="rect">
            <a:avLst/>
          </a:prstGeom>
        </p:spPr>
      </p:pic>
      <p:pic>
        <p:nvPicPr>
          <p:cNvPr id="5" name="Picture 4" descr="F2.large.jpg"/>
          <p:cNvPicPr>
            <a:picLocks noChangeAspect="1"/>
          </p:cNvPicPr>
          <p:nvPr/>
        </p:nvPicPr>
        <p:blipFill>
          <a:blip r:embed="rId4" cstate="print"/>
          <a:stretch>
            <a:fillRect/>
          </a:stretch>
        </p:blipFill>
        <p:spPr>
          <a:xfrm>
            <a:off x="2819400" y="3962400"/>
            <a:ext cx="3657600" cy="249006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anttissueculturelabsetup-500x500.jpg"/>
          <p:cNvPicPr>
            <a:picLocks noChangeAspect="1"/>
          </p:cNvPicPr>
          <p:nvPr/>
        </p:nvPicPr>
        <p:blipFill>
          <a:blip r:embed="rId2" cstate="print"/>
          <a:stretch>
            <a:fillRect/>
          </a:stretch>
        </p:blipFill>
        <p:spPr>
          <a:xfrm>
            <a:off x="1397000" y="1047750"/>
            <a:ext cx="6350000" cy="4762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ant-tissue-culture-technique-and-its-applications-3-638.jpg"/>
          <p:cNvPicPr>
            <a:picLocks noChangeAspect="1"/>
          </p:cNvPicPr>
          <p:nvPr/>
        </p:nvPicPr>
        <p:blipFill>
          <a:blip r:embed="rId2" cstate="print"/>
          <a:stretch>
            <a:fillRect/>
          </a:stretch>
        </p:blipFill>
        <p:spPr>
          <a:xfrm>
            <a:off x="-76200" y="0"/>
            <a:ext cx="9144000" cy="686516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lip_image002_thumb7.jpg"/>
          <p:cNvPicPr>
            <a:picLocks noChangeAspect="1"/>
          </p:cNvPicPr>
          <p:nvPr/>
        </p:nvPicPr>
        <p:blipFill>
          <a:blip r:embed="rId2" cstate="print"/>
          <a:stretch>
            <a:fillRect/>
          </a:stretch>
        </p:blipFill>
        <p:spPr>
          <a:xfrm>
            <a:off x="609600" y="609600"/>
            <a:ext cx="8229600" cy="343565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pplication-of-plant-tissue-culture-micropropagation-38-638.jpg"/>
          <p:cNvPicPr>
            <a:picLocks noChangeAspect="1"/>
          </p:cNvPicPr>
          <p:nvPr/>
        </p:nvPicPr>
        <p:blipFill>
          <a:blip r:embed="rId2" cstate="print"/>
          <a:srcRect t="16701" b="9812"/>
          <a:stretch>
            <a:fillRect/>
          </a:stretch>
        </p:blipFill>
        <p:spPr>
          <a:xfrm>
            <a:off x="533400" y="1676400"/>
            <a:ext cx="8229600" cy="4540469"/>
          </a:xfrm>
          <a:prstGeom prst="rect">
            <a:avLst/>
          </a:prstGeom>
        </p:spPr>
      </p:pic>
      <p:sp>
        <p:nvSpPr>
          <p:cNvPr id="3" name="TextBox 2"/>
          <p:cNvSpPr txBox="1"/>
          <p:nvPr/>
        </p:nvSpPr>
        <p:spPr>
          <a:xfrm>
            <a:off x="0" y="228600"/>
            <a:ext cx="9144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b="1" dirty="0"/>
              <a:t>Plant and Animal cell culture- Applications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lant+Tissue+Culture+Applications.jpg"/>
          <p:cNvPicPr>
            <a:picLocks noChangeAspect="1"/>
          </p:cNvPicPr>
          <p:nvPr/>
        </p:nvPicPr>
        <p:blipFill>
          <a:blip r:embed="rId2" cstate="print"/>
          <a:srcRect t="21111" b="13333"/>
          <a:stretch>
            <a:fillRect/>
          </a:stretch>
        </p:blipFill>
        <p:spPr>
          <a:xfrm>
            <a:off x="0" y="1447800"/>
            <a:ext cx="9144000" cy="4495800"/>
          </a:xfrm>
          <a:prstGeom prst="rect">
            <a:avLst/>
          </a:prstGeom>
        </p:spPr>
      </p:pic>
      <p:sp>
        <p:nvSpPr>
          <p:cNvPr id="4" name="TextBox 3"/>
          <p:cNvSpPr txBox="1"/>
          <p:nvPr/>
        </p:nvSpPr>
        <p:spPr>
          <a:xfrm>
            <a:off x="0" y="228600"/>
            <a:ext cx="9144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b="1" dirty="0"/>
              <a:t>Plant and Animal cell culture- Applications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issue-culture-applications-19-638.jpg"/>
          <p:cNvPicPr>
            <a:picLocks noChangeAspect="1"/>
          </p:cNvPicPr>
          <p:nvPr/>
        </p:nvPicPr>
        <p:blipFill>
          <a:blip r:embed="rId2" cstate="print"/>
          <a:srcRect l="3910" r="6152" b="7292"/>
          <a:stretch>
            <a:fillRect/>
          </a:stretch>
        </p:blipFill>
        <p:spPr>
          <a:xfrm>
            <a:off x="228600" y="76200"/>
            <a:ext cx="8763000" cy="6781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5000" t="30052" r="50833" b="23330"/>
          <a:stretch>
            <a:fillRect/>
          </a:stretch>
        </p:blipFill>
        <p:spPr bwMode="auto">
          <a:xfrm>
            <a:off x="457200" y="990600"/>
            <a:ext cx="4038600" cy="3200400"/>
          </a:xfrm>
          <a:prstGeom prst="rect">
            <a:avLst/>
          </a:prstGeom>
          <a:noFill/>
          <a:ln w="9525">
            <a:noFill/>
            <a:miter lim="800000"/>
            <a:headEnd/>
            <a:tailEnd/>
          </a:ln>
          <a:effectLst/>
        </p:spPr>
      </p:pic>
      <p:pic>
        <p:nvPicPr>
          <p:cNvPr id="3" name="Picture 2"/>
          <p:cNvPicPr>
            <a:picLocks noChangeAspect="1" noChangeArrowheads="1"/>
          </p:cNvPicPr>
          <p:nvPr/>
        </p:nvPicPr>
        <p:blipFill>
          <a:blip r:embed="rId2" cstate="print"/>
          <a:srcRect l="55000" t="41152" r="13333" b="41089"/>
          <a:stretch>
            <a:fillRect/>
          </a:stretch>
        </p:blipFill>
        <p:spPr bwMode="auto">
          <a:xfrm>
            <a:off x="5105400" y="1905000"/>
            <a:ext cx="2895600" cy="1219200"/>
          </a:xfrm>
          <a:prstGeom prst="rect">
            <a:avLst/>
          </a:prstGeom>
          <a:noFill/>
          <a:ln w="9525">
            <a:noFill/>
            <a:miter lim="800000"/>
            <a:headEnd/>
            <a:tailEnd/>
          </a:ln>
          <a:effectLst/>
        </p:spPr>
      </p:pic>
      <p:sp>
        <p:nvSpPr>
          <p:cNvPr id="4" name="TextBox 3"/>
          <p:cNvSpPr txBox="1"/>
          <p:nvPr/>
        </p:nvSpPr>
        <p:spPr>
          <a:xfrm>
            <a:off x="4876800" y="3505200"/>
            <a:ext cx="36576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err="1">
                <a:solidFill>
                  <a:schemeClr val="accent2">
                    <a:lumMod val="75000"/>
                  </a:schemeClr>
                </a:solidFill>
              </a:rPr>
              <a:t>Hybridoma</a:t>
            </a:r>
            <a:r>
              <a:rPr lang="en-US" sz="2400" b="1" dirty="0">
                <a:solidFill>
                  <a:schemeClr val="accent2">
                    <a:lumMod val="75000"/>
                  </a:schemeClr>
                </a:solidFill>
              </a:rPr>
              <a:t> Technique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00px-Monoclonals.png"/>
          <p:cNvPicPr>
            <a:picLocks noChangeAspect="1"/>
          </p:cNvPicPr>
          <p:nvPr/>
        </p:nvPicPr>
        <p:blipFill>
          <a:blip r:embed="rId2" cstate="print"/>
          <a:stretch>
            <a:fillRect/>
          </a:stretch>
        </p:blipFill>
        <p:spPr>
          <a:xfrm>
            <a:off x="1905000" y="637032"/>
            <a:ext cx="5486400" cy="6144768"/>
          </a:xfrm>
          <a:prstGeom prst="rect">
            <a:avLst/>
          </a:prstGeom>
        </p:spPr>
      </p:pic>
      <p:sp>
        <p:nvSpPr>
          <p:cNvPr id="3" name="TextBox 2"/>
          <p:cNvSpPr txBox="1"/>
          <p:nvPr/>
        </p:nvSpPr>
        <p:spPr>
          <a:xfrm>
            <a:off x="0" y="152400"/>
            <a:ext cx="9144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b="1" dirty="0" err="1"/>
              <a:t>Hybridoma</a:t>
            </a:r>
            <a:r>
              <a:rPr lang="en-US" b="1" dirty="0"/>
              <a:t> Technique- procedure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llustration-showing-the-production-route-of-hybridoma-technology-Monoclonal-antibodies.png"/>
          <p:cNvPicPr>
            <a:picLocks noChangeAspect="1"/>
          </p:cNvPicPr>
          <p:nvPr/>
        </p:nvPicPr>
        <p:blipFill>
          <a:blip r:embed="rId2" cstate="print"/>
          <a:stretch>
            <a:fillRect/>
          </a:stretch>
        </p:blipFill>
        <p:spPr>
          <a:xfrm>
            <a:off x="0" y="818714"/>
            <a:ext cx="9144000" cy="5353486"/>
          </a:xfrm>
          <a:prstGeom prst="rect">
            <a:avLst/>
          </a:prstGeom>
        </p:spPr>
      </p:pic>
      <p:sp>
        <p:nvSpPr>
          <p:cNvPr id="3" name="TextBox 2"/>
          <p:cNvSpPr txBox="1"/>
          <p:nvPr/>
        </p:nvSpPr>
        <p:spPr>
          <a:xfrm>
            <a:off x="0" y="152400"/>
            <a:ext cx="9144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b="1" dirty="0" err="1"/>
              <a:t>Hybridoma</a:t>
            </a:r>
            <a:r>
              <a:rPr lang="en-US" b="1" dirty="0"/>
              <a:t> Technique- detailed procedure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is+cell+culture.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_thumb[83].png"/>
          <p:cNvPicPr>
            <a:picLocks noChangeAspect="1"/>
          </p:cNvPicPr>
          <p:nvPr/>
        </p:nvPicPr>
        <p:blipFill>
          <a:blip r:embed="rId2" cstate="print"/>
          <a:stretch>
            <a:fillRect/>
          </a:stretch>
        </p:blipFill>
        <p:spPr>
          <a:xfrm>
            <a:off x="533400" y="685800"/>
            <a:ext cx="8229600" cy="4913396"/>
          </a:xfrm>
          <a:prstGeom prst="rect">
            <a:avLst/>
          </a:prstGeom>
        </p:spPr>
      </p:pic>
      <p:sp>
        <p:nvSpPr>
          <p:cNvPr id="3" name="TextBox 2"/>
          <p:cNvSpPr txBox="1"/>
          <p:nvPr/>
        </p:nvSpPr>
        <p:spPr>
          <a:xfrm>
            <a:off x="609600" y="5715000"/>
            <a:ext cx="6934200" cy="369332"/>
          </a:xfrm>
          <a:prstGeom prst="rect">
            <a:avLst/>
          </a:prstGeom>
          <a:noFill/>
        </p:spPr>
        <p:txBody>
          <a:bodyPr wrap="square" rtlCol="0">
            <a:spAutoFit/>
          </a:bodyPr>
          <a:lstStyle/>
          <a:p>
            <a:r>
              <a:rPr lang="en-US" dirty="0"/>
              <a:t>HAT medium – Hypoxanthine – </a:t>
            </a:r>
            <a:r>
              <a:rPr lang="en-US" dirty="0" err="1"/>
              <a:t>Aminopterin</a:t>
            </a:r>
            <a:r>
              <a:rPr lang="en-US" dirty="0"/>
              <a:t> – </a:t>
            </a:r>
            <a:r>
              <a:rPr lang="en-US" dirty="0" err="1"/>
              <a:t>Thymidine</a:t>
            </a:r>
            <a:r>
              <a:rPr lang="en-US" dirty="0"/>
              <a:t> medium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024px-HAT_Selection.png"/>
          <p:cNvPicPr>
            <a:picLocks noChangeAspect="1"/>
          </p:cNvPicPr>
          <p:nvPr/>
        </p:nvPicPr>
        <p:blipFill>
          <a:blip r:embed="rId2" cstate="print"/>
          <a:stretch>
            <a:fillRect/>
          </a:stretch>
        </p:blipFill>
        <p:spPr>
          <a:xfrm>
            <a:off x="762000" y="838200"/>
            <a:ext cx="7315200" cy="4914901"/>
          </a:xfrm>
          <a:prstGeom prst="rect">
            <a:avLst/>
          </a:prstGeom>
        </p:spPr>
      </p:pic>
      <p:sp>
        <p:nvSpPr>
          <p:cNvPr id="5" name="TextBox 4"/>
          <p:cNvSpPr txBox="1"/>
          <p:nvPr/>
        </p:nvSpPr>
        <p:spPr>
          <a:xfrm>
            <a:off x="0" y="152400"/>
            <a:ext cx="9144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b="1" dirty="0" err="1"/>
              <a:t>Hybridoma</a:t>
            </a:r>
            <a:r>
              <a:rPr lang="en-US" b="1" dirty="0"/>
              <a:t> Technique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002.jpg"/>
          <p:cNvPicPr>
            <a:picLocks noChangeAspect="1"/>
          </p:cNvPicPr>
          <p:nvPr/>
        </p:nvPicPr>
        <p:blipFill>
          <a:blip r:embed="rId2" cstate="print"/>
          <a:stretch>
            <a:fillRect/>
          </a:stretch>
        </p:blipFill>
        <p:spPr>
          <a:xfrm>
            <a:off x="762000" y="1143000"/>
            <a:ext cx="7315200" cy="5123234"/>
          </a:xfrm>
          <a:prstGeom prst="rect">
            <a:avLst/>
          </a:prstGeom>
        </p:spPr>
      </p:pic>
      <p:sp>
        <p:nvSpPr>
          <p:cNvPr id="3" name="TextBox 2"/>
          <p:cNvSpPr txBox="1"/>
          <p:nvPr/>
        </p:nvSpPr>
        <p:spPr>
          <a:xfrm>
            <a:off x="0" y="152400"/>
            <a:ext cx="9144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b="1" dirty="0"/>
              <a:t>Tissue Engineering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Figure1-1.png"/>
          <p:cNvPicPr>
            <a:picLocks noChangeAspect="1"/>
          </p:cNvPicPr>
          <p:nvPr/>
        </p:nvPicPr>
        <p:blipFill>
          <a:blip r:embed="rId2" cstate="print"/>
          <a:stretch>
            <a:fillRect/>
          </a:stretch>
        </p:blipFill>
        <p:spPr>
          <a:xfrm>
            <a:off x="0" y="101367"/>
            <a:ext cx="9144000" cy="665526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eps-involved-in-bone-tissue-engineering-Mesenchymal-cells-are-isolated-from-the-donor.png"/>
          <p:cNvPicPr>
            <a:picLocks noChangeAspect="1"/>
          </p:cNvPicPr>
          <p:nvPr/>
        </p:nvPicPr>
        <p:blipFill>
          <a:blip r:embed="rId2" cstate="print"/>
          <a:stretch>
            <a:fillRect/>
          </a:stretch>
        </p:blipFill>
        <p:spPr>
          <a:xfrm>
            <a:off x="1461381" y="0"/>
            <a:ext cx="6221238" cy="6858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jpg"/>
          <p:cNvPicPr>
            <a:picLocks noChangeAspect="1"/>
          </p:cNvPicPr>
          <p:nvPr/>
        </p:nvPicPr>
        <p:blipFill>
          <a:blip r:embed="rId2" cstate="print"/>
          <a:stretch>
            <a:fillRect/>
          </a:stretch>
        </p:blipFill>
        <p:spPr>
          <a:xfrm>
            <a:off x="3276600" y="1447800"/>
            <a:ext cx="2466975" cy="1847850"/>
          </a:xfrm>
          <a:prstGeom prst="rect">
            <a:avLst/>
          </a:prstGeom>
        </p:spPr>
      </p:pic>
      <p:pic>
        <p:nvPicPr>
          <p:cNvPr id="3" name="Picture 2" descr="images2.jpg"/>
          <p:cNvPicPr>
            <a:picLocks noChangeAspect="1"/>
          </p:cNvPicPr>
          <p:nvPr/>
        </p:nvPicPr>
        <p:blipFill>
          <a:blip r:embed="rId3" cstate="print"/>
          <a:stretch>
            <a:fillRect/>
          </a:stretch>
        </p:blipFill>
        <p:spPr>
          <a:xfrm>
            <a:off x="5867400" y="1447800"/>
            <a:ext cx="2505075" cy="1828800"/>
          </a:xfrm>
          <a:prstGeom prst="rect">
            <a:avLst/>
          </a:prstGeom>
        </p:spPr>
      </p:pic>
      <p:pic>
        <p:nvPicPr>
          <p:cNvPr id="4" name="Picture 3" descr="mendingbroke.jpg"/>
          <p:cNvPicPr>
            <a:picLocks noChangeAspect="1"/>
          </p:cNvPicPr>
          <p:nvPr/>
        </p:nvPicPr>
        <p:blipFill>
          <a:blip r:embed="rId4" cstate="print"/>
          <a:stretch>
            <a:fillRect/>
          </a:stretch>
        </p:blipFill>
        <p:spPr>
          <a:xfrm>
            <a:off x="4572000" y="3429000"/>
            <a:ext cx="2438400" cy="1828800"/>
          </a:xfrm>
          <a:prstGeom prst="rect">
            <a:avLst/>
          </a:prstGeom>
        </p:spPr>
      </p:pic>
      <p:pic>
        <p:nvPicPr>
          <p:cNvPr id="5" name="Picture 4" descr="bioprinting.jpg"/>
          <p:cNvPicPr>
            <a:picLocks noChangeAspect="1"/>
          </p:cNvPicPr>
          <p:nvPr/>
        </p:nvPicPr>
        <p:blipFill>
          <a:blip r:embed="rId5" cstate="print"/>
          <a:stretch>
            <a:fillRect/>
          </a:stretch>
        </p:blipFill>
        <p:spPr>
          <a:xfrm>
            <a:off x="0" y="3810000"/>
            <a:ext cx="4114800" cy="2743200"/>
          </a:xfrm>
          <a:prstGeom prst="rect">
            <a:avLst/>
          </a:prstGeom>
        </p:spPr>
      </p:pic>
      <p:sp>
        <p:nvSpPr>
          <p:cNvPr id="6" name="TextBox 5"/>
          <p:cNvSpPr txBox="1"/>
          <p:nvPr/>
        </p:nvSpPr>
        <p:spPr>
          <a:xfrm>
            <a:off x="0" y="152400"/>
            <a:ext cx="9144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b="1" dirty="0"/>
              <a:t>Types of Scaffolds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ells.jpg"/>
          <p:cNvPicPr>
            <a:picLocks noChangeAspect="1"/>
          </p:cNvPicPr>
          <p:nvPr/>
        </p:nvPicPr>
        <p:blipFill>
          <a:blip r:embed="rId2" cstate="print"/>
          <a:stretch>
            <a:fillRect/>
          </a:stretch>
        </p:blipFill>
        <p:spPr>
          <a:xfrm>
            <a:off x="1536700" y="1149350"/>
            <a:ext cx="6070600" cy="45593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a-retina_asi-vemos.jpg"/>
          <p:cNvPicPr>
            <a:picLocks noChangeAspect="1"/>
          </p:cNvPicPr>
          <p:nvPr/>
        </p:nvPicPr>
        <p:blipFill>
          <a:blip r:embed="rId2" cstate="print"/>
          <a:stretch>
            <a:fillRect/>
          </a:stretch>
        </p:blipFill>
        <p:spPr>
          <a:xfrm>
            <a:off x="1234190" y="304800"/>
            <a:ext cx="6995410" cy="64008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4419600" y="304800"/>
            <a:ext cx="4648200" cy="579438"/>
          </a:xfrm>
          <a:prstGeom prst="rect">
            <a:avLst/>
          </a:prstGeom>
          <a:noFill/>
          <a:ln w="9525">
            <a:noFill/>
            <a:miter lim="800000"/>
            <a:headEnd/>
            <a:tailEnd/>
          </a:ln>
        </p:spPr>
        <p:txBody>
          <a:bodyPr>
            <a:spAutoFit/>
          </a:bodyPr>
          <a:lstStyle/>
          <a:p>
            <a:pPr>
              <a:spcBef>
                <a:spcPct val="50000"/>
              </a:spcBef>
            </a:pPr>
            <a:r>
              <a:rPr lang="en-US" sz="3200" b="1">
                <a:latin typeface="Georgia" pitchFamily="18" charset="0"/>
              </a:rPr>
              <a:t>Tissue engineering</a:t>
            </a:r>
          </a:p>
        </p:txBody>
      </p:sp>
      <p:sp>
        <p:nvSpPr>
          <p:cNvPr id="14339" name="Text Box 3"/>
          <p:cNvSpPr txBox="1">
            <a:spLocks noChangeArrowheads="1"/>
          </p:cNvSpPr>
          <p:nvPr/>
        </p:nvSpPr>
        <p:spPr bwMode="auto">
          <a:xfrm>
            <a:off x="685800" y="1676400"/>
            <a:ext cx="7924800" cy="4838700"/>
          </a:xfrm>
          <a:prstGeom prst="rect">
            <a:avLst/>
          </a:prstGeom>
          <a:noFill/>
          <a:ln w="9525">
            <a:noFill/>
            <a:miter lim="800000"/>
            <a:headEnd/>
            <a:tailEnd/>
          </a:ln>
        </p:spPr>
        <p:txBody>
          <a:bodyPr>
            <a:spAutoFit/>
          </a:bodyPr>
          <a:lstStyle/>
          <a:p>
            <a:pPr>
              <a:spcBef>
                <a:spcPct val="50000"/>
              </a:spcBef>
            </a:pPr>
            <a:r>
              <a:rPr lang="en-US" b="1"/>
              <a:t>Tissue engineering</a:t>
            </a:r>
            <a:r>
              <a:rPr lang="en-US"/>
              <a:t> is the use of a combination of cells, engineering and materials methods, and suitable biochemical and physio-chemical factors to improve or replace biological functions. </a:t>
            </a:r>
          </a:p>
          <a:p>
            <a:endParaRPr lang="en-US" b="1"/>
          </a:p>
          <a:p>
            <a:r>
              <a:rPr lang="en-US" b="1"/>
              <a:t>Stem cells</a:t>
            </a:r>
            <a:r>
              <a:rPr lang="en-US"/>
              <a:t> are cells found in most, if not all, multi- cellular organism. They are characterized by the ability to renew themselves through mitotic cell division and differentiating into a diverse range of specialized cell types. </a:t>
            </a:r>
          </a:p>
          <a:p>
            <a:endParaRPr lang="en-US"/>
          </a:p>
          <a:p>
            <a:r>
              <a:rPr lang="en-US"/>
              <a:t>The two broad types of mammalian stem cells are: </a:t>
            </a:r>
          </a:p>
          <a:p>
            <a:r>
              <a:rPr lang="en-US" b="1"/>
              <a:t>embryonic stem cells</a:t>
            </a:r>
            <a:r>
              <a:rPr lang="en-US"/>
              <a:t> </a:t>
            </a:r>
          </a:p>
          <a:p>
            <a:r>
              <a:rPr lang="en-US" b="1"/>
              <a:t>adult stem cells</a:t>
            </a:r>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4343400" y="304800"/>
            <a:ext cx="4648200" cy="579438"/>
          </a:xfrm>
          <a:prstGeom prst="rect">
            <a:avLst/>
          </a:prstGeom>
          <a:noFill/>
          <a:ln w="9525">
            <a:noFill/>
            <a:miter lim="800000"/>
            <a:headEnd/>
            <a:tailEnd/>
          </a:ln>
        </p:spPr>
        <p:txBody>
          <a:bodyPr>
            <a:spAutoFit/>
          </a:bodyPr>
          <a:lstStyle/>
          <a:p>
            <a:pPr>
              <a:spcBef>
                <a:spcPct val="50000"/>
              </a:spcBef>
            </a:pPr>
            <a:r>
              <a:rPr lang="en-US" sz="3200" b="1">
                <a:latin typeface="Georgia" pitchFamily="18" charset="0"/>
              </a:rPr>
              <a:t>Components </a:t>
            </a:r>
          </a:p>
        </p:txBody>
      </p:sp>
      <p:sp>
        <p:nvSpPr>
          <p:cNvPr id="15363" name="Text Box 3"/>
          <p:cNvSpPr txBox="1">
            <a:spLocks noChangeArrowheads="1"/>
          </p:cNvSpPr>
          <p:nvPr/>
        </p:nvSpPr>
        <p:spPr bwMode="auto">
          <a:xfrm>
            <a:off x="685800" y="1905000"/>
            <a:ext cx="7924800" cy="1552575"/>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t> Cells</a:t>
            </a:r>
          </a:p>
          <a:p>
            <a:pPr>
              <a:spcBef>
                <a:spcPct val="50000"/>
              </a:spcBef>
              <a:buFont typeface="Wingdings" pitchFamily="2" charset="2"/>
              <a:buChar char="q"/>
            </a:pPr>
            <a:r>
              <a:rPr lang="en-US"/>
              <a:t> Extra cellular matrix or scafold</a:t>
            </a:r>
          </a:p>
          <a:p>
            <a:pPr>
              <a:spcBef>
                <a:spcPct val="50000"/>
              </a:spcBef>
              <a:buFont typeface="Wingdings" pitchFamily="2" charset="2"/>
              <a:buChar char="q"/>
            </a:pPr>
            <a:r>
              <a:rPr lang="en-US"/>
              <a:t> Biological active molecules</a:t>
            </a:r>
            <a:endParaRPr lang="en-US" b="1"/>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00px-ZCell_Culture_Procedure.jpg"/>
          <p:cNvPicPr>
            <a:picLocks noChangeAspect="1"/>
          </p:cNvPicPr>
          <p:nvPr/>
        </p:nvPicPr>
        <p:blipFill>
          <a:blip r:embed="rId2" cstate="print"/>
          <a:stretch>
            <a:fillRect/>
          </a:stretch>
        </p:blipFill>
        <p:spPr>
          <a:xfrm>
            <a:off x="2286000" y="0"/>
            <a:ext cx="4521759" cy="68580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4419600" y="304800"/>
            <a:ext cx="4648200" cy="1066800"/>
          </a:xfrm>
          <a:prstGeom prst="rect">
            <a:avLst/>
          </a:prstGeom>
          <a:noFill/>
          <a:ln w="9525">
            <a:noFill/>
            <a:miter lim="800000"/>
            <a:headEnd/>
            <a:tailEnd/>
          </a:ln>
        </p:spPr>
        <p:txBody>
          <a:bodyPr>
            <a:spAutoFit/>
          </a:bodyPr>
          <a:lstStyle/>
          <a:p>
            <a:pPr>
              <a:spcBef>
                <a:spcPct val="50000"/>
              </a:spcBef>
            </a:pPr>
            <a:r>
              <a:rPr lang="en-US" sz="3200" b="1">
                <a:latin typeface="Georgia" pitchFamily="18" charset="0"/>
              </a:rPr>
              <a:t>Examples in tissue engineering …</a:t>
            </a:r>
          </a:p>
        </p:txBody>
      </p:sp>
      <p:sp>
        <p:nvSpPr>
          <p:cNvPr id="16387" name="Text Box 3"/>
          <p:cNvSpPr txBox="1">
            <a:spLocks noChangeArrowheads="1"/>
          </p:cNvSpPr>
          <p:nvPr/>
        </p:nvSpPr>
        <p:spPr bwMode="auto">
          <a:xfrm>
            <a:off x="304800" y="2003425"/>
            <a:ext cx="8534400" cy="4473575"/>
          </a:xfrm>
          <a:prstGeom prst="rect">
            <a:avLst/>
          </a:prstGeom>
          <a:noFill/>
          <a:ln w="9525">
            <a:noFill/>
            <a:miter lim="800000"/>
            <a:headEnd/>
            <a:tailEnd/>
          </a:ln>
        </p:spPr>
        <p:txBody>
          <a:bodyPr>
            <a:spAutoFit/>
          </a:bodyPr>
          <a:lstStyle/>
          <a:p>
            <a:pPr>
              <a:buFontTx/>
              <a:buChar char="•"/>
            </a:pPr>
            <a:r>
              <a:rPr lang="en-US"/>
              <a:t> </a:t>
            </a:r>
            <a:r>
              <a:rPr lang="en-US" b="1"/>
              <a:t>Bioartificial liver device </a:t>
            </a:r>
            <a:r>
              <a:rPr lang="en-US"/>
              <a:t>— several research efforts have produced hepatic assist devices utilizing living hepatocytes. </a:t>
            </a:r>
          </a:p>
          <a:p>
            <a:pPr>
              <a:buFontTx/>
              <a:buChar char="•"/>
            </a:pPr>
            <a:r>
              <a:rPr lang="en-US"/>
              <a:t> </a:t>
            </a:r>
            <a:r>
              <a:rPr lang="en-US" b="1"/>
              <a:t>Artificial pancreas </a:t>
            </a:r>
            <a:r>
              <a:rPr lang="en-US"/>
              <a:t>— research involves using islet cells to produce and regulate insulin, particularly in cases of diabetes. </a:t>
            </a:r>
          </a:p>
          <a:p>
            <a:pPr>
              <a:buFontTx/>
              <a:buChar char="•"/>
            </a:pPr>
            <a:r>
              <a:rPr lang="en-US"/>
              <a:t> </a:t>
            </a:r>
            <a:r>
              <a:rPr lang="en-US" b="1"/>
              <a:t>Artificial bladders </a:t>
            </a:r>
            <a:r>
              <a:rPr lang="en-US"/>
              <a:t>— Anthony Atala (Wake Forest University) has successfully implanted artificially grown bladders into seven out of approximately 20 human test subjects as part of a long-term experiment. </a:t>
            </a:r>
          </a:p>
          <a:p>
            <a:pPr>
              <a:buFontTx/>
              <a:buChar char="•"/>
            </a:pPr>
            <a:r>
              <a:rPr lang="en-US"/>
              <a:t> </a:t>
            </a:r>
            <a:r>
              <a:rPr lang="en-US" b="1"/>
              <a:t>Cartilage</a:t>
            </a:r>
            <a:r>
              <a:rPr lang="en-US"/>
              <a:t> — lab-grown cartilage tissue used to repair knee</a:t>
            </a:r>
          </a:p>
          <a:p>
            <a:pPr>
              <a:buFontTx/>
              <a:buChar char="•"/>
            </a:pPr>
            <a:r>
              <a:rPr lang="en-US"/>
              <a:t> </a:t>
            </a:r>
            <a:r>
              <a:rPr lang="en-US" b="1"/>
              <a:t>Doris Taylor's heart </a:t>
            </a:r>
            <a:r>
              <a:rPr lang="en-US"/>
              <a:t>in a jar </a:t>
            </a:r>
          </a:p>
          <a:p>
            <a:pPr>
              <a:buFontTx/>
              <a:buChar char="•"/>
            </a:pPr>
            <a:r>
              <a:rPr lang="en-US" b="1"/>
              <a:t>Artificial skin </a:t>
            </a:r>
            <a:r>
              <a:rPr lang="en-US"/>
              <a:t>from human skin cells embedded in collagen</a:t>
            </a:r>
          </a:p>
          <a:p>
            <a:pPr>
              <a:buFontTx/>
              <a:buChar char="•"/>
            </a:pPr>
            <a:r>
              <a:rPr lang="en-US"/>
              <a:t> </a:t>
            </a:r>
            <a:r>
              <a:rPr lang="en-US" b="1"/>
              <a:t>Artificial bone marrow</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doris-taylor-pig-heart"/>
          <p:cNvPicPr>
            <a:picLocks noChangeAspect="1" noChangeArrowheads="1"/>
          </p:cNvPicPr>
          <p:nvPr/>
        </p:nvPicPr>
        <p:blipFill>
          <a:blip r:embed="rId2" cstate="print"/>
          <a:srcRect l="6557"/>
          <a:stretch>
            <a:fillRect/>
          </a:stretch>
        </p:blipFill>
        <p:spPr bwMode="auto">
          <a:xfrm>
            <a:off x="4343400" y="457200"/>
            <a:ext cx="3257550" cy="2743200"/>
          </a:xfrm>
          <a:prstGeom prst="rect">
            <a:avLst/>
          </a:prstGeom>
          <a:noFill/>
          <a:ln w="9525">
            <a:noFill/>
            <a:miter lim="800000"/>
            <a:headEnd/>
            <a:tailEnd/>
          </a:ln>
        </p:spPr>
      </p:pic>
      <p:pic>
        <p:nvPicPr>
          <p:cNvPr id="17411" name="Picture 5" descr="images"/>
          <p:cNvPicPr>
            <a:picLocks noChangeAspect="1" noChangeArrowheads="1"/>
          </p:cNvPicPr>
          <p:nvPr/>
        </p:nvPicPr>
        <p:blipFill>
          <a:blip r:embed="rId3" cstate="print"/>
          <a:srcRect/>
          <a:stretch>
            <a:fillRect/>
          </a:stretch>
        </p:blipFill>
        <p:spPr bwMode="auto">
          <a:xfrm>
            <a:off x="1546225" y="457200"/>
            <a:ext cx="2720975" cy="2743200"/>
          </a:xfrm>
          <a:prstGeom prst="rect">
            <a:avLst/>
          </a:prstGeom>
          <a:noFill/>
          <a:ln w="9525">
            <a:noFill/>
            <a:miter lim="800000"/>
            <a:headEnd/>
            <a:tailEnd/>
          </a:ln>
        </p:spPr>
      </p:pic>
      <p:pic>
        <p:nvPicPr>
          <p:cNvPr id="17412" name="Picture 6" descr="heart-decellularization"/>
          <p:cNvPicPr>
            <a:picLocks noChangeAspect="1" noChangeArrowheads="1"/>
          </p:cNvPicPr>
          <p:nvPr/>
        </p:nvPicPr>
        <p:blipFill>
          <a:blip r:embed="rId4" cstate="print"/>
          <a:srcRect/>
          <a:stretch>
            <a:fillRect/>
          </a:stretch>
        </p:blipFill>
        <p:spPr bwMode="auto">
          <a:xfrm>
            <a:off x="1524000" y="3324225"/>
            <a:ext cx="6096000" cy="330517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descr="liver_implant_jpg"/>
          <p:cNvPicPr>
            <a:picLocks noChangeAspect="1" noChangeArrowheads="1"/>
          </p:cNvPicPr>
          <p:nvPr/>
        </p:nvPicPr>
        <p:blipFill>
          <a:blip r:embed="rId2" cstate="print"/>
          <a:srcRect/>
          <a:stretch>
            <a:fillRect/>
          </a:stretch>
        </p:blipFill>
        <p:spPr bwMode="auto">
          <a:xfrm>
            <a:off x="304800" y="1295400"/>
            <a:ext cx="4662488" cy="5081588"/>
          </a:xfrm>
          <a:prstGeom prst="rect">
            <a:avLst/>
          </a:prstGeom>
          <a:noFill/>
          <a:ln w="9525">
            <a:noFill/>
            <a:miter lim="800000"/>
            <a:headEnd/>
            <a:tailEnd/>
          </a:ln>
        </p:spPr>
      </p:pic>
      <p:pic>
        <p:nvPicPr>
          <p:cNvPr id="18435" name="Picture 5" descr="auricle"/>
          <p:cNvPicPr>
            <a:picLocks noChangeAspect="1" noChangeArrowheads="1"/>
          </p:cNvPicPr>
          <p:nvPr/>
        </p:nvPicPr>
        <p:blipFill>
          <a:blip r:embed="rId3" cstate="print"/>
          <a:srcRect/>
          <a:stretch>
            <a:fillRect/>
          </a:stretch>
        </p:blipFill>
        <p:spPr bwMode="auto">
          <a:xfrm>
            <a:off x="5486400" y="1371600"/>
            <a:ext cx="3471863" cy="49530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descr="100px-Epithelial-cells"/>
          <p:cNvPicPr>
            <a:picLocks noChangeAspect="1" noChangeArrowheads="1"/>
          </p:cNvPicPr>
          <p:nvPr/>
        </p:nvPicPr>
        <p:blipFill>
          <a:blip r:embed="rId2" cstate="print"/>
          <a:srcRect/>
          <a:stretch>
            <a:fillRect/>
          </a:stretch>
        </p:blipFill>
        <p:spPr bwMode="auto">
          <a:xfrm>
            <a:off x="6629400" y="3276600"/>
            <a:ext cx="1862138" cy="1862138"/>
          </a:xfrm>
          <a:prstGeom prst="rect">
            <a:avLst/>
          </a:prstGeom>
          <a:noFill/>
          <a:ln w="9525">
            <a:noFill/>
            <a:miter lim="800000"/>
            <a:headEnd/>
            <a:tailEnd/>
          </a:ln>
        </p:spPr>
      </p:pic>
      <p:sp>
        <p:nvSpPr>
          <p:cNvPr id="19459" name="Text Box 5"/>
          <p:cNvSpPr txBox="1">
            <a:spLocks noChangeArrowheads="1"/>
          </p:cNvSpPr>
          <p:nvPr/>
        </p:nvSpPr>
        <p:spPr bwMode="auto">
          <a:xfrm>
            <a:off x="381000" y="1752600"/>
            <a:ext cx="8458200" cy="1552575"/>
          </a:xfrm>
          <a:prstGeom prst="rect">
            <a:avLst/>
          </a:prstGeom>
          <a:noFill/>
          <a:ln w="9525">
            <a:noFill/>
            <a:miter lim="800000"/>
            <a:headEnd/>
            <a:tailEnd/>
          </a:ln>
        </p:spPr>
        <p:txBody>
          <a:bodyPr>
            <a:spAutoFit/>
          </a:bodyPr>
          <a:lstStyle/>
          <a:p>
            <a:pPr>
              <a:spcBef>
                <a:spcPct val="50000"/>
              </a:spcBef>
            </a:pPr>
            <a:r>
              <a:rPr lang="en-US" b="1"/>
              <a:t>Cells as building blocks</a:t>
            </a:r>
            <a:r>
              <a:rPr lang="en-US"/>
              <a:t>:</a:t>
            </a:r>
          </a:p>
          <a:p>
            <a:pPr>
              <a:buFontTx/>
              <a:buChar char="•"/>
            </a:pPr>
            <a:r>
              <a:rPr lang="en-US"/>
              <a:t> Living fibroblasts – skin or chondrocytes – cartilage</a:t>
            </a:r>
          </a:p>
          <a:p>
            <a:pPr>
              <a:buFontTx/>
              <a:buChar char="•"/>
            </a:pPr>
            <a:r>
              <a:rPr lang="en-US"/>
              <a:t> Cell division – extension of telomerase activity (1998)</a:t>
            </a:r>
          </a:p>
          <a:p>
            <a:pPr>
              <a:buFontTx/>
              <a:buChar char="•"/>
            </a:pPr>
            <a:r>
              <a:rPr lang="en-US"/>
              <a:t> Heyflick limit</a:t>
            </a:r>
          </a:p>
        </p:txBody>
      </p:sp>
      <p:sp>
        <p:nvSpPr>
          <p:cNvPr id="19460" name="Text Box 6"/>
          <p:cNvSpPr txBox="1">
            <a:spLocks noChangeArrowheads="1"/>
          </p:cNvSpPr>
          <p:nvPr/>
        </p:nvSpPr>
        <p:spPr bwMode="auto">
          <a:xfrm>
            <a:off x="381000" y="3505200"/>
            <a:ext cx="6019800" cy="1552575"/>
          </a:xfrm>
          <a:prstGeom prst="rect">
            <a:avLst/>
          </a:prstGeom>
          <a:noFill/>
          <a:ln w="9525">
            <a:noFill/>
            <a:miter lim="800000"/>
            <a:headEnd/>
            <a:tailEnd/>
          </a:ln>
        </p:spPr>
        <p:txBody>
          <a:bodyPr>
            <a:spAutoFit/>
          </a:bodyPr>
          <a:lstStyle/>
          <a:p>
            <a:pPr>
              <a:spcBef>
                <a:spcPct val="50000"/>
              </a:spcBef>
            </a:pPr>
            <a:r>
              <a:rPr lang="en-US" b="1"/>
              <a:t>Extraction of cells</a:t>
            </a:r>
            <a:r>
              <a:rPr lang="en-US"/>
              <a:t>:</a:t>
            </a:r>
          </a:p>
          <a:p>
            <a:pPr>
              <a:buFont typeface="Wingdings" pitchFamily="2" charset="2"/>
              <a:buChar char="q"/>
            </a:pPr>
            <a:r>
              <a:rPr lang="en-US"/>
              <a:t> Bulk extraction (centrifugation)</a:t>
            </a:r>
          </a:p>
          <a:p>
            <a:pPr>
              <a:buFont typeface="Wingdings" pitchFamily="2" charset="2"/>
              <a:buChar char="q"/>
            </a:pPr>
            <a:r>
              <a:rPr lang="en-US"/>
              <a:t> Digestion (enzyatic to remove the scafold)</a:t>
            </a:r>
          </a:p>
          <a:p>
            <a:pPr>
              <a:buFont typeface="Wingdings" pitchFamily="2" charset="2"/>
              <a:buChar char="q"/>
            </a:pPr>
            <a:r>
              <a:rPr lang="en-US"/>
              <a:t> Extraction of free floating cells</a:t>
            </a:r>
          </a:p>
        </p:txBody>
      </p:sp>
      <p:sp>
        <p:nvSpPr>
          <p:cNvPr id="19461" name="Text Box 7"/>
          <p:cNvSpPr txBox="1">
            <a:spLocks noChangeArrowheads="1"/>
          </p:cNvSpPr>
          <p:nvPr/>
        </p:nvSpPr>
        <p:spPr bwMode="auto">
          <a:xfrm>
            <a:off x="381000" y="5410200"/>
            <a:ext cx="8153400" cy="1187450"/>
          </a:xfrm>
          <a:prstGeom prst="rect">
            <a:avLst/>
          </a:prstGeom>
          <a:noFill/>
          <a:ln w="9525">
            <a:noFill/>
            <a:miter lim="800000"/>
            <a:headEnd/>
            <a:tailEnd/>
          </a:ln>
        </p:spPr>
        <p:txBody>
          <a:bodyPr>
            <a:spAutoFit/>
          </a:bodyPr>
          <a:lstStyle/>
          <a:p>
            <a:r>
              <a:rPr lang="en-US" b="1"/>
              <a:t>Collagenase</a:t>
            </a:r>
            <a:r>
              <a:rPr lang="en-US"/>
              <a:t> </a:t>
            </a:r>
            <a:r>
              <a:rPr lang="en-US" b="1"/>
              <a:t>: preferred reagent </a:t>
            </a:r>
          </a:p>
          <a:p>
            <a:pPr>
              <a:buFontTx/>
              <a:buChar char="•"/>
            </a:pPr>
            <a:r>
              <a:rPr lang="en-US"/>
              <a:t> less temperature dependent, and damages fewer cells, but </a:t>
            </a:r>
          </a:p>
          <a:p>
            <a:pPr>
              <a:buFontTx/>
              <a:buChar char="•"/>
            </a:pPr>
            <a:r>
              <a:rPr lang="en-US"/>
              <a:t> takes longer and is a more expensive reagent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81000" y="1752600"/>
            <a:ext cx="6019800" cy="1917700"/>
          </a:xfrm>
          <a:prstGeom prst="rect">
            <a:avLst/>
          </a:prstGeom>
          <a:noFill/>
          <a:ln w="9525">
            <a:noFill/>
            <a:miter lim="800000"/>
            <a:headEnd/>
            <a:tailEnd/>
          </a:ln>
        </p:spPr>
        <p:txBody>
          <a:bodyPr>
            <a:spAutoFit/>
          </a:bodyPr>
          <a:lstStyle/>
          <a:p>
            <a:pPr>
              <a:spcBef>
                <a:spcPct val="50000"/>
              </a:spcBef>
            </a:pPr>
            <a:r>
              <a:rPr lang="en-US" b="1"/>
              <a:t>Categories of cells</a:t>
            </a:r>
            <a:r>
              <a:rPr lang="en-US"/>
              <a:t>: based on the source</a:t>
            </a:r>
          </a:p>
          <a:p>
            <a:pPr>
              <a:buFont typeface="Wingdings" pitchFamily="2" charset="2"/>
              <a:buChar char="q"/>
            </a:pPr>
            <a:r>
              <a:rPr lang="en-US"/>
              <a:t> Autogenic</a:t>
            </a:r>
          </a:p>
          <a:p>
            <a:pPr>
              <a:buFont typeface="Wingdings" pitchFamily="2" charset="2"/>
              <a:buChar char="q"/>
            </a:pPr>
            <a:r>
              <a:rPr lang="en-US"/>
              <a:t> Allogenic</a:t>
            </a:r>
          </a:p>
          <a:p>
            <a:pPr>
              <a:buFont typeface="Wingdings" pitchFamily="2" charset="2"/>
              <a:buChar char="q"/>
            </a:pPr>
            <a:r>
              <a:rPr lang="en-US"/>
              <a:t> Xenogenic</a:t>
            </a:r>
          </a:p>
          <a:p>
            <a:pPr>
              <a:buFont typeface="Wingdings" pitchFamily="2" charset="2"/>
              <a:buChar char="q"/>
            </a:pPr>
            <a:r>
              <a:rPr lang="en-US"/>
              <a:t> Syngenic </a:t>
            </a:r>
          </a:p>
        </p:txBody>
      </p:sp>
      <p:sp>
        <p:nvSpPr>
          <p:cNvPr id="20483" name="Rectangle 8"/>
          <p:cNvSpPr>
            <a:spLocks noChangeArrowheads="1"/>
          </p:cNvSpPr>
          <p:nvPr/>
        </p:nvSpPr>
        <p:spPr bwMode="auto">
          <a:xfrm>
            <a:off x="0" y="2624138"/>
            <a:ext cx="9144000" cy="0"/>
          </a:xfrm>
          <a:prstGeom prst="rect">
            <a:avLst/>
          </a:prstGeom>
          <a:noFill/>
          <a:ln w="9525">
            <a:noFill/>
            <a:miter lim="800000"/>
            <a:headEnd/>
            <a:tailEnd/>
          </a:ln>
        </p:spPr>
        <p:txBody>
          <a:bodyPr wrap="none" anchor="ctr">
            <a:spAutoFit/>
          </a:bodyPr>
          <a:lstStyle/>
          <a:p>
            <a:endParaRPr lang="en-US"/>
          </a:p>
        </p:txBody>
      </p:sp>
      <p:pic>
        <p:nvPicPr>
          <p:cNvPr id="20484" name="Picture 7" descr="http://upload.wikimedia.org/wikipedia/commons/thumb/f/f0/Mouse_embryonic_stem_cells.jpg/200px-Mouse_embryonic_stem_cells.jpg"/>
          <p:cNvPicPr>
            <a:picLocks noChangeAspect="1" noChangeArrowheads="1"/>
          </p:cNvPicPr>
          <p:nvPr/>
        </p:nvPicPr>
        <p:blipFill>
          <a:blip r:embed="rId2" r:link="rId3" cstate="print"/>
          <a:srcRect/>
          <a:stretch>
            <a:fillRect/>
          </a:stretch>
        </p:blipFill>
        <p:spPr bwMode="auto">
          <a:xfrm>
            <a:off x="5791200" y="1828800"/>
            <a:ext cx="2971800" cy="2511425"/>
          </a:xfrm>
          <a:prstGeom prst="rect">
            <a:avLst/>
          </a:prstGeom>
          <a:noFill/>
          <a:ln w="9525">
            <a:noFill/>
            <a:miter lim="800000"/>
            <a:headEnd/>
            <a:tailEnd/>
          </a:ln>
        </p:spPr>
      </p:pic>
      <p:sp>
        <p:nvSpPr>
          <p:cNvPr id="20485" name="Rectangle 9">
            <a:hlinkClick r:id="rId4" tooltip="Enlarge"/>
          </p:cNvPr>
          <p:cNvSpPr>
            <a:spLocks noChangeArrowheads="1"/>
          </p:cNvSpPr>
          <p:nvPr/>
        </p:nvSpPr>
        <p:spPr bwMode="auto">
          <a:xfrm>
            <a:off x="0" y="4233863"/>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577013" y="1981200"/>
            <a:ext cx="2368550" cy="74613"/>
          </a:xfrm>
          <a:prstGeom prst="rect">
            <a:avLst/>
          </a:prstGeom>
          <a:noFill/>
          <a:ln w="9525">
            <a:noFill/>
            <a:miter lim="800000"/>
            <a:headEnd/>
            <a:tailEnd/>
          </a:ln>
        </p:spPr>
        <p:txBody>
          <a:bodyPr wrap="none" anchor="ctr">
            <a:spAutoFit/>
          </a:bodyPr>
          <a:lstStyle/>
          <a:p>
            <a:endParaRPr lang="en-US"/>
          </a:p>
        </p:txBody>
      </p:sp>
      <p:pic>
        <p:nvPicPr>
          <p:cNvPr id="21507" name="Picture 3" descr="http://upload.wikimedia.org/wikipedia/commons/7/76/Kohlenstoffnanoroehre_Animation.gif"/>
          <p:cNvPicPr>
            <a:picLocks noChangeAspect="1" noChangeArrowheads="1"/>
          </p:cNvPicPr>
          <p:nvPr/>
        </p:nvPicPr>
        <p:blipFill>
          <a:blip r:embed="rId2" r:link="rId3" cstate="print"/>
          <a:srcRect/>
          <a:stretch>
            <a:fillRect/>
          </a:stretch>
        </p:blipFill>
        <p:spPr bwMode="auto">
          <a:xfrm>
            <a:off x="6248400" y="3886200"/>
            <a:ext cx="2514600" cy="2514600"/>
          </a:xfrm>
          <a:prstGeom prst="rect">
            <a:avLst/>
          </a:prstGeom>
          <a:noFill/>
          <a:ln w="9525">
            <a:noFill/>
            <a:miter lim="800000"/>
            <a:headEnd/>
            <a:tailEnd/>
          </a:ln>
        </p:spPr>
      </p:pic>
      <p:graphicFrame>
        <p:nvGraphicFramePr>
          <p:cNvPr id="221196" name="Group 12"/>
          <p:cNvGraphicFramePr>
            <a:graphicFrameLocks noGrp="1"/>
          </p:cNvGraphicFramePr>
          <p:nvPr/>
        </p:nvGraphicFramePr>
        <p:xfrm>
          <a:off x="5878513" y="2498725"/>
          <a:ext cx="1597025" cy="518160"/>
        </p:xfrm>
        <a:graphic>
          <a:graphicData uri="http://schemas.openxmlformats.org/drawingml/2006/table">
            <a:tbl>
              <a:tblPr/>
              <a:tblGrid>
                <a:gridCol w="1597025">
                  <a:extLst>
                    <a:ext uri="{9D8B030D-6E8A-4147-A177-3AD203B41FA5}">
                      <a16:colId xmlns:a16="http://schemas.microsoft.com/office/drawing/2014/main" val="20000"/>
                    </a:ext>
                  </a:extLst>
                </a:gridCol>
              </a:tblGrid>
              <a:tr h="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endParaRPr kumimoji="1" lang="en-US" sz="2800" b="0" i="0" u="none" strike="noStrike" cap="none" normalizeH="0" baseline="0">
                        <a:ln>
                          <a:noFill/>
                        </a:ln>
                        <a:solidFill>
                          <a:schemeClr val="tx1"/>
                        </a:solidFill>
                        <a:effectLst/>
                        <a:latin typeface="Tahoma" pitchFamily="34" charset="0"/>
                      </a:endParaRP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1510" name="Text Box 10"/>
          <p:cNvSpPr txBox="1">
            <a:spLocks noChangeArrowheads="1"/>
          </p:cNvSpPr>
          <p:nvPr/>
        </p:nvSpPr>
        <p:spPr bwMode="auto">
          <a:xfrm>
            <a:off x="4419600" y="304800"/>
            <a:ext cx="4648200" cy="1066800"/>
          </a:xfrm>
          <a:prstGeom prst="rect">
            <a:avLst/>
          </a:prstGeom>
          <a:noFill/>
          <a:ln w="9525">
            <a:noFill/>
            <a:miter lim="800000"/>
            <a:headEnd/>
            <a:tailEnd/>
          </a:ln>
        </p:spPr>
        <p:txBody>
          <a:bodyPr>
            <a:spAutoFit/>
          </a:bodyPr>
          <a:lstStyle/>
          <a:p>
            <a:pPr>
              <a:spcBef>
                <a:spcPct val="50000"/>
              </a:spcBef>
            </a:pPr>
            <a:r>
              <a:rPr lang="en-US" sz="3200" b="1">
                <a:latin typeface="Georgia" pitchFamily="18" charset="0"/>
              </a:rPr>
              <a:t>Extracellular matrix or scafold …</a:t>
            </a:r>
          </a:p>
        </p:txBody>
      </p:sp>
      <p:sp>
        <p:nvSpPr>
          <p:cNvPr id="21511" name="Text Box 11"/>
          <p:cNvSpPr txBox="1">
            <a:spLocks noChangeArrowheads="1"/>
          </p:cNvSpPr>
          <p:nvPr/>
        </p:nvSpPr>
        <p:spPr bwMode="auto">
          <a:xfrm>
            <a:off x="381000" y="1600200"/>
            <a:ext cx="8534400" cy="1917700"/>
          </a:xfrm>
          <a:prstGeom prst="rect">
            <a:avLst/>
          </a:prstGeom>
          <a:noFill/>
          <a:ln w="9525">
            <a:noFill/>
            <a:miter lim="800000"/>
            <a:headEnd/>
            <a:tailEnd/>
          </a:ln>
        </p:spPr>
        <p:txBody>
          <a:bodyPr>
            <a:spAutoFit/>
          </a:bodyPr>
          <a:lstStyle/>
          <a:p>
            <a:pPr>
              <a:buFont typeface="Wingdings" pitchFamily="2" charset="2"/>
              <a:buChar char="q"/>
            </a:pPr>
            <a:r>
              <a:rPr lang="en-US"/>
              <a:t> Allow cell attachment and migration </a:t>
            </a:r>
          </a:p>
          <a:p>
            <a:pPr>
              <a:buFont typeface="Wingdings" pitchFamily="2" charset="2"/>
              <a:buChar char="q"/>
            </a:pPr>
            <a:r>
              <a:rPr lang="en-US"/>
              <a:t> Deliver and retain cells and biochemical factors </a:t>
            </a:r>
          </a:p>
          <a:p>
            <a:pPr>
              <a:buFont typeface="Wingdings" pitchFamily="2" charset="2"/>
              <a:buChar char="q"/>
            </a:pPr>
            <a:r>
              <a:rPr lang="en-US"/>
              <a:t> Enable diffusion of vital cell nutrients and expressed products </a:t>
            </a:r>
          </a:p>
          <a:p>
            <a:pPr>
              <a:buFont typeface="Wingdings" pitchFamily="2" charset="2"/>
              <a:buChar char="q"/>
            </a:pPr>
            <a:r>
              <a:rPr lang="en-US"/>
              <a:t> Exert certain mechanical and biological influences to modify the behaviour of the cell phase </a:t>
            </a:r>
          </a:p>
        </p:txBody>
      </p:sp>
      <p:sp>
        <p:nvSpPr>
          <p:cNvPr id="21512" name="Text Box 13"/>
          <p:cNvSpPr txBox="1">
            <a:spLocks noChangeArrowheads="1"/>
          </p:cNvSpPr>
          <p:nvPr/>
        </p:nvSpPr>
        <p:spPr bwMode="auto">
          <a:xfrm>
            <a:off x="381000" y="3581400"/>
            <a:ext cx="5486400" cy="3013075"/>
          </a:xfrm>
          <a:prstGeom prst="rect">
            <a:avLst/>
          </a:prstGeom>
          <a:noFill/>
          <a:ln w="9525">
            <a:noFill/>
            <a:miter lim="800000"/>
            <a:headEnd/>
            <a:tailEnd/>
          </a:ln>
        </p:spPr>
        <p:txBody>
          <a:bodyPr>
            <a:spAutoFit/>
          </a:bodyPr>
          <a:lstStyle/>
          <a:p>
            <a:pPr marL="457200" indent="-457200"/>
            <a:r>
              <a:rPr lang="en-US" b="1"/>
              <a:t>Carbon nanotube</a:t>
            </a:r>
          </a:p>
          <a:p>
            <a:pPr marL="457200" indent="-457200"/>
            <a:r>
              <a:rPr lang="en-US"/>
              <a:t>candidate for tissue engineering scaffolds </a:t>
            </a:r>
          </a:p>
          <a:p>
            <a:pPr marL="457200" indent="-457200"/>
            <a:r>
              <a:rPr lang="en-US"/>
              <a:t>biocompatible </a:t>
            </a:r>
          </a:p>
          <a:p>
            <a:pPr marL="457200" indent="-457200"/>
            <a:r>
              <a:rPr lang="en-US"/>
              <a:t>resistant to biodegradation </a:t>
            </a:r>
          </a:p>
          <a:p>
            <a:pPr marL="457200" indent="-457200"/>
            <a:r>
              <a:rPr lang="en-US"/>
              <a:t>Can be functionalized with biomolecules. </a:t>
            </a:r>
          </a:p>
          <a:p>
            <a:pPr marL="457200" indent="-457200"/>
            <a:r>
              <a:rPr lang="en-US"/>
              <a:t>However, the possibility of toxicity with non-biodegradable nano-materials is not fully understood.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5"/>
          <p:cNvSpPr txBox="1">
            <a:spLocks noChangeArrowheads="1"/>
          </p:cNvSpPr>
          <p:nvPr/>
        </p:nvSpPr>
        <p:spPr bwMode="auto">
          <a:xfrm>
            <a:off x="3352800" y="304800"/>
            <a:ext cx="5715000" cy="579438"/>
          </a:xfrm>
          <a:prstGeom prst="rect">
            <a:avLst/>
          </a:prstGeom>
          <a:noFill/>
          <a:ln w="9525">
            <a:noFill/>
            <a:miter lim="800000"/>
            <a:headEnd/>
            <a:tailEnd/>
          </a:ln>
        </p:spPr>
        <p:txBody>
          <a:bodyPr>
            <a:spAutoFit/>
          </a:bodyPr>
          <a:lstStyle/>
          <a:p>
            <a:pPr>
              <a:spcBef>
                <a:spcPct val="50000"/>
              </a:spcBef>
            </a:pPr>
            <a:r>
              <a:rPr lang="en-US" sz="3200" b="1">
                <a:latin typeface="Georgia" pitchFamily="18" charset="0"/>
              </a:rPr>
              <a:t>Properties of material …</a:t>
            </a:r>
          </a:p>
        </p:txBody>
      </p:sp>
      <p:sp>
        <p:nvSpPr>
          <p:cNvPr id="22531" name="Text Box 6"/>
          <p:cNvSpPr txBox="1">
            <a:spLocks noChangeArrowheads="1"/>
          </p:cNvSpPr>
          <p:nvPr/>
        </p:nvSpPr>
        <p:spPr bwMode="auto">
          <a:xfrm>
            <a:off x="609600" y="1908175"/>
            <a:ext cx="7696200" cy="2654300"/>
          </a:xfrm>
          <a:prstGeom prst="rect">
            <a:avLst/>
          </a:prstGeom>
          <a:noFill/>
          <a:ln w="9525">
            <a:noFill/>
            <a:miter lim="800000"/>
            <a:headEnd/>
            <a:tailEnd/>
          </a:ln>
        </p:spPr>
        <p:txBody>
          <a:bodyPr>
            <a:spAutoFit/>
          </a:bodyPr>
          <a:lstStyle/>
          <a:p>
            <a:pPr>
              <a:buFont typeface="Wingdings" pitchFamily="2" charset="2"/>
              <a:buChar char="q"/>
            </a:pPr>
            <a:r>
              <a:rPr lang="en-US" sz="2800"/>
              <a:t> High porosity and an adequate pore size </a:t>
            </a:r>
          </a:p>
          <a:p>
            <a:pPr>
              <a:buFont typeface="Wingdings" pitchFamily="2" charset="2"/>
              <a:buChar char="q"/>
            </a:pPr>
            <a:r>
              <a:rPr lang="en-US" sz="2800"/>
              <a:t> Biodegradability or desired resorption rate</a:t>
            </a:r>
          </a:p>
          <a:p>
            <a:pPr>
              <a:buFont typeface="Wingdings" pitchFamily="2" charset="2"/>
              <a:buChar char="q"/>
            </a:pPr>
            <a:r>
              <a:rPr lang="en-US" sz="2800"/>
              <a:t> Non immunogenecity</a:t>
            </a:r>
          </a:p>
          <a:p>
            <a:pPr>
              <a:buFont typeface="Wingdings" pitchFamily="2" charset="2"/>
              <a:buChar char="q"/>
            </a:pPr>
            <a:r>
              <a:rPr lang="en-US" sz="2800"/>
              <a:t> Low concentration</a:t>
            </a:r>
          </a:p>
          <a:p>
            <a:pPr>
              <a:buFont typeface="Wingdings" pitchFamily="2" charset="2"/>
              <a:buChar char="q"/>
            </a:pPr>
            <a:r>
              <a:rPr lang="en-US" sz="2800"/>
              <a:t> Structural integrity @ nanolevel</a:t>
            </a:r>
          </a:p>
          <a:p>
            <a:pPr>
              <a:buFont typeface="Wingdings" pitchFamily="2" charset="2"/>
              <a:buChar char="q"/>
            </a:pPr>
            <a:r>
              <a:rPr lang="en-US" sz="2800"/>
              <a:t> Injectability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533400" y="1608138"/>
            <a:ext cx="8229600" cy="5021262"/>
          </a:xfrm>
          <a:prstGeom prst="rect">
            <a:avLst/>
          </a:prstGeom>
          <a:noFill/>
          <a:ln w="9525">
            <a:noFill/>
            <a:miter lim="800000"/>
            <a:headEnd/>
            <a:tailEnd/>
          </a:ln>
        </p:spPr>
        <p:txBody>
          <a:bodyPr>
            <a:spAutoFit/>
          </a:bodyPr>
          <a:lstStyle/>
          <a:p>
            <a:pPr>
              <a:spcBef>
                <a:spcPct val="50000"/>
              </a:spcBef>
            </a:pPr>
            <a:r>
              <a:rPr lang="en-US" b="1"/>
              <a:t>Natural or constructed from natural materials</a:t>
            </a:r>
            <a:r>
              <a:rPr lang="en-US"/>
              <a:t> </a:t>
            </a:r>
          </a:p>
          <a:p>
            <a:pPr>
              <a:buFontTx/>
              <a:buChar char="•"/>
            </a:pPr>
            <a:r>
              <a:rPr lang="en-US"/>
              <a:t> derivatives of the extracellular matrix –  proteic material such as collagen or fibrin</a:t>
            </a:r>
          </a:p>
          <a:p>
            <a:pPr>
              <a:buFontTx/>
              <a:buChar char="•"/>
            </a:pPr>
            <a:r>
              <a:rPr lang="en-US"/>
              <a:t> polysaccharidic material:chitosan or glycosaminoglycans (GAG) with cross linking agents (e.g. glutaraldehyde, water soluble carbodiimide), </a:t>
            </a:r>
          </a:p>
          <a:p>
            <a:pPr>
              <a:buFontTx/>
              <a:buChar char="•"/>
            </a:pPr>
            <a:r>
              <a:rPr lang="en-US"/>
              <a:t> bioresorbable sutures like collagen</a:t>
            </a:r>
          </a:p>
          <a:p>
            <a:pPr>
              <a:spcBef>
                <a:spcPct val="50000"/>
              </a:spcBef>
            </a:pPr>
            <a:r>
              <a:rPr lang="en-US" b="1"/>
              <a:t>Synthetic</a:t>
            </a:r>
            <a:r>
              <a:rPr lang="en-US"/>
              <a:t> – </a:t>
            </a:r>
          </a:p>
          <a:p>
            <a:pPr>
              <a:buFontTx/>
              <a:buChar char="•"/>
            </a:pPr>
            <a:r>
              <a:rPr lang="en-US"/>
              <a:t> PuraMatrix, PLA - polylactic acid (polyester) Degrades within the human body to form lactic acid, </a:t>
            </a:r>
          </a:p>
          <a:p>
            <a:pPr>
              <a:buFontTx/>
              <a:buChar char="•"/>
            </a:pPr>
            <a:r>
              <a:rPr lang="en-US"/>
              <a:t> Polyglycolic acid (PGA) and polycaprolactone (PCL): their degradation mechanism is similar to that of PLA, but slightly slower.</a:t>
            </a:r>
          </a:p>
        </p:txBody>
      </p:sp>
      <p:sp>
        <p:nvSpPr>
          <p:cNvPr id="23555" name="Text Box 3"/>
          <p:cNvSpPr txBox="1">
            <a:spLocks noChangeArrowheads="1"/>
          </p:cNvSpPr>
          <p:nvPr/>
        </p:nvSpPr>
        <p:spPr bwMode="auto">
          <a:xfrm>
            <a:off x="4419600" y="304800"/>
            <a:ext cx="4648200" cy="1066800"/>
          </a:xfrm>
          <a:prstGeom prst="rect">
            <a:avLst/>
          </a:prstGeom>
          <a:noFill/>
          <a:ln w="9525">
            <a:noFill/>
            <a:miter lim="800000"/>
            <a:headEnd/>
            <a:tailEnd/>
          </a:ln>
        </p:spPr>
        <p:txBody>
          <a:bodyPr>
            <a:spAutoFit/>
          </a:bodyPr>
          <a:lstStyle/>
          <a:p>
            <a:pPr>
              <a:spcBef>
                <a:spcPct val="50000"/>
              </a:spcBef>
            </a:pPr>
            <a:r>
              <a:rPr lang="en-US" sz="3200" b="1">
                <a:latin typeface="Georgia" pitchFamily="18" charset="0"/>
              </a:rPr>
              <a:t>Source of material for scafold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577013" y="1981200"/>
            <a:ext cx="2368550" cy="74613"/>
          </a:xfrm>
          <a:prstGeom prst="rect">
            <a:avLst/>
          </a:prstGeom>
          <a:noFill/>
          <a:ln w="9525">
            <a:noFill/>
            <a:miter lim="800000"/>
            <a:headEnd/>
            <a:tailEnd/>
          </a:ln>
        </p:spPr>
        <p:txBody>
          <a:bodyPr wrap="none" anchor="ctr">
            <a:spAutoFit/>
          </a:bodyPr>
          <a:lstStyle/>
          <a:p>
            <a:endParaRPr lang="en-US"/>
          </a:p>
        </p:txBody>
      </p:sp>
      <p:pic>
        <p:nvPicPr>
          <p:cNvPr id="21507" name="Picture 3" descr="http://upload.wikimedia.org/wikipedia/commons/7/76/Kohlenstoffnanoroehre_Animation.gif"/>
          <p:cNvPicPr>
            <a:picLocks noChangeAspect="1" noChangeArrowheads="1"/>
          </p:cNvPicPr>
          <p:nvPr/>
        </p:nvPicPr>
        <p:blipFill>
          <a:blip r:embed="rId2" r:link="rId3" cstate="print"/>
          <a:srcRect/>
          <a:stretch>
            <a:fillRect/>
          </a:stretch>
        </p:blipFill>
        <p:spPr bwMode="auto">
          <a:xfrm>
            <a:off x="6248400" y="3886200"/>
            <a:ext cx="2514600" cy="2514600"/>
          </a:xfrm>
          <a:prstGeom prst="rect">
            <a:avLst/>
          </a:prstGeom>
          <a:noFill/>
          <a:ln w="9525">
            <a:noFill/>
            <a:miter lim="800000"/>
            <a:headEnd/>
            <a:tailEnd/>
          </a:ln>
        </p:spPr>
      </p:pic>
      <p:graphicFrame>
        <p:nvGraphicFramePr>
          <p:cNvPr id="221196" name="Group 12"/>
          <p:cNvGraphicFramePr>
            <a:graphicFrameLocks noGrp="1"/>
          </p:cNvGraphicFramePr>
          <p:nvPr/>
        </p:nvGraphicFramePr>
        <p:xfrm>
          <a:off x="5878513" y="2498725"/>
          <a:ext cx="1597025" cy="518160"/>
        </p:xfrm>
        <a:graphic>
          <a:graphicData uri="http://schemas.openxmlformats.org/drawingml/2006/table">
            <a:tbl>
              <a:tblPr/>
              <a:tblGrid>
                <a:gridCol w="1597025">
                  <a:extLst>
                    <a:ext uri="{9D8B030D-6E8A-4147-A177-3AD203B41FA5}">
                      <a16:colId xmlns:a16="http://schemas.microsoft.com/office/drawing/2014/main" val="20000"/>
                    </a:ext>
                  </a:extLst>
                </a:gridCol>
              </a:tblGrid>
              <a:tr h="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endParaRPr kumimoji="1" lang="en-US" sz="2800" b="0" i="0" u="none" strike="noStrike" cap="none" normalizeH="0" baseline="0">
                        <a:ln>
                          <a:noFill/>
                        </a:ln>
                        <a:solidFill>
                          <a:schemeClr val="tx1"/>
                        </a:solidFill>
                        <a:effectLst/>
                        <a:latin typeface="Tahoma" pitchFamily="34" charset="0"/>
                      </a:endParaRP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1510" name="Text Box 10"/>
          <p:cNvSpPr txBox="1">
            <a:spLocks noChangeArrowheads="1"/>
          </p:cNvSpPr>
          <p:nvPr/>
        </p:nvSpPr>
        <p:spPr bwMode="auto">
          <a:xfrm>
            <a:off x="4419600" y="304800"/>
            <a:ext cx="4648200" cy="1066800"/>
          </a:xfrm>
          <a:prstGeom prst="rect">
            <a:avLst/>
          </a:prstGeom>
          <a:noFill/>
          <a:ln w="9525">
            <a:noFill/>
            <a:miter lim="800000"/>
            <a:headEnd/>
            <a:tailEnd/>
          </a:ln>
        </p:spPr>
        <p:txBody>
          <a:bodyPr>
            <a:spAutoFit/>
          </a:bodyPr>
          <a:lstStyle/>
          <a:p>
            <a:pPr>
              <a:spcBef>
                <a:spcPct val="50000"/>
              </a:spcBef>
            </a:pPr>
            <a:r>
              <a:rPr lang="en-US" sz="3200" b="1">
                <a:latin typeface="Georgia" pitchFamily="18" charset="0"/>
              </a:rPr>
              <a:t>Extracellular matrix or scafold …</a:t>
            </a:r>
          </a:p>
        </p:txBody>
      </p:sp>
      <p:sp>
        <p:nvSpPr>
          <p:cNvPr id="21511" name="Text Box 11"/>
          <p:cNvSpPr txBox="1">
            <a:spLocks noChangeArrowheads="1"/>
          </p:cNvSpPr>
          <p:nvPr/>
        </p:nvSpPr>
        <p:spPr bwMode="auto">
          <a:xfrm>
            <a:off x="381000" y="1600200"/>
            <a:ext cx="8534400" cy="1917700"/>
          </a:xfrm>
          <a:prstGeom prst="rect">
            <a:avLst/>
          </a:prstGeom>
          <a:noFill/>
          <a:ln w="9525">
            <a:noFill/>
            <a:miter lim="800000"/>
            <a:headEnd/>
            <a:tailEnd/>
          </a:ln>
        </p:spPr>
        <p:txBody>
          <a:bodyPr>
            <a:spAutoFit/>
          </a:bodyPr>
          <a:lstStyle/>
          <a:p>
            <a:pPr>
              <a:buFont typeface="Wingdings" pitchFamily="2" charset="2"/>
              <a:buChar char="q"/>
            </a:pPr>
            <a:r>
              <a:rPr lang="en-US"/>
              <a:t> Allow cell attachment and migration </a:t>
            </a:r>
          </a:p>
          <a:p>
            <a:pPr>
              <a:buFont typeface="Wingdings" pitchFamily="2" charset="2"/>
              <a:buChar char="q"/>
            </a:pPr>
            <a:r>
              <a:rPr lang="en-US"/>
              <a:t> Deliver and retain cells and biochemical factors </a:t>
            </a:r>
          </a:p>
          <a:p>
            <a:pPr>
              <a:buFont typeface="Wingdings" pitchFamily="2" charset="2"/>
              <a:buChar char="q"/>
            </a:pPr>
            <a:r>
              <a:rPr lang="en-US"/>
              <a:t> Enable diffusion of vital cell nutrients and expressed products </a:t>
            </a:r>
          </a:p>
          <a:p>
            <a:pPr>
              <a:buFont typeface="Wingdings" pitchFamily="2" charset="2"/>
              <a:buChar char="q"/>
            </a:pPr>
            <a:r>
              <a:rPr lang="en-US"/>
              <a:t> Exert certain mechanical and biological influences to modify the behaviour of the cell phase </a:t>
            </a:r>
          </a:p>
        </p:txBody>
      </p:sp>
      <p:sp>
        <p:nvSpPr>
          <p:cNvPr id="21512" name="Text Box 13"/>
          <p:cNvSpPr txBox="1">
            <a:spLocks noChangeArrowheads="1"/>
          </p:cNvSpPr>
          <p:nvPr/>
        </p:nvSpPr>
        <p:spPr bwMode="auto">
          <a:xfrm>
            <a:off x="381000" y="3581400"/>
            <a:ext cx="5486400" cy="3013075"/>
          </a:xfrm>
          <a:prstGeom prst="rect">
            <a:avLst/>
          </a:prstGeom>
          <a:noFill/>
          <a:ln w="9525">
            <a:noFill/>
            <a:miter lim="800000"/>
            <a:headEnd/>
            <a:tailEnd/>
          </a:ln>
        </p:spPr>
        <p:txBody>
          <a:bodyPr>
            <a:spAutoFit/>
          </a:bodyPr>
          <a:lstStyle/>
          <a:p>
            <a:pPr marL="457200" indent="-457200"/>
            <a:r>
              <a:rPr lang="en-US" b="1"/>
              <a:t>Carbon nanotube</a:t>
            </a:r>
          </a:p>
          <a:p>
            <a:pPr marL="457200" indent="-457200"/>
            <a:r>
              <a:rPr lang="en-US"/>
              <a:t>candidate for tissue engineering scaffolds </a:t>
            </a:r>
          </a:p>
          <a:p>
            <a:pPr marL="457200" indent="-457200"/>
            <a:r>
              <a:rPr lang="en-US"/>
              <a:t>biocompatible </a:t>
            </a:r>
          </a:p>
          <a:p>
            <a:pPr marL="457200" indent="-457200"/>
            <a:r>
              <a:rPr lang="en-US"/>
              <a:t>resistant to biodegradation </a:t>
            </a:r>
          </a:p>
          <a:p>
            <a:pPr marL="457200" indent="-457200"/>
            <a:r>
              <a:rPr lang="en-US"/>
              <a:t>Can be functionalized with biomolecules. </a:t>
            </a:r>
          </a:p>
          <a:p>
            <a:pPr marL="457200" indent="-457200"/>
            <a:r>
              <a:rPr lang="en-US"/>
              <a:t>However, the possibility of toxicity with non-biodegradable nano-materials is not fully understood.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5"/>
          <p:cNvSpPr txBox="1">
            <a:spLocks noChangeArrowheads="1"/>
          </p:cNvSpPr>
          <p:nvPr/>
        </p:nvSpPr>
        <p:spPr bwMode="auto">
          <a:xfrm>
            <a:off x="3352800" y="304800"/>
            <a:ext cx="5715000" cy="579438"/>
          </a:xfrm>
          <a:prstGeom prst="rect">
            <a:avLst/>
          </a:prstGeom>
          <a:noFill/>
          <a:ln w="9525">
            <a:noFill/>
            <a:miter lim="800000"/>
            <a:headEnd/>
            <a:tailEnd/>
          </a:ln>
        </p:spPr>
        <p:txBody>
          <a:bodyPr>
            <a:spAutoFit/>
          </a:bodyPr>
          <a:lstStyle/>
          <a:p>
            <a:pPr>
              <a:spcBef>
                <a:spcPct val="50000"/>
              </a:spcBef>
            </a:pPr>
            <a:r>
              <a:rPr lang="en-US" sz="3200" b="1">
                <a:latin typeface="Georgia" pitchFamily="18" charset="0"/>
              </a:rPr>
              <a:t>Properties of material …</a:t>
            </a:r>
          </a:p>
        </p:txBody>
      </p:sp>
      <p:sp>
        <p:nvSpPr>
          <p:cNvPr id="22531" name="Text Box 6"/>
          <p:cNvSpPr txBox="1">
            <a:spLocks noChangeArrowheads="1"/>
          </p:cNvSpPr>
          <p:nvPr/>
        </p:nvSpPr>
        <p:spPr bwMode="auto">
          <a:xfrm>
            <a:off x="609600" y="1908175"/>
            <a:ext cx="7696200" cy="2654300"/>
          </a:xfrm>
          <a:prstGeom prst="rect">
            <a:avLst/>
          </a:prstGeom>
          <a:noFill/>
          <a:ln w="9525">
            <a:noFill/>
            <a:miter lim="800000"/>
            <a:headEnd/>
            <a:tailEnd/>
          </a:ln>
        </p:spPr>
        <p:txBody>
          <a:bodyPr>
            <a:spAutoFit/>
          </a:bodyPr>
          <a:lstStyle/>
          <a:p>
            <a:pPr>
              <a:buFont typeface="Wingdings" pitchFamily="2" charset="2"/>
              <a:buChar char="q"/>
            </a:pPr>
            <a:r>
              <a:rPr lang="en-US" sz="2800"/>
              <a:t> High porosity and an adequate pore size </a:t>
            </a:r>
          </a:p>
          <a:p>
            <a:pPr>
              <a:buFont typeface="Wingdings" pitchFamily="2" charset="2"/>
              <a:buChar char="q"/>
            </a:pPr>
            <a:r>
              <a:rPr lang="en-US" sz="2800"/>
              <a:t> Biodegradability or desired resorption rate</a:t>
            </a:r>
          </a:p>
          <a:p>
            <a:pPr>
              <a:buFont typeface="Wingdings" pitchFamily="2" charset="2"/>
              <a:buChar char="q"/>
            </a:pPr>
            <a:r>
              <a:rPr lang="en-US" sz="2800"/>
              <a:t> Non immunogenecity</a:t>
            </a:r>
          </a:p>
          <a:p>
            <a:pPr>
              <a:buFont typeface="Wingdings" pitchFamily="2" charset="2"/>
              <a:buChar char="q"/>
            </a:pPr>
            <a:r>
              <a:rPr lang="en-US" sz="2800"/>
              <a:t> Low concentration</a:t>
            </a:r>
          </a:p>
          <a:p>
            <a:pPr>
              <a:buFont typeface="Wingdings" pitchFamily="2" charset="2"/>
              <a:buChar char="q"/>
            </a:pPr>
            <a:r>
              <a:rPr lang="en-US" sz="2800"/>
              <a:t> Structural integrity @ nanolevel</a:t>
            </a:r>
          </a:p>
          <a:p>
            <a:pPr>
              <a:buFont typeface="Wingdings" pitchFamily="2" charset="2"/>
              <a:buChar char="q"/>
            </a:pPr>
            <a:r>
              <a:rPr lang="en-US" sz="2800"/>
              <a:t> Injectability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imal-Cell-Culture.png"/>
          <p:cNvPicPr>
            <a:picLocks noChangeAspect="1"/>
          </p:cNvPicPr>
          <p:nvPr/>
        </p:nvPicPr>
        <p:blipFill>
          <a:blip r:embed="rId2" cstate="print"/>
          <a:stretch>
            <a:fillRect/>
          </a:stretch>
        </p:blipFill>
        <p:spPr>
          <a:xfrm>
            <a:off x="0" y="1143000"/>
            <a:ext cx="9144000" cy="5093574"/>
          </a:xfrm>
          <a:prstGeom prst="rect">
            <a:avLst/>
          </a:prstGeom>
        </p:spPr>
      </p:pic>
      <p:sp>
        <p:nvSpPr>
          <p:cNvPr id="3" name="TextBox 2"/>
          <p:cNvSpPr txBox="1"/>
          <p:nvPr/>
        </p:nvSpPr>
        <p:spPr>
          <a:xfrm>
            <a:off x="0" y="228600"/>
            <a:ext cx="9144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b="1" dirty="0"/>
              <a:t>Animal cell culture- detailed process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533400" y="1608138"/>
            <a:ext cx="8229600" cy="5021262"/>
          </a:xfrm>
          <a:prstGeom prst="rect">
            <a:avLst/>
          </a:prstGeom>
          <a:noFill/>
          <a:ln w="9525">
            <a:noFill/>
            <a:miter lim="800000"/>
            <a:headEnd/>
            <a:tailEnd/>
          </a:ln>
        </p:spPr>
        <p:txBody>
          <a:bodyPr>
            <a:spAutoFit/>
          </a:bodyPr>
          <a:lstStyle/>
          <a:p>
            <a:pPr>
              <a:spcBef>
                <a:spcPct val="50000"/>
              </a:spcBef>
            </a:pPr>
            <a:r>
              <a:rPr lang="en-US" b="1"/>
              <a:t>Natural or constructed from natural materials</a:t>
            </a:r>
            <a:r>
              <a:rPr lang="en-US"/>
              <a:t> </a:t>
            </a:r>
          </a:p>
          <a:p>
            <a:pPr>
              <a:buFontTx/>
              <a:buChar char="•"/>
            </a:pPr>
            <a:r>
              <a:rPr lang="en-US"/>
              <a:t> derivatives of the extracellular matrix –  proteic material such as collagen or fibrin</a:t>
            </a:r>
          </a:p>
          <a:p>
            <a:pPr>
              <a:buFontTx/>
              <a:buChar char="•"/>
            </a:pPr>
            <a:r>
              <a:rPr lang="en-US"/>
              <a:t> polysaccharidic material:chitosan or glycosaminoglycans (GAG) with cross linking agents (e.g. glutaraldehyde, water soluble carbodiimide), </a:t>
            </a:r>
          </a:p>
          <a:p>
            <a:pPr>
              <a:buFontTx/>
              <a:buChar char="•"/>
            </a:pPr>
            <a:r>
              <a:rPr lang="en-US"/>
              <a:t> bioresorbable sutures like collagen</a:t>
            </a:r>
          </a:p>
          <a:p>
            <a:pPr>
              <a:spcBef>
                <a:spcPct val="50000"/>
              </a:spcBef>
            </a:pPr>
            <a:r>
              <a:rPr lang="en-US" b="1"/>
              <a:t>Synthetic</a:t>
            </a:r>
            <a:r>
              <a:rPr lang="en-US"/>
              <a:t> – </a:t>
            </a:r>
          </a:p>
          <a:p>
            <a:pPr>
              <a:buFontTx/>
              <a:buChar char="•"/>
            </a:pPr>
            <a:r>
              <a:rPr lang="en-US"/>
              <a:t> PuraMatrix, PLA - polylactic acid (polyester) Degrades within the human body to form lactic acid, </a:t>
            </a:r>
          </a:p>
          <a:p>
            <a:pPr>
              <a:buFontTx/>
              <a:buChar char="•"/>
            </a:pPr>
            <a:r>
              <a:rPr lang="en-US"/>
              <a:t> Polyglycolic acid (PGA) and polycaprolactone (PCL): their degradation mechanism is similar to that of PLA, but slightly slower.</a:t>
            </a:r>
          </a:p>
        </p:txBody>
      </p:sp>
      <p:sp>
        <p:nvSpPr>
          <p:cNvPr id="23555" name="Text Box 3"/>
          <p:cNvSpPr txBox="1">
            <a:spLocks noChangeArrowheads="1"/>
          </p:cNvSpPr>
          <p:nvPr/>
        </p:nvSpPr>
        <p:spPr bwMode="auto">
          <a:xfrm>
            <a:off x="4419600" y="304800"/>
            <a:ext cx="4648200" cy="1066800"/>
          </a:xfrm>
          <a:prstGeom prst="rect">
            <a:avLst/>
          </a:prstGeom>
          <a:noFill/>
          <a:ln w="9525">
            <a:noFill/>
            <a:miter lim="800000"/>
            <a:headEnd/>
            <a:tailEnd/>
          </a:ln>
        </p:spPr>
        <p:txBody>
          <a:bodyPr>
            <a:spAutoFit/>
          </a:bodyPr>
          <a:lstStyle/>
          <a:p>
            <a:pPr>
              <a:spcBef>
                <a:spcPct val="50000"/>
              </a:spcBef>
            </a:pPr>
            <a:r>
              <a:rPr lang="en-US" sz="3200" b="1">
                <a:latin typeface="Georgia" pitchFamily="18" charset="0"/>
              </a:rPr>
              <a:t>Source of material for scafold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81000" y="1927225"/>
            <a:ext cx="8534400" cy="4473575"/>
          </a:xfrm>
          <a:prstGeom prst="rect">
            <a:avLst/>
          </a:prstGeom>
          <a:noFill/>
          <a:ln w="9525">
            <a:noFill/>
            <a:miter lim="800000"/>
            <a:headEnd/>
            <a:tailEnd/>
          </a:ln>
        </p:spPr>
        <p:txBody>
          <a:bodyPr>
            <a:spAutoFit/>
          </a:bodyPr>
          <a:lstStyle/>
          <a:p>
            <a:r>
              <a:rPr lang="en-US" b="1"/>
              <a:t>1) Molecular Self-Assembly</a:t>
            </a:r>
            <a:r>
              <a:rPr lang="en-US"/>
              <a:t>: </a:t>
            </a:r>
          </a:p>
          <a:p>
            <a:r>
              <a:rPr lang="en-US"/>
              <a:t>Biomaterials with properties similar in scale and chemistry </a:t>
            </a:r>
          </a:p>
          <a:p>
            <a:r>
              <a:rPr lang="en-US"/>
              <a:t>the natural in vivo extracellular matrix (ECM). </a:t>
            </a:r>
          </a:p>
          <a:p>
            <a:r>
              <a:rPr lang="en-US"/>
              <a:t>polymers + hydrogel -- assemble on their own as hydrogel scaffold </a:t>
            </a:r>
            <a:r>
              <a:rPr lang="en-US" b="1"/>
              <a:t>Merit</a:t>
            </a:r>
            <a:r>
              <a:rPr lang="en-US"/>
              <a:t> : superior </a:t>
            </a:r>
            <a:r>
              <a:rPr lang="en-US" i="1"/>
              <a:t>in vivo </a:t>
            </a:r>
            <a:r>
              <a:rPr lang="en-US"/>
              <a:t>toxicology and biocompatibility. </a:t>
            </a:r>
            <a:endParaRPr lang="en-US" b="1"/>
          </a:p>
          <a:p>
            <a:endParaRPr lang="en-US" b="1"/>
          </a:p>
          <a:p>
            <a:r>
              <a:rPr lang="en-US" b="1"/>
              <a:t>2) Textile technologies</a:t>
            </a:r>
            <a:r>
              <a:rPr lang="en-US"/>
              <a:t>: </a:t>
            </a:r>
          </a:p>
          <a:p>
            <a:r>
              <a:rPr lang="en-US"/>
              <a:t>Preparation of non-woven meshes of different polymers. e.g. non-woven polyglycolide structures. </a:t>
            </a:r>
          </a:p>
          <a:p>
            <a:r>
              <a:rPr lang="en-US"/>
              <a:t>Grow different types of cells. </a:t>
            </a:r>
          </a:p>
          <a:p>
            <a:r>
              <a:rPr lang="en-US" b="1"/>
              <a:t>Drawback</a:t>
            </a:r>
            <a:r>
              <a:rPr lang="en-US"/>
              <a:t> - difficulties of obtaining high porosity and regular pore size. </a:t>
            </a:r>
          </a:p>
        </p:txBody>
      </p:sp>
      <p:sp>
        <p:nvSpPr>
          <p:cNvPr id="24579" name="Text Box 3"/>
          <p:cNvSpPr txBox="1">
            <a:spLocks noChangeArrowheads="1"/>
          </p:cNvSpPr>
          <p:nvPr/>
        </p:nvSpPr>
        <p:spPr bwMode="auto">
          <a:xfrm>
            <a:off x="3429000" y="304800"/>
            <a:ext cx="5638800" cy="1066800"/>
          </a:xfrm>
          <a:prstGeom prst="rect">
            <a:avLst/>
          </a:prstGeom>
          <a:noFill/>
          <a:ln w="9525">
            <a:noFill/>
            <a:miter lim="800000"/>
            <a:headEnd/>
            <a:tailEnd/>
          </a:ln>
        </p:spPr>
        <p:txBody>
          <a:bodyPr>
            <a:spAutoFit/>
          </a:bodyPr>
          <a:lstStyle/>
          <a:p>
            <a:pPr>
              <a:spcBef>
                <a:spcPct val="50000"/>
              </a:spcBef>
            </a:pPr>
            <a:r>
              <a:rPr lang="en-US" sz="3200" b="1">
                <a:latin typeface="Georgia" pitchFamily="18" charset="0"/>
              </a:rPr>
              <a:t>Methods for synthesis of  a scafold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04800" y="298450"/>
            <a:ext cx="8458200" cy="5934075"/>
          </a:xfrm>
          <a:prstGeom prst="rect">
            <a:avLst/>
          </a:prstGeom>
          <a:noFill/>
          <a:ln w="9525">
            <a:noFill/>
            <a:miter lim="800000"/>
            <a:headEnd/>
            <a:tailEnd/>
          </a:ln>
        </p:spPr>
        <p:txBody>
          <a:bodyPr>
            <a:spAutoFit/>
          </a:bodyPr>
          <a:lstStyle/>
          <a:p>
            <a:r>
              <a:rPr lang="en-US" b="1"/>
              <a:t>3) Solvent Casting &amp; Particulate Leaching (SCPL)</a:t>
            </a:r>
            <a:r>
              <a:rPr lang="en-US"/>
              <a:t>: </a:t>
            </a:r>
          </a:p>
          <a:p>
            <a:r>
              <a:rPr lang="en-US"/>
              <a:t>1. the polymer is dissolved into a suitable organic solvent </a:t>
            </a:r>
          </a:p>
          <a:p>
            <a:r>
              <a:rPr lang="en-US"/>
              <a:t>(e.g. polylactic acid could be dissolved into dichloromethane), </a:t>
            </a:r>
          </a:p>
          <a:p>
            <a:r>
              <a:rPr lang="en-US"/>
              <a:t>2. the solution is cast into a mold filled with porogen particles of inorganic salt like sodium chloride, crystals of saccharose, gelatin spheres or paraffin spheres. The size of the porogen particles and the polymer to porogen ratio is directly correlated to the amount of porosity of the final structure. </a:t>
            </a:r>
          </a:p>
          <a:p>
            <a:r>
              <a:rPr lang="en-US"/>
              <a:t>3. The solvent is allowed to fully evaporate, </a:t>
            </a:r>
          </a:p>
          <a:p>
            <a:r>
              <a:rPr lang="en-US"/>
              <a:t>4.the composite structure in the mold is immersed in a bath of a liquid suitable for dissolving the porogen. Once the porogen has been fully dissolved a porous structure is obtained. </a:t>
            </a:r>
            <a:endParaRPr lang="en-US" b="1"/>
          </a:p>
          <a:p>
            <a:endParaRPr lang="en-US" b="1"/>
          </a:p>
          <a:p>
            <a:r>
              <a:rPr lang="en-US" b="1"/>
              <a:t>Merit: </a:t>
            </a:r>
            <a:r>
              <a:rPr lang="en-US"/>
              <a:t>Regular porosity </a:t>
            </a:r>
          </a:p>
          <a:p>
            <a:r>
              <a:rPr lang="en-US" b="1"/>
              <a:t>Drawback </a:t>
            </a:r>
            <a:r>
              <a:rPr lang="en-US"/>
              <a:t>- organic solvents may cause damage to the cells seeded on the scaffold.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381000" y="1600200"/>
            <a:ext cx="8458200" cy="3416320"/>
          </a:xfrm>
          <a:prstGeom prst="rect">
            <a:avLst/>
          </a:prstGeom>
          <a:noFill/>
          <a:ln w="9525">
            <a:noFill/>
            <a:miter lim="800000"/>
            <a:headEnd/>
            <a:tailEnd/>
          </a:ln>
        </p:spPr>
        <p:txBody>
          <a:bodyPr>
            <a:spAutoFit/>
          </a:bodyPr>
          <a:lstStyle/>
          <a:p>
            <a:r>
              <a:rPr lang="en-US" b="1" dirty="0"/>
              <a:t>4) Gas Foaming</a:t>
            </a:r>
            <a:r>
              <a:rPr lang="en-US" dirty="0"/>
              <a:t>: </a:t>
            </a:r>
          </a:p>
          <a:p>
            <a:r>
              <a:rPr lang="en-US" dirty="0"/>
              <a:t>1.Disc shaped structures made of the desired polymer are prepared by means of compression molding using a heated mold. </a:t>
            </a:r>
          </a:p>
          <a:p>
            <a:r>
              <a:rPr lang="en-US" dirty="0"/>
              <a:t>2.The discs are then placed in a chamber where are exposed to high pressure CO2 for several days. </a:t>
            </a:r>
          </a:p>
          <a:p>
            <a:r>
              <a:rPr lang="en-US" dirty="0"/>
              <a:t>3.The pressure inside the chamber is gradually restored to atmospheric levels. During this procedure the pores are formed by the carbon dioxide molecules that abandon the polymer, resulting in a sponge like structure.</a:t>
            </a:r>
            <a:endParaRPr lang="en-US" b="1" dirty="0"/>
          </a:p>
          <a:p>
            <a:endParaRPr lang="en-US" b="1" dirty="0"/>
          </a:p>
          <a:p>
            <a:r>
              <a:rPr lang="en-US" b="1" dirty="0"/>
              <a:t>Merit: </a:t>
            </a:r>
            <a:r>
              <a:rPr lang="en-US" dirty="0"/>
              <a:t>No use of solvents </a:t>
            </a:r>
          </a:p>
          <a:p>
            <a:r>
              <a:rPr lang="en-US" b="1" dirty="0"/>
              <a:t>The drawbacks</a:t>
            </a:r>
            <a:r>
              <a:rPr lang="en-US" dirty="0"/>
              <a:t>: prohibits use of temperature labile material </a:t>
            </a:r>
          </a:p>
          <a:p>
            <a:r>
              <a:rPr lang="en-US" dirty="0"/>
              <a:t>&amp; pores do not form an interconnected structure.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81000" y="1524000"/>
            <a:ext cx="8458200" cy="5203825"/>
          </a:xfrm>
          <a:prstGeom prst="rect">
            <a:avLst/>
          </a:prstGeom>
          <a:noFill/>
          <a:ln w="9525">
            <a:noFill/>
            <a:miter lim="800000"/>
            <a:headEnd/>
            <a:tailEnd/>
          </a:ln>
        </p:spPr>
        <p:txBody>
          <a:bodyPr>
            <a:spAutoFit/>
          </a:bodyPr>
          <a:lstStyle/>
          <a:p>
            <a:r>
              <a:rPr lang="en-US" b="1"/>
              <a:t>5) Emulsification/Freeze-drying</a:t>
            </a:r>
            <a:r>
              <a:rPr lang="en-US"/>
              <a:t>:. </a:t>
            </a:r>
          </a:p>
          <a:p>
            <a:r>
              <a:rPr lang="en-US"/>
              <a:t>1. a synthetic polymer is dissolved into a suitable solvent (e.g. polylactic acid in dichloromethane), </a:t>
            </a:r>
          </a:p>
          <a:p>
            <a:r>
              <a:rPr lang="en-US"/>
              <a:t>2. water is added to the polymeric solution </a:t>
            </a:r>
          </a:p>
          <a:p>
            <a:r>
              <a:rPr lang="en-US"/>
              <a:t>3. the two liquids are mixed in order to obtain an emulsion. </a:t>
            </a:r>
          </a:p>
          <a:p>
            <a:r>
              <a:rPr lang="en-US"/>
              <a:t>4. the emulsion is cast into a mold </a:t>
            </a:r>
          </a:p>
          <a:p>
            <a:r>
              <a:rPr lang="en-US"/>
              <a:t>5. quickly frozen by means of immersion into liquid nitrogen. </a:t>
            </a:r>
          </a:p>
          <a:p>
            <a:r>
              <a:rPr lang="en-US"/>
              <a:t>6. The frozen emulsion is subsequently freeze-dried to remove the dispersed water and the solvent, thus leaving a solidified, porous polymeric structure. </a:t>
            </a:r>
            <a:endParaRPr lang="en-US" b="1"/>
          </a:p>
          <a:p>
            <a:endParaRPr lang="en-US" b="1"/>
          </a:p>
          <a:p>
            <a:r>
              <a:rPr lang="en-US" b="1"/>
              <a:t>Merit: </a:t>
            </a:r>
            <a:r>
              <a:rPr lang="en-US"/>
              <a:t>does not require the use of a solid porogen like SCPL </a:t>
            </a:r>
            <a:r>
              <a:rPr lang="en-US" b="1"/>
              <a:t>Drawbacks</a:t>
            </a:r>
            <a:r>
              <a:rPr lang="en-US"/>
              <a:t> -it still requires the use of solvents, pore size is relatively small and porosity is often irregular)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81000" y="1600200"/>
            <a:ext cx="8458200" cy="4473575"/>
          </a:xfrm>
          <a:prstGeom prst="rect">
            <a:avLst/>
          </a:prstGeom>
          <a:noFill/>
          <a:ln w="9525">
            <a:noFill/>
            <a:miter lim="800000"/>
            <a:headEnd/>
            <a:tailEnd/>
          </a:ln>
        </p:spPr>
        <p:txBody>
          <a:bodyPr>
            <a:spAutoFit/>
          </a:bodyPr>
          <a:lstStyle/>
          <a:p>
            <a:pPr algn="just">
              <a:buFont typeface="Symbol" pitchFamily="18" charset="2"/>
              <a:buChar char=""/>
            </a:pPr>
            <a:r>
              <a:rPr lang="en-US" b="1"/>
              <a:t>6) Thermally Induced Phase Separation (TIPS)</a:t>
            </a:r>
            <a:r>
              <a:rPr lang="en-US"/>
              <a:t>: </a:t>
            </a:r>
          </a:p>
          <a:p>
            <a:pPr algn="just">
              <a:buFont typeface="Symbol" pitchFamily="18" charset="2"/>
              <a:buChar char=""/>
            </a:pPr>
            <a:endParaRPr lang="en-US"/>
          </a:p>
          <a:p>
            <a:pPr algn="just">
              <a:buFont typeface="Symbol" pitchFamily="18" charset="2"/>
              <a:buChar char=""/>
            </a:pPr>
            <a:r>
              <a:rPr lang="en-US"/>
              <a:t>Similar to the emulsifier technique, (this phase separation procedure requires the use of a solvent with a low melting point that is easy to sublime. For example dioxane could be used to dissolve polylactic acid, then phase separation is induced through the addition of a small quantity of water: a polymer-rich and a polymer-poor phase are formed. Following cooling below the solvent melting point and some days of vacuum-drying to sublime the solvent a porous scaffold is obtained.) Liquid-liquid phase separation presents the same drawbacks of emulsification/freeze-drying.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81000" y="1600200"/>
            <a:ext cx="8458200" cy="3378200"/>
          </a:xfrm>
          <a:prstGeom prst="rect">
            <a:avLst/>
          </a:prstGeom>
          <a:noFill/>
          <a:ln w="9525">
            <a:noFill/>
            <a:miter lim="800000"/>
            <a:headEnd/>
            <a:tailEnd/>
          </a:ln>
        </p:spPr>
        <p:txBody>
          <a:bodyPr>
            <a:spAutoFit/>
          </a:bodyPr>
          <a:lstStyle/>
          <a:p>
            <a:pPr algn="just">
              <a:buFont typeface="Symbol" pitchFamily="18" charset="2"/>
              <a:buChar char=""/>
            </a:pPr>
            <a:r>
              <a:rPr lang="en-US" b="1"/>
              <a:t>CAD/CAM Technologies</a:t>
            </a:r>
            <a:r>
              <a:rPr lang="en-US"/>
              <a:t>: </a:t>
            </a:r>
          </a:p>
          <a:p>
            <a:pPr algn="just">
              <a:buFont typeface="Symbol" pitchFamily="18" charset="2"/>
              <a:buChar char=""/>
            </a:pPr>
            <a:endParaRPr lang="en-US"/>
          </a:p>
          <a:p>
            <a:pPr algn="just">
              <a:buFont typeface="Symbol" pitchFamily="18" charset="2"/>
              <a:buChar char=""/>
            </a:pPr>
            <a:r>
              <a:rPr lang="en-US"/>
              <a:t>since most of the above described approaches are limited when it comes to the control of porosity and pore size, computer assisted design and manufacturing techniques have been introduced to tissue engineering. First a three-dimensional structure is designed using CAD software, then the scaffold is realized by using ink-jet printing of polymer powders or through Fused Deposition Modeling of a polymer melt.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67ff5ad.gif"/>
          <p:cNvPicPr>
            <a:picLocks noChangeAspect="1"/>
          </p:cNvPicPr>
          <p:nvPr/>
        </p:nvPicPr>
        <p:blipFill>
          <a:blip r:embed="rId2" cstate="print"/>
          <a:stretch>
            <a:fillRect/>
          </a:stretch>
        </p:blipFill>
        <p:spPr>
          <a:xfrm>
            <a:off x="914400" y="737755"/>
            <a:ext cx="7315200" cy="3148445"/>
          </a:xfrm>
          <a:prstGeom prst="rect">
            <a:avLst/>
          </a:prstGeom>
        </p:spPr>
      </p:pic>
      <p:sp>
        <p:nvSpPr>
          <p:cNvPr id="3" name="TextBox 2"/>
          <p:cNvSpPr txBox="1"/>
          <p:nvPr/>
        </p:nvSpPr>
        <p:spPr>
          <a:xfrm>
            <a:off x="0" y="228600"/>
            <a:ext cx="9144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b="1" dirty="0"/>
              <a:t>Animal cell culture- Types</a:t>
            </a:r>
          </a:p>
        </p:txBody>
      </p:sp>
      <p:pic>
        <p:nvPicPr>
          <p:cNvPr id="4" name="Picture 3" descr="220px-Tissue_culture_vials_nci-vol-2142-300.jpg"/>
          <p:cNvPicPr>
            <a:picLocks noChangeAspect="1"/>
          </p:cNvPicPr>
          <p:nvPr/>
        </p:nvPicPr>
        <p:blipFill>
          <a:blip r:embed="rId3" cstate="print"/>
          <a:stretch>
            <a:fillRect/>
          </a:stretch>
        </p:blipFill>
        <p:spPr>
          <a:xfrm>
            <a:off x="7010400" y="3962400"/>
            <a:ext cx="1828800" cy="2743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_5.jpg"/>
          <p:cNvPicPr>
            <a:picLocks noChangeAspect="1"/>
          </p:cNvPicPr>
          <p:nvPr/>
        </p:nvPicPr>
        <p:blipFill>
          <a:blip r:embed="rId2" cstate="print"/>
          <a:srcRect t="10000"/>
          <a:stretch>
            <a:fillRect/>
          </a:stretch>
        </p:blipFill>
        <p:spPr>
          <a:xfrm>
            <a:off x="0" y="685800"/>
            <a:ext cx="9144000" cy="6172200"/>
          </a:xfrm>
          <a:prstGeom prst="rect">
            <a:avLst/>
          </a:prstGeom>
        </p:spPr>
      </p:pic>
      <p:sp>
        <p:nvSpPr>
          <p:cNvPr id="3" name="TextBox 2"/>
          <p:cNvSpPr txBox="1"/>
          <p:nvPr/>
        </p:nvSpPr>
        <p:spPr>
          <a:xfrm>
            <a:off x="0" y="228600"/>
            <a:ext cx="9144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b="1" dirty="0"/>
              <a:t>Animal cell culture-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87313" y="152400"/>
            <a:ext cx="9056687" cy="564991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imal-Tissue-Culture-index.jpg"/>
          <p:cNvPicPr>
            <a:picLocks noChangeAspect="1"/>
          </p:cNvPicPr>
          <p:nvPr/>
        </p:nvPicPr>
        <p:blipFill>
          <a:blip r:embed="rId2" cstate="print"/>
          <a:stretch>
            <a:fillRect/>
          </a:stretch>
        </p:blipFill>
        <p:spPr>
          <a:xfrm>
            <a:off x="0" y="1143000"/>
            <a:ext cx="9144000" cy="39863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3_24_07_11_10_46_33.jpeg"/>
          <p:cNvPicPr>
            <a:picLocks noChangeAspect="1"/>
          </p:cNvPicPr>
          <p:nvPr/>
        </p:nvPicPr>
        <p:blipFill>
          <a:blip r:embed="rId2" cstate="print"/>
          <a:stretch>
            <a:fillRect/>
          </a:stretch>
        </p:blipFill>
        <p:spPr>
          <a:xfrm>
            <a:off x="0" y="1371600"/>
            <a:ext cx="9144000" cy="3377901"/>
          </a:xfrm>
          <a:prstGeom prst="rect">
            <a:avLst/>
          </a:prstGeom>
        </p:spPr>
      </p:pic>
      <p:sp>
        <p:nvSpPr>
          <p:cNvPr id="3" name="TextBox 2"/>
          <p:cNvSpPr txBox="1"/>
          <p:nvPr/>
        </p:nvSpPr>
        <p:spPr>
          <a:xfrm>
            <a:off x="0" y="228600"/>
            <a:ext cx="9144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b="1" dirty="0"/>
              <a:t>Plant cell culture-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1301</TotalTime>
  <Words>1440</Words>
  <Application>Microsoft Office PowerPoint</Application>
  <PresentationFormat>On-screen Show (4:3)</PresentationFormat>
  <Paragraphs>147</Paragraphs>
  <Slides>47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Baskerville Old Face</vt:lpstr>
      <vt:lpstr>Calibri</vt:lpstr>
      <vt:lpstr>Georgia</vt:lpstr>
      <vt:lpstr>Monotype Sorts</vt:lpstr>
      <vt:lpstr>Symbol</vt:lpstr>
      <vt:lpstr>Tahoma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ketaki kamble</cp:lastModifiedBy>
  <cp:revision>68</cp:revision>
  <dcterms:created xsi:type="dcterms:W3CDTF">2018-10-08T08:20:33Z</dcterms:created>
  <dcterms:modified xsi:type="dcterms:W3CDTF">2021-03-17T07:30:20Z</dcterms:modified>
</cp:coreProperties>
</file>