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7" r:id="rId3"/>
    <p:sldId id="266" r:id="rId4"/>
    <p:sldId id="267" r:id="rId5"/>
    <p:sldId id="257" r:id="rId6"/>
    <p:sldId id="258" r:id="rId7"/>
    <p:sldId id="259" r:id="rId8"/>
    <p:sldId id="265" r:id="rId9"/>
    <p:sldId id="260" r:id="rId10"/>
    <p:sldId id="261" r:id="rId11"/>
    <p:sldId id="274" r:id="rId12"/>
    <p:sldId id="273" r:id="rId13"/>
    <p:sldId id="280" r:id="rId14"/>
    <p:sldId id="278" r:id="rId15"/>
    <p:sldId id="270" r:id="rId16"/>
    <p:sldId id="264" r:id="rId17"/>
    <p:sldId id="269" r:id="rId18"/>
    <p:sldId id="262" r:id="rId19"/>
    <p:sldId id="275" r:id="rId20"/>
    <p:sldId id="276" r:id="rId21"/>
    <p:sldId id="263" r:id="rId22"/>
    <p:sldId id="268" r:id="rId23"/>
    <p:sldId id="271" r:id="rId24"/>
    <p:sldId id="272" r:id="rId25"/>
    <p:sldId id="283" r:id="rId26"/>
    <p:sldId id="282" r:id="rId27"/>
    <p:sldId id="284" r:id="rId28"/>
    <p:sldId id="281"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12721-B7DC-4FAF-A95B-22DEEE01D291}" type="datetimeFigureOut">
              <a:rPr lang="en-US" smtClean="0"/>
              <a:pPr/>
              <a:t>14/09/2018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CB39-9C44-41D0-A8EB-A4036DD3E2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12721-B7DC-4FAF-A95B-22DEEE01D291}" type="datetimeFigureOut">
              <a:rPr lang="en-US" smtClean="0"/>
              <a:pPr/>
              <a:t>14/09/2018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2CB39-9C44-41D0-A8EB-A4036DD3E2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disease-info-lymphatic-system-a.jpg"/>
          <p:cNvPicPr>
            <a:picLocks noChangeAspect="1"/>
          </p:cNvPicPr>
          <p:nvPr/>
        </p:nvPicPr>
        <p:blipFill>
          <a:blip r:embed="rId2" cstate="print"/>
          <a:stretch>
            <a:fillRect/>
          </a:stretch>
        </p:blipFill>
        <p:spPr>
          <a:xfrm>
            <a:off x="0" y="1318846"/>
            <a:ext cx="9144000" cy="4220308"/>
          </a:xfrm>
          <a:prstGeom prst="rect">
            <a:avLst/>
          </a:prstGeom>
        </p:spPr>
      </p:pic>
      <p:sp>
        <p:nvSpPr>
          <p:cNvPr id="3" name="TextBox 2"/>
          <p:cNvSpPr txBox="1"/>
          <p:nvPr/>
        </p:nvSpPr>
        <p:spPr>
          <a:xfrm>
            <a:off x="381000" y="457200"/>
            <a:ext cx="10668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BLOOD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1219200" y="443132"/>
            <a:ext cx="1066800" cy="369332"/>
          </a:xfrm>
          <a:prstGeom prst="rect">
            <a:avLst/>
          </a:prstGeom>
          <a:noFill/>
        </p:spPr>
        <p:txBody>
          <a:bodyPr wrap="square" rtlCol="0">
            <a:spAutoFit/>
          </a:bodyPr>
          <a:lstStyle/>
          <a:p>
            <a:r>
              <a:rPr lang="en-US" b="1" dirty="0" smtClean="0"/>
              <a:t>and</a:t>
            </a:r>
            <a:endParaRPr lang="en-US" b="1" dirty="0"/>
          </a:p>
        </p:txBody>
      </p:sp>
      <p:sp>
        <p:nvSpPr>
          <p:cNvPr id="5" name="TextBox 4"/>
          <p:cNvSpPr txBox="1"/>
          <p:nvPr/>
        </p:nvSpPr>
        <p:spPr>
          <a:xfrm>
            <a:off x="1752600" y="457200"/>
            <a:ext cx="1066800" cy="369332"/>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LYMPH</a:t>
            </a:r>
            <a:endParaRPr lang="en-US" b="1" dirty="0">
              <a:ln w="50800"/>
              <a:solidFill>
                <a:schemeClr val="bg1">
                  <a:shade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cstate="print"/>
          <a:stretch>
            <a:fillRect/>
          </a:stretch>
        </p:blipFill>
        <p:spPr>
          <a:xfrm>
            <a:off x="1676400" y="3733800"/>
            <a:ext cx="5096799" cy="3081513"/>
          </a:xfrm>
          <a:prstGeom prst="rect">
            <a:avLst/>
          </a:prstGeom>
        </p:spPr>
      </p:pic>
      <p:pic>
        <p:nvPicPr>
          <p:cNvPr id="3" name="Picture 2" descr="798px-Hematopoesis_EN.svg.png"/>
          <p:cNvPicPr>
            <a:picLocks noChangeAspect="1"/>
          </p:cNvPicPr>
          <p:nvPr/>
        </p:nvPicPr>
        <p:blipFill>
          <a:blip r:embed="rId3" cstate="print"/>
          <a:stretch>
            <a:fillRect/>
          </a:stretch>
        </p:blipFill>
        <p:spPr>
          <a:xfrm>
            <a:off x="857250" y="76200"/>
            <a:ext cx="7600950" cy="3638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lood-cells_4_orig.jpg"/>
          <p:cNvPicPr>
            <a:picLocks noChangeAspect="1"/>
          </p:cNvPicPr>
          <p:nvPr/>
        </p:nvPicPr>
        <p:blipFill>
          <a:blip r:embed="rId2" cstate="print"/>
          <a:stretch>
            <a:fillRect/>
          </a:stretch>
        </p:blipFill>
        <p:spPr>
          <a:xfrm>
            <a:off x="0" y="1271387"/>
            <a:ext cx="9144000" cy="4315226"/>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61013-16230630-636-s25.png"/>
          <p:cNvPicPr>
            <a:picLocks noChangeAspect="1"/>
          </p:cNvPicPr>
          <p:nvPr/>
        </p:nvPicPr>
        <p:blipFill>
          <a:blip r:embed="rId2" cstate="print"/>
          <a:stretch>
            <a:fillRect/>
          </a:stretch>
        </p:blipFill>
        <p:spPr>
          <a:xfrm>
            <a:off x="1143000" y="38185"/>
            <a:ext cx="7315200" cy="68198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l="20498" t="38542" r="57833" b="16667"/>
          <a:stretch>
            <a:fillRect/>
          </a:stretch>
        </p:blipFill>
        <p:spPr bwMode="auto">
          <a:xfrm>
            <a:off x="2209800" y="152400"/>
            <a:ext cx="5486400" cy="63760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337_difference between blood and lymph.png"/>
          <p:cNvPicPr>
            <a:picLocks noChangeAspect="1"/>
          </p:cNvPicPr>
          <p:nvPr/>
        </p:nvPicPr>
        <p:blipFill>
          <a:blip r:embed="rId2" cstate="print"/>
          <a:stretch>
            <a:fillRect/>
          </a:stretch>
        </p:blipFill>
        <p:spPr>
          <a:xfrm>
            <a:off x="0" y="1453662"/>
            <a:ext cx="9144000" cy="403273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01_LymphCapilrs_1.jpg"/>
          <p:cNvPicPr>
            <a:picLocks noChangeAspect="1"/>
          </p:cNvPicPr>
          <p:nvPr/>
        </p:nvPicPr>
        <p:blipFill>
          <a:blip r:embed="rId2" cstate="print"/>
          <a:stretch>
            <a:fillRect/>
          </a:stretch>
        </p:blipFill>
        <p:spPr>
          <a:xfrm>
            <a:off x="800100" y="0"/>
            <a:ext cx="7543800"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1534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smtClean="0"/>
              <a:t>The lymphatic system plays a major role in the body's immune system, as the primary site for cells relating to adaptive immune system including T-cells and B-cells. Cells in the lymphatic system react to antigens presented or found by the cells directly or by other </a:t>
            </a:r>
            <a:r>
              <a:rPr lang="en-US" dirty="0" err="1" smtClean="0"/>
              <a:t>dendritic</a:t>
            </a:r>
            <a:r>
              <a:rPr lang="en-US" dirty="0" smtClean="0"/>
              <a:t> cells. When an antigen is recognized, an immunological cascade begins involving the activation and recruitment of more and more cells, the production of antibodies and cytokines and the recruitment of other immunological cells such as macrophages.</a:t>
            </a:r>
            <a:endParaRPr lang="en-US" dirty="0"/>
          </a:p>
        </p:txBody>
      </p:sp>
      <p:pic>
        <p:nvPicPr>
          <p:cNvPr id="3" name="Picture 2" descr="lymph-and-lymphatic-system-15-638.jpg"/>
          <p:cNvPicPr>
            <a:picLocks noChangeAspect="1"/>
          </p:cNvPicPr>
          <p:nvPr/>
        </p:nvPicPr>
        <p:blipFill>
          <a:blip r:embed="rId2" cstate="print"/>
          <a:srcRect b="9812"/>
          <a:stretch>
            <a:fillRect/>
          </a:stretch>
        </p:blipFill>
        <p:spPr>
          <a:xfrm>
            <a:off x="1600200" y="2514600"/>
            <a:ext cx="6076950" cy="4114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ymph_capillary.jpg"/>
          <p:cNvPicPr>
            <a:picLocks noChangeAspect="1"/>
          </p:cNvPicPr>
          <p:nvPr/>
        </p:nvPicPr>
        <p:blipFill>
          <a:blip r:embed="rId2" cstate="print"/>
          <a:stretch>
            <a:fillRect/>
          </a:stretch>
        </p:blipFill>
        <p:spPr>
          <a:xfrm>
            <a:off x="990600" y="1447800"/>
            <a:ext cx="7363884" cy="4267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ymphatic System_01_0.png"/>
          <p:cNvPicPr>
            <a:picLocks noChangeAspect="1"/>
          </p:cNvPicPr>
          <p:nvPr/>
        </p:nvPicPr>
        <p:blipFill>
          <a:blip r:embed="rId2" cstate="print"/>
          <a:stretch>
            <a:fillRect/>
          </a:stretch>
        </p:blipFill>
        <p:spPr>
          <a:xfrm>
            <a:off x="1638744" y="0"/>
            <a:ext cx="6057456" cy="6858000"/>
          </a:xfrm>
          <a:prstGeom prst="rect">
            <a:avLst/>
          </a:prstGeom>
        </p:spPr>
      </p:pic>
      <p:sp>
        <p:nvSpPr>
          <p:cNvPr id="5" name="TextBox 4"/>
          <p:cNvSpPr txBox="1"/>
          <p:nvPr/>
        </p:nvSpPr>
        <p:spPr>
          <a:xfrm>
            <a:off x="0" y="0"/>
            <a:ext cx="32004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Organs of lymphatic system</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382000" cy="4247317"/>
          </a:xfrm>
          <a:prstGeom prst="rect">
            <a:avLst/>
          </a:prstGeom>
          <a:noFill/>
        </p:spPr>
        <p:txBody>
          <a:bodyPr wrap="square" rtlCol="0">
            <a:spAutoFit/>
          </a:bodyPr>
          <a:lstStyle/>
          <a:p>
            <a:r>
              <a:rPr lang="en-US" dirty="0" smtClean="0"/>
              <a:t>The functions of the lymphatic system. </a:t>
            </a:r>
          </a:p>
          <a:p>
            <a:r>
              <a:rPr lang="en-US" dirty="0" smtClean="0"/>
              <a:t>          (1)  to return excess interstitial fluid (lymph) and its dissolved solutes (electrolytes, nutrients, wastes, regulatory substances, immune system molecules) to the systemic circulation.</a:t>
            </a:r>
            <a:br>
              <a:rPr lang="en-US" dirty="0" smtClean="0"/>
            </a:br>
            <a:r>
              <a:rPr lang="en-US" dirty="0" smtClean="0"/>
              <a:t>          (2)  to transport dietary fats/lipids (in the form of </a:t>
            </a:r>
            <a:r>
              <a:rPr lang="en-US" dirty="0" err="1" smtClean="0"/>
              <a:t>chylomicrons</a:t>
            </a:r>
            <a:r>
              <a:rPr lang="en-US" dirty="0" smtClean="0"/>
              <a:t>) absorbed from the meal at the intestines to the </a:t>
            </a:r>
            <a:r>
              <a:rPr lang="en-US" dirty="0" err="1" smtClean="0"/>
              <a:t>adipocytes</a:t>
            </a:r>
            <a:r>
              <a:rPr lang="en-US" dirty="0" smtClean="0"/>
              <a:t> via the systemic circulation. </a:t>
            </a:r>
            <a:br>
              <a:rPr lang="en-US" dirty="0" smtClean="0"/>
            </a:br>
            <a:r>
              <a:rPr lang="en-US" dirty="0" smtClean="0"/>
              <a:t>          (3)  to contribute to specific immune defenses by:</a:t>
            </a:r>
          </a:p>
          <a:p>
            <a:endParaRPr lang="en-US" dirty="0" smtClean="0"/>
          </a:p>
          <a:p>
            <a:r>
              <a:rPr lang="en-US" dirty="0" smtClean="0"/>
              <a:t>(a) serving as a route for leukocyte movements, </a:t>
            </a:r>
          </a:p>
          <a:p>
            <a:r>
              <a:rPr lang="en-US" dirty="0" smtClean="0"/>
              <a:t>(b) filtering lymph at the lymph nodes, </a:t>
            </a:r>
          </a:p>
          <a:p>
            <a:r>
              <a:rPr lang="en-US" dirty="0" smtClean="0"/>
              <a:t>(c) filtering blood at the spleen, </a:t>
            </a:r>
          </a:p>
          <a:p>
            <a:r>
              <a:rPr lang="en-US" dirty="0" smtClean="0"/>
              <a:t>(d) providing the location and opportunity for specific leukocytes, especially lymphocytes, to encounter and respond to foreign and tumor antigens.</a:t>
            </a:r>
            <a:br>
              <a:rPr lang="en-US" dirty="0" smtClean="0"/>
            </a:br>
            <a:r>
              <a:rPr lang="en-US" dirty="0" smtClean="0"/>
              <a:t/>
            </a:r>
            <a:br>
              <a:rPr lang="en-US" dirty="0" smtClean="0"/>
            </a:br>
            <a:endParaRPr lang="en-US" dirty="0"/>
          </a:p>
        </p:txBody>
      </p:sp>
      <p:sp>
        <p:nvSpPr>
          <p:cNvPr id="3" name="TextBox 2"/>
          <p:cNvSpPr txBox="1"/>
          <p:nvPr/>
        </p:nvSpPr>
        <p:spPr>
          <a:xfrm>
            <a:off x="0" y="0"/>
            <a:ext cx="32004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Functions of lymphatic system</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ood_009001.jpg"/>
          <p:cNvPicPr>
            <a:picLocks noChangeAspect="1"/>
          </p:cNvPicPr>
          <p:nvPr/>
        </p:nvPicPr>
        <p:blipFill>
          <a:blip r:embed="rId2" cstate="print"/>
          <a:stretch>
            <a:fillRect/>
          </a:stretch>
        </p:blipFill>
        <p:spPr>
          <a:xfrm>
            <a:off x="957771" y="0"/>
            <a:ext cx="7228458" cy="6858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41487"/>
            <a:ext cx="8229600" cy="5078313"/>
          </a:xfrm>
          <a:prstGeom prst="rect">
            <a:avLst/>
          </a:prstGeom>
          <a:noFill/>
        </p:spPr>
        <p:txBody>
          <a:bodyPr wrap="square" rtlCol="0">
            <a:spAutoFit/>
          </a:bodyPr>
          <a:lstStyle/>
          <a:p>
            <a:pPr algn="just"/>
            <a:r>
              <a:rPr lang="en-US" dirty="0" smtClean="0"/>
              <a:t>The three means/mechanisms by which lymph flow (returning lymph fluid to the circulatory system) is facilitated. </a:t>
            </a:r>
          </a:p>
          <a:p>
            <a:pPr algn="just"/>
            <a:endParaRPr lang="en-US" dirty="0" smtClean="0"/>
          </a:p>
          <a:p>
            <a:pPr algn="just"/>
            <a:r>
              <a:rPr lang="en-US" dirty="0" smtClean="0"/>
              <a:t>     (1)  valves in lymphatic vessels which prevent backflow within the lymphatic drainage system. </a:t>
            </a:r>
          </a:p>
          <a:p>
            <a:pPr algn="just"/>
            <a:r>
              <a:rPr lang="en-US" dirty="0" smtClean="0"/>
              <a:t/>
            </a:r>
            <a:br>
              <a:rPr lang="en-US" dirty="0" smtClean="0"/>
            </a:br>
            <a:r>
              <a:rPr lang="en-US" dirty="0" smtClean="0"/>
              <a:t>         (2)  skeletal muscle pump - the contraction of skeletal muscles in the limbs assists with lymph return from the limbs because lymph vessels are guarded by valves to prevent back flow of lymph; as a result, skeletal muscle contraction provides an </a:t>
            </a:r>
            <a:r>
              <a:rPr lang="en-US" dirty="0" err="1" smtClean="0"/>
              <a:t>extravascular</a:t>
            </a:r>
            <a:r>
              <a:rPr lang="en-US" dirty="0" smtClean="0"/>
              <a:t> compression on these lymph vessels which moves the lymph forward (and against gravity) back toward the systemic circulation.</a:t>
            </a:r>
          </a:p>
          <a:p>
            <a:pPr algn="just"/>
            <a:r>
              <a:rPr lang="en-US" dirty="0" smtClean="0"/>
              <a:t/>
            </a:r>
            <a:br>
              <a:rPr lang="en-US" dirty="0" smtClean="0"/>
            </a:br>
            <a:r>
              <a:rPr lang="en-US" dirty="0" smtClean="0"/>
              <a:t>           (3)  respiratory pump - the contraction of the diaphragm and </a:t>
            </a:r>
            <a:r>
              <a:rPr lang="en-US" dirty="0" err="1" smtClean="0"/>
              <a:t>intercostal</a:t>
            </a:r>
            <a:r>
              <a:rPr lang="en-US" dirty="0" smtClean="0"/>
              <a:t> muscles in the thoracic cavity assists with lymph return to the systemic circulation because each time a person inhales, there is a slight but significant drop in internal thoracic pressure which creates a pressure gradient which assists in the flow of lymph moving forward (and against gravity) back toward the systemic circulation.</a:t>
            </a:r>
          </a:p>
          <a:p>
            <a:pPr algn="just"/>
            <a:endParaRPr lang="en-US" dirty="0"/>
          </a:p>
        </p:txBody>
      </p:sp>
      <p:sp>
        <p:nvSpPr>
          <p:cNvPr id="3" name="TextBox 2"/>
          <p:cNvSpPr txBox="1"/>
          <p:nvPr/>
        </p:nvSpPr>
        <p:spPr>
          <a:xfrm>
            <a:off x="0" y="0"/>
            <a:ext cx="3429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Mechanics of the lymphatic flow</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ymph-and-lymphatic-system-18-638.jpg"/>
          <p:cNvPicPr>
            <a:picLocks noChangeAspect="1"/>
          </p:cNvPicPr>
          <p:nvPr/>
        </p:nvPicPr>
        <p:blipFill>
          <a:blip r:embed="rId2" cstate="print"/>
          <a:srcRect t="16701"/>
          <a:stretch>
            <a:fillRect/>
          </a:stretch>
        </p:blipFill>
        <p:spPr>
          <a:xfrm>
            <a:off x="0" y="682217"/>
            <a:ext cx="9144000" cy="5718583"/>
          </a:xfrm>
          <a:prstGeom prst="rect">
            <a:avLst/>
          </a:prstGeom>
        </p:spPr>
      </p:pic>
      <p:sp>
        <p:nvSpPr>
          <p:cNvPr id="4" name="TextBox 3"/>
          <p:cNvSpPr txBox="1"/>
          <p:nvPr/>
        </p:nvSpPr>
        <p:spPr>
          <a:xfrm>
            <a:off x="0" y="0"/>
            <a:ext cx="3429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Organs of the lymphatic system</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defigcorr4.jpeg"/>
          <p:cNvPicPr>
            <a:picLocks noChangeAspect="1"/>
          </p:cNvPicPr>
          <p:nvPr/>
        </p:nvPicPr>
        <p:blipFill>
          <a:blip r:embed="rId2" cstate="print"/>
          <a:stretch>
            <a:fillRect/>
          </a:stretch>
        </p:blipFill>
        <p:spPr>
          <a:xfrm>
            <a:off x="1066800" y="990600"/>
            <a:ext cx="7315200" cy="5080000"/>
          </a:xfrm>
          <a:prstGeom prst="rect">
            <a:avLst/>
          </a:prstGeom>
        </p:spPr>
      </p:pic>
      <p:sp>
        <p:nvSpPr>
          <p:cNvPr id="3" name="TextBox 2"/>
          <p:cNvSpPr txBox="1"/>
          <p:nvPr/>
        </p:nvSpPr>
        <p:spPr>
          <a:xfrm>
            <a:off x="0" y="0"/>
            <a:ext cx="15240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Lymph node</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153400" cy="3416320"/>
          </a:xfrm>
          <a:prstGeom prst="rect">
            <a:avLst/>
          </a:prstGeom>
          <a:noFill/>
        </p:spPr>
        <p:txBody>
          <a:bodyPr wrap="square" rtlCol="0">
            <a:spAutoFit/>
          </a:bodyPr>
          <a:lstStyle/>
          <a:p>
            <a:pPr algn="just"/>
            <a:r>
              <a:rPr lang="en-US" b="1" dirty="0" smtClean="0"/>
              <a:t>lymph</a:t>
            </a:r>
            <a:r>
              <a:rPr lang="en-US" dirty="0" smtClean="0"/>
              <a:t> - The specific name give to the clear, yellowish protein-poor fluid located between cells in all connective tissues except blood and cartilage after it has been collected into the vessels of the lymphatic drainage system.</a:t>
            </a:r>
          </a:p>
          <a:p>
            <a:pPr algn="just"/>
            <a:r>
              <a:rPr lang="en-US" dirty="0" smtClean="0"/>
              <a:t>lymph flow is regulated by Interstitial Fluid Hydrostatic Pressure, the muscular pump in the limbs, the thoracic pump in the chest, and valves which prevent backflow. </a:t>
            </a:r>
          </a:p>
          <a:p>
            <a:pPr algn="just"/>
            <a:endParaRPr lang="en-US" dirty="0" smtClean="0"/>
          </a:p>
          <a:p>
            <a:pPr algn="just"/>
            <a:r>
              <a:rPr lang="en-US" b="1" dirty="0" smtClean="0"/>
              <a:t>lymph capillary</a:t>
            </a:r>
            <a:r>
              <a:rPr lang="en-US" dirty="0" smtClean="0"/>
              <a:t> - The smallest lymph vessels which are open at the distal end to admit lymph (interstitial fluid = intercellular fluid = tissue fluid) from the tissue spaces; the walls consist of a simple </a:t>
            </a:r>
            <a:r>
              <a:rPr lang="en-US" dirty="0" err="1" smtClean="0"/>
              <a:t>squamous</a:t>
            </a:r>
            <a:r>
              <a:rPr lang="en-US" dirty="0" smtClean="0"/>
              <a:t> endothelium with a poorly developed basement membrane; lymph flow is regulated by gravity, Interstitial Fluid Hydrostatic Pressure, the muscular pump in the limbs, and the thoracic pump in the chest.</a:t>
            </a:r>
          </a:p>
          <a:p>
            <a:pPr algn="just"/>
            <a:endParaRPr lang="en-US" dirty="0"/>
          </a:p>
        </p:txBody>
      </p:sp>
      <p:sp>
        <p:nvSpPr>
          <p:cNvPr id="4" name="TextBox 3"/>
          <p:cNvSpPr txBox="1"/>
          <p:nvPr/>
        </p:nvSpPr>
        <p:spPr>
          <a:xfrm>
            <a:off x="0" y="0"/>
            <a:ext cx="3429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Organs of the lymphatic system</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67690"/>
            <a:ext cx="8229600" cy="4524315"/>
          </a:xfrm>
          <a:prstGeom prst="rect">
            <a:avLst/>
          </a:prstGeom>
          <a:noFill/>
        </p:spPr>
        <p:txBody>
          <a:bodyPr wrap="square" rtlCol="0">
            <a:spAutoFit/>
          </a:bodyPr>
          <a:lstStyle/>
          <a:p>
            <a:pPr algn="just"/>
            <a:r>
              <a:rPr lang="en-US" b="1" dirty="0" smtClean="0"/>
              <a:t>lymph vessel</a:t>
            </a:r>
            <a:r>
              <a:rPr lang="en-US" dirty="0" smtClean="0"/>
              <a:t> - Any of the delicate thin-walled vascular tubes, lined with endothelium and a very thin outer </a:t>
            </a:r>
            <a:r>
              <a:rPr lang="en-US" dirty="0" err="1" smtClean="0"/>
              <a:t>areolar</a:t>
            </a:r>
            <a:r>
              <a:rPr lang="en-US" dirty="0" smtClean="0"/>
              <a:t> connective tissue wrapping, which transport lymph (interstitial fluid = intercellular fluid = tissue fluid) from the tissue spaces back to the systemic circulation.</a:t>
            </a:r>
          </a:p>
          <a:p>
            <a:pPr algn="just"/>
            <a:endParaRPr lang="en-US" dirty="0" smtClean="0"/>
          </a:p>
          <a:p>
            <a:pPr algn="just"/>
            <a:r>
              <a:rPr lang="en-US" b="1" dirty="0" smtClean="0"/>
              <a:t>anchoring filaments</a:t>
            </a:r>
            <a:r>
              <a:rPr lang="en-US" dirty="0" smtClean="0"/>
              <a:t> - Collagen fiber which attach the endothelial cells of lymph capillaries to the surrounding tissue structures so that any increase in interstitial fluid volume opens the </a:t>
            </a:r>
            <a:r>
              <a:rPr lang="en-US" dirty="0" err="1" smtClean="0"/>
              <a:t>minivalves</a:t>
            </a:r>
            <a:r>
              <a:rPr lang="en-US" dirty="0" smtClean="0"/>
              <a:t> (loose connections between endothelial cells), rather than causing the lymph capillaries to collapse.  </a:t>
            </a:r>
          </a:p>
          <a:p>
            <a:pPr algn="just"/>
            <a:endParaRPr lang="en-US" dirty="0" smtClean="0"/>
          </a:p>
          <a:p>
            <a:pPr algn="just"/>
            <a:r>
              <a:rPr lang="en-US" b="1" dirty="0" smtClean="0"/>
              <a:t>lacteal</a:t>
            </a:r>
            <a:r>
              <a:rPr lang="en-US" dirty="0" smtClean="0"/>
              <a:t> - Any of the numerous minute lymph capillaries, located in the intestinal </a:t>
            </a:r>
            <a:r>
              <a:rPr lang="en-US" dirty="0" err="1" smtClean="0"/>
              <a:t>villi</a:t>
            </a:r>
            <a:r>
              <a:rPr lang="en-US" dirty="0" smtClean="0"/>
              <a:t>, which convey </a:t>
            </a:r>
            <a:r>
              <a:rPr lang="en-US" dirty="0" err="1" smtClean="0"/>
              <a:t>chyle</a:t>
            </a:r>
            <a:r>
              <a:rPr lang="en-US" dirty="0" smtClean="0"/>
              <a:t> (lymph containing lipids absorbed from the meal and packaged in </a:t>
            </a:r>
            <a:r>
              <a:rPr lang="en-US" dirty="0" err="1" smtClean="0"/>
              <a:t>chylomicrons</a:t>
            </a:r>
            <a:r>
              <a:rPr lang="en-US" dirty="0" smtClean="0"/>
              <a:t>) from the intestine to the lymphatic circulation and thereby to the thoracic duct and then to the systemic blood circulation; lymph flow is regulated by Interstitial Fluid Hydrostatic Pressure.</a:t>
            </a:r>
          </a:p>
          <a:p>
            <a:pPr algn="just"/>
            <a:endParaRPr lang="en-US" dirty="0"/>
          </a:p>
        </p:txBody>
      </p:sp>
      <p:sp>
        <p:nvSpPr>
          <p:cNvPr id="4" name="TextBox 3"/>
          <p:cNvSpPr txBox="1"/>
          <p:nvPr/>
        </p:nvSpPr>
        <p:spPr>
          <a:xfrm>
            <a:off x="0" y="0"/>
            <a:ext cx="3429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Organs of the lymphatic system</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ex.jpg"/>
          <p:cNvPicPr>
            <a:picLocks noChangeAspect="1"/>
          </p:cNvPicPr>
          <p:nvPr/>
        </p:nvPicPr>
        <p:blipFill>
          <a:blip r:embed="rId2" cstate="print"/>
          <a:stretch>
            <a:fillRect/>
          </a:stretch>
        </p:blipFill>
        <p:spPr>
          <a:xfrm>
            <a:off x="1600200" y="1292225"/>
            <a:ext cx="6400800" cy="3889375"/>
          </a:xfrm>
          <a:prstGeom prst="rect">
            <a:avLst/>
          </a:prstGeom>
        </p:spPr>
      </p:pic>
      <p:sp>
        <p:nvSpPr>
          <p:cNvPr id="3" name="TextBox 2"/>
          <p:cNvSpPr txBox="1"/>
          <p:nvPr/>
        </p:nvSpPr>
        <p:spPr>
          <a:xfrm>
            <a:off x="152400" y="152400"/>
            <a:ext cx="23622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Antigen Presentation</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pcs.png"/>
          <p:cNvPicPr>
            <a:picLocks noChangeAspect="1"/>
          </p:cNvPicPr>
          <p:nvPr/>
        </p:nvPicPr>
        <p:blipFill>
          <a:blip r:embed="rId2" cstate="print"/>
          <a:stretch>
            <a:fillRect/>
          </a:stretch>
        </p:blipFill>
        <p:spPr>
          <a:xfrm>
            <a:off x="762000" y="1047750"/>
            <a:ext cx="7620000" cy="4762500"/>
          </a:xfrm>
          <a:prstGeom prst="rect">
            <a:avLst/>
          </a:prstGeom>
        </p:spPr>
      </p:pic>
      <p:sp>
        <p:nvSpPr>
          <p:cNvPr id="3" name="TextBox 2"/>
          <p:cNvSpPr txBox="1"/>
          <p:nvPr/>
        </p:nvSpPr>
        <p:spPr>
          <a:xfrm>
            <a:off x="152400" y="152400"/>
            <a:ext cx="23622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Antigen Presentation</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OEP_course work\SLS course\Unit 3\immune system\index45.jpg"/>
          <p:cNvPicPr>
            <a:picLocks noChangeAspect="1" noChangeArrowheads="1"/>
          </p:cNvPicPr>
          <p:nvPr/>
        </p:nvPicPr>
        <p:blipFill>
          <a:blip r:embed="rId2" cstate="print"/>
          <a:srcRect/>
          <a:stretch>
            <a:fillRect/>
          </a:stretch>
        </p:blipFill>
        <p:spPr bwMode="auto">
          <a:xfrm>
            <a:off x="914400" y="999467"/>
            <a:ext cx="7315200" cy="486793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tigen+presentation+pathways+of+exogenous+and+endogenous+protein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_shot_2013-02-21_at_101216_am1361466751457.png"/>
          <p:cNvPicPr>
            <a:picLocks noChangeAspect="1"/>
          </p:cNvPicPr>
          <p:nvPr/>
        </p:nvPicPr>
        <p:blipFill>
          <a:blip r:embed="rId2" cstate="print"/>
          <a:stretch>
            <a:fillRect/>
          </a:stretch>
        </p:blipFill>
        <p:spPr>
          <a:xfrm>
            <a:off x="0" y="162059"/>
            <a:ext cx="9144000" cy="65338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y003.jpg"/>
          <p:cNvPicPr>
            <a:picLocks noChangeAspect="1"/>
          </p:cNvPicPr>
          <p:nvPr/>
        </p:nvPicPr>
        <p:blipFill>
          <a:blip r:embed="rId2" cstate="print"/>
          <a:stretch>
            <a:fillRect/>
          </a:stretch>
        </p:blipFill>
        <p:spPr>
          <a:xfrm>
            <a:off x="552450" y="685800"/>
            <a:ext cx="8039100" cy="548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_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382000" cy="3416320"/>
          </a:xfrm>
          <a:prstGeom prst="rect">
            <a:avLst/>
          </a:prstGeom>
        </p:spPr>
        <p:txBody>
          <a:bodyPr wrap="square">
            <a:spAutoFit/>
          </a:bodyPr>
          <a:lstStyle/>
          <a:p>
            <a:pPr algn="just"/>
            <a:r>
              <a:rPr lang="en-US" b="1" dirty="0" smtClean="0"/>
              <a:t>Function of blood</a:t>
            </a:r>
          </a:p>
          <a:p>
            <a:pPr algn="just"/>
            <a:r>
              <a:rPr lang="en-US" b="1" dirty="0" smtClean="0"/>
              <a:t>Transportation</a:t>
            </a:r>
            <a:r>
              <a:rPr lang="en-US" dirty="0" smtClean="0"/>
              <a:t>: The blood carries other substances around the body inside Arteries, Veins and Capillaries. These include gasses (Oxygen and Carbon Dioxide), waste products (water, urea), hormones, enzymes and nutrients (glucose, amino acids, vitamins and minerals). The blood flows through the Circulatory System.</a:t>
            </a:r>
          </a:p>
          <a:p>
            <a:pPr algn="just"/>
            <a:endParaRPr lang="en-US" dirty="0" smtClean="0"/>
          </a:p>
          <a:p>
            <a:pPr algn="just"/>
            <a:r>
              <a:rPr lang="en-US" b="1" dirty="0" smtClean="0"/>
              <a:t>Maintaining Homeostasis</a:t>
            </a:r>
            <a:r>
              <a:rPr lang="en-US" dirty="0" smtClean="0"/>
              <a:t>: Altering the blood flow to the skin can help to reduce body temperature. Transportation of enzymes which are used to maintain our internal environments.</a:t>
            </a:r>
          </a:p>
          <a:p>
            <a:pPr algn="just"/>
            <a:endParaRPr lang="en-US" dirty="0" smtClean="0"/>
          </a:p>
          <a:p>
            <a:pPr algn="just"/>
            <a:r>
              <a:rPr lang="en-US" b="1" dirty="0" smtClean="0"/>
              <a:t>Immunity and defense</a:t>
            </a:r>
            <a:r>
              <a:rPr lang="en-US" dirty="0" smtClean="0"/>
              <a:t>: White blood cells fight infection and platelets help repair damage and clot the blood</a:t>
            </a:r>
            <a:endParaRPr lang="en-US" dirty="0"/>
          </a:p>
        </p:txBody>
      </p:sp>
      <p:pic>
        <p:nvPicPr>
          <p:cNvPr id="3" name="Picture 2" descr="redbloodcells.jpg"/>
          <p:cNvPicPr>
            <a:picLocks noChangeAspect="1"/>
          </p:cNvPicPr>
          <p:nvPr/>
        </p:nvPicPr>
        <p:blipFill>
          <a:blip r:embed="rId2" cstate="print"/>
          <a:stretch>
            <a:fillRect/>
          </a:stretch>
        </p:blipFill>
        <p:spPr>
          <a:xfrm>
            <a:off x="1981200" y="3886200"/>
            <a:ext cx="5486400" cy="26968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8282"/>
            <a:ext cx="8839200" cy="3693319"/>
          </a:xfrm>
          <a:prstGeom prst="rect">
            <a:avLst/>
          </a:prstGeom>
        </p:spPr>
        <p:txBody>
          <a:bodyPr wrap="square">
            <a:spAutoFit/>
          </a:bodyPr>
          <a:lstStyle/>
          <a:p>
            <a:pPr algn="just"/>
            <a:r>
              <a:rPr lang="en-US" b="1" dirty="0" smtClean="0"/>
              <a:t>Composition of blood: </a:t>
            </a:r>
            <a:r>
              <a:rPr lang="en-US" dirty="0" smtClean="0"/>
              <a:t>Blood is made up of a number of types of cells:</a:t>
            </a:r>
          </a:p>
          <a:p>
            <a:pPr algn="just"/>
            <a:r>
              <a:rPr lang="en-US" b="1" dirty="0" smtClean="0"/>
              <a:t>Plasma</a:t>
            </a:r>
            <a:r>
              <a:rPr lang="en-US" dirty="0" smtClean="0"/>
              <a:t>: Plasma is a straw-</a:t>
            </a:r>
            <a:r>
              <a:rPr lang="en-US" dirty="0" err="1" smtClean="0"/>
              <a:t>coloured</a:t>
            </a:r>
            <a:r>
              <a:rPr lang="en-US" dirty="0" smtClean="0"/>
              <a:t> fluid in which blood cells are suspended. It is made up of approximately 90% water as well as electrolytes such as sodium and potassium and proteins.</a:t>
            </a:r>
          </a:p>
          <a:p>
            <a:pPr algn="just"/>
            <a:r>
              <a:rPr lang="en-US" b="1" dirty="0" smtClean="0"/>
              <a:t>Red Blood Cells</a:t>
            </a:r>
            <a:r>
              <a:rPr lang="en-US" dirty="0" smtClean="0"/>
              <a:t> (Erythrocytes): The main function of red blood cells is to carry oxygen. Red blood cells contain a protein called </a:t>
            </a:r>
            <a:r>
              <a:rPr lang="en-US" dirty="0" err="1" smtClean="0"/>
              <a:t>Haemoglobin</a:t>
            </a:r>
            <a:r>
              <a:rPr lang="en-US" dirty="0" smtClean="0"/>
              <a:t>. This combines with oxygen to form </a:t>
            </a:r>
            <a:r>
              <a:rPr lang="en-US" dirty="0" err="1" smtClean="0"/>
              <a:t>Oxyhaemoglobin</a:t>
            </a:r>
            <a:r>
              <a:rPr lang="en-US" dirty="0" smtClean="0"/>
              <a:t>. Each red blood cell has a lifespan of approximately 120 days before it gets broken down by the spleen. New cells are manufactured in the bone marrow of most bones. There are approximately 4.5-5 million red cells per micro-</a:t>
            </a:r>
            <a:r>
              <a:rPr lang="en-US" dirty="0" err="1" smtClean="0"/>
              <a:t>litre</a:t>
            </a:r>
            <a:r>
              <a:rPr lang="en-US" dirty="0" smtClean="0"/>
              <a:t> of blood.</a:t>
            </a:r>
          </a:p>
          <a:p>
            <a:pPr algn="just"/>
            <a:r>
              <a:rPr lang="en-US" b="1" dirty="0" smtClean="0"/>
              <a:t>White Blood Cells</a:t>
            </a:r>
            <a:r>
              <a:rPr lang="en-US" dirty="0" smtClean="0"/>
              <a:t> (Leucocytes): There a number of types of white blood cells, although the function of all of them is to help fight disease and infection. They typically have a lifespan of a few days and there are only 5-10 thousand WBC's per micro-</a:t>
            </a:r>
            <a:r>
              <a:rPr lang="en-US" dirty="0" err="1" smtClean="0"/>
              <a:t>litre</a:t>
            </a:r>
            <a:r>
              <a:rPr lang="en-US" dirty="0" smtClean="0"/>
              <a:t> of blood.</a:t>
            </a:r>
          </a:p>
          <a:p>
            <a:pPr algn="just"/>
            <a:r>
              <a:rPr lang="en-US" b="1" dirty="0" smtClean="0"/>
              <a:t>Platelets</a:t>
            </a:r>
            <a:r>
              <a:rPr lang="en-US" dirty="0" smtClean="0"/>
              <a:t> (</a:t>
            </a:r>
            <a:r>
              <a:rPr lang="en-US" dirty="0" err="1" smtClean="0"/>
              <a:t>Thrombocytes</a:t>
            </a:r>
            <a:r>
              <a:rPr lang="en-US" dirty="0" smtClean="0"/>
              <a:t>): Platelets are disc shaped cell fragments which are involved in clotting the blood to prevent the excess loss of body fluids</a:t>
            </a:r>
            <a:endParaRPr lang="en-US" dirty="0"/>
          </a:p>
        </p:txBody>
      </p:sp>
      <p:pic>
        <p:nvPicPr>
          <p:cNvPr id="4" name="Picture 3" descr="Blood-cells-and-its-types-with-functions.jpg"/>
          <p:cNvPicPr>
            <a:picLocks noChangeAspect="1"/>
          </p:cNvPicPr>
          <p:nvPr/>
        </p:nvPicPr>
        <p:blipFill>
          <a:blip r:embed="rId2" cstate="print"/>
          <a:srcRect t="17778"/>
          <a:stretch>
            <a:fillRect/>
          </a:stretch>
        </p:blipFill>
        <p:spPr>
          <a:xfrm>
            <a:off x="1905000" y="4038600"/>
            <a:ext cx="6191250" cy="2819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543800" cy="2308324"/>
          </a:xfrm>
          <a:prstGeom prst="rect">
            <a:avLst/>
          </a:prstGeom>
        </p:spPr>
        <p:txBody>
          <a:bodyPr wrap="square">
            <a:spAutoFit/>
          </a:bodyPr>
          <a:lstStyle/>
          <a:p>
            <a:pPr algn="just"/>
            <a:r>
              <a:rPr lang="en-US" b="1" dirty="0" smtClean="0"/>
              <a:t>Blood types</a:t>
            </a:r>
          </a:p>
          <a:p>
            <a:pPr algn="just"/>
            <a:r>
              <a:rPr lang="en-US" dirty="0" smtClean="0"/>
              <a:t>Although all blood is made of the same basic parts, not all blood is the same. There are eight different common variants know as blood types, which differ by the presence of or lack of antigens. Antigens are substances, which can trigger the immune system to fight infection or diseases. If someone is given the wrong type of blood in a blood transfusion then it is possible the antigens will trigger an immune response to the transfused blood causing it to be rejected by the body.</a:t>
            </a:r>
            <a:endParaRPr lang="en-US" dirty="0"/>
          </a:p>
        </p:txBody>
      </p:sp>
      <p:pic>
        <p:nvPicPr>
          <p:cNvPr id="4" name="Picture 3" descr="BloodTypes-ABO.png"/>
          <p:cNvPicPr>
            <a:picLocks noChangeAspect="1"/>
          </p:cNvPicPr>
          <p:nvPr/>
        </p:nvPicPr>
        <p:blipFill>
          <a:blip r:embed="rId2" cstate="print"/>
          <a:stretch>
            <a:fillRect/>
          </a:stretch>
        </p:blipFill>
        <p:spPr>
          <a:xfrm>
            <a:off x="1524000" y="3733800"/>
            <a:ext cx="5457825" cy="20097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fference-between-Serum-and-Plasma.jpg"/>
          <p:cNvPicPr>
            <a:picLocks noChangeAspect="1"/>
          </p:cNvPicPr>
          <p:nvPr/>
        </p:nvPicPr>
        <p:blipFill>
          <a:blip r:embed="rId2" cstate="print"/>
          <a:stretch>
            <a:fillRect/>
          </a:stretch>
        </p:blipFill>
        <p:spPr>
          <a:xfrm>
            <a:off x="1371600" y="1295400"/>
            <a:ext cx="6191250" cy="3429000"/>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R-150-in-normal-hematopoietic-process-miR-150-regulates-cell-differentiation-fate-in.png"/>
          <p:cNvPicPr>
            <a:picLocks noChangeAspect="1"/>
          </p:cNvPicPr>
          <p:nvPr/>
        </p:nvPicPr>
        <p:blipFill>
          <a:blip r:embed="rId2" cstate="print"/>
          <a:stretch>
            <a:fillRect/>
          </a:stretch>
        </p:blipFill>
        <p:spPr>
          <a:xfrm>
            <a:off x="1133475" y="1638300"/>
            <a:ext cx="6877050" cy="5143500"/>
          </a:xfrm>
          <a:prstGeom prst="rect">
            <a:avLst/>
          </a:prstGeom>
        </p:spPr>
      </p:pic>
      <p:sp>
        <p:nvSpPr>
          <p:cNvPr id="3" name="TextBox 2"/>
          <p:cNvSpPr txBox="1"/>
          <p:nvPr/>
        </p:nvSpPr>
        <p:spPr>
          <a:xfrm>
            <a:off x="533400" y="304800"/>
            <a:ext cx="7543800" cy="1200329"/>
          </a:xfrm>
          <a:prstGeom prst="rect">
            <a:avLst/>
          </a:prstGeom>
          <a:noFill/>
        </p:spPr>
        <p:txBody>
          <a:bodyPr wrap="square" rtlCol="0">
            <a:spAutoFit/>
          </a:bodyPr>
          <a:lstStyle/>
          <a:p>
            <a:r>
              <a:rPr lang="en-US" dirty="0" err="1" smtClean="0"/>
              <a:t>Hematopoesis</a:t>
            </a:r>
            <a:r>
              <a:rPr lang="en-US" dirty="0" smtClean="0"/>
              <a:t> is the formation of blood cellular components. All cellular blood components are derived from </a:t>
            </a:r>
            <a:r>
              <a:rPr lang="en-US" dirty="0" err="1" smtClean="0"/>
              <a:t>haematopoietic</a:t>
            </a:r>
            <a:r>
              <a:rPr lang="en-US" dirty="0" smtClean="0"/>
              <a:t> stem cells. In a healthy adult person, approximately 10</a:t>
            </a:r>
            <a:r>
              <a:rPr lang="en-US" baseline="30000" dirty="0" smtClean="0"/>
              <a:t>11</a:t>
            </a:r>
            <a:r>
              <a:rPr lang="en-US" dirty="0" smtClean="0"/>
              <a:t>–10</a:t>
            </a:r>
            <a:r>
              <a:rPr lang="en-US" baseline="30000" dirty="0" smtClean="0"/>
              <a:t>12</a:t>
            </a:r>
            <a:r>
              <a:rPr lang="en-US" dirty="0" smtClean="0"/>
              <a:t> new blood cells are produced daily in order to maintain steady state levels in the peripheral circulation.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765</Words>
  <Application>Microsoft Office PowerPoint</Application>
  <PresentationFormat>On-screen Show (4:3)</PresentationFormat>
  <Paragraphs>48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53</cp:revision>
  <dcterms:created xsi:type="dcterms:W3CDTF">2018-08-23T10:03:41Z</dcterms:created>
  <dcterms:modified xsi:type="dcterms:W3CDTF">2018-09-14T11:12:57Z</dcterms:modified>
</cp:coreProperties>
</file>