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70" r:id="rId8"/>
    <p:sldId id="265" r:id="rId9"/>
    <p:sldId id="266" r:id="rId10"/>
    <p:sldId id="268" r:id="rId11"/>
    <p:sldId id="262" r:id="rId12"/>
    <p:sldId id="263" r:id="rId13"/>
    <p:sldId id="264" r:id="rId14"/>
    <p:sldId id="272" r:id="rId15"/>
    <p:sldId id="275" r:id="rId16"/>
    <p:sldId id="277" r:id="rId17"/>
    <p:sldId id="273" r:id="rId18"/>
    <p:sldId id="274" r:id="rId19"/>
    <p:sldId id="280" r:id="rId20"/>
    <p:sldId id="281" r:id="rId21"/>
    <p:sldId id="282" r:id="rId22"/>
    <p:sldId id="286" r:id="rId23"/>
    <p:sldId id="287" r:id="rId24"/>
    <p:sldId id="288" r:id="rId25"/>
    <p:sldId id="285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EFC-DED9-4C55-BFA1-C78431C453F8}" type="datetimeFigureOut">
              <a:rPr lang="en-US" smtClean="0"/>
              <a:pPr/>
              <a:t>21/09/2018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F993-2171-49CA-9E68-F65E18081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EFC-DED9-4C55-BFA1-C78431C453F8}" type="datetimeFigureOut">
              <a:rPr lang="en-US" smtClean="0"/>
              <a:pPr/>
              <a:t>21/09/2018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F993-2171-49CA-9E68-F65E18081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EFC-DED9-4C55-BFA1-C78431C453F8}" type="datetimeFigureOut">
              <a:rPr lang="en-US" smtClean="0"/>
              <a:pPr/>
              <a:t>21/09/2018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F993-2171-49CA-9E68-F65E18081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EFC-DED9-4C55-BFA1-C78431C453F8}" type="datetimeFigureOut">
              <a:rPr lang="en-US" smtClean="0"/>
              <a:pPr/>
              <a:t>21/09/2018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F993-2171-49CA-9E68-F65E18081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EFC-DED9-4C55-BFA1-C78431C453F8}" type="datetimeFigureOut">
              <a:rPr lang="en-US" smtClean="0"/>
              <a:pPr/>
              <a:t>21/09/2018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F993-2171-49CA-9E68-F65E18081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EFC-DED9-4C55-BFA1-C78431C453F8}" type="datetimeFigureOut">
              <a:rPr lang="en-US" smtClean="0"/>
              <a:pPr/>
              <a:t>21/09/2018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F993-2171-49CA-9E68-F65E18081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EFC-DED9-4C55-BFA1-C78431C453F8}" type="datetimeFigureOut">
              <a:rPr lang="en-US" smtClean="0"/>
              <a:pPr/>
              <a:t>21/09/2018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F993-2171-49CA-9E68-F65E18081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EFC-DED9-4C55-BFA1-C78431C453F8}" type="datetimeFigureOut">
              <a:rPr lang="en-US" smtClean="0"/>
              <a:pPr/>
              <a:t>21/09/2018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F993-2171-49CA-9E68-F65E18081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EFC-DED9-4C55-BFA1-C78431C453F8}" type="datetimeFigureOut">
              <a:rPr lang="en-US" smtClean="0"/>
              <a:pPr/>
              <a:t>21/09/2018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F993-2171-49CA-9E68-F65E18081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EFC-DED9-4C55-BFA1-C78431C453F8}" type="datetimeFigureOut">
              <a:rPr lang="en-US" smtClean="0"/>
              <a:pPr/>
              <a:t>21/09/2018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F993-2171-49CA-9E68-F65E18081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0EFC-DED9-4C55-BFA1-C78431C453F8}" type="datetimeFigureOut">
              <a:rPr lang="en-US" smtClean="0"/>
              <a:pPr/>
              <a:t>21/09/2018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F993-2171-49CA-9E68-F65E18081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F0EFC-DED9-4C55-BFA1-C78431C453F8}" type="datetimeFigureOut">
              <a:rPr lang="en-US" smtClean="0"/>
              <a:pPr/>
              <a:t>21/09/2018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F993-2171-49CA-9E68-F65E18081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jpeg"/><Relationship Id="rId3" Type="http://schemas.openxmlformats.org/officeDocument/2006/relationships/image" Target="../media/image92.jpeg"/><Relationship Id="rId7" Type="http://schemas.openxmlformats.org/officeDocument/2006/relationships/image" Target="../media/image95.jpe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4.jpeg"/><Relationship Id="rId10" Type="http://schemas.openxmlformats.org/officeDocument/2006/relationships/image" Target="../media/image98.jpeg"/><Relationship Id="rId4" Type="http://schemas.openxmlformats.org/officeDocument/2006/relationships/image" Target="../media/image93.jpeg"/><Relationship Id="rId9" Type="http://schemas.openxmlformats.org/officeDocument/2006/relationships/image" Target="../media/image9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eg"/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44.png"/><Relationship Id="rId21" Type="http://schemas.openxmlformats.org/officeDocument/2006/relationships/image" Target="../media/image27.png"/><Relationship Id="rId34" Type="http://schemas.openxmlformats.org/officeDocument/2006/relationships/image" Target="../media/image39.png"/><Relationship Id="rId42" Type="http://schemas.openxmlformats.org/officeDocument/2006/relationships/image" Target="../media/image47.png"/><Relationship Id="rId47" Type="http://schemas.openxmlformats.org/officeDocument/2006/relationships/image" Target="../media/image52.png"/><Relationship Id="rId50" Type="http://schemas.openxmlformats.org/officeDocument/2006/relationships/image" Target="../media/image55.png"/><Relationship Id="rId55" Type="http://schemas.openxmlformats.org/officeDocument/2006/relationships/image" Target="../media/image6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Relationship Id="rId46" Type="http://schemas.openxmlformats.org/officeDocument/2006/relationships/image" Target="../media/image5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4.png"/><Relationship Id="rId41" Type="http://schemas.openxmlformats.org/officeDocument/2006/relationships/image" Target="../media/image46.png"/><Relationship Id="rId54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40" Type="http://schemas.openxmlformats.org/officeDocument/2006/relationships/image" Target="../media/image45.png"/><Relationship Id="rId45" Type="http://schemas.openxmlformats.org/officeDocument/2006/relationships/image" Target="../media/image50.png"/><Relationship Id="rId53" Type="http://schemas.openxmlformats.org/officeDocument/2006/relationships/image" Target="../media/image5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6.png"/><Relationship Id="rId36" Type="http://schemas.openxmlformats.org/officeDocument/2006/relationships/image" Target="../media/image41.pn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6.png"/><Relationship Id="rId44" Type="http://schemas.openxmlformats.org/officeDocument/2006/relationships/image" Target="../media/image49.png"/><Relationship Id="rId52" Type="http://schemas.openxmlformats.org/officeDocument/2006/relationships/image" Target="../media/image5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43" Type="http://schemas.openxmlformats.org/officeDocument/2006/relationships/image" Target="../media/image48.png"/><Relationship Id="rId48" Type="http://schemas.openxmlformats.org/officeDocument/2006/relationships/image" Target="../media/image53.png"/><Relationship Id="rId56" Type="http://schemas.openxmlformats.org/officeDocument/2006/relationships/image" Target="../media/image61.png"/><Relationship Id="rId8" Type="http://schemas.openxmlformats.org/officeDocument/2006/relationships/image" Target="../media/image14.png"/><Relationship Id="rId51" Type="http://schemas.openxmlformats.org/officeDocument/2006/relationships/image" Target="../media/image56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inja-004-5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472" y="3124200"/>
            <a:ext cx="3006328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Showcard Gothic" pitchFamily="82" charset="0"/>
              </a:rPr>
              <a:t>OUR    Immune     System</a:t>
            </a:r>
            <a:endParaRPr lang="en-US" sz="3600" dirty="0">
              <a:solidFill>
                <a:srgbClr val="FF0000"/>
              </a:solidFill>
              <a:latin typeface="Showcard Gothic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57150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 war is on..</a:t>
            </a:r>
            <a:endParaRPr lang="en-US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pid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3886200"/>
            <a:ext cx="6096000" cy="2794000"/>
          </a:xfrm>
          <a:prstGeom prst="rect">
            <a:avLst/>
          </a:prstGeom>
        </p:spPr>
      </p:pic>
      <p:pic>
        <p:nvPicPr>
          <p:cNvPr id="3" name="Picture 2" descr="salmonell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28600"/>
            <a:ext cx="6477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54727" y="2678655"/>
            <a:ext cx="7065818" cy="750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637" y="3428999"/>
            <a:ext cx="8312727" cy="3025588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0658" y="304800"/>
          <a:ext cx="6253942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506"/>
                <a:gridCol w="1348890"/>
                <a:gridCol w="4414546"/>
              </a:tblGrid>
              <a:tr h="697868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S.No.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L w="3810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381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rgbClr val="D3D7DB"/>
                    </a:solidFill>
                  </a:tcPr>
                </a:tc>
                <a:tc>
                  <a:txBody>
                    <a:bodyPr/>
                    <a:lstStyle/>
                    <a:p>
                      <a:pPr marL="5505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45" dirty="0">
                          <a:latin typeface="Arial"/>
                          <a:cs typeface="Arial"/>
                        </a:rPr>
                        <a:t>Type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381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rgbClr val="D3D7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Mechanism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38100">
                      <a:solidFill>
                        <a:srgbClr val="4D4D4D"/>
                      </a:solidFill>
                      <a:prstDash val="solid"/>
                    </a:lnR>
                    <a:lnT w="381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rgbClr val="D3D7DB"/>
                    </a:solidFill>
                  </a:tcPr>
                </a:tc>
              </a:tr>
              <a:tr h="420500">
                <a:tc gridSpan="3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A.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Anatomic</a:t>
                      </a:r>
                      <a:r>
                        <a:rPr sz="18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barriers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38100">
                      <a:solidFill>
                        <a:srgbClr val="4D4D4D"/>
                      </a:solidFill>
                      <a:prstDash val="solid"/>
                    </a:lnL>
                    <a:lnR w="381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rgbClr val="D3D7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06661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3810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38100">
                      <a:solidFill>
                        <a:srgbClr val="4D4D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Skin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38100">
                      <a:solidFill>
                        <a:srgbClr val="4D4D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85090" algn="just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Mechanical barriers retards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entry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of  microbes. Acidic environment (pH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3-5) 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retards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growth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microbes.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381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38100">
                      <a:solidFill>
                        <a:srgbClr val="4D4D4D"/>
                      </a:solidFill>
                      <a:prstDash val="solid"/>
                    </a:lnB>
                  </a:tcPr>
                </a:tc>
              </a:tr>
              <a:tr h="177741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937" marB="0">
                    <a:lnL w="3810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38100">
                      <a:solidFill>
                        <a:srgbClr val="4D4D4D"/>
                      </a:solidFill>
                      <a:prstDash val="solid"/>
                    </a:lnT>
                    <a:lnB w="38100">
                      <a:solidFill>
                        <a:srgbClr val="4D4D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498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Mucous 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ra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937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38100">
                      <a:solidFill>
                        <a:srgbClr val="4D4D4D"/>
                      </a:solidFill>
                      <a:prstDash val="solid"/>
                    </a:lnT>
                    <a:lnB w="38100">
                      <a:solidFill>
                        <a:srgbClr val="4D4D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84455" algn="just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Normal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flora compete with microbes for  attachment sites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nutrients. Mucus  entraps foreign microorganisms.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Cilia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propel microorganisms out of</a:t>
                      </a:r>
                      <a:r>
                        <a:rPr sz="1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body.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937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38100">
                      <a:solidFill>
                        <a:srgbClr val="4D4D4D"/>
                      </a:solidFill>
                      <a:prstDash val="solid"/>
                    </a:lnR>
                    <a:lnT w="38100">
                      <a:solidFill>
                        <a:srgbClr val="4D4D4D"/>
                      </a:solidFill>
                      <a:prstDash val="solid"/>
                    </a:lnT>
                    <a:lnB w="38100">
                      <a:solidFill>
                        <a:srgbClr val="4D4D4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454727" y="3428999"/>
            <a:ext cx="7065818" cy="137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000" y="2587215"/>
            <a:ext cx="6927273" cy="841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2400" y="609600"/>
          <a:ext cx="3657600" cy="56146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08"/>
                <a:gridCol w="841248"/>
                <a:gridCol w="2523744"/>
              </a:tblGrid>
              <a:tr h="424405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0" spc="-5" dirty="0">
                          <a:latin typeface="Arial"/>
                          <a:cs typeface="Arial"/>
                        </a:rPr>
                        <a:t>S.No.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L w="3810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381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rgbClr val="D3D7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45" dirty="0">
                          <a:latin typeface="Arial"/>
                          <a:cs typeface="Arial"/>
                        </a:rPr>
                        <a:t>Type</a:t>
                      </a:r>
                      <a:endParaRPr sz="1600" b="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381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rgbClr val="D3D7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5" dirty="0">
                          <a:latin typeface="Arial"/>
                          <a:cs typeface="Arial"/>
                        </a:rPr>
                        <a:t>Mechanism</a:t>
                      </a:r>
                      <a:endParaRPr sz="1600" b="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38100">
                      <a:solidFill>
                        <a:srgbClr val="4D4D4D"/>
                      </a:solidFill>
                      <a:prstDash val="solid"/>
                    </a:lnR>
                    <a:lnT w="381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rgbClr val="D3D7DB"/>
                    </a:solidFill>
                  </a:tcPr>
                </a:tc>
              </a:tr>
              <a:tr h="376892">
                <a:tc gridSpan="3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0" dirty="0">
                          <a:latin typeface="Arial"/>
                          <a:cs typeface="Arial"/>
                        </a:rPr>
                        <a:t>B.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Physiologic 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barriers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38100">
                      <a:solidFill>
                        <a:srgbClr val="4D4D4D"/>
                      </a:solidFill>
                      <a:prstDash val="solid"/>
                    </a:lnL>
                    <a:lnR w="381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9050">
                      <a:solidFill>
                        <a:srgbClr val="4D4D4D"/>
                      </a:solidFill>
                      <a:prstDash val="solid"/>
                    </a:lnB>
                    <a:solidFill>
                      <a:srgbClr val="D3D7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4897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dirty="0">
                          <a:latin typeface="Arial"/>
                          <a:cs typeface="Arial"/>
                        </a:rPr>
                        <a:t>1.</a:t>
                      </a:r>
                      <a:endParaRPr sz="1600" b="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3810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19050">
                      <a:solidFill>
                        <a:srgbClr val="4D4D4D"/>
                      </a:solidFill>
                      <a:prstDash val="solid"/>
                    </a:lnT>
                    <a:lnB w="38100">
                      <a:solidFill>
                        <a:srgbClr val="4D4D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15" dirty="0">
                          <a:latin typeface="Arial"/>
                          <a:cs typeface="Arial"/>
                        </a:rPr>
                        <a:t>Temperature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19050">
                      <a:solidFill>
                        <a:srgbClr val="4D4D4D"/>
                      </a:solidFill>
                      <a:prstDash val="solid"/>
                    </a:lnT>
                    <a:lnB w="38100">
                      <a:solidFill>
                        <a:srgbClr val="4D4D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84455" algn="just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dirty="0">
                          <a:latin typeface="Arial"/>
                          <a:cs typeface="Arial"/>
                        </a:rPr>
                        <a:t>Normal 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body temperature inhibits growth  of some pathogens. Fever response  inhibits </a:t>
                      </a:r>
                      <a:r>
                        <a:rPr sz="1600" b="0" spc="5" dirty="0">
                          <a:latin typeface="Arial"/>
                          <a:cs typeface="Arial"/>
                        </a:rPr>
                        <a:t>growth 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of some</a:t>
                      </a:r>
                      <a:r>
                        <a:rPr sz="1600" b="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pathogens.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38100">
                      <a:solidFill>
                        <a:srgbClr val="4D4D4D"/>
                      </a:solidFill>
                      <a:prstDash val="solid"/>
                    </a:lnR>
                    <a:lnT w="19050">
                      <a:solidFill>
                        <a:srgbClr val="4D4D4D"/>
                      </a:solidFill>
                      <a:prstDash val="solid"/>
                    </a:lnT>
                    <a:lnB w="38100">
                      <a:solidFill>
                        <a:srgbClr val="4D4D4D"/>
                      </a:solidFill>
                      <a:prstDash val="solid"/>
                    </a:lnB>
                  </a:tcPr>
                </a:tc>
              </a:tr>
              <a:tr h="625372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0" dirty="0">
                          <a:latin typeface="Arial"/>
                          <a:cs typeface="Arial"/>
                        </a:rPr>
                        <a:t>2.</a:t>
                      </a:r>
                      <a:endParaRPr sz="1600" b="0">
                        <a:latin typeface="Arial"/>
                        <a:cs typeface="Arial"/>
                      </a:endParaRPr>
                    </a:p>
                  </a:txBody>
                  <a:tcPr marL="0" marR="0" marT="15688" marB="0">
                    <a:lnL w="3810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38100">
                      <a:solidFill>
                        <a:srgbClr val="4D4D4D"/>
                      </a:solidFill>
                      <a:prstDash val="solid"/>
                    </a:lnT>
                    <a:lnB w="38100">
                      <a:solidFill>
                        <a:srgbClr val="4D4D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0" spc="-5" dirty="0">
                          <a:latin typeface="Arial"/>
                          <a:cs typeface="Arial"/>
                        </a:rPr>
                        <a:t>Low</a:t>
                      </a:r>
                      <a:r>
                        <a:rPr sz="1600" b="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pH</a:t>
                      </a:r>
                      <a:endParaRPr sz="1600" b="0">
                        <a:latin typeface="Arial"/>
                        <a:cs typeface="Arial"/>
                      </a:endParaRPr>
                    </a:p>
                  </a:txBody>
                  <a:tcPr marL="0" marR="0" marT="15688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38100">
                      <a:solidFill>
                        <a:srgbClr val="4D4D4D"/>
                      </a:solidFill>
                      <a:prstDash val="solid"/>
                    </a:lnT>
                    <a:lnB w="38100">
                      <a:solidFill>
                        <a:srgbClr val="4D4D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85090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1091565" algn="l"/>
                          <a:tab pos="1489075" algn="l"/>
                          <a:tab pos="2693035" algn="l"/>
                          <a:tab pos="3909695" algn="l"/>
                          <a:tab pos="4557395" algn="l"/>
                        </a:tabLst>
                      </a:pPr>
                      <a:r>
                        <a:rPr sz="1600" b="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b="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y	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f	st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ach	c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ts	k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s	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st  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ingested</a:t>
                      </a:r>
                      <a:r>
                        <a:rPr sz="1600" b="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microorganisms.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15688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38100">
                      <a:solidFill>
                        <a:srgbClr val="4D4D4D"/>
                      </a:solidFill>
                      <a:prstDash val="solid"/>
                    </a:lnR>
                    <a:lnT w="38100">
                      <a:solidFill>
                        <a:srgbClr val="4D4D4D"/>
                      </a:solidFill>
                      <a:prstDash val="solid"/>
                    </a:lnT>
                    <a:lnB w="38100">
                      <a:solidFill>
                        <a:srgbClr val="4D4D4D"/>
                      </a:solidFill>
                      <a:prstDash val="solid"/>
                    </a:lnB>
                  </a:tcPr>
                </a:tc>
              </a:tr>
              <a:tr h="160334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dirty="0">
                          <a:latin typeface="Arial"/>
                          <a:cs typeface="Arial"/>
                        </a:rPr>
                        <a:t>3.</a:t>
                      </a:r>
                      <a:endParaRPr sz="1600" b="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3810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38100">
                      <a:solidFill>
                        <a:srgbClr val="4D4D4D"/>
                      </a:solidFill>
                      <a:prstDash val="solid"/>
                    </a:lnT>
                    <a:lnB w="38100">
                      <a:solidFill>
                        <a:srgbClr val="4D4D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4381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5" dirty="0">
                          <a:latin typeface="Arial"/>
                          <a:cs typeface="Arial"/>
                        </a:rPr>
                        <a:t>Chemical 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rs</a:t>
                      </a:r>
                      <a:endParaRPr sz="1600" b="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38100">
                      <a:solidFill>
                        <a:srgbClr val="4D4D4D"/>
                      </a:solidFill>
                      <a:prstDash val="solid"/>
                    </a:lnT>
                    <a:lnB w="38100">
                      <a:solidFill>
                        <a:srgbClr val="4D4D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83820" algn="just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2903855" algn="l"/>
                          <a:tab pos="3994785" algn="l"/>
                        </a:tabLst>
                      </a:pPr>
                      <a:r>
                        <a:rPr sz="1600" b="0" spc="-15" dirty="0">
                          <a:latin typeface="Arial"/>
                          <a:cs typeface="Arial"/>
                        </a:rPr>
                        <a:t>Lysozyme 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cleaves bacterial cell 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wall.  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Interferon induces antiviral state in  uninfected cells. Complement lyses 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mi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cr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oo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s	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r	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tes  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phagocytosis.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38100">
                      <a:solidFill>
                        <a:srgbClr val="4D4D4D"/>
                      </a:solidFill>
                      <a:prstDash val="solid"/>
                    </a:lnR>
                    <a:lnT w="38100">
                      <a:solidFill>
                        <a:srgbClr val="4D4D4D"/>
                      </a:solidFill>
                      <a:prstDash val="solid"/>
                    </a:lnT>
                    <a:lnB w="38100">
                      <a:solidFill>
                        <a:srgbClr val="4D4D4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524000" y="3428999"/>
            <a:ext cx="6927273" cy="16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surface-barriers_med.jpeg"/>
          <p:cNvPicPr>
            <a:picLocks noChangeAspect="1"/>
          </p:cNvPicPr>
          <p:nvPr/>
        </p:nvPicPr>
        <p:blipFill>
          <a:blip r:embed="rId4" cstate="print"/>
          <a:srcRect l="1389" t="5651" r="1389"/>
          <a:stretch>
            <a:fillRect/>
          </a:stretch>
        </p:blipFill>
        <p:spPr>
          <a:xfrm>
            <a:off x="3962400" y="956115"/>
            <a:ext cx="5056632" cy="36445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000" y="2507877"/>
            <a:ext cx="6927273" cy="92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1530" y="1736015"/>
          <a:ext cx="6927850" cy="3523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182"/>
                <a:gridCol w="1384300"/>
                <a:gridCol w="4989368"/>
              </a:tblGrid>
              <a:tr h="379879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S.No.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L w="3810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381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rgbClr val="D3D7DB"/>
                    </a:solidFill>
                  </a:tcPr>
                </a:tc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45" dirty="0">
                          <a:latin typeface="Arial"/>
                          <a:cs typeface="Arial"/>
                        </a:rPr>
                        <a:t>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381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rgbClr val="D3D7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Mechanism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38100">
                      <a:solidFill>
                        <a:srgbClr val="4D4D4D"/>
                      </a:solidFill>
                      <a:prstDash val="solid"/>
                    </a:lnR>
                    <a:lnT w="381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rgbClr val="D3D7DB"/>
                    </a:solidFill>
                  </a:tcPr>
                </a:tc>
              </a:tr>
              <a:tr h="379207">
                <a:tc gridSpan="3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C.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Phagocytic or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Endocytic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barriers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38100">
                      <a:solidFill>
                        <a:srgbClr val="4D4D4D"/>
                      </a:solidFill>
                      <a:prstDash val="solid"/>
                    </a:lnL>
                    <a:lnR w="381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rgbClr val="D3D7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5461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3810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28575">
                      <a:solidFill>
                        <a:srgbClr val="4D4D4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0170" marR="1301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Various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cells internalize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and break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down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foreign  macromolecules. Specialized cells (blood monocytes,  neutrophils, tissue macrophages) phagocytose, kill,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digest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whole</a:t>
                      </a:r>
                      <a:r>
                        <a:rPr sz="1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microorganisms.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381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28575">
                      <a:solidFill>
                        <a:srgbClr val="4D4D4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2985">
                <a:tc gridSpan="3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D.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Inflammatory</a:t>
                      </a:r>
                      <a:r>
                        <a:rPr sz="1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barriers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38100">
                      <a:solidFill>
                        <a:srgbClr val="4D4D4D"/>
                      </a:solidFill>
                      <a:prstDash val="solid"/>
                    </a:lnL>
                    <a:lnR w="38100">
                      <a:solidFill>
                        <a:srgbClr val="4D4D4D"/>
                      </a:solidFill>
                      <a:prstDash val="solid"/>
                    </a:lnR>
                    <a:lnT w="28575">
                      <a:solidFill>
                        <a:srgbClr val="4D4D4D"/>
                      </a:solidFill>
                      <a:prstDash val="solid"/>
                    </a:lnT>
                    <a:lnB w="19050">
                      <a:solidFill>
                        <a:srgbClr val="4D4D4D"/>
                      </a:solidFill>
                      <a:prstDash val="solid"/>
                    </a:lnB>
                    <a:solidFill>
                      <a:srgbClr val="D3D7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5644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3810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19050">
                      <a:solidFill>
                        <a:srgbClr val="4D4D4D"/>
                      </a:solidFill>
                      <a:prstDash val="solid"/>
                    </a:lnT>
                    <a:lnB w="38100">
                      <a:solidFill>
                        <a:srgbClr val="4D4D4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0170" marR="1333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Tissue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damage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infection induce leakage of vascular  fluid, containing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serum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proteins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antibacterial 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activity,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influx of phagocytic cells into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the affected  area.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38100">
                      <a:solidFill>
                        <a:srgbClr val="4D4D4D"/>
                      </a:solidFill>
                      <a:prstDash val="solid"/>
                    </a:lnR>
                    <a:lnT w="19050">
                      <a:solidFill>
                        <a:srgbClr val="4D4D4D"/>
                      </a:solidFill>
                      <a:prstDash val="solid"/>
                    </a:lnT>
                    <a:lnB w="38100">
                      <a:solidFill>
                        <a:srgbClr val="4D4D4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524000" y="3428999"/>
            <a:ext cx="6927273" cy="336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0" y="4114800"/>
            <a:ext cx="6927273" cy="1156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26182" y="3160059"/>
            <a:ext cx="3325091" cy="268941"/>
          </a:xfrm>
          <a:custGeom>
            <a:avLst/>
            <a:gdLst/>
            <a:ahLst/>
            <a:cxnLst/>
            <a:rect l="l" t="t" r="r" b="b"/>
            <a:pathLst>
              <a:path w="3657600" h="304800">
                <a:moveTo>
                  <a:pt x="0" y="0"/>
                </a:moveTo>
                <a:lnTo>
                  <a:pt x="0" y="304799"/>
                </a:lnTo>
                <a:lnTo>
                  <a:pt x="3657600" y="304799"/>
                </a:lnTo>
                <a:lnTo>
                  <a:pt x="3657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956" y="76200"/>
            <a:ext cx="2459644" cy="288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800" b="1" spc="-4" dirty="0">
                <a:solidFill>
                  <a:schemeClr val="bg1"/>
                </a:solidFill>
              </a:rPr>
              <a:t>Phagocytic</a:t>
            </a:r>
            <a:r>
              <a:rPr sz="1800" b="1" spc="-85" dirty="0">
                <a:solidFill>
                  <a:schemeClr val="bg1"/>
                </a:solidFill>
              </a:rPr>
              <a:t> </a:t>
            </a:r>
            <a:r>
              <a:rPr sz="1800" b="1" spc="-4" dirty="0">
                <a:solidFill>
                  <a:schemeClr val="bg1"/>
                </a:solidFill>
              </a:rPr>
              <a:t>Barriers</a:t>
            </a:r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1781" y="1541121"/>
            <a:ext cx="6726959" cy="86469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8180" marR="4559" indent="-27353">
              <a:lnSpc>
                <a:spcPct val="153500"/>
              </a:lnSpc>
              <a:spcBef>
                <a:spcPts val="90"/>
              </a:spcBef>
              <a:tabLst>
                <a:tab pos="1620650" algn="l"/>
                <a:tab pos="1936917" algn="l"/>
                <a:tab pos="2467446" algn="l"/>
                <a:tab pos="3060659" algn="l"/>
                <a:tab pos="3402568" algn="l"/>
                <a:tab pos="4922356" algn="l"/>
                <a:tab pos="5655181" algn="l"/>
                <a:tab pos="6413081" algn="l"/>
              </a:tabLst>
            </a:pPr>
            <a:r>
              <a:rPr b="1" spc="-4" dirty="0">
                <a:latin typeface="Arial"/>
                <a:cs typeface="Arial"/>
              </a:rPr>
              <a:t>Ph</a:t>
            </a:r>
            <a:r>
              <a:rPr b="1" dirty="0">
                <a:latin typeface="Arial"/>
                <a:cs typeface="Arial"/>
              </a:rPr>
              <a:t>a</a:t>
            </a:r>
            <a:r>
              <a:rPr b="1" spc="-4" dirty="0">
                <a:latin typeface="Arial"/>
                <a:cs typeface="Arial"/>
              </a:rPr>
              <a:t>go</a:t>
            </a:r>
            <a:r>
              <a:rPr b="1" spc="9" dirty="0">
                <a:latin typeface="Arial"/>
                <a:cs typeface="Arial"/>
              </a:rPr>
              <a:t>c</a:t>
            </a:r>
            <a:r>
              <a:rPr b="1" spc="-31" dirty="0">
                <a:latin typeface="Arial"/>
                <a:cs typeface="Arial"/>
              </a:rPr>
              <a:t>y</a:t>
            </a:r>
            <a:r>
              <a:rPr b="1" spc="13" dirty="0">
                <a:latin typeface="Arial"/>
                <a:cs typeface="Arial"/>
              </a:rPr>
              <a:t>t</a:t>
            </a:r>
            <a:r>
              <a:rPr b="1" spc="-4" dirty="0">
                <a:latin typeface="Arial"/>
                <a:cs typeface="Arial"/>
              </a:rPr>
              <a:t>o</a:t>
            </a:r>
            <a:r>
              <a:rPr b="1" dirty="0">
                <a:latin typeface="Arial"/>
                <a:cs typeface="Arial"/>
              </a:rPr>
              <a:t>s</a:t>
            </a:r>
            <a:r>
              <a:rPr b="1" spc="-9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s	</a:t>
            </a:r>
            <a:r>
              <a:rPr b="1" spc="-9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s	</a:t>
            </a:r>
            <a:r>
              <a:rPr b="1" spc="-4" dirty="0">
                <a:latin typeface="Arial"/>
                <a:cs typeface="Arial"/>
              </a:rPr>
              <a:t>on</a:t>
            </a:r>
            <a:r>
              <a:rPr b="1" dirty="0">
                <a:latin typeface="Arial"/>
                <a:cs typeface="Arial"/>
              </a:rPr>
              <a:t>e	</a:t>
            </a:r>
            <a:r>
              <a:rPr b="1" spc="13" dirty="0">
                <a:latin typeface="Arial"/>
                <a:cs typeface="Arial"/>
              </a:rPr>
              <a:t>t</a:t>
            </a:r>
            <a:r>
              <a:rPr b="1" spc="-31" dirty="0">
                <a:latin typeface="Arial"/>
                <a:cs typeface="Arial"/>
              </a:rPr>
              <a:t>y</a:t>
            </a:r>
            <a:r>
              <a:rPr b="1" spc="-4" dirty="0">
                <a:latin typeface="Arial"/>
                <a:cs typeface="Arial"/>
              </a:rPr>
              <a:t>p</a:t>
            </a:r>
            <a:r>
              <a:rPr b="1" dirty="0">
                <a:latin typeface="Arial"/>
                <a:cs typeface="Arial"/>
              </a:rPr>
              <a:t>e	</a:t>
            </a:r>
            <a:r>
              <a:rPr b="1" spc="-4" dirty="0">
                <a:latin typeface="Arial"/>
                <a:cs typeface="Arial"/>
              </a:rPr>
              <a:t>o</a:t>
            </a:r>
            <a:r>
              <a:rPr b="1" dirty="0">
                <a:latin typeface="Arial"/>
                <a:cs typeface="Arial"/>
              </a:rPr>
              <a:t>f	e</a:t>
            </a:r>
            <a:r>
              <a:rPr b="1" spc="-4" dirty="0">
                <a:latin typeface="Arial"/>
                <a:cs typeface="Arial"/>
              </a:rPr>
              <a:t>ndo</a:t>
            </a:r>
            <a:r>
              <a:rPr b="1" spc="9" dirty="0">
                <a:latin typeface="Arial"/>
                <a:cs typeface="Arial"/>
              </a:rPr>
              <a:t>c</a:t>
            </a:r>
            <a:r>
              <a:rPr b="1" spc="-31" dirty="0">
                <a:latin typeface="Arial"/>
                <a:cs typeface="Arial"/>
              </a:rPr>
              <a:t>y</a:t>
            </a:r>
            <a:r>
              <a:rPr b="1" dirty="0">
                <a:latin typeface="Arial"/>
                <a:cs typeface="Arial"/>
              </a:rPr>
              <a:t>t</a:t>
            </a:r>
            <a:r>
              <a:rPr b="1" spc="-4" dirty="0">
                <a:latin typeface="Arial"/>
                <a:cs typeface="Arial"/>
              </a:rPr>
              <a:t>o</a:t>
            </a:r>
            <a:r>
              <a:rPr b="1" dirty="0">
                <a:latin typeface="Arial"/>
                <a:cs typeface="Arial"/>
              </a:rPr>
              <a:t>s</a:t>
            </a:r>
            <a:r>
              <a:rPr b="1" spc="-9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s.	</a:t>
            </a:r>
            <a:r>
              <a:rPr b="1" spc="-13" dirty="0">
                <a:latin typeface="Arial"/>
                <a:cs typeface="Arial"/>
              </a:rPr>
              <a:t>O</a:t>
            </a:r>
            <a:r>
              <a:rPr b="1" dirty="0">
                <a:latin typeface="Arial"/>
                <a:cs typeface="Arial"/>
              </a:rPr>
              <a:t>t</a:t>
            </a:r>
            <a:r>
              <a:rPr b="1" spc="-4" dirty="0">
                <a:latin typeface="Arial"/>
                <a:cs typeface="Arial"/>
              </a:rPr>
              <a:t>h</a:t>
            </a:r>
            <a:r>
              <a:rPr b="1" dirty="0">
                <a:latin typeface="Arial"/>
                <a:cs typeface="Arial"/>
              </a:rPr>
              <a:t>er	f</a:t>
            </a:r>
            <a:r>
              <a:rPr b="1" spc="-4" dirty="0">
                <a:latin typeface="Arial"/>
                <a:cs typeface="Arial"/>
              </a:rPr>
              <a:t>o</a:t>
            </a:r>
            <a:r>
              <a:rPr b="1" dirty="0">
                <a:latin typeface="Arial"/>
                <a:cs typeface="Arial"/>
              </a:rPr>
              <a:t>r</a:t>
            </a:r>
            <a:r>
              <a:rPr b="1" spc="-18" dirty="0">
                <a:latin typeface="Arial"/>
                <a:cs typeface="Arial"/>
              </a:rPr>
              <a:t>m</a:t>
            </a:r>
            <a:r>
              <a:rPr b="1" dirty="0">
                <a:latin typeface="Arial"/>
                <a:cs typeface="Arial"/>
              </a:rPr>
              <a:t>s	</a:t>
            </a:r>
            <a:r>
              <a:rPr b="1" spc="-4" dirty="0">
                <a:latin typeface="Arial"/>
                <a:cs typeface="Arial"/>
              </a:rPr>
              <a:t>o</a:t>
            </a:r>
            <a:r>
              <a:rPr b="1" dirty="0">
                <a:latin typeface="Arial"/>
                <a:cs typeface="Arial"/>
              </a:rPr>
              <a:t>f  </a:t>
            </a:r>
            <a:r>
              <a:rPr b="1" spc="-4" dirty="0">
                <a:latin typeface="Arial"/>
                <a:cs typeface="Arial"/>
              </a:rPr>
              <a:t>endocytosis</a:t>
            </a:r>
            <a:r>
              <a:rPr b="1" spc="-9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are: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0728" y="3180367"/>
            <a:ext cx="50414" cy="152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26989" y="2891118"/>
            <a:ext cx="1257313" cy="248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87464" y="3048308"/>
            <a:ext cx="177262" cy="2950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4101" y="2874981"/>
            <a:ext cx="1558636" cy="554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4101" y="2874981"/>
            <a:ext cx="1558636" cy="554131"/>
          </a:xfrm>
          <a:custGeom>
            <a:avLst/>
            <a:gdLst/>
            <a:ahLst/>
            <a:cxnLst/>
            <a:rect l="l" t="t" r="r" b="b"/>
            <a:pathLst>
              <a:path w="1714500" h="628014">
                <a:moveTo>
                  <a:pt x="1714500" y="513588"/>
                </a:moveTo>
                <a:lnTo>
                  <a:pt x="1709928" y="460248"/>
                </a:lnTo>
                <a:lnTo>
                  <a:pt x="1696212" y="406908"/>
                </a:lnTo>
                <a:lnTo>
                  <a:pt x="1674876" y="358140"/>
                </a:lnTo>
                <a:lnTo>
                  <a:pt x="1644396" y="309372"/>
                </a:lnTo>
                <a:lnTo>
                  <a:pt x="1607820" y="265176"/>
                </a:lnTo>
                <a:lnTo>
                  <a:pt x="1565148" y="222504"/>
                </a:lnTo>
                <a:lnTo>
                  <a:pt x="1514856" y="182880"/>
                </a:lnTo>
                <a:lnTo>
                  <a:pt x="1459992" y="147828"/>
                </a:lnTo>
                <a:lnTo>
                  <a:pt x="1399032" y="114300"/>
                </a:lnTo>
                <a:lnTo>
                  <a:pt x="1365504" y="100584"/>
                </a:lnTo>
                <a:lnTo>
                  <a:pt x="1331976" y="85344"/>
                </a:lnTo>
                <a:lnTo>
                  <a:pt x="1225296" y="48768"/>
                </a:lnTo>
                <a:lnTo>
                  <a:pt x="1149096" y="30480"/>
                </a:lnTo>
                <a:lnTo>
                  <a:pt x="1069848" y="15240"/>
                </a:lnTo>
                <a:lnTo>
                  <a:pt x="1028700" y="10668"/>
                </a:lnTo>
                <a:lnTo>
                  <a:pt x="986028" y="6096"/>
                </a:lnTo>
                <a:lnTo>
                  <a:pt x="900684" y="0"/>
                </a:lnTo>
                <a:lnTo>
                  <a:pt x="813816" y="0"/>
                </a:lnTo>
                <a:lnTo>
                  <a:pt x="769620" y="3048"/>
                </a:lnTo>
                <a:lnTo>
                  <a:pt x="726948" y="6096"/>
                </a:lnTo>
                <a:lnTo>
                  <a:pt x="644652" y="15240"/>
                </a:lnTo>
                <a:lnTo>
                  <a:pt x="603504" y="22860"/>
                </a:lnTo>
                <a:lnTo>
                  <a:pt x="563880" y="30480"/>
                </a:lnTo>
                <a:lnTo>
                  <a:pt x="525780" y="39624"/>
                </a:lnTo>
                <a:lnTo>
                  <a:pt x="487680" y="50292"/>
                </a:lnTo>
                <a:lnTo>
                  <a:pt x="451104" y="60960"/>
                </a:lnTo>
                <a:lnTo>
                  <a:pt x="381000" y="85344"/>
                </a:lnTo>
                <a:lnTo>
                  <a:pt x="315468" y="115824"/>
                </a:lnTo>
                <a:lnTo>
                  <a:pt x="254508" y="147828"/>
                </a:lnTo>
                <a:lnTo>
                  <a:pt x="173736" y="202692"/>
                </a:lnTo>
                <a:lnTo>
                  <a:pt x="149352" y="224028"/>
                </a:lnTo>
                <a:lnTo>
                  <a:pt x="126492" y="243840"/>
                </a:lnTo>
                <a:lnTo>
                  <a:pt x="68580" y="310896"/>
                </a:lnTo>
                <a:lnTo>
                  <a:pt x="39624" y="358140"/>
                </a:lnTo>
                <a:lnTo>
                  <a:pt x="18288" y="408432"/>
                </a:lnTo>
                <a:lnTo>
                  <a:pt x="4572" y="461772"/>
                </a:lnTo>
                <a:lnTo>
                  <a:pt x="0" y="515112"/>
                </a:lnTo>
                <a:lnTo>
                  <a:pt x="1524" y="542544"/>
                </a:lnTo>
                <a:lnTo>
                  <a:pt x="4572" y="568452"/>
                </a:lnTo>
                <a:lnTo>
                  <a:pt x="10668" y="595884"/>
                </a:lnTo>
                <a:lnTo>
                  <a:pt x="18288" y="620268"/>
                </a:lnTo>
                <a:lnTo>
                  <a:pt x="21425" y="627887"/>
                </a:lnTo>
                <a:lnTo>
                  <a:pt x="38100" y="627887"/>
                </a:lnTo>
                <a:lnTo>
                  <a:pt x="38100" y="513588"/>
                </a:lnTo>
                <a:lnTo>
                  <a:pt x="39624" y="489204"/>
                </a:lnTo>
                <a:lnTo>
                  <a:pt x="47244" y="443484"/>
                </a:lnTo>
                <a:lnTo>
                  <a:pt x="62484" y="397764"/>
                </a:lnTo>
                <a:lnTo>
                  <a:pt x="100584" y="332232"/>
                </a:lnTo>
                <a:lnTo>
                  <a:pt x="134112" y="291084"/>
                </a:lnTo>
                <a:lnTo>
                  <a:pt x="175260" y="251460"/>
                </a:lnTo>
                <a:lnTo>
                  <a:pt x="246888" y="196596"/>
                </a:lnTo>
                <a:lnTo>
                  <a:pt x="332232" y="149352"/>
                </a:lnTo>
                <a:lnTo>
                  <a:pt x="396240" y="120396"/>
                </a:lnTo>
                <a:lnTo>
                  <a:pt x="463296" y="97536"/>
                </a:lnTo>
                <a:lnTo>
                  <a:pt x="499872" y="85344"/>
                </a:lnTo>
                <a:lnTo>
                  <a:pt x="573024" y="67056"/>
                </a:lnTo>
                <a:lnTo>
                  <a:pt x="611124" y="59436"/>
                </a:lnTo>
                <a:lnTo>
                  <a:pt x="690372" y="47244"/>
                </a:lnTo>
                <a:lnTo>
                  <a:pt x="772668" y="41148"/>
                </a:lnTo>
                <a:lnTo>
                  <a:pt x="813816" y="38208"/>
                </a:lnTo>
                <a:lnTo>
                  <a:pt x="900684" y="38100"/>
                </a:lnTo>
                <a:lnTo>
                  <a:pt x="982980" y="44196"/>
                </a:lnTo>
                <a:lnTo>
                  <a:pt x="1024128" y="48768"/>
                </a:lnTo>
                <a:lnTo>
                  <a:pt x="1063752" y="53340"/>
                </a:lnTo>
                <a:lnTo>
                  <a:pt x="1103376" y="59436"/>
                </a:lnTo>
                <a:lnTo>
                  <a:pt x="1141476" y="67056"/>
                </a:lnTo>
                <a:lnTo>
                  <a:pt x="1179576" y="76200"/>
                </a:lnTo>
                <a:lnTo>
                  <a:pt x="1216152" y="86868"/>
                </a:lnTo>
                <a:lnTo>
                  <a:pt x="1286256" y="108204"/>
                </a:lnTo>
                <a:lnTo>
                  <a:pt x="1351788" y="135636"/>
                </a:lnTo>
                <a:lnTo>
                  <a:pt x="1412748" y="164592"/>
                </a:lnTo>
                <a:lnTo>
                  <a:pt x="1467612" y="198120"/>
                </a:lnTo>
                <a:lnTo>
                  <a:pt x="1517904" y="233172"/>
                </a:lnTo>
                <a:lnTo>
                  <a:pt x="1580388" y="291084"/>
                </a:lnTo>
                <a:lnTo>
                  <a:pt x="1629156" y="355092"/>
                </a:lnTo>
                <a:lnTo>
                  <a:pt x="1652016" y="399288"/>
                </a:lnTo>
                <a:lnTo>
                  <a:pt x="1667256" y="445008"/>
                </a:lnTo>
                <a:lnTo>
                  <a:pt x="1674876" y="490728"/>
                </a:lnTo>
                <a:lnTo>
                  <a:pt x="1676400" y="515112"/>
                </a:lnTo>
                <a:lnTo>
                  <a:pt x="1676400" y="627887"/>
                </a:lnTo>
                <a:lnTo>
                  <a:pt x="1693354" y="627887"/>
                </a:lnTo>
                <a:lnTo>
                  <a:pt x="1696212" y="620268"/>
                </a:lnTo>
                <a:lnTo>
                  <a:pt x="1703832" y="594360"/>
                </a:lnTo>
                <a:lnTo>
                  <a:pt x="1709928" y="566928"/>
                </a:lnTo>
                <a:lnTo>
                  <a:pt x="1712976" y="541020"/>
                </a:lnTo>
                <a:lnTo>
                  <a:pt x="1714500" y="513588"/>
                </a:lnTo>
                <a:close/>
              </a:path>
              <a:path w="1714500" h="628014">
                <a:moveTo>
                  <a:pt x="61874" y="627887"/>
                </a:moveTo>
                <a:lnTo>
                  <a:pt x="47244" y="583692"/>
                </a:lnTo>
                <a:lnTo>
                  <a:pt x="39624" y="537972"/>
                </a:lnTo>
                <a:lnTo>
                  <a:pt x="38100" y="513588"/>
                </a:lnTo>
                <a:lnTo>
                  <a:pt x="38100" y="627887"/>
                </a:lnTo>
                <a:lnTo>
                  <a:pt x="61874" y="627887"/>
                </a:lnTo>
                <a:close/>
              </a:path>
              <a:path w="1714500" h="628014">
                <a:moveTo>
                  <a:pt x="1676400" y="627887"/>
                </a:moveTo>
                <a:lnTo>
                  <a:pt x="1676400" y="515112"/>
                </a:lnTo>
                <a:lnTo>
                  <a:pt x="1674876" y="539496"/>
                </a:lnTo>
                <a:lnTo>
                  <a:pt x="1671828" y="562356"/>
                </a:lnTo>
                <a:lnTo>
                  <a:pt x="1667256" y="585216"/>
                </a:lnTo>
                <a:lnTo>
                  <a:pt x="1653032" y="627887"/>
                </a:lnTo>
                <a:lnTo>
                  <a:pt x="1676400" y="6278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95055" y="3294529"/>
            <a:ext cx="0" cy="134471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94364" y="3236707"/>
            <a:ext cx="348095" cy="117101"/>
          </a:xfrm>
          <a:custGeom>
            <a:avLst/>
            <a:gdLst/>
            <a:ahLst/>
            <a:cxnLst/>
            <a:rect l="l" t="t" r="r" b="b"/>
            <a:pathLst>
              <a:path w="382904" h="132714">
                <a:moveTo>
                  <a:pt x="323965" y="66294"/>
                </a:moveTo>
                <a:lnTo>
                  <a:pt x="299396" y="51816"/>
                </a:lnTo>
                <a:lnTo>
                  <a:pt x="0" y="51816"/>
                </a:lnTo>
                <a:lnTo>
                  <a:pt x="0" y="80772"/>
                </a:lnTo>
                <a:lnTo>
                  <a:pt x="299396" y="80772"/>
                </a:lnTo>
                <a:lnTo>
                  <a:pt x="323965" y="66294"/>
                </a:lnTo>
                <a:close/>
              </a:path>
              <a:path w="382904" h="132714">
                <a:moveTo>
                  <a:pt x="382524" y="65532"/>
                </a:moveTo>
                <a:lnTo>
                  <a:pt x="274320" y="4572"/>
                </a:lnTo>
                <a:lnTo>
                  <a:pt x="268224" y="0"/>
                </a:lnTo>
                <a:lnTo>
                  <a:pt x="259080" y="1524"/>
                </a:lnTo>
                <a:lnTo>
                  <a:pt x="256032" y="9144"/>
                </a:lnTo>
                <a:lnTo>
                  <a:pt x="251460" y="15240"/>
                </a:lnTo>
                <a:lnTo>
                  <a:pt x="252984" y="24384"/>
                </a:lnTo>
                <a:lnTo>
                  <a:pt x="260604" y="28956"/>
                </a:lnTo>
                <a:lnTo>
                  <a:pt x="299396" y="51816"/>
                </a:lnTo>
                <a:lnTo>
                  <a:pt x="353568" y="51816"/>
                </a:lnTo>
                <a:lnTo>
                  <a:pt x="353568" y="82253"/>
                </a:lnTo>
                <a:lnTo>
                  <a:pt x="382524" y="65532"/>
                </a:lnTo>
                <a:close/>
              </a:path>
              <a:path w="382904" h="132714">
                <a:moveTo>
                  <a:pt x="353568" y="82253"/>
                </a:moveTo>
                <a:lnTo>
                  <a:pt x="353568" y="80772"/>
                </a:lnTo>
                <a:lnTo>
                  <a:pt x="299396" y="80772"/>
                </a:lnTo>
                <a:lnTo>
                  <a:pt x="260604" y="103632"/>
                </a:lnTo>
                <a:lnTo>
                  <a:pt x="252984" y="108204"/>
                </a:lnTo>
                <a:lnTo>
                  <a:pt x="251460" y="117348"/>
                </a:lnTo>
                <a:lnTo>
                  <a:pt x="256032" y="123444"/>
                </a:lnTo>
                <a:lnTo>
                  <a:pt x="259080" y="129540"/>
                </a:lnTo>
                <a:lnTo>
                  <a:pt x="268224" y="132588"/>
                </a:lnTo>
                <a:lnTo>
                  <a:pt x="274320" y="128016"/>
                </a:lnTo>
                <a:lnTo>
                  <a:pt x="353568" y="82253"/>
                </a:lnTo>
                <a:close/>
              </a:path>
              <a:path w="382904" h="132714">
                <a:moveTo>
                  <a:pt x="353568" y="80772"/>
                </a:moveTo>
                <a:lnTo>
                  <a:pt x="353568" y="51816"/>
                </a:lnTo>
                <a:lnTo>
                  <a:pt x="299396" y="51816"/>
                </a:lnTo>
                <a:lnTo>
                  <a:pt x="323965" y="66294"/>
                </a:lnTo>
                <a:lnTo>
                  <a:pt x="345948" y="53340"/>
                </a:lnTo>
                <a:lnTo>
                  <a:pt x="345948" y="80772"/>
                </a:lnTo>
                <a:lnTo>
                  <a:pt x="353568" y="80772"/>
                </a:lnTo>
                <a:close/>
              </a:path>
              <a:path w="382904" h="132714">
                <a:moveTo>
                  <a:pt x="345948" y="80772"/>
                </a:moveTo>
                <a:lnTo>
                  <a:pt x="345948" y="79248"/>
                </a:lnTo>
                <a:lnTo>
                  <a:pt x="323965" y="66294"/>
                </a:lnTo>
                <a:lnTo>
                  <a:pt x="299396" y="80772"/>
                </a:lnTo>
                <a:lnTo>
                  <a:pt x="345948" y="80772"/>
                </a:lnTo>
                <a:close/>
              </a:path>
              <a:path w="382904" h="132714">
                <a:moveTo>
                  <a:pt x="345948" y="79248"/>
                </a:moveTo>
                <a:lnTo>
                  <a:pt x="345948" y="53340"/>
                </a:lnTo>
                <a:lnTo>
                  <a:pt x="323965" y="66294"/>
                </a:lnTo>
                <a:lnTo>
                  <a:pt x="345948" y="79248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26182" y="3428999"/>
            <a:ext cx="3325091" cy="134471"/>
          </a:xfrm>
          <a:custGeom>
            <a:avLst/>
            <a:gdLst/>
            <a:ahLst/>
            <a:cxnLst/>
            <a:rect l="l" t="t" r="r" b="b"/>
            <a:pathLst>
              <a:path w="3657600" h="152400">
                <a:moveTo>
                  <a:pt x="3657600" y="0"/>
                </a:moveTo>
                <a:lnTo>
                  <a:pt x="0" y="0"/>
                </a:lnTo>
                <a:lnTo>
                  <a:pt x="0" y="152400"/>
                </a:lnTo>
                <a:lnTo>
                  <a:pt x="3657600" y="152400"/>
                </a:lnTo>
                <a:lnTo>
                  <a:pt x="3657600" y="0"/>
                </a:lnTo>
                <a:close/>
              </a:path>
            </a:pathLst>
          </a:custGeom>
          <a:solidFill>
            <a:srgbClr val="FFD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09488" y="3185158"/>
            <a:ext cx="2869045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>
              <a:spcBef>
                <a:spcPts val="90"/>
              </a:spcBef>
              <a:tabLst>
                <a:tab pos="950508" algn="l"/>
                <a:tab pos="1736900" algn="l"/>
                <a:tab pos="2061144" algn="l"/>
              </a:tabLst>
            </a:pP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4" dirty="0">
                <a:latin typeface="Arial"/>
                <a:cs typeface="Arial"/>
              </a:rPr>
              <a:t>xt</a:t>
            </a:r>
            <a:r>
              <a:rPr sz="1100" b="1" spc="-18" dirty="0">
                <a:latin typeface="Arial"/>
                <a:cs typeface="Arial"/>
              </a:rPr>
              <a:t>r</a:t>
            </a:r>
            <a:r>
              <a:rPr sz="1100" b="1" spc="-13" dirty="0">
                <a:latin typeface="Arial"/>
                <a:cs typeface="Arial"/>
              </a:rPr>
              <a:t>ac</a:t>
            </a:r>
            <a:r>
              <a:rPr sz="1100" b="1" spc="-4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ll</a:t>
            </a:r>
            <a:r>
              <a:rPr sz="1100" b="1" spc="-4" dirty="0">
                <a:latin typeface="Arial"/>
                <a:cs typeface="Arial"/>
              </a:rPr>
              <a:t>u</a:t>
            </a: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-4" dirty="0">
                <a:latin typeface="Arial"/>
                <a:cs typeface="Arial"/>
              </a:rPr>
              <a:t>ar</a:t>
            </a:r>
            <a:r>
              <a:rPr sz="1100" b="1" dirty="0">
                <a:latin typeface="Arial"/>
                <a:cs typeface="Arial"/>
              </a:rPr>
              <a:t>	</a:t>
            </a:r>
            <a:r>
              <a:rPr sz="1100" b="1" spc="-4" dirty="0">
                <a:latin typeface="Arial"/>
                <a:cs typeface="Arial"/>
              </a:rPr>
              <a:t>mo</a:t>
            </a:r>
            <a:r>
              <a:rPr sz="1100" b="1" spc="-9" dirty="0">
                <a:latin typeface="Arial"/>
                <a:cs typeface="Arial"/>
              </a:rPr>
              <a:t>l</a:t>
            </a:r>
            <a:r>
              <a:rPr sz="1100" b="1" spc="-4" dirty="0">
                <a:latin typeface="Arial"/>
                <a:cs typeface="Arial"/>
              </a:rPr>
              <a:t>e</a:t>
            </a:r>
            <a:r>
              <a:rPr sz="1100" b="1" spc="-13" dirty="0">
                <a:latin typeface="Arial"/>
                <a:cs typeface="Arial"/>
              </a:rPr>
              <a:t>c</a:t>
            </a:r>
            <a:r>
              <a:rPr sz="1100" b="1" spc="-4" dirty="0">
                <a:latin typeface="Arial"/>
                <a:cs typeface="Arial"/>
              </a:rPr>
              <a:t>u</a:t>
            </a: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-4" dirty="0">
                <a:latin typeface="Arial"/>
                <a:cs typeface="Arial"/>
              </a:rPr>
              <a:t>es</a:t>
            </a:r>
            <a:r>
              <a:rPr sz="1100" b="1" dirty="0">
                <a:latin typeface="Arial"/>
                <a:cs typeface="Arial"/>
              </a:rPr>
              <a:t>	</a:t>
            </a:r>
            <a:r>
              <a:rPr sz="1100" b="1" spc="-4" dirty="0">
                <a:latin typeface="Arial"/>
                <a:cs typeface="Arial"/>
              </a:rPr>
              <a:t>a</a:t>
            </a:r>
            <a:r>
              <a:rPr sz="1100" b="1" spc="-18" dirty="0">
                <a:latin typeface="Arial"/>
                <a:cs typeface="Arial"/>
              </a:rPr>
              <a:t>r</a:t>
            </a:r>
            <a:r>
              <a:rPr sz="1100" b="1" spc="-4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	i</a:t>
            </a:r>
            <a:r>
              <a:rPr sz="1100" b="1" spc="-4" dirty="0">
                <a:latin typeface="Arial"/>
                <a:cs typeface="Arial"/>
              </a:rPr>
              <a:t>nterna</a:t>
            </a:r>
            <a:r>
              <a:rPr sz="1100" b="1" dirty="0">
                <a:latin typeface="Arial"/>
                <a:cs typeface="Arial"/>
              </a:rPr>
              <a:t>li</a:t>
            </a:r>
            <a:r>
              <a:rPr sz="1100" b="1" spc="-13" dirty="0">
                <a:latin typeface="Arial"/>
                <a:cs typeface="Arial"/>
              </a:rPr>
              <a:t>ze</a:t>
            </a:r>
            <a:r>
              <a:rPr sz="1100" b="1" dirty="0">
                <a:latin typeface="Arial"/>
                <a:cs typeface="Arial"/>
              </a:rPr>
              <a:t>d  </a:t>
            </a:r>
            <a:r>
              <a:rPr sz="1100" b="1" spc="-4" dirty="0">
                <a:latin typeface="Arial"/>
                <a:cs typeface="Arial"/>
              </a:rPr>
              <a:t>after binding by specific cellular</a:t>
            </a:r>
            <a:r>
              <a:rPr sz="1100" b="1" spc="4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receptors.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66377" y="3440206"/>
            <a:ext cx="42237" cy="68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48333" y="3429000"/>
            <a:ext cx="1510852" cy="3536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3580" y="3428999"/>
            <a:ext cx="1519959" cy="354106"/>
          </a:xfrm>
          <a:custGeom>
            <a:avLst/>
            <a:gdLst/>
            <a:ahLst/>
            <a:cxnLst/>
            <a:rect l="l" t="t" r="r" b="b"/>
            <a:pathLst>
              <a:path w="1671954" h="401320">
                <a:moveTo>
                  <a:pt x="1671929" y="0"/>
                </a:moveTo>
                <a:lnTo>
                  <a:pt x="1631606" y="0"/>
                </a:lnTo>
                <a:lnTo>
                  <a:pt x="1630590" y="3048"/>
                </a:lnTo>
                <a:lnTo>
                  <a:pt x="1618398" y="25908"/>
                </a:lnTo>
                <a:lnTo>
                  <a:pt x="1592490" y="68580"/>
                </a:lnTo>
                <a:lnTo>
                  <a:pt x="1558962" y="109728"/>
                </a:lnTo>
                <a:lnTo>
                  <a:pt x="1517814" y="149352"/>
                </a:lnTo>
                <a:lnTo>
                  <a:pt x="1446186" y="204216"/>
                </a:lnTo>
                <a:lnTo>
                  <a:pt x="1360842" y="251460"/>
                </a:lnTo>
                <a:lnTo>
                  <a:pt x="1296834" y="278892"/>
                </a:lnTo>
                <a:lnTo>
                  <a:pt x="1263306" y="292608"/>
                </a:lnTo>
                <a:lnTo>
                  <a:pt x="1156626" y="324612"/>
                </a:lnTo>
                <a:lnTo>
                  <a:pt x="1081950" y="341376"/>
                </a:lnTo>
                <a:lnTo>
                  <a:pt x="1042326" y="347472"/>
                </a:lnTo>
                <a:lnTo>
                  <a:pt x="1002702" y="352044"/>
                </a:lnTo>
                <a:lnTo>
                  <a:pt x="961554" y="356616"/>
                </a:lnTo>
                <a:lnTo>
                  <a:pt x="920406" y="359664"/>
                </a:lnTo>
                <a:lnTo>
                  <a:pt x="879258" y="362603"/>
                </a:lnTo>
                <a:lnTo>
                  <a:pt x="792390" y="362712"/>
                </a:lnTo>
                <a:lnTo>
                  <a:pt x="710094" y="356616"/>
                </a:lnTo>
                <a:lnTo>
                  <a:pt x="668946" y="352044"/>
                </a:lnTo>
                <a:lnTo>
                  <a:pt x="629322" y="347472"/>
                </a:lnTo>
                <a:lnTo>
                  <a:pt x="589698" y="341376"/>
                </a:lnTo>
                <a:lnTo>
                  <a:pt x="551598" y="332232"/>
                </a:lnTo>
                <a:lnTo>
                  <a:pt x="513498" y="324612"/>
                </a:lnTo>
                <a:lnTo>
                  <a:pt x="476922" y="313944"/>
                </a:lnTo>
                <a:lnTo>
                  <a:pt x="406818" y="292608"/>
                </a:lnTo>
                <a:lnTo>
                  <a:pt x="341286" y="265176"/>
                </a:lnTo>
                <a:lnTo>
                  <a:pt x="280326" y="236220"/>
                </a:lnTo>
                <a:lnTo>
                  <a:pt x="225462" y="202692"/>
                </a:lnTo>
                <a:lnTo>
                  <a:pt x="175170" y="167640"/>
                </a:lnTo>
                <a:lnTo>
                  <a:pt x="112686" y="109728"/>
                </a:lnTo>
                <a:lnTo>
                  <a:pt x="63918" y="45720"/>
                </a:lnTo>
                <a:lnTo>
                  <a:pt x="41058" y="1524"/>
                </a:lnTo>
                <a:lnTo>
                  <a:pt x="40448" y="0"/>
                </a:lnTo>
                <a:lnTo>
                  <a:pt x="0" y="0"/>
                </a:lnTo>
                <a:lnTo>
                  <a:pt x="18198" y="42672"/>
                </a:lnTo>
                <a:lnTo>
                  <a:pt x="48678" y="91440"/>
                </a:lnTo>
                <a:lnTo>
                  <a:pt x="85254" y="135636"/>
                </a:lnTo>
                <a:lnTo>
                  <a:pt x="127926" y="178308"/>
                </a:lnTo>
                <a:lnTo>
                  <a:pt x="178218" y="217932"/>
                </a:lnTo>
                <a:lnTo>
                  <a:pt x="233082" y="252984"/>
                </a:lnTo>
                <a:lnTo>
                  <a:pt x="294042" y="286512"/>
                </a:lnTo>
                <a:lnTo>
                  <a:pt x="327570" y="300228"/>
                </a:lnTo>
                <a:lnTo>
                  <a:pt x="361098" y="315468"/>
                </a:lnTo>
                <a:lnTo>
                  <a:pt x="431202" y="339852"/>
                </a:lnTo>
                <a:lnTo>
                  <a:pt x="467778" y="350520"/>
                </a:lnTo>
                <a:lnTo>
                  <a:pt x="505878" y="361188"/>
                </a:lnTo>
                <a:lnTo>
                  <a:pt x="543978" y="370332"/>
                </a:lnTo>
                <a:lnTo>
                  <a:pt x="623226" y="385572"/>
                </a:lnTo>
                <a:lnTo>
                  <a:pt x="664374" y="390144"/>
                </a:lnTo>
                <a:lnTo>
                  <a:pt x="707046" y="394716"/>
                </a:lnTo>
                <a:lnTo>
                  <a:pt x="792390" y="400812"/>
                </a:lnTo>
                <a:lnTo>
                  <a:pt x="879258" y="400812"/>
                </a:lnTo>
                <a:lnTo>
                  <a:pt x="923454" y="397764"/>
                </a:lnTo>
                <a:lnTo>
                  <a:pt x="966126" y="394716"/>
                </a:lnTo>
                <a:lnTo>
                  <a:pt x="1048422" y="385572"/>
                </a:lnTo>
                <a:lnTo>
                  <a:pt x="1127670" y="370332"/>
                </a:lnTo>
                <a:lnTo>
                  <a:pt x="1167294" y="361188"/>
                </a:lnTo>
                <a:lnTo>
                  <a:pt x="1205394" y="350520"/>
                </a:lnTo>
                <a:lnTo>
                  <a:pt x="1241970" y="339852"/>
                </a:lnTo>
                <a:lnTo>
                  <a:pt x="1312074" y="313944"/>
                </a:lnTo>
                <a:lnTo>
                  <a:pt x="1377606" y="284988"/>
                </a:lnTo>
                <a:lnTo>
                  <a:pt x="1438566" y="252984"/>
                </a:lnTo>
                <a:lnTo>
                  <a:pt x="1519338" y="198120"/>
                </a:lnTo>
                <a:lnTo>
                  <a:pt x="1543722" y="176784"/>
                </a:lnTo>
                <a:lnTo>
                  <a:pt x="1566582" y="156972"/>
                </a:lnTo>
                <a:lnTo>
                  <a:pt x="1624494" y="89916"/>
                </a:lnTo>
                <a:lnTo>
                  <a:pt x="1653450" y="42672"/>
                </a:lnTo>
                <a:lnTo>
                  <a:pt x="1665642" y="16764"/>
                </a:lnTo>
                <a:lnTo>
                  <a:pt x="16719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86200" y="3010347"/>
            <a:ext cx="1158703" cy="61167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0827" marR="4559" indent="-2279" algn="ctr">
              <a:spcBef>
                <a:spcPts val="90"/>
              </a:spcBef>
            </a:pPr>
            <a:r>
              <a:rPr sz="1300" b="1" spc="-4" dirty="0">
                <a:latin typeface="Arial"/>
                <a:cs typeface="Arial"/>
              </a:rPr>
              <a:t>Receptor  Mediated  e</a:t>
            </a:r>
            <a:r>
              <a:rPr sz="1300" b="1" spc="-9" dirty="0">
                <a:latin typeface="Arial"/>
                <a:cs typeface="Arial"/>
              </a:rPr>
              <a:t>ndo</a:t>
            </a:r>
            <a:r>
              <a:rPr sz="1300" b="1" spc="-4" dirty="0">
                <a:latin typeface="Arial"/>
                <a:cs typeface="Arial"/>
              </a:rPr>
              <a:t>c</a:t>
            </a:r>
            <a:r>
              <a:rPr sz="1300" b="1" spc="-45" dirty="0">
                <a:latin typeface="Arial"/>
                <a:cs typeface="Arial"/>
              </a:rPr>
              <a:t>y</a:t>
            </a:r>
            <a:r>
              <a:rPr sz="1300" b="1" dirty="0">
                <a:latin typeface="Arial"/>
                <a:cs typeface="Arial"/>
              </a:rPr>
              <a:t>t</a:t>
            </a:r>
            <a:r>
              <a:rPr sz="1300" b="1" spc="-9" dirty="0">
                <a:latin typeface="Arial"/>
                <a:cs typeface="Arial"/>
              </a:rPr>
              <a:t>o</a:t>
            </a:r>
            <a:r>
              <a:rPr sz="1300" b="1" spc="-4" dirty="0">
                <a:latin typeface="Arial"/>
                <a:cs typeface="Arial"/>
              </a:rPr>
              <a:t>s</a:t>
            </a:r>
            <a:r>
              <a:rPr sz="1300" b="1" spc="4" dirty="0">
                <a:latin typeface="Arial"/>
                <a:cs typeface="Arial"/>
              </a:rPr>
              <a:t>i</a:t>
            </a:r>
            <a:r>
              <a:rPr sz="1300" b="1" dirty="0">
                <a:latin typeface="Arial"/>
                <a:cs typeface="Arial"/>
              </a:rPr>
              <a:t>s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26167" y="4090147"/>
            <a:ext cx="65484" cy="1021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4000" y="3765177"/>
            <a:ext cx="1521982" cy="3079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07374" y="3749040"/>
            <a:ext cx="1547091" cy="6324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07374" y="3749039"/>
            <a:ext cx="1558636" cy="638735"/>
          </a:xfrm>
          <a:custGeom>
            <a:avLst/>
            <a:gdLst/>
            <a:ahLst/>
            <a:cxnLst/>
            <a:rect l="l" t="t" r="r" b="b"/>
            <a:pathLst>
              <a:path w="1714500" h="723900">
                <a:moveTo>
                  <a:pt x="1714500" y="361188"/>
                </a:moveTo>
                <a:lnTo>
                  <a:pt x="1709928" y="321564"/>
                </a:lnTo>
                <a:lnTo>
                  <a:pt x="1694688" y="283464"/>
                </a:lnTo>
                <a:lnTo>
                  <a:pt x="1671828" y="248412"/>
                </a:lnTo>
                <a:lnTo>
                  <a:pt x="1642872" y="214884"/>
                </a:lnTo>
                <a:lnTo>
                  <a:pt x="1584960" y="167640"/>
                </a:lnTo>
                <a:lnTo>
                  <a:pt x="1537716" y="140208"/>
                </a:lnTo>
                <a:lnTo>
                  <a:pt x="1485900" y="114300"/>
                </a:lnTo>
                <a:lnTo>
                  <a:pt x="1426464" y="89916"/>
                </a:lnTo>
                <a:lnTo>
                  <a:pt x="1363980" y="68580"/>
                </a:lnTo>
                <a:lnTo>
                  <a:pt x="1296924" y="50292"/>
                </a:lnTo>
                <a:lnTo>
                  <a:pt x="1223772" y="33528"/>
                </a:lnTo>
                <a:lnTo>
                  <a:pt x="1107948" y="15240"/>
                </a:lnTo>
                <a:lnTo>
                  <a:pt x="1068324" y="10668"/>
                </a:lnTo>
                <a:lnTo>
                  <a:pt x="984504" y="4463"/>
                </a:lnTo>
                <a:lnTo>
                  <a:pt x="943356" y="1524"/>
                </a:lnTo>
                <a:lnTo>
                  <a:pt x="900684" y="0"/>
                </a:lnTo>
                <a:lnTo>
                  <a:pt x="813816" y="0"/>
                </a:lnTo>
                <a:lnTo>
                  <a:pt x="771144" y="1524"/>
                </a:lnTo>
                <a:lnTo>
                  <a:pt x="685800" y="7620"/>
                </a:lnTo>
                <a:lnTo>
                  <a:pt x="646176" y="10668"/>
                </a:lnTo>
                <a:lnTo>
                  <a:pt x="605028" y="15240"/>
                </a:lnTo>
                <a:lnTo>
                  <a:pt x="565404" y="21336"/>
                </a:lnTo>
                <a:lnTo>
                  <a:pt x="489204" y="33528"/>
                </a:lnTo>
                <a:lnTo>
                  <a:pt x="382524" y="59436"/>
                </a:lnTo>
                <a:lnTo>
                  <a:pt x="316992" y="79248"/>
                </a:lnTo>
                <a:lnTo>
                  <a:pt x="228600" y="114300"/>
                </a:lnTo>
                <a:lnTo>
                  <a:pt x="175260" y="140208"/>
                </a:lnTo>
                <a:lnTo>
                  <a:pt x="129540" y="169164"/>
                </a:lnTo>
                <a:lnTo>
                  <a:pt x="108204" y="182880"/>
                </a:lnTo>
                <a:lnTo>
                  <a:pt x="71628" y="214884"/>
                </a:lnTo>
                <a:lnTo>
                  <a:pt x="41148" y="248412"/>
                </a:lnTo>
                <a:lnTo>
                  <a:pt x="18288" y="284988"/>
                </a:lnTo>
                <a:lnTo>
                  <a:pt x="4572" y="323088"/>
                </a:lnTo>
                <a:lnTo>
                  <a:pt x="0" y="362712"/>
                </a:lnTo>
                <a:lnTo>
                  <a:pt x="1524" y="382524"/>
                </a:lnTo>
                <a:lnTo>
                  <a:pt x="10668" y="422148"/>
                </a:lnTo>
                <a:lnTo>
                  <a:pt x="30480" y="458724"/>
                </a:lnTo>
                <a:lnTo>
                  <a:pt x="38100" y="469201"/>
                </a:lnTo>
                <a:lnTo>
                  <a:pt x="38100" y="361188"/>
                </a:lnTo>
                <a:lnTo>
                  <a:pt x="39624" y="345948"/>
                </a:lnTo>
                <a:lnTo>
                  <a:pt x="53340" y="300228"/>
                </a:lnTo>
                <a:lnTo>
                  <a:pt x="85344" y="256032"/>
                </a:lnTo>
                <a:lnTo>
                  <a:pt x="114300" y="227076"/>
                </a:lnTo>
                <a:lnTo>
                  <a:pt x="150876" y="199644"/>
                </a:lnTo>
                <a:lnTo>
                  <a:pt x="195072" y="173736"/>
                </a:lnTo>
                <a:lnTo>
                  <a:pt x="219456" y="160020"/>
                </a:lnTo>
                <a:lnTo>
                  <a:pt x="245364" y="149352"/>
                </a:lnTo>
                <a:lnTo>
                  <a:pt x="272796" y="137160"/>
                </a:lnTo>
                <a:lnTo>
                  <a:pt x="300228" y="126492"/>
                </a:lnTo>
                <a:lnTo>
                  <a:pt x="361188" y="105156"/>
                </a:lnTo>
                <a:lnTo>
                  <a:pt x="426720" y="86868"/>
                </a:lnTo>
                <a:lnTo>
                  <a:pt x="534924" y="64008"/>
                </a:lnTo>
                <a:lnTo>
                  <a:pt x="611124" y="53340"/>
                </a:lnTo>
                <a:lnTo>
                  <a:pt x="649224" y="48768"/>
                </a:lnTo>
                <a:lnTo>
                  <a:pt x="690372" y="44196"/>
                </a:lnTo>
                <a:lnTo>
                  <a:pt x="731520" y="41148"/>
                </a:lnTo>
                <a:lnTo>
                  <a:pt x="772668" y="39624"/>
                </a:lnTo>
                <a:lnTo>
                  <a:pt x="813816" y="38154"/>
                </a:lnTo>
                <a:lnTo>
                  <a:pt x="900684" y="38100"/>
                </a:lnTo>
                <a:lnTo>
                  <a:pt x="941832" y="39624"/>
                </a:lnTo>
                <a:lnTo>
                  <a:pt x="984504" y="42672"/>
                </a:lnTo>
                <a:lnTo>
                  <a:pt x="1024128" y="44196"/>
                </a:lnTo>
                <a:lnTo>
                  <a:pt x="1065276" y="48768"/>
                </a:lnTo>
                <a:lnTo>
                  <a:pt x="1104900" y="53340"/>
                </a:lnTo>
                <a:lnTo>
                  <a:pt x="1143000" y="57912"/>
                </a:lnTo>
                <a:lnTo>
                  <a:pt x="1181100" y="64008"/>
                </a:lnTo>
                <a:lnTo>
                  <a:pt x="1287780" y="86868"/>
                </a:lnTo>
                <a:lnTo>
                  <a:pt x="1353312" y="105156"/>
                </a:lnTo>
                <a:lnTo>
                  <a:pt x="1443228" y="137160"/>
                </a:lnTo>
                <a:lnTo>
                  <a:pt x="1496568" y="161544"/>
                </a:lnTo>
                <a:lnTo>
                  <a:pt x="1542288" y="185928"/>
                </a:lnTo>
                <a:lnTo>
                  <a:pt x="1583436" y="213360"/>
                </a:lnTo>
                <a:lnTo>
                  <a:pt x="1600200" y="228600"/>
                </a:lnTo>
                <a:lnTo>
                  <a:pt x="1616964" y="242316"/>
                </a:lnTo>
                <a:lnTo>
                  <a:pt x="1642872" y="272796"/>
                </a:lnTo>
                <a:lnTo>
                  <a:pt x="1668780" y="316992"/>
                </a:lnTo>
                <a:lnTo>
                  <a:pt x="1676400" y="362712"/>
                </a:lnTo>
                <a:lnTo>
                  <a:pt x="1676400" y="470916"/>
                </a:lnTo>
                <a:lnTo>
                  <a:pt x="1685544" y="457200"/>
                </a:lnTo>
                <a:lnTo>
                  <a:pt x="1696212" y="438912"/>
                </a:lnTo>
                <a:lnTo>
                  <a:pt x="1703832" y="419100"/>
                </a:lnTo>
                <a:lnTo>
                  <a:pt x="1709928" y="400812"/>
                </a:lnTo>
                <a:lnTo>
                  <a:pt x="1712976" y="381000"/>
                </a:lnTo>
                <a:lnTo>
                  <a:pt x="1714500" y="361188"/>
                </a:lnTo>
                <a:close/>
              </a:path>
              <a:path w="1714500" h="723900">
                <a:moveTo>
                  <a:pt x="1676400" y="470916"/>
                </a:moveTo>
                <a:lnTo>
                  <a:pt x="1676400" y="362712"/>
                </a:lnTo>
                <a:lnTo>
                  <a:pt x="1674876" y="377952"/>
                </a:lnTo>
                <a:lnTo>
                  <a:pt x="1671828" y="393192"/>
                </a:lnTo>
                <a:lnTo>
                  <a:pt x="1652016" y="438912"/>
                </a:lnTo>
                <a:lnTo>
                  <a:pt x="1600200" y="496824"/>
                </a:lnTo>
                <a:lnTo>
                  <a:pt x="1563624" y="524256"/>
                </a:lnTo>
                <a:lnTo>
                  <a:pt x="1519428" y="550164"/>
                </a:lnTo>
                <a:lnTo>
                  <a:pt x="1495044" y="563880"/>
                </a:lnTo>
                <a:lnTo>
                  <a:pt x="1469136" y="574548"/>
                </a:lnTo>
                <a:lnTo>
                  <a:pt x="1441704" y="586740"/>
                </a:lnTo>
                <a:lnTo>
                  <a:pt x="1414272" y="597408"/>
                </a:lnTo>
                <a:lnTo>
                  <a:pt x="1353312" y="618744"/>
                </a:lnTo>
                <a:lnTo>
                  <a:pt x="1286256" y="637032"/>
                </a:lnTo>
                <a:lnTo>
                  <a:pt x="1216152" y="652272"/>
                </a:lnTo>
                <a:lnTo>
                  <a:pt x="1143000" y="664464"/>
                </a:lnTo>
                <a:lnTo>
                  <a:pt x="1103376" y="670560"/>
                </a:lnTo>
                <a:lnTo>
                  <a:pt x="1063752" y="675132"/>
                </a:lnTo>
                <a:lnTo>
                  <a:pt x="1024128" y="678180"/>
                </a:lnTo>
                <a:lnTo>
                  <a:pt x="941832" y="684276"/>
                </a:lnTo>
                <a:lnTo>
                  <a:pt x="900684" y="685745"/>
                </a:lnTo>
                <a:lnTo>
                  <a:pt x="813816" y="685800"/>
                </a:lnTo>
                <a:lnTo>
                  <a:pt x="772668" y="684276"/>
                </a:lnTo>
                <a:lnTo>
                  <a:pt x="728472" y="681110"/>
                </a:lnTo>
                <a:lnTo>
                  <a:pt x="690372" y="678180"/>
                </a:lnTo>
                <a:lnTo>
                  <a:pt x="649224" y="675132"/>
                </a:lnTo>
                <a:lnTo>
                  <a:pt x="609600" y="670560"/>
                </a:lnTo>
                <a:lnTo>
                  <a:pt x="533400" y="658368"/>
                </a:lnTo>
                <a:lnTo>
                  <a:pt x="426720" y="637032"/>
                </a:lnTo>
                <a:lnTo>
                  <a:pt x="361188" y="618744"/>
                </a:lnTo>
                <a:lnTo>
                  <a:pt x="271272" y="586740"/>
                </a:lnTo>
                <a:lnTo>
                  <a:pt x="217932" y="562356"/>
                </a:lnTo>
                <a:lnTo>
                  <a:pt x="172212" y="536448"/>
                </a:lnTo>
                <a:lnTo>
                  <a:pt x="150876" y="524256"/>
                </a:lnTo>
                <a:lnTo>
                  <a:pt x="131064" y="510540"/>
                </a:lnTo>
                <a:lnTo>
                  <a:pt x="114300" y="495300"/>
                </a:lnTo>
                <a:lnTo>
                  <a:pt x="97536" y="481584"/>
                </a:lnTo>
                <a:lnTo>
                  <a:pt x="71628" y="451104"/>
                </a:lnTo>
                <a:lnTo>
                  <a:pt x="45720" y="406908"/>
                </a:lnTo>
                <a:lnTo>
                  <a:pt x="38100" y="376428"/>
                </a:lnTo>
                <a:lnTo>
                  <a:pt x="38100" y="469201"/>
                </a:lnTo>
                <a:lnTo>
                  <a:pt x="71628" y="509016"/>
                </a:lnTo>
                <a:lnTo>
                  <a:pt x="129540" y="556260"/>
                </a:lnTo>
                <a:lnTo>
                  <a:pt x="176784" y="583692"/>
                </a:lnTo>
                <a:lnTo>
                  <a:pt x="228600" y="609600"/>
                </a:lnTo>
                <a:lnTo>
                  <a:pt x="286512" y="633984"/>
                </a:lnTo>
                <a:lnTo>
                  <a:pt x="350520" y="655320"/>
                </a:lnTo>
                <a:lnTo>
                  <a:pt x="417576" y="673608"/>
                </a:lnTo>
                <a:lnTo>
                  <a:pt x="490728" y="690372"/>
                </a:lnTo>
                <a:lnTo>
                  <a:pt x="566928" y="702564"/>
                </a:lnTo>
                <a:lnTo>
                  <a:pt x="605028" y="708660"/>
                </a:lnTo>
                <a:lnTo>
                  <a:pt x="646176" y="713232"/>
                </a:lnTo>
                <a:lnTo>
                  <a:pt x="731520" y="719545"/>
                </a:lnTo>
                <a:lnTo>
                  <a:pt x="771144" y="722376"/>
                </a:lnTo>
                <a:lnTo>
                  <a:pt x="813816" y="723900"/>
                </a:lnTo>
                <a:lnTo>
                  <a:pt x="900684" y="723900"/>
                </a:lnTo>
                <a:lnTo>
                  <a:pt x="943356" y="722376"/>
                </a:lnTo>
                <a:lnTo>
                  <a:pt x="1028700" y="716280"/>
                </a:lnTo>
                <a:lnTo>
                  <a:pt x="1068324" y="713232"/>
                </a:lnTo>
                <a:lnTo>
                  <a:pt x="1109472" y="708660"/>
                </a:lnTo>
                <a:lnTo>
                  <a:pt x="1149096" y="702564"/>
                </a:lnTo>
                <a:lnTo>
                  <a:pt x="1187196" y="696468"/>
                </a:lnTo>
                <a:lnTo>
                  <a:pt x="1261872" y="682752"/>
                </a:lnTo>
                <a:lnTo>
                  <a:pt x="1363980" y="655320"/>
                </a:lnTo>
                <a:lnTo>
                  <a:pt x="1427988" y="633984"/>
                </a:lnTo>
                <a:lnTo>
                  <a:pt x="1485900" y="609600"/>
                </a:lnTo>
                <a:lnTo>
                  <a:pt x="1562100" y="569976"/>
                </a:lnTo>
                <a:lnTo>
                  <a:pt x="1606296" y="539496"/>
                </a:lnTo>
                <a:lnTo>
                  <a:pt x="1642872" y="509016"/>
                </a:lnTo>
                <a:lnTo>
                  <a:pt x="1673352" y="475488"/>
                </a:lnTo>
                <a:lnTo>
                  <a:pt x="1676400" y="470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29971" y="3944917"/>
            <a:ext cx="1113559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b="1" spc="-9" dirty="0">
                <a:latin typeface="Arial"/>
                <a:cs typeface="Arial"/>
              </a:rPr>
              <a:t>Endocytosis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95055" y="3428999"/>
            <a:ext cx="0" cy="1479176"/>
          </a:xfrm>
          <a:custGeom>
            <a:avLst/>
            <a:gdLst/>
            <a:ahLst/>
            <a:cxnLst/>
            <a:rect l="l" t="t" r="r" b="b"/>
            <a:pathLst>
              <a:path h="1676400">
                <a:moveTo>
                  <a:pt x="0" y="0"/>
                </a:moveTo>
                <a:lnTo>
                  <a:pt x="0" y="167640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8000" y="4102024"/>
            <a:ext cx="346364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95455" y="4639236"/>
            <a:ext cx="3325091" cy="564776"/>
          </a:xfrm>
          <a:custGeom>
            <a:avLst/>
            <a:gdLst/>
            <a:ahLst/>
            <a:cxnLst/>
            <a:rect l="l" t="t" r="r" b="b"/>
            <a:pathLst>
              <a:path w="3657600" h="640079">
                <a:moveTo>
                  <a:pt x="0" y="0"/>
                </a:moveTo>
                <a:lnTo>
                  <a:pt x="0" y="640080"/>
                </a:lnTo>
                <a:lnTo>
                  <a:pt x="3657600" y="640080"/>
                </a:lnTo>
                <a:lnTo>
                  <a:pt x="3657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578761" y="4664334"/>
            <a:ext cx="2869045" cy="51934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algn="just">
              <a:spcBef>
                <a:spcPts val="90"/>
              </a:spcBef>
            </a:pPr>
            <a:r>
              <a:rPr sz="1100" b="1" spc="-4" dirty="0">
                <a:latin typeface="Arial"/>
                <a:cs typeface="Arial"/>
              </a:rPr>
              <a:t>Cells </a:t>
            </a:r>
            <a:r>
              <a:rPr sz="1100" b="1" spc="-9" dirty="0">
                <a:latin typeface="Arial"/>
                <a:cs typeface="Arial"/>
              </a:rPr>
              <a:t>take </a:t>
            </a:r>
            <a:r>
              <a:rPr sz="1100" b="1" spc="-4" dirty="0">
                <a:latin typeface="Arial"/>
                <a:cs typeface="Arial"/>
              </a:rPr>
              <a:t>up fluid </a:t>
            </a:r>
            <a:r>
              <a:rPr sz="1100" b="1" dirty="0">
                <a:latin typeface="Arial"/>
                <a:cs typeface="Arial"/>
              </a:rPr>
              <a:t>from </a:t>
            </a:r>
            <a:r>
              <a:rPr sz="1100" b="1" spc="-4" dirty="0">
                <a:latin typeface="Arial"/>
                <a:cs typeface="Arial"/>
              </a:rPr>
              <a:t>the surrounding  medium and many molecules contained </a:t>
            </a:r>
            <a:r>
              <a:rPr sz="1100" b="1" spc="4" dirty="0">
                <a:latin typeface="Arial"/>
                <a:cs typeface="Arial"/>
              </a:rPr>
              <a:t>in  </a:t>
            </a:r>
            <a:r>
              <a:rPr sz="1100" b="1" spc="-4" dirty="0">
                <a:latin typeface="Arial"/>
                <a:cs typeface="Arial"/>
              </a:rPr>
              <a:t>it. </a:t>
            </a:r>
            <a:r>
              <a:rPr sz="1100" b="1" dirty="0">
                <a:latin typeface="Arial"/>
                <a:cs typeface="Arial"/>
              </a:rPr>
              <a:t>It </a:t>
            </a:r>
            <a:r>
              <a:rPr sz="1100" b="1" spc="-9" dirty="0">
                <a:latin typeface="Arial"/>
                <a:cs typeface="Arial"/>
              </a:rPr>
              <a:t>involves </a:t>
            </a:r>
            <a:r>
              <a:rPr sz="1100" b="1" spc="-4" dirty="0">
                <a:latin typeface="Arial"/>
                <a:cs typeface="Arial"/>
              </a:rPr>
              <a:t>nonspecific </a:t>
            </a:r>
            <a:r>
              <a:rPr sz="1100" b="1" dirty="0">
                <a:latin typeface="Arial"/>
                <a:cs typeface="Arial"/>
              </a:rPr>
              <a:t>cell</a:t>
            </a:r>
            <a:r>
              <a:rPr sz="1100" b="1" spc="27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invagination.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94364" y="4850355"/>
            <a:ext cx="348095" cy="117101"/>
          </a:xfrm>
          <a:custGeom>
            <a:avLst/>
            <a:gdLst/>
            <a:ahLst/>
            <a:cxnLst/>
            <a:rect l="l" t="t" r="r" b="b"/>
            <a:pathLst>
              <a:path w="382904" h="132714">
                <a:moveTo>
                  <a:pt x="323965" y="66294"/>
                </a:moveTo>
                <a:lnTo>
                  <a:pt x="299396" y="51816"/>
                </a:lnTo>
                <a:lnTo>
                  <a:pt x="0" y="51816"/>
                </a:lnTo>
                <a:lnTo>
                  <a:pt x="0" y="80772"/>
                </a:lnTo>
                <a:lnTo>
                  <a:pt x="299396" y="80772"/>
                </a:lnTo>
                <a:lnTo>
                  <a:pt x="323965" y="66294"/>
                </a:lnTo>
                <a:close/>
              </a:path>
              <a:path w="382904" h="132714">
                <a:moveTo>
                  <a:pt x="382524" y="65532"/>
                </a:moveTo>
                <a:lnTo>
                  <a:pt x="274320" y="4572"/>
                </a:lnTo>
                <a:lnTo>
                  <a:pt x="268224" y="0"/>
                </a:lnTo>
                <a:lnTo>
                  <a:pt x="259080" y="1524"/>
                </a:lnTo>
                <a:lnTo>
                  <a:pt x="256032" y="9144"/>
                </a:lnTo>
                <a:lnTo>
                  <a:pt x="251460" y="15240"/>
                </a:lnTo>
                <a:lnTo>
                  <a:pt x="252984" y="24384"/>
                </a:lnTo>
                <a:lnTo>
                  <a:pt x="260604" y="28956"/>
                </a:lnTo>
                <a:lnTo>
                  <a:pt x="299396" y="51816"/>
                </a:lnTo>
                <a:lnTo>
                  <a:pt x="353568" y="51816"/>
                </a:lnTo>
                <a:lnTo>
                  <a:pt x="353568" y="82253"/>
                </a:lnTo>
                <a:lnTo>
                  <a:pt x="382524" y="65532"/>
                </a:lnTo>
                <a:close/>
              </a:path>
              <a:path w="382904" h="132714">
                <a:moveTo>
                  <a:pt x="353568" y="82253"/>
                </a:moveTo>
                <a:lnTo>
                  <a:pt x="353568" y="80772"/>
                </a:lnTo>
                <a:lnTo>
                  <a:pt x="299396" y="80772"/>
                </a:lnTo>
                <a:lnTo>
                  <a:pt x="260604" y="103632"/>
                </a:lnTo>
                <a:lnTo>
                  <a:pt x="252984" y="108204"/>
                </a:lnTo>
                <a:lnTo>
                  <a:pt x="251460" y="117348"/>
                </a:lnTo>
                <a:lnTo>
                  <a:pt x="256032" y="123444"/>
                </a:lnTo>
                <a:lnTo>
                  <a:pt x="259080" y="129540"/>
                </a:lnTo>
                <a:lnTo>
                  <a:pt x="268224" y="132588"/>
                </a:lnTo>
                <a:lnTo>
                  <a:pt x="274320" y="128016"/>
                </a:lnTo>
                <a:lnTo>
                  <a:pt x="353568" y="82253"/>
                </a:lnTo>
                <a:close/>
              </a:path>
              <a:path w="382904" h="132714">
                <a:moveTo>
                  <a:pt x="353568" y="80772"/>
                </a:moveTo>
                <a:lnTo>
                  <a:pt x="353568" y="51816"/>
                </a:lnTo>
                <a:lnTo>
                  <a:pt x="299396" y="51816"/>
                </a:lnTo>
                <a:lnTo>
                  <a:pt x="323965" y="66294"/>
                </a:lnTo>
                <a:lnTo>
                  <a:pt x="345948" y="53340"/>
                </a:lnTo>
                <a:lnTo>
                  <a:pt x="345948" y="80772"/>
                </a:lnTo>
                <a:lnTo>
                  <a:pt x="353568" y="80772"/>
                </a:lnTo>
                <a:close/>
              </a:path>
              <a:path w="382904" h="132714">
                <a:moveTo>
                  <a:pt x="345948" y="80772"/>
                </a:moveTo>
                <a:lnTo>
                  <a:pt x="345948" y="79248"/>
                </a:lnTo>
                <a:lnTo>
                  <a:pt x="323965" y="66294"/>
                </a:lnTo>
                <a:lnTo>
                  <a:pt x="299396" y="80772"/>
                </a:lnTo>
                <a:lnTo>
                  <a:pt x="345948" y="80772"/>
                </a:lnTo>
                <a:close/>
              </a:path>
              <a:path w="382904" h="132714">
                <a:moveTo>
                  <a:pt x="345948" y="79248"/>
                </a:moveTo>
                <a:lnTo>
                  <a:pt x="345948" y="53340"/>
                </a:lnTo>
                <a:lnTo>
                  <a:pt x="323965" y="66294"/>
                </a:lnTo>
                <a:lnTo>
                  <a:pt x="345948" y="79248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40727" y="4726985"/>
            <a:ext cx="50144" cy="1522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26989" y="4437529"/>
            <a:ext cx="1257313" cy="248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87464" y="4594720"/>
            <a:ext cx="177262" cy="2950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4101" y="4421393"/>
            <a:ext cx="1547091" cy="901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24101" y="4421392"/>
            <a:ext cx="1558636" cy="907676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714500" y="513588"/>
                </a:moveTo>
                <a:lnTo>
                  <a:pt x="1709928" y="460248"/>
                </a:lnTo>
                <a:lnTo>
                  <a:pt x="1696212" y="406908"/>
                </a:lnTo>
                <a:lnTo>
                  <a:pt x="1674876" y="358140"/>
                </a:lnTo>
                <a:lnTo>
                  <a:pt x="1644396" y="309372"/>
                </a:lnTo>
                <a:lnTo>
                  <a:pt x="1607820" y="265176"/>
                </a:lnTo>
                <a:lnTo>
                  <a:pt x="1565148" y="222504"/>
                </a:lnTo>
                <a:lnTo>
                  <a:pt x="1514856" y="182880"/>
                </a:lnTo>
                <a:lnTo>
                  <a:pt x="1459992" y="147828"/>
                </a:lnTo>
                <a:lnTo>
                  <a:pt x="1399032" y="114300"/>
                </a:lnTo>
                <a:lnTo>
                  <a:pt x="1365504" y="100584"/>
                </a:lnTo>
                <a:lnTo>
                  <a:pt x="1331976" y="85344"/>
                </a:lnTo>
                <a:lnTo>
                  <a:pt x="1225296" y="48768"/>
                </a:lnTo>
                <a:lnTo>
                  <a:pt x="1149096" y="30480"/>
                </a:lnTo>
                <a:lnTo>
                  <a:pt x="1069848" y="15240"/>
                </a:lnTo>
                <a:lnTo>
                  <a:pt x="1028700" y="10668"/>
                </a:lnTo>
                <a:lnTo>
                  <a:pt x="986028" y="6096"/>
                </a:lnTo>
                <a:lnTo>
                  <a:pt x="900684" y="0"/>
                </a:lnTo>
                <a:lnTo>
                  <a:pt x="813816" y="0"/>
                </a:lnTo>
                <a:lnTo>
                  <a:pt x="769620" y="3048"/>
                </a:lnTo>
                <a:lnTo>
                  <a:pt x="726948" y="6096"/>
                </a:lnTo>
                <a:lnTo>
                  <a:pt x="644652" y="15240"/>
                </a:lnTo>
                <a:lnTo>
                  <a:pt x="603504" y="22860"/>
                </a:lnTo>
                <a:lnTo>
                  <a:pt x="563880" y="30480"/>
                </a:lnTo>
                <a:lnTo>
                  <a:pt x="525780" y="39624"/>
                </a:lnTo>
                <a:lnTo>
                  <a:pt x="487680" y="50292"/>
                </a:lnTo>
                <a:lnTo>
                  <a:pt x="451104" y="60960"/>
                </a:lnTo>
                <a:lnTo>
                  <a:pt x="381000" y="85344"/>
                </a:lnTo>
                <a:lnTo>
                  <a:pt x="315468" y="115824"/>
                </a:lnTo>
                <a:lnTo>
                  <a:pt x="254508" y="147828"/>
                </a:lnTo>
                <a:lnTo>
                  <a:pt x="173736" y="202692"/>
                </a:lnTo>
                <a:lnTo>
                  <a:pt x="149352" y="224028"/>
                </a:lnTo>
                <a:lnTo>
                  <a:pt x="126492" y="243840"/>
                </a:lnTo>
                <a:lnTo>
                  <a:pt x="68580" y="310896"/>
                </a:lnTo>
                <a:lnTo>
                  <a:pt x="39624" y="358140"/>
                </a:lnTo>
                <a:lnTo>
                  <a:pt x="18288" y="408432"/>
                </a:lnTo>
                <a:lnTo>
                  <a:pt x="4572" y="461772"/>
                </a:lnTo>
                <a:lnTo>
                  <a:pt x="0" y="515112"/>
                </a:lnTo>
                <a:lnTo>
                  <a:pt x="1524" y="542544"/>
                </a:lnTo>
                <a:lnTo>
                  <a:pt x="10668" y="595884"/>
                </a:lnTo>
                <a:lnTo>
                  <a:pt x="28956" y="646176"/>
                </a:lnTo>
                <a:lnTo>
                  <a:pt x="38100" y="667076"/>
                </a:lnTo>
                <a:lnTo>
                  <a:pt x="38100" y="513588"/>
                </a:lnTo>
                <a:lnTo>
                  <a:pt x="39624" y="489204"/>
                </a:lnTo>
                <a:lnTo>
                  <a:pt x="47244" y="443484"/>
                </a:lnTo>
                <a:lnTo>
                  <a:pt x="62484" y="397764"/>
                </a:lnTo>
                <a:lnTo>
                  <a:pt x="100584" y="332232"/>
                </a:lnTo>
                <a:lnTo>
                  <a:pt x="134112" y="291084"/>
                </a:lnTo>
                <a:lnTo>
                  <a:pt x="175260" y="251460"/>
                </a:lnTo>
                <a:lnTo>
                  <a:pt x="246888" y="196596"/>
                </a:lnTo>
                <a:lnTo>
                  <a:pt x="332232" y="149352"/>
                </a:lnTo>
                <a:lnTo>
                  <a:pt x="396240" y="120396"/>
                </a:lnTo>
                <a:lnTo>
                  <a:pt x="463296" y="97536"/>
                </a:lnTo>
                <a:lnTo>
                  <a:pt x="499872" y="85344"/>
                </a:lnTo>
                <a:lnTo>
                  <a:pt x="573024" y="67056"/>
                </a:lnTo>
                <a:lnTo>
                  <a:pt x="611124" y="59436"/>
                </a:lnTo>
                <a:lnTo>
                  <a:pt x="690372" y="47244"/>
                </a:lnTo>
                <a:lnTo>
                  <a:pt x="772668" y="41148"/>
                </a:lnTo>
                <a:lnTo>
                  <a:pt x="813816" y="38208"/>
                </a:lnTo>
                <a:lnTo>
                  <a:pt x="900684" y="38100"/>
                </a:lnTo>
                <a:lnTo>
                  <a:pt x="982980" y="44196"/>
                </a:lnTo>
                <a:lnTo>
                  <a:pt x="1024128" y="48768"/>
                </a:lnTo>
                <a:lnTo>
                  <a:pt x="1063752" y="53340"/>
                </a:lnTo>
                <a:lnTo>
                  <a:pt x="1103376" y="59436"/>
                </a:lnTo>
                <a:lnTo>
                  <a:pt x="1141476" y="67056"/>
                </a:lnTo>
                <a:lnTo>
                  <a:pt x="1179576" y="76200"/>
                </a:lnTo>
                <a:lnTo>
                  <a:pt x="1216152" y="86868"/>
                </a:lnTo>
                <a:lnTo>
                  <a:pt x="1286256" y="108204"/>
                </a:lnTo>
                <a:lnTo>
                  <a:pt x="1351788" y="135636"/>
                </a:lnTo>
                <a:lnTo>
                  <a:pt x="1412748" y="164592"/>
                </a:lnTo>
                <a:lnTo>
                  <a:pt x="1467612" y="198120"/>
                </a:lnTo>
                <a:lnTo>
                  <a:pt x="1517904" y="233172"/>
                </a:lnTo>
                <a:lnTo>
                  <a:pt x="1580388" y="291084"/>
                </a:lnTo>
                <a:lnTo>
                  <a:pt x="1629156" y="355092"/>
                </a:lnTo>
                <a:lnTo>
                  <a:pt x="1652016" y="399288"/>
                </a:lnTo>
                <a:lnTo>
                  <a:pt x="1667256" y="445008"/>
                </a:lnTo>
                <a:lnTo>
                  <a:pt x="1674876" y="490728"/>
                </a:lnTo>
                <a:lnTo>
                  <a:pt x="1676400" y="515112"/>
                </a:lnTo>
                <a:lnTo>
                  <a:pt x="1676400" y="667321"/>
                </a:lnTo>
                <a:lnTo>
                  <a:pt x="1687068" y="644652"/>
                </a:lnTo>
                <a:lnTo>
                  <a:pt x="1696212" y="620268"/>
                </a:lnTo>
                <a:lnTo>
                  <a:pt x="1703832" y="594360"/>
                </a:lnTo>
                <a:lnTo>
                  <a:pt x="1709928" y="566928"/>
                </a:lnTo>
                <a:lnTo>
                  <a:pt x="1712976" y="541020"/>
                </a:lnTo>
                <a:lnTo>
                  <a:pt x="1714500" y="513588"/>
                </a:lnTo>
                <a:close/>
              </a:path>
              <a:path w="1714500" h="1028700">
                <a:moveTo>
                  <a:pt x="1676400" y="667321"/>
                </a:moveTo>
                <a:lnTo>
                  <a:pt x="1676400" y="515112"/>
                </a:lnTo>
                <a:lnTo>
                  <a:pt x="1674876" y="539496"/>
                </a:lnTo>
                <a:lnTo>
                  <a:pt x="1671828" y="562356"/>
                </a:lnTo>
                <a:lnTo>
                  <a:pt x="1652016" y="630936"/>
                </a:lnTo>
                <a:lnTo>
                  <a:pt x="1627632" y="675132"/>
                </a:lnTo>
                <a:lnTo>
                  <a:pt x="1597152" y="717804"/>
                </a:lnTo>
                <a:lnTo>
                  <a:pt x="1560576" y="757428"/>
                </a:lnTo>
                <a:lnTo>
                  <a:pt x="1516380" y="795528"/>
                </a:lnTo>
                <a:lnTo>
                  <a:pt x="1467612" y="832104"/>
                </a:lnTo>
                <a:lnTo>
                  <a:pt x="1382268" y="879348"/>
                </a:lnTo>
                <a:lnTo>
                  <a:pt x="1318260" y="906780"/>
                </a:lnTo>
                <a:lnTo>
                  <a:pt x="1284732" y="920496"/>
                </a:lnTo>
                <a:lnTo>
                  <a:pt x="1178052" y="952500"/>
                </a:lnTo>
                <a:lnTo>
                  <a:pt x="1103376" y="969264"/>
                </a:lnTo>
                <a:lnTo>
                  <a:pt x="1063752" y="975360"/>
                </a:lnTo>
                <a:lnTo>
                  <a:pt x="1024128" y="979932"/>
                </a:lnTo>
                <a:lnTo>
                  <a:pt x="982980" y="984504"/>
                </a:lnTo>
                <a:lnTo>
                  <a:pt x="941832" y="987552"/>
                </a:lnTo>
                <a:lnTo>
                  <a:pt x="900684" y="990491"/>
                </a:lnTo>
                <a:lnTo>
                  <a:pt x="813816" y="990600"/>
                </a:lnTo>
                <a:lnTo>
                  <a:pt x="731520" y="984504"/>
                </a:lnTo>
                <a:lnTo>
                  <a:pt x="690372" y="979932"/>
                </a:lnTo>
                <a:lnTo>
                  <a:pt x="650748" y="975360"/>
                </a:lnTo>
                <a:lnTo>
                  <a:pt x="611124" y="969264"/>
                </a:lnTo>
                <a:lnTo>
                  <a:pt x="573024" y="960120"/>
                </a:lnTo>
                <a:lnTo>
                  <a:pt x="534924" y="952500"/>
                </a:lnTo>
                <a:lnTo>
                  <a:pt x="498348" y="941832"/>
                </a:lnTo>
                <a:lnTo>
                  <a:pt x="428244" y="920496"/>
                </a:lnTo>
                <a:lnTo>
                  <a:pt x="362712" y="893064"/>
                </a:lnTo>
                <a:lnTo>
                  <a:pt x="301752" y="864108"/>
                </a:lnTo>
                <a:lnTo>
                  <a:pt x="246888" y="830580"/>
                </a:lnTo>
                <a:lnTo>
                  <a:pt x="196596" y="795528"/>
                </a:lnTo>
                <a:lnTo>
                  <a:pt x="134112" y="737616"/>
                </a:lnTo>
                <a:lnTo>
                  <a:pt x="85344" y="673608"/>
                </a:lnTo>
                <a:lnTo>
                  <a:pt x="62484" y="629412"/>
                </a:lnTo>
                <a:lnTo>
                  <a:pt x="47244" y="583692"/>
                </a:lnTo>
                <a:lnTo>
                  <a:pt x="39624" y="537972"/>
                </a:lnTo>
                <a:lnTo>
                  <a:pt x="38100" y="513588"/>
                </a:lnTo>
                <a:lnTo>
                  <a:pt x="38100" y="667076"/>
                </a:lnTo>
                <a:lnTo>
                  <a:pt x="70104" y="719328"/>
                </a:lnTo>
                <a:lnTo>
                  <a:pt x="106680" y="763524"/>
                </a:lnTo>
                <a:lnTo>
                  <a:pt x="149352" y="806196"/>
                </a:lnTo>
                <a:lnTo>
                  <a:pt x="199644" y="845820"/>
                </a:lnTo>
                <a:lnTo>
                  <a:pt x="254508" y="880872"/>
                </a:lnTo>
                <a:lnTo>
                  <a:pt x="315468" y="914400"/>
                </a:lnTo>
                <a:lnTo>
                  <a:pt x="348996" y="928116"/>
                </a:lnTo>
                <a:lnTo>
                  <a:pt x="382524" y="943356"/>
                </a:lnTo>
                <a:lnTo>
                  <a:pt x="452628" y="967740"/>
                </a:lnTo>
                <a:lnTo>
                  <a:pt x="489204" y="978408"/>
                </a:lnTo>
                <a:lnTo>
                  <a:pt x="527304" y="989076"/>
                </a:lnTo>
                <a:lnTo>
                  <a:pt x="565404" y="998220"/>
                </a:lnTo>
                <a:lnTo>
                  <a:pt x="644652" y="1013460"/>
                </a:lnTo>
                <a:lnTo>
                  <a:pt x="685800" y="1018032"/>
                </a:lnTo>
                <a:lnTo>
                  <a:pt x="728472" y="1022604"/>
                </a:lnTo>
                <a:lnTo>
                  <a:pt x="813816" y="1028700"/>
                </a:lnTo>
                <a:lnTo>
                  <a:pt x="900684" y="1028700"/>
                </a:lnTo>
                <a:lnTo>
                  <a:pt x="944880" y="1025652"/>
                </a:lnTo>
                <a:lnTo>
                  <a:pt x="987552" y="1022604"/>
                </a:lnTo>
                <a:lnTo>
                  <a:pt x="1069848" y="1013460"/>
                </a:lnTo>
                <a:lnTo>
                  <a:pt x="1149096" y="998220"/>
                </a:lnTo>
                <a:lnTo>
                  <a:pt x="1188720" y="989076"/>
                </a:lnTo>
                <a:lnTo>
                  <a:pt x="1226820" y="978408"/>
                </a:lnTo>
                <a:lnTo>
                  <a:pt x="1263396" y="967740"/>
                </a:lnTo>
                <a:lnTo>
                  <a:pt x="1333500" y="941832"/>
                </a:lnTo>
                <a:lnTo>
                  <a:pt x="1399032" y="912876"/>
                </a:lnTo>
                <a:lnTo>
                  <a:pt x="1459992" y="880872"/>
                </a:lnTo>
                <a:lnTo>
                  <a:pt x="1540764" y="826008"/>
                </a:lnTo>
                <a:lnTo>
                  <a:pt x="1565148" y="804672"/>
                </a:lnTo>
                <a:lnTo>
                  <a:pt x="1588008" y="784860"/>
                </a:lnTo>
                <a:lnTo>
                  <a:pt x="1609344" y="763524"/>
                </a:lnTo>
                <a:lnTo>
                  <a:pt x="1645920" y="717804"/>
                </a:lnTo>
                <a:lnTo>
                  <a:pt x="1661160" y="693420"/>
                </a:lnTo>
                <a:lnTo>
                  <a:pt x="1674876" y="670560"/>
                </a:lnTo>
                <a:lnTo>
                  <a:pt x="1676400" y="6673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039522" y="4745017"/>
            <a:ext cx="1142078" cy="2115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b="1" spc="-9" dirty="0">
                <a:latin typeface="Arial"/>
                <a:cs typeface="Arial"/>
              </a:rPr>
              <a:t>Pinocytosis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4294967295"/>
          </p:nvPr>
        </p:nvSpPr>
        <p:spPr>
          <a:xfrm>
            <a:off x="704272" y="6223179"/>
            <a:ext cx="25169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485"/>
              </a:lnSpc>
            </a:pPr>
            <a:r>
              <a:rPr spc="-4" dirty="0"/>
              <a:t>29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agocytos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0409" y="1371600"/>
            <a:ext cx="4876191" cy="34285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304800"/>
            <a:ext cx="14478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/>
              <a:t>Phagocytosis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849868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Engulfment of bacteria by Cells.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chanism+of+Phagocyt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eptor-Meidated-Endocytos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609600"/>
            <a:ext cx="6400800" cy="3901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876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Process by which cells absorb molecules using receptor proteins </a:t>
            </a:r>
            <a:endParaRPr 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nocytosis-vs-receptor-mediated-endocytosi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556" y="527954"/>
            <a:ext cx="5888644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algn="l">
              <a:spcBef>
                <a:spcPts val="90"/>
              </a:spcBef>
            </a:pPr>
            <a:r>
              <a:rPr sz="3200" spc="-4" dirty="0">
                <a:solidFill>
                  <a:srgbClr val="000000"/>
                </a:solidFill>
              </a:rPr>
              <a:t>Inflammatory</a:t>
            </a:r>
            <a:r>
              <a:rPr sz="3200" spc="-40" dirty="0">
                <a:solidFill>
                  <a:srgbClr val="000000"/>
                </a:solidFill>
              </a:rPr>
              <a:t> </a:t>
            </a:r>
            <a:r>
              <a:rPr sz="3200" spc="-4" dirty="0">
                <a:solidFill>
                  <a:srgbClr val="000000"/>
                </a:solidFill>
              </a:rPr>
              <a:t>Barriers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7035" y="1797423"/>
            <a:ext cx="6871855" cy="397612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spc="-4" dirty="0">
                <a:latin typeface="Arial"/>
                <a:cs typeface="Arial"/>
              </a:rPr>
              <a:t>The event in the inflammatory response are initiated by</a:t>
            </a:r>
            <a:r>
              <a:rPr sz="2000" spc="94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319115" marR="4559" indent="-307718" algn="just">
              <a:lnSpc>
                <a:spcPct val="150000"/>
              </a:lnSpc>
              <a:spcBef>
                <a:spcPts val="1185"/>
              </a:spcBef>
              <a:buAutoNum type="arabicParenR"/>
              <a:tabLst>
                <a:tab pos="320825" algn="l"/>
              </a:tabLst>
            </a:pPr>
            <a:r>
              <a:rPr sz="2000" spc="-4" dirty="0">
                <a:latin typeface="Arial"/>
                <a:cs typeface="Arial"/>
              </a:rPr>
              <a:t>Tissue damage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4" dirty="0">
                <a:latin typeface="Arial"/>
                <a:cs typeface="Arial"/>
              </a:rPr>
              <a:t>infection induce leakage of vascular  fluid, containing </a:t>
            </a:r>
            <a:r>
              <a:rPr sz="2000" dirty="0">
                <a:latin typeface="Arial"/>
                <a:cs typeface="Arial"/>
              </a:rPr>
              <a:t>serum </a:t>
            </a:r>
            <a:r>
              <a:rPr sz="2000" spc="-4" dirty="0">
                <a:latin typeface="Arial"/>
                <a:cs typeface="Arial"/>
              </a:rPr>
              <a:t>protein </a:t>
            </a:r>
            <a:r>
              <a:rPr sz="2000" dirty="0">
                <a:latin typeface="Arial"/>
                <a:cs typeface="Arial"/>
              </a:rPr>
              <a:t>(acute </a:t>
            </a:r>
            <a:r>
              <a:rPr sz="2000" spc="-4" dirty="0">
                <a:latin typeface="Arial"/>
                <a:cs typeface="Arial"/>
              </a:rPr>
              <a:t>phase </a:t>
            </a:r>
            <a:r>
              <a:rPr sz="2000" dirty="0">
                <a:latin typeface="Arial"/>
                <a:cs typeface="Arial"/>
              </a:rPr>
              <a:t>proteins, </a:t>
            </a:r>
            <a:r>
              <a:rPr sz="2000" spc="-4" dirty="0">
                <a:latin typeface="Arial"/>
                <a:cs typeface="Arial"/>
              </a:rPr>
              <a:t>e.g.  c-reactive </a:t>
            </a:r>
            <a:r>
              <a:rPr sz="2000" dirty="0">
                <a:latin typeface="Arial"/>
                <a:cs typeface="Arial"/>
              </a:rPr>
              <a:t>protein) </a:t>
            </a:r>
            <a:r>
              <a:rPr sz="2000" spc="-4" dirty="0">
                <a:latin typeface="Arial"/>
                <a:cs typeface="Arial"/>
              </a:rPr>
              <a:t>with antibacterial activity,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4" dirty="0">
                <a:latin typeface="Arial"/>
                <a:cs typeface="Arial"/>
              </a:rPr>
              <a:t>influx of  phagocytic cells into the affected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area.</a:t>
            </a:r>
            <a:endParaRPr sz="2000" dirty="0">
              <a:latin typeface="Arial"/>
              <a:cs typeface="Arial"/>
            </a:endParaRPr>
          </a:p>
          <a:p>
            <a:pPr marL="319115" marR="4559" indent="-307718" algn="just">
              <a:lnSpc>
                <a:spcPct val="150000"/>
              </a:lnSpc>
              <a:spcBef>
                <a:spcPts val="1185"/>
              </a:spcBef>
              <a:buFont typeface="Arial"/>
              <a:buAutoNum type="arabicParenR"/>
              <a:tabLst>
                <a:tab pos="438214" algn="l"/>
              </a:tabLst>
            </a:pPr>
            <a:r>
              <a:rPr dirty="0"/>
              <a:t>	</a:t>
            </a:r>
            <a:r>
              <a:rPr sz="2000" spc="-4" dirty="0">
                <a:latin typeface="Arial"/>
                <a:cs typeface="Arial"/>
              </a:rPr>
              <a:t>Chemical mediators of inflammatory </a:t>
            </a:r>
            <a:r>
              <a:rPr sz="2000" dirty="0">
                <a:latin typeface="Arial"/>
                <a:cs typeface="Arial"/>
              </a:rPr>
              <a:t>responses </a:t>
            </a:r>
            <a:r>
              <a:rPr sz="2000" spc="-4" dirty="0">
                <a:latin typeface="Arial"/>
                <a:cs typeface="Arial"/>
              </a:rPr>
              <a:t>are  histamine, kinins (bradykinin, stimulates pain </a:t>
            </a:r>
            <a:r>
              <a:rPr sz="2000" dirty="0">
                <a:latin typeface="Arial"/>
                <a:cs typeface="Arial"/>
              </a:rPr>
              <a:t>receptor </a:t>
            </a:r>
            <a:r>
              <a:rPr sz="2000" spc="-4" dirty="0">
                <a:latin typeface="Arial"/>
                <a:cs typeface="Arial"/>
              </a:rPr>
              <a:t>in  </a:t>
            </a:r>
            <a:r>
              <a:rPr sz="2000" dirty="0">
                <a:latin typeface="Arial"/>
                <a:cs typeface="Arial"/>
              </a:rPr>
              <a:t>skin).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704272" y="6223179"/>
            <a:ext cx="25169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485"/>
              </a:lnSpc>
            </a:pPr>
            <a:r>
              <a:rPr spc="-4" dirty="0"/>
              <a:t>35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ymphocytes-white-backgroun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87275"/>
            <a:ext cx="9144000" cy="508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556" y="551317"/>
            <a:ext cx="4083050" cy="45778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900" spc="-4" dirty="0">
                <a:solidFill>
                  <a:srgbClr val="000000"/>
                </a:solidFill>
              </a:rPr>
              <a:t>Stages of</a:t>
            </a:r>
            <a:r>
              <a:rPr sz="2900" spc="-81" dirty="0">
                <a:solidFill>
                  <a:srgbClr val="000000"/>
                </a:solidFill>
              </a:rPr>
              <a:t> </a:t>
            </a:r>
            <a:r>
              <a:rPr sz="2900" spc="-4" dirty="0">
                <a:solidFill>
                  <a:srgbClr val="000000"/>
                </a:solidFill>
              </a:rPr>
              <a:t>Inflammation</a:t>
            </a:r>
            <a:endParaRPr sz="2900" dirty="0"/>
          </a:p>
        </p:txBody>
      </p:sp>
      <p:sp>
        <p:nvSpPr>
          <p:cNvPr id="3" name="object 3"/>
          <p:cNvSpPr/>
          <p:nvPr/>
        </p:nvSpPr>
        <p:spPr>
          <a:xfrm>
            <a:off x="3117273" y="1613648"/>
            <a:ext cx="1630680" cy="1815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0647" y="1597510"/>
            <a:ext cx="1665432" cy="1831601"/>
          </a:xfrm>
          <a:custGeom>
            <a:avLst/>
            <a:gdLst/>
            <a:ahLst/>
            <a:cxnLst/>
            <a:rect l="l" t="t" r="r" b="b"/>
            <a:pathLst>
              <a:path w="1831975" h="2075814">
                <a:moveTo>
                  <a:pt x="1831848" y="2075687"/>
                </a:moveTo>
                <a:lnTo>
                  <a:pt x="1831848" y="0"/>
                </a:lnTo>
                <a:lnTo>
                  <a:pt x="0" y="0"/>
                </a:lnTo>
                <a:lnTo>
                  <a:pt x="0" y="2075687"/>
                </a:lnTo>
                <a:lnTo>
                  <a:pt x="9144" y="2075687"/>
                </a:ln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lnTo>
                  <a:pt x="1813560" y="18288"/>
                </a:lnTo>
                <a:lnTo>
                  <a:pt x="1813560" y="9144"/>
                </a:lnTo>
                <a:lnTo>
                  <a:pt x="1822704" y="18288"/>
                </a:lnTo>
                <a:lnTo>
                  <a:pt x="1822704" y="2075687"/>
                </a:lnTo>
                <a:lnTo>
                  <a:pt x="1831848" y="2075687"/>
                </a:lnTo>
                <a:close/>
              </a:path>
              <a:path w="1831975" h="2075814">
                <a:moveTo>
                  <a:pt x="18288" y="18288"/>
                </a:move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close/>
              </a:path>
              <a:path w="1831975" h="2075814">
                <a:moveTo>
                  <a:pt x="18288" y="2075687"/>
                </a:moveTo>
                <a:lnTo>
                  <a:pt x="18288" y="18288"/>
                </a:lnTo>
                <a:lnTo>
                  <a:pt x="9144" y="18288"/>
                </a:lnTo>
                <a:lnTo>
                  <a:pt x="9144" y="2075687"/>
                </a:lnTo>
                <a:lnTo>
                  <a:pt x="18288" y="2075687"/>
                </a:lnTo>
                <a:close/>
              </a:path>
              <a:path w="1831975" h="2075814">
                <a:moveTo>
                  <a:pt x="1822704" y="18288"/>
                </a:moveTo>
                <a:lnTo>
                  <a:pt x="1813560" y="9144"/>
                </a:lnTo>
                <a:lnTo>
                  <a:pt x="1813560" y="18288"/>
                </a:lnTo>
                <a:lnTo>
                  <a:pt x="1822704" y="18288"/>
                </a:lnTo>
                <a:close/>
              </a:path>
              <a:path w="1831975" h="2075814">
                <a:moveTo>
                  <a:pt x="1822704" y="2075687"/>
                </a:moveTo>
                <a:lnTo>
                  <a:pt x="1822704" y="18288"/>
                </a:lnTo>
                <a:lnTo>
                  <a:pt x="1813560" y="18288"/>
                </a:lnTo>
                <a:lnTo>
                  <a:pt x="1813560" y="2075687"/>
                </a:lnTo>
                <a:lnTo>
                  <a:pt x="1822704" y="2075687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4728" y="1613648"/>
            <a:ext cx="1612668" cy="1815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8102" y="1597510"/>
            <a:ext cx="1648691" cy="1831601"/>
          </a:xfrm>
          <a:custGeom>
            <a:avLst/>
            <a:gdLst/>
            <a:ahLst/>
            <a:cxnLst/>
            <a:rect l="l" t="t" r="r" b="b"/>
            <a:pathLst>
              <a:path w="1813560" h="2075814">
                <a:moveTo>
                  <a:pt x="1813560" y="2075687"/>
                </a:moveTo>
                <a:lnTo>
                  <a:pt x="1813560" y="0"/>
                </a:lnTo>
                <a:lnTo>
                  <a:pt x="0" y="0"/>
                </a:lnTo>
                <a:lnTo>
                  <a:pt x="0" y="2075687"/>
                </a:lnTo>
                <a:lnTo>
                  <a:pt x="9144" y="2075687"/>
                </a:ln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lnTo>
                  <a:pt x="1793748" y="18288"/>
                </a:lnTo>
                <a:lnTo>
                  <a:pt x="1793748" y="9144"/>
                </a:lnTo>
                <a:lnTo>
                  <a:pt x="1802892" y="18288"/>
                </a:lnTo>
                <a:lnTo>
                  <a:pt x="1802892" y="2075687"/>
                </a:lnTo>
                <a:lnTo>
                  <a:pt x="1813560" y="2075687"/>
                </a:lnTo>
                <a:close/>
              </a:path>
              <a:path w="1813560" h="2075814">
                <a:moveTo>
                  <a:pt x="18288" y="18288"/>
                </a:move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close/>
              </a:path>
              <a:path w="1813560" h="2075814">
                <a:moveTo>
                  <a:pt x="18288" y="2075687"/>
                </a:moveTo>
                <a:lnTo>
                  <a:pt x="18288" y="18288"/>
                </a:lnTo>
                <a:lnTo>
                  <a:pt x="9144" y="18288"/>
                </a:lnTo>
                <a:lnTo>
                  <a:pt x="9144" y="2075687"/>
                </a:lnTo>
                <a:lnTo>
                  <a:pt x="18288" y="2075687"/>
                </a:lnTo>
                <a:close/>
              </a:path>
              <a:path w="1813560" h="2075814">
                <a:moveTo>
                  <a:pt x="1802892" y="18288"/>
                </a:moveTo>
                <a:lnTo>
                  <a:pt x="1793748" y="9144"/>
                </a:lnTo>
                <a:lnTo>
                  <a:pt x="1793748" y="18288"/>
                </a:lnTo>
                <a:lnTo>
                  <a:pt x="1802892" y="18288"/>
                </a:lnTo>
                <a:close/>
              </a:path>
              <a:path w="1813560" h="2075814">
                <a:moveTo>
                  <a:pt x="1802892" y="2075687"/>
                </a:moveTo>
                <a:lnTo>
                  <a:pt x="1802892" y="18288"/>
                </a:lnTo>
                <a:lnTo>
                  <a:pt x="1793748" y="18288"/>
                </a:lnTo>
                <a:lnTo>
                  <a:pt x="1793748" y="2075687"/>
                </a:lnTo>
                <a:lnTo>
                  <a:pt x="1802892" y="2075687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9818" y="1613648"/>
            <a:ext cx="1591887" cy="1815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193" y="1597510"/>
            <a:ext cx="1627909" cy="1831601"/>
          </a:xfrm>
          <a:custGeom>
            <a:avLst/>
            <a:gdLst/>
            <a:ahLst/>
            <a:cxnLst/>
            <a:rect l="l" t="t" r="r" b="b"/>
            <a:pathLst>
              <a:path w="1790700" h="2075814">
                <a:moveTo>
                  <a:pt x="1790700" y="2075687"/>
                </a:moveTo>
                <a:lnTo>
                  <a:pt x="1790700" y="0"/>
                </a:lnTo>
                <a:lnTo>
                  <a:pt x="0" y="0"/>
                </a:lnTo>
                <a:lnTo>
                  <a:pt x="0" y="2075687"/>
                </a:lnTo>
                <a:lnTo>
                  <a:pt x="9144" y="2075687"/>
                </a:ln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lnTo>
                  <a:pt x="1770888" y="18288"/>
                </a:lnTo>
                <a:lnTo>
                  <a:pt x="1770888" y="9144"/>
                </a:lnTo>
                <a:lnTo>
                  <a:pt x="1781556" y="18288"/>
                </a:lnTo>
                <a:lnTo>
                  <a:pt x="1781556" y="2075687"/>
                </a:lnTo>
                <a:lnTo>
                  <a:pt x="1790700" y="2075687"/>
                </a:lnTo>
                <a:close/>
              </a:path>
              <a:path w="1790700" h="2075814">
                <a:moveTo>
                  <a:pt x="18288" y="18288"/>
                </a:move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close/>
              </a:path>
              <a:path w="1790700" h="2075814">
                <a:moveTo>
                  <a:pt x="18288" y="2075687"/>
                </a:moveTo>
                <a:lnTo>
                  <a:pt x="18288" y="18288"/>
                </a:lnTo>
                <a:lnTo>
                  <a:pt x="9144" y="18288"/>
                </a:lnTo>
                <a:lnTo>
                  <a:pt x="9144" y="2075687"/>
                </a:lnTo>
                <a:lnTo>
                  <a:pt x="18288" y="2075687"/>
                </a:lnTo>
                <a:close/>
              </a:path>
              <a:path w="1790700" h="2075814">
                <a:moveTo>
                  <a:pt x="1781556" y="18288"/>
                </a:moveTo>
                <a:lnTo>
                  <a:pt x="1770888" y="9144"/>
                </a:lnTo>
                <a:lnTo>
                  <a:pt x="1770888" y="18288"/>
                </a:lnTo>
                <a:lnTo>
                  <a:pt x="1781556" y="18288"/>
                </a:lnTo>
                <a:close/>
              </a:path>
              <a:path w="1790700" h="2075814">
                <a:moveTo>
                  <a:pt x="1781556" y="2075687"/>
                </a:moveTo>
                <a:lnTo>
                  <a:pt x="1781556" y="18288"/>
                </a:lnTo>
                <a:lnTo>
                  <a:pt x="1770888" y="18288"/>
                </a:lnTo>
                <a:lnTo>
                  <a:pt x="1770888" y="2075687"/>
                </a:lnTo>
                <a:lnTo>
                  <a:pt x="1781556" y="2075687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2364" y="1613648"/>
            <a:ext cx="1722120" cy="18153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25737" y="1597510"/>
            <a:ext cx="1758373" cy="1831601"/>
          </a:xfrm>
          <a:custGeom>
            <a:avLst/>
            <a:gdLst/>
            <a:ahLst/>
            <a:cxnLst/>
            <a:rect l="l" t="t" r="r" b="b"/>
            <a:pathLst>
              <a:path w="1934209" h="2075814">
                <a:moveTo>
                  <a:pt x="1933956" y="2075687"/>
                </a:moveTo>
                <a:lnTo>
                  <a:pt x="1933956" y="0"/>
                </a:lnTo>
                <a:lnTo>
                  <a:pt x="0" y="0"/>
                </a:lnTo>
                <a:lnTo>
                  <a:pt x="0" y="2075687"/>
                </a:lnTo>
                <a:lnTo>
                  <a:pt x="9144" y="2075687"/>
                </a:ln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lnTo>
                  <a:pt x="1914144" y="18288"/>
                </a:lnTo>
                <a:lnTo>
                  <a:pt x="1914144" y="9144"/>
                </a:lnTo>
                <a:lnTo>
                  <a:pt x="1923288" y="18288"/>
                </a:lnTo>
                <a:lnTo>
                  <a:pt x="1923288" y="2075687"/>
                </a:lnTo>
                <a:lnTo>
                  <a:pt x="1933956" y="2075687"/>
                </a:lnTo>
                <a:close/>
              </a:path>
              <a:path w="1934209" h="2075814">
                <a:moveTo>
                  <a:pt x="18288" y="18288"/>
                </a:move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close/>
              </a:path>
              <a:path w="1934209" h="2075814">
                <a:moveTo>
                  <a:pt x="18288" y="2075687"/>
                </a:moveTo>
                <a:lnTo>
                  <a:pt x="18288" y="18288"/>
                </a:lnTo>
                <a:lnTo>
                  <a:pt x="9144" y="18288"/>
                </a:lnTo>
                <a:lnTo>
                  <a:pt x="9144" y="2075687"/>
                </a:lnTo>
                <a:lnTo>
                  <a:pt x="18288" y="2075687"/>
                </a:lnTo>
                <a:close/>
              </a:path>
              <a:path w="1934209" h="2075814">
                <a:moveTo>
                  <a:pt x="1923288" y="18288"/>
                </a:moveTo>
                <a:lnTo>
                  <a:pt x="1914144" y="9144"/>
                </a:lnTo>
                <a:lnTo>
                  <a:pt x="1914144" y="18288"/>
                </a:lnTo>
                <a:lnTo>
                  <a:pt x="1923288" y="18288"/>
                </a:lnTo>
                <a:close/>
              </a:path>
              <a:path w="1934209" h="2075814">
                <a:moveTo>
                  <a:pt x="1923288" y="2075687"/>
                </a:moveTo>
                <a:lnTo>
                  <a:pt x="1923288" y="18288"/>
                </a:lnTo>
                <a:lnTo>
                  <a:pt x="1914144" y="18288"/>
                </a:lnTo>
                <a:lnTo>
                  <a:pt x="1914144" y="2075687"/>
                </a:lnTo>
                <a:lnTo>
                  <a:pt x="1923288" y="2075687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5637" y="403412"/>
            <a:ext cx="831272" cy="6051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17273" y="3429000"/>
            <a:ext cx="1630680" cy="3361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00647" y="3428999"/>
            <a:ext cx="1665432" cy="354106"/>
          </a:xfrm>
          <a:custGeom>
            <a:avLst/>
            <a:gdLst/>
            <a:ahLst/>
            <a:cxnLst/>
            <a:rect l="l" t="t" r="r" b="b"/>
            <a:pathLst>
              <a:path w="1831975" h="401320">
                <a:moveTo>
                  <a:pt x="18288" y="381000"/>
                </a:moveTo>
                <a:lnTo>
                  <a:pt x="18288" y="0"/>
                </a:lnTo>
                <a:lnTo>
                  <a:pt x="0" y="0"/>
                </a:lnTo>
                <a:lnTo>
                  <a:pt x="0" y="400812"/>
                </a:lnTo>
                <a:lnTo>
                  <a:pt x="9144" y="400812"/>
                </a:lnTo>
                <a:lnTo>
                  <a:pt x="9144" y="381000"/>
                </a:lnTo>
                <a:lnTo>
                  <a:pt x="18288" y="381000"/>
                </a:lnTo>
                <a:close/>
              </a:path>
              <a:path w="1831975" h="401320">
                <a:moveTo>
                  <a:pt x="1822704" y="381000"/>
                </a:moveTo>
                <a:lnTo>
                  <a:pt x="9144" y="381000"/>
                </a:lnTo>
                <a:lnTo>
                  <a:pt x="18288" y="391668"/>
                </a:lnTo>
                <a:lnTo>
                  <a:pt x="18288" y="400812"/>
                </a:lnTo>
                <a:lnTo>
                  <a:pt x="1813560" y="400812"/>
                </a:lnTo>
                <a:lnTo>
                  <a:pt x="1813560" y="391668"/>
                </a:lnTo>
                <a:lnTo>
                  <a:pt x="1822704" y="381000"/>
                </a:lnTo>
                <a:close/>
              </a:path>
              <a:path w="1831975" h="401320">
                <a:moveTo>
                  <a:pt x="18288" y="400812"/>
                </a:moveTo>
                <a:lnTo>
                  <a:pt x="18288" y="391668"/>
                </a:lnTo>
                <a:lnTo>
                  <a:pt x="9144" y="381000"/>
                </a:lnTo>
                <a:lnTo>
                  <a:pt x="9144" y="400812"/>
                </a:lnTo>
                <a:lnTo>
                  <a:pt x="18288" y="400812"/>
                </a:lnTo>
                <a:close/>
              </a:path>
              <a:path w="1831975" h="401320">
                <a:moveTo>
                  <a:pt x="1831848" y="400812"/>
                </a:moveTo>
                <a:lnTo>
                  <a:pt x="1831848" y="0"/>
                </a:lnTo>
                <a:lnTo>
                  <a:pt x="1813560" y="0"/>
                </a:lnTo>
                <a:lnTo>
                  <a:pt x="1813560" y="381000"/>
                </a:lnTo>
                <a:lnTo>
                  <a:pt x="1822704" y="381000"/>
                </a:lnTo>
                <a:lnTo>
                  <a:pt x="1822704" y="400812"/>
                </a:lnTo>
                <a:lnTo>
                  <a:pt x="1831848" y="400812"/>
                </a:lnTo>
                <a:close/>
              </a:path>
              <a:path w="1831975" h="401320">
                <a:moveTo>
                  <a:pt x="1822704" y="400812"/>
                </a:moveTo>
                <a:lnTo>
                  <a:pt x="1822704" y="381000"/>
                </a:lnTo>
                <a:lnTo>
                  <a:pt x="1813560" y="391668"/>
                </a:lnTo>
                <a:lnTo>
                  <a:pt x="1813560" y="400812"/>
                </a:lnTo>
                <a:lnTo>
                  <a:pt x="1822704" y="400812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17273" y="3832412"/>
            <a:ext cx="1662545" cy="2454088"/>
          </a:xfrm>
          <a:custGeom>
            <a:avLst/>
            <a:gdLst/>
            <a:ahLst/>
            <a:cxnLst/>
            <a:rect l="l" t="t" r="r" b="b"/>
            <a:pathLst>
              <a:path w="1828800" h="2781300">
                <a:moveTo>
                  <a:pt x="0" y="0"/>
                </a:moveTo>
                <a:lnTo>
                  <a:pt x="0" y="2781300"/>
                </a:lnTo>
                <a:lnTo>
                  <a:pt x="1828800" y="2781300"/>
                </a:lnTo>
                <a:lnTo>
                  <a:pt x="1828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2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8729" y="3857511"/>
            <a:ext cx="1417205" cy="176525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43878" marR="35900" indent="-1710" algn="ctr">
              <a:spcBef>
                <a:spcPts val="85"/>
              </a:spcBef>
            </a:pPr>
            <a:r>
              <a:rPr sz="1400" b="1" spc="-4" dirty="0">
                <a:latin typeface="Arial"/>
                <a:cs typeface="Arial"/>
              </a:rPr>
              <a:t>Fluid,  antimicrobial  proteins and  blood clotting  elements</a:t>
            </a:r>
            <a:r>
              <a:rPr sz="1400" b="1" spc="-49" dirty="0">
                <a:latin typeface="Arial"/>
                <a:cs typeface="Arial"/>
              </a:rPr>
              <a:t> </a:t>
            </a:r>
            <a:r>
              <a:rPr sz="1400" b="1" spc="-18" dirty="0">
                <a:latin typeface="Arial"/>
                <a:cs typeface="Arial"/>
              </a:rPr>
              <a:t>move  </a:t>
            </a:r>
            <a:r>
              <a:rPr sz="1400" b="1" spc="-4" dirty="0">
                <a:latin typeface="Arial"/>
                <a:cs typeface="Arial"/>
              </a:rPr>
              <a:t>from </a:t>
            </a:r>
            <a:r>
              <a:rPr sz="1400" b="1" spc="-9" dirty="0">
                <a:latin typeface="Arial"/>
                <a:cs typeface="Arial"/>
              </a:rPr>
              <a:t>the </a:t>
            </a:r>
            <a:r>
              <a:rPr sz="1400" b="1" spc="-4" dirty="0">
                <a:latin typeface="Arial"/>
                <a:cs typeface="Arial"/>
              </a:rPr>
              <a:t>blood  to </a:t>
            </a:r>
            <a:r>
              <a:rPr sz="1400" b="1" spc="-9" dirty="0">
                <a:latin typeface="Arial"/>
                <a:cs typeface="Arial"/>
              </a:rPr>
              <a:t>the</a:t>
            </a:r>
            <a:r>
              <a:rPr sz="1400" b="1" spc="-4" dirty="0">
                <a:latin typeface="Arial"/>
                <a:cs typeface="Arial"/>
              </a:rPr>
              <a:t> site.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spc="-4" dirty="0">
                <a:latin typeface="Arial"/>
                <a:cs typeface="Arial"/>
              </a:rPr>
              <a:t>Clotting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begins.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54728" y="3429000"/>
            <a:ext cx="1612668" cy="3361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8102" y="3428999"/>
            <a:ext cx="1648691" cy="354106"/>
          </a:xfrm>
          <a:custGeom>
            <a:avLst/>
            <a:gdLst/>
            <a:ahLst/>
            <a:cxnLst/>
            <a:rect l="l" t="t" r="r" b="b"/>
            <a:pathLst>
              <a:path w="1813560" h="401320">
                <a:moveTo>
                  <a:pt x="18288" y="381000"/>
                </a:moveTo>
                <a:lnTo>
                  <a:pt x="18288" y="0"/>
                </a:lnTo>
                <a:lnTo>
                  <a:pt x="0" y="0"/>
                </a:lnTo>
                <a:lnTo>
                  <a:pt x="0" y="400812"/>
                </a:lnTo>
                <a:lnTo>
                  <a:pt x="9144" y="400812"/>
                </a:lnTo>
                <a:lnTo>
                  <a:pt x="9144" y="381000"/>
                </a:lnTo>
                <a:lnTo>
                  <a:pt x="18288" y="381000"/>
                </a:lnTo>
                <a:close/>
              </a:path>
              <a:path w="1813560" h="401320">
                <a:moveTo>
                  <a:pt x="1802892" y="381000"/>
                </a:moveTo>
                <a:lnTo>
                  <a:pt x="9144" y="381000"/>
                </a:lnTo>
                <a:lnTo>
                  <a:pt x="18288" y="391668"/>
                </a:lnTo>
                <a:lnTo>
                  <a:pt x="18288" y="400812"/>
                </a:lnTo>
                <a:lnTo>
                  <a:pt x="1793748" y="400812"/>
                </a:lnTo>
                <a:lnTo>
                  <a:pt x="1793748" y="391668"/>
                </a:lnTo>
                <a:lnTo>
                  <a:pt x="1802892" y="381000"/>
                </a:lnTo>
                <a:close/>
              </a:path>
              <a:path w="1813560" h="401320">
                <a:moveTo>
                  <a:pt x="18288" y="400812"/>
                </a:moveTo>
                <a:lnTo>
                  <a:pt x="18288" y="391668"/>
                </a:lnTo>
                <a:lnTo>
                  <a:pt x="9144" y="381000"/>
                </a:lnTo>
                <a:lnTo>
                  <a:pt x="9144" y="400812"/>
                </a:lnTo>
                <a:lnTo>
                  <a:pt x="18288" y="400812"/>
                </a:lnTo>
                <a:close/>
              </a:path>
              <a:path w="1813560" h="401320">
                <a:moveTo>
                  <a:pt x="1813560" y="400812"/>
                </a:moveTo>
                <a:lnTo>
                  <a:pt x="1813560" y="0"/>
                </a:lnTo>
                <a:lnTo>
                  <a:pt x="1793748" y="0"/>
                </a:lnTo>
                <a:lnTo>
                  <a:pt x="1793748" y="381000"/>
                </a:lnTo>
                <a:lnTo>
                  <a:pt x="1802892" y="381000"/>
                </a:lnTo>
                <a:lnTo>
                  <a:pt x="1802892" y="400812"/>
                </a:lnTo>
                <a:lnTo>
                  <a:pt x="1813560" y="400812"/>
                </a:lnTo>
                <a:close/>
              </a:path>
              <a:path w="1813560" h="401320">
                <a:moveTo>
                  <a:pt x="1802892" y="400812"/>
                </a:moveTo>
                <a:lnTo>
                  <a:pt x="1802892" y="381000"/>
                </a:lnTo>
                <a:lnTo>
                  <a:pt x="1793748" y="391668"/>
                </a:lnTo>
                <a:lnTo>
                  <a:pt x="1793748" y="400812"/>
                </a:lnTo>
                <a:lnTo>
                  <a:pt x="1802892" y="400812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85455" y="3832412"/>
            <a:ext cx="1662545" cy="2454088"/>
          </a:xfrm>
          <a:custGeom>
            <a:avLst/>
            <a:gdLst/>
            <a:ahLst/>
            <a:cxnLst/>
            <a:rect l="l" t="t" r="r" b="b"/>
            <a:pathLst>
              <a:path w="1828800" h="2781300">
                <a:moveTo>
                  <a:pt x="0" y="0"/>
                </a:moveTo>
                <a:lnTo>
                  <a:pt x="0" y="2781300"/>
                </a:lnTo>
                <a:lnTo>
                  <a:pt x="1828800" y="2781300"/>
                </a:lnTo>
                <a:lnTo>
                  <a:pt x="1828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59807" y="3857511"/>
            <a:ext cx="1511876" cy="247314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 marR="4559" indent="570" algn="ctr">
              <a:spcBef>
                <a:spcPts val="85"/>
              </a:spcBef>
            </a:pPr>
            <a:r>
              <a:rPr sz="1400" b="1" spc="-4" dirty="0">
                <a:latin typeface="Arial"/>
                <a:cs typeface="Arial"/>
              </a:rPr>
              <a:t>Chemical  signals released  by </a:t>
            </a:r>
            <a:r>
              <a:rPr sz="1400" b="1" spc="-9" dirty="0">
                <a:latin typeface="Arial"/>
                <a:cs typeface="Arial"/>
              </a:rPr>
              <a:t>activated  </a:t>
            </a:r>
            <a:r>
              <a:rPr sz="1400" b="1" spc="-4" dirty="0">
                <a:latin typeface="Arial"/>
                <a:cs typeface="Arial"/>
              </a:rPr>
              <a:t>macrophages  and mast cells</a:t>
            </a:r>
            <a:r>
              <a:rPr sz="1400" b="1" spc="-31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at  </a:t>
            </a:r>
            <a:r>
              <a:rPr sz="1400" b="1" spc="-9" dirty="0">
                <a:latin typeface="Arial"/>
                <a:cs typeface="Arial"/>
              </a:rPr>
              <a:t>the </a:t>
            </a:r>
            <a:r>
              <a:rPr sz="1400" b="1" spc="-4" dirty="0">
                <a:latin typeface="Arial"/>
                <a:cs typeface="Arial"/>
              </a:rPr>
              <a:t>injury site  cause near by  capillaries to  </a:t>
            </a:r>
            <a:r>
              <a:rPr sz="1400" b="1" dirty="0">
                <a:latin typeface="Arial"/>
                <a:cs typeface="Arial"/>
              </a:rPr>
              <a:t>widen </a:t>
            </a:r>
            <a:r>
              <a:rPr sz="1400" b="1" spc="-4" dirty="0">
                <a:latin typeface="Arial"/>
                <a:cs typeface="Arial"/>
              </a:rPr>
              <a:t>and  </a:t>
            </a:r>
            <a:r>
              <a:rPr sz="1400" b="1" spc="-9" dirty="0">
                <a:latin typeface="Arial"/>
                <a:cs typeface="Arial"/>
              </a:rPr>
              <a:t>become more  </a:t>
            </a:r>
            <a:r>
              <a:rPr sz="1400" b="1" spc="-4" dirty="0">
                <a:latin typeface="Arial"/>
                <a:cs typeface="Arial"/>
              </a:rPr>
              <a:t>permeable.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79818" y="3429000"/>
            <a:ext cx="1591887" cy="3361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193" y="3428999"/>
            <a:ext cx="1627909" cy="354106"/>
          </a:xfrm>
          <a:custGeom>
            <a:avLst/>
            <a:gdLst/>
            <a:ahLst/>
            <a:cxnLst/>
            <a:rect l="l" t="t" r="r" b="b"/>
            <a:pathLst>
              <a:path w="1790700" h="401320">
                <a:moveTo>
                  <a:pt x="18288" y="381000"/>
                </a:moveTo>
                <a:lnTo>
                  <a:pt x="18288" y="0"/>
                </a:lnTo>
                <a:lnTo>
                  <a:pt x="0" y="0"/>
                </a:lnTo>
                <a:lnTo>
                  <a:pt x="0" y="400812"/>
                </a:lnTo>
                <a:lnTo>
                  <a:pt x="9144" y="400812"/>
                </a:lnTo>
                <a:lnTo>
                  <a:pt x="9144" y="381000"/>
                </a:lnTo>
                <a:lnTo>
                  <a:pt x="18288" y="381000"/>
                </a:lnTo>
                <a:close/>
              </a:path>
              <a:path w="1790700" h="401320">
                <a:moveTo>
                  <a:pt x="1781556" y="381000"/>
                </a:moveTo>
                <a:lnTo>
                  <a:pt x="9144" y="381000"/>
                </a:lnTo>
                <a:lnTo>
                  <a:pt x="18288" y="391668"/>
                </a:lnTo>
                <a:lnTo>
                  <a:pt x="18288" y="400812"/>
                </a:lnTo>
                <a:lnTo>
                  <a:pt x="1770888" y="400812"/>
                </a:lnTo>
                <a:lnTo>
                  <a:pt x="1770888" y="391668"/>
                </a:lnTo>
                <a:lnTo>
                  <a:pt x="1781556" y="381000"/>
                </a:lnTo>
                <a:close/>
              </a:path>
              <a:path w="1790700" h="401320">
                <a:moveTo>
                  <a:pt x="18288" y="400812"/>
                </a:moveTo>
                <a:lnTo>
                  <a:pt x="18288" y="391668"/>
                </a:lnTo>
                <a:lnTo>
                  <a:pt x="9144" y="381000"/>
                </a:lnTo>
                <a:lnTo>
                  <a:pt x="9144" y="400812"/>
                </a:lnTo>
                <a:lnTo>
                  <a:pt x="18288" y="400812"/>
                </a:lnTo>
                <a:close/>
              </a:path>
              <a:path w="1790700" h="401320">
                <a:moveTo>
                  <a:pt x="1790700" y="400812"/>
                </a:moveTo>
                <a:lnTo>
                  <a:pt x="1790700" y="0"/>
                </a:lnTo>
                <a:lnTo>
                  <a:pt x="1770888" y="0"/>
                </a:lnTo>
                <a:lnTo>
                  <a:pt x="1770888" y="381000"/>
                </a:lnTo>
                <a:lnTo>
                  <a:pt x="1781556" y="381000"/>
                </a:lnTo>
                <a:lnTo>
                  <a:pt x="1781556" y="400812"/>
                </a:lnTo>
                <a:lnTo>
                  <a:pt x="1790700" y="400812"/>
                </a:lnTo>
                <a:close/>
              </a:path>
              <a:path w="1790700" h="401320">
                <a:moveTo>
                  <a:pt x="1781556" y="400812"/>
                </a:moveTo>
                <a:lnTo>
                  <a:pt x="1781556" y="381000"/>
                </a:lnTo>
                <a:lnTo>
                  <a:pt x="1770888" y="391668"/>
                </a:lnTo>
                <a:lnTo>
                  <a:pt x="1770888" y="400812"/>
                </a:lnTo>
                <a:lnTo>
                  <a:pt x="1781556" y="400812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49091" y="3832412"/>
            <a:ext cx="1593273" cy="2346512"/>
          </a:xfrm>
          <a:custGeom>
            <a:avLst/>
            <a:gdLst/>
            <a:ahLst/>
            <a:cxnLst/>
            <a:rect l="l" t="t" r="r" b="b"/>
            <a:pathLst>
              <a:path w="1752600" h="2659379">
                <a:moveTo>
                  <a:pt x="0" y="0"/>
                </a:moveTo>
                <a:lnTo>
                  <a:pt x="0" y="2659380"/>
                </a:lnTo>
                <a:lnTo>
                  <a:pt x="1752600" y="2659380"/>
                </a:lnTo>
                <a:lnTo>
                  <a:pt x="1752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BD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26212" y="3857511"/>
            <a:ext cx="1438564" cy="194992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0827" marR="4559" indent="-2279" algn="ctr">
              <a:spcBef>
                <a:spcPts val="85"/>
              </a:spcBef>
            </a:pPr>
            <a:r>
              <a:rPr sz="1400" b="1" spc="-4" dirty="0">
                <a:latin typeface="Arial"/>
                <a:cs typeface="Arial"/>
              </a:rPr>
              <a:t>Chemokines  released by  </a:t>
            </a:r>
            <a:r>
              <a:rPr sz="1400" b="1" spc="-9" dirty="0">
                <a:latin typeface="Arial"/>
                <a:cs typeface="Arial"/>
              </a:rPr>
              <a:t>various </a:t>
            </a:r>
            <a:r>
              <a:rPr sz="1400" b="1" spc="-4" dirty="0">
                <a:latin typeface="Arial"/>
                <a:cs typeface="Arial"/>
              </a:rPr>
              <a:t>kinds</a:t>
            </a:r>
            <a:r>
              <a:rPr sz="1400" b="1" spc="-22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of  cells attract  </a:t>
            </a:r>
            <a:r>
              <a:rPr sz="1400" b="1" spc="-9" dirty="0">
                <a:latin typeface="Arial"/>
                <a:cs typeface="Arial"/>
              </a:rPr>
              <a:t>more  phagocytic  </a:t>
            </a:r>
            <a:r>
              <a:rPr sz="1400" b="1" spc="-4" dirty="0">
                <a:latin typeface="Arial"/>
                <a:cs typeface="Arial"/>
              </a:rPr>
              <a:t>cells from </a:t>
            </a:r>
            <a:r>
              <a:rPr sz="1400" b="1" spc="-9" dirty="0">
                <a:latin typeface="Arial"/>
                <a:cs typeface="Arial"/>
              </a:rPr>
              <a:t>the  </a:t>
            </a:r>
            <a:r>
              <a:rPr sz="1400" b="1" spc="-4" dirty="0">
                <a:latin typeface="Arial"/>
                <a:cs typeface="Arial"/>
              </a:rPr>
              <a:t>blood to </a:t>
            </a:r>
            <a:r>
              <a:rPr sz="1400" b="1" spc="-9" dirty="0">
                <a:latin typeface="Arial"/>
                <a:cs typeface="Arial"/>
              </a:rPr>
              <a:t>the  </a:t>
            </a:r>
            <a:r>
              <a:rPr sz="1400" b="1" spc="-4" dirty="0">
                <a:latin typeface="Arial"/>
                <a:cs typeface="Arial"/>
              </a:rPr>
              <a:t>injury site.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42364" y="3429000"/>
            <a:ext cx="1722120" cy="3361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25737" y="3428999"/>
            <a:ext cx="1758373" cy="354106"/>
          </a:xfrm>
          <a:custGeom>
            <a:avLst/>
            <a:gdLst/>
            <a:ahLst/>
            <a:cxnLst/>
            <a:rect l="l" t="t" r="r" b="b"/>
            <a:pathLst>
              <a:path w="1934209" h="401320">
                <a:moveTo>
                  <a:pt x="18288" y="381000"/>
                </a:moveTo>
                <a:lnTo>
                  <a:pt x="18288" y="0"/>
                </a:lnTo>
                <a:lnTo>
                  <a:pt x="0" y="0"/>
                </a:lnTo>
                <a:lnTo>
                  <a:pt x="0" y="400812"/>
                </a:lnTo>
                <a:lnTo>
                  <a:pt x="9144" y="400812"/>
                </a:lnTo>
                <a:lnTo>
                  <a:pt x="9144" y="381000"/>
                </a:lnTo>
                <a:lnTo>
                  <a:pt x="18288" y="381000"/>
                </a:lnTo>
                <a:close/>
              </a:path>
              <a:path w="1934209" h="401320">
                <a:moveTo>
                  <a:pt x="1923288" y="381000"/>
                </a:moveTo>
                <a:lnTo>
                  <a:pt x="9144" y="381000"/>
                </a:lnTo>
                <a:lnTo>
                  <a:pt x="18288" y="391668"/>
                </a:lnTo>
                <a:lnTo>
                  <a:pt x="18288" y="400812"/>
                </a:lnTo>
                <a:lnTo>
                  <a:pt x="1914144" y="400812"/>
                </a:lnTo>
                <a:lnTo>
                  <a:pt x="1914144" y="391668"/>
                </a:lnTo>
                <a:lnTo>
                  <a:pt x="1923288" y="381000"/>
                </a:lnTo>
                <a:close/>
              </a:path>
              <a:path w="1934209" h="401320">
                <a:moveTo>
                  <a:pt x="18288" y="400812"/>
                </a:moveTo>
                <a:lnTo>
                  <a:pt x="18288" y="391668"/>
                </a:lnTo>
                <a:lnTo>
                  <a:pt x="9144" y="381000"/>
                </a:lnTo>
                <a:lnTo>
                  <a:pt x="9144" y="400812"/>
                </a:lnTo>
                <a:lnTo>
                  <a:pt x="18288" y="400812"/>
                </a:lnTo>
                <a:close/>
              </a:path>
              <a:path w="1934209" h="401320">
                <a:moveTo>
                  <a:pt x="1933956" y="400812"/>
                </a:moveTo>
                <a:lnTo>
                  <a:pt x="1933956" y="0"/>
                </a:lnTo>
                <a:lnTo>
                  <a:pt x="1914144" y="0"/>
                </a:lnTo>
                <a:lnTo>
                  <a:pt x="1914144" y="381000"/>
                </a:lnTo>
                <a:lnTo>
                  <a:pt x="1923288" y="381000"/>
                </a:lnTo>
                <a:lnTo>
                  <a:pt x="1923288" y="400812"/>
                </a:lnTo>
                <a:lnTo>
                  <a:pt x="1933956" y="400812"/>
                </a:lnTo>
                <a:close/>
              </a:path>
              <a:path w="1934209" h="401320">
                <a:moveTo>
                  <a:pt x="1923288" y="400812"/>
                </a:moveTo>
                <a:lnTo>
                  <a:pt x="1923288" y="381000"/>
                </a:lnTo>
                <a:lnTo>
                  <a:pt x="1914144" y="391668"/>
                </a:lnTo>
                <a:lnTo>
                  <a:pt x="1914144" y="400812"/>
                </a:lnTo>
                <a:lnTo>
                  <a:pt x="1923288" y="400812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11636" y="3832412"/>
            <a:ext cx="1593273" cy="2238935"/>
          </a:xfrm>
          <a:custGeom>
            <a:avLst/>
            <a:gdLst/>
            <a:ahLst/>
            <a:cxnLst/>
            <a:rect l="l" t="t" r="r" b="b"/>
            <a:pathLst>
              <a:path w="1752600" h="2537459">
                <a:moveTo>
                  <a:pt x="0" y="0"/>
                </a:moveTo>
                <a:lnTo>
                  <a:pt x="0" y="2537460"/>
                </a:lnTo>
                <a:lnTo>
                  <a:pt x="1752600" y="2537460"/>
                </a:lnTo>
                <a:lnTo>
                  <a:pt x="1752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5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92914" y="3857511"/>
            <a:ext cx="1429327" cy="1519038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 marR="4559" algn="ctr">
              <a:spcBef>
                <a:spcPts val="85"/>
              </a:spcBef>
            </a:pPr>
            <a:r>
              <a:rPr sz="1400" b="1" spc="-4" dirty="0">
                <a:latin typeface="Arial"/>
                <a:cs typeface="Arial"/>
              </a:rPr>
              <a:t>Neutrophils</a:t>
            </a:r>
            <a:r>
              <a:rPr sz="1400" b="1" spc="-63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and  macrophages  </a:t>
            </a:r>
            <a:r>
              <a:rPr sz="1400" b="1" spc="-9" dirty="0">
                <a:latin typeface="Arial"/>
                <a:cs typeface="Arial"/>
              </a:rPr>
              <a:t>phagocytose  pathogens </a:t>
            </a:r>
            <a:r>
              <a:rPr sz="1400" b="1" spc="-4" dirty="0">
                <a:latin typeface="Arial"/>
                <a:cs typeface="Arial"/>
              </a:rPr>
              <a:t>and  cells debris at  </a:t>
            </a:r>
            <a:r>
              <a:rPr sz="1400" b="1" spc="-9" dirty="0">
                <a:latin typeface="Arial"/>
                <a:cs typeface="Arial"/>
              </a:rPr>
              <a:t>the </a:t>
            </a:r>
            <a:r>
              <a:rPr sz="1400" b="1" spc="-4" dirty="0">
                <a:latin typeface="Arial"/>
                <a:cs typeface="Arial"/>
              </a:rPr>
              <a:t>site, and </a:t>
            </a:r>
            <a:r>
              <a:rPr sz="1400" b="1" spc="-9" dirty="0">
                <a:latin typeface="Arial"/>
                <a:cs typeface="Arial"/>
              </a:rPr>
              <a:t>the  </a:t>
            </a:r>
            <a:r>
              <a:rPr sz="1400" b="1" spc="-4" dirty="0">
                <a:latin typeface="Arial"/>
                <a:cs typeface="Arial"/>
              </a:rPr>
              <a:t>tissue</a:t>
            </a:r>
            <a:r>
              <a:rPr sz="1400" b="1" spc="-13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heals.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4294967295"/>
          </p:nvPr>
        </p:nvSpPr>
        <p:spPr>
          <a:xfrm>
            <a:off x="704272" y="6223179"/>
            <a:ext cx="25169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485"/>
              </a:lnSpc>
            </a:pPr>
            <a:r>
              <a:rPr spc="-4" dirty="0"/>
              <a:t>36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685800"/>
            <a:ext cx="6400800" cy="3889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62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Antigen Presentation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1816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Antigen presentation</a:t>
            </a:r>
            <a:r>
              <a:rPr lang="en-US" dirty="0" smtClean="0"/>
              <a:t> is the process by which protein </a:t>
            </a:r>
            <a:r>
              <a:rPr lang="en-US" b="1" dirty="0" smtClean="0"/>
              <a:t>antigen</a:t>
            </a:r>
            <a:r>
              <a:rPr lang="en-US" dirty="0" smtClean="0"/>
              <a:t> is presented to lymphocytes in the form of short peptide fragments. These are associated with </a:t>
            </a:r>
            <a:r>
              <a:rPr lang="en-US" b="1" dirty="0" smtClean="0"/>
              <a:t>antigen</a:t>
            </a:r>
            <a:r>
              <a:rPr lang="en-US" dirty="0" smtClean="0"/>
              <a:t>-</a:t>
            </a:r>
            <a:r>
              <a:rPr lang="en-US" b="1" dirty="0" smtClean="0"/>
              <a:t>presenting</a:t>
            </a:r>
            <a:r>
              <a:rPr lang="en-US" dirty="0" smtClean="0"/>
              <a:t> molecules such as MHC class I or MHC class II on the surface of </a:t>
            </a:r>
            <a:r>
              <a:rPr lang="en-US" b="1" dirty="0" smtClean="0"/>
              <a:t>antigen</a:t>
            </a:r>
            <a:r>
              <a:rPr lang="en-US" dirty="0" smtClean="0"/>
              <a:t>-</a:t>
            </a:r>
            <a:r>
              <a:rPr lang="en-US" b="1" dirty="0" smtClean="0"/>
              <a:t>presenting</a:t>
            </a:r>
            <a:r>
              <a:rPr lang="en-US" dirty="0" smtClean="0"/>
              <a:t> cells (APCs).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HC_Class_I_processing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1200150"/>
            <a:ext cx="4695825" cy="5657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152400"/>
            <a:ext cx="4572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Process of Antigen Presentation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ructure-of-Class-I-and-class-II-MHC-Molecu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234" y="457200"/>
            <a:ext cx="8302166" cy="4288536"/>
          </a:xfrm>
          <a:prstGeom prst="rect">
            <a:avLst/>
          </a:prstGeom>
        </p:spPr>
      </p:pic>
      <p:pic>
        <p:nvPicPr>
          <p:cNvPr id="3" name="Picture 2" descr="images1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4749217"/>
            <a:ext cx="8229600" cy="1803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52444" y="292662"/>
            <a:ext cx="4515356" cy="3212538"/>
          </a:xfrm>
          <a:prstGeom prst="rect">
            <a:avLst/>
          </a:prstGeom>
        </p:spPr>
      </p:pic>
      <p:pic>
        <p:nvPicPr>
          <p:cNvPr id="3" name="Picture 2" descr="gr6_lr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24200"/>
            <a:ext cx="4517136" cy="37709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990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Endogenous antigen presentation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657600" y="10668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flipH="1">
            <a:off x="4648200" y="42672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62600" y="42026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Exogenous antigen 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tigen+presentation+pathways+of+exogenous+and+endogenous+protei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_shot_2013-02-21_at_101216_am136146675145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2059"/>
            <a:ext cx="9144000" cy="65338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aptive-immunity-44-7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4900" y="828675"/>
            <a:ext cx="6934200" cy="520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7035" y="533836"/>
            <a:ext cx="6273800" cy="45778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900" spc="-4" dirty="0">
                <a:solidFill>
                  <a:srgbClr val="000000"/>
                </a:solidFill>
              </a:rPr>
              <a:t>Organs involved in Innate</a:t>
            </a:r>
            <a:r>
              <a:rPr sz="2900" spc="-102" dirty="0">
                <a:solidFill>
                  <a:srgbClr val="000000"/>
                </a:solidFill>
              </a:rPr>
              <a:t> </a:t>
            </a:r>
            <a:r>
              <a:rPr sz="2900" spc="-4" dirty="0">
                <a:solidFill>
                  <a:srgbClr val="000000"/>
                </a:solidFill>
              </a:rPr>
              <a:t>immunity</a:t>
            </a:r>
            <a:endParaRPr sz="2900" dirty="0"/>
          </a:p>
        </p:txBody>
      </p:sp>
      <p:sp>
        <p:nvSpPr>
          <p:cNvPr id="3" name="object 3"/>
          <p:cNvSpPr/>
          <p:nvPr/>
        </p:nvSpPr>
        <p:spPr>
          <a:xfrm>
            <a:off x="1385454" y="1344706"/>
            <a:ext cx="7204364" cy="2084294"/>
          </a:xfrm>
          <a:custGeom>
            <a:avLst/>
            <a:gdLst/>
            <a:ahLst/>
            <a:cxnLst/>
            <a:rect l="l" t="t" r="r" b="b"/>
            <a:pathLst>
              <a:path w="7924800" h="2362200">
                <a:moveTo>
                  <a:pt x="0" y="0"/>
                </a:moveTo>
                <a:lnTo>
                  <a:pt x="0" y="2362199"/>
                </a:lnTo>
                <a:lnTo>
                  <a:pt x="7924800" y="2362199"/>
                </a:lnTo>
                <a:lnTo>
                  <a:pt x="792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6147" y="1339327"/>
            <a:ext cx="0" cy="2089897"/>
          </a:xfrm>
          <a:custGeom>
            <a:avLst/>
            <a:gdLst/>
            <a:ahLst/>
            <a:cxnLst/>
            <a:rect l="l" t="t" r="r" b="b"/>
            <a:pathLst>
              <a:path h="2368550">
                <a:moveTo>
                  <a:pt x="0" y="0"/>
                </a:moveTo>
                <a:lnTo>
                  <a:pt x="0" y="2368295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90510" y="1339327"/>
            <a:ext cx="0" cy="2089897"/>
          </a:xfrm>
          <a:custGeom>
            <a:avLst/>
            <a:gdLst/>
            <a:ahLst/>
            <a:cxnLst/>
            <a:rect l="l" t="t" r="r" b="b"/>
            <a:pathLst>
              <a:path h="2368550">
                <a:moveTo>
                  <a:pt x="0" y="0"/>
                </a:moveTo>
                <a:lnTo>
                  <a:pt x="0" y="2368295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9913" y="1345378"/>
            <a:ext cx="7223991" cy="0"/>
          </a:xfrm>
          <a:custGeom>
            <a:avLst/>
            <a:gdLst/>
            <a:ahLst/>
            <a:cxnLst/>
            <a:rect l="l" t="t" r="r" b="b"/>
            <a:pathLst>
              <a:path w="7946390">
                <a:moveTo>
                  <a:pt x="0" y="0"/>
                </a:moveTo>
                <a:lnTo>
                  <a:pt x="7946136" y="0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6309" y="1274871"/>
            <a:ext cx="2281959" cy="820538"/>
          </a:xfrm>
          <a:prstGeom prst="rect">
            <a:avLst/>
          </a:prstGeom>
        </p:spPr>
        <p:txBody>
          <a:bodyPr vert="horz" wrap="square" lIns="0" tIns="68382" rIns="0" bIns="0" rtlCol="0">
            <a:spAutoFit/>
          </a:bodyPr>
          <a:lstStyle/>
          <a:p>
            <a:pPr marL="11397">
              <a:spcBef>
                <a:spcPts val="538"/>
              </a:spcBef>
            </a:pPr>
            <a:r>
              <a:rPr sz="1300" b="1" spc="-13" dirty="0">
                <a:solidFill>
                  <a:srgbClr val="FF8A14"/>
                </a:solidFill>
                <a:latin typeface="Arial"/>
                <a:cs typeface="Arial"/>
              </a:rPr>
              <a:t>Eyes</a:t>
            </a:r>
            <a:endParaRPr sz="1300" dirty="0">
              <a:latin typeface="Arial"/>
              <a:cs typeface="Arial"/>
            </a:endParaRPr>
          </a:p>
          <a:p>
            <a:pPr marL="11397" marR="4559" algn="just">
              <a:lnSpc>
                <a:spcPts val="1203"/>
              </a:lnSpc>
              <a:spcBef>
                <a:spcPts val="749"/>
              </a:spcBef>
            </a:pPr>
            <a:r>
              <a:rPr sz="1300" spc="-36" dirty="0">
                <a:solidFill>
                  <a:srgbClr val="326599"/>
                </a:solidFill>
                <a:latin typeface="Arial"/>
                <a:cs typeface="Arial"/>
              </a:rPr>
              <a:t>Tears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wash out </a:t>
            </a: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pathogens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and  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also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contain an </a:t>
            </a: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enzyme that  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can kill</a:t>
            </a:r>
            <a:r>
              <a:rPr sz="1300" spc="-40" dirty="0">
                <a:solidFill>
                  <a:srgbClr val="326599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bacteria.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17818" y="1546412"/>
            <a:ext cx="2008909" cy="1882588"/>
          </a:xfrm>
          <a:custGeom>
            <a:avLst/>
            <a:gdLst/>
            <a:ahLst/>
            <a:cxnLst/>
            <a:rect l="l" t="t" r="r" b="b"/>
            <a:pathLst>
              <a:path w="2209800" h="2133600">
                <a:moveTo>
                  <a:pt x="0" y="0"/>
                </a:moveTo>
                <a:lnTo>
                  <a:pt x="0" y="2133599"/>
                </a:lnTo>
                <a:lnTo>
                  <a:pt x="2209800" y="2133599"/>
                </a:lnTo>
                <a:lnTo>
                  <a:pt x="2209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D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2276" y="1541033"/>
            <a:ext cx="2021609" cy="1888191"/>
          </a:xfrm>
          <a:custGeom>
            <a:avLst/>
            <a:gdLst/>
            <a:ahLst/>
            <a:cxnLst/>
            <a:rect l="l" t="t" r="r" b="b"/>
            <a:pathLst>
              <a:path w="2223770" h="2139950">
                <a:moveTo>
                  <a:pt x="2223516" y="2139695"/>
                </a:moveTo>
                <a:lnTo>
                  <a:pt x="2223516" y="0"/>
                </a:lnTo>
                <a:lnTo>
                  <a:pt x="0" y="0"/>
                </a:lnTo>
                <a:lnTo>
                  <a:pt x="0" y="2139695"/>
                </a:lnTo>
                <a:lnTo>
                  <a:pt x="6096" y="21396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209800" y="13716"/>
                </a:lnTo>
                <a:lnTo>
                  <a:pt x="2209800" y="6096"/>
                </a:lnTo>
                <a:lnTo>
                  <a:pt x="2215896" y="13716"/>
                </a:lnTo>
                <a:lnTo>
                  <a:pt x="2215896" y="2139695"/>
                </a:lnTo>
                <a:lnTo>
                  <a:pt x="2223516" y="2139695"/>
                </a:lnTo>
                <a:close/>
              </a:path>
              <a:path w="2223770" h="21399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223770" h="2139950">
                <a:moveTo>
                  <a:pt x="13716" y="2139695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139695"/>
                </a:lnTo>
                <a:lnTo>
                  <a:pt x="13716" y="2139695"/>
                </a:lnTo>
                <a:close/>
              </a:path>
              <a:path w="2223770" h="2139950">
                <a:moveTo>
                  <a:pt x="2215896" y="13716"/>
                </a:moveTo>
                <a:lnTo>
                  <a:pt x="2209800" y="6096"/>
                </a:lnTo>
                <a:lnTo>
                  <a:pt x="2209800" y="13716"/>
                </a:lnTo>
                <a:lnTo>
                  <a:pt x="2215896" y="13716"/>
                </a:lnTo>
                <a:close/>
              </a:path>
              <a:path w="2223770" h="2139950">
                <a:moveTo>
                  <a:pt x="2215896" y="2139695"/>
                </a:moveTo>
                <a:lnTo>
                  <a:pt x="2215896" y="13716"/>
                </a:lnTo>
                <a:lnTo>
                  <a:pt x="2209800" y="13716"/>
                </a:lnTo>
                <a:lnTo>
                  <a:pt x="2209800" y="2139695"/>
                </a:lnTo>
                <a:lnTo>
                  <a:pt x="2215896" y="2139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6364" y="1680883"/>
            <a:ext cx="1755370" cy="1748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26308" y="2216165"/>
            <a:ext cx="2213264" cy="1344271"/>
          </a:xfrm>
          <a:prstGeom prst="rect">
            <a:avLst/>
          </a:prstGeom>
        </p:spPr>
        <p:txBody>
          <a:bodyPr vert="horz" wrap="square" lIns="0" tIns="68382" rIns="0" bIns="0" rtlCol="0">
            <a:spAutoFit/>
          </a:bodyPr>
          <a:lstStyle/>
          <a:p>
            <a:pPr marL="11397">
              <a:spcBef>
                <a:spcPts val="538"/>
              </a:spcBef>
            </a:pPr>
            <a:r>
              <a:rPr sz="1300" b="1" dirty="0">
                <a:solidFill>
                  <a:srgbClr val="FF8A14"/>
                </a:solidFill>
                <a:latin typeface="Arial"/>
                <a:cs typeface="Arial"/>
              </a:rPr>
              <a:t>Skin</a:t>
            </a:r>
            <a:endParaRPr sz="1300" dirty="0">
              <a:latin typeface="Arial"/>
              <a:cs typeface="Arial"/>
            </a:endParaRPr>
          </a:p>
          <a:p>
            <a:pPr marL="11397" marR="4559" algn="just">
              <a:lnSpc>
                <a:spcPct val="80000"/>
              </a:lnSpc>
              <a:spcBef>
                <a:spcPts val="754"/>
              </a:spcBef>
            </a:pP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The outer layer </a:t>
            </a: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of 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skin </a:t>
            </a: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is dead 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and </a:t>
            </a: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difficult 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for </a:t>
            </a: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pathogens 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to 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grow </a:t>
            </a: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on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or </a:t>
            </a: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penetrate. Cuts 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allow pathogen 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to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gain entry  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to the</a:t>
            </a:r>
            <a:r>
              <a:rPr sz="1300" spc="-49" dirty="0">
                <a:solidFill>
                  <a:srgbClr val="326599"/>
                </a:solidFill>
                <a:latin typeface="Arial"/>
                <a:cs typeface="Arial"/>
              </a:rPr>
              <a:t> </a:t>
            </a:r>
            <a:r>
              <a:rPr sz="1300" spc="-27" dirty="0">
                <a:solidFill>
                  <a:srgbClr val="326599"/>
                </a:solidFill>
                <a:latin typeface="Arial"/>
                <a:cs typeface="Arial"/>
              </a:rPr>
              <a:t>body.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6852" y="1398045"/>
            <a:ext cx="418523" cy="2115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b="1" spc="-9" dirty="0">
                <a:solidFill>
                  <a:srgbClr val="FF8A14"/>
                </a:solidFill>
                <a:latin typeface="Arial"/>
                <a:cs typeface="Arial"/>
              </a:rPr>
              <a:t>No</a:t>
            </a:r>
            <a:r>
              <a:rPr sz="1300" b="1" spc="-4" dirty="0">
                <a:solidFill>
                  <a:srgbClr val="FF8A14"/>
                </a:solidFill>
                <a:latin typeface="Arial"/>
                <a:cs typeface="Arial"/>
              </a:rPr>
              <a:t>s</a:t>
            </a:r>
            <a:r>
              <a:rPr sz="1300" b="1" dirty="0">
                <a:solidFill>
                  <a:srgbClr val="FF8A14"/>
                </a:solidFill>
                <a:latin typeface="Arial"/>
                <a:cs typeface="Arial"/>
              </a:rPr>
              <a:t>e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36852" y="1642782"/>
            <a:ext cx="2142259" cy="2115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744223" algn="l"/>
                <a:tab pos="1359660" algn="l"/>
              </a:tabLst>
            </a:pP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M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u</a:t>
            </a: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c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u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s	</a:t>
            </a: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t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r</a:t>
            </a:r>
            <a:r>
              <a:rPr sz="1300" spc="-13" dirty="0">
                <a:solidFill>
                  <a:srgbClr val="326599"/>
                </a:solidFill>
                <a:latin typeface="Arial"/>
                <a:cs typeface="Arial"/>
              </a:rPr>
              <a:t>a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p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s	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p</a:t>
            </a:r>
            <a:r>
              <a:rPr sz="1300" spc="-13" dirty="0">
                <a:solidFill>
                  <a:srgbClr val="326599"/>
                </a:solidFill>
                <a:latin typeface="Arial"/>
                <a:cs typeface="Arial"/>
              </a:rPr>
              <a:t>a</a:t>
            </a:r>
            <a:r>
              <a:rPr sz="1300" spc="4" dirty="0">
                <a:solidFill>
                  <a:srgbClr val="326599"/>
                </a:solidFill>
                <a:latin typeface="Arial"/>
                <a:cs typeface="Arial"/>
              </a:rPr>
              <a:t>t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h</a:t>
            </a:r>
            <a:r>
              <a:rPr sz="1300" spc="-13" dirty="0">
                <a:solidFill>
                  <a:srgbClr val="326599"/>
                </a:solidFill>
                <a:latin typeface="Arial"/>
                <a:cs typeface="Arial"/>
              </a:rPr>
              <a:t>o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g</a:t>
            </a:r>
            <a:r>
              <a:rPr sz="1300" spc="-13" dirty="0">
                <a:solidFill>
                  <a:srgbClr val="326599"/>
                </a:solidFill>
                <a:latin typeface="Arial"/>
                <a:cs typeface="Arial"/>
              </a:rPr>
              <a:t>e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n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s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36852" y="1793389"/>
            <a:ext cx="2142836" cy="2115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which are then swallowed </a:t>
            </a: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or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36852" y="1943996"/>
            <a:ext cx="2143414" cy="357262"/>
          </a:xfrm>
          <a:prstGeom prst="rect">
            <a:avLst/>
          </a:prstGeom>
        </p:spPr>
        <p:txBody>
          <a:bodyPr vert="horz" wrap="square" lIns="0" tIns="49007" rIns="0" bIns="0" rtlCol="0">
            <a:spAutoFit/>
          </a:bodyPr>
          <a:lstStyle/>
          <a:p>
            <a:pPr marL="11397" marR="4559">
              <a:lnSpc>
                <a:spcPts val="1203"/>
              </a:lnSpc>
              <a:spcBef>
                <a:spcPts val="386"/>
              </a:spcBef>
              <a:tabLst>
                <a:tab pos="566430" algn="l"/>
                <a:tab pos="926005" algn="l"/>
                <a:tab pos="1186995" algn="l"/>
                <a:tab pos="1838333" algn="l"/>
              </a:tabLst>
            </a:pP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b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l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o</a:t>
            </a:r>
            <a:r>
              <a:rPr sz="1300" spc="-18" dirty="0">
                <a:solidFill>
                  <a:srgbClr val="326599"/>
                </a:solidFill>
                <a:latin typeface="Arial"/>
                <a:cs typeface="Arial"/>
              </a:rPr>
              <a:t>w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n	</a:t>
            </a:r>
            <a:r>
              <a:rPr sz="1300" spc="-13" dirty="0">
                <a:solidFill>
                  <a:srgbClr val="326599"/>
                </a:solidFill>
                <a:latin typeface="Arial"/>
                <a:cs typeface="Arial"/>
              </a:rPr>
              <a:t>o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u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t	</a:t>
            </a:r>
            <a:r>
              <a:rPr sz="1300" spc="-13" dirty="0">
                <a:solidFill>
                  <a:srgbClr val="326599"/>
                </a:solidFill>
                <a:latin typeface="Arial"/>
                <a:cs typeface="Arial"/>
              </a:rPr>
              <a:t>i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n	</a:t>
            </a: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c</a:t>
            </a:r>
            <a:r>
              <a:rPr sz="1300" spc="-13" dirty="0">
                <a:solidFill>
                  <a:srgbClr val="326599"/>
                </a:solidFill>
                <a:latin typeface="Arial"/>
                <a:cs typeface="Arial"/>
              </a:rPr>
              <a:t>o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ug</a:t>
            </a:r>
            <a:r>
              <a:rPr sz="1300" spc="-13" dirty="0">
                <a:solidFill>
                  <a:srgbClr val="326599"/>
                </a:solidFill>
                <a:latin typeface="Arial"/>
                <a:cs typeface="Arial"/>
              </a:rPr>
              <a:t>h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s	</a:t>
            </a:r>
            <a:r>
              <a:rPr sz="1300" spc="-13" dirty="0">
                <a:solidFill>
                  <a:srgbClr val="326599"/>
                </a:solidFill>
                <a:latin typeface="Arial"/>
                <a:cs typeface="Arial"/>
              </a:rPr>
              <a:t>a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n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d 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sneezes.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06125" y="2809986"/>
            <a:ext cx="510309" cy="2115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b="1" spc="13" dirty="0">
                <a:solidFill>
                  <a:srgbClr val="FF8A14"/>
                </a:solidFill>
                <a:latin typeface="Arial"/>
                <a:cs typeface="Arial"/>
              </a:rPr>
              <a:t>M</a:t>
            </a:r>
            <a:r>
              <a:rPr sz="1300" b="1" spc="-9" dirty="0">
                <a:solidFill>
                  <a:srgbClr val="FF8A14"/>
                </a:solidFill>
                <a:latin typeface="Arial"/>
                <a:cs typeface="Arial"/>
              </a:rPr>
              <a:t>ou</a:t>
            </a:r>
            <a:r>
              <a:rPr sz="1300" b="1" dirty="0">
                <a:solidFill>
                  <a:srgbClr val="FF8A14"/>
                </a:solidFill>
                <a:latin typeface="Arial"/>
                <a:cs typeface="Arial"/>
              </a:rPr>
              <a:t>th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06125" y="3054722"/>
            <a:ext cx="2212686" cy="2115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775564" algn="l"/>
                <a:tab pos="1540302" algn="l"/>
                <a:tab pos="2037780" algn="l"/>
              </a:tabLst>
            </a:pP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F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ri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e</a:t>
            </a:r>
            <a:r>
              <a:rPr sz="1300" spc="-13" dirty="0">
                <a:solidFill>
                  <a:srgbClr val="326599"/>
                </a:solidFill>
                <a:latin typeface="Arial"/>
                <a:cs typeface="Arial"/>
              </a:rPr>
              <a:t>n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d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ly	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b</a:t>
            </a:r>
            <a:r>
              <a:rPr sz="1300" spc="-13" dirty="0">
                <a:solidFill>
                  <a:srgbClr val="326599"/>
                </a:solidFill>
                <a:latin typeface="Arial"/>
                <a:cs typeface="Arial"/>
              </a:rPr>
              <a:t>a</a:t>
            </a: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c</a:t>
            </a:r>
            <a:r>
              <a:rPr sz="1300" spc="4" dirty="0">
                <a:solidFill>
                  <a:srgbClr val="326599"/>
                </a:solidFill>
                <a:latin typeface="Arial"/>
                <a:cs typeface="Arial"/>
              </a:rPr>
              <a:t>t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e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r</a:t>
            </a:r>
            <a:r>
              <a:rPr sz="1300" spc="-13" dirty="0">
                <a:solidFill>
                  <a:srgbClr val="326599"/>
                </a:solidFill>
                <a:latin typeface="Arial"/>
                <a:cs typeface="Arial"/>
              </a:rPr>
              <a:t>i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a	</a:t>
            </a:r>
            <a:r>
              <a:rPr sz="1300" spc="-13" dirty="0">
                <a:solidFill>
                  <a:srgbClr val="326599"/>
                </a:solidFill>
                <a:latin typeface="Arial"/>
                <a:cs typeface="Arial"/>
              </a:rPr>
              <a:t>h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e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lp	</a:t>
            </a:r>
            <a:r>
              <a:rPr sz="1300" spc="4" dirty="0">
                <a:solidFill>
                  <a:srgbClr val="326599"/>
                </a:solidFill>
                <a:latin typeface="Arial"/>
                <a:cs typeface="Arial"/>
              </a:rPr>
              <a:t>t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o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06125" y="3205329"/>
            <a:ext cx="2212109" cy="2115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prevent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the growth </a:t>
            </a: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of</a:t>
            </a:r>
            <a:r>
              <a:rPr sz="1300" spc="22" dirty="0">
                <a:solidFill>
                  <a:srgbClr val="326599"/>
                </a:solidFill>
                <a:latin typeface="Arial"/>
                <a:cs typeface="Arial"/>
              </a:rPr>
              <a:t>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harmful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77888" y="1742739"/>
            <a:ext cx="1040823" cy="290793"/>
          </a:xfrm>
          <a:custGeom>
            <a:avLst/>
            <a:gdLst/>
            <a:ahLst/>
            <a:cxnLst/>
            <a:rect l="l" t="t" r="r" b="b"/>
            <a:pathLst>
              <a:path w="1144904" h="329564">
                <a:moveTo>
                  <a:pt x="1073560" y="286470"/>
                </a:moveTo>
                <a:lnTo>
                  <a:pt x="4572" y="0"/>
                </a:lnTo>
                <a:lnTo>
                  <a:pt x="0" y="12192"/>
                </a:lnTo>
                <a:lnTo>
                  <a:pt x="1070336" y="298620"/>
                </a:lnTo>
                <a:lnTo>
                  <a:pt x="1073560" y="286470"/>
                </a:lnTo>
                <a:close/>
              </a:path>
              <a:path w="1144904" h="329564">
                <a:moveTo>
                  <a:pt x="1085088" y="324104"/>
                </a:moveTo>
                <a:lnTo>
                  <a:pt x="1085088" y="289560"/>
                </a:lnTo>
                <a:lnTo>
                  <a:pt x="1082040" y="301752"/>
                </a:lnTo>
                <a:lnTo>
                  <a:pt x="1070336" y="298620"/>
                </a:lnTo>
                <a:lnTo>
                  <a:pt x="1062228" y="329184"/>
                </a:lnTo>
                <a:lnTo>
                  <a:pt x="1085088" y="324104"/>
                </a:lnTo>
                <a:close/>
              </a:path>
              <a:path w="1144904" h="329564">
                <a:moveTo>
                  <a:pt x="1085088" y="289560"/>
                </a:moveTo>
                <a:lnTo>
                  <a:pt x="1073560" y="286470"/>
                </a:lnTo>
                <a:lnTo>
                  <a:pt x="1070336" y="298620"/>
                </a:lnTo>
                <a:lnTo>
                  <a:pt x="1082040" y="301752"/>
                </a:lnTo>
                <a:lnTo>
                  <a:pt x="1085088" y="289560"/>
                </a:lnTo>
                <a:close/>
              </a:path>
              <a:path w="1144904" h="329564">
                <a:moveTo>
                  <a:pt x="1144524" y="310896"/>
                </a:moveTo>
                <a:lnTo>
                  <a:pt x="1082040" y="254508"/>
                </a:lnTo>
                <a:lnTo>
                  <a:pt x="1073560" y="286470"/>
                </a:lnTo>
                <a:lnTo>
                  <a:pt x="1085088" y="289560"/>
                </a:lnTo>
                <a:lnTo>
                  <a:pt x="1085088" y="324104"/>
                </a:lnTo>
                <a:lnTo>
                  <a:pt x="1144524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000" y="2790265"/>
            <a:ext cx="692727" cy="67235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99516" y="45720"/>
                </a:moveTo>
                <a:lnTo>
                  <a:pt x="699516" y="32004"/>
                </a:lnTo>
                <a:lnTo>
                  <a:pt x="0" y="32004"/>
                </a:lnTo>
                <a:lnTo>
                  <a:pt x="0" y="45720"/>
                </a:lnTo>
                <a:lnTo>
                  <a:pt x="699516" y="45720"/>
                </a:lnTo>
                <a:close/>
              </a:path>
              <a:path w="762000" h="76200">
                <a:moveTo>
                  <a:pt x="762000" y="38100"/>
                </a:moveTo>
                <a:lnTo>
                  <a:pt x="685800" y="0"/>
                </a:lnTo>
                <a:lnTo>
                  <a:pt x="685800" y="32004"/>
                </a:lnTo>
                <a:lnTo>
                  <a:pt x="699516" y="32004"/>
                </a:lnTo>
                <a:lnTo>
                  <a:pt x="699516" y="69342"/>
                </a:lnTo>
                <a:lnTo>
                  <a:pt x="762000" y="38100"/>
                </a:lnTo>
                <a:close/>
              </a:path>
              <a:path w="762000" h="76200">
                <a:moveTo>
                  <a:pt x="699516" y="69342"/>
                </a:moveTo>
                <a:lnTo>
                  <a:pt x="699516" y="45720"/>
                </a:lnTo>
                <a:lnTo>
                  <a:pt x="685800" y="45720"/>
                </a:lnTo>
                <a:lnTo>
                  <a:pt x="685800" y="76200"/>
                </a:lnTo>
                <a:lnTo>
                  <a:pt x="699516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26183" y="1809975"/>
            <a:ext cx="1110095" cy="228599"/>
          </a:xfrm>
          <a:custGeom>
            <a:avLst/>
            <a:gdLst/>
            <a:ahLst/>
            <a:cxnLst/>
            <a:rect l="l" t="t" r="r" b="b"/>
            <a:pathLst>
              <a:path w="1221104" h="259080">
                <a:moveTo>
                  <a:pt x="74328" y="215700"/>
                </a:moveTo>
                <a:lnTo>
                  <a:pt x="68580" y="184404"/>
                </a:lnTo>
                <a:lnTo>
                  <a:pt x="0" y="234696"/>
                </a:lnTo>
                <a:lnTo>
                  <a:pt x="62484" y="253209"/>
                </a:lnTo>
                <a:lnTo>
                  <a:pt x="62484" y="217932"/>
                </a:lnTo>
                <a:lnTo>
                  <a:pt x="74328" y="215700"/>
                </a:lnTo>
                <a:close/>
              </a:path>
              <a:path w="1221104" h="259080">
                <a:moveTo>
                  <a:pt x="76546" y="227778"/>
                </a:moveTo>
                <a:lnTo>
                  <a:pt x="74328" y="215700"/>
                </a:lnTo>
                <a:lnTo>
                  <a:pt x="62484" y="217932"/>
                </a:lnTo>
                <a:lnTo>
                  <a:pt x="64008" y="230124"/>
                </a:lnTo>
                <a:lnTo>
                  <a:pt x="76546" y="227778"/>
                </a:lnTo>
                <a:close/>
              </a:path>
              <a:path w="1221104" h="259080">
                <a:moveTo>
                  <a:pt x="82296" y="259080"/>
                </a:moveTo>
                <a:lnTo>
                  <a:pt x="76546" y="227778"/>
                </a:lnTo>
                <a:lnTo>
                  <a:pt x="64008" y="230124"/>
                </a:lnTo>
                <a:lnTo>
                  <a:pt x="62484" y="217932"/>
                </a:lnTo>
                <a:lnTo>
                  <a:pt x="62484" y="253209"/>
                </a:lnTo>
                <a:lnTo>
                  <a:pt x="82296" y="259080"/>
                </a:lnTo>
                <a:close/>
              </a:path>
              <a:path w="1221104" h="259080">
                <a:moveTo>
                  <a:pt x="1220724" y="13716"/>
                </a:moveTo>
                <a:lnTo>
                  <a:pt x="1219200" y="0"/>
                </a:lnTo>
                <a:lnTo>
                  <a:pt x="74328" y="215700"/>
                </a:lnTo>
                <a:lnTo>
                  <a:pt x="76546" y="227778"/>
                </a:lnTo>
                <a:lnTo>
                  <a:pt x="1220724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56909" y="2151530"/>
            <a:ext cx="1182255" cy="745191"/>
          </a:xfrm>
          <a:custGeom>
            <a:avLst/>
            <a:gdLst/>
            <a:ahLst/>
            <a:cxnLst/>
            <a:rect l="l" t="t" r="r" b="b"/>
            <a:pathLst>
              <a:path w="1300479" h="844550">
                <a:moveTo>
                  <a:pt x="85344" y="10668"/>
                </a:moveTo>
                <a:lnTo>
                  <a:pt x="0" y="0"/>
                </a:lnTo>
                <a:lnTo>
                  <a:pt x="44196" y="74676"/>
                </a:lnTo>
                <a:lnTo>
                  <a:pt x="50292" y="65193"/>
                </a:lnTo>
                <a:lnTo>
                  <a:pt x="50292" y="41148"/>
                </a:lnTo>
                <a:lnTo>
                  <a:pt x="57912" y="30480"/>
                </a:lnTo>
                <a:lnTo>
                  <a:pt x="68292" y="37192"/>
                </a:lnTo>
                <a:lnTo>
                  <a:pt x="85344" y="10668"/>
                </a:lnTo>
                <a:close/>
              </a:path>
              <a:path w="1300479" h="844550">
                <a:moveTo>
                  <a:pt x="68292" y="37192"/>
                </a:moveTo>
                <a:lnTo>
                  <a:pt x="57912" y="30480"/>
                </a:lnTo>
                <a:lnTo>
                  <a:pt x="50292" y="41148"/>
                </a:lnTo>
                <a:lnTo>
                  <a:pt x="61210" y="48208"/>
                </a:lnTo>
                <a:lnTo>
                  <a:pt x="68292" y="37192"/>
                </a:lnTo>
                <a:close/>
              </a:path>
              <a:path w="1300479" h="844550">
                <a:moveTo>
                  <a:pt x="61210" y="48208"/>
                </a:moveTo>
                <a:lnTo>
                  <a:pt x="50292" y="41148"/>
                </a:lnTo>
                <a:lnTo>
                  <a:pt x="50292" y="65193"/>
                </a:lnTo>
                <a:lnTo>
                  <a:pt x="61210" y="48208"/>
                </a:lnTo>
                <a:close/>
              </a:path>
              <a:path w="1300479" h="844550">
                <a:moveTo>
                  <a:pt x="1299972" y="833628"/>
                </a:moveTo>
                <a:lnTo>
                  <a:pt x="68292" y="37192"/>
                </a:lnTo>
                <a:lnTo>
                  <a:pt x="61210" y="48208"/>
                </a:lnTo>
                <a:lnTo>
                  <a:pt x="1292352" y="844296"/>
                </a:lnTo>
                <a:lnTo>
                  <a:pt x="1299972" y="833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79451" y="3225949"/>
            <a:ext cx="446809" cy="203386"/>
          </a:xfrm>
          <a:custGeom>
            <a:avLst/>
            <a:gdLst/>
            <a:ahLst/>
            <a:cxnLst/>
            <a:rect l="l" t="t" r="r" b="b"/>
            <a:pathLst>
              <a:path w="491489" h="230504">
                <a:moveTo>
                  <a:pt x="426169" y="40711"/>
                </a:moveTo>
                <a:lnTo>
                  <a:pt x="421082" y="29568"/>
                </a:lnTo>
                <a:lnTo>
                  <a:pt x="0" y="230123"/>
                </a:lnTo>
                <a:lnTo>
                  <a:pt x="28089" y="230123"/>
                </a:lnTo>
                <a:lnTo>
                  <a:pt x="426169" y="40711"/>
                </a:lnTo>
                <a:close/>
              </a:path>
              <a:path w="491489" h="230504">
                <a:moveTo>
                  <a:pt x="491403" y="1524"/>
                </a:moveTo>
                <a:lnTo>
                  <a:pt x="407583" y="0"/>
                </a:lnTo>
                <a:lnTo>
                  <a:pt x="421082" y="29568"/>
                </a:lnTo>
                <a:lnTo>
                  <a:pt x="431967" y="24384"/>
                </a:lnTo>
                <a:lnTo>
                  <a:pt x="438063" y="35052"/>
                </a:lnTo>
                <a:lnTo>
                  <a:pt x="438063" y="66765"/>
                </a:lnTo>
                <a:lnTo>
                  <a:pt x="439587" y="70104"/>
                </a:lnTo>
                <a:lnTo>
                  <a:pt x="491403" y="1524"/>
                </a:lnTo>
                <a:close/>
              </a:path>
              <a:path w="491489" h="230504">
                <a:moveTo>
                  <a:pt x="438063" y="35052"/>
                </a:moveTo>
                <a:lnTo>
                  <a:pt x="431967" y="24384"/>
                </a:lnTo>
                <a:lnTo>
                  <a:pt x="421082" y="29568"/>
                </a:lnTo>
                <a:lnTo>
                  <a:pt x="426169" y="40711"/>
                </a:lnTo>
                <a:lnTo>
                  <a:pt x="438063" y="35052"/>
                </a:lnTo>
                <a:close/>
              </a:path>
              <a:path w="491489" h="230504">
                <a:moveTo>
                  <a:pt x="438063" y="66765"/>
                </a:moveTo>
                <a:lnTo>
                  <a:pt x="438063" y="35052"/>
                </a:lnTo>
                <a:lnTo>
                  <a:pt x="426169" y="40711"/>
                </a:lnTo>
                <a:lnTo>
                  <a:pt x="438063" y="66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95455" y="2823882"/>
            <a:ext cx="482600" cy="605118"/>
          </a:xfrm>
          <a:custGeom>
            <a:avLst/>
            <a:gdLst/>
            <a:ahLst/>
            <a:cxnLst/>
            <a:rect l="l" t="t" r="r" b="b"/>
            <a:pathLst>
              <a:path w="530860" h="685800">
                <a:moveTo>
                  <a:pt x="77724" y="38100"/>
                </a:moveTo>
                <a:lnTo>
                  <a:pt x="0" y="0"/>
                </a:lnTo>
                <a:lnTo>
                  <a:pt x="16764" y="83820"/>
                </a:lnTo>
                <a:lnTo>
                  <a:pt x="33528" y="71247"/>
                </a:lnTo>
                <a:lnTo>
                  <a:pt x="33528" y="54864"/>
                </a:lnTo>
                <a:lnTo>
                  <a:pt x="44196" y="47244"/>
                </a:lnTo>
                <a:lnTo>
                  <a:pt x="51955" y="57426"/>
                </a:lnTo>
                <a:lnTo>
                  <a:pt x="77724" y="38100"/>
                </a:lnTo>
                <a:close/>
              </a:path>
              <a:path w="530860" h="685800">
                <a:moveTo>
                  <a:pt x="51955" y="57426"/>
                </a:moveTo>
                <a:lnTo>
                  <a:pt x="44196" y="47244"/>
                </a:lnTo>
                <a:lnTo>
                  <a:pt x="33528" y="54864"/>
                </a:lnTo>
                <a:lnTo>
                  <a:pt x="41472" y="65288"/>
                </a:lnTo>
                <a:lnTo>
                  <a:pt x="51955" y="57426"/>
                </a:lnTo>
                <a:close/>
              </a:path>
              <a:path w="530860" h="685800">
                <a:moveTo>
                  <a:pt x="41472" y="65288"/>
                </a:moveTo>
                <a:lnTo>
                  <a:pt x="33528" y="54864"/>
                </a:lnTo>
                <a:lnTo>
                  <a:pt x="33528" y="71247"/>
                </a:lnTo>
                <a:lnTo>
                  <a:pt x="41472" y="65288"/>
                </a:lnTo>
                <a:close/>
              </a:path>
              <a:path w="530860" h="685800">
                <a:moveTo>
                  <a:pt x="530804" y="685799"/>
                </a:moveTo>
                <a:lnTo>
                  <a:pt x="51955" y="57426"/>
                </a:lnTo>
                <a:lnTo>
                  <a:pt x="41472" y="65288"/>
                </a:lnTo>
                <a:lnTo>
                  <a:pt x="514329" y="685799"/>
                </a:lnTo>
                <a:lnTo>
                  <a:pt x="530804" y="685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5637" y="403412"/>
            <a:ext cx="831272" cy="6051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85454" y="3428999"/>
            <a:ext cx="7204364" cy="2823882"/>
          </a:xfrm>
          <a:custGeom>
            <a:avLst/>
            <a:gdLst/>
            <a:ahLst/>
            <a:cxnLst/>
            <a:rect l="l" t="t" r="r" b="b"/>
            <a:pathLst>
              <a:path w="7924800" h="3200400">
                <a:moveTo>
                  <a:pt x="7924800" y="0"/>
                </a:moveTo>
                <a:lnTo>
                  <a:pt x="0" y="0"/>
                </a:lnTo>
                <a:lnTo>
                  <a:pt x="0" y="3200400"/>
                </a:lnTo>
                <a:lnTo>
                  <a:pt x="7924800" y="3200400"/>
                </a:lnTo>
                <a:lnTo>
                  <a:pt x="7924800" y="0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86147" y="3428999"/>
            <a:ext cx="0" cy="2837329"/>
          </a:xfrm>
          <a:custGeom>
            <a:avLst/>
            <a:gdLst/>
            <a:ahLst/>
            <a:cxnLst/>
            <a:rect l="l" t="t" r="r" b="b"/>
            <a:pathLst>
              <a:path h="3215640">
                <a:moveTo>
                  <a:pt x="0" y="0"/>
                </a:moveTo>
                <a:lnTo>
                  <a:pt x="0" y="3215640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90510" y="3428999"/>
            <a:ext cx="0" cy="2837329"/>
          </a:xfrm>
          <a:custGeom>
            <a:avLst/>
            <a:gdLst/>
            <a:ahLst/>
            <a:cxnLst/>
            <a:rect l="l" t="t" r="r" b="b"/>
            <a:pathLst>
              <a:path h="3215640">
                <a:moveTo>
                  <a:pt x="0" y="0"/>
                </a:moveTo>
                <a:lnTo>
                  <a:pt x="0" y="321564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79913" y="6253554"/>
            <a:ext cx="7223991" cy="0"/>
          </a:xfrm>
          <a:custGeom>
            <a:avLst/>
            <a:gdLst/>
            <a:ahLst/>
            <a:cxnLst/>
            <a:rect l="l" t="t" r="r" b="b"/>
            <a:pathLst>
              <a:path w="7946390">
                <a:moveTo>
                  <a:pt x="0" y="0"/>
                </a:moveTo>
                <a:lnTo>
                  <a:pt x="7946136" y="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17818" y="3428999"/>
            <a:ext cx="2008909" cy="1008529"/>
          </a:xfrm>
          <a:custGeom>
            <a:avLst/>
            <a:gdLst/>
            <a:ahLst/>
            <a:cxnLst/>
            <a:rect l="l" t="t" r="r" b="b"/>
            <a:pathLst>
              <a:path w="2209800" h="1143000">
                <a:moveTo>
                  <a:pt x="2209800" y="0"/>
                </a:moveTo>
                <a:lnTo>
                  <a:pt x="0" y="0"/>
                </a:lnTo>
                <a:lnTo>
                  <a:pt x="0" y="1143000"/>
                </a:lnTo>
                <a:lnTo>
                  <a:pt x="2209800" y="1143000"/>
                </a:lnTo>
                <a:lnTo>
                  <a:pt x="2209800" y="0"/>
                </a:lnTo>
                <a:close/>
              </a:path>
            </a:pathLst>
          </a:custGeom>
          <a:solidFill>
            <a:srgbClr val="CD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12276" y="3428999"/>
            <a:ext cx="2021609" cy="1015253"/>
          </a:xfrm>
          <a:custGeom>
            <a:avLst/>
            <a:gdLst/>
            <a:ahLst/>
            <a:cxnLst/>
            <a:rect l="l" t="t" r="r" b="b"/>
            <a:pathLst>
              <a:path w="2223770" h="1150620">
                <a:moveTo>
                  <a:pt x="13716" y="1136904"/>
                </a:moveTo>
                <a:lnTo>
                  <a:pt x="13716" y="0"/>
                </a:lnTo>
                <a:lnTo>
                  <a:pt x="0" y="0"/>
                </a:lnTo>
                <a:lnTo>
                  <a:pt x="0" y="1150620"/>
                </a:lnTo>
                <a:lnTo>
                  <a:pt x="6096" y="1150620"/>
                </a:lnTo>
                <a:lnTo>
                  <a:pt x="6096" y="1136904"/>
                </a:lnTo>
                <a:lnTo>
                  <a:pt x="13716" y="1136904"/>
                </a:lnTo>
                <a:close/>
              </a:path>
              <a:path w="2223770" h="1150620">
                <a:moveTo>
                  <a:pt x="2215896" y="1136904"/>
                </a:moveTo>
                <a:lnTo>
                  <a:pt x="6096" y="1136904"/>
                </a:lnTo>
                <a:lnTo>
                  <a:pt x="13716" y="1143000"/>
                </a:lnTo>
                <a:lnTo>
                  <a:pt x="13716" y="1150620"/>
                </a:lnTo>
                <a:lnTo>
                  <a:pt x="2209800" y="1150620"/>
                </a:lnTo>
                <a:lnTo>
                  <a:pt x="2209800" y="1143000"/>
                </a:lnTo>
                <a:lnTo>
                  <a:pt x="2215896" y="1136904"/>
                </a:lnTo>
                <a:close/>
              </a:path>
              <a:path w="2223770" h="1150620">
                <a:moveTo>
                  <a:pt x="13716" y="1150620"/>
                </a:moveTo>
                <a:lnTo>
                  <a:pt x="13716" y="1143000"/>
                </a:lnTo>
                <a:lnTo>
                  <a:pt x="6096" y="1136904"/>
                </a:lnTo>
                <a:lnTo>
                  <a:pt x="6096" y="1150620"/>
                </a:lnTo>
                <a:lnTo>
                  <a:pt x="13716" y="1150620"/>
                </a:lnTo>
                <a:close/>
              </a:path>
              <a:path w="2223770" h="1150620">
                <a:moveTo>
                  <a:pt x="2223516" y="1150620"/>
                </a:moveTo>
                <a:lnTo>
                  <a:pt x="2223516" y="0"/>
                </a:lnTo>
                <a:lnTo>
                  <a:pt x="2209800" y="0"/>
                </a:lnTo>
                <a:lnTo>
                  <a:pt x="2209800" y="1136904"/>
                </a:lnTo>
                <a:lnTo>
                  <a:pt x="2215896" y="1136904"/>
                </a:lnTo>
                <a:lnTo>
                  <a:pt x="2215896" y="1150620"/>
                </a:lnTo>
                <a:lnTo>
                  <a:pt x="2223516" y="1150620"/>
                </a:lnTo>
                <a:close/>
              </a:path>
              <a:path w="2223770" h="1150620">
                <a:moveTo>
                  <a:pt x="2215896" y="1150620"/>
                </a:moveTo>
                <a:lnTo>
                  <a:pt x="2215896" y="1136904"/>
                </a:lnTo>
                <a:lnTo>
                  <a:pt x="2209800" y="1143000"/>
                </a:lnTo>
                <a:lnTo>
                  <a:pt x="2209800" y="1150620"/>
                </a:lnTo>
                <a:lnTo>
                  <a:pt x="2215896" y="1150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56364" y="3429000"/>
            <a:ext cx="1755370" cy="874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526308" y="4289161"/>
            <a:ext cx="1171864" cy="41161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b="1" spc="-4" dirty="0">
                <a:solidFill>
                  <a:srgbClr val="FF8A14"/>
                </a:solidFill>
                <a:latin typeface="Arial"/>
                <a:cs typeface="Arial"/>
              </a:rPr>
              <a:t>Large</a:t>
            </a:r>
            <a:r>
              <a:rPr sz="1300" b="1" spc="-58" dirty="0">
                <a:solidFill>
                  <a:srgbClr val="FF8A14"/>
                </a:solidFill>
                <a:latin typeface="Arial"/>
                <a:cs typeface="Arial"/>
              </a:rPr>
              <a:t> </a:t>
            </a:r>
            <a:r>
              <a:rPr sz="1300" b="1" spc="-4" dirty="0">
                <a:solidFill>
                  <a:srgbClr val="FF8A14"/>
                </a:solidFill>
                <a:latin typeface="Arial"/>
                <a:cs typeface="Arial"/>
              </a:rPr>
              <a:t>intestine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26309" y="4684505"/>
            <a:ext cx="2281959" cy="2115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Friendly bacteria help 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to</a:t>
            </a:r>
            <a:r>
              <a:rPr sz="1300" spc="13" dirty="0">
                <a:solidFill>
                  <a:srgbClr val="326599"/>
                </a:solidFill>
                <a:latin typeface="Arial"/>
                <a:cs typeface="Arial"/>
              </a:rPr>
              <a:t>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stop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26308" y="4835112"/>
            <a:ext cx="1451264" cy="2115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521412" algn="l"/>
                <a:tab pos="1288429" algn="l"/>
              </a:tabLst>
            </a:pPr>
            <a:r>
              <a:rPr sz="1300" spc="4" dirty="0">
                <a:solidFill>
                  <a:srgbClr val="326599"/>
                </a:solidFill>
                <a:latin typeface="Arial"/>
                <a:cs typeface="Arial"/>
              </a:rPr>
              <a:t>t</a:t>
            </a:r>
            <a:r>
              <a:rPr sz="1300" spc="-13" dirty="0">
                <a:solidFill>
                  <a:srgbClr val="326599"/>
                </a:solidFill>
                <a:latin typeface="Arial"/>
                <a:cs typeface="Arial"/>
              </a:rPr>
              <a:t>h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e	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g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r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o</a:t>
            </a:r>
            <a:r>
              <a:rPr sz="1300" spc="-18" dirty="0">
                <a:solidFill>
                  <a:srgbClr val="326599"/>
                </a:solidFill>
                <a:latin typeface="Arial"/>
                <a:cs typeface="Arial"/>
              </a:rPr>
              <a:t>w</a:t>
            </a:r>
            <a:r>
              <a:rPr sz="1300" spc="4" dirty="0">
                <a:solidFill>
                  <a:srgbClr val="326599"/>
                </a:solidFill>
                <a:latin typeface="Arial"/>
                <a:cs typeface="Arial"/>
              </a:rPr>
              <a:t>t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h	</a:t>
            </a:r>
            <a:r>
              <a:rPr sz="1300" spc="-13" dirty="0">
                <a:solidFill>
                  <a:srgbClr val="326599"/>
                </a:solidFill>
                <a:latin typeface="Arial"/>
                <a:cs typeface="Arial"/>
              </a:rPr>
              <a:t>o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f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83311" y="4835112"/>
            <a:ext cx="624609" cy="665039"/>
          </a:xfrm>
          <a:prstGeom prst="rect">
            <a:avLst/>
          </a:prstGeom>
        </p:spPr>
        <p:txBody>
          <a:bodyPr vert="horz" wrap="square" lIns="0" tIns="49007" rIns="0" bIns="0" rtlCol="0">
            <a:spAutoFit/>
          </a:bodyPr>
          <a:lstStyle/>
          <a:p>
            <a:pPr marL="11397" marR="4559" indent="62683">
              <a:lnSpc>
                <a:spcPts val="1203"/>
              </a:lnSpc>
              <a:spcBef>
                <a:spcPts val="386"/>
              </a:spcBef>
            </a:pP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h</a:t>
            </a:r>
            <a:r>
              <a:rPr sz="1300" spc="-13" dirty="0">
                <a:solidFill>
                  <a:srgbClr val="326599"/>
                </a:solidFill>
                <a:latin typeface="Arial"/>
                <a:cs typeface="Arial"/>
              </a:rPr>
              <a:t>a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r</a:t>
            </a: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mf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u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l  </a:t>
            </a:r>
            <a:r>
              <a:rPr sz="1300" spc="4" dirty="0">
                <a:solidFill>
                  <a:srgbClr val="326599"/>
                </a:solidFill>
                <a:latin typeface="Arial"/>
                <a:cs typeface="Arial"/>
              </a:rPr>
              <a:t>c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o</a:t>
            </a:r>
            <a:r>
              <a:rPr sz="1300" spc="-13" dirty="0">
                <a:solidFill>
                  <a:srgbClr val="326599"/>
                </a:solidFill>
                <a:latin typeface="Arial"/>
                <a:cs typeface="Arial"/>
              </a:rPr>
              <a:t>n</a:t>
            </a: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t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a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i</a:t>
            </a:r>
            <a:r>
              <a:rPr sz="1300" spc="-13" dirty="0">
                <a:solidFill>
                  <a:srgbClr val="326599"/>
                </a:solidFill>
                <a:latin typeface="Arial"/>
                <a:cs typeface="Arial"/>
              </a:rPr>
              <a:t>n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s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26309" y="4985719"/>
            <a:ext cx="1657350" cy="530767"/>
          </a:xfrm>
          <a:prstGeom prst="rect">
            <a:avLst/>
          </a:prstGeom>
        </p:spPr>
        <p:txBody>
          <a:bodyPr vert="horz" wrap="square" lIns="0" tIns="50146" rIns="0" bIns="0" rtlCol="0">
            <a:spAutoFit/>
          </a:bodyPr>
          <a:lstStyle/>
          <a:p>
            <a:pPr marL="11397" marR="4559">
              <a:lnSpc>
                <a:spcPct val="80000"/>
              </a:lnSpc>
              <a:spcBef>
                <a:spcPts val="394"/>
              </a:spcBef>
              <a:tabLst>
                <a:tab pos="963045" algn="l"/>
              </a:tabLst>
            </a:pP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pathogens.	Faeces  over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30% live</a:t>
            </a:r>
            <a:r>
              <a:rPr sz="1300" spc="-63" dirty="0">
                <a:solidFill>
                  <a:srgbClr val="326599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bacteria.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06125" y="3355936"/>
            <a:ext cx="2212686" cy="357262"/>
          </a:xfrm>
          <a:prstGeom prst="rect">
            <a:avLst/>
          </a:prstGeom>
        </p:spPr>
        <p:txBody>
          <a:bodyPr vert="horz" wrap="square" lIns="0" tIns="49007" rIns="0" bIns="0" rtlCol="0">
            <a:spAutoFit/>
          </a:bodyPr>
          <a:lstStyle/>
          <a:p>
            <a:pPr marL="11397" marR="4559">
              <a:lnSpc>
                <a:spcPts val="1203"/>
              </a:lnSpc>
              <a:spcBef>
                <a:spcPts val="386"/>
              </a:spcBef>
            </a:pP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pathogens.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Saliva cleans and  removes</a:t>
            </a:r>
            <a:r>
              <a:rPr sz="1300" spc="-27" dirty="0">
                <a:solidFill>
                  <a:srgbClr val="326599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bacteria.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06125" y="4098752"/>
            <a:ext cx="2212686" cy="1426488"/>
          </a:xfrm>
          <a:prstGeom prst="rect">
            <a:avLst/>
          </a:prstGeom>
        </p:spPr>
        <p:txBody>
          <a:bodyPr vert="horz" wrap="square" lIns="0" tIns="107132" rIns="0" bIns="0" rtlCol="0">
            <a:spAutoFit/>
          </a:bodyPr>
          <a:lstStyle/>
          <a:p>
            <a:pPr marL="11397">
              <a:spcBef>
                <a:spcPts val="844"/>
              </a:spcBef>
            </a:pPr>
            <a:r>
              <a:rPr sz="1300" b="1" spc="-9" dirty="0">
                <a:solidFill>
                  <a:srgbClr val="FF8A14"/>
                </a:solidFill>
                <a:latin typeface="Arial"/>
                <a:cs typeface="Arial"/>
              </a:rPr>
              <a:t>Lungs</a:t>
            </a:r>
            <a:endParaRPr sz="1300" dirty="0">
              <a:latin typeface="Arial"/>
              <a:cs typeface="Arial"/>
            </a:endParaRPr>
          </a:p>
          <a:p>
            <a:pPr marL="11397" marR="4559" algn="just">
              <a:spcBef>
                <a:spcPts val="754"/>
              </a:spcBef>
            </a:pP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Mucus </a:t>
            </a: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in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the </a:t>
            </a: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lungs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traps  bacteria and fungal spores.  </a:t>
            </a:r>
            <a:r>
              <a:rPr sz="1300" spc="-13" dirty="0">
                <a:solidFill>
                  <a:srgbClr val="326599"/>
                </a:solidFill>
                <a:latin typeface="Arial"/>
                <a:cs typeface="Arial"/>
              </a:rPr>
              <a:t>Tiny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hairs, called cilia, </a:t>
            </a: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move 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the mucus to the back of the  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throat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where 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it is</a:t>
            </a:r>
            <a:r>
              <a:rPr sz="1300" spc="-99" dirty="0">
                <a:solidFill>
                  <a:srgbClr val="326599"/>
                </a:solidFill>
                <a:latin typeface="Arial"/>
                <a:cs typeface="Arial"/>
              </a:rPr>
              <a:t>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swallowed.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78611" y="3482339"/>
            <a:ext cx="707159" cy="2115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b="1" spc="-4" dirty="0">
                <a:solidFill>
                  <a:srgbClr val="FF8A14"/>
                </a:solidFill>
                <a:latin typeface="Arial"/>
                <a:cs typeface="Arial"/>
              </a:rPr>
              <a:t>Stomach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57036" y="3877682"/>
            <a:ext cx="2211532" cy="41161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Acid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helps 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to sterilize the</a:t>
            </a:r>
            <a:r>
              <a:rPr sz="1300" spc="-126" dirty="0">
                <a:solidFill>
                  <a:srgbClr val="326599"/>
                </a:solidFill>
                <a:latin typeface="Arial"/>
                <a:cs typeface="Arial"/>
              </a:rPr>
              <a:t>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food.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20125" y="4692573"/>
            <a:ext cx="1648691" cy="41161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b="1" spc="-4" dirty="0">
                <a:solidFill>
                  <a:srgbClr val="FF8A14"/>
                </a:solidFill>
                <a:latin typeface="Arial"/>
                <a:cs typeface="Arial"/>
              </a:rPr>
              <a:t>Reproductive</a:t>
            </a:r>
            <a:r>
              <a:rPr sz="1300" b="1" spc="-85" dirty="0">
                <a:solidFill>
                  <a:srgbClr val="FF8A14"/>
                </a:solidFill>
                <a:latin typeface="Arial"/>
                <a:cs typeface="Arial"/>
              </a:rPr>
              <a:t> </a:t>
            </a:r>
            <a:r>
              <a:rPr sz="1300" b="1" spc="-9" dirty="0">
                <a:solidFill>
                  <a:srgbClr val="FF8A14"/>
                </a:solidFill>
                <a:latin typeface="Arial"/>
                <a:cs typeface="Arial"/>
              </a:rPr>
              <a:t>system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20126" y="5087916"/>
            <a:ext cx="1935595" cy="690811"/>
          </a:xfrm>
          <a:prstGeom prst="rect">
            <a:avLst/>
          </a:prstGeom>
        </p:spPr>
        <p:txBody>
          <a:bodyPr vert="horz" wrap="square" lIns="0" tIns="50146" rIns="0" bIns="0" rtlCol="0">
            <a:spAutoFit/>
          </a:bodyPr>
          <a:lstStyle/>
          <a:p>
            <a:pPr marL="11397" marR="4559" algn="just">
              <a:lnSpc>
                <a:spcPct val="80000"/>
              </a:lnSpc>
              <a:spcBef>
                <a:spcPts val="394"/>
              </a:spcBef>
            </a:pP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Slightly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acid conditions </a:t>
            </a: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in 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the vagina and urethra  help </a:t>
            </a:r>
            <a:r>
              <a:rPr sz="1300" dirty="0">
                <a:solidFill>
                  <a:srgbClr val="326599"/>
                </a:solidFill>
                <a:latin typeface="Arial"/>
                <a:cs typeface="Arial"/>
              </a:rPr>
              <a:t>to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stop the </a:t>
            </a:r>
            <a:r>
              <a:rPr sz="1300" spc="-9" dirty="0">
                <a:solidFill>
                  <a:srgbClr val="326599"/>
                </a:solidFill>
                <a:latin typeface="Arial"/>
                <a:cs typeface="Arial"/>
              </a:rPr>
              <a:t>growth </a:t>
            </a:r>
            <a:r>
              <a:rPr sz="1300" spc="-4" dirty="0">
                <a:solidFill>
                  <a:srgbClr val="326599"/>
                </a:solidFill>
                <a:latin typeface="Arial"/>
                <a:cs typeface="Arial"/>
              </a:rPr>
              <a:t>of  pathogens.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022273" y="3966882"/>
            <a:ext cx="69273" cy="739588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76200"/>
                </a:lnTo>
                <a:lnTo>
                  <a:pt x="32004" y="64008"/>
                </a:lnTo>
                <a:lnTo>
                  <a:pt x="45720" y="64008"/>
                </a:lnTo>
                <a:lnTo>
                  <a:pt x="45720" y="76200"/>
                </a:lnTo>
                <a:lnTo>
                  <a:pt x="76200" y="76200"/>
                </a:lnTo>
                <a:close/>
              </a:path>
              <a:path w="76200" h="838200">
                <a:moveTo>
                  <a:pt x="45720" y="76200"/>
                </a:moveTo>
                <a:lnTo>
                  <a:pt x="45720" y="64008"/>
                </a:lnTo>
                <a:lnTo>
                  <a:pt x="32004" y="64008"/>
                </a:lnTo>
                <a:lnTo>
                  <a:pt x="32004" y="76200"/>
                </a:lnTo>
                <a:lnTo>
                  <a:pt x="45720" y="76200"/>
                </a:lnTo>
                <a:close/>
              </a:path>
              <a:path w="76200" h="838200">
                <a:moveTo>
                  <a:pt x="45720" y="838200"/>
                </a:moveTo>
                <a:lnTo>
                  <a:pt x="45720" y="76200"/>
                </a:lnTo>
                <a:lnTo>
                  <a:pt x="32004" y="76200"/>
                </a:lnTo>
                <a:lnTo>
                  <a:pt x="32004" y="838200"/>
                </a:lnTo>
                <a:lnTo>
                  <a:pt x="45720" y="838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70070" y="3428999"/>
            <a:ext cx="1035050" cy="476250"/>
          </a:xfrm>
          <a:custGeom>
            <a:avLst/>
            <a:gdLst/>
            <a:ahLst/>
            <a:cxnLst/>
            <a:rect l="l" t="t" r="r" b="b"/>
            <a:pathLst>
              <a:path w="1138554" h="539750">
                <a:moveTo>
                  <a:pt x="1138409" y="0"/>
                </a:moveTo>
                <a:lnTo>
                  <a:pt x="1110320" y="0"/>
                </a:lnTo>
                <a:lnTo>
                  <a:pt x="0" y="528828"/>
                </a:lnTo>
                <a:lnTo>
                  <a:pt x="4572" y="539496"/>
                </a:lnTo>
                <a:lnTo>
                  <a:pt x="1138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63027" y="3428999"/>
            <a:ext cx="646545" cy="811306"/>
          </a:xfrm>
          <a:custGeom>
            <a:avLst/>
            <a:gdLst/>
            <a:ahLst/>
            <a:cxnLst/>
            <a:rect l="l" t="t" r="r" b="b"/>
            <a:pathLst>
              <a:path w="711200" h="919479">
                <a:moveTo>
                  <a:pt x="710966" y="911352"/>
                </a:moveTo>
                <a:lnTo>
                  <a:pt x="16474" y="0"/>
                </a:lnTo>
                <a:lnTo>
                  <a:pt x="0" y="0"/>
                </a:lnTo>
                <a:lnTo>
                  <a:pt x="700298" y="918972"/>
                </a:lnTo>
                <a:lnTo>
                  <a:pt x="710966" y="911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07230" y="3630706"/>
            <a:ext cx="1249795" cy="1014132"/>
          </a:xfrm>
          <a:custGeom>
            <a:avLst/>
            <a:gdLst/>
            <a:ahLst/>
            <a:cxnLst/>
            <a:rect l="l" t="t" r="r" b="b"/>
            <a:pathLst>
              <a:path w="1374775" h="1149350">
                <a:moveTo>
                  <a:pt x="1320453" y="54060"/>
                </a:moveTo>
                <a:lnTo>
                  <a:pt x="1312897" y="44851"/>
                </a:lnTo>
                <a:lnTo>
                  <a:pt x="0" y="1138428"/>
                </a:lnTo>
                <a:lnTo>
                  <a:pt x="7620" y="1149096"/>
                </a:lnTo>
                <a:lnTo>
                  <a:pt x="1320453" y="54060"/>
                </a:lnTo>
                <a:close/>
              </a:path>
              <a:path w="1374775" h="1149350">
                <a:moveTo>
                  <a:pt x="1374648" y="0"/>
                </a:moveTo>
                <a:lnTo>
                  <a:pt x="1292352" y="19812"/>
                </a:lnTo>
                <a:lnTo>
                  <a:pt x="1312897" y="44851"/>
                </a:lnTo>
                <a:lnTo>
                  <a:pt x="1322832" y="36576"/>
                </a:lnTo>
                <a:lnTo>
                  <a:pt x="1330452" y="45720"/>
                </a:lnTo>
                <a:lnTo>
                  <a:pt x="1330452" y="66246"/>
                </a:lnTo>
                <a:lnTo>
                  <a:pt x="1341120" y="79248"/>
                </a:lnTo>
                <a:lnTo>
                  <a:pt x="1374648" y="0"/>
                </a:lnTo>
                <a:close/>
              </a:path>
              <a:path w="1374775" h="1149350">
                <a:moveTo>
                  <a:pt x="1330452" y="45720"/>
                </a:moveTo>
                <a:lnTo>
                  <a:pt x="1322832" y="36576"/>
                </a:lnTo>
                <a:lnTo>
                  <a:pt x="1312897" y="44851"/>
                </a:lnTo>
                <a:lnTo>
                  <a:pt x="1320453" y="54060"/>
                </a:lnTo>
                <a:lnTo>
                  <a:pt x="1330452" y="45720"/>
                </a:lnTo>
                <a:close/>
              </a:path>
              <a:path w="1374775" h="1149350">
                <a:moveTo>
                  <a:pt x="1330452" y="66246"/>
                </a:moveTo>
                <a:lnTo>
                  <a:pt x="1330452" y="45720"/>
                </a:lnTo>
                <a:lnTo>
                  <a:pt x="1320453" y="54060"/>
                </a:lnTo>
                <a:lnTo>
                  <a:pt x="1330452" y="66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854959" y="5871880"/>
            <a:ext cx="4334741" cy="3187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b="1" spc="-4" dirty="0">
                <a:solidFill>
                  <a:srgbClr val="FF8A14"/>
                </a:solidFill>
                <a:latin typeface="Arial"/>
                <a:cs typeface="Arial"/>
              </a:rPr>
              <a:t>Organs involved in innate</a:t>
            </a:r>
            <a:r>
              <a:rPr sz="2000" b="1" spc="54" dirty="0">
                <a:solidFill>
                  <a:srgbClr val="FF8A14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FF8A14"/>
                </a:solidFill>
                <a:latin typeface="Arial"/>
                <a:cs typeface="Arial"/>
              </a:rPr>
              <a:t>immunity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556" y="524769"/>
            <a:ext cx="6726844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algn="l">
              <a:spcBef>
                <a:spcPts val="90"/>
              </a:spcBef>
            </a:pPr>
            <a:r>
              <a:rPr sz="3200" spc="-4" dirty="0">
                <a:solidFill>
                  <a:srgbClr val="000000"/>
                </a:solidFill>
              </a:rPr>
              <a:t>Innate</a:t>
            </a:r>
            <a:r>
              <a:rPr sz="3200" spc="-58" dirty="0">
                <a:solidFill>
                  <a:srgbClr val="000000"/>
                </a:solidFill>
              </a:rPr>
              <a:t> </a:t>
            </a:r>
            <a:r>
              <a:rPr sz="3200" spc="-4" dirty="0" smtClean="0">
                <a:solidFill>
                  <a:srgbClr val="000000"/>
                </a:solidFill>
              </a:rPr>
              <a:t>Immun</a:t>
            </a:r>
            <a:r>
              <a:rPr lang="en-US" sz="3200" spc="-4" dirty="0" smtClean="0">
                <a:solidFill>
                  <a:srgbClr val="000000"/>
                </a:solidFill>
              </a:rPr>
              <a:t>e response</a:t>
            </a:r>
            <a:endParaRPr sz="3200" spc="-4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2294" y="3392231"/>
            <a:ext cx="32384" cy="2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87144" y="3306402"/>
            <a:ext cx="3030" cy="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7810" y="3299467"/>
            <a:ext cx="14370" cy="13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4960" y="3294530"/>
            <a:ext cx="116495" cy="1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78422" y="3299747"/>
            <a:ext cx="6854" cy="6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40757" y="3278393"/>
            <a:ext cx="1047117" cy="1506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9543" y="3278393"/>
            <a:ext cx="1049482" cy="150719"/>
          </a:xfrm>
          <a:custGeom>
            <a:avLst/>
            <a:gdLst/>
            <a:ahLst/>
            <a:cxnLst/>
            <a:rect l="l" t="t" r="r" b="b"/>
            <a:pathLst>
              <a:path w="1154429" h="170814">
                <a:moveTo>
                  <a:pt x="1154344" y="170687"/>
                </a:moveTo>
                <a:lnTo>
                  <a:pt x="1124542" y="143256"/>
                </a:lnTo>
                <a:lnTo>
                  <a:pt x="1092538" y="120396"/>
                </a:lnTo>
                <a:lnTo>
                  <a:pt x="1055962" y="99060"/>
                </a:lnTo>
                <a:lnTo>
                  <a:pt x="1036150" y="89916"/>
                </a:lnTo>
                <a:lnTo>
                  <a:pt x="1014814" y="79248"/>
                </a:lnTo>
                <a:lnTo>
                  <a:pt x="993478" y="70104"/>
                </a:lnTo>
                <a:lnTo>
                  <a:pt x="970618" y="62484"/>
                </a:lnTo>
                <a:lnTo>
                  <a:pt x="946234" y="53340"/>
                </a:lnTo>
                <a:lnTo>
                  <a:pt x="921850" y="45720"/>
                </a:lnTo>
                <a:lnTo>
                  <a:pt x="897466" y="39624"/>
                </a:lnTo>
                <a:lnTo>
                  <a:pt x="871558" y="32004"/>
                </a:lnTo>
                <a:lnTo>
                  <a:pt x="789262" y="16764"/>
                </a:lnTo>
                <a:lnTo>
                  <a:pt x="731350" y="9144"/>
                </a:lnTo>
                <a:lnTo>
                  <a:pt x="670390" y="3048"/>
                </a:lnTo>
                <a:lnTo>
                  <a:pt x="607906" y="0"/>
                </a:lnTo>
                <a:lnTo>
                  <a:pt x="545422" y="0"/>
                </a:lnTo>
                <a:lnTo>
                  <a:pt x="482938" y="3048"/>
                </a:lnTo>
                <a:lnTo>
                  <a:pt x="421978" y="9144"/>
                </a:lnTo>
                <a:lnTo>
                  <a:pt x="335110" y="21336"/>
                </a:lnTo>
                <a:lnTo>
                  <a:pt x="307678" y="27432"/>
                </a:lnTo>
                <a:lnTo>
                  <a:pt x="281770" y="32004"/>
                </a:lnTo>
                <a:lnTo>
                  <a:pt x="255862" y="39624"/>
                </a:lnTo>
                <a:lnTo>
                  <a:pt x="229954" y="45720"/>
                </a:lnTo>
                <a:lnTo>
                  <a:pt x="205570" y="53340"/>
                </a:lnTo>
                <a:lnTo>
                  <a:pt x="182710" y="62484"/>
                </a:lnTo>
                <a:lnTo>
                  <a:pt x="159850" y="70104"/>
                </a:lnTo>
                <a:lnTo>
                  <a:pt x="136990" y="79248"/>
                </a:lnTo>
                <a:lnTo>
                  <a:pt x="117178" y="89916"/>
                </a:lnTo>
                <a:lnTo>
                  <a:pt x="97366" y="99060"/>
                </a:lnTo>
                <a:lnTo>
                  <a:pt x="77554" y="109728"/>
                </a:lnTo>
                <a:lnTo>
                  <a:pt x="44026" y="132588"/>
                </a:lnTo>
                <a:lnTo>
                  <a:pt x="13546" y="156972"/>
                </a:lnTo>
                <a:lnTo>
                  <a:pt x="0" y="170687"/>
                </a:lnTo>
                <a:lnTo>
                  <a:pt x="57089" y="170687"/>
                </a:lnTo>
                <a:lnTo>
                  <a:pt x="66886" y="163068"/>
                </a:lnTo>
                <a:lnTo>
                  <a:pt x="82126" y="152400"/>
                </a:lnTo>
                <a:lnTo>
                  <a:pt x="115654" y="132588"/>
                </a:lnTo>
                <a:lnTo>
                  <a:pt x="153754" y="114300"/>
                </a:lnTo>
                <a:lnTo>
                  <a:pt x="173566" y="106680"/>
                </a:lnTo>
                <a:lnTo>
                  <a:pt x="194902" y="97536"/>
                </a:lnTo>
                <a:lnTo>
                  <a:pt x="242146" y="82296"/>
                </a:lnTo>
                <a:lnTo>
                  <a:pt x="342730" y="57912"/>
                </a:lnTo>
                <a:lnTo>
                  <a:pt x="397594" y="50292"/>
                </a:lnTo>
                <a:lnTo>
                  <a:pt x="426550" y="45720"/>
                </a:lnTo>
                <a:lnTo>
                  <a:pt x="455506" y="42672"/>
                </a:lnTo>
                <a:lnTo>
                  <a:pt x="485986" y="41148"/>
                </a:lnTo>
                <a:lnTo>
                  <a:pt x="514942" y="39624"/>
                </a:lnTo>
                <a:lnTo>
                  <a:pt x="545422" y="38100"/>
                </a:lnTo>
                <a:lnTo>
                  <a:pt x="607906" y="38100"/>
                </a:lnTo>
                <a:lnTo>
                  <a:pt x="670390" y="41228"/>
                </a:lnTo>
                <a:lnTo>
                  <a:pt x="697822" y="42672"/>
                </a:lnTo>
                <a:lnTo>
                  <a:pt x="726778" y="45720"/>
                </a:lnTo>
                <a:lnTo>
                  <a:pt x="755734" y="50292"/>
                </a:lnTo>
                <a:lnTo>
                  <a:pt x="783166" y="53340"/>
                </a:lnTo>
                <a:lnTo>
                  <a:pt x="810598" y="59436"/>
                </a:lnTo>
                <a:lnTo>
                  <a:pt x="836506" y="64008"/>
                </a:lnTo>
                <a:lnTo>
                  <a:pt x="888322" y="76200"/>
                </a:lnTo>
                <a:lnTo>
                  <a:pt x="912706" y="82296"/>
                </a:lnTo>
                <a:lnTo>
                  <a:pt x="958426" y="97536"/>
                </a:lnTo>
                <a:lnTo>
                  <a:pt x="979762" y="106680"/>
                </a:lnTo>
                <a:lnTo>
                  <a:pt x="1001098" y="114300"/>
                </a:lnTo>
                <a:lnTo>
                  <a:pt x="1019386" y="123444"/>
                </a:lnTo>
                <a:lnTo>
                  <a:pt x="1039198" y="132588"/>
                </a:lnTo>
                <a:lnTo>
                  <a:pt x="1055962" y="143256"/>
                </a:lnTo>
                <a:lnTo>
                  <a:pt x="1072726" y="152400"/>
                </a:lnTo>
                <a:lnTo>
                  <a:pt x="1086442" y="163068"/>
                </a:lnTo>
                <a:lnTo>
                  <a:pt x="1097327" y="170687"/>
                </a:lnTo>
                <a:lnTo>
                  <a:pt x="1154344" y="1706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68840" y="3392231"/>
            <a:ext cx="32384" cy="2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3690" y="3306402"/>
            <a:ext cx="3030" cy="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24355" y="3299467"/>
            <a:ext cx="14370" cy="13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91505" y="3294530"/>
            <a:ext cx="116495" cy="1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64967" y="3299747"/>
            <a:ext cx="6854" cy="6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27314" y="3278393"/>
            <a:ext cx="1047112" cy="15060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26088" y="3278393"/>
            <a:ext cx="1049482" cy="150719"/>
          </a:xfrm>
          <a:custGeom>
            <a:avLst/>
            <a:gdLst/>
            <a:ahLst/>
            <a:cxnLst/>
            <a:rect l="l" t="t" r="r" b="b"/>
            <a:pathLst>
              <a:path w="1154429" h="170814">
                <a:moveTo>
                  <a:pt x="1154344" y="170687"/>
                </a:moveTo>
                <a:lnTo>
                  <a:pt x="1124542" y="143256"/>
                </a:lnTo>
                <a:lnTo>
                  <a:pt x="1092538" y="120396"/>
                </a:lnTo>
                <a:lnTo>
                  <a:pt x="1055962" y="99060"/>
                </a:lnTo>
                <a:lnTo>
                  <a:pt x="1036150" y="89916"/>
                </a:lnTo>
                <a:lnTo>
                  <a:pt x="1014814" y="79248"/>
                </a:lnTo>
                <a:lnTo>
                  <a:pt x="993478" y="70104"/>
                </a:lnTo>
                <a:lnTo>
                  <a:pt x="970618" y="62484"/>
                </a:lnTo>
                <a:lnTo>
                  <a:pt x="946234" y="53340"/>
                </a:lnTo>
                <a:lnTo>
                  <a:pt x="921850" y="45720"/>
                </a:lnTo>
                <a:lnTo>
                  <a:pt x="897466" y="39624"/>
                </a:lnTo>
                <a:lnTo>
                  <a:pt x="871558" y="32004"/>
                </a:lnTo>
                <a:lnTo>
                  <a:pt x="789262" y="16764"/>
                </a:lnTo>
                <a:lnTo>
                  <a:pt x="731350" y="9144"/>
                </a:lnTo>
                <a:lnTo>
                  <a:pt x="670390" y="3048"/>
                </a:lnTo>
                <a:lnTo>
                  <a:pt x="607906" y="0"/>
                </a:lnTo>
                <a:lnTo>
                  <a:pt x="545422" y="0"/>
                </a:lnTo>
                <a:lnTo>
                  <a:pt x="482938" y="3048"/>
                </a:lnTo>
                <a:lnTo>
                  <a:pt x="421978" y="9144"/>
                </a:lnTo>
                <a:lnTo>
                  <a:pt x="335110" y="21336"/>
                </a:lnTo>
                <a:lnTo>
                  <a:pt x="307678" y="27432"/>
                </a:lnTo>
                <a:lnTo>
                  <a:pt x="281770" y="32004"/>
                </a:lnTo>
                <a:lnTo>
                  <a:pt x="255862" y="39624"/>
                </a:lnTo>
                <a:lnTo>
                  <a:pt x="229954" y="45720"/>
                </a:lnTo>
                <a:lnTo>
                  <a:pt x="205570" y="53340"/>
                </a:lnTo>
                <a:lnTo>
                  <a:pt x="182710" y="62484"/>
                </a:lnTo>
                <a:lnTo>
                  <a:pt x="159850" y="70104"/>
                </a:lnTo>
                <a:lnTo>
                  <a:pt x="136990" y="79248"/>
                </a:lnTo>
                <a:lnTo>
                  <a:pt x="117178" y="89916"/>
                </a:lnTo>
                <a:lnTo>
                  <a:pt x="97366" y="99060"/>
                </a:lnTo>
                <a:lnTo>
                  <a:pt x="77554" y="109728"/>
                </a:lnTo>
                <a:lnTo>
                  <a:pt x="44026" y="132588"/>
                </a:lnTo>
                <a:lnTo>
                  <a:pt x="13546" y="156972"/>
                </a:lnTo>
                <a:lnTo>
                  <a:pt x="0" y="170687"/>
                </a:lnTo>
                <a:lnTo>
                  <a:pt x="57089" y="170687"/>
                </a:lnTo>
                <a:lnTo>
                  <a:pt x="66886" y="163068"/>
                </a:lnTo>
                <a:lnTo>
                  <a:pt x="82126" y="152400"/>
                </a:lnTo>
                <a:lnTo>
                  <a:pt x="115654" y="132588"/>
                </a:lnTo>
                <a:lnTo>
                  <a:pt x="153754" y="114300"/>
                </a:lnTo>
                <a:lnTo>
                  <a:pt x="173566" y="106680"/>
                </a:lnTo>
                <a:lnTo>
                  <a:pt x="194902" y="97536"/>
                </a:lnTo>
                <a:lnTo>
                  <a:pt x="242146" y="82296"/>
                </a:lnTo>
                <a:lnTo>
                  <a:pt x="342730" y="57912"/>
                </a:lnTo>
                <a:lnTo>
                  <a:pt x="397594" y="50292"/>
                </a:lnTo>
                <a:lnTo>
                  <a:pt x="426550" y="45720"/>
                </a:lnTo>
                <a:lnTo>
                  <a:pt x="455506" y="42672"/>
                </a:lnTo>
                <a:lnTo>
                  <a:pt x="485986" y="41148"/>
                </a:lnTo>
                <a:lnTo>
                  <a:pt x="514942" y="39624"/>
                </a:lnTo>
                <a:lnTo>
                  <a:pt x="545422" y="38100"/>
                </a:lnTo>
                <a:lnTo>
                  <a:pt x="607906" y="38100"/>
                </a:lnTo>
                <a:lnTo>
                  <a:pt x="670390" y="41228"/>
                </a:lnTo>
                <a:lnTo>
                  <a:pt x="697822" y="42672"/>
                </a:lnTo>
                <a:lnTo>
                  <a:pt x="726778" y="45720"/>
                </a:lnTo>
                <a:lnTo>
                  <a:pt x="755734" y="50292"/>
                </a:lnTo>
                <a:lnTo>
                  <a:pt x="783166" y="53340"/>
                </a:lnTo>
                <a:lnTo>
                  <a:pt x="810598" y="59436"/>
                </a:lnTo>
                <a:lnTo>
                  <a:pt x="836506" y="64008"/>
                </a:lnTo>
                <a:lnTo>
                  <a:pt x="888322" y="76200"/>
                </a:lnTo>
                <a:lnTo>
                  <a:pt x="912706" y="82296"/>
                </a:lnTo>
                <a:lnTo>
                  <a:pt x="958426" y="97536"/>
                </a:lnTo>
                <a:lnTo>
                  <a:pt x="979762" y="106680"/>
                </a:lnTo>
                <a:lnTo>
                  <a:pt x="1001098" y="114300"/>
                </a:lnTo>
                <a:lnTo>
                  <a:pt x="1019386" y="123444"/>
                </a:lnTo>
                <a:lnTo>
                  <a:pt x="1039198" y="132588"/>
                </a:lnTo>
                <a:lnTo>
                  <a:pt x="1055962" y="143256"/>
                </a:lnTo>
                <a:lnTo>
                  <a:pt x="1072726" y="152400"/>
                </a:lnTo>
                <a:lnTo>
                  <a:pt x="1086442" y="163068"/>
                </a:lnTo>
                <a:lnTo>
                  <a:pt x="1097327" y="170687"/>
                </a:lnTo>
                <a:lnTo>
                  <a:pt x="1154344" y="1706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75567" y="3392231"/>
            <a:ext cx="32384" cy="2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80417" y="3306402"/>
            <a:ext cx="3030" cy="4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31082" y="3299467"/>
            <a:ext cx="14370" cy="13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98233" y="3294530"/>
            <a:ext cx="116495" cy="13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71694" y="3299747"/>
            <a:ext cx="6854" cy="63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34039" y="3278393"/>
            <a:ext cx="1047110" cy="15060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32815" y="3278393"/>
            <a:ext cx="1049482" cy="150719"/>
          </a:xfrm>
          <a:custGeom>
            <a:avLst/>
            <a:gdLst/>
            <a:ahLst/>
            <a:cxnLst/>
            <a:rect l="l" t="t" r="r" b="b"/>
            <a:pathLst>
              <a:path w="1154429" h="170814">
                <a:moveTo>
                  <a:pt x="1154344" y="170687"/>
                </a:moveTo>
                <a:lnTo>
                  <a:pt x="1124542" y="143256"/>
                </a:lnTo>
                <a:lnTo>
                  <a:pt x="1092538" y="120396"/>
                </a:lnTo>
                <a:lnTo>
                  <a:pt x="1055962" y="99060"/>
                </a:lnTo>
                <a:lnTo>
                  <a:pt x="1036150" y="89916"/>
                </a:lnTo>
                <a:lnTo>
                  <a:pt x="1014814" y="79248"/>
                </a:lnTo>
                <a:lnTo>
                  <a:pt x="993478" y="70104"/>
                </a:lnTo>
                <a:lnTo>
                  <a:pt x="970618" y="62484"/>
                </a:lnTo>
                <a:lnTo>
                  <a:pt x="946234" y="53340"/>
                </a:lnTo>
                <a:lnTo>
                  <a:pt x="921850" y="45720"/>
                </a:lnTo>
                <a:lnTo>
                  <a:pt x="897466" y="39624"/>
                </a:lnTo>
                <a:lnTo>
                  <a:pt x="871558" y="32004"/>
                </a:lnTo>
                <a:lnTo>
                  <a:pt x="789262" y="16764"/>
                </a:lnTo>
                <a:lnTo>
                  <a:pt x="731350" y="9144"/>
                </a:lnTo>
                <a:lnTo>
                  <a:pt x="670390" y="3048"/>
                </a:lnTo>
                <a:lnTo>
                  <a:pt x="607906" y="0"/>
                </a:lnTo>
                <a:lnTo>
                  <a:pt x="545422" y="0"/>
                </a:lnTo>
                <a:lnTo>
                  <a:pt x="482938" y="3048"/>
                </a:lnTo>
                <a:lnTo>
                  <a:pt x="421978" y="9144"/>
                </a:lnTo>
                <a:lnTo>
                  <a:pt x="335110" y="21336"/>
                </a:lnTo>
                <a:lnTo>
                  <a:pt x="307678" y="27432"/>
                </a:lnTo>
                <a:lnTo>
                  <a:pt x="281770" y="32004"/>
                </a:lnTo>
                <a:lnTo>
                  <a:pt x="255862" y="39624"/>
                </a:lnTo>
                <a:lnTo>
                  <a:pt x="229954" y="45720"/>
                </a:lnTo>
                <a:lnTo>
                  <a:pt x="205570" y="53340"/>
                </a:lnTo>
                <a:lnTo>
                  <a:pt x="182710" y="62484"/>
                </a:lnTo>
                <a:lnTo>
                  <a:pt x="159850" y="70104"/>
                </a:lnTo>
                <a:lnTo>
                  <a:pt x="136990" y="79248"/>
                </a:lnTo>
                <a:lnTo>
                  <a:pt x="117178" y="89916"/>
                </a:lnTo>
                <a:lnTo>
                  <a:pt x="97366" y="99060"/>
                </a:lnTo>
                <a:lnTo>
                  <a:pt x="77554" y="109728"/>
                </a:lnTo>
                <a:lnTo>
                  <a:pt x="44026" y="132588"/>
                </a:lnTo>
                <a:lnTo>
                  <a:pt x="13546" y="156972"/>
                </a:lnTo>
                <a:lnTo>
                  <a:pt x="0" y="170687"/>
                </a:lnTo>
                <a:lnTo>
                  <a:pt x="57089" y="170687"/>
                </a:lnTo>
                <a:lnTo>
                  <a:pt x="66886" y="163068"/>
                </a:lnTo>
                <a:lnTo>
                  <a:pt x="82126" y="152400"/>
                </a:lnTo>
                <a:lnTo>
                  <a:pt x="115654" y="132588"/>
                </a:lnTo>
                <a:lnTo>
                  <a:pt x="153754" y="114300"/>
                </a:lnTo>
                <a:lnTo>
                  <a:pt x="173566" y="106680"/>
                </a:lnTo>
                <a:lnTo>
                  <a:pt x="194902" y="97536"/>
                </a:lnTo>
                <a:lnTo>
                  <a:pt x="242146" y="82296"/>
                </a:lnTo>
                <a:lnTo>
                  <a:pt x="342730" y="57912"/>
                </a:lnTo>
                <a:lnTo>
                  <a:pt x="397594" y="50292"/>
                </a:lnTo>
                <a:lnTo>
                  <a:pt x="426550" y="45720"/>
                </a:lnTo>
                <a:lnTo>
                  <a:pt x="455506" y="42672"/>
                </a:lnTo>
                <a:lnTo>
                  <a:pt x="485986" y="41148"/>
                </a:lnTo>
                <a:lnTo>
                  <a:pt x="514942" y="39624"/>
                </a:lnTo>
                <a:lnTo>
                  <a:pt x="545422" y="38100"/>
                </a:lnTo>
                <a:lnTo>
                  <a:pt x="607906" y="38100"/>
                </a:lnTo>
                <a:lnTo>
                  <a:pt x="670390" y="41228"/>
                </a:lnTo>
                <a:lnTo>
                  <a:pt x="697822" y="42672"/>
                </a:lnTo>
                <a:lnTo>
                  <a:pt x="726778" y="45720"/>
                </a:lnTo>
                <a:lnTo>
                  <a:pt x="755734" y="50292"/>
                </a:lnTo>
                <a:lnTo>
                  <a:pt x="783166" y="53340"/>
                </a:lnTo>
                <a:lnTo>
                  <a:pt x="810598" y="59436"/>
                </a:lnTo>
                <a:lnTo>
                  <a:pt x="836506" y="64008"/>
                </a:lnTo>
                <a:lnTo>
                  <a:pt x="888322" y="76200"/>
                </a:lnTo>
                <a:lnTo>
                  <a:pt x="912706" y="82296"/>
                </a:lnTo>
                <a:lnTo>
                  <a:pt x="958426" y="97536"/>
                </a:lnTo>
                <a:lnTo>
                  <a:pt x="979762" y="106680"/>
                </a:lnTo>
                <a:lnTo>
                  <a:pt x="1001098" y="114300"/>
                </a:lnTo>
                <a:lnTo>
                  <a:pt x="1019386" y="123444"/>
                </a:lnTo>
                <a:lnTo>
                  <a:pt x="1039198" y="132588"/>
                </a:lnTo>
                <a:lnTo>
                  <a:pt x="1055962" y="143256"/>
                </a:lnTo>
                <a:lnTo>
                  <a:pt x="1072726" y="152400"/>
                </a:lnTo>
                <a:lnTo>
                  <a:pt x="1086442" y="163068"/>
                </a:lnTo>
                <a:lnTo>
                  <a:pt x="1097327" y="170687"/>
                </a:lnTo>
                <a:lnTo>
                  <a:pt x="1154344" y="1706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38800" y="2398059"/>
            <a:ext cx="753" cy="5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87091" y="2110443"/>
            <a:ext cx="20435" cy="799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12444" y="1815353"/>
            <a:ext cx="1201778" cy="28014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22408" y="1865174"/>
            <a:ext cx="423836" cy="2866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70465" y="1799216"/>
            <a:ext cx="1685636" cy="76693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70465" y="1799216"/>
            <a:ext cx="1685636" cy="773206"/>
          </a:xfrm>
          <a:custGeom>
            <a:avLst/>
            <a:gdLst/>
            <a:ahLst/>
            <a:cxnLst/>
            <a:rect l="l" t="t" r="r" b="b"/>
            <a:pathLst>
              <a:path w="1854200" h="876300">
                <a:moveTo>
                  <a:pt x="1854200" y="507492"/>
                </a:moveTo>
                <a:lnTo>
                  <a:pt x="1854200" y="367284"/>
                </a:lnTo>
                <a:lnTo>
                  <a:pt x="1841500" y="344424"/>
                </a:lnTo>
                <a:lnTo>
                  <a:pt x="1816100" y="301752"/>
                </a:lnTo>
                <a:lnTo>
                  <a:pt x="1803400" y="281940"/>
                </a:lnTo>
                <a:lnTo>
                  <a:pt x="1765300" y="242316"/>
                </a:lnTo>
                <a:lnTo>
                  <a:pt x="1714500" y="205740"/>
                </a:lnTo>
                <a:lnTo>
                  <a:pt x="1701800" y="187452"/>
                </a:lnTo>
                <a:lnTo>
                  <a:pt x="1663700" y="170688"/>
                </a:lnTo>
                <a:lnTo>
                  <a:pt x="1638300" y="153924"/>
                </a:lnTo>
                <a:lnTo>
                  <a:pt x="1612900" y="138684"/>
                </a:lnTo>
                <a:lnTo>
                  <a:pt x="1587500" y="124968"/>
                </a:lnTo>
                <a:lnTo>
                  <a:pt x="1549400" y="109728"/>
                </a:lnTo>
                <a:lnTo>
                  <a:pt x="1511300" y="97536"/>
                </a:lnTo>
                <a:lnTo>
                  <a:pt x="1473200" y="83820"/>
                </a:lnTo>
                <a:lnTo>
                  <a:pt x="1447800" y="71628"/>
                </a:lnTo>
                <a:lnTo>
                  <a:pt x="1371600" y="50292"/>
                </a:lnTo>
                <a:lnTo>
                  <a:pt x="1320800" y="41148"/>
                </a:lnTo>
                <a:lnTo>
                  <a:pt x="1206500" y="18288"/>
                </a:lnTo>
                <a:lnTo>
                  <a:pt x="1155700" y="13716"/>
                </a:lnTo>
                <a:lnTo>
                  <a:pt x="1117600" y="9144"/>
                </a:lnTo>
                <a:lnTo>
                  <a:pt x="1066800" y="4572"/>
                </a:lnTo>
                <a:lnTo>
                  <a:pt x="1016000" y="1524"/>
                </a:lnTo>
                <a:lnTo>
                  <a:pt x="977900" y="0"/>
                </a:lnTo>
                <a:lnTo>
                  <a:pt x="876300" y="0"/>
                </a:lnTo>
                <a:lnTo>
                  <a:pt x="825500" y="1524"/>
                </a:lnTo>
                <a:lnTo>
                  <a:pt x="787400" y="4572"/>
                </a:lnTo>
                <a:lnTo>
                  <a:pt x="736600" y="9144"/>
                </a:lnTo>
                <a:lnTo>
                  <a:pt x="647700" y="18288"/>
                </a:lnTo>
                <a:lnTo>
                  <a:pt x="571500" y="33528"/>
                </a:lnTo>
                <a:lnTo>
                  <a:pt x="520700" y="41148"/>
                </a:lnTo>
                <a:lnTo>
                  <a:pt x="482600" y="51816"/>
                </a:lnTo>
                <a:lnTo>
                  <a:pt x="444500" y="60960"/>
                </a:lnTo>
                <a:lnTo>
                  <a:pt x="406400" y="73152"/>
                </a:lnTo>
                <a:lnTo>
                  <a:pt x="368300" y="83820"/>
                </a:lnTo>
                <a:lnTo>
                  <a:pt x="342900" y="97536"/>
                </a:lnTo>
                <a:lnTo>
                  <a:pt x="304800" y="109728"/>
                </a:lnTo>
                <a:lnTo>
                  <a:pt x="266700" y="124968"/>
                </a:lnTo>
                <a:lnTo>
                  <a:pt x="241300" y="138684"/>
                </a:lnTo>
                <a:lnTo>
                  <a:pt x="215900" y="155448"/>
                </a:lnTo>
                <a:lnTo>
                  <a:pt x="177800" y="170688"/>
                </a:lnTo>
                <a:lnTo>
                  <a:pt x="152400" y="188976"/>
                </a:lnTo>
                <a:lnTo>
                  <a:pt x="139700" y="205740"/>
                </a:lnTo>
                <a:lnTo>
                  <a:pt x="88900" y="242316"/>
                </a:lnTo>
                <a:lnTo>
                  <a:pt x="63500" y="262128"/>
                </a:lnTo>
                <a:lnTo>
                  <a:pt x="50800" y="281940"/>
                </a:lnTo>
                <a:lnTo>
                  <a:pt x="25400" y="324612"/>
                </a:lnTo>
                <a:lnTo>
                  <a:pt x="12700" y="347472"/>
                </a:lnTo>
                <a:lnTo>
                  <a:pt x="0" y="368808"/>
                </a:lnTo>
                <a:lnTo>
                  <a:pt x="0" y="486156"/>
                </a:lnTo>
                <a:lnTo>
                  <a:pt x="12700" y="531876"/>
                </a:lnTo>
                <a:lnTo>
                  <a:pt x="25400" y="553212"/>
                </a:lnTo>
                <a:lnTo>
                  <a:pt x="25400" y="428244"/>
                </a:lnTo>
                <a:lnTo>
                  <a:pt x="38100" y="417576"/>
                </a:lnTo>
                <a:lnTo>
                  <a:pt x="38100" y="379476"/>
                </a:lnTo>
                <a:lnTo>
                  <a:pt x="50800" y="361188"/>
                </a:lnTo>
                <a:lnTo>
                  <a:pt x="63500" y="341376"/>
                </a:lnTo>
                <a:lnTo>
                  <a:pt x="63500" y="323088"/>
                </a:lnTo>
                <a:lnTo>
                  <a:pt x="88900" y="304800"/>
                </a:lnTo>
                <a:lnTo>
                  <a:pt x="101600" y="288036"/>
                </a:lnTo>
                <a:lnTo>
                  <a:pt x="114300" y="269748"/>
                </a:lnTo>
                <a:lnTo>
                  <a:pt x="139700" y="252984"/>
                </a:lnTo>
                <a:lnTo>
                  <a:pt x="152400" y="236220"/>
                </a:lnTo>
                <a:lnTo>
                  <a:pt x="203200" y="202692"/>
                </a:lnTo>
                <a:lnTo>
                  <a:pt x="228600" y="187452"/>
                </a:lnTo>
                <a:lnTo>
                  <a:pt x="292100" y="158496"/>
                </a:lnTo>
                <a:lnTo>
                  <a:pt x="317500" y="144780"/>
                </a:lnTo>
                <a:lnTo>
                  <a:pt x="355600" y="132588"/>
                </a:lnTo>
                <a:lnTo>
                  <a:pt x="419100" y="108204"/>
                </a:lnTo>
                <a:lnTo>
                  <a:pt x="457200" y="97536"/>
                </a:lnTo>
                <a:lnTo>
                  <a:pt x="571500" y="70104"/>
                </a:lnTo>
                <a:lnTo>
                  <a:pt x="609600" y="62484"/>
                </a:lnTo>
                <a:lnTo>
                  <a:pt x="698500" y="50292"/>
                </a:lnTo>
                <a:lnTo>
                  <a:pt x="749300" y="45720"/>
                </a:lnTo>
                <a:lnTo>
                  <a:pt x="787400" y="42672"/>
                </a:lnTo>
                <a:lnTo>
                  <a:pt x="838200" y="39624"/>
                </a:lnTo>
                <a:lnTo>
                  <a:pt x="876300" y="38100"/>
                </a:lnTo>
                <a:lnTo>
                  <a:pt x="977900" y="38100"/>
                </a:lnTo>
                <a:lnTo>
                  <a:pt x="1016000" y="39624"/>
                </a:lnTo>
                <a:lnTo>
                  <a:pt x="1066800" y="42672"/>
                </a:lnTo>
                <a:lnTo>
                  <a:pt x="1104900" y="45720"/>
                </a:lnTo>
                <a:lnTo>
                  <a:pt x="1193800" y="56388"/>
                </a:lnTo>
                <a:lnTo>
                  <a:pt x="1244600" y="64008"/>
                </a:lnTo>
                <a:lnTo>
                  <a:pt x="1282700" y="70104"/>
                </a:lnTo>
                <a:lnTo>
                  <a:pt x="1397000" y="97536"/>
                </a:lnTo>
                <a:lnTo>
                  <a:pt x="1435100" y="108204"/>
                </a:lnTo>
                <a:lnTo>
                  <a:pt x="1473200" y="120396"/>
                </a:lnTo>
                <a:lnTo>
                  <a:pt x="1498600" y="132588"/>
                </a:lnTo>
                <a:lnTo>
                  <a:pt x="1536700" y="146304"/>
                </a:lnTo>
                <a:lnTo>
                  <a:pt x="1625600" y="188976"/>
                </a:lnTo>
                <a:lnTo>
                  <a:pt x="1676400" y="219456"/>
                </a:lnTo>
                <a:lnTo>
                  <a:pt x="1701800" y="236220"/>
                </a:lnTo>
                <a:lnTo>
                  <a:pt x="1714500" y="252984"/>
                </a:lnTo>
                <a:lnTo>
                  <a:pt x="1739900" y="271272"/>
                </a:lnTo>
                <a:lnTo>
                  <a:pt x="1752600" y="288036"/>
                </a:lnTo>
                <a:lnTo>
                  <a:pt x="1778000" y="306324"/>
                </a:lnTo>
                <a:lnTo>
                  <a:pt x="1790700" y="342900"/>
                </a:lnTo>
                <a:lnTo>
                  <a:pt x="1803400" y="362712"/>
                </a:lnTo>
                <a:lnTo>
                  <a:pt x="1816100" y="381000"/>
                </a:lnTo>
                <a:lnTo>
                  <a:pt x="1816100" y="573024"/>
                </a:lnTo>
                <a:lnTo>
                  <a:pt x="1828800" y="551688"/>
                </a:lnTo>
                <a:lnTo>
                  <a:pt x="1841500" y="528828"/>
                </a:lnTo>
                <a:lnTo>
                  <a:pt x="1854200" y="507492"/>
                </a:lnTo>
                <a:close/>
              </a:path>
              <a:path w="1854200" h="876300">
                <a:moveTo>
                  <a:pt x="927100" y="838200"/>
                </a:moveTo>
                <a:lnTo>
                  <a:pt x="876300" y="838200"/>
                </a:lnTo>
                <a:lnTo>
                  <a:pt x="838200" y="836676"/>
                </a:lnTo>
                <a:lnTo>
                  <a:pt x="787400" y="833628"/>
                </a:lnTo>
                <a:lnTo>
                  <a:pt x="698500" y="824484"/>
                </a:lnTo>
                <a:lnTo>
                  <a:pt x="660400" y="819912"/>
                </a:lnTo>
                <a:lnTo>
                  <a:pt x="609600" y="812292"/>
                </a:lnTo>
                <a:lnTo>
                  <a:pt x="571500" y="806196"/>
                </a:lnTo>
                <a:lnTo>
                  <a:pt x="457200" y="778764"/>
                </a:lnTo>
                <a:lnTo>
                  <a:pt x="419100" y="768096"/>
                </a:lnTo>
                <a:lnTo>
                  <a:pt x="381000" y="755904"/>
                </a:lnTo>
                <a:lnTo>
                  <a:pt x="355600" y="743712"/>
                </a:lnTo>
                <a:lnTo>
                  <a:pt x="317500" y="729996"/>
                </a:lnTo>
                <a:lnTo>
                  <a:pt x="228600" y="687324"/>
                </a:lnTo>
                <a:lnTo>
                  <a:pt x="177800" y="656844"/>
                </a:lnTo>
                <a:lnTo>
                  <a:pt x="152400" y="640080"/>
                </a:lnTo>
                <a:lnTo>
                  <a:pt x="139700" y="623316"/>
                </a:lnTo>
                <a:lnTo>
                  <a:pt x="114300" y="605028"/>
                </a:lnTo>
                <a:lnTo>
                  <a:pt x="101600" y="588264"/>
                </a:lnTo>
                <a:lnTo>
                  <a:pt x="76200" y="569976"/>
                </a:lnTo>
                <a:lnTo>
                  <a:pt x="63500" y="551688"/>
                </a:lnTo>
                <a:lnTo>
                  <a:pt x="63500" y="533400"/>
                </a:lnTo>
                <a:lnTo>
                  <a:pt x="50800" y="513588"/>
                </a:lnTo>
                <a:lnTo>
                  <a:pt x="38100" y="495300"/>
                </a:lnTo>
                <a:lnTo>
                  <a:pt x="38100" y="475488"/>
                </a:lnTo>
                <a:lnTo>
                  <a:pt x="25400" y="448056"/>
                </a:lnTo>
                <a:lnTo>
                  <a:pt x="25400" y="553212"/>
                </a:lnTo>
                <a:lnTo>
                  <a:pt x="38100" y="574548"/>
                </a:lnTo>
                <a:lnTo>
                  <a:pt x="50800" y="594360"/>
                </a:lnTo>
                <a:lnTo>
                  <a:pt x="88900" y="633984"/>
                </a:lnTo>
                <a:lnTo>
                  <a:pt x="139700" y="670560"/>
                </a:lnTo>
                <a:lnTo>
                  <a:pt x="152400" y="688848"/>
                </a:lnTo>
                <a:lnTo>
                  <a:pt x="177800" y="705612"/>
                </a:lnTo>
                <a:lnTo>
                  <a:pt x="215900" y="720852"/>
                </a:lnTo>
                <a:lnTo>
                  <a:pt x="241300" y="737616"/>
                </a:lnTo>
                <a:lnTo>
                  <a:pt x="266700" y="751332"/>
                </a:lnTo>
                <a:lnTo>
                  <a:pt x="304800" y="766572"/>
                </a:lnTo>
                <a:lnTo>
                  <a:pt x="342900" y="778764"/>
                </a:lnTo>
                <a:lnTo>
                  <a:pt x="368300" y="792480"/>
                </a:lnTo>
                <a:lnTo>
                  <a:pt x="406400" y="804672"/>
                </a:lnTo>
                <a:lnTo>
                  <a:pt x="444500" y="815340"/>
                </a:lnTo>
                <a:lnTo>
                  <a:pt x="482600" y="824484"/>
                </a:lnTo>
                <a:lnTo>
                  <a:pt x="520700" y="835152"/>
                </a:lnTo>
                <a:lnTo>
                  <a:pt x="609600" y="850392"/>
                </a:lnTo>
                <a:lnTo>
                  <a:pt x="647700" y="856488"/>
                </a:lnTo>
                <a:lnTo>
                  <a:pt x="736600" y="867156"/>
                </a:lnTo>
                <a:lnTo>
                  <a:pt x="787400" y="871728"/>
                </a:lnTo>
                <a:lnTo>
                  <a:pt x="838200" y="874776"/>
                </a:lnTo>
                <a:lnTo>
                  <a:pt x="876300" y="876300"/>
                </a:lnTo>
                <a:lnTo>
                  <a:pt x="901700" y="876300"/>
                </a:lnTo>
                <a:lnTo>
                  <a:pt x="901700" y="851916"/>
                </a:lnTo>
                <a:lnTo>
                  <a:pt x="914400" y="844296"/>
                </a:lnTo>
                <a:lnTo>
                  <a:pt x="914400" y="873252"/>
                </a:lnTo>
                <a:lnTo>
                  <a:pt x="927100" y="838200"/>
                </a:lnTo>
                <a:close/>
              </a:path>
              <a:path w="1854200" h="876300">
                <a:moveTo>
                  <a:pt x="914400" y="868680"/>
                </a:moveTo>
                <a:lnTo>
                  <a:pt x="914400" y="844296"/>
                </a:lnTo>
                <a:lnTo>
                  <a:pt x="901700" y="851916"/>
                </a:lnTo>
                <a:lnTo>
                  <a:pt x="901700" y="859536"/>
                </a:lnTo>
                <a:lnTo>
                  <a:pt x="914400" y="868680"/>
                </a:lnTo>
                <a:close/>
              </a:path>
              <a:path w="1854200" h="876300">
                <a:moveTo>
                  <a:pt x="1816100" y="573024"/>
                </a:moveTo>
                <a:lnTo>
                  <a:pt x="1816100" y="496824"/>
                </a:lnTo>
                <a:lnTo>
                  <a:pt x="1803400" y="515112"/>
                </a:lnTo>
                <a:lnTo>
                  <a:pt x="1790700" y="534924"/>
                </a:lnTo>
                <a:lnTo>
                  <a:pt x="1765300" y="571500"/>
                </a:lnTo>
                <a:lnTo>
                  <a:pt x="1752600" y="588264"/>
                </a:lnTo>
                <a:lnTo>
                  <a:pt x="1739900" y="606552"/>
                </a:lnTo>
                <a:lnTo>
                  <a:pt x="1714500" y="623316"/>
                </a:lnTo>
                <a:lnTo>
                  <a:pt x="1701800" y="640080"/>
                </a:lnTo>
                <a:lnTo>
                  <a:pt x="1651000" y="673608"/>
                </a:lnTo>
                <a:lnTo>
                  <a:pt x="1625600" y="688848"/>
                </a:lnTo>
                <a:lnTo>
                  <a:pt x="1562100" y="717804"/>
                </a:lnTo>
                <a:lnTo>
                  <a:pt x="1536700" y="731520"/>
                </a:lnTo>
                <a:lnTo>
                  <a:pt x="1473200" y="755904"/>
                </a:lnTo>
                <a:lnTo>
                  <a:pt x="1435100" y="768096"/>
                </a:lnTo>
                <a:lnTo>
                  <a:pt x="1397000" y="778764"/>
                </a:lnTo>
                <a:lnTo>
                  <a:pt x="1282700" y="806196"/>
                </a:lnTo>
                <a:lnTo>
                  <a:pt x="1231900" y="812292"/>
                </a:lnTo>
                <a:lnTo>
                  <a:pt x="1193800" y="819912"/>
                </a:lnTo>
                <a:lnTo>
                  <a:pt x="1155700" y="824484"/>
                </a:lnTo>
                <a:lnTo>
                  <a:pt x="1066800" y="833628"/>
                </a:lnTo>
                <a:lnTo>
                  <a:pt x="977900" y="836676"/>
                </a:lnTo>
                <a:lnTo>
                  <a:pt x="927100" y="838200"/>
                </a:lnTo>
                <a:lnTo>
                  <a:pt x="914400" y="873252"/>
                </a:lnTo>
                <a:lnTo>
                  <a:pt x="914400" y="868680"/>
                </a:lnTo>
                <a:lnTo>
                  <a:pt x="901700" y="859536"/>
                </a:lnTo>
                <a:lnTo>
                  <a:pt x="901700" y="876300"/>
                </a:lnTo>
                <a:lnTo>
                  <a:pt x="927100" y="876300"/>
                </a:lnTo>
                <a:lnTo>
                  <a:pt x="939800" y="841248"/>
                </a:lnTo>
                <a:lnTo>
                  <a:pt x="939800" y="845820"/>
                </a:lnTo>
                <a:lnTo>
                  <a:pt x="952500" y="854964"/>
                </a:lnTo>
                <a:lnTo>
                  <a:pt x="952500" y="875538"/>
                </a:lnTo>
                <a:lnTo>
                  <a:pt x="977900" y="874776"/>
                </a:lnTo>
                <a:lnTo>
                  <a:pt x="1016000" y="873252"/>
                </a:lnTo>
                <a:lnTo>
                  <a:pt x="1066800" y="871728"/>
                </a:lnTo>
                <a:lnTo>
                  <a:pt x="1117600" y="867156"/>
                </a:lnTo>
                <a:lnTo>
                  <a:pt x="1206500" y="856488"/>
                </a:lnTo>
                <a:lnTo>
                  <a:pt x="1244600" y="850392"/>
                </a:lnTo>
                <a:lnTo>
                  <a:pt x="1282700" y="842772"/>
                </a:lnTo>
                <a:lnTo>
                  <a:pt x="1371600" y="824484"/>
                </a:lnTo>
                <a:lnTo>
                  <a:pt x="1409700" y="815340"/>
                </a:lnTo>
                <a:lnTo>
                  <a:pt x="1447800" y="803148"/>
                </a:lnTo>
                <a:lnTo>
                  <a:pt x="1485900" y="792480"/>
                </a:lnTo>
                <a:lnTo>
                  <a:pt x="1511300" y="778764"/>
                </a:lnTo>
                <a:lnTo>
                  <a:pt x="1587500" y="751332"/>
                </a:lnTo>
                <a:lnTo>
                  <a:pt x="1663700" y="705612"/>
                </a:lnTo>
                <a:lnTo>
                  <a:pt x="1701800" y="687324"/>
                </a:lnTo>
                <a:lnTo>
                  <a:pt x="1714500" y="670560"/>
                </a:lnTo>
                <a:lnTo>
                  <a:pt x="1765300" y="633984"/>
                </a:lnTo>
                <a:lnTo>
                  <a:pt x="1778000" y="614172"/>
                </a:lnTo>
                <a:lnTo>
                  <a:pt x="1803400" y="592836"/>
                </a:lnTo>
                <a:lnTo>
                  <a:pt x="1816100" y="573024"/>
                </a:lnTo>
                <a:close/>
              </a:path>
              <a:path w="1854200" h="876300">
                <a:moveTo>
                  <a:pt x="952500" y="875538"/>
                </a:moveTo>
                <a:lnTo>
                  <a:pt x="952500" y="854964"/>
                </a:lnTo>
                <a:lnTo>
                  <a:pt x="939800" y="862584"/>
                </a:lnTo>
                <a:lnTo>
                  <a:pt x="939800" y="841248"/>
                </a:lnTo>
                <a:lnTo>
                  <a:pt x="927100" y="876300"/>
                </a:lnTo>
                <a:lnTo>
                  <a:pt x="952500" y="875538"/>
                </a:lnTo>
                <a:close/>
              </a:path>
              <a:path w="1854200" h="876300">
                <a:moveTo>
                  <a:pt x="939800" y="876300"/>
                </a:moveTo>
                <a:lnTo>
                  <a:pt x="939800" y="875919"/>
                </a:lnTo>
                <a:lnTo>
                  <a:pt x="927100" y="876300"/>
                </a:lnTo>
                <a:lnTo>
                  <a:pt x="939800" y="876300"/>
                </a:lnTo>
                <a:close/>
              </a:path>
              <a:path w="1854200" h="876300">
                <a:moveTo>
                  <a:pt x="952500" y="854964"/>
                </a:moveTo>
                <a:lnTo>
                  <a:pt x="939800" y="845820"/>
                </a:lnTo>
                <a:lnTo>
                  <a:pt x="939800" y="862584"/>
                </a:lnTo>
                <a:lnTo>
                  <a:pt x="952500" y="854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261194" y="1954753"/>
            <a:ext cx="1316182" cy="441820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243326" marR="4559" indent="-232497">
              <a:spcBef>
                <a:spcPts val="85"/>
              </a:spcBef>
            </a:pPr>
            <a:r>
              <a:rPr sz="1400" b="1" spc="-4" dirty="0">
                <a:solidFill>
                  <a:srgbClr val="326599"/>
                </a:solidFill>
                <a:latin typeface="Arial"/>
                <a:cs typeface="Arial"/>
              </a:rPr>
              <a:t>Innate</a:t>
            </a:r>
            <a:r>
              <a:rPr sz="1400" b="1" spc="-108" dirty="0">
                <a:solidFill>
                  <a:srgbClr val="326599"/>
                </a:solidFill>
                <a:latin typeface="Arial"/>
                <a:cs typeface="Arial"/>
              </a:rPr>
              <a:t> </a:t>
            </a:r>
            <a:r>
              <a:rPr sz="1400" b="1" spc="-9" dirty="0">
                <a:solidFill>
                  <a:srgbClr val="326599"/>
                </a:solidFill>
                <a:latin typeface="Arial"/>
                <a:cs typeface="Arial"/>
              </a:rPr>
              <a:t>Immune  </a:t>
            </a:r>
            <a:r>
              <a:rPr sz="1400" b="1" spc="-4" dirty="0">
                <a:solidFill>
                  <a:srgbClr val="326599"/>
                </a:solidFill>
                <a:latin typeface="Arial"/>
                <a:cs typeface="Arial"/>
              </a:rPr>
              <a:t>response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63091" y="2817831"/>
            <a:ext cx="45720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19056" y="2554941"/>
            <a:ext cx="0" cy="268941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03517" y="2823883"/>
            <a:ext cx="120650" cy="472328"/>
          </a:xfrm>
          <a:custGeom>
            <a:avLst/>
            <a:gdLst/>
            <a:ahLst/>
            <a:cxnLst/>
            <a:rect l="l" t="t" r="r" b="b"/>
            <a:pathLst>
              <a:path w="132714" h="535304">
                <a:moveTo>
                  <a:pt x="66294" y="476365"/>
                </a:moveTo>
                <a:lnTo>
                  <a:pt x="28956" y="413004"/>
                </a:lnTo>
                <a:lnTo>
                  <a:pt x="24384" y="405384"/>
                </a:lnTo>
                <a:lnTo>
                  <a:pt x="15240" y="403860"/>
                </a:lnTo>
                <a:lnTo>
                  <a:pt x="9144" y="408432"/>
                </a:lnTo>
                <a:lnTo>
                  <a:pt x="1524" y="411480"/>
                </a:lnTo>
                <a:lnTo>
                  <a:pt x="0" y="420624"/>
                </a:lnTo>
                <a:lnTo>
                  <a:pt x="4572" y="426720"/>
                </a:lnTo>
                <a:lnTo>
                  <a:pt x="51816" y="510578"/>
                </a:lnTo>
                <a:lnTo>
                  <a:pt x="51816" y="505968"/>
                </a:lnTo>
                <a:lnTo>
                  <a:pt x="53340" y="505968"/>
                </a:lnTo>
                <a:lnTo>
                  <a:pt x="53340" y="498348"/>
                </a:lnTo>
                <a:lnTo>
                  <a:pt x="66294" y="476365"/>
                </a:lnTo>
                <a:close/>
              </a:path>
              <a:path w="132714" h="535304">
                <a:moveTo>
                  <a:pt x="80772" y="451796"/>
                </a:moveTo>
                <a:lnTo>
                  <a:pt x="80772" y="0"/>
                </a:lnTo>
                <a:lnTo>
                  <a:pt x="51816" y="0"/>
                </a:lnTo>
                <a:lnTo>
                  <a:pt x="51816" y="451796"/>
                </a:lnTo>
                <a:lnTo>
                  <a:pt x="66294" y="476365"/>
                </a:lnTo>
                <a:lnTo>
                  <a:pt x="80772" y="451796"/>
                </a:lnTo>
                <a:close/>
              </a:path>
              <a:path w="132714" h="535304">
                <a:moveTo>
                  <a:pt x="80772" y="508532"/>
                </a:moveTo>
                <a:lnTo>
                  <a:pt x="80772" y="505968"/>
                </a:lnTo>
                <a:lnTo>
                  <a:pt x="51816" y="505968"/>
                </a:lnTo>
                <a:lnTo>
                  <a:pt x="51816" y="510578"/>
                </a:lnTo>
                <a:lnTo>
                  <a:pt x="65532" y="534924"/>
                </a:lnTo>
                <a:lnTo>
                  <a:pt x="80772" y="508532"/>
                </a:lnTo>
                <a:close/>
              </a:path>
              <a:path w="132714" h="535304">
                <a:moveTo>
                  <a:pt x="79248" y="498348"/>
                </a:moveTo>
                <a:lnTo>
                  <a:pt x="66294" y="476365"/>
                </a:lnTo>
                <a:lnTo>
                  <a:pt x="53340" y="498348"/>
                </a:lnTo>
                <a:lnTo>
                  <a:pt x="79248" y="498348"/>
                </a:lnTo>
                <a:close/>
              </a:path>
              <a:path w="132714" h="535304">
                <a:moveTo>
                  <a:pt x="79248" y="505968"/>
                </a:moveTo>
                <a:lnTo>
                  <a:pt x="79248" y="498348"/>
                </a:lnTo>
                <a:lnTo>
                  <a:pt x="53340" y="498348"/>
                </a:lnTo>
                <a:lnTo>
                  <a:pt x="53340" y="505968"/>
                </a:lnTo>
                <a:lnTo>
                  <a:pt x="79248" y="505968"/>
                </a:lnTo>
                <a:close/>
              </a:path>
              <a:path w="132714" h="535304">
                <a:moveTo>
                  <a:pt x="132588" y="420624"/>
                </a:moveTo>
                <a:lnTo>
                  <a:pt x="129540" y="411480"/>
                </a:lnTo>
                <a:lnTo>
                  <a:pt x="123444" y="408432"/>
                </a:lnTo>
                <a:lnTo>
                  <a:pt x="117348" y="403860"/>
                </a:lnTo>
                <a:lnTo>
                  <a:pt x="108204" y="405384"/>
                </a:lnTo>
                <a:lnTo>
                  <a:pt x="103632" y="413004"/>
                </a:lnTo>
                <a:lnTo>
                  <a:pt x="66294" y="476365"/>
                </a:lnTo>
                <a:lnTo>
                  <a:pt x="79248" y="498348"/>
                </a:lnTo>
                <a:lnTo>
                  <a:pt x="79248" y="505968"/>
                </a:lnTo>
                <a:lnTo>
                  <a:pt x="80772" y="505968"/>
                </a:lnTo>
                <a:lnTo>
                  <a:pt x="80772" y="508532"/>
                </a:lnTo>
                <a:lnTo>
                  <a:pt x="128016" y="426720"/>
                </a:lnTo>
                <a:lnTo>
                  <a:pt x="132588" y="42062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90062" y="2823883"/>
            <a:ext cx="120650" cy="472328"/>
          </a:xfrm>
          <a:custGeom>
            <a:avLst/>
            <a:gdLst/>
            <a:ahLst/>
            <a:cxnLst/>
            <a:rect l="l" t="t" r="r" b="b"/>
            <a:pathLst>
              <a:path w="132714" h="535304">
                <a:moveTo>
                  <a:pt x="66294" y="476365"/>
                </a:moveTo>
                <a:lnTo>
                  <a:pt x="28956" y="413004"/>
                </a:lnTo>
                <a:lnTo>
                  <a:pt x="24384" y="405384"/>
                </a:lnTo>
                <a:lnTo>
                  <a:pt x="15240" y="403860"/>
                </a:lnTo>
                <a:lnTo>
                  <a:pt x="9144" y="408432"/>
                </a:lnTo>
                <a:lnTo>
                  <a:pt x="1524" y="411480"/>
                </a:lnTo>
                <a:lnTo>
                  <a:pt x="0" y="420624"/>
                </a:lnTo>
                <a:lnTo>
                  <a:pt x="4572" y="426720"/>
                </a:lnTo>
                <a:lnTo>
                  <a:pt x="51816" y="510578"/>
                </a:lnTo>
                <a:lnTo>
                  <a:pt x="51816" y="505968"/>
                </a:lnTo>
                <a:lnTo>
                  <a:pt x="53340" y="505968"/>
                </a:lnTo>
                <a:lnTo>
                  <a:pt x="53340" y="498348"/>
                </a:lnTo>
                <a:lnTo>
                  <a:pt x="66294" y="476365"/>
                </a:lnTo>
                <a:close/>
              </a:path>
              <a:path w="132714" h="535304">
                <a:moveTo>
                  <a:pt x="80772" y="451796"/>
                </a:moveTo>
                <a:lnTo>
                  <a:pt x="80772" y="0"/>
                </a:lnTo>
                <a:lnTo>
                  <a:pt x="51816" y="0"/>
                </a:lnTo>
                <a:lnTo>
                  <a:pt x="51816" y="451796"/>
                </a:lnTo>
                <a:lnTo>
                  <a:pt x="66294" y="476365"/>
                </a:lnTo>
                <a:lnTo>
                  <a:pt x="80772" y="451796"/>
                </a:lnTo>
                <a:close/>
              </a:path>
              <a:path w="132714" h="535304">
                <a:moveTo>
                  <a:pt x="80772" y="508532"/>
                </a:moveTo>
                <a:lnTo>
                  <a:pt x="80772" y="505968"/>
                </a:lnTo>
                <a:lnTo>
                  <a:pt x="51816" y="505968"/>
                </a:lnTo>
                <a:lnTo>
                  <a:pt x="51816" y="510578"/>
                </a:lnTo>
                <a:lnTo>
                  <a:pt x="65532" y="534924"/>
                </a:lnTo>
                <a:lnTo>
                  <a:pt x="80772" y="508532"/>
                </a:lnTo>
                <a:close/>
              </a:path>
              <a:path w="132714" h="535304">
                <a:moveTo>
                  <a:pt x="79248" y="498348"/>
                </a:moveTo>
                <a:lnTo>
                  <a:pt x="66294" y="476365"/>
                </a:lnTo>
                <a:lnTo>
                  <a:pt x="53340" y="498348"/>
                </a:lnTo>
                <a:lnTo>
                  <a:pt x="79248" y="498348"/>
                </a:lnTo>
                <a:close/>
              </a:path>
              <a:path w="132714" h="535304">
                <a:moveTo>
                  <a:pt x="79248" y="505968"/>
                </a:moveTo>
                <a:lnTo>
                  <a:pt x="79248" y="498348"/>
                </a:lnTo>
                <a:lnTo>
                  <a:pt x="53340" y="498348"/>
                </a:lnTo>
                <a:lnTo>
                  <a:pt x="53340" y="505968"/>
                </a:lnTo>
                <a:lnTo>
                  <a:pt x="79248" y="505968"/>
                </a:lnTo>
                <a:close/>
              </a:path>
              <a:path w="132714" h="535304">
                <a:moveTo>
                  <a:pt x="132588" y="420624"/>
                </a:moveTo>
                <a:lnTo>
                  <a:pt x="129540" y="411480"/>
                </a:lnTo>
                <a:lnTo>
                  <a:pt x="123444" y="408432"/>
                </a:lnTo>
                <a:lnTo>
                  <a:pt x="117348" y="403860"/>
                </a:lnTo>
                <a:lnTo>
                  <a:pt x="108204" y="405384"/>
                </a:lnTo>
                <a:lnTo>
                  <a:pt x="103632" y="413004"/>
                </a:lnTo>
                <a:lnTo>
                  <a:pt x="66294" y="476365"/>
                </a:lnTo>
                <a:lnTo>
                  <a:pt x="79248" y="498348"/>
                </a:lnTo>
                <a:lnTo>
                  <a:pt x="79248" y="505968"/>
                </a:lnTo>
                <a:lnTo>
                  <a:pt x="80772" y="505968"/>
                </a:lnTo>
                <a:lnTo>
                  <a:pt x="80772" y="508532"/>
                </a:lnTo>
                <a:lnTo>
                  <a:pt x="128016" y="426720"/>
                </a:lnTo>
                <a:lnTo>
                  <a:pt x="132588" y="42062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96789" y="2823883"/>
            <a:ext cx="120650" cy="472328"/>
          </a:xfrm>
          <a:custGeom>
            <a:avLst/>
            <a:gdLst/>
            <a:ahLst/>
            <a:cxnLst/>
            <a:rect l="l" t="t" r="r" b="b"/>
            <a:pathLst>
              <a:path w="132714" h="535304">
                <a:moveTo>
                  <a:pt x="66294" y="476365"/>
                </a:moveTo>
                <a:lnTo>
                  <a:pt x="28956" y="413004"/>
                </a:lnTo>
                <a:lnTo>
                  <a:pt x="24384" y="405384"/>
                </a:lnTo>
                <a:lnTo>
                  <a:pt x="15240" y="403860"/>
                </a:lnTo>
                <a:lnTo>
                  <a:pt x="9144" y="408432"/>
                </a:lnTo>
                <a:lnTo>
                  <a:pt x="1524" y="411480"/>
                </a:lnTo>
                <a:lnTo>
                  <a:pt x="0" y="420624"/>
                </a:lnTo>
                <a:lnTo>
                  <a:pt x="4572" y="426720"/>
                </a:lnTo>
                <a:lnTo>
                  <a:pt x="51816" y="510578"/>
                </a:lnTo>
                <a:lnTo>
                  <a:pt x="51816" y="505968"/>
                </a:lnTo>
                <a:lnTo>
                  <a:pt x="53340" y="505968"/>
                </a:lnTo>
                <a:lnTo>
                  <a:pt x="53340" y="498348"/>
                </a:lnTo>
                <a:lnTo>
                  <a:pt x="66294" y="476365"/>
                </a:lnTo>
                <a:close/>
              </a:path>
              <a:path w="132714" h="535304">
                <a:moveTo>
                  <a:pt x="80772" y="451796"/>
                </a:moveTo>
                <a:lnTo>
                  <a:pt x="80772" y="0"/>
                </a:lnTo>
                <a:lnTo>
                  <a:pt x="51816" y="0"/>
                </a:lnTo>
                <a:lnTo>
                  <a:pt x="51816" y="451796"/>
                </a:lnTo>
                <a:lnTo>
                  <a:pt x="66294" y="476365"/>
                </a:lnTo>
                <a:lnTo>
                  <a:pt x="80772" y="451796"/>
                </a:lnTo>
                <a:close/>
              </a:path>
              <a:path w="132714" h="535304">
                <a:moveTo>
                  <a:pt x="80772" y="508532"/>
                </a:moveTo>
                <a:lnTo>
                  <a:pt x="80772" y="505968"/>
                </a:lnTo>
                <a:lnTo>
                  <a:pt x="51816" y="505968"/>
                </a:lnTo>
                <a:lnTo>
                  <a:pt x="51816" y="510578"/>
                </a:lnTo>
                <a:lnTo>
                  <a:pt x="65532" y="534924"/>
                </a:lnTo>
                <a:lnTo>
                  <a:pt x="80772" y="508532"/>
                </a:lnTo>
                <a:close/>
              </a:path>
              <a:path w="132714" h="535304">
                <a:moveTo>
                  <a:pt x="79248" y="498348"/>
                </a:moveTo>
                <a:lnTo>
                  <a:pt x="66294" y="476365"/>
                </a:lnTo>
                <a:lnTo>
                  <a:pt x="53340" y="498348"/>
                </a:lnTo>
                <a:lnTo>
                  <a:pt x="79248" y="498348"/>
                </a:lnTo>
                <a:close/>
              </a:path>
              <a:path w="132714" h="535304">
                <a:moveTo>
                  <a:pt x="79248" y="505968"/>
                </a:moveTo>
                <a:lnTo>
                  <a:pt x="79248" y="498348"/>
                </a:lnTo>
                <a:lnTo>
                  <a:pt x="53340" y="498348"/>
                </a:lnTo>
                <a:lnTo>
                  <a:pt x="53340" y="505968"/>
                </a:lnTo>
                <a:lnTo>
                  <a:pt x="79248" y="505968"/>
                </a:lnTo>
                <a:close/>
              </a:path>
              <a:path w="132714" h="535304">
                <a:moveTo>
                  <a:pt x="132588" y="420624"/>
                </a:moveTo>
                <a:lnTo>
                  <a:pt x="129540" y="411480"/>
                </a:lnTo>
                <a:lnTo>
                  <a:pt x="123444" y="408432"/>
                </a:lnTo>
                <a:lnTo>
                  <a:pt x="117348" y="403860"/>
                </a:lnTo>
                <a:lnTo>
                  <a:pt x="108204" y="405384"/>
                </a:lnTo>
                <a:lnTo>
                  <a:pt x="103632" y="413004"/>
                </a:lnTo>
                <a:lnTo>
                  <a:pt x="66294" y="476365"/>
                </a:lnTo>
                <a:lnTo>
                  <a:pt x="79248" y="498348"/>
                </a:lnTo>
                <a:lnTo>
                  <a:pt x="79248" y="505968"/>
                </a:lnTo>
                <a:lnTo>
                  <a:pt x="80772" y="505968"/>
                </a:lnTo>
                <a:lnTo>
                  <a:pt x="80772" y="508532"/>
                </a:lnTo>
                <a:lnTo>
                  <a:pt x="128016" y="426720"/>
                </a:lnTo>
                <a:lnTo>
                  <a:pt x="132588" y="42062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54294" y="3392231"/>
            <a:ext cx="32384" cy="2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59145" y="3306402"/>
            <a:ext cx="3030" cy="4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09809" y="3299467"/>
            <a:ext cx="14370" cy="132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55594" y="3294530"/>
            <a:ext cx="8736" cy="134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50422" y="3299747"/>
            <a:ext cx="6854" cy="63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12770" y="3278393"/>
            <a:ext cx="1047124" cy="1506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11543" y="3278393"/>
            <a:ext cx="1049482" cy="150719"/>
          </a:xfrm>
          <a:custGeom>
            <a:avLst/>
            <a:gdLst/>
            <a:ahLst/>
            <a:cxnLst/>
            <a:rect l="l" t="t" r="r" b="b"/>
            <a:pathLst>
              <a:path w="1154429" h="170814">
                <a:moveTo>
                  <a:pt x="1154344" y="170687"/>
                </a:moveTo>
                <a:lnTo>
                  <a:pt x="1124542" y="143256"/>
                </a:lnTo>
                <a:lnTo>
                  <a:pt x="1092538" y="120396"/>
                </a:lnTo>
                <a:lnTo>
                  <a:pt x="1055962" y="99060"/>
                </a:lnTo>
                <a:lnTo>
                  <a:pt x="1036150" y="89916"/>
                </a:lnTo>
                <a:lnTo>
                  <a:pt x="1014814" y="79248"/>
                </a:lnTo>
                <a:lnTo>
                  <a:pt x="993478" y="70104"/>
                </a:lnTo>
                <a:lnTo>
                  <a:pt x="970618" y="62484"/>
                </a:lnTo>
                <a:lnTo>
                  <a:pt x="946234" y="53340"/>
                </a:lnTo>
                <a:lnTo>
                  <a:pt x="921850" y="45720"/>
                </a:lnTo>
                <a:lnTo>
                  <a:pt x="897466" y="39624"/>
                </a:lnTo>
                <a:lnTo>
                  <a:pt x="871558" y="32004"/>
                </a:lnTo>
                <a:lnTo>
                  <a:pt x="789262" y="16764"/>
                </a:lnTo>
                <a:lnTo>
                  <a:pt x="731350" y="9144"/>
                </a:lnTo>
                <a:lnTo>
                  <a:pt x="670390" y="3048"/>
                </a:lnTo>
                <a:lnTo>
                  <a:pt x="607906" y="0"/>
                </a:lnTo>
                <a:lnTo>
                  <a:pt x="545422" y="0"/>
                </a:lnTo>
                <a:lnTo>
                  <a:pt x="482938" y="3048"/>
                </a:lnTo>
                <a:lnTo>
                  <a:pt x="421978" y="9144"/>
                </a:lnTo>
                <a:lnTo>
                  <a:pt x="335110" y="21336"/>
                </a:lnTo>
                <a:lnTo>
                  <a:pt x="307678" y="27432"/>
                </a:lnTo>
                <a:lnTo>
                  <a:pt x="281770" y="32004"/>
                </a:lnTo>
                <a:lnTo>
                  <a:pt x="255862" y="39624"/>
                </a:lnTo>
                <a:lnTo>
                  <a:pt x="229954" y="45720"/>
                </a:lnTo>
                <a:lnTo>
                  <a:pt x="205570" y="53340"/>
                </a:lnTo>
                <a:lnTo>
                  <a:pt x="182710" y="62484"/>
                </a:lnTo>
                <a:lnTo>
                  <a:pt x="159850" y="70104"/>
                </a:lnTo>
                <a:lnTo>
                  <a:pt x="136990" y="79248"/>
                </a:lnTo>
                <a:lnTo>
                  <a:pt x="117178" y="89916"/>
                </a:lnTo>
                <a:lnTo>
                  <a:pt x="97366" y="99060"/>
                </a:lnTo>
                <a:lnTo>
                  <a:pt x="77554" y="109728"/>
                </a:lnTo>
                <a:lnTo>
                  <a:pt x="44026" y="132588"/>
                </a:lnTo>
                <a:lnTo>
                  <a:pt x="13546" y="156972"/>
                </a:lnTo>
                <a:lnTo>
                  <a:pt x="0" y="170687"/>
                </a:lnTo>
                <a:lnTo>
                  <a:pt x="57089" y="170687"/>
                </a:lnTo>
                <a:lnTo>
                  <a:pt x="66886" y="163068"/>
                </a:lnTo>
                <a:lnTo>
                  <a:pt x="82126" y="152400"/>
                </a:lnTo>
                <a:lnTo>
                  <a:pt x="115654" y="132588"/>
                </a:lnTo>
                <a:lnTo>
                  <a:pt x="153754" y="114300"/>
                </a:lnTo>
                <a:lnTo>
                  <a:pt x="173566" y="106680"/>
                </a:lnTo>
                <a:lnTo>
                  <a:pt x="194902" y="97536"/>
                </a:lnTo>
                <a:lnTo>
                  <a:pt x="242146" y="82296"/>
                </a:lnTo>
                <a:lnTo>
                  <a:pt x="342730" y="57912"/>
                </a:lnTo>
                <a:lnTo>
                  <a:pt x="397594" y="50292"/>
                </a:lnTo>
                <a:lnTo>
                  <a:pt x="426550" y="45720"/>
                </a:lnTo>
                <a:lnTo>
                  <a:pt x="455506" y="42672"/>
                </a:lnTo>
                <a:lnTo>
                  <a:pt x="485986" y="41148"/>
                </a:lnTo>
                <a:lnTo>
                  <a:pt x="514942" y="39624"/>
                </a:lnTo>
                <a:lnTo>
                  <a:pt x="545422" y="38100"/>
                </a:lnTo>
                <a:lnTo>
                  <a:pt x="607906" y="38100"/>
                </a:lnTo>
                <a:lnTo>
                  <a:pt x="670390" y="41228"/>
                </a:lnTo>
                <a:lnTo>
                  <a:pt x="697822" y="42672"/>
                </a:lnTo>
                <a:lnTo>
                  <a:pt x="726778" y="45720"/>
                </a:lnTo>
                <a:lnTo>
                  <a:pt x="755734" y="50292"/>
                </a:lnTo>
                <a:lnTo>
                  <a:pt x="783166" y="53340"/>
                </a:lnTo>
                <a:lnTo>
                  <a:pt x="810598" y="59436"/>
                </a:lnTo>
                <a:lnTo>
                  <a:pt x="836506" y="64008"/>
                </a:lnTo>
                <a:lnTo>
                  <a:pt x="888322" y="76200"/>
                </a:lnTo>
                <a:lnTo>
                  <a:pt x="912706" y="82296"/>
                </a:lnTo>
                <a:lnTo>
                  <a:pt x="958426" y="97536"/>
                </a:lnTo>
                <a:lnTo>
                  <a:pt x="979762" y="106680"/>
                </a:lnTo>
                <a:lnTo>
                  <a:pt x="1001098" y="114300"/>
                </a:lnTo>
                <a:lnTo>
                  <a:pt x="1019386" y="123444"/>
                </a:lnTo>
                <a:lnTo>
                  <a:pt x="1039198" y="132588"/>
                </a:lnTo>
                <a:lnTo>
                  <a:pt x="1055962" y="143256"/>
                </a:lnTo>
                <a:lnTo>
                  <a:pt x="1072726" y="152400"/>
                </a:lnTo>
                <a:lnTo>
                  <a:pt x="1086442" y="163068"/>
                </a:lnTo>
                <a:lnTo>
                  <a:pt x="1097327" y="170687"/>
                </a:lnTo>
                <a:lnTo>
                  <a:pt x="1154344" y="1706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75517" y="2823883"/>
            <a:ext cx="120650" cy="472328"/>
          </a:xfrm>
          <a:custGeom>
            <a:avLst/>
            <a:gdLst/>
            <a:ahLst/>
            <a:cxnLst/>
            <a:rect l="l" t="t" r="r" b="b"/>
            <a:pathLst>
              <a:path w="132715" h="535304">
                <a:moveTo>
                  <a:pt x="66294" y="476365"/>
                </a:moveTo>
                <a:lnTo>
                  <a:pt x="28956" y="413004"/>
                </a:lnTo>
                <a:lnTo>
                  <a:pt x="24384" y="405384"/>
                </a:lnTo>
                <a:lnTo>
                  <a:pt x="15240" y="403860"/>
                </a:lnTo>
                <a:lnTo>
                  <a:pt x="9144" y="408432"/>
                </a:lnTo>
                <a:lnTo>
                  <a:pt x="1524" y="411480"/>
                </a:lnTo>
                <a:lnTo>
                  <a:pt x="0" y="420624"/>
                </a:lnTo>
                <a:lnTo>
                  <a:pt x="4572" y="426720"/>
                </a:lnTo>
                <a:lnTo>
                  <a:pt x="51816" y="510578"/>
                </a:lnTo>
                <a:lnTo>
                  <a:pt x="51816" y="505968"/>
                </a:lnTo>
                <a:lnTo>
                  <a:pt x="53340" y="505968"/>
                </a:lnTo>
                <a:lnTo>
                  <a:pt x="53340" y="498348"/>
                </a:lnTo>
                <a:lnTo>
                  <a:pt x="66294" y="476365"/>
                </a:lnTo>
                <a:close/>
              </a:path>
              <a:path w="132715" h="535304">
                <a:moveTo>
                  <a:pt x="80772" y="451796"/>
                </a:moveTo>
                <a:lnTo>
                  <a:pt x="80772" y="0"/>
                </a:lnTo>
                <a:lnTo>
                  <a:pt x="51816" y="0"/>
                </a:lnTo>
                <a:lnTo>
                  <a:pt x="51816" y="451796"/>
                </a:lnTo>
                <a:lnTo>
                  <a:pt x="66294" y="476365"/>
                </a:lnTo>
                <a:lnTo>
                  <a:pt x="80772" y="451796"/>
                </a:lnTo>
                <a:close/>
              </a:path>
              <a:path w="132715" h="535304">
                <a:moveTo>
                  <a:pt x="80772" y="508532"/>
                </a:moveTo>
                <a:lnTo>
                  <a:pt x="80772" y="505968"/>
                </a:lnTo>
                <a:lnTo>
                  <a:pt x="51816" y="505968"/>
                </a:lnTo>
                <a:lnTo>
                  <a:pt x="51816" y="510578"/>
                </a:lnTo>
                <a:lnTo>
                  <a:pt x="65532" y="534924"/>
                </a:lnTo>
                <a:lnTo>
                  <a:pt x="80772" y="508532"/>
                </a:lnTo>
                <a:close/>
              </a:path>
              <a:path w="132715" h="535304">
                <a:moveTo>
                  <a:pt x="79248" y="498348"/>
                </a:moveTo>
                <a:lnTo>
                  <a:pt x="66294" y="476365"/>
                </a:lnTo>
                <a:lnTo>
                  <a:pt x="53340" y="498348"/>
                </a:lnTo>
                <a:lnTo>
                  <a:pt x="79248" y="498348"/>
                </a:lnTo>
                <a:close/>
              </a:path>
              <a:path w="132715" h="535304">
                <a:moveTo>
                  <a:pt x="79248" y="505968"/>
                </a:moveTo>
                <a:lnTo>
                  <a:pt x="79248" y="498348"/>
                </a:lnTo>
                <a:lnTo>
                  <a:pt x="53340" y="498348"/>
                </a:lnTo>
                <a:lnTo>
                  <a:pt x="53340" y="505968"/>
                </a:lnTo>
                <a:lnTo>
                  <a:pt x="79248" y="505968"/>
                </a:lnTo>
                <a:close/>
              </a:path>
              <a:path w="132715" h="535304">
                <a:moveTo>
                  <a:pt x="132588" y="420624"/>
                </a:moveTo>
                <a:lnTo>
                  <a:pt x="129540" y="411480"/>
                </a:lnTo>
                <a:lnTo>
                  <a:pt x="123444" y="408432"/>
                </a:lnTo>
                <a:lnTo>
                  <a:pt x="117348" y="403860"/>
                </a:lnTo>
                <a:lnTo>
                  <a:pt x="108204" y="405384"/>
                </a:lnTo>
                <a:lnTo>
                  <a:pt x="103632" y="413004"/>
                </a:lnTo>
                <a:lnTo>
                  <a:pt x="66294" y="476365"/>
                </a:lnTo>
                <a:lnTo>
                  <a:pt x="79248" y="498348"/>
                </a:lnTo>
                <a:lnTo>
                  <a:pt x="79248" y="505968"/>
                </a:lnTo>
                <a:lnTo>
                  <a:pt x="80772" y="505968"/>
                </a:lnTo>
                <a:lnTo>
                  <a:pt x="80772" y="508532"/>
                </a:lnTo>
                <a:lnTo>
                  <a:pt x="128016" y="426720"/>
                </a:lnTo>
                <a:lnTo>
                  <a:pt x="132588" y="42062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63091" y="2823883"/>
            <a:ext cx="4572000" cy="216834"/>
          </a:xfrm>
          <a:custGeom>
            <a:avLst/>
            <a:gdLst/>
            <a:ahLst/>
            <a:cxnLst/>
            <a:rect l="l" t="t" r="r" b="b"/>
            <a:pathLst>
              <a:path w="5029200" h="245745">
                <a:moveTo>
                  <a:pt x="0" y="0"/>
                </a:moveTo>
                <a:lnTo>
                  <a:pt x="0" y="245364"/>
                </a:lnTo>
                <a:lnTo>
                  <a:pt x="5029200" y="245364"/>
                </a:lnTo>
                <a:lnTo>
                  <a:pt x="502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563091" y="2850327"/>
            <a:ext cx="4572000" cy="149432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algn="ctr">
              <a:spcBef>
                <a:spcPts val="85"/>
              </a:spcBef>
            </a:pPr>
            <a:r>
              <a:rPr sz="900" b="1" spc="-4" dirty="0">
                <a:solidFill>
                  <a:srgbClr val="4C4C4C"/>
                </a:solidFill>
                <a:latin typeface="Arial"/>
                <a:cs typeface="Arial"/>
              </a:rPr>
              <a:t>Includes following</a:t>
            </a:r>
            <a:r>
              <a:rPr sz="900" b="1" spc="-40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900" b="1" spc="-9" dirty="0">
                <a:solidFill>
                  <a:srgbClr val="4C4C4C"/>
                </a:solidFill>
                <a:latin typeface="Arial"/>
                <a:cs typeface="Arial"/>
              </a:rPr>
              <a:t>barriers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15637" y="403412"/>
            <a:ext cx="831272" cy="605117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57549" y="3765176"/>
            <a:ext cx="4584700" cy="624168"/>
          </a:xfrm>
          <a:custGeom>
            <a:avLst/>
            <a:gdLst/>
            <a:ahLst/>
            <a:cxnLst/>
            <a:rect l="l" t="t" r="r" b="b"/>
            <a:pathLst>
              <a:path w="5043170" h="707389">
                <a:moveTo>
                  <a:pt x="2521424" y="641802"/>
                </a:moveTo>
                <a:lnTo>
                  <a:pt x="2502408" y="577596"/>
                </a:lnTo>
                <a:lnTo>
                  <a:pt x="2476500" y="530352"/>
                </a:lnTo>
                <a:lnTo>
                  <a:pt x="2430780" y="473964"/>
                </a:lnTo>
                <a:lnTo>
                  <a:pt x="2388108" y="437388"/>
                </a:lnTo>
                <a:lnTo>
                  <a:pt x="2372868" y="425196"/>
                </a:lnTo>
                <a:lnTo>
                  <a:pt x="2322576" y="396240"/>
                </a:lnTo>
                <a:lnTo>
                  <a:pt x="2267712" y="371856"/>
                </a:lnTo>
                <a:lnTo>
                  <a:pt x="2228088" y="359664"/>
                </a:lnTo>
                <a:lnTo>
                  <a:pt x="2188464" y="352044"/>
                </a:lnTo>
                <a:lnTo>
                  <a:pt x="2145792" y="345948"/>
                </a:lnTo>
                <a:lnTo>
                  <a:pt x="2124456" y="344424"/>
                </a:lnTo>
                <a:lnTo>
                  <a:pt x="403860" y="344424"/>
                </a:lnTo>
                <a:lnTo>
                  <a:pt x="384048" y="342900"/>
                </a:lnTo>
                <a:lnTo>
                  <a:pt x="323088" y="333756"/>
                </a:lnTo>
                <a:lnTo>
                  <a:pt x="283464" y="323088"/>
                </a:lnTo>
                <a:lnTo>
                  <a:pt x="246888" y="310896"/>
                </a:lnTo>
                <a:lnTo>
                  <a:pt x="178308" y="275844"/>
                </a:lnTo>
                <a:lnTo>
                  <a:pt x="134112" y="243840"/>
                </a:lnTo>
                <a:lnTo>
                  <a:pt x="94488" y="205740"/>
                </a:lnTo>
                <a:lnTo>
                  <a:pt x="62484" y="164592"/>
                </a:lnTo>
                <a:lnTo>
                  <a:pt x="38100" y="118872"/>
                </a:lnTo>
                <a:lnTo>
                  <a:pt x="32004" y="102108"/>
                </a:lnTo>
                <a:lnTo>
                  <a:pt x="25908" y="86868"/>
                </a:lnTo>
                <a:lnTo>
                  <a:pt x="21336" y="70104"/>
                </a:lnTo>
                <a:lnTo>
                  <a:pt x="18288" y="53340"/>
                </a:lnTo>
                <a:lnTo>
                  <a:pt x="15240" y="35052"/>
                </a:lnTo>
                <a:lnTo>
                  <a:pt x="13716" y="18288"/>
                </a:lnTo>
                <a:lnTo>
                  <a:pt x="13716" y="0"/>
                </a:lnTo>
                <a:lnTo>
                  <a:pt x="0" y="1524"/>
                </a:lnTo>
                <a:lnTo>
                  <a:pt x="3048" y="38100"/>
                </a:lnTo>
                <a:lnTo>
                  <a:pt x="6096" y="54864"/>
                </a:lnTo>
                <a:lnTo>
                  <a:pt x="9144" y="73152"/>
                </a:lnTo>
                <a:lnTo>
                  <a:pt x="25908" y="123444"/>
                </a:lnTo>
                <a:lnTo>
                  <a:pt x="51816" y="170688"/>
                </a:lnTo>
                <a:lnTo>
                  <a:pt x="97536" y="228600"/>
                </a:lnTo>
                <a:lnTo>
                  <a:pt x="140208" y="265176"/>
                </a:lnTo>
                <a:lnTo>
                  <a:pt x="188976" y="297180"/>
                </a:lnTo>
                <a:lnTo>
                  <a:pt x="260604" y="329184"/>
                </a:lnTo>
                <a:lnTo>
                  <a:pt x="300228" y="341376"/>
                </a:lnTo>
                <a:lnTo>
                  <a:pt x="339852" y="350520"/>
                </a:lnTo>
                <a:lnTo>
                  <a:pt x="403860" y="356616"/>
                </a:lnTo>
                <a:lnTo>
                  <a:pt x="2101596" y="356616"/>
                </a:lnTo>
                <a:lnTo>
                  <a:pt x="2122932" y="358140"/>
                </a:lnTo>
                <a:lnTo>
                  <a:pt x="2144268" y="358140"/>
                </a:lnTo>
                <a:lnTo>
                  <a:pt x="2165604" y="361188"/>
                </a:lnTo>
                <a:lnTo>
                  <a:pt x="2205228" y="367284"/>
                </a:lnTo>
                <a:lnTo>
                  <a:pt x="2244852" y="377952"/>
                </a:lnTo>
                <a:lnTo>
                  <a:pt x="2299716" y="399288"/>
                </a:lnTo>
                <a:lnTo>
                  <a:pt x="2350008" y="425196"/>
                </a:lnTo>
                <a:lnTo>
                  <a:pt x="2394204" y="458724"/>
                </a:lnTo>
                <a:lnTo>
                  <a:pt x="2407920" y="469392"/>
                </a:lnTo>
                <a:lnTo>
                  <a:pt x="2455164" y="522732"/>
                </a:lnTo>
                <a:lnTo>
                  <a:pt x="2490216" y="582168"/>
                </a:lnTo>
                <a:lnTo>
                  <a:pt x="2506980" y="630936"/>
                </a:lnTo>
                <a:lnTo>
                  <a:pt x="2514600" y="682752"/>
                </a:lnTo>
                <a:lnTo>
                  <a:pt x="2514600" y="701040"/>
                </a:lnTo>
                <a:lnTo>
                  <a:pt x="2517648" y="664464"/>
                </a:lnTo>
                <a:lnTo>
                  <a:pt x="2521424" y="641802"/>
                </a:lnTo>
                <a:close/>
              </a:path>
              <a:path w="5043170" h="707389">
                <a:moveTo>
                  <a:pt x="2528316" y="701040"/>
                </a:moveTo>
                <a:lnTo>
                  <a:pt x="2525268" y="664464"/>
                </a:lnTo>
                <a:lnTo>
                  <a:pt x="2522220" y="646176"/>
                </a:lnTo>
                <a:lnTo>
                  <a:pt x="2521424" y="641802"/>
                </a:lnTo>
                <a:lnTo>
                  <a:pt x="2517648" y="664464"/>
                </a:lnTo>
                <a:lnTo>
                  <a:pt x="2514600" y="701040"/>
                </a:lnTo>
                <a:lnTo>
                  <a:pt x="2528316" y="701040"/>
                </a:lnTo>
                <a:close/>
              </a:path>
              <a:path w="5043170" h="707389">
                <a:moveTo>
                  <a:pt x="2528316" y="704088"/>
                </a:moveTo>
                <a:lnTo>
                  <a:pt x="2528316" y="701040"/>
                </a:lnTo>
                <a:lnTo>
                  <a:pt x="2514600" y="701040"/>
                </a:lnTo>
                <a:lnTo>
                  <a:pt x="2514600" y="704088"/>
                </a:lnTo>
                <a:lnTo>
                  <a:pt x="2517648" y="707136"/>
                </a:lnTo>
                <a:lnTo>
                  <a:pt x="2525268" y="707136"/>
                </a:lnTo>
                <a:lnTo>
                  <a:pt x="2528316" y="704088"/>
                </a:lnTo>
                <a:close/>
              </a:path>
              <a:path w="5043170" h="707389">
                <a:moveTo>
                  <a:pt x="5042916" y="1524"/>
                </a:moveTo>
                <a:lnTo>
                  <a:pt x="5029200" y="0"/>
                </a:lnTo>
                <a:lnTo>
                  <a:pt x="5029200" y="18288"/>
                </a:lnTo>
                <a:lnTo>
                  <a:pt x="5027676" y="36576"/>
                </a:lnTo>
                <a:lnTo>
                  <a:pt x="5021580" y="70104"/>
                </a:lnTo>
                <a:lnTo>
                  <a:pt x="5017008" y="86868"/>
                </a:lnTo>
                <a:lnTo>
                  <a:pt x="5010912" y="102108"/>
                </a:lnTo>
                <a:lnTo>
                  <a:pt x="5004816" y="118872"/>
                </a:lnTo>
                <a:lnTo>
                  <a:pt x="4980432" y="164592"/>
                </a:lnTo>
                <a:lnTo>
                  <a:pt x="4948428" y="205740"/>
                </a:lnTo>
                <a:lnTo>
                  <a:pt x="4908804" y="243840"/>
                </a:lnTo>
                <a:lnTo>
                  <a:pt x="4864608" y="275844"/>
                </a:lnTo>
                <a:lnTo>
                  <a:pt x="4814316" y="303276"/>
                </a:lnTo>
                <a:lnTo>
                  <a:pt x="4759452" y="323088"/>
                </a:lnTo>
                <a:lnTo>
                  <a:pt x="4719828" y="333756"/>
                </a:lnTo>
                <a:lnTo>
                  <a:pt x="4680204" y="339852"/>
                </a:lnTo>
                <a:lnTo>
                  <a:pt x="4639056" y="344315"/>
                </a:lnTo>
                <a:lnTo>
                  <a:pt x="2918460" y="344424"/>
                </a:lnTo>
                <a:lnTo>
                  <a:pt x="2897124" y="345948"/>
                </a:lnTo>
                <a:lnTo>
                  <a:pt x="2854452" y="352044"/>
                </a:lnTo>
                <a:lnTo>
                  <a:pt x="2814828" y="359664"/>
                </a:lnTo>
                <a:lnTo>
                  <a:pt x="2775204" y="371856"/>
                </a:lnTo>
                <a:lnTo>
                  <a:pt x="2738628" y="387096"/>
                </a:lnTo>
                <a:lnTo>
                  <a:pt x="2686812" y="414528"/>
                </a:lnTo>
                <a:lnTo>
                  <a:pt x="2654808" y="435864"/>
                </a:lnTo>
                <a:lnTo>
                  <a:pt x="2612136" y="473964"/>
                </a:lnTo>
                <a:lnTo>
                  <a:pt x="2577084" y="515112"/>
                </a:lnTo>
                <a:lnTo>
                  <a:pt x="2548128" y="560832"/>
                </a:lnTo>
                <a:lnTo>
                  <a:pt x="2528316" y="611124"/>
                </a:lnTo>
                <a:lnTo>
                  <a:pt x="2521424" y="641802"/>
                </a:lnTo>
                <a:lnTo>
                  <a:pt x="2522220" y="646176"/>
                </a:lnTo>
                <a:lnTo>
                  <a:pt x="2525268" y="664464"/>
                </a:lnTo>
                <a:lnTo>
                  <a:pt x="2528316" y="701040"/>
                </a:lnTo>
                <a:lnTo>
                  <a:pt x="2528316" y="682752"/>
                </a:lnTo>
                <a:lnTo>
                  <a:pt x="2529840" y="665988"/>
                </a:lnTo>
                <a:lnTo>
                  <a:pt x="2540508" y="615696"/>
                </a:lnTo>
                <a:lnTo>
                  <a:pt x="2560320" y="566928"/>
                </a:lnTo>
                <a:lnTo>
                  <a:pt x="2587752" y="522732"/>
                </a:lnTo>
                <a:lnTo>
                  <a:pt x="2621280" y="483108"/>
                </a:lnTo>
                <a:lnTo>
                  <a:pt x="2662428" y="446532"/>
                </a:lnTo>
                <a:lnTo>
                  <a:pt x="2726436" y="406908"/>
                </a:lnTo>
                <a:lnTo>
                  <a:pt x="2779776" y="384048"/>
                </a:lnTo>
                <a:lnTo>
                  <a:pt x="2817876" y="373380"/>
                </a:lnTo>
                <a:lnTo>
                  <a:pt x="2837688" y="367284"/>
                </a:lnTo>
                <a:lnTo>
                  <a:pt x="2877312" y="361188"/>
                </a:lnTo>
                <a:lnTo>
                  <a:pt x="2898648" y="359664"/>
                </a:lnTo>
                <a:lnTo>
                  <a:pt x="2918460" y="358140"/>
                </a:lnTo>
                <a:lnTo>
                  <a:pt x="2939796" y="356616"/>
                </a:lnTo>
                <a:lnTo>
                  <a:pt x="4639056" y="356616"/>
                </a:lnTo>
                <a:lnTo>
                  <a:pt x="4681728" y="353568"/>
                </a:lnTo>
                <a:lnTo>
                  <a:pt x="4742688" y="341376"/>
                </a:lnTo>
                <a:lnTo>
                  <a:pt x="4782312" y="329184"/>
                </a:lnTo>
                <a:lnTo>
                  <a:pt x="4837176" y="306324"/>
                </a:lnTo>
                <a:lnTo>
                  <a:pt x="4853940" y="295656"/>
                </a:lnTo>
                <a:lnTo>
                  <a:pt x="4870704" y="286512"/>
                </a:lnTo>
                <a:lnTo>
                  <a:pt x="4902708" y="265176"/>
                </a:lnTo>
                <a:lnTo>
                  <a:pt x="4957572" y="214884"/>
                </a:lnTo>
                <a:lnTo>
                  <a:pt x="4991100" y="170688"/>
                </a:lnTo>
                <a:lnTo>
                  <a:pt x="5017008" y="123444"/>
                </a:lnTo>
                <a:lnTo>
                  <a:pt x="5033772" y="73152"/>
                </a:lnTo>
                <a:lnTo>
                  <a:pt x="5039868" y="36576"/>
                </a:lnTo>
                <a:lnTo>
                  <a:pt x="5042916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732741" y="4209017"/>
            <a:ext cx="6299200" cy="84250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819443" marR="4559" indent="-808616">
              <a:lnSpc>
                <a:spcPct val="150000"/>
              </a:lnSpc>
              <a:spcBef>
                <a:spcPts val="90"/>
              </a:spcBef>
            </a:pPr>
            <a:r>
              <a:rPr dirty="0">
                <a:latin typeface="Arial"/>
                <a:cs typeface="Arial"/>
              </a:rPr>
              <a:t>These </a:t>
            </a:r>
            <a:r>
              <a:rPr spc="-4" dirty="0">
                <a:latin typeface="Arial"/>
                <a:cs typeface="Arial"/>
              </a:rPr>
              <a:t>four types </a:t>
            </a:r>
            <a:r>
              <a:rPr dirty="0">
                <a:latin typeface="Arial"/>
                <a:cs typeface="Arial"/>
              </a:rPr>
              <a:t>of barriers help </a:t>
            </a:r>
            <a:r>
              <a:rPr spc="-4" dirty="0">
                <a:latin typeface="Arial"/>
                <a:cs typeface="Arial"/>
              </a:rPr>
              <a:t>to </a:t>
            </a:r>
            <a:r>
              <a:rPr dirty="0">
                <a:latin typeface="Arial"/>
                <a:cs typeface="Arial"/>
              </a:rPr>
              <a:t>prevent our body </a:t>
            </a:r>
            <a:r>
              <a:rPr spc="-4" dirty="0">
                <a:latin typeface="Arial"/>
                <a:cs typeface="Arial"/>
              </a:rPr>
              <a:t>from</a:t>
            </a:r>
            <a:r>
              <a:rPr spc="-22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the  </a:t>
            </a:r>
            <a:r>
              <a:rPr dirty="0">
                <a:latin typeface="Arial"/>
                <a:cs typeface="Arial"/>
              </a:rPr>
              <a:t>entrance and establishment of </a:t>
            </a:r>
            <a:r>
              <a:rPr spc="-4" dirty="0">
                <a:latin typeface="Arial"/>
                <a:cs typeface="Arial"/>
              </a:rPr>
              <a:t>infectious</a:t>
            </a:r>
            <a:r>
              <a:rPr spc="-15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agents.</a:t>
            </a:r>
          </a:p>
        </p:txBody>
      </p:sp>
      <p:sp>
        <p:nvSpPr>
          <p:cNvPr id="49" name="object 49"/>
          <p:cNvSpPr/>
          <p:nvPr/>
        </p:nvSpPr>
        <p:spPr>
          <a:xfrm>
            <a:off x="2434894" y="3758641"/>
            <a:ext cx="19694" cy="182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82392" y="3752224"/>
            <a:ext cx="13522" cy="187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32571" y="3743826"/>
            <a:ext cx="4165" cy="8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09267" y="3532786"/>
            <a:ext cx="145058" cy="15601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88177" y="3454885"/>
            <a:ext cx="17015" cy="2655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16246" y="3526007"/>
            <a:ext cx="1026" cy="1196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87965" y="3579416"/>
            <a:ext cx="16936" cy="2615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33920" y="3704439"/>
            <a:ext cx="1170" cy="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7658" y="3719212"/>
            <a:ext cx="4794" cy="146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36170" y="3752936"/>
            <a:ext cx="3870" cy="53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75901" y="3759068"/>
            <a:ext cx="12144" cy="112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43397" y="3763843"/>
            <a:ext cx="78276" cy="133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92284" y="3428999"/>
            <a:ext cx="1141845" cy="35365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92284" y="3428999"/>
            <a:ext cx="1143000" cy="354106"/>
          </a:xfrm>
          <a:custGeom>
            <a:avLst/>
            <a:gdLst/>
            <a:ahLst/>
            <a:cxnLst/>
            <a:rect l="l" t="t" r="r" b="b"/>
            <a:pathLst>
              <a:path w="1257300" h="401320">
                <a:moveTo>
                  <a:pt x="109075" y="0"/>
                </a:moveTo>
                <a:lnTo>
                  <a:pt x="51985" y="0"/>
                </a:lnTo>
                <a:lnTo>
                  <a:pt x="41148" y="12192"/>
                </a:lnTo>
                <a:lnTo>
                  <a:pt x="13716" y="54864"/>
                </a:lnTo>
                <a:lnTo>
                  <a:pt x="0" y="100584"/>
                </a:lnTo>
                <a:lnTo>
                  <a:pt x="0" y="115824"/>
                </a:lnTo>
                <a:lnTo>
                  <a:pt x="9144" y="163068"/>
                </a:lnTo>
                <a:lnTo>
                  <a:pt x="38100" y="214884"/>
                </a:lnTo>
                <a:lnTo>
                  <a:pt x="38100" y="102108"/>
                </a:lnTo>
                <a:lnTo>
                  <a:pt x="41148" y="91440"/>
                </a:lnTo>
                <a:lnTo>
                  <a:pt x="62484" y="45720"/>
                </a:lnTo>
                <a:lnTo>
                  <a:pt x="105156" y="3048"/>
                </a:lnTo>
                <a:lnTo>
                  <a:pt x="109075" y="0"/>
                </a:lnTo>
                <a:close/>
              </a:path>
              <a:path w="1257300" h="401320">
                <a:moveTo>
                  <a:pt x="1219200" y="214013"/>
                </a:moveTo>
                <a:lnTo>
                  <a:pt x="1219200" y="115824"/>
                </a:lnTo>
                <a:lnTo>
                  <a:pt x="1217676" y="128016"/>
                </a:lnTo>
                <a:lnTo>
                  <a:pt x="1216152" y="138684"/>
                </a:lnTo>
                <a:lnTo>
                  <a:pt x="1194816" y="184404"/>
                </a:lnTo>
                <a:lnTo>
                  <a:pt x="1152144" y="227076"/>
                </a:lnTo>
                <a:lnTo>
                  <a:pt x="1106424" y="259080"/>
                </a:lnTo>
                <a:lnTo>
                  <a:pt x="1071372" y="277368"/>
                </a:lnTo>
                <a:lnTo>
                  <a:pt x="1031748" y="294132"/>
                </a:lnTo>
                <a:lnTo>
                  <a:pt x="1008888" y="303276"/>
                </a:lnTo>
                <a:lnTo>
                  <a:pt x="963168" y="318516"/>
                </a:lnTo>
                <a:lnTo>
                  <a:pt x="888492" y="336804"/>
                </a:lnTo>
                <a:lnTo>
                  <a:pt x="862584" y="341376"/>
                </a:lnTo>
                <a:lnTo>
                  <a:pt x="835152" y="347472"/>
                </a:lnTo>
                <a:lnTo>
                  <a:pt x="807720" y="350520"/>
                </a:lnTo>
                <a:lnTo>
                  <a:pt x="778764" y="355092"/>
                </a:lnTo>
                <a:lnTo>
                  <a:pt x="749808" y="356616"/>
                </a:lnTo>
                <a:lnTo>
                  <a:pt x="719328" y="359664"/>
                </a:lnTo>
                <a:lnTo>
                  <a:pt x="690372" y="361188"/>
                </a:lnTo>
                <a:lnTo>
                  <a:pt x="659892" y="362712"/>
                </a:lnTo>
                <a:lnTo>
                  <a:pt x="597408" y="362712"/>
                </a:lnTo>
                <a:lnTo>
                  <a:pt x="536448" y="359664"/>
                </a:lnTo>
                <a:lnTo>
                  <a:pt x="507492" y="356616"/>
                </a:lnTo>
                <a:lnTo>
                  <a:pt x="478536" y="355092"/>
                </a:lnTo>
                <a:lnTo>
                  <a:pt x="394716" y="341376"/>
                </a:lnTo>
                <a:lnTo>
                  <a:pt x="316992" y="324612"/>
                </a:lnTo>
                <a:lnTo>
                  <a:pt x="246888" y="303276"/>
                </a:lnTo>
                <a:lnTo>
                  <a:pt x="225552" y="294132"/>
                </a:lnTo>
                <a:lnTo>
                  <a:pt x="204216" y="286512"/>
                </a:lnTo>
                <a:lnTo>
                  <a:pt x="167640" y="268224"/>
                </a:lnTo>
                <a:lnTo>
                  <a:pt x="149352" y="257556"/>
                </a:lnTo>
                <a:lnTo>
                  <a:pt x="132588" y="248412"/>
                </a:lnTo>
                <a:lnTo>
                  <a:pt x="91440" y="216408"/>
                </a:lnTo>
                <a:lnTo>
                  <a:pt x="60960" y="182880"/>
                </a:lnTo>
                <a:lnTo>
                  <a:pt x="54864" y="170688"/>
                </a:lnTo>
                <a:lnTo>
                  <a:pt x="48768" y="160020"/>
                </a:lnTo>
                <a:lnTo>
                  <a:pt x="44196" y="147828"/>
                </a:lnTo>
                <a:lnTo>
                  <a:pt x="41148" y="137160"/>
                </a:lnTo>
                <a:lnTo>
                  <a:pt x="38100" y="124968"/>
                </a:lnTo>
                <a:lnTo>
                  <a:pt x="38100" y="214884"/>
                </a:lnTo>
                <a:lnTo>
                  <a:pt x="80772" y="257556"/>
                </a:lnTo>
                <a:lnTo>
                  <a:pt x="112776" y="280416"/>
                </a:lnTo>
                <a:lnTo>
                  <a:pt x="149352" y="301752"/>
                </a:lnTo>
                <a:lnTo>
                  <a:pt x="211836" y="330708"/>
                </a:lnTo>
                <a:lnTo>
                  <a:pt x="234696" y="338328"/>
                </a:lnTo>
                <a:lnTo>
                  <a:pt x="257556" y="347472"/>
                </a:lnTo>
                <a:lnTo>
                  <a:pt x="281940" y="355092"/>
                </a:lnTo>
                <a:lnTo>
                  <a:pt x="307848" y="361188"/>
                </a:lnTo>
                <a:lnTo>
                  <a:pt x="333756" y="368808"/>
                </a:lnTo>
                <a:lnTo>
                  <a:pt x="361188" y="373380"/>
                </a:lnTo>
                <a:lnTo>
                  <a:pt x="388620" y="379476"/>
                </a:lnTo>
                <a:lnTo>
                  <a:pt x="416052" y="384048"/>
                </a:lnTo>
                <a:lnTo>
                  <a:pt x="473964" y="391668"/>
                </a:lnTo>
                <a:lnTo>
                  <a:pt x="534924" y="397764"/>
                </a:lnTo>
                <a:lnTo>
                  <a:pt x="597408" y="400812"/>
                </a:lnTo>
                <a:lnTo>
                  <a:pt x="659892" y="400812"/>
                </a:lnTo>
                <a:lnTo>
                  <a:pt x="722376" y="397764"/>
                </a:lnTo>
                <a:lnTo>
                  <a:pt x="783336" y="391668"/>
                </a:lnTo>
                <a:lnTo>
                  <a:pt x="870204" y="379476"/>
                </a:lnTo>
                <a:lnTo>
                  <a:pt x="975360" y="355092"/>
                </a:lnTo>
                <a:lnTo>
                  <a:pt x="1022604" y="338328"/>
                </a:lnTo>
                <a:lnTo>
                  <a:pt x="1045464" y="330708"/>
                </a:lnTo>
                <a:lnTo>
                  <a:pt x="1068324" y="321564"/>
                </a:lnTo>
                <a:lnTo>
                  <a:pt x="1088136" y="310896"/>
                </a:lnTo>
                <a:lnTo>
                  <a:pt x="1107948" y="301752"/>
                </a:lnTo>
                <a:lnTo>
                  <a:pt x="1144524" y="280416"/>
                </a:lnTo>
                <a:lnTo>
                  <a:pt x="1191768" y="243840"/>
                </a:lnTo>
                <a:lnTo>
                  <a:pt x="1216152" y="217932"/>
                </a:lnTo>
                <a:lnTo>
                  <a:pt x="1219200" y="214013"/>
                </a:lnTo>
                <a:close/>
              </a:path>
              <a:path w="1257300" h="401320">
                <a:moveTo>
                  <a:pt x="1257300" y="114300"/>
                </a:moveTo>
                <a:lnTo>
                  <a:pt x="1248156" y="67056"/>
                </a:lnTo>
                <a:lnTo>
                  <a:pt x="1225296" y="24384"/>
                </a:lnTo>
                <a:lnTo>
                  <a:pt x="1206330" y="0"/>
                </a:lnTo>
                <a:lnTo>
                  <a:pt x="1149313" y="0"/>
                </a:lnTo>
                <a:lnTo>
                  <a:pt x="1153668" y="3048"/>
                </a:lnTo>
                <a:lnTo>
                  <a:pt x="1165860" y="13716"/>
                </a:lnTo>
                <a:lnTo>
                  <a:pt x="1176528" y="24384"/>
                </a:lnTo>
                <a:lnTo>
                  <a:pt x="1187196" y="36576"/>
                </a:lnTo>
                <a:lnTo>
                  <a:pt x="1196340" y="47244"/>
                </a:lnTo>
                <a:lnTo>
                  <a:pt x="1202436" y="59436"/>
                </a:lnTo>
                <a:lnTo>
                  <a:pt x="1208532" y="70104"/>
                </a:lnTo>
                <a:lnTo>
                  <a:pt x="1213104" y="82296"/>
                </a:lnTo>
                <a:lnTo>
                  <a:pt x="1216152" y="92964"/>
                </a:lnTo>
                <a:lnTo>
                  <a:pt x="1219200" y="105156"/>
                </a:lnTo>
                <a:lnTo>
                  <a:pt x="1219200" y="214013"/>
                </a:lnTo>
                <a:lnTo>
                  <a:pt x="1226820" y="204216"/>
                </a:lnTo>
                <a:lnTo>
                  <a:pt x="1235964" y="190500"/>
                </a:lnTo>
                <a:lnTo>
                  <a:pt x="1243584" y="175260"/>
                </a:lnTo>
                <a:lnTo>
                  <a:pt x="1249680" y="161544"/>
                </a:lnTo>
                <a:lnTo>
                  <a:pt x="1254252" y="146304"/>
                </a:lnTo>
                <a:lnTo>
                  <a:pt x="125730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181628" y="3400312"/>
            <a:ext cx="756227" cy="19617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200" b="1" spc="-9" dirty="0">
                <a:solidFill>
                  <a:srgbClr val="326599"/>
                </a:solidFill>
                <a:latin typeface="Arial"/>
                <a:cs typeface="Arial"/>
              </a:rPr>
              <a:t>Anatomic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621439" y="3758641"/>
            <a:ext cx="19694" cy="182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68937" y="3752224"/>
            <a:ext cx="13522" cy="187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19117" y="3743826"/>
            <a:ext cx="4165" cy="80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95813" y="3532786"/>
            <a:ext cx="145058" cy="15601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74723" y="3454885"/>
            <a:ext cx="17015" cy="2655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02792" y="3526007"/>
            <a:ext cx="1026" cy="1196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74510" y="3579416"/>
            <a:ext cx="16936" cy="2615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20465" y="3704439"/>
            <a:ext cx="1170" cy="45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74203" y="3719212"/>
            <a:ext cx="4794" cy="146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922716" y="3752936"/>
            <a:ext cx="3870" cy="53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62446" y="3759068"/>
            <a:ext cx="12144" cy="112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29942" y="3763843"/>
            <a:ext cx="78276" cy="133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78829" y="3428999"/>
            <a:ext cx="1141845" cy="35365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178829" y="3428999"/>
            <a:ext cx="1143000" cy="354106"/>
          </a:xfrm>
          <a:custGeom>
            <a:avLst/>
            <a:gdLst/>
            <a:ahLst/>
            <a:cxnLst/>
            <a:rect l="l" t="t" r="r" b="b"/>
            <a:pathLst>
              <a:path w="1257300" h="401320">
                <a:moveTo>
                  <a:pt x="109075" y="0"/>
                </a:moveTo>
                <a:lnTo>
                  <a:pt x="51985" y="0"/>
                </a:lnTo>
                <a:lnTo>
                  <a:pt x="41148" y="12192"/>
                </a:lnTo>
                <a:lnTo>
                  <a:pt x="13716" y="54864"/>
                </a:lnTo>
                <a:lnTo>
                  <a:pt x="0" y="100584"/>
                </a:lnTo>
                <a:lnTo>
                  <a:pt x="0" y="115824"/>
                </a:lnTo>
                <a:lnTo>
                  <a:pt x="9144" y="163068"/>
                </a:lnTo>
                <a:lnTo>
                  <a:pt x="38100" y="214884"/>
                </a:lnTo>
                <a:lnTo>
                  <a:pt x="38100" y="102108"/>
                </a:lnTo>
                <a:lnTo>
                  <a:pt x="41148" y="91440"/>
                </a:lnTo>
                <a:lnTo>
                  <a:pt x="62484" y="45720"/>
                </a:lnTo>
                <a:lnTo>
                  <a:pt x="105156" y="3048"/>
                </a:lnTo>
                <a:lnTo>
                  <a:pt x="109075" y="0"/>
                </a:lnTo>
                <a:close/>
              </a:path>
              <a:path w="1257300" h="401320">
                <a:moveTo>
                  <a:pt x="1219200" y="214013"/>
                </a:moveTo>
                <a:lnTo>
                  <a:pt x="1219200" y="115824"/>
                </a:lnTo>
                <a:lnTo>
                  <a:pt x="1217676" y="128016"/>
                </a:lnTo>
                <a:lnTo>
                  <a:pt x="1216152" y="138684"/>
                </a:lnTo>
                <a:lnTo>
                  <a:pt x="1194816" y="184404"/>
                </a:lnTo>
                <a:lnTo>
                  <a:pt x="1152144" y="227076"/>
                </a:lnTo>
                <a:lnTo>
                  <a:pt x="1106424" y="259080"/>
                </a:lnTo>
                <a:lnTo>
                  <a:pt x="1071372" y="277368"/>
                </a:lnTo>
                <a:lnTo>
                  <a:pt x="1031748" y="294132"/>
                </a:lnTo>
                <a:lnTo>
                  <a:pt x="1008888" y="303276"/>
                </a:lnTo>
                <a:lnTo>
                  <a:pt x="963168" y="318516"/>
                </a:lnTo>
                <a:lnTo>
                  <a:pt x="888492" y="336804"/>
                </a:lnTo>
                <a:lnTo>
                  <a:pt x="862584" y="341376"/>
                </a:lnTo>
                <a:lnTo>
                  <a:pt x="835152" y="347472"/>
                </a:lnTo>
                <a:lnTo>
                  <a:pt x="807720" y="350520"/>
                </a:lnTo>
                <a:lnTo>
                  <a:pt x="778764" y="355092"/>
                </a:lnTo>
                <a:lnTo>
                  <a:pt x="749808" y="356616"/>
                </a:lnTo>
                <a:lnTo>
                  <a:pt x="719328" y="359664"/>
                </a:lnTo>
                <a:lnTo>
                  <a:pt x="690372" y="361188"/>
                </a:lnTo>
                <a:lnTo>
                  <a:pt x="659892" y="362712"/>
                </a:lnTo>
                <a:lnTo>
                  <a:pt x="597408" y="362712"/>
                </a:lnTo>
                <a:lnTo>
                  <a:pt x="536448" y="359664"/>
                </a:lnTo>
                <a:lnTo>
                  <a:pt x="507492" y="356616"/>
                </a:lnTo>
                <a:lnTo>
                  <a:pt x="478536" y="355092"/>
                </a:lnTo>
                <a:lnTo>
                  <a:pt x="394716" y="341376"/>
                </a:lnTo>
                <a:lnTo>
                  <a:pt x="316992" y="324612"/>
                </a:lnTo>
                <a:lnTo>
                  <a:pt x="246888" y="303276"/>
                </a:lnTo>
                <a:lnTo>
                  <a:pt x="225552" y="294132"/>
                </a:lnTo>
                <a:lnTo>
                  <a:pt x="204216" y="286512"/>
                </a:lnTo>
                <a:lnTo>
                  <a:pt x="185928" y="277368"/>
                </a:lnTo>
                <a:lnTo>
                  <a:pt x="166116" y="268224"/>
                </a:lnTo>
                <a:lnTo>
                  <a:pt x="149352" y="257556"/>
                </a:lnTo>
                <a:lnTo>
                  <a:pt x="103632" y="227076"/>
                </a:lnTo>
                <a:lnTo>
                  <a:pt x="70104" y="193548"/>
                </a:lnTo>
                <a:lnTo>
                  <a:pt x="54864" y="170688"/>
                </a:lnTo>
                <a:lnTo>
                  <a:pt x="48768" y="160020"/>
                </a:lnTo>
                <a:lnTo>
                  <a:pt x="44196" y="147828"/>
                </a:lnTo>
                <a:lnTo>
                  <a:pt x="41148" y="137160"/>
                </a:lnTo>
                <a:lnTo>
                  <a:pt x="38100" y="124968"/>
                </a:lnTo>
                <a:lnTo>
                  <a:pt x="38100" y="214884"/>
                </a:lnTo>
                <a:lnTo>
                  <a:pt x="80772" y="257556"/>
                </a:lnTo>
                <a:lnTo>
                  <a:pt x="112776" y="280416"/>
                </a:lnTo>
                <a:lnTo>
                  <a:pt x="149352" y="301752"/>
                </a:lnTo>
                <a:lnTo>
                  <a:pt x="211836" y="330708"/>
                </a:lnTo>
                <a:lnTo>
                  <a:pt x="234696" y="338328"/>
                </a:lnTo>
                <a:lnTo>
                  <a:pt x="257556" y="347472"/>
                </a:lnTo>
                <a:lnTo>
                  <a:pt x="281940" y="355092"/>
                </a:lnTo>
                <a:lnTo>
                  <a:pt x="307848" y="361188"/>
                </a:lnTo>
                <a:lnTo>
                  <a:pt x="333756" y="368808"/>
                </a:lnTo>
                <a:lnTo>
                  <a:pt x="361188" y="373380"/>
                </a:lnTo>
                <a:lnTo>
                  <a:pt x="388620" y="379476"/>
                </a:lnTo>
                <a:lnTo>
                  <a:pt x="416052" y="384048"/>
                </a:lnTo>
                <a:lnTo>
                  <a:pt x="473964" y="391668"/>
                </a:lnTo>
                <a:lnTo>
                  <a:pt x="534924" y="397764"/>
                </a:lnTo>
                <a:lnTo>
                  <a:pt x="597408" y="400812"/>
                </a:lnTo>
                <a:lnTo>
                  <a:pt x="659892" y="400812"/>
                </a:lnTo>
                <a:lnTo>
                  <a:pt x="722376" y="397764"/>
                </a:lnTo>
                <a:lnTo>
                  <a:pt x="783336" y="391668"/>
                </a:lnTo>
                <a:lnTo>
                  <a:pt x="870204" y="379476"/>
                </a:lnTo>
                <a:lnTo>
                  <a:pt x="975360" y="355092"/>
                </a:lnTo>
                <a:lnTo>
                  <a:pt x="1022604" y="338328"/>
                </a:lnTo>
                <a:lnTo>
                  <a:pt x="1045464" y="330708"/>
                </a:lnTo>
                <a:lnTo>
                  <a:pt x="1068324" y="321564"/>
                </a:lnTo>
                <a:lnTo>
                  <a:pt x="1088136" y="310896"/>
                </a:lnTo>
                <a:lnTo>
                  <a:pt x="1107948" y="301752"/>
                </a:lnTo>
                <a:lnTo>
                  <a:pt x="1144524" y="280416"/>
                </a:lnTo>
                <a:lnTo>
                  <a:pt x="1191768" y="243840"/>
                </a:lnTo>
                <a:lnTo>
                  <a:pt x="1216152" y="217932"/>
                </a:lnTo>
                <a:lnTo>
                  <a:pt x="1219200" y="214013"/>
                </a:lnTo>
                <a:close/>
              </a:path>
              <a:path w="1257300" h="401320">
                <a:moveTo>
                  <a:pt x="1257300" y="114300"/>
                </a:moveTo>
                <a:lnTo>
                  <a:pt x="1248156" y="67056"/>
                </a:lnTo>
                <a:lnTo>
                  <a:pt x="1225296" y="24384"/>
                </a:lnTo>
                <a:lnTo>
                  <a:pt x="1206330" y="0"/>
                </a:lnTo>
                <a:lnTo>
                  <a:pt x="1149313" y="0"/>
                </a:lnTo>
                <a:lnTo>
                  <a:pt x="1153668" y="3048"/>
                </a:lnTo>
                <a:lnTo>
                  <a:pt x="1165860" y="13716"/>
                </a:lnTo>
                <a:lnTo>
                  <a:pt x="1176528" y="24384"/>
                </a:lnTo>
                <a:lnTo>
                  <a:pt x="1187196" y="36576"/>
                </a:lnTo>
                <a:lnTo>
                  <a:pt x="1196340" y="47244"/>
                </a:lnTo>
                <a:lnTo>
                  <a:pt x="1202436" y="59436"/>
                </a:lnTo>
                <a:lnTo>
                  <a:pt x="1208532" y="70104"/>
                </a:lnTo>
                <a:lnTo>
                  <a:pt x="1213104" y="82296"/>
                </a:lnTo>
                <a:lnTo>
                  <a:pt x="1216152" y="92964"/>
                </a:lnTo>
                <a:lnTo>
                  <a:pt x="1219200" y="105156"/>
                </a:lnTo>
                <a:lnTo>
                  <a:pt x="1219200" y="214013"/>
                </a:lnTo>
                <a:lnTo>
                  <a:pt x="1226820" y="204216"/>
                </a:lnTo>
                <a:lnTo>
                  <a:pt x="1235964" y="190500"/>
                </a:lnTo>
                <a:lnTo>
                  <a:pt x="1243584" y="175260"/>
                </a:lnTo>
                <a:lnTo>
                  <a:pt x="1249680" y="161544"/>
                </a:lnTo>
                <a:lnTo>
                  <a:pt x="1254252" y="146304"/>
                </a:lnTo>
                <a:lnTo>
                  <a:pt x="125730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309983" y="3400312"/>
            <a:ext cx="880918" cy="19617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200" b="1" spc="-9" dirty="0">
                <a:solidFill>
                  <a:srgbClr val="326599"/>
                </a:solidFill>
                <a:latin typeface="Arial"/>
                <a:cs typeface="Arial"/>
              </a:rPr>
              <a:t>Phagocytic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028167" y="3758641"/>
            <a:ext cx="19694" cy="182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75664" y="3752224"/>
            <a:ext cx="13522" cy="1874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25844" y="3743826"/>
            <a:ext cx="4165" cy="808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02540" y="3532786"/>
            <a:ext cx="145058" cy="15601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681450" y="3454885"/>
            <a:ext cx="17015" cy="2655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09519" y="3526007"/>
            <a:ext cx="1026" cy="1196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681237" y="3579416"/>
            <a:ext cx="16936" cy="2615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527192" y="3704439"/>
            <a:ext cx="1170" cy="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480930" y="3719212"/>
            <a:ext cx="4794" cy="146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29443" y="3752936"/>
            <a:ext cx="3870" cy="53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269173" y="3759068"/>
            <a:ext cx="12144" cy="112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36669" y="3763843"/>
            <a:ext cx="78276" cy="133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85556" y="3428999"/>
            <a:ext cx="1141845" cy="35365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85555" y="3428999"/>
            <a:ext cx="1143000" cy="354106"/>
          </a:xfrm>
          <a:custGeom>
            <a:avLst/>
            <a:gdLst/>
            <a:ahLst/>
            <a:cxnLst/>
            <a:rect l="l" t="t" r="r" b="b"/>
            <a:pathLst>
              <a:path w="1257300" h="401320">
                <a:moveTo>
                  <a:pt x="109075" y="0"/>
                </a:moveTo>
                <a:lnTo>
                  <a:pt x="51985" y="0"/>
                </a:lnTo>
                <a:lnTo>
                  <a:pt x="41148" y="12192"/>
                </a:lnTo>
                <a:lnTo>
                  <a:pt x="13716" y="54864"/>
                </a:lnTo>
                <a:lnTo>
                  <a:pt x="0" y="100584"/>
                </a:lnTo>
                <a:lnTo>
                  <a:pt x="0" y="115824"/>
                </a:lnTo>
                <a:lnTo>
                  <a:pt x="9144" y="163068"/>
                </a:lnTo>
                <a:lnTo>
                  <a:pt x="38100" y="214884"/>
                </a:lnTo>
                <a:lnTo>
                  <a:pt x="38100" y="102108"/>
                </a:lnTo>
                <a:lnTo>
                  <a:pt x="41148" y="91440"/>
                </a:lnTo>
                <a:lnTo>
                  <a:pt x="62484" y="45720"/>
                </a:lnTo>
                <a:lnTo>
                  <a:pt x="105156" y="3048"/>
                </a:lnTo>
                <a:lnTo>
                  <a:pt x="109075" y="0"/>
                </a:lnTo>
                <a:close/>
              </a:path>
              <a:path w="1257300" h="401320">
                <a:moveTo>
                  <a:pt x="1219200" y="214013"/>
                </a:moveTo>
                <a:lnTo>
                  <a:pt x="1219200" y="115824"/>
                </a:lnTo>
                <a:lnTo>
                  <a:pt x="1217676" y="128016"/>
                </a:lnTo>
                <a:lnTo>
                  <a:pt x="1216152" y="138684"/>
                </a:lnTo>
                <a:lnTo>
                  <a:pt x="1194816" y="184404"/>
                </a:lnTo>
                <a:lnTo>
                  <a:pt x="1152144" y="227076"/>
                </a:lnTo>
                <a:lnTo>
                  <a:pt x="1106424" y="259080"/>
                </a:lnTo>
                <a:lnTo>
                  <a:pt x="1071372" y="277368"/>
                </a:lnTo>
                <a:lnTo>
                  <a:pt x="1031748" y="294132"/>
                </a:lnTo>
                <a:lnTo>
                  <a:pt x="1008888" y="303276"/>
                </a:lnTo>
                <a:lnTo>
                  <a:pt x="963168" y="318516"/>
                </a:lnTo>
                <a:lnTo>
                  <a:pt x="888492" y="336804"/>
                </a:lnTo>
                <a:lnTo>
                  <a:pt x="862584" y="341376"/>
                </a:lnTo>
                <a:lnTo>
                  <a:pt x="835152" y="347472"/>
                </a:lnTo>
                <a:lnTo>
                  <a:pt x="807720" y="350520"/>
                </a:lnTo>
                <a:lnTo>
                  <a:pt x="778764" y="355092"/>
                </a:lnTo>
                <a:lnTo>
                  <a:pt x="749808" y="356616"/>
                </a:lnTo>
                <a:lnTo>
                  <a:pt x="719328" y="359664"/>
                </a:lnTo>
                <a:lnTo>
                  <a:pt x="690372" y="361188"/>
                </a:lnTo>
                <a:lnTo>
                  <a:pt x="659892" y="362712"/>
                </a:lnTo>
                <a:lnTo>
                  <a:pt x="597408" y="362712"/>
                </a:lnTo>
                <a:lnTo>
                  <a:pt x="536448" y="359664"/>
                </a:lnTo>
                <a:lnTo>
                  <a:pt x="507492" y="356616"/>
                </a:lnTo>
                <a:lnTo>
                  <a:pt x="478536" y="355092"/>
                </a:lnTo>
                <a:lnTo>
                  <a:pt x="394716" y="341376"/>
                </a:lnTo>
                <a:lnTo>
                  <a:pt x="316992" y="324612"/>
                </a:lnTo>
                <a:lnTo>
                  <a:pt x="246888" y="303276"/>
                </a:lnTo>
                <a:lnTo>
                  <a:pt x="225552" y="294132"/>
                </a:lnTo>
                <a:lnTo>
                  <a:pt x="204216" y="286512"/>
                </a:lnTo>
                <a:lnTo>
                  <a:pt x="185928" y="277368"/>
                </a:lnTo>
                <a:lnTo>
                  <a:pt x="166116" y="268224"/>
                </a:lnTo>
                <a:lnTo>
                  <a:pt x="149352" y="257556"/>
                </a:lnTo>
                <a:lnTo>
                  <a:pt x="103632" y="227076"/>
                </a:lnTo>
                <a:lnTo>
                  <a:pt x="70104" y="193548"/>
                </a:lnTo>
                <a:lnTo>
                  <a:pt x="54864" y="170688"/>
                </a:lnTo>
                <a:lnTo>
                  <a:pt x="48768" y="160020"/>
                </a:lnTo>
                <a:lnTo>
                  <a:pt x="44196" y="147828"/>
                </a:lnTo>
                <a:lnTo>
                  <a:pt x="41148" y="137160"/>
                </a:lnTo>
                <a:lnTo>
                  <a:pt x="38100" y="124968"/>
                </a:lnTo>
                <a:lnTo>
                  <a:pt x="38100" y="214884"/>
                </a:lnTo>
                <a:lnTo>
                  <a:pt x="80772" y="257556"/>
                </a:lnTo>
                <a:lnTo>
                  <a:pt x="112776" y="280416"/>
                </a:lnTo>
                <a:lnTo>
                  <a:pt x="149352" y="301752"/>
                </a:lnTo>
                <a:lnTo>
                  <a:pt x="211836" y="330708"/>
                </a:lnTo>
                <a:lnTo>
                  <a:pt x="234696" y="338328"/>
                </a:lnTo>
                <a:lnTo>
                  <a:pt x="257556" y="347472"/>
                </a:lnTo>
                <a:lnTo>
                  <a:pt x="281940" y="355092"/>
                </a:lnTo>
                <a:lnTo>
                  <a:pt x="307848" y="361188"/>
                </a:lnTo>
                <a:lnTo>
                  <a:pt x="333756" y="368808"/>
                </a:lnTo>
                <a:lnTo>
                  <a:pt x="361188" y="373380"/>
                </a:lnTo>
                <a:lnTo>
                  <a:pt x="388620" y="379476"/>
                </a:lnTo>
                <a:lnTo>
                  <a:pt x="416052" y="384048"/>
                </a:lnTo>
                <a:lnTo>
                  <a:pt x="473964" y="391668"/>
                </a:lnTo>
                <a:lnTo>
                  <a:pt x="534924" y="397764"/>
                </a:lnTo>
                <a:lnTo>
                  <a:pt x="597408" y="400812"/>
                </a:lnTo>
                <a:lnTo>
                  <a:pt x="659892" y="400812"/>
                </a:lnTo>
                <a:lnTo>
                  <a:pt x="722376" y="397764"/>
                </a:lnTo>
                <a:lnTo>
                  <a:pt x="783336" y="391668"/>
                </a:lnTo>
                <a:lnTo>
                  <a:pt x="870204" y="379476"/>
                </a:lnTo>
                <a:lnTo>
                  <a:pt x="975360" y="355092"/>
                </a:lnTo>
                <a:lnTo>
                  <a:pt x="1022604" y="338328"/>
                </a:lnTo>
                <a:lnTo>
                  <a:pt x="1045464" y="330708"/>
                </a:lnTo>
                <a:lnTo>
                  <a:pt x="1068324" y="321564"/>
                </a:lnTo>
                <a:lnTo>
                  <a:pt x="1088136" y="310896"/>
                </a:lnTo>
                <a:lnTo>
                  <a:pt x="1107948" y="301752"/>
                </a:lnTo>
                <a:lnTo>
                  <a:pt x="1144524" y="280416"/>
                </a:lnTo>
                <a:lnTo>
                  <a:pt x="1191768" y="243840"/>
                </a:lnTo>
                <a:lnTo>
                  <a:pt x="1216152" y="217932"/>
                </a:lnTo>
                <a:lnTo>
                  <a:pt x="1219200" y="214013"/>
                </a:lnTo>
                <a:close/>
              </a:path>
              <a:path w="1257300" h="401320">
                <a:moveTo>
                  <a:pt x="1257300" y="114300"/>
                </a:moveTo>
                <a:lnTo>
                  <a:pt x="1248156" y="67056"/>
                </a:lnTo>
                <a:lnTo>
                  <a:pt x="1225296" y="24384"/>
                </a:lnTo>
                <a:lnTo>
                  <a:pt x="1206330" y="0"/>
                </a:lnTo>
                <a:lnTo>
                  <a:pt x="1149313" y="0"/>
                </a:lnTo>
                <a:lnTo>
                  <a:pt x="1153668" y="3048"/>
                </a:lnTo>
                <a:lnTo>
                  <a:pt x="1165860" y="13716"/>
                </a:lnTo>
                <a:lnTo>
                  <a:pt x="1176528" y="24384"/>
                </a:lnTo>
                <a:lnTo>
                  <a:pt x="1187196" y="36576"/>
                </a:lnTo>
                <a:lnTo>
                  <a:pt x="1196340" y="47244"/>
                </a:lnTo>
                <a:lnTo>
                  <a:pt x="1202436" y="59436"/>
                </a:lnTo>
                <a:lnTo>
                  <a:pt x="1208532" y="70104"/>
                </a:lnTo>
                <a:lnTo>
                  <a:pt x="1213104" y="82296"/>
                </a:lnTo>
                <a:lnTo>
                  <a:pt x="1216152" y="92964"/>
                </a:lnTo>
                <a:lnTo>
                  <a:pt x="1219200" y="105156"/>
                </a:lnTo>
                <a:lnTo>
                  <a:pt x="1219200" y="214013"/>
                </a:lnTo>
                <a:lnTo>
                  <a:pt x="1226820" y="204216"/>
                </a:lnTo>
                <a:lnTo>
                  <a:pt x="1235964" y="190500"/>
                </a:lnTo>
                <a:lnTo>
                  <a:pt x="1243584" y="175260"/>
                </a:lnTo>
                <a:lnTo>
                  <a:pt x="1249680" y="161544"/>
                </a:lnTo>
                <a:lnTo>
                  <a:pt x="1254252" y="146304"/>
                </a:lnTo>
                <a:lnTo>
                  <a:pt x="125730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3693159" y="3400312"/>
            <a:ext cx="926523" cy="19617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200" b="1" spc="-9" dirty="0">
                <a:solidFill>
                  <a:srgbClr val="326599"/>
                </a:solidFill>
                <a:latin typeface="Arial"/>
                <a:cs typeface="Arial"/>
              </a:rPr>
              <a:t>Physiologic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006894" y="3758641"/>
            <a:ext cx="19694" cy="182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954391" y="3752224"/>
            <a:ext cx="13522" cy="187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904571" y="3743826"/>
            <a:ext cx="4165" cy="80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581267" y="3532786"/>
            <a:ext cx="145058" cy="15601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660177" y="3454885"/>
            <a:ext cx="17015" cy="2655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688246" y="3526007"/>
            <a:ext cx="1026" cy="1196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659965" y="3579416"/>
            <a:ext cx="16936" cy="2615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505920" y="3704439"/>
            <a:ext cx="1170" cy="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459658" y="3719212"/>
            <a:ext cx="4794" cy="146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08170" y="3752936"/>
            <a:ext cx="3870" cy="53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247900" y="3759068"/>
            <a:ext cx="12144" cy="112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115397" y="3763843"/>
            <a:ext cx="78276" cy="1333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564283" y="3428999"/>
            <a:ext cx="1141845" cy="35365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564283" y="3428999"/>
            <a:ext cx="1143000" cy="354106"/>
          </a:xfrm>
          <a:custGeom>
            <a:avLst/>
            <a:gdLst/>
            <a:ahLst/>
            <a:cxnLst/>
            <a:rect l="l" t="t" r="r" b="b"/>
            <a:pathLst>
              <a:path w="1257300" h="401320">
                <a:moveTo>
                  <a:pt x="109075" y="0"/>
                </a:moveTo>
                <a:lnTo>
                  <a:pt x="51985" y="0"/>
                </a:lnTo>
                <a:lnTo>
                  <a:pt x="41148" y="12192"/>
                </a:lnTo>
                <a:lnTo>
                  <a:pt x="13716" y="54864"/>
                </a:lnTo>
                <a:lnTo>
                  <a:pt x="0" y="100584"/>
                </a:lnTo>
                <a:lnTo>
                  <a:pt x="0" y="115824"/>
                </a:lnTo>
                <a:lnTo>
                  <a:pt x="9144" y="163068"/>
                </a:lnTo>
                <a:lnTo>
                  <a:pt x="38100" y="214884"/>
                </a:lnTo>
                <a:lnTo>
                  <a:pt x="38100" y="102108"/>
                </a:lnTo>
                <a:lnTo>
                  <a:pt x="41148" y="91440"/>
                </a:lnTo>
                <a:lnTo>
                  <a:pt x="62484" y="45720"/>
                </a:lnTo>
                <a:lnTo>
                  <a:pt x="105156" y="3048"/>
                </a:lnTo>
                <a:lnTo>
                  <a:pt x="109075" y="0"/>
                </a:lnTo>
                <a:close/>
              </a:path>
              <a:path w="1257300" h="401320">
                <a:moveTo>
                  <a:pt x="1219200" y="214013"/>
                </a:moveTo>
                <a:lnTo>
                  <a:pt x="1219200" y="115824"/>
                </a:lnTo>
                <a:lnTo>
                  <a:pt x="1217676" y="128016"/>
                </a:lnTo>
                <a:lnTo>
                  <a:pt x="1216152" y="138684"/>
                </a:lnTo>
                <a:lnTo>
                  <a:pt x="1194816" y="184404"/>
                </a:lnTo>
                <a:lnTo>
                  <a:pt x="1152144" y="227076"/>
                </a:lnTo>
                <a:lnTo>
                  <a:pt x="1106424" y="259080"/>
                </a:lnTo>
                <a:lnTo>
                  <a:pt x="1071372" y="277368"/>
                </a:lnTo>
                <a:lnTo>
                  <a:pt x="1031748" y="294132"/>
                </a:lnTo>
                <a:lnTo>
                  <a:pt x="1008888" y="303276"/>
                </a:lnTo>
                <a:lnTo>
                  <a:pt x="963168" y="318516"/>
                </a:lnTo>
                <a:lnTo>
                  <a:pt x="888492" y="336804"/>
                </a:lnTo>
                <a:lnTo>
                  <a:pt x="862584" y="341376"/>
                </a:lnTo>
                <a:lnTo>
                  <a:pt x="835152" y="347472"/>
                </a:lnTo>
                <a:lnTo>
                  <a:pt x="807720" y="350520"/>
                </a:lnTo>
                <a:lnTo>
                  <a:pt x="778764" y="355092"/>
                </a:lnTo>
                <a:lnTo>
                  <a:pt x="749808" y="356616"/>
                </a:lnTo>
                <a:lnTo>
                  <a:pt x="719328" y="359664"/>
                </a:lnTo>
                <a:lnTo>
                  <a:pt x="690372" y="361188"/>
                </a:lnTo>
                <a:lnTo>
                  <a:pt x="659892" y="362712"/>
                </a:lnTo>
                <a:lnTo>
                  <a:pt x="597408" y="362712"/>
                </a:lnTo>
                <a:lnTo>
                  <a:pt x="536448" y="359664"/>
                </a:lnTo>
                <a:lnTo>
                  <a:pt x="507492" y="356616"/>
                </a:lnTo>
                <a:lnTo>
                  <a:pt x="478536" y="355092"/>
                </a:lnTo>
                <a:lnTo>
                  <a:pt x="394716" y="341376"/>
                </a:lnTo>
                <a:lnTo>
                  <a:pt x="316992" y="324612"/>
                </a:lnTo>
                <a:lnTo>
                  <a:pt x="246888" y="303276"/>
                </a:lnTo>
                <a:lnTo>
                  <a:pt x="225552" y="294132"/>
                </a:lnTo>
                <a:lnTo>
                  <a:pt x="204216" y="286512"/>
                </a:lnTo>
                <a:lnTo>
                  <a:pt x="185928" y="277368"/>
                </a:lnTo>
                <a:lnTo>
                  <a:pt x="166116" y="268224"/>
                </a:lnTo>
                <a:lnTo>
                  <a:pt x="149352" y="257556"/>
                </a:lnTo>
                <a:lnTo>
                  <a:pt x="103632" y="227076"/>
                </a:lnTo>
                <a:lnTo>
                  <a:pt x="70104" y="193548"/>
                </a:lnTo>
                <a:lnTo>
                  <a:pt x="54864" y="170688"/>
                </a:lnTo>
                <a:lnTo>
                  <a:pt x="48768" y="160020"/>
                </a:lnTo>
                <a:lnTo>
                  <a:pt x="44196" y="147828"/>
                </a:lnTo>
                <a:lnTo>
                  <a:pt x="41148" y="137160"/>
                </a:lnTo>
                <a:lnTo>
                  <a:pt x="38100" y="124968"/>
                </a:lnTo>
                <a:lnTo>
                  <a:pt x="38100" y="214884"/>
                </a:lnTo>
                <a:lnTo>
                  <a:pt x="80772" y="257556"/>
                </a:lnTo>
                <a:lnTo>
                  <a:pt x="112776" y="280416"/>
                </a:lnTo>
                <a:lnTo>
                  <a:pt x="149352" y="301752"/>
                </a:lnTo>
                <a:lnTo>
                  <a:pt x="211836" y="330708"/>
                </a:lnTo>
                <a:lnTo>
                  <a:pt x="234696" y="338328"/>
                </a:lnTo>
                <a:lnTo>
                  <a:pt x="257556" y="347472"/>
                </a:lnTo>
                <a:lnTo>
                  <a:pt x="281940" y="355092"/>
                </a:lnTo>
                <a:lnTo>
                  <a:pt x="307848" y="361188"/>
                </a:lnTo>
                <a:lnTo>
                  <a:pt x="333756" y="368808"/>
                </a:lnTo>
                <a:lnTo>
                  <a:pt x="361188" y="373380"/>
                </a:lnTo>
                <a:lnTo>
                  <a:pt x="388620" y="379476"/>
                </a:lnTo>
                <a:lnTo>
                  <a:pt x="416052" y="384048"/>
                </a:lnTo>
                <a:lnTo>
                  <a:pt x="473964" y="391668"/>
                </a:lnTo>
                <a:lnTo>
                  <a:pt x="534924" y="397764"/>
                </a:lnTo>
                <a:lnTo>
                  <a:pt x="597408" y="400812"/>
                </a:lnTo>
                <a:lnTo>
                  <a:pt x="659892" y="400812"/>
                </a:lnTo>
                <a:lnTo>
                  <a:pt x="722376" y="397764"/>
                </a:lnTo>
                <a:lnTo>
                  <a:pt x="783336" y="391668"/>
                </a:lnTo>
                <a:lnTo>
                  <a:pt x="870204" y="379476"/>
                </a:lnTo>
                <a:lnTo>
                  <a:pt x="975360" y="355092"/>
                </a:lnTo>
                <a:lnTo>
                  <a:pt x="1022604" y="338328"/>
                </a:lnTo>
                <a:lnTo>
                  <a:pt x="1045464" y="330708"/>
                </a:lnTo>
                <a:lnTo>
                  <a:pt x="1068324" y="321564"/>
                </a:lnTo>
                <a:lnTo>
                  <a:pt x="1088136" y="310896"/>
                </a:lnTo>
                <a:lnTo>
                  <a:pt x="1107948" y="301752"/>
                </a:lnTo>
                <a:lnTo>
                  <a:pt x="1144524" y="280416"/>
                </a:lnTo>
                <a:lnTo>
                  <a:pt x="1191768" y="243840"/>
                </a:lnTo>
                <a:lnTo>
                  <a:pt x="1216152" y="217932"/>
                </a:lnTo>
                <a:lnTo>
                  <a:pt x="1219200" y="214013"/>
                </a:lnTo>
                <a:close/>
              </a:path>
              <a:path w="1257300" h="401320">
                <a:moveTo>
                  <a:pt x="1257300" y="114300"/>
                </a:moveTo>
                <a:lnTo>
                  <a:pt x="1248156" y="67056"/>
                </a:lnTo>
                <a:lnTo>
                  <a:pt x="1225296" y="24384"/>
                </a:lnTo>
                <a:lnTo>
                  <a:pt x="1206330" y="0"/>
                </a:lnTo>
                <a:lnTo>
                  <a:pt x="1149313" y="0"/>
                </a:lnTo>
                <a:lnTo>
                  <a:pt x="1153668" y="3048"/>
                </a:lnTo>
                <a:lnTo>
                  <a:pt x="1165860" y="13716"/>
                </a:lnTo>
                <a:lnTo>
                  <a:pt x="1176528" y="24384"/>
                </a:lnTo>
                <a:lnTo>
                  <a:pt x="1187196" y="36576"/>
                </a:lnTo>
                <a:lnTo>
                  <a:pt x="1196340" y="47244"/>
                </a:lnTo>
                <a:lnTo>
                  <a:pt x="1202436" y="59436"/>
                </a:lnTo>
                <a:lnTo>
                  <a:pt x="1208532" y="70104"/>
                </a:lnTo>
                <a:lnTo>
                  <a:pt x="1213104" y="82296"/>
                </a:lnTo>
                <a:lnTo>
                  <a:pt x="1216152" y="92964"/>
                </a:lnTo>
                <a:lnTo>
                  <a:pt x="1219200" y="105156"/>
                </a:lnTo>
                <a:lnTo>
                  <a:pt x="1219200" y="214013"/>
                </a:lnTo>
                <a:lnTo>
                  <a:pt x="1226820" y="204216"/>
                </a:lnTo>
                <a:lnTo>
                  <a:pt x="1235964" y="190500"/>
                </a:lnTo>
                <a:lnTo>
                  <a:pt x="1243584" y="175260"/>
                </a:lnTo>
                <a:lnTo>
                  <a:pt x="1249680" y="161544"/>
                </a:lnTo>
                <a:lnTo>
                  <a:pt x="1254252" y="146304"/>
                </a:lnTo>
                <a:lnTo>
                  <a:pt x="125730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6617852" y="3400312"/>
            <a:ext cx="1041977" cy="19617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200" b="1" spc="4" dirty="0">
                <a:solidFill>
                  <a:srgbClr val="326599"/>
                </a:solidFill>
                <a:latin typeface="Arial"/>
                <a:cs typeface="Arial"/>
              </a:rPr>
              <a:t>I</a:t>
            </a:r>
            <a:r>
              <a:rPr sz="1200" b="1" spc="-9" dirty="0">
                <a:solidFill>
                  <a:srgbClr val="326599"/>
                </a:solidFill>
                <a:latin typeface="Arial"/>
                <a:cs typeface="Arial"/>
              </a:rPr>
              <a:t>n</a:t>
            </a:r>
            <a:r>
              <a:rPr sz="1200" b="1" dirty="0">
                <a:solidFill>
                  <a:srgbClr val="326599"/>
                </a:solidFill>
                <a:latin typeface="Arial"/>
                <a:cs typeface="Arial"/>
              </a:rPr>
              <a:t>f</a:t>
            </a:r>
            <a:r>
              <a:rPr sz="1200" b="1" spc="4" dirty="0">
                <a:solidFill>
                  <a:srgbClr val="326599"/>
                </a:solidFill>
                <a:latin typeface="Arial"/>
                <a:cs typeface="Arial"/>
              </a:rPr>
              <a:t>l</a:t>
            </a:r>
            <a:r>
              <a:rPr sz="1200" b="1" spc="-4" dirty="0">
                <a:solidFill>
                  <a:srgbClr val="326599"/>
                </a:solidFill>
                <a:latin typeface="Arial"/>
                <a:cs typeface="Arial"/>
              </a:rPr>
              <a:t>amma</a:t>
            </a:r>
            <a:r>
              <a:rPr sz="1200" b="1" dirty="0">
                <a:solidFill>
                  <a:srgbClr val="326599"/>
                </a:solidFill>
                <a:latin typeface="Arial"/>
                <a:cs typeface="Arial"/>
              </a:rPr>
              <a:t>t</a:t>
            </a:r>
            <a:r>
              <a:rPr sz="1200" b="1" spc="-9" dirty="0">
                <a:solidFill>
                  <a:srgbClr val="326599"/>
                </a:solidFill>
                <a:latin typeface="Arial"/>
                <a:cs typeface="Arial"/>
              </a:rPr>
              <a:t>o</a:t>
            </a:r>
            <a:r>
              <a:rPr sz="1200" b="1" spc="4" dirty="0">
                <a:solidFill>
                  <a:srgbClr val="326599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326599"/>
                </a:solidFill>
                <a:latin typeface="Arial"/>
                <a:cs typeface="Arial"/>
              </a:rPr>
              <a:t>y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urface-barriers_med.jpeg"/>
          <p:cNvPicPr>
            <a:picLocks noChangeAspect="1"/>
          </p:cNvPicPr>
          <p:nvPr/>
        </p:nvPicPr>
        <p:blipFill>
          <a:blip r:embed="rId2" cstate="print"/>
          <a:srcRect t="5651"/>
          <a:stretch>
            <a:fillRect/>
          </a:stretch>
        </p:blipFill>
        <p:spPr>
          <a:xfrm>
            <a:off x="990600" y="457200"/>
            <a:ext cx="6400800" cy="4485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76200"/>
            <a:ext cx="2362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First Line of Defense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027474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mechanical barrier that protects the body from all types of pathogens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Acidic pH of Skin secretions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Stomach mucosa secretes </a:t>
            </a:r>
            <a:r>
              <a:rPr lang="en-US" dirty="0" err="1" smtClean="0"/>
              <a:t>HCl</a:t>
            </a:r>
            <a:r>
              <a:rPr lang="en-US" dirty="0" smtClean="0"/>
              <a:t>, traps bacteria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Saliva contains </a:t>
            </a:r>
            <a:r>
              <a:rPr lang="en-US" dirty="0" err="1" smtClean="0"/>
              <a:t>lysozymes</a:t>
            </a:r>
            <a:r>
              <a:rPr lang="en-US" dirty="0" smtClean="0"/>
              <a:t> that kill bacteria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Mucous lining to gastrointestinal, Urinary, reproductive tracts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CP_Skin-Barrier-1200x8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670"/>
            <a:ext cx="9144000" cy="68046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ral-mucosa-2-638.jpg"/>
          <p:cNvPicPr>
            <a:picLocks noChangeAspect="1"/>
          </p:cNvPicPr>
          <p:nvPr/>
        </p:nvPicPr>
        <p:blipFill>
          <a:blip r:embed="rId2" cstate="print"/>
          <a:srcRect t="21608" r="16144" b="6576"/>
          <a:stretch>
            <a:fillRect/>
          </a:stretch>
        </p:blipFill>
        <p:spPr>
          <a:xfrm>
            <a:off x="304800" y="304800"/>
            <a:ext cx="6400800" cy="4115655"/>
          </a:xfrm>
          <a:prstGeom prst="rect">
            <a:avLst/>
          </a:prstGeom>
        </p:spPr>
      </p:pic>
      <p:pic>
        <p:nvPicPr>
          <p:cNvPr id="4" name="Picture 3" descr="slide_91.jpg"/>
          <p:cNvPicPr>
            <a:picLocks noChangeAspect="1"/>
          </p:cNvPicPr>
          <p:nvPr/>
        </p:nvPicPr>
        <p:blipFill>
          <a:blip r:embed="rId3" cstate="print"/>
          <a:srcRect l="12000" t="33021" r="45000" b="20450"/>
          <a:stretch>
            <a:fillRect/>
          </a:stretch>
        </p:blipFill>
        <p:spPr>
          <a:xfrm>
            <a:off x="5486400" y="4267200"/>
            <a:ext cx="3276600" cy="2362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651</Words>
  <Application>Microsoft Office PowerPoint</Application>
  <PresentationFormat>On-screen Show (4:3)</PresentationFormat>
  <Paragraphs>102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Organs involved in Innate immunity</vt:lpstr>
      <vt:lpstr>Innate Immune response</vt:lpstr>
      <vt:lpstr>Slide 7</vt:lpstr>
      <vt:lpstr>Slide 8</vt:lpstr>
      <vt:lpstr>Slide 9</vt:lpstr>
      <vt:lpstr>Slide 10</vt:lpstr>
      <vt:lpstr>Slide 11</vt:lpstr>
      <vt:lpstr>Slide 12</vt:lpstr>
      <vt:lpstr>Slide 13</vt:lpstr>
      <vt:lpstr>Phagocytic Barriers</vt:lpstr>
      <vt:lpstr>Slide 15</vt:lpstr>
      <vt:lpstr>Slide 16</vt:lpstr>
      <vt:lpstr>Slide 17</vt:lpstr>
      <vt:lpstr>Slide 18</vt:lpstr>
      <vt:lpstr>Inflammatory Barriers</vt:lpstr>
      <vt:lpstr>Stages of Inflammation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21</cp:revision>
  <dcterms:created xsi:type="dcterms:W3CDTF">2018-09-18T07:08:46Z</dcterms:created>
  <dcterms:modified xsi:type="dcterms:W3CDTF">2018-09-21T10:10:02Z</dcterms:modified>
</cp:coreProperties>
</file>