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handoutMasterIdLst>
    <p:handoutMasterId r:id="rId184"/>
  </p:handoutMasterIdLst>
  <p:sldIdLst>
    <p:sldId id="286" r:id="rId4"/>
    <p:sldId id="402" r:id="rId6"/>
    <p:sldId id="403" r:id="rId7"/>
    <p:sldId id="288" r:id="rId8"/>
    <p:sldId id="289" r:id="rId9"/>
    <p:sldId id="290" r:id="rId10"/>
    <p:sldId id="291" r:id="rId11"/>
    <p:sldId id="292" r:id="rId12"/>
    <p:sldId id="293" r:id="rId13"/>
    <p:sldId id="294" r:id="rId14"/>
    <p:sldId id="295" r:id="rId15"/>
    <p:sldId id="296" r:id="rId16"/>
    <p:sldId id="297" r:id="rId17"/>
    <p:sldId id="309" r:id="rId18"/>
    <p:sldId id="310" r:id="rId19"/>
    <p:sldId id="311" r:id="rId20"/>
    <p:sldId id="312" r:id="rId21"/>
    <p:sldId id="313" r:id="rId22"/>
    <p:sldId id="298" r:id="rId23"/>
    <p:sldId id="299" r:id="rId24"/>
    <p:sldId id="300" r:id="rId25"/>
    <p:sldId id="405" r:id="rId26"/>
    <p:sldId id="301" r:id="rId27"/>
    <p:sldId id="302" r:id="rId28"/>
    <p:sldId id="303" r:id="rId29"/>
    <p:sldId id="304" r:id="rId30"/>
    <p:sldId id="404" r:id="rId31"/>
    <p:sldId id="305" r:id="rId32"/>
    <p:sldId id="306" r:id="rId33"/>
    <p:sldId id="307" r:id="rId34"/>
    <p:sldId id="308"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412" r:id="rId82"/>
    <p:sldId id="424" r:id="rId83"/>
    <p:sldId id="406" r:id="rId84"/>
    <p:sldId id="407" r:id="rId85"/>
    <p:sldId id="408" r:id="rId86"/>
    <p:sldId id="409" r:id="rId87"/>
    <p:sldId id="410" r:id="rId88"/>
    <p:sldId id="411" r:id="rId89"/>
    <p:sldId id="413" r:id="rId90"/>
    <p:sldId id="414" r:id="rId91"/>
    <p:sldId id="415" r:id="rId92"/>
    <p:sldId id="416" r:id="rId93"/>
    <p:sldId id="417" r:id="rId94"/>
    <p:sldId id="418" r:id="rId95"/>
    <p:sldId id="419" r:id="rId96"/>
    <p:sldId id="420" r:id="rId97"/>
    <p:sldId id="421" r:id="rId98"/>
    <p:sldId id="422" r:id="rId99"/>
    <p:sldId id="423" r:id="rId100"/>
    <p:sldId id="360" r:id="rId101"/>
    <p:sldId id="361" r:id="rId102"/>
    <p:sldId id="362" r:id="rId103"/>
    <p:sldId id="363" r:id="rId104"/>
    <p:sldId id="364" r:id="rId105"/>
    <p:sldId id="365" r:id="rId106"/>
    <p:sldId id="366" r:id="rId107"/>
    <p:sldId id="368" r:id="rId108"/>
    <p:sldId id="367" r:id="rId109"/>
    <p:sldId id="369" r:id="rId110"/>
    <p:sldId id="370" r:id="rId111"/>
    <p:sldId id="371" r:id="rId112"/>
    <p:sldId id="372" r:id="rId113"/>
    <p:sldId id="373" r:id="rId114"/>
    <p:sldId id="374" r:id="rId115"/>
    <p:sldId id="375" r:id="rId116"/>
    <p:sldId id="376"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401" r:id="rId134"/>
    <p:sldId id="425" r:id="rId135"/>
    <p:sldId id="427" r:id="rId136"/>
    <p:sldId id="428" r:id="rId137"/>
    <p:sldId id="429" r:id="rId138"/>
    <p:sldId id="430" r:id="rId139"/>
    <p:sldId id="431" r:id="rId140"/>
    <p:sldId id="432" r:id="rId141"/>
    <p:sldId id="433" r:id="rId142"/>
    <p:sldId id="434" r:id="rId143"/>
    <p:sldId id="435" r:id="rId144"/>
    <p:sldId id="436" r:id="rId145"/>
    <p:sldId id="437" r:id="rId146"/>
    <p:sldId id="438" r:id="rId147"/>
    <p:sldId id="439" r:id="rId148"/>
    <p:sldId id="441" r:id="rId149"/>
    <p:sldId id="440" r:id="rId150"/>
    <p:sldId id="442" r:id="rId151"/>
    <p:sldId id="443" r:id="rId152"/>
    <p:sldId id="444" r:id="rId153"/>
    <p:sldId id="445" r:id="rId154"/>
    <p:sldId id="446" r:id="rId155"/>
    <p:sldId id="449" r:id="rId156"/>
    <p:sldId id="448" r:id="rId157"/>
    <p:sldId id="447" r:id="rId158"/>
    <p:sldId id="450" r:id="rId159"/>
    <p:sldId id="451" r:id="rId160"/>
    <p:sldId id="452" r:id="rId161"/>
    <p:sldId id="453" r:id="rId162"/>
    <p:sldId id="454" r:id="rId163"/>
    <p:sldId id="455" r:id="rId164"/>
    <p:sldId id="456" r:id="rId165"/>
    <p:sldId id="457" r:id="rId166"/>
    <p:sldId id="458" r:id="rId167"/>
    <p:sldId id="459" r:id="rId168"/>
    <p:sldId id="460" r:id="rId169"/>
    <p:sldId id="461" r:id="rId170"/>
    <p:sldId id="462" r:id="rId171"/>
    <p:sldId id="463" r:id="rId172"/>
    <p:sldId id="464" r:id="rId173"/>
    <p:sldId id="465" r:id="rId174"/>
    <p:sldId id="466" r:id="rId175"/>
    <p:sldId id="467" r:id="rId176"/>
    <p:sldId id="468" r:id="rId177"/>
    <p:sldId id="469" r:id="rId178"/>
    <p:sldId id="470" r:id="rId179"/>
    <p:sldId id="471" r:id="rId180"/>
    <p:sldId id="472" r:id="rId181"/>
    <p:sldId id="473" r:id="rId182"/>
    <p:sldId id="474" r:id="rId18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4" autoAdjust="0"/>
  </p:normalViewPr>
  <p:slideViewPr>
    <p:cSldViewPr>
      <p:cViewPr varScale="1">
        <p:scale>
          <a:sx n="82" d="100"/>
          <a:sy n="82" d="100"/>
        </p:scale>
        <p:origin x="1502" y="24"/>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7" Type="http://schemas.openxmlformats.org/officeDocument/2006/relationships/tableStyles" Target="tableStyles.xml"/><Relationship Id="rId186" Type="http://schemas.openxmlformats.org/officeDocument/2006/relationships/viewProps" Target="viewProps.xml"/><Relationship Id="rId185" Type="http://schemas.openxmlformats.org/officeDocument/2006/relationships/presProps" Target="presProps.xml"/><Relationship Id="rId184" Type="http://schemas.openxmlformats.org/officeDocument/2006/relationships/handoutMaster" Target="handoutMasters/handoutMaster1.xml"/><Relationship Id="rId183" Type="http://schemas.openxmlformats.org/officeDocument/2006/relationships/slide" Target="slides/slide179.xml"/><Relationship Id="rId182" Type="http://schemas.openxmlformats.org/officeDocument/2006/relationships/slide" Target="slides/slide178.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F69F284B-C06E-44D8-A652-1AD6BFA52434}" type="datetimeFigureOut">
              <a:rPr lang="en-US"/>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48612B6-20B5-4BD7-8AD5-3FBF84AA764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A640A663-5846-42D7-8E0F-AB157AADD1B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45B3543-970F-4229-8C19-F7DE8B07E7EE}"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p:txBody>
          <a:bodyPr/>
          <a:lstStyle>
            <a:lvl1pPr>
              <a:defRPr/>
            </a:lvl1pPr>
          </a:lstStyle>
          <a:p>
            <a:pPr>
              <a:defRPr/>
            </a:pPr>
            <a:fld id="{B668F36E-4EF6-43C6-A56D-336E1ABC2458}"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Rectangle 6"/>
          <p:cNvSpPr>
            <a:spLocks noGrp="1" noChangeArrowheads="1"/>
          </p:cNvSpPr>
          <p:nvPr>
            <p:ph type="sldNum" sz="quarter" idx="10"/>
          </p:nvPr>
        </p:nvSpPr>
        <p:spPr/>
        <p:txBody>
          <a:bodyPr/>
          <a:lstStyle>
            <a:lvl1pPr>
              <a:defRPr/>
            </a:lvl1pPr>
          </a:lstStyle>
          <a:p>
            <a:pPr>
              <a:defRPr/>
            </a:pPr>
            <a:fld id="{6A8EC3B5-65C5-42C7-8B0F-51655A2D1AF3}"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em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emf"/><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Arial" panose="020B0604020202020204" pitchFamily="34" charset="0"/>
              </a:defRPr>
            </a:lvl1pPr>
          </a:lstStyle>
          <a:p>
            <a:pPr>
              <a:defRPr/>
            </a:pPr>
            <a:fld id="{EBEC463F-B9DA-4B96-B39B-814D0DF6E780}" type="slidenum">
              <a:rPr lang="en-US"/>
            </a:fld>
            <a:endParaRPr lang="en-US" dirty="0"/>
          </a:p>
        </p:txBody>
      </p:sp>
      <p:sp>
        <p:nvSpPr>
          <p:cNvPr id="7" name="Slide Number Placeholder 3"/>
          <p:cNvSpPr txBox="1"/>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4"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a:defRPr/>
            </a:pPr>
            <a:fld id="{BD14F0D9-E6DF-4FE7-B83C-3D9EC175FA41}" type="slidenum">
              <a:rPr lang="en-US"/>
            </a:fld>
            <a:endParaRPr lang="en-US"/>
          </a:p>
        </p:txBody>
      </p:sp>
      <p:pic>
        <p:nvPicPr>
          <p:cNvPr id="8197" name="Picture 2"/>
          <p:cNvPicPr>
            <a:picLocks noChangeAspect="1" noChangeArrowheads="1"/>
          </p:cNvPicPr>
          <p:nvPr/>
        </p:nvPicPr>
        <p:blipFill>
          <a:blip r:embed="rId2"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emf"/></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04.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1.emf"/></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1.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1.emf"/></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6.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1.em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1.png"/><Relationship Id="rId1" Type="http://schemas.openxmlformats.org/officeDocument/2006/relationships/image" Target="../media/image40.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5.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6.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1.png"/><Relationship Id="rId1" Type="http://schemas.openxmlformats.org/officeDocument/2006/relationships/image" Target="../media/image50.png"/></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2.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6.png"/></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7.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8.png"/></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9.png"/></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0.png"/></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2.png"/></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4.png"/></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hyperlink" Target="https://www.cs.cmu.edu/~pattis/15-1XX/common/handouts/ascii.html" TargetMode="External"/><Relationship Id="rId1" Type="http://schemas.openxmlformats.org/officeDocument/2006/relationships/image" Target="../media/image1.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1.emf"/></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9.jpeg"/><Relationship Id="rId1"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image" Target="../media/image10.jpeg"/><Relationship Id="rId1" Type="http://schemas.openxmlformats.org/officeDocument/2006/relationships/image" Target="../media/image1.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image" Target="../media/image12.jpeg"/><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e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e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e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533400" y="2340858"/>
            <a:ext cx="7965642" cy="1877437"/>
          </a:xfrm>
          <a:prstGeom prst="rect">
            <a:avLst/>
          </a:prstGeom>
        </p:spPr>
        <p:txBody>
          <a:bodyPr wrap="none">
            <a:spAutoFit/>
          </a:bodyPr>
          <a:lstStyle/>
          <a:p>
            <a:r>
              <a:rPr lang="en-US" sz="3500" b="1" dirty="0"/>
              <a:t>Introduction to Data Communication</a:t>
            </a:r>
            <a:endParaRPr lang="en-US" sz="3500" b="1" dirty="0"/>
          </a:p>
          <a:p>
            <a:endParaRPr lang="en-US" sz="3500" b="1" dirty="0"/>
          </a:p>
          <a:p>
            <a:pPr algn="ctr"/>
            <a:r>
              <a:rPr lang="en-US" sz="2400" b="1" dirty="0"/>
              <a:t>Vinit  Tribhuvan</a:t>
            </a:r>
            <a:endParaRPr lang="en-US" sz="1600" b="1" dirty="0">
              <a:latin typeface="Courier New" panose="02070309020205020404" pitchFamily="49" charset="0"/>
              <a:cs typeface="Courier New" panose="02070309020205020404" pitchFamily="49" charset="0"/>
            </a:endParaRPr>
          </a:p>
          <a:p>
            <a:pPr algn="ctr"/>
            <a:r>
              <a:rPr lang="en-US" b="1" dirty="0">
                <a:solidFill>
                  <a:srgbClr val="0000FF"/>
                </a:solidFill>
                <a:latin typeface="Courier New" panose="02070309020205020404" pitchFamily="49" charset="0"/>
                <a:cs typeface="Courier New" panose="02070309020205020404" pitchFamily="49" charset="0"/>
              </a:rPr>
              <a:t>vrt22.comp@coep.ac.in</a:t>
            </a:r>
            <a:endParaRPr lang="en-US"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endParaRPr lang="en-US" sz="3000" b="1" dirty="0"/>
          </a:p>
        </p:txBody>
      </p:sp>
      <p:pic>
        <p:nvPicPr>
          <p:cNvPr id="12" name="Picture 6"/>
          <p:cNvPicPr>
            <a:picLocks noChangeAspect="1" noChangeArrowheads="1"/>
          </p:cNvPicPr>
          <p:nvPr/>
        </p:nvPicPr>
        <p:blipFill>
          <a:blip r:embed="rId2"/>
          <a:srcRect/>
          <a:stretch>
            <a:fillRect/>
          </a:stretch>
        </p:blipFill>
        <p:spPr bwMode="auto">
          <a:xfrm>
            <a:off x="457200" y="914400"/>
            <a:ext cx="8229600" cy="1825625"/>
          </a:xfrm>
          <a:prstGeom prst="rect">
            <a:avLst/>
          </a:prstGeom>
          <a:noFill/>
          <a:ln w="9525">
            <a:noFill/>
            <a:miter lim="800000"/>
            <a:headEnd/>
            <a:tailEnd/>
          </a:ln>
          <a:effectLst/>
        </p:spPr>
      </p:pic>
      <p:sp>
        <p:nvSpPr>
          <p:cNvPr id="13" name="Content Placeholder 9"/>
          <p:cNvSpPr>
            <a:spLocks noGrp="1"/>
          </p:cNvSpPr>
          <p:nvPr>
            <p:ph idx="1"/>
          </p:nvPr>
        </p:nvSpPr>
        <p:spPr>
          <a:xfrm>
            <a:off x="457200" y="3048000"/>
            <a:ext cx="8229600" cy="2286000"/>
          </a:xfrm>
        </p:spPr>
        <p:txBody>
          <a:bodyPr/>
          <a:lstStyle/>
          <a:p>
            <a:pPr algn="just"/>
            <a:r>
              <a:rPr lang="en-US" sz="2500" dirty="0"/>
              <a:t>Message </a:t>
            </a:r>
            <a:endParaRPr lang="en-US" sz="2500" dirty="0"/>
          </a:p>
          <a:p>
            <a:pPr algn="just"/>
            <a:r>
              <a:rPr lang="en-US" sz="2500" dirty="0"/>
              <a:t>Sender </a:t>
            </a:r>
            <a:endParaRPr lang="en-US" sz="2500" dirty="0"/>
          </a:p>
          <a:p>
            <a:pPr algn="just"/>
            <a:r>
              <a:rPr lang="en-US" sz="2500" dirty="0"/>
              <a:t>Receiver </a:t>
            </a:r>
            <a:endParaRPr lang="en-US" sz="2500" dirty="0"/>
          </a:p>
          <a:p>
            <a:pPr algn="just"/>
            <a:r>
              <a:rPr lang="en-US" sz="2500" dirty="0"/>
              <a:t>Transmission Medium</a:t>
            </a:r>
            <a:endParaRPr lang="en-US" sz="2500" dirty="0"/>
          </a:p>
          <a:p>
            <a:pPr algn="just"/>
            <a:r>
              <a:rPr lang="en-US" sz="2500" dirty="0"/>
              <a:t>Protocol  </a:t>
            </a:r>
            <a:endParaRPr lang="en-US" sz="2500" dirty="0"/>
          </a:p>
          <a:p>
            <a:pPr algn="just"/>
            <a:endParaRPr lang="en-US" sz="25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LANs are designed to allow resources to be shared between personal computers or workstations. </a:t>
            </a:r>
            <a:endParaRPr lang="en-US" sz="2500" dirty="0"/>
          </a:p>
          <a:p>
            <a:pPr algn="just"/>
            <a:r>
              <a:rPr lang="en-US" sz="2500" dirty="0"/>
              <a:t>The resources to be shared can include hardware (e.g., a printer), software (e.g., an application program), or data. </a:t>
            </a:r>
            <a:endParaRPr lang="en-US" sz="2500" dirty="0"/>
          </a:p>
          <a:p>
            <a:pPr algn="just"/>
            <a:r>
              <a:rPr lang="en-US" sz="2500" dirty="0"/>
              <a:t>A common example of a LAN, found in many business environments, links a workgroup of task-related computers, for example, engineering workstations or accounting PCs. </a:t>
            </a:r>
            <a:endParaRPr lang="en-US" sz="2500" dirty="0"/>
          </a:p>
          <a:p>
            <a:pPr algn="just"/>
            <a:r>
              <a:rPr lang="en-US" sz="2500" dirty="0"/>
              <a:t>One of the computers may be given a large capacity disk drive and may become a server to clients.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endParaRPr lang="en-US" sz="3000" b="1"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Software can be stored on this central server and used as needed by the whole group. </a:t>
            </a:r>
            <a:endParaRPr lang="en-US" sz="2500" dirty="0"/>
          </a:p>
          <a:p>
            <a:pPr algn="just"/>
            <a:r>
              <a:rPr lang="en-US" sz="2500" dirty="0"/>
              <a:t>In this example, the size of the LAN may be determined by licensing restrictions on the number of users per copy of software, or by restrictions on the number of users licensed to access the operating system.</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endParaRPr lang="en-US" sz="3000" b="1"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LANs are distinguished from other types of networks by their transmission media and topology. </a:t>
            </a:r>
            <a:endParaRPr lang="en-US" sz="2500" dirty="0"/>
          </a:p>
          <a:p>
            <a:pPr algn="just"/>
            <a:r>
              <a:rPr lang="en-US" sz="2500" dirty="0"/>
              <a:t>In general, a given LAN will use only one type of transmission medium. </a:t>
            </a:r>
            <a:endParaRPr lang="en-US" sz="2500" dirty="0"/>
          </a:p>
          <a:p>
            <a:pPr algn="just"/>
            <a:r>
              <a:rPr lang="en-US" sz="2500" dirty="0"/>
              <a:t>The most common LAN topologies are </a:t>
            </a:r>
            <a:r>
              <a:rPr lang="en-US" sz="2500" b="1" dirty="0"/>
              <a:t>bus, ring, and star</a:t>
            </a:r>
            <a:r>
              <a:rPr lang="en-US" sz="2500" dirty="0"/>
              <a:t>.</a:t>
            </a:r>
            <a:endParaRPr lang="en-US" sz="2500" dirty="0"/>
          </a:p>
          <a:p>
            <a:pPr algn="just"/>
            <a:r>
              <a:rPr lang="en-US" sz="2500" dirty="0"/>
              <a:t>Early LANs had data rates in the 4 to 16 megabits per second (Mbps) range. </a:t>
            </a:r>
            <a:endParaRPr lang="en-US" sz="2500" dirty="0"/>
          </a:p>
          <a:p>
            <a:pPr algn="just"/>
            <a:r>
              <a:rPr lang="en-US" sz="2500" dirty="0"/>
              <a:t>Today, speeds are normally 100 or 1000 Mbps. </a:t>
            </a:r>
            <a:endParaRPr lang="en-US" sz="2500" dirty="0"/>
          </a:p>
          <a:p>
            <a:pPr algn="just"/>
            <a:r>
              <a:rPr lang="en-US" sz="2500" dirty="0"/>
              <a:t>Wireless LANs are the newest evolution in LAN technology</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endParaRPr lang="en-US" sz="3000" b="1"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WAN provides long-distance transmission of data, image, audio, and video information over large geographic areas that may comprise a country, a continent, or even the whole world </a:t>
            </a:r>
            <a:endParaRPr lang="en-US" sz="2500" dirty="0"/>
          </a:p>
          <a:p>
            <a:pPr algn="just"/>
            <a:r>
              <a:rPr lang="en-US" sz="2500" dirty="0"/>
              <a:t>A WAN can be as complex as the backbones that connect the Internet or as simple as a dial-up line that connects a home computer to the Internet </a:t>
            </a:r>
            <a:endParaRPr lang="en-US" sz="2500" dirty="0"/>
          </a:p>
          <a:p>
            <a:pPr algn="just"/>
            <a:r>
              <a:rPr lang="en-US" sz="2500" dirty="0"/>
              <a:t>We normally refer to the first as a switched WAN and to the second as a point-to-point WAN (Figure )</a:t>
            </a:r>
            <a:endParaRPr lang="en-US" sz="2500" dirty="0"/>
          </a:p>
          <a:p>
            <a:pPr algn="just"/>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Wide Area Network</a:t>
            </a:r>
            <a:endParaRPr lang="en-US" sz="3000" b="1"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152400" y="76200"/>
            <a:ext cx="8458200" cy="411162"/>
          </a:xfrm>
        </p:spPr>
        <p:txBody>
          <a:bodyPr/>
          <a:lstStyle/>
          <a:p>
            <a:pPr algn="l"/>
            <a:r>
              <a:rPr lang="en-US" sz="3000" b="1" dirty="0"/>
              <a:t>Wide Area Network</a:t>
            </a:r>
            <a:endParaRPr lang="en-US" sz="3000" b="1" dirty="0"/>
          </a:p>
        </p:txBody>
      </p:sp>
      <p:pic>
        <p:nvPicPr>
          <p:cNvPr id="3" name="Picture 2"/>
          <p:cNvPicPr>
            <a:picLocks noChangeAspect="1"/>
          </p:cNvPicPr>
          <p:nvPr/>
        </p:nvPicPr>
        <p:blipFill>
          <a:blip r:embed="rId2"/>
          <a:stretch>
            <a:fillRect/>
          </a:stretch>
        </p:blipFill>
        <p:spPr>
          <a:xfrm>
            <a:off x="910289" y="514794"/>
            <a:ext cx="6942422" cy="2194750"/>
          </a:xfrm>
          <a:prstGeom prst="rect">
            <a:avLst/>
          </a:prstGeom>
        </p:spPr>
      </p:pic>
      <p:sp>
        <p:nvSpPr>
          <p:cNvPr id="4" name="TextBox 3"/>
          <p:cNvSpPr txBox="1"/>
          <p:nvPr/>
        </p:nvSpPr>
        <p:spPr>
          <a:xfrm>
            <a:off x="1066800" y="2538594"/>
            <a:ext cx="3124200" cy="369332"/>
          </a:xfrm>
          <a:prstGeom prst="rect">
            <a:avLst/>
          </a:prstGeom>
          <a:noFill/>
        </p:spPr>
        <p:txBody>
          <a:bodyPr wrap="square" rtlCol="0">
            <a:spAutoFit/>
          </a:bodyPr>
          <a:lstStyle/>
          <a:p>
            <a:r>
              <a:rPr lang="en-IN" dirty="0"/>
              <a:t>Fig A Switched WAN</a:t>
            </a:r>
            <a:endParaRPr lang="en-IN" dirty="0"/>
          </a:p>
        </p:txBody>
      </p:sp>
      <p:pic>
        <p:nvPicPr>
          <p:cNvPr id="6" name="Picture 5"/>
          <p:cNvPicPr>
            <a:picLocks noChangeAspect="1"/>
          </p:cNvPicPr>
          <p:nvPr/>
        </p:nvPicPr>
        <p:blipFill>
          <a:blip r:embed="rId3"/>
          <a:stretch>
            <a:fillRect/>
          </a:stretch>
        </p:blipFill>
        <p:spPr>
          <a:xfrm>
            <a:off x="1169391" y="3264932"/>
            <a:ext cx="6424217" cy="1150720"/>
          </a:xfrm>
          <a:prstGeom prst="rect">
            <a:avLst/>
          </a:prstGeom>
        </p:spPr>
      </p:pic>
      <p:sp>
        <p:nvSpPr>
          <p:cNvPr id="7" name="TextBox 6"/>
          <p:cNvSpPr txBox="1"/>
          <p:nvPr/>
        </p:nvSpPr>
        <p:spPr>
          <a:xfrm>
            <a:off x="1143000" y="4747060"/>
            <a:ext cx="3124200" cy="369332"/>
          </a:xfrm>
          <a:prstGeom prst="rect">
            <a:avLst/>
          </a:prstGeom>
          <a:noFill/>
        </p:spPr>
        <p:txBody>
          <a:bodyPr wrap="square" rtlCol="0">
            <a:spAutoFit/>
          </a:bodyPr>
          <a:lstStyle/>
          <a:p>
            <a:r>
              <a:rPr lang="en-IN" dirty="0"/>
              <a:t>Fig B Point to Point WAN</a:t>
            </a:r>
            <a:endParaRPr lang="en-IN"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The switched WAN connects the end systems, which usually comprise a router (internetworking connecting device) that connects to another LAN or WAN. </a:t>
            </a:r>
            <a:endParaRPr lang="en-US" sz="2500" dirty="0"/>
          </a:p>
          <a:p>
            <a:pPr algn="just"/>
            <a:r>
              <a:rPr lang="en-US" sz="2500" dirty="0"/>
              <a:t>The point-to-point WAN is normally a line leased from a telephone or cable TV provider that connects a home computer or a small LAN to an Internet service provider (</a:t>
            </a:r>
            <a:r>
              <a:rPr lang="en-US" sz="2500" dirty="0" err="1"/>
              <a:t>lSP</a:t>
            </a:r>
            <a:r>
              <a:rPr lang="en-US" sz="2500" dirty="0"/>
              <a:t>). </a:t>
            </a:r>
            <a:endParaRPr lang="en-US" sz="2500" dirty="0"/>
          </a:p>
          <a:p>
            <a:pPr algn="just"/>
            <a:r>
              <a:rPr lang="en-US" sz="2500" dirty="0"/>
              <a:t>This type of WAN is often used to provide Internet access.</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Wide Area Network</a:t>
            </a:r>
            <a:endParaRPr lang="en-US" sz="3000" b="1"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MAN is a network with a size between a LAN and a WAN. </a:t>
            </a:r>
            <a:endParaRPr lang="en-US" sz="2500" dirty="0"/>
          </a:p>
          <a:p>
            <a:pPr algn="just"/>
            <a:r>
              <a:rPr lang="en-US" sz="2500" dirty="0"/>
              <a:t>It normally covers the area inside a town or a city. </a:t>
            </a:r>
            <a:endParaRPr lang="en-US" sz="2500" dirty="0"/>
          </a:p>
          <a:p>
            <a:pPr algn="just"/>
            <a:r>
              <a:rPr lang="en-US" sz="2500" dirty="0"/>
              <a:t>It is designed for customers who need a high-speed connectivity, normally to the Internet, and have endpoints spread over a city or part of city. </a:t>
            </a:r>
            <a:endParaRPr lang="en-US" sz="2500" dirty="0"/>
          </a:p>
          <a:p>
            <a:pPr algn="just"/>
            <a:r>
              <a:rPr lang="en-US" sz="2500" dirty="0"/>
              <a:t>A good example of a MAN is the part of the telephone company network that can provide a high-speed DSL line to the customer.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Metropolitan Area Networks</a:t>
            </a:r>
            <a:endParaRPr lang="en-US" sz="3000" b="1"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Another example is the cable TV network that originally was designed for cable TV, but today can also be used for high-speed data connection to the Internet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Metropolitan Area Networks</a:t>
            </a:r>
            <a:endParaRPr lang="en-US" sz="3000" b="1"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2057400"/>
          </a:xfrm>
        </p:spPr>
        <p:txBody>
          <a:bodyPr/>
          <a:lstStyle/>
          <a:p>
            <a:pPr algn="just"/>
            <a:r>
              <a:rPr lang="en-US" sz="2500" dirty="0"/>
              <a:t>Today, it is very rare to see a LAN, a MAN, or a LAN in isolation; they are connected to one another. </a:t>
            </a:r>
            <a:endParaRPr lang="en-US" sz="2500" dirty="0"/>
          </a:p>
          <a:p>
            <a:pPr algn="just"/>
            <a:r>
              <a:rPr lang="en-US" sz="2500" dirty="0"/>
              <a:t>When two or more networks are connected, they become an internetwork, or internet.</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Interconnection of Networks: Internetwork</a:t>
            </a:r>
            <a:endParaRPr lang="en-US" sz="3000" b="1"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Assume that an organization has two offices, one on the east coast and the other on the west coast. </a:t>
            </a:r>
            <a:endParaRPr lang="en-US" sz="2500" dirty="0"/>
          </a:p>
          <a:p>
            <a:pPr algn="just"/>
            <a:r>
              <a:rPr lang="en-US" sz="2500" dirty="0"/>
              <a:t>The established office on the west coast has a bus topology LAN; the newly opened office on the east coast has a star topology LAN. </a:t>
            </a:r>
            <a:endParaRPr lang="en-US" sz="2500" dirty="0"/>
          </a:p>
          <a:p>
            <a:pPr algn="just"/>
            <a:r>
              <a:rPr lang="en-US" sz="2500" dirty="0"/>
              <a:t>The president of the company lives somewhere in the middle and needs to have control over the company from her home. </a:t>
            </a:r>
            <a:endParaRPr lang="en-US" sz="2500" dirty="0"/>
          </a:p>
          <a:p>
            <a:pPr algn="just"/>
            <a:r>
              <a:rPr lang="en-US" sz="2500" dirty="0"/>
              <a:t>To create a backbone WAN for connecting these three entities (two LANs and the president's computer), a switched WAN (operated by a service provider such as a telecom company) has been leased.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endParaRPr lang="en-US" sz="3000" b="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b="1" dirty="0"/>
              <a:t>Message </a:t>
            </a:r>
            <a:endParaRPr lang="en-US" sz="2500" b="1" dirty="0"/>
          </a:p>
          <a:p>
            <a:pPr lvl="1" algn="just">
              <a:buFont typeface="Arial" panose="020B0604020202020204" pitchFamily="34" charset="0"/>
              <a:buChar char="•"/>
            </a:pPr>
            <a:r>
              <a:rPr lang="en-US" sz="2400" dirty="0"/>
              <a:t>The message is the information (data) to be communicated. </a:t>
            </a:r>
            <a:endParaRPr lang="en-US" sz="2400" dirty="0"/>
          </a:p>
          <a:p>
            <a:pPr lvl="1" algn="just">
              <a:buFont typeface="Arial" panose="020B0604020202020204" pitchFamily="34" charset="0"/>
              <a:buChar char="•"/>
            </a:pPr>
            <a:r>
              <a:rPr lang="en-US" sz="2400" dirty="0"/>
              <a:t>Popular forms of information include text, numbers, pictures, audio, and video.</a:t>
            </a:r>
            <a:endParaRPr lang="en-US" sz="2400" dirty="0"/>
          </a:p>
          <a:p>
            <a:pPr algn="just"/>
            <a:r>
              <a:rPr lang="en-US" sz="2500" b="1" dirty="0"/>
              <a:t>Sender</a:t>
            </a:r>
            <a:r>
              <a:rPr lang="en-US" sz="2500" dirty="0"/>
              <a:t> </a:t>
            </a:r>
            <a:endParaRPr lang="en-US" sz="2500" dirty="0"/>
          </a:p>
          <a:p>
            <a:pPr lvl="1" algn="just">
              <a:buFont typeface="Arial" panose="020B0604020202020204" pitchFamily="34" charset="0"/>
              <a:buChar char="•"/>
            </a:pPr>
            <a:r>
              <a:rPr lang="en-US" sz="2400" dirty="0"/>
              <a:t>The sender is the device that sends the data message. </a:t>
            </a:r>
            <a:endParaRPr lang="en-US" sz="2400" dirty="0"/>
          </a:p>
          <a:p>
            <a:pPr lvl="1" algn="just">
              <a:buFont typeface="Arial" panose="020B0604020202020204" pitchFamily="34" charset="0"/>
              <a:buChar char="•"/>
            </a:pPr>
            <a:r>
              <a:rPr lang="en-US" sz="2400" dirty="0"/>
              <a:t>It can be a computer, workstation, telephone handset, video camera, and so on.</a:t>
            </a:r>
            <a:endParaRPr lang="en-US" sz="2400"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To connect the LANs to this switched WAN, however, three point-to-point WANs are required. </a:t>
            </a:r>
            <a:endParaRPr lang="en-US" sz="2500" dirty="0"/>
          </a:p>
          <a:p>
            <a:pPr algn="just"/>
            <a:r>
              <a:rPr lang="en-US" sz="2500" dirty="0"/>
              <a:t>These point-to-point WANs can be a high-speed DSL line offered by a telephone company or a cable modern line offered by a cable TV provider as shown in Figure.</a:t>
            </a:r>
            <a:endParaRPr lang="en-US" sz="2500" dirty="0"/>
          </a:p>
          <a:p>
            <a:pPr algn="just"/>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endParaRPr lang="en-US" sz="3000" b="1"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endParaRPr lang="en-US" sz="3000" b="1" dirty="0"/>
          </a:p>
        </p:txBody>
      </p:sp>
      <p:pic>
        <p:nvPicPr>
          <p:cNvPr id="10" name="Picture 6"/>
          <p:cNvPicPr>
            <a:picLocks noChangeAspect="1" noChangeArrowheads="1"/>
          </p:cNvPicPr>
          <p:nvPr/>
        </p:nvPicPr>
        <p:blipFill>
          <a:blip r:embed="rId2"/>
          <a:srcRect/>
          <a:stretch>
            <a:fillRect/>
          </a:stretch>
        </p:blipFill>
        <p:spPr bwMode="auto">
          <a:xfrm>
            <a:off x="1902619" y="685800"/>
            <a:ext cx="5338762" cy="4819060"/>
          </a:xfrm>
          <a:prstGeom prst="rect">
            <a:avLst/>
          </a:prstGeom>
          <a:noFill/>
          <a:ln w="9525">
            <a:noFill/>
            <a:miter lim="800000"/>
            <a:headEnd/>
            <a:tailEnd/>
          </a:ln>
          <a:effectLst/>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has revolutionized many aspects of our daily lives. </a:t>
            </a:r>
            <a:endParaRPr lang="en-US" sz="2500" dirty="0"/>
          </a:p>
          <a:p>
            <a:pPr lvl="1" algn="just"/>
            <a:r>
              <a:rPr lang="en-US" sz="2100" dirty="0"/>
              <a:t>Email,</a:t>
            </a:r>
            <a:endParaRPr lang="en-US" sz="2100" dirty="0"/>
          </a:p>
          <a:p>
            <a:pPr lvl="1" algn="just"/>
            <a:r>
              <a:rPr lang="en-US" sz="2100" dirty="0"/>
              <a:t>Utility Bill</a:t>
            </a:r>
            <a:endParaRPr lang="en-US" sz="2100" dirty="0"/>
          </a:p>
          <a:p>
            <a:pPr lvl="1" algn="just"/>
            <a:r>
              <a:rPr lang="en-US" sz="2100" dirty="0"/>
              <a:t>News</a:t>
            </a:r>
            <a:endParaRPr lang="en-US" sz="2100" dirty="0"/>
          </a:p>
          <a:p>
            <a:pPr lvl="1" algn="just"/>
            <a:r>
              <a:rPr lang="en-US" sz="2100" dirty="0"/>
              <a:t>Research</a:t>
            </a:r>
            <a:endParaRPr lang="en-US" sz="2100" dirty="0"/>
          </a:p>
          <a:p>
            <a:pPr lvl="1" algn="just"/>
            <a:r>
              <a:rPr lang="en-US" sz="2100" dirty="0"/>
              <a:t>Hotel Booking / Ticket Booking</a:t>
            </a:r>
            <a:endParaRPr lang="en-US" sz="2100" dirty="0"/>
          </a:p>
          <a:p>
            <a:pPr lvl="1" algn="just"/>
            <a:r>
              <a:rPr lang="en-US" sz="2100" dirty="0"/>
              <a:t>Communication</a:t>
            </a:r>
            <a:endParaRPr lang="en-US" sz="2100" dirty="0"/>
          </a:p>
          <a:p>
            <a:pPr marL="0" indent="0" algn="just">
              <a:buNone/>
            </a:pPr>
            <a:r>
              <a:rPr lang="en-US" sz="2500" dirty="0"/>
              <a:t>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a:t>
            </a:r>
            <a:endParaRPr lang="en-US" sz="3000" b="1"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is a communication system that has brought a wealth of information to our fingertips and organized it for  our use.</a:t>
            </a:r>
            <a:endParaRPr lang="en-US" sz="2500" dirty="0"/>
          </a:p>
          <a:p>
            <a:pPr algn="just"/>
            <a:r>
              <a:rPr lang="en-US" sz="2500" dirty="0"/>
              <a:t>The Internet is a structured, organized system.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a:t>
            </a:r>
            <a:endParaRPr lang="en-US" sz="3000" b="1" dirty="0"/>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has come a long way since the 1960s.</a:t>
            </a:r>
            <a:endParaRPr lang="en-US" sz="2500" dirty="0"/>
          </a:p>
          <a:p>
            <a:pPr algn="just"/>
            <a:r>
              <a:rPr lang="en-US" sz="2500" dirty="0"/>
              <a:t>The Internet today is not a simple hierarchical structure. </a:t>
            </a:r>
            <a:endParaRPr lang="en-US" sz="2500" dirty="0"/>
          </a:p>
          <a:p>
            <a:pPr algn="just"/>
            <a:r>
              <a:rPr lang="en-US" sz="2500" dirty="0"/>
              <a:t>It is made up of many wide- and local-area networks joined by connecting devices and switching stations. </a:t>
            </a:r>
            <a:endParaRPr lang="en-US" sz="2500" dirty="0"/>
          </a:p>
          <a:p>
            <a:pPr algn="just"/>
            <a:r>
              <a:rPr lang="en-US" sz="2500" dirty="0"/>
              <a:t>It is difficult to give an accurate representation of the Internet because it is continually changing-new networks are being added, existing networks are adding addresses, and networks of defunct companies are being removed.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endParaRPr lang="en-US" sz="3000" b="1"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Today most end users who want Internet connection use the services of Internet service providers (</a:t>
            </a:r>
            <a:r>
              <a:rPr lang="en-US" sz="2500" dirty="0" err="1"/>
              <a:t>lSPs</a:t>
            </a:r>
            <a:r>
              <a:rPr lang="en-US" sz="2500" dirty="0"/>
              <a:t>). </a:t>
            </a:r>
            <a:endParaRPr lang="en-US" sz="2500" dirty="0"/>
          </a:p>
          <a:p>
            <a:pPr algn="just"/>
            <a:r>
              <a:rPr lang="en-US" sz="2500" dirty="0"/>
              <a:t>There are international service providers, national service providers, regional service providers, and local service providers. </a:t>
            </a:r>
            <a:endParaRPr lang="en-US" sz="2500" dirty="0"/>
          </a:p>
          <a:p>
            <a:pPr algn="just"/>
            <a:r>
              <a:rPr lang="en-US" sz="2500" dirty="0"/>
              <a:t>The Internet today is run by private companies, not the government. </a:t>
            </a:r>
            <a:endParaRPr lang="en-US" sz="2500" dirty="0"/>
          </a:p>
          <a:p>
            <a:pPr algn="just"/>
            <a:r>
              <a:rPr lang="en-US" sz="2500" dirty="0"/>
              <a:t>Figure shows a conceptual (not geographic) view of the Internet.</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endParaRPr lang="en-US" sz="3000" b="1"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endParaRPr lang="en-US" sz="3000" b="1" dirty="0"/>
          </a:p>
        </p:txBody>
      </p:sp>
      <p:pic>
        <p:nvPicPr>
          <p:cNvPr id="8" name="Picture 6"/>
          <p:cNvPicPr>
            <a:picLocks noChangeAspect="1" noChangeArrowheads="1"/>
          </p:cNvPicPr>
          <p:nvPr/>
        </p:nvPicPr>
        <p:blipFill>
          <a:blip r:embed="rId2"/>
          <a:srcRect/>
          <a:stretch>
            <a:fillRect/>
          </a:stretch>
        </p:blipFill>
        <p:spPr bwMode="auto">
          <a:xfrm>
            <a:off x="1668463" y="685801"/>
            <a:ext cx="5494337" cy="4724400"/>
          </a:xfrm>
          <a:prstGeom prst="rect">
            <a:avLst/>
          </a:prstGeom>
          <a:noFill/>
          <a:ln w="9525">
            <a:noFill/>
            <a:miter lim="800000"/>
            <a:headEnd/>
            <a:tailEnd/>
          </a:ln>
          <a:effectLst/>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At the top of the hierarchy are the international service providers that connect nations together.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International Internet Service Providers</a:t>
            </a:r>
            <a:endParaRPr lang="en-US" sz="3000" b="1" dirty="0"/>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These are backbone networks created and maintained by specialized companies. </a:t>
            </a:r>
            <a:endParaRPr lang="en-US" sz="2500" dirty="0"/>
          </a:p>
          <a:p>
            <a:pPr algn="just"/>
            <a:r>
              <a:rPr lang="en-US" sz="2500" dirty="0"/>
              <a:t>There are many national ISPs operating in North America; some of the most well known are </a:t>
            </a:r>
            <a:r>
              <a:rPr lang="en-US" sz="2500" dirty="0" err="1"/>
              <a:t>SprintLink</a:t>
            </a:r>
            <a:r>
              <a:rPr lang="en-US" sz="2500" dirty="0"/>
              <a:t>, </a:t>
            </a:r>
            <a:r>
              <a:rPr lang="en-US" sz="2500" dirty="0" err="1"/>
              <a:t>PSINet</a:t>
            </a:r>
            <a:r>
              <a:rPr lang="en-US" sz="2500" dirty="0"/>
              <a:t>, UUNet Technology, AGIS, and internet Mel. </a:t>
            </a:r>
            <a:endParaRPr lang="en-US" sz="2500" dirty="0"/>
          </a:p>
          <a:p>
            <a:pPr algn="just"/>
            <a:r>
              <a:rPr lang="en-US" sz="2500" dirty="0"/>
              <a:t>To provide connectivity between the end users, these backbone networks are connected by complex switching stations (normally run by a third party) called network access points (NAPs). </a:t>
            </a:r>
            <a:endParaRPr lang="en-US" sz="2500" dirty="0"/>
          </a:p>
          <a:p>
            <a:pPr algn="just"/>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National Internet Service Providers</a:t>
            </a:r>
            <a:endParaRPr lang="en-US" sz="3000" b="1" dirty="0"/>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Some national ISP networks are also connected to one another by private switching stations called peering points. </a:t>
            </a:r>
            <a:endParaRPr lang="en-US" sz="2500" dirty="0"/>
          </a:p>
          <a:p>
            <a:pPr algn="just"/>
            <a:r>
              <a:rPr lang="en-US" sz="2500" dirty="0"/>
              <a:t>These normally operate at a high data rate (up to 600 Mbps).</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National Internet Service Providers</a:t>
            </a:r>
            <a:endParaRPr lang="en-US" sz="3000" b="1"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5334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b="1" dirty="0"/>
              <a:t>Receiver </a:t>
            </a:r>
            <a:endParaRPr lang="en-US" sz="2500" b="1" dirty="0"/>
          </a:p>
          <a:p>
            <a:pPr lvl="1" algn="just">
              <a:buFont typeface="Arial" panose="020B0604020202020204" pitchFamily="34" charset="0"/>
              <a:buChar char="•"/>
            </a:pPr>
            <a:r>
              <a:rPr lang="en-US" sz="2400" dirty="0"/>
              <a:t>The receiver is the device that receives the message.</a:t>
            </a:r>
            <a:endParaRPr lang="en-US" sz="2400" dirty="0"/>
          </a:p>
          <a:p>
            <a:pPr lvl="1" algn="just">
              <a:buFont typeface="Arial" panose="020B0604020202020204" pitchFamily="34" charset="0"/>
              <a:buChar char="•"/>
            </a:pPr>
            <a:r>
              <a:rPr lang="en-US" sz="2400" dirty="0"/>
              <a:t>It can be a computer, workstation, telephone handset, television, and so on</a:t>
            </a:r>
            <a:r>
              <a:rPr lang="en-US" sz="2100" dirty="0"/>
              <a:t>.</a:t>
            </a:r>
            <a:endParaRPr lang="en-US" sz="2100" dirty="0"/>
          </a:p>
          <a:p>
            <a:pPr algn="just"/>
            <a:r>
              <a:rPr lang="en-US" sz="2500" b="1" dirty="0"/>
              <a:t>Transmission Medium </a:t>
            </a:r>
            <a:endParaRPr lang="en-US" sz="2500" b="1" dirty="0"/>
          </a:p>
          <a:p>
            <a:pPr lvl="1" algn="just">
              <a:buFont typeface="Arial" panose="020B0604020202020204" pitchFamily="34" charset="0"/>
              <a:buChar char="•"/>
            </a:pPr>
            <a:r>
              <a:rPr lang="en-US" sz="2500" dirty="0"/>
              <a:t>The physical path by which a message travels from sender to receiver. </a:t>
            </a:r>
            <a:endParaRPr lang="en-US" sz="2500" dirty="0"/>
          </a:p>
          <a:p>
            <a:pPr lvl="1" algn="just">
              <a:buFont typeface="Arial" panose="020B0604020202020204" pitchFamily="34" charset="0"/>
              <a:buChar char="•"/>
            </a:pPr>
            <a:r>
              <a:rPr lang="en-US" sz="2500" dirty="0"/>
              <a:t>Some examples of transmission media include twisted-pair wire, coaxial cable, fiber-optic cable, and radio waves.</a:t>
            </a:r>
            <a:endParaRPr lang="en-US" sz="2500" dirty="0"/>
          </a:p>
          <a:p>
            <a:pPr algn="just"/>
            <a:endParaRPr lang="en-US" sz="2500" dirty="0"/>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Regional internet service providers or regional ISPs are smaller ISPs that are connected to one or more national ISPs. </a:t>
            </a:r>
            <a:endParaRPr lang="en-US" sz="2500" dirty="0"/>
          </a:p>
          <a:p>
            <a:pPr algn="just"/>
            <a:r>
              <a:rPr lang="en-US" sz="2500" dirty="0"/>
              <a:t>They are at the third level of the hierarchy with a smaller data rate.</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Regional Internet Service Providers</a:t>
            </a:r>
            <a:endParaRPr lang="en-US" sz="3000" b="1" dirty="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Local Internet service providers provide direct service to the end users. </a:t>
            </a:r>
            <a:endParaRPr lang="en-US" sz="2500" dirty="0"/>
          </a:p>
          <a:p>
            <a:pPr algn="just"/>
            <a:r>
              <a:rPr lang="en-US" sz="2500" dirty="0"/>
              <a:t>The local ISPs can be connected to regional ISPs or directly to national ISPs. </a:t>
            </a:r>
            <a:endParaRPr lang="en-US" sz="2500" dirty="0"/>
          </a:p>
          <a:p>
            <a:pPr algn="just"/>
            <a:r>
              <a:rPr lang="en-US" sz="2500" dirty="0"/>
              <a:t>Most end users are connected to the local ISPs. </a:t>
            </a:r>
            <a:endParaRPr lang="en-US" sz="2500" dirty="0"/>
          </a:p>
          <a:p>
            <a:pPr algn="just"/>
            <a:r>
              <a:rPr lang="en-US" sz="2500" dirty="0"/>
              <a:t>Note that in this sense, a local ISP can be a company that just provides Internet services, a corporation with a network that supplies services to its own employees, or a nonprofit organization, such as a college or a university, that runs its own network.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Internet Service Providers</a:t>
            </a:r>
            <a:endParaRPr lang="en-US" sz="3000" b="1" dirty="0"/>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Each of these local ISPs can be connected to a regional or national service provider.</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Internet Service Providers</a:t>
            </a:r>
            <a:endParaRPr lang="en-US" sz="3000" b="1" dirty="0"/>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this section, we define two widely used terms: protocols and standards. </a:t>
            </a:r>
            <a:endParaRPr lang="en-US" sz="2500" dirty="0"/>
          </a:p>
          <a:p>
            <a:pPr algn="just"/>
            <a:r>
              <a:rPr lang="en-US" sz="2500" dirty="0"/>
              <a:t>First, we define protocol, which is synonymous with rule. </a:t>
            </a:r>
            <a:endParaRPr lang="en-US" sz="2500" dirty="0"/>
          </a:p>
          <a:p>
            <a:pPr algn="just"/>
            <a:r>
              <a:rPr lang="en-US" sz="2500" dirty="0"/>
              <a:t>Then we discuss standards, which are agreed-upon rules.</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and Standards</a:t>
            </a:r>
            <a:endParaRPr lang="en-US" sz="3000" b="1" dirty="0"/>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computer networks, communication occurs between entities in different systems. </a:t>
            </a:r>
            <a:endParaRPr lang="en-US" sz="2500" dirty="0"/>
          </a:p>
          <a:p>
            <a:pPr algn="just"/>
            <a:r>
              <a:rPr lang="en-US" sz="2500" dirty="0"/>
              <a:t>An entity is anything capable of sending or receiving information. </a:t>
            </a:r>
            <a:endParaRPr lang="en-US" sz="2500" dirty="0"/>
          </a:p>
          <a:p>
            <a:pPr algn="just"/>
            <a:r>
              <a:rPr lang="en-US" sz="2500" dirty="0"/>
              <a:t>However, two entities cannot simply send bit streams to each other and expect to be understood. </a:t>
            </a:r>
            <a:endParaRPr lang="en-US" sz="2500" dirty="0"/>
          </a:p>
          <a:p>
            <a:pPr algn="just"/>
            <a:r>
              <a:rPr lang="en-US" sz="2500" dirty="0"/>
              <a:t>For communication to occur, the entities must agree on a protocol.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t>
            </a:r>
            <a:endParaRPr lang="en-US" sz="3000" b="1"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 protocol defines what is communicated, how it is communicated, and when it is communicated. </a:t>
            </a:r>
            <a:endParaRPr lang="en-US" sz="2500" dirty="0"/>
          </a:p>
          <a:p>
            <a:pPr algn="just"/>
            <a:r>
              <a:rPr lang="en-US" sz="2500" dirty="0"/>
              <a:t>The key elements of a protocol are </a:t>
            </a:r>
            <a:endParaRPr lang="en-US" sz="2500" dirty="0"/>
          </a:p>
          <a:p>
            <a:pPr lvl="1" algn="just">
              <a:buFont typeface="Arial" panose="020B0604020202020204" pitchFamily="34" charset="0"/>
              <a:buChar char="•"/>
            </a:pPr>
            <a:r>
              <a:rPr lang="en-US" sz="2500" dirty="0"/>
              <a:t>Syntax, </a:t>
            </a:r>
            <a:endParaRPr lang="en-US" sz="2500" dirty="0"/>
          </a:p>
          <a:p>
            <a:pPr lvl="1" algn="just">
              <a:buFont typeface="Arial" panose="020B0604020202020204" pitchFamily="34" charset="0"/>
              <a:buChar char="•"/>
            </a:pPr>
            <a:r>
              <a:rPr lang="en-US" sz="2500" dirty="0"/>
              <a:t>Semantics, and </a:t>
            </a:r>
            <a:endParaRPr lang="en-US" sz="2500" dirty="0"/>
          </a:p>
          <a:p>
            <a:pPr lvl="1" algn="just">
              <a:buFont typeface="Arial" panose="020B0604020202020204" pitchFamily="34" charset="0"/>
              <a:buChar char="•"/>
            </a:pPr>
            <a:r>
              <a:rPr lang="en-US" sz="2500" dirty="0"/>
              <a:t>Timing.</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t>
            </a:r>
            <a:endParaRPr lang="en-US" sz="3000" b="1"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It refers to the structure or format of the data, meaning the order in which they are presented. </a:t>
            </a:r>
            <a:endParaRPr lang="en-US" sz="2500" dirty="0"/>
          </a:p>
          <a:p>
            <a:pPr algn="just"/>
            <a:r>
              <a:rPr lang="en-US" sz="2500" dirty="0"/>
              <a:t>For example, a simple protocol might expect the first 8 bits of data to be the address of the sender, the second 8 bits to be the address of the receiver, and the rest of the stream to be the message itself.</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Syntax</a:t>
            </a:r>
            <a:endParaRPr lang="en-US" sz="3000" b="1"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word semantics refers to the meaning of each section of bits.</a:t>
            </a:r>
            <a:endParaRPr lang="en-US" sz="2500" dirty="0"/>
          </a:p>
          <a:p>
            <a:pPr algn="just"/>
            <a:r>
              <a:rPr lang="en-US" sz="2500" dirty="0"/>
              <a:t>How is a particular pattern to be interpreted, and what action is to be taken based on that interpretation? </a:t>
            </a:r>
            <a:endParaRPr lang="en-US" sz="2500" dirty="0"/>
          </a:p>
          <a:p>
            <a:pPr algn="just"/>
            <a:r>
              <a:rPr lang="en-US" sz="2500" dirty="0"/>
              <a:t>For example, does an address identify the route to be taken or the final destination of the message?</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Semantics</a:t>
            </a:r>
            <a:endParaRPr lang="en-US" sz="3000" b="1" dirty="0"/>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term timing refers to two characteristics: when data should be sent and how fast they can be sent. </a:t>
            </a:r>
            <a:endParaRPr lang="en-US" sz="2500" dirty="0"/>
          </a:p>
          <a:p>
            <a:pPr algn="just"/>
            <a:r>
              <a:rPr lang="en-US" sz="2500" dirty="0"/>
              <a:t>For example, if a sender produces data at 100 Mbps but the receiver can process data at only 1 Mbps, the transmission will overload the receiver and some data will be lost.</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Timing</a:t>
            </a:r>
            <a:endParaRPr lang="en-US" sz="3000" b="1" dirty="0"/>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Standards are essential in creating and maintaining an open and competitive market for equipment manufacturers and in guaranteeing national and international interoperability of data and telecommunications technology and processes.</a:t>
            </a:r>
            <a:endParaRPr lang="en-US" sz="2500" dirty="0"/>
          </a:p>
          <a:p>
            <a:pPr algn="just"/>
            <a:r>
              <a:rPr lang="en-US" sz="2500" dirty="0"/>
              <a:t>Standards provide guidelines to manufacturers, vendors, government agencies, and other service providers to ensure the kind of interconnectivity necessary in today's marketplace and in international communications.</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Standards</a:t>
            </a:r>
            <a:endParaRPr lang="en-US" sz="3000" b="1"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b="1" dirty="0"/>
              <a:t>Protocol</a:t>
            </a:r>
            <a:endParaRPr lang="en-US" sz="2500" b="1" dirty="0"/>
          </a:p>
          <a:p>
            <a:pPr lvl="1" algn="just">
              <a:buFont typeface="Arial" panose="020B0604020202020204" pitchFamily="34" charset="0"/>
              <a:buChar char="•"/>
            </a:pPr>
            <a:r>
              <a:rPr lang="en-US" sz="2500" dirty="0"/>
              <a:t>A set of rules that govern data communications. </a:t>
            </a:r>
            <a:endParaRPr lang="en-US" sz="2500" dirty="0"/>
          </a:p>
          <a:p>
            <a:pPr lvl="1" algn="just">
              <a:buFont typeface="Arial" panose="020B0604020202020204" pitchFamily="34" charset="0"/>
              <a:buChar char="•"/>
            </a:pPr>
            <a:r>
              <a:rPr lang="en-US" sz="2500" dirty="0"/>
              <a:t>It represents an agreement between the communicating devices. </a:t>
            </a:r>
            <a:endParaRPr lang="en-US" sz="2500" dirty="0"/>
          </a:p>
          <a:p>
            <a:pPr lvl="1" algn="just">
              <a:buFont typeface="Arial" panose="020B0604020202020204" pitchFamily="34" charset="0"/>
              <a:buChar char="•"/>
            </a:pPr>
            <a:r>
              <a:rPr lang="en-US" sz="2500" dirty="0"/>
              <a:t>Without a protocol, two devices may be connected but not communicating, </a:t>
            </a:r>
            <a:endParaRPr lang="en-US" sz="2500" dirty="0"/>
          </a:p>
          <a:p>
            <a:pPr lvl="1" algn="just">
              <a:buFont typeface="Arial" panose="020B0604020202020204" pitchFamily="34" charset="0"/>
              <a:buChar char="•"/>
            </a:pPr>
            <a:r>
              <a:rPr lang="en-US" sz="2500" dirty="0"/>
              <a:t>For instance, a person speaking French cannot be understood by a person who speaks only Japanese.  </a:t>
            </a:r>
            <a:endParaRPr lang="en-US" sz="2500" dirty="0"/>
          </a:p>
          <a:p>
            <a:pPr algn="just"/>
            <a:endParaRPr lang="en-US" sz="2500" dirty="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International Organization for Standardization (ISO)</a:t>
            </a:r>
            <a:endParaRPr lang="en-US" sz="2500" dirty="0"/>
          </a:p>
          <a:p>
            <a:pPr algn="just"/>
            <a:r>
              <a:rPr lang="en-US" sz="2500" dirty="0"/>
              <a:t>International Telecommunication Union-Telecommunication Standards Sector (ITU-T)</a:t>
            </a:r>
            <a:endParaRPr lang="en-US" sz="2500" dirty="0"/>
          </a:p>
          <a:p>
            <a:pPr algn="just"/>
            <a:r>
              <a:rPr lang="en-US" sz="2500" dirty="0"/>
              <a:t>American National Standards Institute (ANSI)</a:t>
            </a:r>
            <a:endParaRPr lang="en-US" sz="2500" dirty="0"/>
          </a:p>
          <a:p>
            <a:pPr algn="just"/>
            <a:r>
              <a:rPr lang="en-US" sz="2500" dirty="0"/>
              <a:t>Institute of Electrical and Electronics Engineers (IEEE)</a:t>
            </a:r>
            <a:endParaRPr lang="en-US" sz="2500" dirty="0"/>
          </a:p>
          <a:p>
            <a:pPr algn="just"/>
            <a:r>
              <a:rPr lang="en-US" sz="2500" dirty="0"/>
              <a:t>Electronic Industries Association (EIA)</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Standards Organizations</a:t>
            </a:r>
            <a:endParaRPr lang="en-US" sz="3000" b="1" dirty="0"/>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u="none" strike="noStrike" baseline="0" dirty="0">
                <a:solidFill>
                  <a:schemeClr val="tx1"/>
                </a:solidFill>
              </a:rPr>
              <a:t>Introduction to Physical Layer</a:t>
            </a:r>
            <a:endParaRPr lang="en-IN" sz="4000" dirty="0">
              <a:solidFill>
                <a:schemeClr val="tx1"/>
              </a:solidFill>
            </a:endParaRPr>
          </a:p>
        </p:txBody>
      </p:sp>
      <p:pic>
        <p:nvPicPr>
          <p:cNvPr id="5" name="Content Placeholder 4"/>
          <p:cNvPicPr>
            <a:picLocks noGrp="1" noChangeAspect="1"/>
          </p:cNvPicPr>
          <p:nvPr>
            <p:ph idx="1"/>
          </p:nvPr>
        </p:nvPicPr>
        <p:blipFill>
          <a:blip r:embed="rId1"/>
          <a:stretch>
            <a:fillRect/>
          </a:stretch>
        </p:blipFill>
        <p:spPr>
          <a:xfrm>
            <a:off x="2712085" y="1295400"/>
            <a:ext cx="3719195" cy="38862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Analog and Digital data</a:t>
            </a:r>
            <a:endParaRPr lang="en-IN" dirty="0"/>
          </a:p>
        </p:txBody>
      </p:sp>
      <p:sp>
        <p:nvSpPr>
          <p:cNvPr id="3" name="Content Placeholder 2"/>
          <p:cNvSpPr>
            <a:spLocks noGrp="1"/>
          </p:cNvSpPr>
          <p:nvPr>
            <p:ph idx="1"/>
          </p:nvPr>
        </p:nvSpPr>
        <p:spPr/>
        <p:txBody>
          <a:bodyPr/>
          <a:lstStyle/>
          <a:p>
            <a:pPr algn="l"/>
            <a:r>
              <a:rPr lang="en-US" sz="2400" b="0" i="0" u="none" strike="noStrike" baseline="0" dirty="0">
                <a:latin typeface="+mj-lt"/>
              </a:rPr>
              <a:t>The term </a:t>
            </a:r>
            <a:r>
              <a:rPr lang="en-US" sz="2400" b="1" i="0" u="none" strike="noStrike" baseline="0" dirty="0">
                <a:latin typeface="+mj-lt"/>
              </a:rPr>
              <a:t>analog data </a:t>
            </a:r>
            <a:r>
              <a:rPr lang="en-US" sz="2400" b="0" i="0" u="none" strike="noStrike" baseline="0" dirty="0">
                <a:latin typeface="+mj-lt"/>
              </a:rPr>
              <a:t>refers to information that is </a:t>
            </a:r>
            <a:r>
              <a:rPr lang="en-IN" sz="2400" b="0" i="0" u="none" strike="noStrike" baseline="0" dirty="0">
                <a:latin typeface="+mj-lt"/>
              </a:rPr>
              <a:t>continuous;</a:t>
            </a:r>
            <a:endParaRPr lang="en-IN" sz="2400" b="0" i="0" u="none" strike="noStrike" baseline="0" dirty="0">
              <a:latin typeface="+mj-lt"/>
            </a:endParaRPr>
          </a:p>
          <a:p>
            <a:pPr algn="l"/>
            <a:r>
              <a:rPr lang="en-IN" sz="2400" b="0" i="0" u="none" strike="noStrike" baseline="0" dirty="0">
                <a:latin typeface="+mj-lt"/>
              </a:rPr>
              <a:t>For example, an </a:t>
            </a:r>
            <a:r>
              <a:rPr lang="en-US" sz="2400" b="0" i="0" u="none" strike="noStrike" baseline="0" dirty="0">
                <a:latin typeface="+mj-lt"/>
              </a:rPr>
              <a:t>analog clock that has hour, minute, and second hands gives information in a continuous form; the movements of the hands are continuous.</a:t>
            </a:r>
            <a:endParaRPr lang="en-US" sz="2400" b="0" i="0" u="none" strike="noStrike" baseline="0" dirty="0">
              <a:latin typeface="+mj-lt"/>
            </a:endParaRPr>
          </a:p>
          <a:p>
            <a:pPr algn="l"/>
            <a:r>
              <a:rPr lang="en-US" sz="2400" b="1" dirty="0">
                <a:latin typeface="+mj-lt"/>
              </a:rPr>
              <a:t>D</a:t>
            </a:r>
            <a:r>
              <a:rPr lang="en-US" sz="2400" b="1" i="0" u="none" strike="noStrike" baseline="0" dirty="0">
                <a:latin typeface="+mj-lt"/>
              </a:rPr>
              <a:t>igital data </a:t>
            </a:r>
            <a:r>
              <a:rPr lang="en-US" sz="2400" b="0" i="0" u="none" strike="noStrike" baseline="0" dirty="0">
                <a:latin typeface="+mj-lt"/>
              </a:rPr>
              <a:t>refers to information that has discrete states.</a:t>
            </a:r>
            <a:r>
              <a:rPr lang="en-US" sz="2400" dirty="0">
                <a:latin typeface="+mj-lt"/>
              </a:rPr>
              <a:t> </a:t>
            </a:r>
            <a:r>
              <a:rPr lang="en-US" sz="2400" b="0" i="0" u="none" strike="noStrike" baseline="0" dirty="0">
                <a:latin typeface="+mj-lt"/>
              </a:rPr>
              <a:t>On the other hand, a digital clock that reports the hours and the minutes will change suddenly from 8:05 to 8:06.</a:t>
            </a:r>
            <a:endParaRPr lang="en-IN" sz="4000" dirty="0">
              <a:latin typeface="+mj-lt"/>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PERIODIC ANALOG SIGNALS</a:t>
            </a:r>
            <a:endParaRPr lang="en-IN" dirty="0"/>
          </a:p>
        </p:txBody>
      </p:sp>
      <p:sp>
        <p:nvSpPr>
          <p:cNvPr id="3" name="Content Placeholder 2"/>
          <p:cNvSpPr>
            <a:spLocks noGrp="1"/>
          </p:cNvSpPr>
          <p:nvPr>
            <p:ph idx="1"/>
          </p:nvPr>
        </p:nvSpPr>
        <p:spPr/>
        <p:txBody>
          <a:bodyPr/>
          <a:lstStyle/>
          <a:p>
            <a:pPr algn="l"/>
            <a:r>
              <a:rPr lang="en-US" sz="2800" b="0" i="0" u="none" strike="noStrike" baseline="0" dirty="0">
                <a:latin typeface="+mj-lt"/>
              </a:rPr>
              <a:t>Periodic analog signals can be classified as simple or composite. </a:t>
            </a:r>
            <a:endParaRPr lang="en-US" sz="2800" b="0" i="0" u="none" strike="noStrike" baseline="0" dirty="0">
              <a:latin typeface="+mj-lt"/>
            </a:endParaRPr>
          </a:p>
          <a:p>
            <a:pPr algn="l"/>
            <a:r>
              <a:rPr lang="en-US" sz="2800" b="0" i="0" u="none" strike="noStrike" baseline="0" dirty="0">
                <a:latin typeface="+mj-lt"/>
              </a:rPr>
              <a:t>A simple periodic analog signal, a </a:t>
            </a:r>
            <a:r>
              <a:rPr lang="en-US" sz="2800" b="1" i="0" u="none" strike="noStrike" baseline="0" dirty="0">
                <a:latin typeface="+mj-lt"/>
              </a:rPr>
              <a:t>sine wave, </a:t>
            </a:r>
            <a:r>
              <a:rPr lang="en-US" sz="2800" b="0" i="0" u="none" strike="noStrike" baseline="0" dirty="0">
                <a:latin typeface="+mj-lt"/>
              </a:rPr>
              <a:t>cannot be decomposed into simpler signals. </a:t>
            </a:r>
            <a:endParaRPr lang="en-US" sz="2800" b="0" i="0" u="none" strike="noStrike" baseline="0" dirty="0">
              <a:latin typeface="+mj-lt"/>
            </a:endParaRPr>
          </a:p>
          <a:p>
            <a:pPr algn="l"/>
            <a:r>
              <a:rPr lang="en-US" sz="2800" b="0" i="0" u="none" strike="noStrike" baseline="0" dirty="0">
                <a:latin typeface="+mj-lt"/>
              </a:rPr>
              <a:t>A composite periodic analog signal is composed of multiple sine waves.</a:t>
            </a:r>
            <a:endParaRPr lang="en-IN" sz="4400" dirty="0">
              <a:latin typeface="+mj-lt"/>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mj-lt"/>
              </a:rPr>
              <a:t>The sine wave is the most fundamental form of a periodic analog signal. </a:t>
            </a:r>
            <a:endParaRPr lang="en-US" sz="1800" b="0" i="0" u="none" strike="noStrike" baseline="0" dirty="0">
              <a:latin typeface="+mj-lt"/>
            </a:endParaRPr>
          </a:p>
          <a:p>
            <a:pPr algn="l"/>
            <a:r>
              <a:rPr lang="en-US" sz="1800" b="0" i="0" u="none" strike="noStrike" baseline="0" dirty="0">
                <a:latin typeface="+mj-lt"/>
              </a:rPr>
              <a:t>When we visualize it as a simple oscillating curve, its change over the course of a cycle is smooth and consistent, a continuous, rolling flow.</a:t>
            </a:r>
            <a:endParaRPr lang="en-US" sz="1800" b="0" i="0" u="none" strike="noStrike" baseline="0" dirty="0">
              <a:latin typeface="+mj-lt"/>
            </a:endParaRPr>
          </a:p>
          <a:p>
            <a:pPr algn="l"/>
            <a:r>
              <a:rPr lang="en-US" sz="1800" b="0" i="0" u="none" strike="noStrike" baseline="0" dirty="0">
                <a:latin typeface="+mj-lt"/>
              </a:rPr>
              <a:t>A sine wave can be represented by three parameters: the </a:t>
            </a:r>
            <a:r>
              <a:rPr lang="en-US" sz="1800" b="1" i="1" u="none" strike="noStrike" baseline="0" dirty="0">
                <a:latin typeface="+mj-lt"/>
              </a:rPr>
              <a:t>peak amplitude</a:t>
            </a:r>
            <a:r>
              <a:rPr lang="en-US" sz="1800" b="0" i="1" u="none" strike="noStrike" baseline="0" dirty="0">
                <a:latin typeface="+mj-lt"/>
              </a:rPr>
              <a:t>, </a:t>
            </a:r>
            <a:r>
              <a:rPr lang="en-US" sz="1800" b="0" i="0" u="none" strike="noStrike" baseline="0" dirty="0">
                <a:latin typeface="+mj-lt"/>
              </a:rPr>
              <a:t>the </a:t>
            </a:r>
            <a:r>
              <a:rPr lang="en-US" sz="1800" b="1" i="1" u="none" strike="noStrike" baseline="0" dirty="0">
                <a:latin typeface="+mj-lt"/>
              </a:rPr>
              <a:t>frequency</a:t>
            </a:r>
            <a:r>
              <a:rPr lang="en-US" sz="1800" b="0" i="1" u="none" strike="noStrike" baseline="0" dirty="0">
                <a:latin typeface="+mj-lt"/>
              </a:rPr>
              <a:t>, </a:t>
            </a:r>
            <a:r>
              <a:rPr lang="en-US" sz="1800" b="0" i="0" u="none" strike="noStrike" baseline="0" dirty="0">
                <a:latin typeface="+mj-lt"/>
              </a:rPr>
              <a:t>and the </a:t>
            </a:r>
            <a:r>
              <a:rPr lang="en-US" sz="1800" b="1" i="1" u="none" strike="noStrike" baseline="0" dirty="0">
                <a:latin typeface="+mj-lt"/>
              </a:rPr>
              <a:t>phase</a:t>
            </a:r>
            <a:r>
              <a:rPr lang="en-US" sz="1800" b="0" i="0" u="none" strike="noStrike" baseline="0" dirty="0">
                <a:latin typeface="+mj-lt"/>
              </a:rPr>
              <a:t>. These three parameters fully describe a sine wave.</a:t>
            </a:r>
            <a:endParaRPr lang="en-IN" dirty="0">
              <a:latin typeface="+mj-lt"/>
            </a:endParaRPr>
          </a:p>
        </p:txBody>
      </p:sp>
      <p:pic>
        <p:nvPicPr>
          <p:cNvPr id="5" name="Picture 4"/>
          <p:cNvPicPr>
            <a:picLocks noChangeAspect="1"/>
          </p:cNvPicPr>
          <p:nvPr/>
        </p:nvPicPr>
        <p:blipFill>
          <a:blip r:embed="rId1"/>
          <a:stretch>
            <a:fillRect/>
          </a:stretch>
        </p:blipFill>
        <p:spPr>
          <a:xfrm>
            <a:off x="1866665" y="3423155"/>
            <a:ext cx="5410669" cy="1493649"/>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mj-lt"/>
              </a:rPr>
              <a:t>The </a:t>
            </a:r>
            <a:r>
              <a:rPr lang="en-US" sz="1800" b="1" i="0" u="none" strike="noStrike" baseline="0" dirty="0">
                <a:latin typeface="+mj-lt"/>
              </a:rPr>
              <a:t>peak amplitude </a:t>
            </a:r>
            <a:r>
              <a:rPr lang="en-US" sz="1800" b="0" i="0" u="none" strike="noStrike" baseline="0" dirty="0">
                <a:latin typeface="+mj-lt"/>
              </a:rPr>
              <a:t>of a signal is the absolute value of its highest intensity, proportional to the energy it carries. For electric signals, peak amplitude is normally measured </a:t>
            </a:r>
            <a:r>
              <a:rPr lang="en-IN" sz="1800" b="0" i="0" u="none" strike="noStrike" baseline="0" dirty="0">
                <a:latin typeface="+mj-lt"/>
              </a:rPr>
              <a:t>in </a:t>
            </a:r>
            <a:r>
              <a:rPr lang="en-IN" sz="1800" b="0" i="1" u="none" strike="noStrike" baseline="0" dirty="0">
                <a:latin typeface="+mj-lt"/>
              </a:rPr>
              <a:t>volts</a:t>
            </a:r>
            <a:r>
              <a:rPr lang="en-IN" sz="1800" b="0" i="0" u="none" strike="noStrike" baseline="0" dirty="0">
                <a:latin typeface="+mj-lt"/>
              </a:rPr>
              <a:t>.</a:t>
            </a:r>
            <a:endParaRPr lang="en-IN" dirty="0">
              <a:latin typeface="+mj-lt"/>
            </a:endParaRPr>
          </a:p>
        </p:txBody>
      </p:sp>
      <p:pic>
        <p:nvPicPr>
          <p:cNvPr id="5" name="Picture 4"/>
          <p:cNvPicPr>
            <a:picLocks noChangeAspect="1"/>
          </p:cNvPicPr>
          <p:nvPr/>
        </p:nvPicPr>
        <p:blipFill>
          <a:blip r:embed="rId1"/>
          <a:stretch>
            <a:fillRect/>
          </a:stretch>
        </p:blipFill>
        <p:spPr>
          <a:xfrm>
            <a:off x="2362200" y="2565227"/>
            <a:ext cx="4495800" cy="2692573"/>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endParaRPr lang="en-IN" dirty="0"/>
          </a:p>
        </p:txBody>
      </p:sp>
      <p:sp>
        <p:nvSpPr>
          <p:cNvPr id="3" name="Content Placeholder 2"/>
          <p:cNvSpPr>
            <a:spLocks noGrp="1"/>
          </p:cNvSpPr>
          <p:nvPr>
            <p:ph idx="1"/>
          </p:nvPr>
        </p:nvSpPr>
        <p:spPr/>
        <p:txBody>
          <a:bodyPr/>
          <a:lstStyle/>
          <a:p>
            <a:pPr algn="l"/>
            <a:r>
              <a:rPr lang="en-US" sz="2400" b="0" i="0" u="none" strike="noStrike" baseline="0" dirty="0">
                <a:latin typeface="+mj-lt"/>
              </a:rPr>
              <a:t>The </a:t>
            </a:r>
            <a:r>
              <a:rPr lang="en-US" sz="2400" b="1" i="0" u="none" strike="noStrike" baseline="0" dirty="0">
                <a:latin typeface="+mj-lt"/>
              </a:rPr>
              <a:t>peak amplitude </a:t>
            </a:r>
            <a:r>
              <a:rPr lang="en-US" sz="2400" b="0" i="0" u="none" strike="noStrike" baseline="0" dirty="0">
                <a:latin typeface="+mj-lt"/>
              </a:rPr>
              <a:t>of a signal is the absolute value of its highest intensity, proportional to the energy it carries. For electric signals, peak amplitude is normally measured </a:t>
            </a:r>
            <a:r>
              <a:rPr lang="en-IN" sz="2400" b="0" i="0" u="none" strike="noStrike" baseline="0" dirty="0">
                <a:latin typeface="+mj-lt"/>
              </a:rPr>
              <a:t>in </a:t>
            </a:r>
            <a:r>
              <a:rPr lang="en-IN" sz="2400" b="0" i="1" u="none" strike="noStrike" baseline="0" dirty="0">
                <a:latin typeface="+mj-lt"/>
              </a:rPr>
              <a:t>volts</a:t>
            </a:r>
            <a:r>
              <a:rPr lang="en-IN" sz="2400" b="0" i="0" u="none" strike="noStrike" baseline="0" dirty="0">
                <a:latin typeface="+mj-lt"/>
              </a:rPr>
              <a:t>.</a:t>
            </a:r>
            <a:endParaRPr lang="en-IN" sz="2400" b="0" i="0" u="none" strike="noStrike" baseline="0" dirty="0">
              <a:latin typeface="+mj-lt"/>
            </a:endParaRPr>
          </a:p>
          <a:p>
            <a:pPr algn="l"/>
            <a:endParaRPr lang="en-IN" sz="2400" dirty="0">
              <a:latin typeface="+mj-lt"/>
            </a:endParaRPr>
          </a:p>
          <a:p>
            <a:pPr algn="l"/>
            <a:r>
              <a:rPr lang="en-US" sz="2400" b="0" i="0" u="none" strike="noStrike" baseline="0" dirty="0">
                <a:latin typeface="+mj-lt"/>
              </a:rPr>
              <a:t>The voltage of a battery is a constant; this constant value can be considered a sine wave. For example, the peak value of an AA battery is normally </a:t>
            </a:r>
            <a:r>
              <a:rPr lang="en-US" sz="2400" b="1" i="0" u="none" strike="noStrike" baseline="0" dirty="0">
                <a:latin typeface="+mj-lt"/>
              </a:rPr>
              <a:t>1.5 V</a:t>
            </a:r>
            <a:endParaRPr lang="en-IN" sz="4000" b="1" dirty="0">
              <a:latin typeface="+mj-lt"/>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endParaRPr lang="en-IN" dirty="0"/>
          </a:p>
        </p:txBody>
      </p:sp>
      <p:sp>
        <p:nvSpPr>
          <p:cNvPr id="3" name="Content Placeholder 2"/>
          <p:cNvSpPr>
            <a:spLocks noGrp="1"/>
          </p:cNvSpPr>
          <p:nvPr>
            <p:ph idx="1"/>
          </p:nvPr>
        </p:nvSpPr>
        <p:spPr/>
        <p:txBody>
          <a:bodyPr/>
          <a:lstStyle/>
          <a:p>
            <a:pPr algn="l"/>
            <a:r>
              <a:rPr lang="en-US" sz="1800" b="1" i="0" u="none" strike="noStrike" baseline="0" dirty="0">
                <a:latin typeface="+mj-lt"/>
              </a:rPr>
              <a:t>Period </a:t>
            </a:r>
            <a:r>
              <a:rPr lang="en-US" sz="1800" b="0" i="0" u="none" strike="noStrike" baseline="0" dirty="0">
                <a:latin typeface="+mj-lt"/>
              </a:rPr>
              <a:t>refers to the amount of time, in seconds, a signal needs to complete 1 cycle.</a:t>
            </a:r>
            <a:endParaRPr lang="en-US" sz="1800" b="0" i="0" u="none" strike="noStrike" baseline="0" dirty="0">
              <a:latin typeface="+mj-lt"/>
            </a:endParaRPr>
          </a:p>
          <a:p>
            <a:pPr algn="l"/>
            <a:r>
              <a:rPr lang="en-US" sz="1800" b="1" i="0" u="none" strike="noStrike" baseline="0" dirty="0">
                <a:latin typeface="+mj-lt"/>
              </a:rPr>
              <a:t>Frequency </a:t>
            </a:r>
            <a:r>
              <a:rPr lang="en-US" sz="1800" b="0" i="0" u="none" strike="noStrike" baseline="0" dirty="0">
                <a:latin typeface="+mj-lt"/>
              </a:rPr>
              <a:t>refers to the number of periods in 1 s. </a:t>
            </a:r>
            <a:endParaRPr lang="en-US" sz="1800" b="0" i="0" u="none" strike="noStrike" baseline="0" dirty="0">
              <a:latin typeface="+mj-lt"/>
            </a:endParaRPr>
          </a:p>
          <a:p>
            <a:pPr algn="l"/>
            <a:r>
              <a:rPr lang="en-US" sz="1800" b="0" i="0" u="none" strike="noStrike" baseline="0" dirty="0">
                <a:latin typeface="+mj-lt"/>
              </a:rPr>
              <a:t>Note that period and frequency are just one characteristic defined in two ways. </a:t>
            </a:r>
            <a:endParaRPr lang="en-US" sz="1800" b="0" i="0" u="none" strike="noStrike" baseline="0" dirty="0">
              <a:latin typeface="+mj-lt"/>
            </a:endParaRPr>
          </a:p>
          <a:p>
            <a:pPr algn="l"/>
            <a:r>
              <a:rPr lang="en-US" sz="1800" b="0" i="0" u="none" strike="noStrike" baseline="0" dirty="0">
                <a:latin typeface="+mj-lt"/>
              </a:rPr>
              <a:t>Period is the inverse of frequency, and frequency is the inverse of period.</a:t>
            </a:r>
            <a:endParaRPr lang="en-US" sz="1800" b="0" i="0" u="none" strike="noStrike" baseline="0" dirty="0">
              <a:latin typeface="+mj-lt"/>
            </a:endParaRPr>
          </a:p>
          <a:p>
            <a:pPr algn="l"/>
            <a:endParaRPr lang="en-US" sz="1800" dirty="0">
              <a:latin typeface="+mj-lt"/>
            </a:endParaRPr>
          </a:p>
          <a:p>
            <a:pPr algn="l"/>
            <a:endParaRPr lang="en-US" sz="1800" dirty="0">
              <a:latin typeface="+mj-lt"/>
            </a:endParaRPr>
          </a:p>
          <a:p>
            <a:pPr algn="l"/>
            <a:endParaRPr lang="en-US" sz="1800" dirty="0">
              <a:latin typeface="+mj-lt"/>
            </a:endParaRPr>
          </a:p>
          <a:p>
            <a:pPr algn="l"/>
            <a:r>
              <a:rPr lang="en-US" sz="1800" b="0" i="0" u="none" strike="noStrike" baseline="0" dirty="0">
                <a:latin typeface="+mj-lt"/>
              </a:rPr>
              <a:t>Frequency is formally expressed in </a:t>
            </a:r>
            <a:r>
              <a:rPr lang="en-US" sz="1800" b="1" i="0" u="none" strike="noStrike" baseline="0" dirty="0">
                <a:latin typeface="+mj-lt"/>
              </a:rPr>
              <a:t>Hertz (Hz)</a:t>
            </a:r>
            <a:endParaRPr lang="en-IN" dirty="0">
              <a:latin typeface="+mj-lt"/>
            </a:endParaRPr>
          </a:p>
        </p:txBody>
      </p:sp>
      <p:pic>
        <p:nvPicPr>
          <p:cNvPr id="5" name="Picture 4"/>
          <p:cNvPicPr>
            <a:picLocks noChangeAspect="1"/>
          </p:cNvPicPr>
          <p:nvPr/>
        </p:nvPicPr>
        <p:blipFill>
          <a:blip r:embed="rId1"/>
          <a:stretch>
            <a:fillRect/>
          </a:stretch>
        </p:blipFill>
        <p:spPr>
          <a:xfrm>
            <a:off x="3226937" y="3653077"/>
            <a:ext cx="2690126" cy="614123"/>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endParaRPr lang="en-IN" dirty="0"/>
          </a:p>
        </p:txBody>
      </p:sp>
      <p:pic>
        <p:nvPicPr>
          <p:cNvPr id="5" name="Content Placeholder 4"/>
          <p:cNvPicPr>
            <a:picLocks noGrp="1" noChangeAspect="1"/>
          </p:cNvPicPr>
          <p:nvPr>
            <p:ph idx="1"/>
          </p:nvPr>
        </p:nvPicPr>
        <p:blipFill>
          <a:blip r:embed="rId1"/>
          <a:stretch>
            <a:fillRect/>
          </a:stretch>
        </p:blipFill>
        <p:spPr>
          <a:xfrm>
            <a:off x="2095285" y="1805789"/>
            <a:ext cx="4953429" cy="3475021"/>
          </a:xfrm>
        </p:spPr>
      </p:pic>
      <p:sp>
        <p:nvSpPr>
          <p:cNvPr id="6" name="TextBox 5"/>
          <p:cNvSpPr txBox="1"/>
          <p:nvPr/>
        </p:nvSpPr>
        <p:spPr>
          <a:xfrm>
            <a:off x="1308735" y="1455420"/>
            <a:ext cx="6840220" cy="368300"/>
          </a:xfrm>
          <a:prstGeom prst="rect">
            <a:avLst/>
          </a:prstGeom>
          <a:noFill/>
        </p:spPr>
        <p:txBody>
          <a:bodyPr wrap="square" rtlCol="0">
            <a:spAutoFit/>
          </a:bodyPr>
          <a:lstStyle/>
          <a:p>
            <a:r>
              <a:rPr lang="en-US" sz="1800" b="0" i="1" u="none" strike="noStrike" baseline="0" dirty="0">
                <a:latin typeface="Times-Italic"/>
              </a:rPr>
              <a:t>same amplitude and phase, but different frequencies</a:t>
            </a:r>
            <a:endParaRPr lang="en-IN"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2400" i="0" u="none" strike="noStrike" baseline="0" dirty="0">
                <a:latin typeface="+mj-lt"/>
              </a:rPr>
              <a:t>Frequency is the rate of change with respect to time. </a:t>
            </a:r>
            <a:endParaRPr lang="en-US" sz="2400" i="0" u="none" strike="noStrike" baseline="0" dirty="0">
              <a:latin typeface="+mj-lt"/>
            </a:endParaRPr>
          </a:p>
          <a:p>
            <a:pPr algn="l"/>
            <a:r>
              <a:rPr lang="en-US" sz="2400" i="0" u="none" strike="noStrike" baseline="0" dirty="0">
                <a:latin typeface="+mj-lt"/>
              </a:rPr>
              <a:t>Change in a short span of time means </a:t>
            </a:r>
            <a:r>
              <a:rPr lang="en-US" sz="2400" b="1" i="0" u="none" strike="noStrike" baseline="0" dirty="0">
                <a:latin typeface="+mj-lt"/>
              </a:rPr>
              <a:t>high frequency</a:t>
            </a:r>
            <a:r>
              <a:rPr lang="en-US" sz="2400" b="1" dirty="0">
                <a:latin typeface="+mj-lt"/>
              </a:rPr>
              <a:t>.</a:t>
            </a:r>
            <a:endParaRPr lang="en-US" sz="2400" i="0" u="none" strike="noStrike" baseline="0" dirty="0">
              <a:latin typeface="+mj-lt"/>
            </a:endParaRPr>
          </a:p>
          <a:p>
            <a:pPr algn="l"/>
            <a:r>
              <a:rPr lang="en-US" sz="2400" i="0" u="none" strike="noStrike" baseline="0" dirty="0">
                <a:latin typeface="+mj-lt"/>
              </a:rPr>
              <a:t>Change over a long span of time means </a:t>
            </a:r>
            <a:r>
              <a:rPr lang="en-US" sz="2400" b="1" i="0" u="none" strike="noStrike" baseline="0" dirty="0">
                <a:latin typeface="+mj-lt"/>
              </a:rPr>
              <a:t>low frequency.</a:t>
            </a:r>
            <a:endParaRPr lang="en-US" sz="2400" b="1" i="0" u="none" strike="noStrike" baseline="0" dirty="0">
              <a:latin typeface="+mj-lt"/>
            </a:endParaRPr>
          </a:p>
          <a:p>
            <a:pPr algn="l"/>
            <a:r>
              <a:rPr lang="en-US" sz="2400" i="0" u="none" strike="noStrike" baseline="0" dirty="0">
                <a:latin typeface="+mj-lt"/>
              </a:rPr>
              <a:t>If a signal does not change at all, its frequency is zero.</a:t>
            </a:r>
            <a:endParaRPr lang="en-US" sz="2400" i="0" u="none" strike="noStrike" baseline="0" dirty="0">
              <a:latin typeface="+mj-lt"/>
            </a:endParaRPr>
          </a:p>
          <a:p>
            <a:pPr algn="l"/>
            <a:r>
              <a:rPr lang="en-US" sz="2400" i="0" u="none" strike="noStrike" baseline="0" dirty="0">
                <a:latin typeface="+mj-lt"/>
              </a:rPr>
              <a:t>If a signal changes instantaneously, its frequency is infinite.</a:t>
            </a:r>
            <a:endParaRPr lang="en-IN" sz="40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b="1" dirty="0"/>
              <a:t>Data sequencing</a:t>
            </a:r>
            <a:endParaRPr lang="en-US" sz="2500" b="1" dirty="0"/>
          </a:p>
          <a:p>
            <a:pPr algn="just"/>
            <a:r>
              <a:rPr lang="en-US" sz="2500" dirty="0"/>
              <a:t>It refers to breaking a long message into smaller packets of fixed size. </a:t>
            </a:r>
            <a:endParaRPr lang="en-US" sz="2500" dirty="0"/>
          </a:p>
          <a:p>
            <a:pPr algn="just"/>
            <a:r>
              <a:rPr lang="en-US" sz="2500" dirty="0"/>
              <a:t>Data sequencing rules define the method of numbering packets to detect loss or duplication of packets, and to correctly identify packets, which belong to same message.</a:t>
            </a:r>
            <a:endParaRPr lang="en-US" sz="2500" dirty="0"/>
          </a:p>
          <a:p>
            <a:pPr algn="just"/>
            <a:endParaRPr lang="en-US" sz="2500" dirty="0"/>
          </a:p>
          <a:p>
            <a:pPr algn="just"/>
            <a:r>
              <a:rPr lang="en-US" sz="2500" b="1" dirty="0"/>
              <a:t>Data routing</a:t>
            </a:r>
            <a:endParaRPr lang="en-US" sz="2500" b="1" dirty="0"/>
          </a:p>
          <a:p>
            <a:pPr algn="just"/>
            <a:r>
              <a:rPr lang="en-US" sz="2500" dirty="0"/>
              <a:t>Data routing defines the most efficient path between the source and destination.</a:t>
            </a:r>
            <a:endParaRPr lang="en-US" sz="2500" dirty="0"/>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a:t>
            </a:r>
            <a:endParaRPr lang="en-IN" dirty="0"/>
          </a:p>
        </p:txBody>
      </p:sp>
      <p:sp>
        <p:nvSpPr>
          <p:cNvPr id="3" name="Content Placeholder 2"/>
          <p:cNvSpPr>
            <a:spLocks noGrp="1"/>
          </p:cNvSpPr>
          <p:nvPr>
            <p:ph idx="1"/>
          </p:nvPr>
        </p:nvSpPr>
        <p:spPr/>
        <p:txBody>
          <a:bodyPr/>
          <a:lstStyle/>
          <a:p>
            <a:pPr algn="l"/>
            <a:r>
              <a:rPr lang="en-US" sz="2400" b="0" i="0" u="none" strike="noStrike" baseline="0" dirty="0">
                <a:latin typeface="+mj-lt"/>
              </a:rPr>
              <a:t>The term </a:t>
            </a:r>
            <a:r>
              <a:rPr lang="en-US" sz="2400" b="1" i="0" u="none" strike="noStrike" baseline="0" dirty="0">
                <a:latin typeface="+mj-lt"/>
              </a:rPr>
              <a:t>phase, </a:t>
            </a:r>
            <a:r>
              <a:rPr lang="en-US" sz="2400" b="0" i="0" u="none" strike="noStrike" baseline="0" dirty="0">
                <a:latin typeface="+mj-lt"/>
              </a:rPr>
              <a:t>or phase shift, describes the </a:t>
            </a:r>
            <a:r>
              <a:rPr lang="en-US" sz="2400" b="1" i="1" u="none" strike="noStrike" baseline="0" dirty="0">
                <a:latin typeface="+mj-lt"/>
              </a:rPr>
              <a:t>position of the waveform relative to time 0</a:t>
            </a:r>
            <a:r>
              <a:rPr lang="en-US" sz="2400" b="0" i="0" u="none" strike="noStrike" baseline="0" dirty="0">
                <a:latin typeface="+mj-lt"/>
              </a:rPr>
              <a:t>.</a:t>
            </a:r>
            <a:endParaRPr lang="en-US" sz="2400" b="0" i="0" u="none" strike="noStrike" baseline="0" dirty="0">
              <a:latin typeface="+mj-lt"/>
            </a:endParaRPr>
          </a:p>
          <a:p>
            <a:pPr algn="l"/>
            <a:r>
              <a:rPr lang="en-US" sz="2400" b="0" i="0" u="none" strike="noStrike" baseline="0" dirty="0">
                <a:latin typeface="+mj-lt"/>
              </a:rPr>
              <a:t>If we think of the wave as something that can be shifted backward or forward along the time axis, phase describes the amount of that shift. It indicates the status of the first cycle.</a:t>
            </a:r>
            <a:endParaRPr lang="en-US" sz="2400" b="0" i="0" u="none" strike="noStrike" baseline="0" dirty="0">
              <a:latin typeface="+mj-lt"/>
            </a:endParaRPr>
          </a:p>
          <a:p>
            <a:pPr algn="l"/>
            <a:r>
              <a:rPr lang="en-US" sz="2400" b="0" i="0" u="none" strike="noStrike" baseline="0" dirty="0">
                <a:latin typeface="+mj-lt"/>
              </a:rPr>
              <a:t>Phase is measured in degrees or radians</a:t>
            </a:r>
            <a:r>
              <a:rPr lang="en-US" sz="2400" dirty="0">
                <a:latin typeface="+mj-lt"/>
              </a:rPr>
              <a:t>.</a:t>
            </a:r>
            <a:endParaRPr lang="en-IN" sz="4000" dirty="0">
              <a:latin typeface="+mj-lt"/>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endParaRPr lang="en-US" sz="1800" b="0" i="0" u="none" strike="noStrike" baseline="0" dirty="0">
              <a:solidFill>
                <a:srgbClr val="000000"/>
              </a:solidFill>
              <a:latin typeface="Times-Roman"/>
            </a:endParaRPr>
          </a:p>
          <a:p>
            <a:pPr algn="l"/>
            <a:endParaRPr lang="en-US" sz="1800" dirty="0">
              <a:solidFill>
                <a:srgbClr val="000000"/>
              </a:solidFill>
              <a:latin typeface="Times-Roman"/>
            </a:endParaRPr>
          </a:p>
          <a:p>
            <a:pPr algn="l"/>
            <a:endParaRPr lang="en-US" sz="1800" b="0" i="0" u="none" strike="noStrike" baseline="0" dirty="0">
              <a:solidFill>
                <a:srgbClr val="000000"/>
              </a:solidFill>
              <a:latin typeface="Times-Roman"/>
            </a:endParaRPr>
          </a:p>
          <a:p>
            <a:pPr algn="l"/>
            <a:endParaRPr lang="en-US" sz="1800" dirty="0">
              <a:solidFill>
                <a:srgbClr val="000000"/>
              </a:solidFill>
              <a:latin typeface="Times-Roman"/>
            </a:endParaRPr>
          </a:p>
          <a:p>
            <a:pPr algn="l"/>
            <a:r>
              <a:rPr lang="en-US" sz="1800" b="0" i="0" u="none" strike="noStrike" baseline="0" dirty="0">
                <a:solidFill>
                  <a:srgbClr val="000000"/>
                </a:solidFill>
                <a:latin typeface="Times-Roman"/>
              </a:rPr>
              <a:t>A sine wave with a phase of 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zero amplitude. The </a:t>
            </a:r>
            <a:r>
              <a:rPr lang="en-IN" sz="1800" b="0" i="0" u="none" strike="noStrike" baseline="0" dirty="0">
                <a:solidFill>
                  <a:srgbClr val="000000"/>
                </a:solidFill>
                <a:latin typeface="Times-Roman"/>
              </a:rPr>
              <a:t>amplitude is increasing. </a:t>
            </a:r>
            <a:r>
              <a:rPr lang="en-US" sz="1800" b="0" i="0" u="none" strike="noStrike" baseline="0" dirty="0">
                <a:latin typeface="Times-Roman"/>
              </a:rPr>
              <a:t>A sine wave with a phase of 0</a:t>
            </a:r>
            <a:r>
              <a:rPr lang="en-US" sz="1800" b="0" i="0" u="none" strike="noStrike" baseline="0" dirty="0">
                <a:latin typeface="Symbol" panose="05050102010706020507" pitchFamily="18" charset="2"/>
              </a:rPr>
              <a:t>° </a:t>
            </a:r>
            <a:r>
              <a:rPr lang="en-US" sz="1800" b="0" i="0" u="none" strike="noStrike" baseline="0" dirty="0">
                <a:latin typeface="Times-Roman"/>
              </a:rPr>
              <a:t>is not shifted.</a:t>
            </a:r>
            <a:endParaRPr lang="en-IN"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A sine wave with a phase of 90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peak amplitude. The </a:t>
            </a:r>
            <a:r>
              <a:rPr lang="en-IN" sz="1800" b="0" i="0" u="none" strike="noStrike" baseline="0" dirty="0">
                <a:solidFill>
                  <a:srgbClr val="000000"/>
                </a:solidFill>
                <a:latin typeface="Times-Roman"/>
              </a:rPr>
              <a:t>amplitude is decreasing. </a:t>
            </a:r>
            <a:r>
              <a:rPr lang="en-US" sz="1800" b="0" i="0" u="none" strike="noStrike" baseline="0" dirty="0">
                <a:latin typeface="Times-Roman"/>
              </a:rPr>
              <a:t>A sine wave with a phase of 90</a:t>
            </a:r>
            <a:r>
              <a:rPr lang="en-US" sz="1800" b="0" i="0" u="none" strike="noStrike" baseline="0" dirty="0">
                <a:latin typeface="Symbol" panose="05050102010706020507" pitchFamily="18" charset="2"/>
              </a:rPr>
              <a:t>° </a:t>
            </a:r>
            <a:r>
              <a:rPr lang="en-US" sz="1800" b="0" i="0" u="none" strike="noStrike" baseline="0" dirty="0">
                <a:latin typeface="Times-Roman"/>
              </a:rPr>
              <a:t>is shifted to the left by ¼   cycle.</a:t>
            </a:r>
            <a:endParaRPr lang="en-IN"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A sine wave with a phase of 180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zero amplitude. The </a:t>
            </a:r>
            <a:r>
              <a:rPr lang="en-IN" sz="1800" b="0" i="0" u="none" strike="noStrike" baseline="0" dirty="0">
                <a:solidFill>
                  <a:srgbClr val="000000"/>
                </a:solidFill>
                <a:latin typeface="Times-Roman"/>
              </a:rPr>
              <a:t>amplitude is decreasing. </a:t>
            </a:r>
            <a:r>
              <a:rPr lang="en-US" sz="1800" b="0" i="0" u="none" strike="noStrike" baseline="0" dirty="0">
                <a:latin typeface="Times-Roman"/>
              </a:rPr>
              <a:t>A sine wave with a phase of 180</a:t>
            </a:r>
            <a:r>
              <a:rPr lang="en-US" sz="1800" b="0" i="0" u="none" strike="noStrike" baseline="0" dirty="0">
                <a:latin typeface="Symbol" panose="05050102010706020507" pitchFamily="18" charset="2"/>
              </a:rPr>
              <a:t>° </a:t>
            </a:r>
            <a:r>
              <a:rPr lang="en-US" sz="1800" b="0" i="0" u="none" strike="noStrike" baseline="0" dirty="0">
                <a:latin typeface="Times-Roman"/>
              </a:rPr>
              <a:t>is shifted to the left by ½ cycle.</a:t>
            </a:r>
            <a:endParaRPr lang="en-IN" dirty="0"/>
          </a:p>
        </p:txBody>
      </p:sp>
      <p:pic>
        <p:nvPicPr>
          <p:cNvPr id="5" name="Picture 4"/>
          <p:cNvPicPr>
            <a:picLocks noChangeAspect="1"/>
          </p:cNvPicPr>
          <p:nvPr/>
        </p:nvPicPr>
        <p:blipFill>
          <a:blip r:embed="rId1"/>
          <a:stretch>
            <a:fillRect/>
          </a:stretch>
        </p:blipFill>
        <p:spPr>
          <a:xfrm>
            <a:off x="2438400" y="249756"/>
            <a:ext cx="3917072" cy="2730080"/>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1800" b="1" i="0" u="none" strike="noStrike" baseline="0" dirty="0">
                <a:latin typeface="Times-Bold"/>
              </a:rPr>
              <a:t>Wavelength </a:t>
            </a:r>
            <a:r>
              <a:rPr lang="en-US" sz="1800" b="0" i="0" u="none" strike="noStrike" baseline="0" dirty="0">
                <a:latin typeface="Times-Roman"/>
              </a:rPr>
              <a:t>is another characteristic of a signal traveling through a transmission medium. </a:t>
            </a:r>
            <a:endParaRPr lang="en-US" sz="1800" b="0" i="0" u="none" strike="noStrike" baseline="0" dirty="0">
              <a:latin typeface="Times-Roman"/>
            </a:endParaRPr>
          </a:p>
          <a:p>
            <a:pPr algn="l"/>
            <a:r>
              <a:rPr lang="en-US" sz="1800" b="0" i="0" u="none" strike="noStrike" baseline="0" dirty="0">
                <a:latin typeface="Times-Roman"/>
              </a:rPr>
              <a:t>Wavelength binds the period or the frequency of a simple sine wave to the </a:t>
            </a:r>
            <a:r>
              <a:rPr lang="en-US" sz="1800" b="1" i="0" u="none" strike="noStrike" baseline="0" dirty="0">
                <a:latin typeface="Times-Bold"/>
              </a:rPr>
              <a:t>propagation speed </a:t>
            </a:r>
            <a:r>
              <a:rPr lang="en-US" sz="1800" b="0" i="0" u="none" strike="noStrike" baseline="0" dirty="0">
                <a:latin typeface="Times-Roman"/>
              </a:rPr>
              <a:t>of the medium.</a:t>
            </a:r>
            <a:endParaRPr lang="en-US" sz="1800" b="0" i="0" u="none" strike="noStrike" baseline="0" dirty="0">
              <a:latin typeface="Times-Roman"/>
            </a:endParaRPr>
          </a:p>
          <a:p>
            <a:pPr algn="l"/>
            <a:r>
              <a:rPr lang="en-IN" sz="1800" dirty="0">
                <a:latin typeface="Times-Roman"/>
              </a:rPr>
              <a:t>W</a:t>
            </a:r>
            <a:r>
              <a:rPr lang="en-IN" sz="1800" b="0" i="0" u="none" strike="noStrike" baseline="0" dirty="0">
                <a:latin typeface="Times-Roman"/>
              </a:rPr>
              <a:t>avelength </a:t>
            </a:r>
            <a:r>
              <a:rPr lang="en-US" sz="1800" b="0" i="0" u="none" strike="noStrike" baseline="0" dirty="0">
                <a:latin typeface="Times-Roman"/>
              </a:rPr>
              <a:t>depends on both the frequency and the medium.</a:t>
            </a:r>
            <a:endParaRPr lang="en-US" sz="1800" b="0" i="0" u="none" strike="noStrike" baseline="0" dirty="0">
              <a:latin typeface="Times-Roman"/>
            </a:endParaRPr>
          </a:p>
          <a:p>
            <a:pPr algn="l"/>
            <a:r>
              <a:rPr lang="en-IN" sz="1800" b="0" i="0" u="none" strike="noStrike" baseline="0" dirty="0">
                <a:latin typeface="Times-Roman"/>
              </a:rPr>
              <a:t>It describes the transmission </a:t>
            </a:r>
            <a:r>
              <a:rPr lang="en-US" sz="1800" b="0" i="0" u="none" strike="noStrike" baseline="0" dirty="0">
                <a:latin typeface="Times-Roman"/>
              </a:rPr>
              <a:t>of light in an optical fiber. </a:t>
            </a:r>
            <a:endParaRPr lang="en-US" sz="1800" b="0" i="0" u="none" strike="noStrike" baseline="0" dirty="0">
              <a:latin typeface="Times-Roman"/>
            </a:endParaRPr>
          </a:p>
          <a:p>
            <a:pPr algn="l"/>
            <a:r>
              <a:rPr lang="en-US" sz="1800" b="0" i="0" u="none" strike="noStrike" baseline="0" dirty="0">
                <a:latin typeface="Times-Roman"/>
              </a:rPr>
              <a:t>The wavelength is the distance a simple signal can </a:t>
            </a:r>
            <a:r>
              <a:rPr lang="en-IN" sz="1800" b="0" i="0" u="none" strike="noStrike" baseline="0" dirty="0">
                <a:latin typeface="Times-Roman"/>
              </a:rPr>
              <a:t>travel in one period.</a:t>
            </a:r>
            <a:endParaRPr lang="en-IN" sz="1800" b="0" i="0" u="none" strike="noStrike" baseline="0" dirty="0">
              <a:latin typeface="Times-Roman"/>
            </a:endParaRPr>
          </a:p>
          <a:p>
            <a:pPr algn="l"/>
            <a:endParaRPr lang="en-IN" dirty="0"/>
          </a:p>
        </p:txBody>
      </p:sp>
      <p:pic>
        <p:nvPicPr>
          <p:cNvPr id="5" name="Picture 4"/>
          <p:cNvPicPr>
            <a:picLocks noChangeAspect="1"/>
          </p:cNvPicPr>
          <p:nvPr/>
        </p:nvPicPr>
        <p:blipFill>
          <a:blip r:embed="rId1"/>
          <a:stretch>
            <a:fillRect/>
          </a:stretch>
        </p:blipFill>
        <p:spPr>
          <a:xfrm>
            <a:off x="795963" y="3960887"/>
            <a:ext cx="7552074" cy="1303133"/>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2400" b="0" i="0" u="none" strike="noStrike" baseline="0" dirty="0">
                <a:latin typeface="Times-Roman"/>
              </a:rPr>
              <a:t>The range of frequencies contained in a composite signal is its </a:t>
            </a:r>
            <a:r>
              <a:rPr lang="en-US" sz="2400" b="1" i="0" u="none" strike="noStrike" baseline="0" dirty="0">
                <a:latin typeface="Times-Bold"/>
              </a:rPr>
              <a:t>bandwidth. </a:t>
            </a:r>
            <a:endParaRPr lang="en-US" sz="2400" b="1" i="0" u="none" strike="noStrike" baseline="0" dirty="0">
              <a:latin typeface="Times-Bold"/>
            </a:endParaRPr>
          </a:p>
          <a:p>
            <a:pPr algn="l"/>
            <a:r>
              <a:rPr lang="en-US" sz="2400" b="0" i="0" u="none" strike="noStrike" baseline="0" dirty="0">
                <a:latin typeface="Times-Roman"/>
              </a:rPr>
              <a:t>The bandwidth is normally a difference between two numbers. For example, if a composite signal contains frequencies between 1000 and 5000, its bandwidth is 5000 </a:t>
            </a:r>
            <a:r>
              <a:rPr lang="en-US" sz="2400" dirty="0">
                <a:latin typeface="Symbol" panose="05050102010706020507" pitchFamily="18" charset="2"/>
              </a:rPr>
              <a:t>-</a:t>
            </a:r>
            <a:r>
              <a:rPr lang="en-US" sz="2400" b="0" i="0" u="none" strike="noStrike" baseline="0" dirty="0">
                <a:latin typeface="Symbol" panose="05050102010706020507" pitchFamily="18" charset="2"/>
              </a:rPr>
              <a:t> </a:t>
            </a:r>
            <a:r>
              <a:rPr lang="en-US" sz="2400" b="0" i="0" u="none" strike="noStrike" baseline="0" dirty="0">
                <a:latin typeface="Times-Roman"/>
              </a:rPr>
              <a:t>1000, or 4000.</a:t>
            </a:r>
            <a:endParaRPr lang="en-US" sz="2400" b="0" i="0" u="none" strike="noStrike" baseline="0" dirty="0">
              <a:latin typeface="Times-Roman"/>
            </a:endParaRPr>
          </a:p>
          <a:p>
            <a:pPr algn="l"/>
            <a:endParaRPr lang="en-US" sz="2400" dirty="0">
              <a:latin typeface="Times-Roman"/>
            </a:endParaRPr>
          </a:p>
          <a:p>
            <a:pPr algn="l"/>
            <a:endParaRPr lang="en-IN" sz="40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a:t>
            </a:r>
            <a:endParaRPr lang="en-IN" dirty="0"/>
          </a:p>
        </p:txBody>
      </p:sp>
      <p:pic>
        <p:nvPicPr>
          <p:cNvPr id="9" name="Picture 8"/>
          <p:cNvPicPr>
            <a:picLocks noChangeAspect="1"/>
          </p:cNvPicPr>
          <p:nvPr/>
        </p:nvPicPr>
        <p:blipFill>
          <a:blip r:embed="rId1"/>
          <a:stretch>
            <a:fillRect/>
          </a:stretch>
        </p:blipFill>
        <p:spPr>
          <a:xfrm>
            <a:off x="533400" y="1676400"/>
            <a:ext cx="8001000" cy="1290214"/>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a:t>
            </a:r>
            <a:endParaRPr lang="en-IN" dirty="0"/>
          </a:p>
        </p:txBody>
      </p:sp>
      <p:sp>
        <p:nvSpPr>
          <p:cNvPr id="4" name="Content Placeholder 3"/>
          <p:cNvSpPr>
            <a:spLocks noGrp="1"/>
          </p:cNvSpPr>
          <p:nvPr>
            <p:ph idx="1"/>
          </p:nvPr>
        </p:nvSpPr>
        <p:spPr/>
        <p:txBody>
          <a:bodyPr/>
          <a:lstStyle/>
          <a:p>
            <a:endParaRPr lang="en-IN" dirty="0"/>
          </a:p>
        </p:txBody>
      </p:sp>
      <p:pic>
        <p:nvPicPr>
          <p:cNvPr id="7" name="Picture 6"/>
          <p:cNvPicPr>
            <a:picLocks noChangeAspect="1"/>
          </p:cNvPicPr>
          <p:nvPr/>
        </p:nvPicPr>
        <p:blipFill>
          <a:blip r:embed="rId1"/>
          <a:stretch>
            <a:fillRect/>
          </a:stretch>
        </p:blipFill>
        <p:spPr>
          <a:xfrm>
            <a:off x="457199" y="1600200"/>
            <a:ext cx="8399283" cy="2514600"/>
          </a:xfrm>
          <a:prstGeom prst="rect">
            <a:avLst/>
          </a:prstGeom>
        </p:spPr>
      </p:pic>
      <p:pic>
        <p:nvPicPr>
          <p:cNvPr id="9" name="Picture 8"/>
          <p:cNvPicPr>
            <a:picLocks noChangeAspect="1"/>
          </p:cNvPicPr>
          <p:nvPr/>
        </p:nvPicPr>
        <p:blipFill>
          <a:blip r:embed="rId2"/>
          <a:stretch>
            <a:fillRect/>
          </a:stretch>
        </p:blipFill>
        <p:spPr>
          <a:xfrm>
            <a:off x="2263952" y="4114800"/>
            <a:ext cx="4785775" cy="1150720"/>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SIGNALS</a:t>
            </a:r>
            <a:endParaRPr lang="en-IN" dirty="0"/>
          </a:p>
        </p:txBody>
      </p:sp>
      <p:pic>
        <p:nvPicPr>
          <p:cNvPr id="5" name="Picture 4"/>
          <p:cNvPicPr>
            <a:picLocks noChangeAspect="1"/>
          </p:cNvPicPr>
          <p:nvPr/>
        </p:nvPicPr>
        <p:blipFill>
          <a:blip r:embed="rId1"/>
          <a:stretch>
            <a:fillRect/>
          </a:stretch>
        </p:blipFill>
        <p:spPr>
          <a:xfrm>
            <a:off x="1470391" y="1283784"/>
            <a:ext cx="6203218" cy="4290432"/>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Signals</a:t>
            </a:r>
            <a:endParaRPr lang="en-IN" dirty="0"/>
          </a:p>
        </p:txBody>
      </p:sp>
      <p:sp>
        <p:nvSpPr>
          <p:cNvPr id="3" name="Content Placeholder 2"/>
          <p:cNvSpPr>
            <a:spLocks noGrp="1"/>
          </p:cNvSpPr>
          <p:nvPr>
            <p:ph idx="1"/>
          </p:nvPr>
        </p:nvSpPr>
        <p:spPr/>
        <p:txBody>
          <a:bodyPr/>
          <a:lstStyle/>
          <a:p>
            <a:pPr algn="l"/>
            <a:r>
              <a:rPr lang="en-US" sz="2400" b="0" i="0" u="none" strike="noStrike" baseline="0" dirty="0">
                <a:latin typeface="Times-Roman"/>
              </a:rPr>
              <a:t>The </a:t>
            </a:r>
            <a:r>
              <a:rPr lang="en-US" sz="2400" b="1" i="0" u="none" strike="noStrike" baseline="0" dirty="0">
                <a:latin typeface="Times-Bold"/>
              </a:rPr>
              <a:t>bit rate </a:t>
            </a:r>
            <a:r>
              <a:rPr lang="en-US" sz="2400" b="0" i="0" u="none" strike="noStrike" baseline="0" dirty="0">
                <a:latin typeface="Times-Roman"/>
              </a:rPr>
              <a:t>is the number of bits sent in 1s, expressed in </a:t>
            </a:r>
            <a:r>
              <a:rPr lang="en-US" sz="2400" b="1" i="0" u="none" strike="noStrike" baseline="0" dirty="0">
                <a:latin typeface="Times-Bold"/>
              </a:rPr>
              <a:t>bits per </a:t>
            </a:r>
            <a:r>
              <a:rPr lang="en-IN" sz="2400" b="1" i="0" u="none" strike="noStrike" baseline="0" dirty="0">
                <a:latin typeface="Times-Bold"/>
              </a:rPr>
              <a:t>second (bps)</a:t>
            </a:r>
            <a:endParaRPr lang="en-IN" sz="2400" b="1" i="0" u="none" strike="noStrike" baseline="0" dirty="0">
              <a:latin typeface="Times-Bold"/>
            </a:endParaRPr>
          </a:p>
          <a:p>
            <a:pPr algn="l"/>
            <a:r>
              <a:rPr lang="en-IN" sz="2400" dirty="0">
                <a:latin typeface="Times-Bold"/>
              </a:rPr>
              <a:t>Bit rate works instead of frequency(in </a:t>
            </a:r>
            <a:r>
              <a:rPr lang="en-IN" sz="2400" dirty="0" err="1">
                <a:latin typeface="Times-Bold"/>
              </a:rPr>
              <a:t>analog</a:t>
            </a:r>
            <a:r>
              <a:rPr lang="en-IN" sz="2400" dirty="0">
                <a:latin typeface="Times-Bold"/>
              </a:rPr>
              <a:t> signals).</a:t>
            </a:r>
            <a:endParaRPr lang="en-IN" sz="2400" dirty="0">
              <a:latin typeface="Times-Bold"/>
            </a:endParaRPr>
          </a:p>
          <a:p>
            <a:pPr algn="l"/>
            <a:r>
              <a:rPr lang="en-US" sz="2400" dirty="0">
                <a:latin typeface="Times-Roman"/>
              </a:rPr>
              <a:t>The bit length is the distance one bit occupies on the transmission medium.</a:t>
            </a:r>
            <a:endParaRPr lang="en-US" sz="2400" dirty="0">
              <a:latin typeface="Times-Roman"/>
            </a:endParaRPr>
          </a:p>
          <a:p>
            <a:r>
              <a:rPr lang="en-IN" sz="2400" dirty="0">
                <a:latin typeface="Times-Bold"/>
              </a:rPr>
              <a:t>Bit length works instead of wavelength(in </a:t>
            </a:r>
            <a:r>
              <a:rPr lang="en-IN" sz="2400" dirty="0" err="1">
                <a:latin typeface="Times-Bold"/>
              </a:rPr>
              <a:t>analog</a:t>
            </a:r>
            <a:r>
              <a:rPr lang="en-IN" sz="2400" dirty="0">
                <a:latin typeface="Times-Bold"/>
              </a:rPr>
              <a:t> signals).</a:t>
            </a:r>
            <a:endParaRPr lang="en-IN" sz="2400" dirty="0">
              <a:latin typeface="Times-Bold"/>
            </a:endParaRPr>
          </a:p>
          <a:p>
            <a:pPr algn="l"/>
            <a:endParaRPr lang="en-IN" sz="2400" dirty="0">
              <a:latin typeface="Times-Roman"/>
            </a:endParaRPr>
          </a:p>
        </p:txBody>
      </p:sp>
      <p:pic>
        <p:nvPicPr>
          <p:cNvPr id="5" name="Picture 4"/>
          <p:cNvPicPr>
            <a:picLocks noChangeAspect="1"/>
          </p:cNvPicPr>
          <p:nvPr/>
        </p:nvPicPr>
        <p:blipFill>
          <a:blip r:embed="rId1"/>
          <a:stretch>
            <a:fillRect/>
          </a:stretch>
        </p:blipFill>
        <p:spPr>
          <a:xfrm>
            <a:off x="2057400" y="4648200"/>
            <a:ext cx="4755292" cy="480102"/>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Times New Roman" panose="02020603050405020304" pitchFamily="18" charset="0"/>
              </a:rPr>
              <a:t>Transmission of Digital Signals</a:t>
            </a:r>
            <a:endParaRPr lang="en-IN"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rPr>
              <a:t>The fundamental question is, How can we</a:t>
            </a:r>
            <a:br>
              <a:rPr lang="en-US" dirty="0"/>
            </a:br>
            <a:r>
              <a:rPr lang="en-US" dirty="0">
                <a:effectLst/>
                <a:latin typeface="Times New Roman" panose="02020603050405020304" pitchFamily="18" charset="0"/>
              </a:rPr>
              <a:t>send a digital signal from point A to point B? </a:t>
            </a:r>
            <a:endParaRPr lang="en-US" dirty="0">
              <a:effectLst/>
              <a:latin typeface="Times New Roman" panose="02020603050405020304" pitchFamily="18" charset="0"/>
            </a:endParaRPr>
          </a:p>
          <a:p>
            <a:r>
              <a:rPr lang="en-US" dirty="0">
                <a:effectLst/>
                <a:latin typeface="Times New Roman" panose="02020603050405020304" pitchFamily="18" charset="0"/>
              </a:rPr>
              <a:t>We can transmit a digital signal by using</a:t>
            </a:r>
            <a:br>
              <a:rPr lang="en-US" dirty="0"/>
            </a:br>
            <a:r>
              <a:rPr lang="en-US" dirty="0">
                <a:effectLst/>
                <a:latin typeface="Times New Roman" panose="02020603050405020304" pitchFamily="18" charset="0"/>
              </a:rPr>
              <a:t>one of two different approaches: </a:t>
            </a:r>
            <a:endParaRPr lang="en-US" dirty="0">
              <a:effectLst/>
              <a:latin typeface="Times New Roman" panose="02020603050405020304" pitchFamily="18" charset="0"/>
            </a:endParaRPr>
          </a:p>
          <a:p>
            <a:pPr lvl="1"/>
            <a:r>
              <a:rPr lang="en-US" dirty="0">
                <a:effectLst/>
                <a:latin typeface="Times New Roman" panose="02020603050405020304" pitchFamily="18" charset="0"/>
              </a:rPr>
              <a:t>baseband transmission</a:t>
            </a:r>
            <a:endParaRPr lang="en-US" dirty="0">
              <a:effectLst/>
              <a:latin typeface="Times New Roman" panose="02020603050405020304" pitchFamily="18" charset="0"/>
            </a:endParaRPr>
          </a:p>
          <a:p>
            <a:pPr lvl="1"/>
            <a:r>
              <a:rPr lang="en-US" dirty="0">
                <a:effectLst/>
                <a:latin typeface="Times New Roman" panose="02020603050405020304" pitchFamily="18" charset="0"/>
              </a:rPr>
              <a:t>broadband transmission</a:t>
            </a:r>
            <a:br>
              <a:rPr lang="en-US" dirty="0"/>
            </a:br>
            <a:r>
              <a:rPr lang="en-US" dirty="0">
                <a:effectLst/>
                <a:latin typeface="Times New Roman" panose="02020603050405020304" pitchFamily="18" charset="0"/>
              </a:rPr>
              <a:t>(using modulation).</a:t>
            </a:r>
            <a:endParaRPr lang="en-IN" dirty="0"/>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Baseband Transmission</a:t>
            </a:r>
            <a:endParaRPr lang="en-IN"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rPr>
              <a:t>Baseband transmission means sending a digital signal over a channel without changing</a:t>
            </a:r>
            <a:br>
              <a:rPr lang="en-US" dirty="0"/>
            </a:br>
            <a:r>
              <a:rPr lang="en-US" dirty="0">
                <a:effectLst/>
                <a:latin typeface="Times New Roman" panose="02020603050405020304" pitchFamily="18" charset="0"/>
              </a:rPr>
              <a:t>the digital signal to an analog signal.</a:t>
            </a:r>
            <a:endParaRPr lang="en-IN" dirty="0"/>
          </a:p>
        </p:txBody>
      </p:sp>
      <p:pic>
        <p:nvPicPr>
          <p:cNvPr id="5" name="Picture 4"/>
          <p:cNvPicPr>
            <a:picLocks noChangeAspect="1"/>
          </p:cNvPicPr>
          <p:nvPr/>
        </p:nvPicPr>
        <p:blipFill>
          <a:blip r:embed="rId1"/>
          <a:stretch>
            <a:fillRect/>
          </a:stretch>
        </p:blipFill>
        <p:spPr>
          <a:xfrm>
            <a:off x="2286000" y="3442996"/>
            <a:ext cx="4816257" cy="144792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b="1" dirty="0"/>
              <a:t>Data formatting </a:t>
            </a:r>
            <a:r>
              <a:rPr lang="en-US" sz="2500" dirty="0"/>
              <a:t>Data formatting rules define which group of bits or characters within packet constitute data, control, addressing, or other information.</a:t>
            </a:r>
            <a:endParaRPr lang="en-US" sz="2500" dirty="0"/>
          </a:p>
          <a:p>
            <a:pPr algn="just"/>
            <a:endParaRPr lang="en-US" sz="2500" b="1" dirty="0"/>
          </a:p>
          <a:p>
            <a:pPr algn="just"/>
            <a:r>
              <a:rPr lang="en-US" sz="2500" b="1" dirty="0"/>
              <a:t>Flow control </a:t>
            </a:r>
            <a:r>
              <a:rPr lang="en-US" sz="2500" dirty="0"/>
              <a:t>A communication protocol also prevents a fast sender from overwhelming a slow receiver. It ensures resource sharing and protection against traffic congestion by regulating the flow of data on communication lines.</a:t>
            </a:r>
            <a:endParaRPr lang="en-US" sz="2500" dirty="0"/>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Baseband Transmission</a:t>
            </a:r>
            <a:endParaRPr lang="en-IN" dirty="0"/>
          </a:p>
        </p:txBody>
      </p:sp>
      <p:sp>
        <p:nvSpPr>
          <p:cNvPr id="3" name="Content Placeholder 2"/>
          <p:cNvSpPr>
            <a:spLocks noGrp="1"/>
          </p:cNvSpPr>
          <p:nvPr>
            <p:ph idx="1"/>
          </p:nvPr>
        </p:nvSpPr>
        <p:spPr/>
        <p:txBody>
          <a:bodyPr/>
          <a:lstStyle/>
          <a:p>
            <a:r>
              <a:rPr lang="en-US" sz="2800" dirty="0">
                <a:effectLst/>
                <a:latin typeface="Times New Roman" panose="02020603050405020304" pitchFamily="18" charset="0"/>
              </a:rPr>
              <a:t>Baseband transmission requires that we have a low-pass channel, a channel with</a:t>
            </a:r>
            <a:br>
              <a:rPr lang="en-US" sz="2800" dirty="0"/>
            </a:br>
            <a:r>
              <a:rPr lang="en-US" sz="2800" dirty="0">
                <a:effectLst/>
                <a:latin typeface="Times New Roman" panose="02020603050405020304" pitchFamily="18" charset="0"/>
              </a:rPr>
              <a:t>a bandwidth that starts from zero. </a:t>
            </a:r>
            <a:endParaRPr lang="en-US" sz="2800" dirty="0">
              <a:effectLst/>
              <a:latin typeface="Times New Roman" panose="02020603050405020304" pitchFamily="18" charset="0"/>
            </a:endParaRPr>
          </a:p>
          <a:p>
            <a:r>
              <a:rPr lang="en-US" sz="2800" dirty="0">
                <a:effectLst/>
                <a:latin typeface="Times New Roman" panose="02020603050405020304" pitchFamily="18" charset="0"/>
              </a:rPr>
              <a:t>This is the case if we have a dedicated medium with a bandwidth constituting only one channel. For example, the entire bandwidth of a cable connecting two computers is one single channel.</a:t>
            </a:r>
            <a:endParaRPr lang="en-IN" sz="2800" dirty="0"/>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TRANSMISSION IMPAIRMENT</a:t>
            </a:r>
            <a:endParaRPr lang="en-IN"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rPr>
              <a:t>The imperfection in transmission  medium causes signal impairment.</a:t>
            </a:r>
            <a:endParaRPr lang="en-US" dirty="0">
              <a:effectLst/>
              <a:latin typeface="Times New Roman" panose="02020603050405020304" pitchFamily="18" charset="0"/>
            </a:endParaRPr>
          </a:p>
          <a:p>
            <a:r>
              <a:rPr lang="en-US" dirty="0">
                <a:latin typeface="Times New Roman" panose="02020603050405020304" pitchFamily="18" charset="0"/>
              </a:rPr>
              <a:t>T</a:t>
            </a:r>
            <a:r>
              <a:rPr lang="en-US" dirty="0">
                <a:effectLst/>
                <a:latin typeface="Times New Roman" panose="02020603050405020304" pitchFamily="18" charset="0"/>
              </a:rPr>
              <a:t>he signal at the beginning of the medium is not the same as that at the end.</a:t>
            </a:r>
            <a:endParaRPr lang="en-US" dirty="0">
              <a:effectLst/>
              <a:latin typeface="Times New Roman" panose="02020603050405020304" pitchFamily="18" charset="0"/>
            </a:endParaRPr>
          </a:p>
          <a:p>
            <a:r>
              <a:rPr lang="en-US" dirty="0">
                <a:effectLst/>
                <a:latin typeface="Times New Roman" panose="02020603050405020304" pitchFamily="18" charset="0"/>
              </a:rPr>
              <a:t>Three causes of impairment are attenuation, distortion, and noise.</a:t>
            </a:r>
            <a:endParaRPr lang="en-IN"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sp>
        <p:nvSpPr>
          <p:cNvPr id="3" name="Content Placeholder 2"/>
          <p:cNvSpPr>
            <a:spLocks noGrp="1"/>
          </p:cNvSpPr>
          <p:nvPr>
            <p:ph idx="1"/>
          </p:nvPr>
        </p:nvSpPr>
        <p:spPr/>
        <p:txBody>
          <a:bodyPr/>
          <a:lstStyle/>
          <a:p>
            <a:r>
              <a:rPr lang="en-US" sz="2000" dirty="0">
                <a:effectLst/>
                <a:latin typeface="Times New Roman" panose="02020603050405020304" pitchFamily="18" charset="0"/>
              </a:rPr>
              <a:t>Attenuation means a loss of energy.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When a signal, simple or composite, travels through a medium, it loses some of its energy in overcoming the resistance of the medium.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That is why a wire carrying electric signals gets warm, if not hot, after a</a:t>
            </a:r>
            <a:br>
              <a:rPr lang="en-US" sz="2000" dirty="0"/>
            </a:br>
            <a:r>
              <a:rPr lang="en-US" sz="2000" dirty="0">
                <a:effectLst/>
                <a:latin typeface="Times New Roman" panose="02020603050405020304" pitchFamily="18" charset="0"/>
              </a:rPr>
              <a:t>while.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Some of the electrical energy in the signal is converted to heat.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To compensate</a:t>
            </a:r>
            <a:r>
              <a:rPr lang="en-IN" altLang="en-US" sz="2000" dirty="0">
                <a:effectLst/>
                <a:latin typeface="Times New Roman" panose="02020603050405020304" pitchFamily="18" charset="0"/>
              </a:rPr>
              <a:t> </a:t>
            </a:r>
            <a:r>
              <a:rPr lang="en-US" sz="2000" dirty="0">
                <a:effectLst/>
                <a:latin typeface="Times New Roman" panose="02020603050405020304" pitchFamily="18" charset="0"/>
              </a:rPr>
              <a:t>for this loss, amplifiers are used to amplify the signal.</a:t>
            </a:r>
            <a:endParaRPr lang="en-IN" sz="20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pic>
        <p:nvPicPr>
          <p:cNvPr id="5" name="Content Placeholder 4"/>
          <p:cNvPicPr>
            <a:picLocks noGrp="1" noChangeAspect="1"/>
          </p:cNvPicPr>
          <p:nvPr>
            <p:ph idx="1"/>
          </p:nvPr>
        </p:nvPicPr>
        <p:blipFill>
          <a:blip r:embed="rId1"/>
          <a:stretch>
            <a:fillRect/>
          </a:stretch>
        </p:blipFill>
        <p:spPr>
          <a:xfrm>
            <a:off x="525429" y="1988685"/>
            <a:ext cx="8093141" cy="3109229"/>
          </a:xfr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rPr>
              <a:t>The decibel (dB) measures the relative strengths of two signals or one signal at two different points. </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The decibel is negative if a signal is attenuated and positive if  a signal is amplified.</a:t>
            </a:r>
            <a:endParaRPr lang="en-US" sz="1800" dirty="0">
              <a:effectLst/>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r>
              <a:rPr lang="en-US" sz="1800" dirty="0">
                <a:latin typeface="Times New Roman" panose="02020603050405020304" pitchFamily="18" charset="0"/>
              </a:rPr>
              <a:t>Variables P1 and P2 are the powers of a signal at points 1 and 2, respectively</a:t>
            </a:r>
            <a:endParaRPr lang="en-IN" sz="1800" dirty="0">
              <a:latin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748968" y="3032725"/>
            <a:ext cx="1646063" cy="792549"/>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548291" y="2849820"/>
            <a:ext cx="8047417" cy="1386960"/>
          </a:xfr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sp>
        <p:nvSpPr>
          <p:cNvPr id="4" name="Content Placeholder 3"/>
          <p:cNvSpPr>
            <a:spLocks noGrp="1"/>
          </p:cNvSpPr>
          <p:nvPr>
            <p:ph idx="1"/>
          </p:nvPr>
        </p:nvSpPr>
        <p:spPr/>
        <p:txBody>
          <a:bodyPr/>
          <a:lstStyle/>
          <a:p>
            <a:endParaRPr lang="en-IN"/>
          </a:p>
        </p:txBody>
      </p:sp>
      <p:pic>
        <p:nvPicPr>
          <p:cNvPr id="7" name="Picture 6"/>
          <p:cNvPicPr>
            <a:picLocks noChangeAspect="1"/>
          </p:cNvPicPr>
          <p:nvPr/>
        </p:nvPicPr>
        <p:blipFill>
          <a:blip r:embed="rId1"/>
          <a:stretch>
            <a:fillRect/>
          </a:stretch>
        </p:blipFill>
        <p:spPr>
          <a:xfrm>
            <a:off x="540670" y="2739330"/>
            <a:ext cx="8062659" cy="1379340"/>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Distortion</a:t>
            </a:r>
            <a:endParaRPr lang="en-IN" dirty="0"/>
          </a:p>
        </p:txBody>
      </p:sp>
      <p:sp>
        <p:nvSpPr>
          <p:cNvPr id="3" name="Content Placeholder 2"/>
          <p:cNvSpPr>
            <a:spLocks noGrp="1"/>
          </p:cNvSpPr>
          <p:nvPr>
            <p:ph idx="1"/>
          </p:nvPr>
        </p:nvSpPr>
        <p:spPr/>
        <p:txBody>
          <a:bodyPr/>
          <a:lstStyle/>
          <a:p>
            <a:r>
              <a:rPr lang="en-US" sz="2000" dirty="0">
                <a:effectLst/>
                <a:latin typeface="Times New Roman" panose="02020603050405020304" pitchFamily="18" charset="0"/>
              </a:rPr>
              <a:t>Distortion means that the signal changes its form or shape.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Distortion can occur in a composite signal made of different frequencies.</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Each signal component has its own propagation speed through a medium and, therefore, its own delay in arriving at the destination.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Differences in delay may create a difference in phase if the delay is not exactly the same as the period duration.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In other words, signal components at the receiver have phases different from what they had at the sender.</a:t>
            </a:r>
            <a:endParaRPr lang="en-IN" sz="20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83"/>
            <a:ext cx="8229600" cy="1143000"/>
          </a:xfrm>
        </p:spPr>
        <p:txBody>
          <a:bodyPr/>
          <a:lstStyle/>
          <a:p>
            <a:r>
              <a:rPr lang="en-IN" dirty="0"/>
              <a:t>Distortion</a:t>
            </a:r>
            <a:endParaRPr lang="en-IN" dirty="0"/>
          </a:p>
        </p:txBody>
      </p:sp>
      <p:sp>
        <p:nvSpPr>
          <p:cNvPr id="3" name="Content Placeholder 2"/>
          <p:cNvSpPr>
            <a:spLocks noGrp="1"/>
          </p:cNvSpPr>
          <p:nvPr>
            <p:ph idx="1"/>
          </p:nvPr>
        </p:nvSpPr>
        <p:spPr>
          <a:xfrm>
            <a:off x="533400" y="838200"/>
            <a:ext cx="8229600" cy="3886200"/>
          </a:xfrm>
        </p:spPr>
        <p:txBody>
          <a:bodyPr/>
          <a:lstStyle/>
          <a:p>
            <a:r>
              <a:rPr lang="en-US" sz="2000" dirty="0">
                <a:effectLst/>
                <a:latin typeface="Times New Roman" panose="02020603050405020304" pitchFamily="18" charset="0"/>
              </a:rPr>
              <a:t>Distortion means that the signal changes its form or shape.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Distortion can occur in a composite signal made of different frequencies.</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Each signal component has its own propagation speed through a medium and, therefore, its own delay in arriving at the final destination.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Differences in delay may create a difference in phase if the delay is not exactly the same as the period duration. </a:t>
            </a:r>
            <a:endParaRPr lang="en-US" sz="2000" dirty="0">
              <a:effectLst/>
              <a:latin typeface="Times New Roman" panose="02020603050405020304" pitchFamily="18" charset="0"/>
            </a:endParaRPr>
          </a:p>
          <a:p>
            <a:r>
              <a:rPr lang="en-US" sz="2000" dirty="0">
                <a:effectLst/>
                <a:latin typeface="Times New Roman" panose="02020603050405020304" pitchFamily="18" charset="0"/>
              </a:rPr>
              <a:t>In other words, signal components at the receiver have phases different from what they had at the sender.</a:t>
            </a:r>
            <a:endParaRPr lang="en-IN" sz="2000" dirty="0"/>
          </a:p>
        </p:txBody>
      </p:sp>
      <p:pic>
        <p:nvPicPr>
          <p:cNvPr id="5" name="Picture 4"/>
          <p:cNvPicPr>
            <a:picLocks noChangeAspect="1"/>
          </p:cNvPicPr>
          <p:nvPr/>
        </p:nvPicPr>
        <p:blipFill>
          <a:blip r:embed="rId1"/>
          <a:stretch>
            <a:fillRect/>
          </a:stretch>
        </p:blipFill>
        <p:spPr>
          <a:xfrm>
            <a:off x="1829435" y="3581400"/>
            <a:ext cx="5697220" cy="1981200"/>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Noise</a:t>
            </a:r>
            <a:endParaRPr lang="en-IN" dirty="0"/>
          </a:p>
        </p:txBody>
      </p:sp>
      <p:sp>
        <p:nvSpPr>
          <p:cNvPr id="3" name="Content Placeholder 2"/>
          <p:cNvSpPr>
            <a:spLocks noGrp="1"/>
          </p:cNvSpPr>
          <p:nvPr>
            <p:ph idx="1"/>
          </p:nvPr>
        </p:nvSpPr>
        <p:spPr/>
        <p:txBody>
          <a:bodyPr/>
          <a:lstStyle/>
          <a:p>
            <a:r>
              <a:rPr lang="en-US" sz="2000" dirty="0">
                <a:effectLst/>
                <a:latin typeface="+mj-lt"/>
              </a:rPr>
              <a:t>Noise is another cause of impairment.</a:t>
            </a:r>
            <a:endParaRPr lang="en-US" sz="2000" dirty="0">
              <a:effectLst/>
              <a:latin typeface="+mj-lt"/>
            </a:endParaRPr>
          </a:p>
          <a:p>
            <a:r>
              <a:rPr lang="en-US" sz="2000" dirty="0">
                <a:effectLst/>
                <a:latin typeface="+mj-lt"/>
              </a:rPr>
              <a:t>Thermal noise is the random motion of electrons in a wire, which creates an extra signal not originally sent by the transmitter.</a:t>
            </a:r>
            <a:endParaRPr lang="en-US" sz="2000" dirty="0">
              <a:effectLst/>
              <a:latin typeface="+mj-lt"/>
            </a:endParaRPr>
          </a:p>
          <a:p>
            <a:r>
              <a:rPr lang="en-US" sz="2000" dirty="0">
                <a:effectLst/>
                <a:latin typeface="+mj-lt"/>
              </a:rPr>
              <a:t>Induced noise comes from sources such as motors and applianc</a:t>
            </a:r>
            <a:r>
              <a:rPr lang="en-US" sz="2000" dirty="0">
                <a:latin typeface="+mj-lt"/>
              </a:rPr>
              <a:t>es.</a:t>
            </a:r>
            <a:endParaRPr lang="en-US" sz="2000" dirty="0">
              <a:latin typeface="+mj-lt"/>
            </a:endParaRPr>
          </a:p>
          <a:p>
            <a:r>
              <a:rPr lang="en-US" sz="2000" dirty="0">
                <a:latin typeface="+mj-lt"/>
              </a:rPr>
              <a:t>Crosstalk is the effect of one wire on the other. One wire acts as a sending antenna and the other as the receiving antenna. </a:t>
            </a:r>
            <a:endParaRPr lang="en-US" sz="2000" dirty="0">
              <a:latin typeface="+mj-lt"/>
            </a:endParaRPr>
          </a:p>
          <a:p>
            <a:r>
              <a:rPr lang="en-US" sz="2000" dirty="0">
                <a:latin typeface="+mj-lt"/>
              </a:rPr>
              <a:t>Impulse noise is a spike (a signal with high energy in a very short time) that comes from power lines, lightning.</a:t>
            </a:r>
            <a:endParaRPr lang="en-IN" sz="20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b="1" dirty="0"/>
              <a:t>Error control </a:t>
            </a:r>
            <a:r>
              <a:rPr lang="en-US" sz="2500" dirty="0"/>
              <a:t>These rules are designed to detect errors in messages and to ensure transmission of correct messages. The most common method is to </a:t>
            </a:r>
            <a:r>
              <a:rPr lang="en-US" sz="2500" b="1" i="1" dirty="0"/>
              <a:t>retransmit</a:t>
            </a:r>
            <a:r>
              <a:rPr lang="en-US" sz="2500" dirty="0"/>
              <a:t> erroneous message block. In such a case, a block having error is discarded by the receiver and is retransmitted by the sender</a:t>
            </a:r>
            <a:r>
              <a:rPr lang="en-US" sz="2500" b="1" dirty="0"/>
              <a:t>.</a:t>
            </a:r>
            <a:endParaRPr lang="en-US" sz="2500" b="1" dirty="0"/>
          </a:p>
          <a:p>
            <a:pPr algn="just"/>
            <a:endParaRPr lang="en-US" sz="2500" b="1" dirty="0"/>
          </a:p>
          <a:p>
            <a:pPr algn="just"/>
            <a:r>
              <a:rPr lang="en-US" sz="2500" b="1" dirty="0"/>
              <a:t>Precedence and order of transmission </a:t>
            </a:r>
            <a:r>
              <a:rPr lang="en-US" sz="2500" dirty="0"/>
              <a:t>These rules ensure that all the nodes get a chance to use the communication lines and other resources of the network based on the priorities assigned to them.</a:t>
            </a:r>
            <a:endParaRPr lang="en-US" sz="2500" dirty="0"/>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Noise</a:t>
            </a:r>
            <a:endParaRPr lang="en-IN" dirty="0"/>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rPr>
              <a:t>SNR is actually the ratio of what is wanted (signal) to what is not wanted (noise).</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A high SNR means the signal is less corrupted by noise; a low SNR means the signal is more corrupted by noise.</a:t>
            </a:r>
            <a:endParaRPr lang="en-US" sz="1800" dirty="0">
              <a:effectLst/>
              <a:latin typeface="Times New Roman" panose="02020603050405020304" pitchFamily="18" charset="0"/>
            </a:endParaRPr>
          </a:p>
          <a:p>
            <a:endParaRPr lang="en-IN" dirty="0">
              <a:latin typeface="+mj-lt"/>
            </a:endParaRPr>
          </a:p>
          <a:p>
            <a:endParaRPr lang="en-IN" dirty="0">
              <a:latin typeface="+mj-lt"/>
            </a:endParaRPr>
          </a:p>
          <a:p>
            <a:endParaRPr lang="en-IN" dirty="0">
              <a:latin typeface="+mj-lt"/>
            </a:endParaRPr>
          </a:p>
          <a:p>
            <a:r>
              <a:rPr lang="en-US" sz="1800" dirty="0">
                <a:effectLst/>
                <a:latin typeface="Times New Roman" panose="02020603050405020304" pitchFamily="18" charset="0"/>
              </a:rPr>
              <a:t>Because SNR is the ratio of two powers, it is often described in decibel units</a:t>
            </a:r>
            <a:endParaRPr lang="en-IN" dirty="0">
              <a:effectLst/>
              <a:latin typeface="+mj-lt"/>
            </a:endParaRPr>
          </a:p>
          <a:p>
            <a:endParaRPr lang="en-IN" dirty="0">
              <a:latin typeface="+mj-lt"/>
            </a:endParaRPr>
          </a:p>
        </p:txBody>
      </p:sp>
      <p:pic>
        <p:nvPicPr>
          <p:cNvPr id="5" name="Picture 4"/>
          <p:cNvPicPr>
            <a:picLocks noChangeAspect="1"/>
          </p:cNvPicPr>
          <p:nvPr/>
        </p:nvPicPr>
        <p:blipFill>
          <a:blip r:embed="rId1"/>
          <a:stretch>
            <a:fillRect/>
          </a:stretch>
        </p:blipFill>
        <p:spPr>
          <a:xfrm>
            <a:off x="3211712" y="2994768"/>
            <a:ext cx="2720576" cy="556308"/>
          </a:xfrm>
          <a:prstGeom prst="rect">
            <a:avLst/>
          </a:prstGeom>
        </p:spPr>
      </p:pic>
      <p:pic>
        <p:nvPicPr>
          <p:cNvPr id="7" name="Picture 6"/>
          <p:cNvPicPr>
            <a:picLocks noChangeAspect="1"/>
          </p:cNvPicPr>
          <p:nvPr/>
        </p:nvPicPr>
        <p:blipFill>
          <a:blip r:embed="rId2"/>
          <a:stretch>
            <a:fillRect/>
          </a:stretch>
        </p:blipFill>
        <p:spPr>
          <a:xfrm>
            <a:off x="3505200" y="4648200"/>
            <a:ext cx="2225233" cy="411516"/>
          </a:xfrm>
          <a:prstGeom prst="rect">
            <a:avLst/>
          </a:prstGeom>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Noise</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555912" y="2495469"/>
            <a:ext cx="8032176" cy="1867062"/>
          </a:xfrm>
          <a:prstGeom prst="rect">
            <a:avLst/>
          </a:prstGeo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Times New Roman" panose="02020603050405020304" pitchFamily="18" charset="0"/>
              </a:rPr>
              <a:t>DATA RATE LIMITS</a:t>
            </a:r>
            <a:endParaRPr lang="en-IN"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rPr>
              <a:t>Data rate depends on three factors:</a:t>
            </a:r>
            <a:endParaRPr lang="en-US" dirty="0">
              <a:effectLst/>
              <a:latin typeface="Times New Roman" panose="02020603050405020304" pitchFamily="18" charset="0"/>
            </a:endParaRPr>
          </a:p>
          <a:p>
            <a:pPr lvl="1"/>
            <a:r>
              <a:rPr lang="en-US" dirty="0">
                <a:effectLst/>
                <a:latin typeface="Times New Roman" panose="02020603050405020304" pitchFamily="18" charset="0"/>
              </a:rPr>
              <a:t>The bandwidth available</a:t>
            </a:r>
            <a:endParaRPr lang="en-US" dirty="0">
              <a:effectLst/>
              <a:latin typeface="Times New Roman" panose="02020603050405020304" pitchFamily="18" charset="0"/>
            </a:endParaRPr>
          </a:p>
          <a:p>
            <a:pPr lvl="1"/>
            <a:r>
              <a:rPr lang="en-US" dirty="0">
                <a:effectLst/>
                <a:latin typeface="Times New Roman" panose="02020603050405020304" pitchFamily="18" charset="0"/>
              </a:rPr>
              <a:t>The level of the signals we use</a:t>
            </a:r>
            <a:endParaRPr lang="en-US" dirty="0">
              <a:effectLst/>
              <a:latin typeface="Times New Roman" panose="02020603050405020304" pitchFamily="18" charset="0"/>
            </a:endParaRPr>
          </a:p>
          <a:p>
            <a:pPr lvl="1"/>
            <a:r>
              <a:rPr lang="en-US" dirty="0">
                <a:effectLst/>
                <a:latin typeface="Times New Roman" panose="02020603050405020304" pitchFamily="18" charset="0"/>
              </a:rPr>
              <a:t>The quality of the channel (the level of noise)</a:t>
            </a:r>
            <a:endParaRPr lang="en-IN"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Nyquist Bit Rate</a:t>
            </a:r>
            <a:endParaRPr lang="en-IN" dirty="0"/>
          </a:p>
        </p:txBody>
      </p:sp>
      <p:pic>
        <p:nvPicPr>
          <p:cNvPr id="5" name="Picture 4"/>
          <p:cNvPicPr>
            <a:picLocks noChangeAspect="1"/>
          </p:cNvPicPr>
          <p:nvPr/>
        </p:nvPicPr>
        <p:blipFill>
          <a:blip r:embed="rId1"/>
          <a:stretch>
            <a:fillRect/>
          </a:stretch>
        </p:blipFill>
        <p:spPr>
          <a:xfrm>
            <a:off x="457200" y="1742660"/>
            <a:ext cx="8199831" cy="1653683"/>
          </a:xfrm>
          <a:prstGeom prst="rect">
            <a:avLst/>
          </a:prstGeom>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endParaRPr lang="en-IN" dirty="0"/>
          </a:p>
        </p:txBody>
      </p:sp>
      <p:pic>
        <p:nvPicPr>
          <p:cNvPr id="5" name="Picture 4"/>
          <p:cNvPicPr>
            <a:picLocks noChangeAspect="1"/>
          </p:cNvPicPr>
          <p:nvPr/>
        </p:nvPicPr>
        <p:blipFill>
          <a:blip r:embed="rId1"/>
          <a:stretch>
            <a:fillRect/>
          </a:stretch>
        </p:blipFill>
        <p:spPr>
          <a:xfrm>
            <a:off x="529239" y="2674554"/>
            <a:ext cx="8085521" cy="1508891"/>
          </a:xfrm>
          <a:prstGeom prst="rect">
            <a:avLst/>
          </a:prstGeom>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517808" y="2685985"/>
            <a:ext cx="8108383" cy="1486029"/>
          </a:xfrm>
          <a:prstGeom prst="rect">
            <a:avLst/>
          </a:prstGeom>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IN" dirty="0"/>
              <a:t>Shannon Capacity</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483515" y="2739330"/>
            <a:ext cx="8176969" cy="1379340"/>
          </a:xfrm>
          <a:prstGeom prst="rect">
            <a:avLst/>
          </a:prstGeom>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Picture 4"/>
          <p:cNvPicPr>
            <a:picLocks noChangeAspect="1"/>
          </p:cNvPicPr>
          <p:nvPr/>
        </p:nvPicPr>
        <p:blipFill>
          <a:blip r:embed="rId1"/>
          <a:stretch>
            <a:fillRect/>
          </a:stretch>
        </p:blipFill>
        <p:spPr>
          <a:xfrm>
            <a:off x="456843" y="2468797"/>
            <a:ext cx="8230313" cy="1920406"/>
          </a:xfrm>
          <a:prstGeom prst="rect">
            <a:avLst/>
          </a:prstGeom>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a:t>
            </a:r>
            <a:endParaRPr lang="en-IN" dirty="0"/>
          </a:p>
        </p:txBody>
      </p:sp>
      <p:sp>
        <p:nvSpPr>
          <p:cNvPr id="3" name="Content Placeholder 2"/>
          <p:cNvSpPr>
            <a:spLocks noGrp="1"/>
          </p:cNvSpPr>
          <p:nvPr>
            <p:ph idx="1"/>
          </p:nvPr>
        </p:nvSpPr>
        <p:spPr/>
        <p:txBody>
          <a:bodyPr/>
          <a:lstStyle/>
          <a:p>
            <a:r>
              <a:rPr lang="en-IN" dirty="0"/>
              <a:t>Bandwidth</a:t>
            </a:r>
            <a:endParaRPr lang="en-IN" dirty="0"/>
          </a:p>
          <a:p>
            <a:r>
              <a:rPr lang="en-US" dirty="0">
                <a:effectLst/>
                <a:latin typeface="Times New Roman" panose="02020603050405020304" pitchFamily="18" charset="0"/>
              </a:rPr>
              <a:t>Bandwidth in hertz is the range of frequencies contained in a composite signal or the range of frequencies a channel can pass.</a:t>
            </a:r>
            <a:endParaRPr lang="en-US" dirty="0">
              <a:effectLst/>
              <a:latin typeface="Times New Roman" panose="02020603050405020304" pitchFamily="18" charset="0"/>
            </a:endParaRPr>
          </a:p>
          <a:p>
            <a:r>
              <a:rPr lang="en-US" dirty="0">
                <a:effectLst/>
                <a:latin typeface="Times New Roman" panose="02020603050405020304" pitchFamily="18" charset="0"/>
              </a:rPr>
              <a:t>The term bandwidth can also refer to the number of bits per second that a channel, a</a:t>
            </a:r>
            <a:br>
              <a:rPr lang="en-US" dirty="0"/>
            </a:br>
            <a:r>
              <a:rPr lang="en-US" dirty="0">
                <a:effectLst/>
                <a:latin typeface="Times New Roman" panose="02020603050405020304" pitchFamily="18" charset="0"/>
              </a:rPr>
              <a:t>link, or even a network can transmit.</a:t>
            </a:r>
            <a:endParaRPr lang="en-IN"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Throughput</a:t>
            </a:r>
            <a:endParaRPr lang="en-IN" dirty="0"/>
          </a:p>
        </p:txBody>
      </p:sp>
      <p:sp>
        <p:nvSpPr>
          <p:cNvPr id="3" name="Content Placeholder 2"/>
          <p:cNvSpPr>
            <a:spLocks noGrp="1"/>
          </p:cNvSpPr>
          <p:nvPr>
            <p:ph idx="1"/>
          </p:nvPr>
        </p:nvSpPr>
        <p:spPr/>
        <p:txBody>
          <a:bodyPr/>
          <a:lstStyle/>
          <a:p>
            <a:r>
              <a:rPr lang="en-US" sz="2400" dirty="0">
                <a:effectLst/>
                <a:latin typeface="Times New Roman" panose="02020603050405020304" pitchFamily="18" charset="0"/>
              </a:rPr>
              <a:t>The throughput is a measure of how fast we can actually send data through a network.</a:t>
            </a:r>
            <a:endParaRPr lang="en-US" sz="2400" dirty="0">
              <a:effectLst/>
              <a:latin typeface="Times New Roman" panose="02020603050405020304" pitchFamily="18" charset="0"/>
            </a:endParaRPr>
          </a:p>
          <a:p>
            <a:r>
              <a:rPr lang="en-US" sz="2400" dirty="0">
                <a:latin typeface="Times New Roman" panose="02020603050405020304" pitchFamily="18" charset="0"/>
              </a:rPr>
              <a:t>B</a:t>
            </a:r>
            <a:r>
              <a:rPr lang="en-US" sz="2400" dirty="0">
                <a:effectLst/>
                <a:latin typeface="Times New Roman" panose="02020603050405020304" pitchFamily="18" charset="0"/>
              </a:rPr>
              <a:t>andwidth in bits per second and throughput seem are different.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A link may have a bandwidth of B bps, but we can only send T bps through this link with T always less than B. </a:t>
            </a:r>
            <a:endParaRPr lang="en-US" sz="2400" dirty="0">
              <a:effectLst/>
              <a:latin typeface="Times New Roman" panose="02020603050405020304" pitchFamily="18" charset="0"/>
            </a:endParaRPr>
          </a:p>
          <a:p>
            <a:r>
              <a:rPr lang="en-US" sz="2400" dirty="0">
                <a:latin typeface="Times New Roman" panose="02020603050405020304" pitchFamily="18" charset="0"/>
              </a:rPr>
              <a:t>T</a:t>
            </a:r>
            <a:r>
              <a:rPr lang="en-US" sz="2400" dirty="0">
                <a:effectLst/>
                <a:latin typeface="Times New Roman" panose="02020603050405020304" pitchFamily="18" charset="0"/>
              </a:rPr>
              <a:t>he bandwidth is a potential measurement of a link; the throughput is an actual measurement of how fast we can</a:t>
            </a:r>
            <a:br>
              <a:rPr lang="en-US" sz="2400" dirty="0"/>
            </a:br>
            <a:r>
              <a:rPr lang="en-US" sz="2400" dirty="0">
                <a:effectLst/>
                <a:latin typeface="Times New Roman" panose="02020603050405020304" pitchFamily="18" charset="0"/>
              </a:rPr>
              <a:t>send data.</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b="1" dirty="0"/>
              <a:t>Connection establishment and termination </a:t>
            </a:r>
            <a:r>
              <a:rPr lang="en-US" sz="2500" dirty="0"/>
              <a:t>These rules define how connections are established, maintained and terminated when two nodes of a network want to communicate with each other. </a:t>
            </a:r>
            <a:endParaRPr lang="en-US" sz="2500" dirty="0"/>
          </a:p>
          <a:p>
            <a:pPr algn="just"/>
            <a:endParaRPr lang="en-US" sz="2500" b="1" dirty="0"/>
          </a:p>
          <a:p>
            <a:pPr algn="just"/>
            <a:r>
              <a:rPr lang="en-US" sz="2500" b="1" dirty="0"/>
              <a:t>Data security </a:t>
            </a:r>
            <a:r>
              <a:rPr lang="en-US" sz="2500" dirty="0"/>
              <a:t>Providing data security and privacy is also built into most communication software packages. It prevents access of data by unauthorized users.</a:t>
            </a:r>
            <a:endParaRPr lang="en-US" sz="2500" dirty="0"/>
          </a:p>
          <a:p>
            <a:pPr lvl="1" algn="just"/>
            <a:r>
              <a:rPr lang="en-US" sz="1700" dirty="0"/>
              <a:t>(https for instance) </a:t>
            </a:r>
            <a:endParaRPr lang="en-US" sz="1700" dirty="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479705" y="2609769"/>
            <a:ext cx="8184589" cy="1867062"/>
          </a:xfrm>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Latency</a:t>
            </a:r>
            <a:endParaRPr lang="en-IN" dirty="0"/>
          </a:p>
        </p:txBody>
      </p:sp>
      <p:sp>
        <p:nvSpPr>
          <p:cNvPr id="3" name="Content Placeholder 2"/>
          <p:cNvSpPr>
            <a:spLocks noGrp="1"/>
          </p:cNvSpPr>
          <p:nvPr>
            <p:ph idx="1"/>
          </p:nvPr>
        </p:nvSpPr>
        <p:spPr>
          <a:xfrm>
            <a:off x="457200" y="1600200"/>
            <a:ext cx="8229600" cy="3886200"/>
          </a:xfrm>
        </p:spPr>
        <p:txBody>
          <a:bodyPr/>
          <a:lstStyle/>
          <a:p>
            <a:r>
              <a:rPr lang="en-US" sz="2400" dirty="0">
                <a:effectLst/>
                <a:latin typeface="Times New Roman" panose="02020603050405020304" pitchFamily="18" charset="0"/>
              </a:rPr>
              <a:t>The latency or delay defines how long it takes for an entire message to completely arrive at the destination from the time the first bit is sent out from the source.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Latency is made of four components: propagation time, transmission time, queuing time and processing delay.</a:t>
            </a:r>
            <a:endParaRPr lang="en-IN" sz="2400" dirty="0"/>
          </a:p>
        </p:txBody>
      </p:sp>
      <p:pic>
        <p:nvPicPr>
          <p:cNvPr id="5" name="Picture 4"/>
          <p:cNvPicPr>
            <a:picLocks noChangeAspect="1"/>
          </p:cNvPicPr>
          <p:nvPr/>
        </p:nvPicPr>
        <p:blipFill>
          <a:blip r:embed="rId1"/>
          <a:stretch>
            <a:fillRect/>
          </a:stretch>
        </p:blipFill>
        <p:spPr>
          <a:xfrm>
            <a:off x="784532" y="4419600"/>
            <a:ext cx="7574936" cy="274344"/>
          </a:xfrm>
          <a:prstGeom prst="rect">
            <a:avLst/>
          </a:prstGeom>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Propagation</a:t>
            </a:r>
            <a:endParaRPr lang="en-IN"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rPr>
              <a:t>Propagation time measures the time required for a bit to travel from the source to the</a:t>
            </a:r>
            <a:br>
              <a:rPr lang="en-US" dirty="0"/>
            </a:br>
            <a:r>
              <a:rPr lang="en-US" dirty="0">
                <a:effectLst/>
                <a:latin typeface="Times New Roman" panose="02020603050405020304" pitchFamily="18" charset="0"/>
              </a:rPr>
              <a:t>destination</a:t>
            </a:r>
            <a:endParaRPr lang="en-IN" dirty="0"/>
          </a:p>
        </p:txBody>
      </p:sp>
      <p:pic>
        <p:nvPicPr>
          <p:cNvPr id="5" name="Picture 4"/>
          <p:cNvPicPr>
            <a:picLocks noChangeAspect="1"/>
          </p:cNvPicPr>
          <p:nvPr/>
        </p:nvPicPr>
        <p:blipFill>
          <a:blip r:embed="rId1"/>
          <a:stretch>
            <a:fillRect/>
          </a:stretch>
        </p:blipFill>
        <p:spPr>
          <a:xfrm>
            <a:off x="2247698" y="3192759"/>
            <a:ext cx="4648603" cy="472481"/>
          </a:xfrm>
          <a:prstGeom prst="rect">
            <a:avLst/>
          </a:prstGeom>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1"/>
          <a:stretch>
            <a:fillRect/>
          </a:stretch>
        </p:blipFill>
        <p:spPr>
          <a:xfrm>
            <a:off x="491136" y="2621200"/>
            <a:ext cx="8161727" cy="1844200"/>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Transmission time</a:t>
            </a:r>
            <a:endParaRPr lang="en-IN" dirty="0"/>
          </a:p>
        </p:txBody>
      </p:sp>
      <p:sp>
        <p:nvSpPr>
          <p:cNvPr id="3" name="Content Placeholder 2"/>
          <p:cNvSpPr>
            <a:spLocks noGrp="1"/>
          </p:cNvSpPr>
          <p:nvPr>
            <p:ph idx="1"/>
          </p:nvPr>
        </p:nvSpPr>
        <p:spPr/>
        <p:txBody>
          <a:bodyPr/>
          <a:lstStyle/>
          <a:p>
            <a:r>
              <a:rPr lang="en-US" sz="2400" dirty="0">
                <a:effectLst/>
                <a:latin typeface="Times New Roman" panose="02020603050405020304" pitchFamily="18" charset="0"/>
              </a:rPr>
              <a:t>there is a time between the first bit leaving the sender and the last bit arriving at the receiver.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The first bit leaves earlier and arrives earlier; the last bit leaves later and arrives later.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The transmission time of a message depends on the size of the message and the bandwidth of the channel.</a:t>
            </a:r>
            <a:endParaRPr lang="en-IN" sz="2400" dirty="0"/>
          </a:p>
        </p:txBody>
      </p:sp>
      <p:pic>
        <p:nvPicPr>
          <p:cNvPr id="5" name="Picture 4"/>
          <p:cNvPicPr>
            <a:picLocks noChangeAspect="1"/>
          </p:cNvPicPr>
          <p:nvPr/>
        </p:nvPicPr>
        <p:blipFill>
          <a:blip r:embed="rId1"/>
          <a:stretch>
            <a:fillRect/>
          </a:stretch>
        </p:blipFill>
        <p:spPr>
          <a:xfrm>
            <a:off x="2388681" y="4267200"/>
            <a:ext cx="4366638" cy="350550"/>
          </a:xfrm>
          <a:prstGeom prst="rect">
            <a:avLst/>
          </a:prstGeom>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479705" y="2243987"/>
            <a:ext cx="8184589" cy="2370025"/>
          </a:xfrm>
          <a:prstGeom prst="rect">
            <a:avLst/>
          </a:prstGeom>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Queuing Time</a:t>
            </a:r>
            <a:endParaRPr lang="en-IN" dirty="0"/>
          </a:p>
        </p:txBody>
      </p:sp>
      <p:sp>
        <p:nvSpPr>
          <p:cNvPr id="3" name="Content Placeholder 2"/>
          <p:cNvSpPr>
            <a:spLocks noGrp="1"/>
          </p:cNvSpPr>
          <p:nvPr>
            <p:ph idx="1"/>
          </p:nvPr>
        </p:nvSpPr>
        <p:spPr/>
        <p:txBody>
          <a:bodyPr/>
          <a:lstStyle/>
          <a:p>
            <a:r>
              <a:rPr lang="en-US" sz="2400" dirty="0">
                <a:effectLst/>
                <a:latin typeface="Times New Roman" panose="02020603050405020304" pitchFamily="18" charset="0"/>
              </a:rPr>
              <a:t>The third component in latency is the queuing time, the time needed for each intermediate or end device to hold the message before it can be processed.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The queuing time is not a fixed factor; it changes with the load imposed on the network.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When there is heavy traffic on the network, the queuing time increases. </a:t>
            </a:r>
            <a:endParaRPr lang="en-IN" sz="24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Jitter</a:t>
            </a:r>
            <a:endParaRPr lang="en-IN" dirty="0"/>
          </a:p>
        </p:txBody>
      </p:sp>
      <p:sp>
        <p:nvSpPr>
          <p:cNvPr id="3" name="Content Placeholder 2"/>
          <p:cNvSpPr>
            <a:spLocks noGrp="1"/>
          </p:cNvSpPr>
          <p:nvPr>
            <p:ph idx="1"/>
          </p:nvPr>
        </p:nvSpPr>
        <p:spPr/>
        <p:txBody>
          <a:bodyPr/>
          <a:lstStyle/>
          <a:p>
            <a:r>
              <a:rPr lang="en-US" sz="2400" dirty="0">
                <a:effectLst/>
                <a:latin typeface="Times New Roman" panose="02020603050405020304" pitchFamily="18" charset="0"/>
              </a:rPr>
              <a:t>Jitter is a problem if different packets of data encounter different delays and the application using the data at the receiver site is time-sensitive (audio and video data, for example).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If the delay for the first packet is 20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for the second is 45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and for the third is 40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then the real-time application that uses the packets endures jitter.</a:t>
            </a:r>
            <a:endParaRPr lang="en-IN" sz="2400"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dirty="0"/>
              <a:t>Bandwidth delay</a:t>
            </a:r>
            <a:endParaRPr lang="en-IN" dirty="0"/>
          </a:p>
        </p:txBody>
      </p:sp>
      <p:sp>
        <p:nvSpPr>
          <p:cNvPr id="3" name="Content Placeholder 2"/>
          <p:cNvSpPr>
            <a:spLocks noGrp="1"/>
          </p:cNvSpPr>
          <p:nvPr>
            <p:ph idx="1"/>
          </p:nvPr>
        </p:nvSpPr>
        <p:spPr/>
        <p:txBody>
          <a:bodyPr/>
          <a:lstStyle/>
          <a:p>
            <a:endParaRPr lang="en-IN"/>
          </a:p>
        </p:txBody>
      </p:sp>
      <p:pic>
        <p:nvPicPr>
          <p:cNvPr id="7" name="Picture 6"/>
          <p:cNvPicPr>
            <a:picLocks noChangeAspect="1"/>
          </p:cNvPicPr>
          <p:nvPr/>
        </p:nvPicPr>
        <p:blipFill>
          <a:blip r:embed="rId1"/>
          <a:stretch>
            <a:fillRect/>
          </a:stretch>
        </p:blipFill>
        <p:spPr>
          <a:xfrm>
            <a:off x="1714252" y="2042040"/>
            <a:ext cx="5715495" cy="2773920"/>
          </a:xfrm>
          <a:prstGeom prst="rect">
            <a:avLst/>
          </a:prstGeo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dirty="0"/>
              <a:t>Bandwidth delay</a:t>
            </a:r>
            <a:endParaRPr lang="en-IN" dirty="0"/>
          </a:p>
        </p:txBody>
      </p:sp>
      <p:pic>
        <p:nvPicPr>
          <p:cNvPr id="5" name="Picture 4"/>
          <p:cNvPicPr>
            <a:picLocks noChangeAspect="1"/>
          </p:cNvPicPr>
          <p:nvPr/>
        </p:nvPicPr>
        <p:blipFill>
          <a:blip r:embed="rId1"/>
          <a:stretch>
            <a:fillRect/>
          </a:stretch>
        </p:blipFill>
        <p:spPr>
          <a:xfrm>
            <a:off x="1443719" y="1539076"/>
            <a:ext cx="6256562" cy="37798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b="1" dirty="0"/>
              <a:t>Log information </a:t>
            </a:r>
            <a:r>
              <a:rPr lang="en-US" sz="2500" dirty="0"/>
              <a:t>Several communication software are designed to develop log information, which consists of all jobs and data communications tasks that have taken place. Such information may be used for charging the users of the network based on their usage of the network resources.</a:t>
            </a:r>
            <a:endParaRPr lang="en-US" sz="25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Data Representation</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buNone/>
            </a:pPr>
            <a:r>
              <a:rPr lang="en-US" sz="2500" dirty="0"/>
              <a:t>Information today comes in different forms such as </a:t>
            </a:r>
            <a:endParaRPr lang="en-US" sz="2500" dirty="0"/>
          </a:p>
          <a:p>
            <a:pPr algn="just"/>
            <a:r>
              <a:rPr lang="en-US" sz="2500" dirty="0"/>
              <a:t>Text, </a:t>
            </a:r>
            <a:endParaRPr lang="en-US" sz="2500" dirty="0"/>
          </a:p>
          <a:p>
            <a:pPr algn="just"/>
            <a:r>
              <a:rPr lang="en-US" sz="2500" dirty="0"/>
              <a:t>Numbers, </a:t>
            </a:r>
            <a:endParaRPr lang="en-US" sz="2500" dirty="0"/>
          </a:p>
          <a:p>
            <a:pPr algn="just"/>
            <a:r>
              <a:rPr lang="en-US" sz="2500" dirty="0"/>
              <a:t>Images, </a:t>
            </a:r>
            <a:endParaRPr lang="en-US" sz="2500" dirty="0"/>
          </a:p>
          <a:p>
            <a:pPr algn="just"/>
            <a:r>
              <a:rPr lang="en-US" sz="2500" dirty="0"/>
              <a:t>Audio, and </a:t>
            </a:r>
            <a:endParaRPr lang="en-US" sz="2500" dirty="0"/>
          </a:p>
          <a:p>
            <a:pPr algn="just"/>
            <a:r>
              <a:rPr lang="en-US" sz="2500" dirty="0"/>
              <a:t>Video.</a:t>
            </a:r>
            <a:endParaRPr lang="en-US" sz="2500" dirty="0"/>
          </a:p>
          <a:p>
            <a:pPr algn="just"/>
            <a:endParaRPr lang="en-US" sz="25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Summary</a:t>
            </a:r>
            <a:endParaRPr lang="en-IN" dirty="0"/>
          </a:p>
        </p:txBody>
      </p:sp>
      <p:sp>
        <p:nvSpPr>
          <p:cNvPr id="3" name="Table Placeholder 2"/>
          <p:cNvSpPr>
            <a:spLocks noGrp="1"/>
          </p:cNvSpPr>
          <p:nvPr>
            <p:ph type="tbl" idx="1"/>
          </p:nvPr>
        </p:nvSpPr>
        <p:spPr/>
      </p:sp>
      <p:pic>
        <p:nvPicPr>
          <p:cNvPr id="7" name="Picture 6"/>
          <p:cNvPicPr>
            <a:picLocks noChangeAspect="1"/>
          </p:cNvPicPr>
          <p:nvPr/>
        </p:nvPicPr>
        <p:blipFill>
          <a:blip r:embed="rId1"/>
          <a:stretch>
            <a:fillRect/>
          </a:stretch>
        </p:blipFill>
        <p:spPr>
          <a:xfrm>
            <a:off x="140178" y="1225710"/>
            <a:ext cx="8863643" cy="440657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1. Text</a:t>
            </a:r>
            <a:endParaRPr lang="en-US" sz="3000" b="1" dirty="0"/>
          </a:p>
        </p:txBody>
      </p:sp>
      <p:sp>
        <p:nvSpPr>
          <p:cNvPr id="13" name="Content Placeholder 9"/>
          <p:cNvSpPr>
            <a:spLocks noGrp="1"/>
          </p:cNvSpPr>
          <p:nvPr>
            <p:ph idx="1"/>
          </p:nvPr>
        </p:nvSpPr>
        <p:spPr>
          <a:xfrm>
            <a:off x="381000" y="914400"/>
            <a:ext cx="8229600" cy="4495800"/>
          </a:xfrm>
        </p:spPr>
        <p:txBody>
          <a:bodyPr/>
          <a:lstStyle/>
          <a:p>
            <a:pPr algn="just"/>
            <a:r>
              <a:rPr lang="en-US" sz="2500" dirty="0"/>
              <a:t>Text is represented as a bit pattern, a sequence of bits (Os or 1s). </a:t>
            </a:r>
            <a:endParaRPr lang="en-US" sz="2500" dirty="0"/>
          </a:p>
          <a:p>
            <a:pPr algn="just"/>
            <a:r>
              <a:rPr lang="en-US" sz="2500" dirty="0"/>
              <a:t>Different sets of bit patterns have been designed to represent text symbols. </a:t>
            </a:r>
            <a:endParaRPr lang="en-US" sz="2500" dirty="0"/>
          </a:p>
          <a:p>
            <a:pPr algn="just"/>
            <a:r>
              <a:rPr lang="en-US" sz="2500" dirty="0"/>
              <a:t>Each set is called a code, and the process of representing symbols is called coding. </a:t>
            </a:r>
            <a:endParaRPr lang="en-US" sz="2500" dirty="0"/>
          </a:p>
          <a:p>
            <a:pPr algn="just"/>
            <a:r>
              <a:rPr lang="en-US" sz="2500" dirty="0"/>
              <a:t>Today, the prevalent coding system is called Unicode, which uses 32 bits to represent a symbol or character used in any language in the world. </a:t>
            </a:r>
            <a:endParaRPr lang="en-US" sz="25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1. Text</a:t>
            </a:r>
            <a:endParaRPr lang="en-US" sz="3000" b="1" dirty="0"/>
          </a:p>
        </p:txBody>
      </p:sp>
      <p:sp>
        <p:nvSpPr>
          <p:cNvPr id="13" name="Content Placeholder 9"/>
          <p:cNvSpPr>
            <a:spLocks noGrp="1"/>
          </p:cNvSpPr>
          <p:nvPr>
            <p:ph idx="1"/>
          </p:nvPr>
        </p:nvSpPr>
        <p:spPr>
          <a:xfrm>
            <a:off x="381000" y="838200"/>
            <a:ext cx="8229600" cy="4495800"/>
          </a:xfrm>
        </p:spPr>
        <p:txBody>
          <a:bodyPr/>
          <a:lstStyle/>
          <a:p>
            <a:pPr algn="just"/>
            <a:r>
              <a:rPr lang="en-US" sz="2500" dirty="0"/>
              <a:t>The American Standard Code for Information Interchange (ASCII), developed some decades ago in the United States</a:t>
            </a:r>
            <a:endParaRPr lang="en-US" sz="2500" dirty="0"/>
          </a:p>
          <a:p>
            <a:pPr algn="just"/>
            <a:r>
              <a:rPr lang="en-US" sz="2500" dirty="0">
                <a:hlinkClick r:id="rId2"/>
              </a:rPr>
              <a:t>ASCII chart</a:t>
            </a:r>
            <a:endParaRPr lang="en-US" sz="25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828800" y="457200"/>
            <a:ext cx="5806943" cy="51515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2. Numbers</a:t>
            </a:r>
            <a:endParaRPr lang="en-US" sz="3000" b="1" dirty="0"/>
          </a:p>
        </p:txBody>
      </p:sp>
      <p:sp>
        <p:nvSpPr>
          <p:cNvPr id="13" name="Content Placeholder 9"/>
          <p:cNvSpPr>
            <a:spLocks noGrp="1"/>
          </p:cNvSpPr>
          <p:nvPr>
            <p:ph idx="1"/>
          </p:nvPr>
        </p:nvSpPr>
        <p:spPr>
          <a:xfrm>
            <a:off x="381000" y="762000"/>
            <a:ext cx="8229600" cy="2438400"/>
          </a:xfrm>
        </p:spPr>
        <p:txBody>
          <a:bodyPr/>
          <a:lstStyle/>
          <a:p>
            <a:pPr algn="just"/>
            <a:r>
              <a:rPr lang="en-US" sz="2500" dirty="0"/>
              <a:t>Numbers are also represented by bit patterns.</a:t>
            </a:r>
            <a:endParaRPr lang="en-US" sz="2500" dirty="0"/>
          </a:p>
          <a:p>
            <a:pPr algn="just"/>
            <a:r>
              <a:rPr lang="en-US" sz="2500" dirty="0"/>
              <a:t>However, a code such as ASCII is not used to represent numbers; </a:t>
            </a:r>
            <a:endParaRPr lang="en-US" sz="2500" dirty="0"/>
          </a:p>
          <a:p>
            <a:pPr algn="just"/>
            <a:r>
              <a:rPr lang="en-US" sz="2500" dirty="0"/>
              <a:t>The number is directly converted to a binary number to simplify mathematical operations</a:t>
            </a:r>
            <a:endParaRPr lang="en-US" sz="2500" dirty="0"/>
          </a:p>
        </p:txBody>
      </p:sp>
      <p:pic>
        <p:nvPicPr>
          <p:cNvPr id="3" name="Picture 2"/>
          <p:cNvPicPr>
            <a:picLocks noChangeAspect="1"/>
          </p:cNvPicPr>
          <p:nvPr/>
        </p:nvPicPr>
        <p:blipFill>
          <a:blip r:embed="rId2"/>
          <a:stretch>
            <a:fillRect/>
          </a:stretch>
        </p:blipFill>
        <p:spPr>
          <a:xfrm>
            <a:off x="2362200" y="2913452"/>
            <a:ext cx="4149344" cy="222305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endParaRPr lang="en-US" sz="3000" b="1" dirty="0"/>
          </a:p>
        </p:txBody>
      </p:sp>
      <p:sp>
        <p:nvSpPr>
          <p:cNvPr id="13" name="Content Placeholder 9"/>
          <p:cNvSpPr>
            <a:spLocks noGrp="1"/>
          </p:cNvSpPr>
          <p:nvPr>
            <p:ph idx="1"/>
          </p:nvPr>
        </p:nvSpPr>
        <p:spPr>
          <a:xfrm>
            <a:off x="381000" y="762000"/>
            <a:ext cx="8229600" cy="4419600"/>
          </a:xfrm>
        </p:spPr>
        <p:txBody>
          <a:bodyPr/>
          <a:lstStyle/>
          <a:p>
            <a:pPr algn="just"/>
            <a:r>
              <a:rPr lang="en-US" sz="2500" dirty="0"/>
              <a:t>Images are also represented by bit patterns. </a:t>
            </a:r>
            <a:endParaRPr lang="en-US" sz="2500" dirty="0"/>
          </a:p>
          <a:p>
            <a:pPr algn="just"/>
            <a:r>
              <a:rPr lang="en-US" sz="2500" dirty="0"/>
              <a:t>In its simplest form, an image is composed of a matrix of pixels (picture elements), where each pixel is a small dot. </a:t>
            </a:r>
            <a:endParaRPr lang="en-US" sz="2500" dirty="0"/>
          </a:p>
          <a:p>
            <a:pPr algn="just"/>
            <a:r>
              <a:rPr lang="en-US" sz="2500" dirty="0"/>
              <a:t>The size of the pixel depends on the resolution. For example, an image can be divided into 1000 pixels or 10,000 pixels. </a:t>
            </a:r>
            <a:endParaRPr lang="en-US" sz="2500" dirty="0"/>
          </a:p>
          <a:p>
            <a:pPr algn="just"/>
            <a:r>
              <a:rPr lang="en-US" sz="2500" dirty="0"/>
              <a:t>In the second case, there is a better representation of the image (better resolution), but more memory is needed to store the image.</a:t>
            </a:r>
            <a:endParaRPr lang="en-US" sz="25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endParaRPr lang="en-US" sz="3000" b="1" dirty="0"/>
          </a:p>
        </p:txBody>
      </p:sp>
      <p:sp>
        <p:nvSpPr>
          <p:cNvPr id="13" name="Content Placeholder 9"/>
          <p:cNvSpPr>
            <a:spLocks noGrp="1"/>
          </p:cNvSpPr>
          <p:nvPr>
            <p:ph idx="1"/>
          </p:nvPr>
        </p:nvSpPr>
        <p:spPr>
          <a:xfrm>
            <a:off x="381000" y="762000"/>
            <a:ext cx="8229600" cy="4419600"/>
          </a:xfrm>
        </p:spPr>
        <p:txBody>
          <a:bodyPr/>
          <a:lstStyle/>
          <a:p>
            <a:pPr algn="just"/>
            <a:r>
              <a:rPr lang="en-US" sz="2500" dirty="0"/>
              <a:t>After an image is divided into pixels, each pixel is assigned a bit pattern. </a:t>
            </a:r>
            <a:endParaRPr lang="en-US" sz="2500" dirty="0"/>
          </a:p>
          <a:p>
            <a:pPr algn="just"/>
            <a:r>
              <a:rPr lang="en-US" sz="2500" dirty="0"/>
              <a:t>The size and the value of the pattern depend on the image. </a:t>
            </a:r>
            <a:endParaRPr lang="en-US" sz="2500" dirty="0"/>
          </a:p>
          <a:p>
            <a:pPr algn="just"/>
            <a:r>
              <a:rPr lang="en-US" sz="2500" dirty="0"/>
              <a:t>For an image made of only black-and-white dots (e.g., a chessboard), a 1-bit pattern is enough to represent a pixel.</a:t>
            </a:r>
            <a:endParaRPr lang="en-US" sz="2500" dirty="0"/>
          </a:p>
          <a:p>
            <a:pPr algn="just"/>
            <a:r>
              <a:rPr lang="en-US" sz="2500" dirty="0"/>
              <a:t>If an image is not made of pure white and pure black pixels, you can increase the size of the bit pattern to include gray scale.</a:t>
            </a:r>
            <a:endParaRPr lang="en-US" sz="25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31885"/>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3</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endParaRPr lang="en-US" sz="3000" b="1" dirty="0"/>
          </a:p>
        </p:txBody>
      </p:sp>
      <p:sp>
        <p:nvSpPr>
          <p:cNvPr id="13" name="Content Placeholder 9"/>
          <p:cNvSpPr>
            <a:spLocks noGrp="1"/>
          </p:cNvSpPr>
          <p:nvPr>
            <p:ph idx="1"/>
          </p:nvPr>
        </p:nvSpPr>
        <p:spPr>
          <a:xfrm>
            <a:off x="381000" y="762000"/>
            <a:ext cx="8229600" cy="4419600"/>
          </a:xfrm>
        </p:spPr>
        <p:txBody>
          <a:bodyPr/>
          <a:lstStyle/>
          <a:p>
            <a:r>
              <a:rPr lang="en-US" sz="2400" dirty="0"/>
              <a:t>How many numbers can be represented by one bit  - 0, 1</a:t>
            </a:r>
            <a:endParaRPr lang="en-US" sz="2400" dirty="0"/>
          </a:p>
          <a:p>
            <a:r>
              <a:rPr lang="en-US" sz="2400" dirty="0"/>
              <a:t>How many two bits combinations can be made - 00, 01, 10, 11</a:t>
            </a:r>
            <a:endParaRPr lang="en-US" sz="2400" dirty="0"/>
          </a:p>
        </p:txBody>
      </p:sp>
      <p:pic>
        <p:nvPicPr>
          <p:cNvPr id="3" name="Picture 2"/>
          <p:cNvPicPr>
            <a:picLocks noChangeAspect="1"/>
          </p:cNvPicPr>
          <p:nvPr/>
        </p:nvPicPr>
        <p:blipFill>
          <a:blip r:embed="rId2"/>
          <a:stretch>
            <a:fillRect/>
          </a:stretch>
        </p:blipFill>
        <p:spPr>
          <a:xfrm>
            <a:off x="1597065" y="1980813"/>
            <a:ext cx="6831638" cy="3185169"/>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endParaRPr lang="en-US" sz="3000" b="1" dirty="0"/>
          </a:p>
        </p:txBody>
      </p:sp>
      <p:sp>
        <p:nvSpPr>
          <p:cNvPr id="13" name="Content Placeholder 9"/>
          <p:cNvSpPr>
            <a:spLocks noGrp="1"/>
          </p:cNvSpPr>
          <p:nvPr>
            <p:ph idx="1"/>
          </p:nvPr>
        </p:nvSpPr>
        <p:spPr>
          <a:xfrm>
            <a:off x="381000" y="762000"/>
            <a:ext cx="8229600" cy="4419600"/>
          </a:xfrm>
        </p:spPr>
        <p:txBody>
          <a:bodyPr/>
          <a:lstStyle/>
          <a:p>
            <a:pPr algn="just"/>
            <a:r>
              <a:rPr lang="en-US" sz="2500" dirty="0"/>
              <a:t>For Example </a:t>
            </a:r>
            <a:endParaRPr lang="en-US" sz="2500" dirty="0"/>
          </a:p>
          <a:p>
            <a:pPr algn="just"/>
            <a:r>
              <a:rPr lang="en-US" sz="2500" dirty="0"/>
              <a:t>To show four levels of gray scale, you can use 2-bit patterns. </a:t>
            </a:r>
            <a:endParaRPr lang="en-US" sz="2500" dirty="0"/>
          </a:p>
          <a:p>
            <a:pPr algn="just"/>
            <a:r>
              <a:rPr lang="en-US" sz="2500" dirty="0"/>
              <a:t>A black pixel can be represented by 00, </a:t>
            </a:r>
            <a:endParaRPr lang="en-US" sz="2500" dirty="0"/>
          </a:p>
          <a:p>
            <a:pPr algn="just"/>
            <a:r>
              <a:rPr lang="en-US" sz="2500" dirty="0"/>
              <a:t>A dark gray pixel by 01, </a:t>
            </a:r>
            <a:endParaRPr lang="en-US" sz="2500" dirty="0"/>
          </a:p>
          <a:p>
            <a:pPr algn="just"/>
            <a:r>
              <a:rPr lang="en-US" sz="2500" dirty="0"/>
              <a:t>A light gray pixel by 10, and </a:t>
            </a:r>
            <a:endParaRPr lang="en-US" sz="2500" dirty="0"/>
          </a:p>
          <a:p>
            <a:pPr algn="just"/>
            <a:r>
              <a:rPr lang="en-US" sz="2500" dirty="0"/>
              <a:t>A white pixel by 11.</a:t>
            </a:r>
            <a:endParaRPr lang="en-US" sz="25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endParaRPr lang="en-US" sz="3000" b="1" dirty="0"/>
          </a:p>
        </p:txBody>
      </p:sp>
      <p:sp>
        <p:nvSpPr>
          <p:cNvPr id="13" name="Content Placeholder 9"/>
          <p:cNvSpPr>
            <a:spLocks noGrp="1"/>
          </p:cNvSpPr>
          <p:nvPr>
            <p:ph idx="1"/>
          </p:nvPr>
        </p:nvSpPr>
        <p:spPr>
          <a:xfrm>
            <a:off x="381000" y="762000"/>
            <a:ext cx="8229600" cy="4419600"/>
          </a:xfrm>
        </p:spPr>
        <p:txBody>
          <a:bodyPr/>
          <a:lstStyle/>
          <a:p>
            <a:pPr algn="just"/>
            <a:r>
              <a:rPr lang="en-US" sz="2500" dirty="0"/>
              <a:t>There are several methods to represent color images. </a:t>
            </a:r>
            <a:endParaRPr lang="en-US" sz="2500" dirty="0"/>
          </a:p>
          <a:p>
            <a:pPr algn="just"/>
            <a:r>
              <a:rPr lang="en-US" sz="2500" dirty="0"/>
              <a:t>The intensity of each color is measured, and a bit pattern is assigned to it.</a:t>
            </a:r>
            <a:endParaRPr lang="en-US" sz="2500" dirty="0"/>
          </a:p>
          <a:p>
            <a:pPr algn="just"/>
            <a:r>
              <a:rPr lang="en-US" sz="2500" dirty="0"/>
              <a:t>One method is called RGB, so called because each color is made of a combination of three primary colors: red, green, and blue. </a:t>
            </a:r>
            <a:endParaRPr lang="en-US" sz="2500" dirty="0"/>
          </a:p>
          <a:p>
            <a:pPr algn="just"/>
            <a:r>
              <a:rPr lang="en-US" sz="2500" dirty="0"/>
              <a:t>Another method is called YCM, in which a color is made of a combination of three other primary colors: yellow, cyan, and magenta.</a:t>
            </a:r>
            <a:endParaRPr lang="en-US" sz="25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4. Audio</a:t>
            </a:r>
            <a:endParaRPr lang="en-US" sz="3000" b="1" dirty="0"/>
          </a:p>
        </p:txBody>
      </p:sp>
      <p:sp>
        <p:nvSpPr>
          <p:cNvPr id="13" name="Content Placeholder 9"/>
          <p:cNvSpPr>
            <a:spLocks noGrp="1"/>
          </p:cNvSpPr>
          <p:nvPr>
            <p:ph idx="1"/>
          </p:nvPr>
        </p:nvSpPr>
        <p:spPr>
          <a:xfrm>
            <a:off x="381000" y="762000"/>
            <a:ext cx="8229600" cy="4419600"/>
          </a:xfrm>
        </p:spPr>
        <p:txBody>
          <a:bodyPr/>
          <a:lstStyle/>
          <a:p>
            <a:pPr algn="just"/>
            <a:r>
              <a:rPr lang="en-US" sz="2500" dirty="0"/>
              <a:t>Audio refers to the recording or broadcasting of sound or music. </a:t>
            </a:r>
            <a:endParaRPr lang="en-US" sz="2500" dirty="0"/>
          </a:p>
          <a:p>
            <a:pPr algn="just"/>
            <a:r>
              <a:rPr lang="en-US" sz="2500" dirty="0"/>
              <a:t>Audio is by nature different from text, numbers, or images. </a:t>
            </a:r>
            <a:endParaRPr lang="en-US" sz="2500" dirty="0"/>
          </a:p>
          <a:p>
            <a:pPr algn="just"/>
            <a:r>
              <a:rPr lang="en-US" sz="2500" dirty="0"/>
              <a:t>It is continuous, not discrete. </a:t>
            </a:r>
            <a:endParaRPr lang="en-US" sz="2500" dirty="0"/>
          </a:p>
          <a:p>
            <a:pPr algn="just"/>
            <a:r>
              <a:rPr lang="en-US" sz="2500" dirty="0"/>
              <a:t>Even when we use a microphone to change voice or music to an electric signal, we create a continuous signal.</a:t>
            </a:r>
            <a:endParaRPr lang="en-US" sz="2500" dirty="0"/>
          </a:p>
          <a:p>
            <a:pPr algn="just"/>
            <a:r>
              <a:rPr lang="en-US" sz="2500" dirty="0"/>
              <a:t>we learn how to change sound or music to a digital or an analog signal.</a:t>
            </a:r>
            <a:endParaRPr lang="en-US" sz="25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 and CO</a:t>
            </a:r>
            <a:endParaRPr lang="en-IN" dirty="0"/>
          </a:p>
        </p:txBody>
      </p:sp>
      <p:sp>
        <p:nvSpPr>
          <p:cNvPr id="3" name="Table Placeholder 2"/>
          <p:cNvSpPr>
            <a:spLocks noGrp="1"/>
          </p:cNvSpPr>
          <p:nvPr>
            <p:ph type="tbl" idx="1"/>
          </p:nvPr>
        </p:nvSpPr>
        <p:spPr/>
      </p:sp>
      <p:pic>
        <p:nvPicPr>
          <p:cNvPr id="5" name="Picture 4"/>
          <p:cNvPicPr>
            <a:picLocks noChangeAspect="1"/>
          </p:cNvPicPr>
          <p:nvPr/>
        </p:nvPicPr>
        <p:blipFill>
          <a:blip r:embed="rId1"/>
          <a:stretch>
            <a:fillRect/>
          </a:stretch>
        </p:blipFill>
        <p:spPr>
          <a:xfrm>
            <a:off x="7374" y="1507901"/>
            <a:ext cx="9144000" cy="384219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5. Video</a:t>
            </a:r>
            <a:endParaRPr lang="en-US" sz="3000" b="1" dirty="0"/>
          </a:p>
        </p:txBody>
      </p:sp>
      <p:sp>
        <p:nvSpPr>
          <p:cNvPr id="13" name="Content Placeholder 9"/>
          <p:cNvSpPr>
            <a:spLocks noGrp="1"/>
          </p:cNvSpPr>
          <p:nvPr>
            <p:ph idx="1"/>
          </p:nvPr>
        </p:nvSpPr>
        <p:spPr>
          <a:xfrm>
            <a:off x="381000" y="762000"/>
            <a:ext cx="8229600" cy="4419600"/>
          </a:xfrm>
        </p:spPr>
        <p:txBody>
          <a:bodyPr/>
          <a:lstStyle/>
          <a:p>
            <a:pPr algn="just"/>
            <a:r>
              <a:rPr lang="en-US" sz="2500" dirty="0"/>
              <a:t>Video refers to the recording or broadcasting of a picture or movie. </a:t>
            </a:r>
            <a:endParaRPr lang="en-US" sz="2500" dirty="0"/>
          </a:p>
          <a:p>
            <a:pPr algn="just"/>
            <a:r>
              <a:rPr lang="en-US" sz="2500" dirty="0"/>
              <a:t>Video can either be produced as a continuous entity (e.g., by a TV camera), or it can be a combination of images, each a discrete entity, arranged to convey the idea of motion. </a:t>
            </a:r>
            <a:endParaRPr lang="en-US" sz="2500" dirty="0"/>
          </a:p>
          <a:p>
            <a:pPr algn="just"/>
            <a:r>
              <a:rPr lang="en-US" sz="2500" dirty="0"/>
              <a:t>We can change video to a digital or an analog signal.</a:t>
            </a:r>
            <a:endParaRPr lang="en-US" sz="25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Data Flow</a:t>
            </a:r>
            <a:endParaRPr lang="en-US" sz="3000" b="1" dirty="0"/>
          </a:p>
        </p:txBody>
      </p:sp>
      <p:sp>
        <p:nvSpPr>
          <p:cNvPr id="13" name="Content Placeholder 9"/>
          <p:cNvSpPr>
            <a:spLocks noGrp="1"/>
          </p:cNvSpPr>
          <p:nvPr>
            <p:ph idx="1"/>
          </p:nvPr>
        </p:nvSpPr>
        <p:spPr>
          <a:xfrm>
            <a:off x="381000" y="762000"/>
            <a:ext cx="8229600" cy="2057400"/>
          </a:xfrm>
        </p:spPr>
        <p:txBody>
          <a:bodyPr/>
          <a:lstStyle/>
          <a:p>
            <a:pPr algn="just"/>
            <a:r>
              <a:rPr lang="en-US" sz="2500" dirty="0"/>
              <a:t>Communication between two devices can be </a:t>
            </a:r>
            <a:endParaRPr lang="en-US" sz="2500" dirty="0"/>
          </a:p>
          <a:p>
            <a:pPr lvl="2" algn="just"/>
            <a:r>
              <a:rPr lang="en-US" sz="2500" dirty="0"/>
              <a:t>Simplex</a:t>
            </a:r>
            <a:endParaRPr lang="en-US" sz="2500" dirty="0"/>
          </a:p>
          <a:p>
            <a:pPr lvl="2" algn="just"/>
            <a:r>
              <a:rPr lang="en-US" sz="2500" dirty="0"/>
              <a:t>Half-Duplex </a:t>
            </a:r>
            <a:endParaRPr lang="en-US" sz="2500" dirty="0"/>
          </a:p>
          <a:p>
            <a:pPr lvl="2" algn="just"/>
            <a:r>
              <a:rPr lang="en-US" sz="2500" dirty="0"/>
              <a:t>Full-Duplex </a:t>
            </a:r>
            <a:endParaRPr lang="en-US" sz="25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Simplex </a:t>
            </a:r>
            <a:endParaRPr lang="en-US" sz="3000" b="1" dirty="0"/>
          </a:p>
        </p:txBody>
      </p:sp>
      <p:sp>
        <p:nvSpPr>
          <p:cNvPr id="13" name="Content Placeholder 9"/>
          <p:cNvSpPr>
            <a:spLocks noGrp="1"/>
          </p:cNvSpPr>
          <p:nvPr>
            <p:ph idx="1"/>
          </p:nvPr>
        </p:nvSpPr>
        <p:spPr>
          <a:xfrm>
            <a:off x="381000" y="762000"/>
            <a:ext cx="8229600" cy="4419600"/>
          </a:xfrm>
        </p:spPr>
        <p:txBody>
          <a:bodyPr/>
          <a:lstStyle/>
          <a:p>
            <a:pPr algn="just"/>
            <a:r>
              <a:rPr lang="en-US" sz="2500" dirty="0"/>
              <a:t>The communication is unidirectional, as on a one-way street </a:t>
            </a:r>
            <a:endParaRPr lang="en-US" sz="2500" dirty="0"/>
          </a:p>
          <a:p>
            <a:pPr algn="just"/>
            <a:r>
              <a:rPr lang="en-US" sz="2500" dirty="0"/>
              <a:t>Only one of the two devices on a link can transmit; the other can only receive (see Figure)</a:t>
            </a:r>
            <a:endParaRPr lang="en-US" sz="2500" dirty="0"/>
          </a:p>
          <a:p>
            <a:pPr algn="just"/>
            <a:r>
              <a:rPr lang="en-US" sz="2500" dirty="0"/>
              <a:t>Keyboards and traditional monitors are examples of simplex devices. </a:t>
            </a:r>
            <a:endParaRPr lang="en-US" sz="2500" dirty="0"/>
          </a:p>
          <a:p>
            <a:pPr algn="just"/>
            <a:r>
              <a:rPr lang="en-US" sz="2500" dirty="0"/>
              <a:t>The keyboard can only introduce input; the monitor can only accept output. </a:t>
            </a:r>
            <a:endParaRPr lang="en-US" sz="2500" dirty="0"/>
          </a:p>
          <a:p>
            <a:pPr algn="just"/>
            <a:r>
              <a:rPr lang="en-US" sz="2500" dirty="0"/>
              <a:t>The simplex mode can use the entire capacity of the channel to send data in one direction.</a:t>
            </a:r>
            <a:endParaRPr lang="en-US" sz="25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Simplex </a:t>
            </a:r>
            <a:endParaRPr lang="en-US" sz="3000" b="1" dirty="0"/>
          </a:p>
        </p:txBody>
      </p:sp>
      <p:sp>
        <p:nvSpPr>
          <p:cNvPr id="13" name="Content Placeholder 9"/>
          <p:cNvSpPr>
            <a:spLocks noGrp="1"/>
          </p:cNvSpPr>
          <p:nvPr>
            <p:ph idx="1"/>
          </p:nvPr>
        </p:nvSpPr>
        <p:spPr>
          <a:xfrm>
            <a:off x="381000" y="3200400"/>
            <a:ext cx="8229600" cy="1600200"/>
          </a:xfrm>
        </p:spPr>
        <p:txBody>
          <a:bodyPr/>
          <a:lstStyle/>
          <a:p>
            <a:pPr algn="just"/>
            <a:r>
              <a:rPr lang="en-US" sz="2500" dirty="0"/>
              <a:t>If all we want to do is send information one-way, then simplex is just fine. </a:t>
            </a:r>
            <a:endParaRPr lang="en-US" sz="2500" dirty="0"/>
          </a:p>
          <a:p>
            <a:pPr algn="just"/>
            <a:endParaRPr lang="en-US" sz="2500" dirty="0"/>
          </a:p>
        </p:txBody>
      </p:sp>
      <p:pic>
        <p:nvPicPr>
          <p:cNvPr id="1026" name="Picture 2" descr="C:\Users\Admin\Desktop\Capture.JPG"/>
          <p:cNvPicPr>
            <a:picLocks noChangeAspect="1" noChangeArrowheads="1"/>
          </p:cNvPicPr>
          <p:nvPr/>
        </p:nvPicPr>
        <p:blipFill>
          <a:blip r:embed="rId2"/>
          <a:srcRect/>
          <a:stretch>
            <a:fillRect/>
          </a:stretch>
        </p:blipFill>
        <p:spPr bwMode="auto">
          <a:xfrm>
            <a:off x="457200" y="914400"/>
            <a:ext cx="8153400" cy="1882781"/>
          </a:xfrm>
          <a:prstGeom prst="rect">
            <a:avLst/>
          </a:prstGeom>
          <a:noFill/>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endParaRPr lang="en-US" sz="3000" b="1" dirty="0"/>
          </a:p>
        </p:txBody>
      </p:sp>
      <p:sp>
        <p:nvSpPr>
          <p:cNvPr id="13" name="Content Placeholder 9"/>
          <p:cNvSpPr>
            <a:spLocks noGrp="1"/>
          </p:cNvSpPr>
          <p:nvPr>
            <p:ph idx="1"/>
          </p:nvPr>
        </p:nvSpPr>
        <p:spPr>
          <a:xfrm>
            <a:off x="381000" y="914400"/>
            <a:ext cx="8229600" cy="1752600"/>
          </a:xfrm>
        </p:spPr>
        <p:txBody>
          <a:bodyPr/>
          <a:lstStyle/>
          <a:p>
            <a:pPr algn="just"/>
            <a:r>
              <a:rPr lang="en-US" sz="2500" dirty="0"/>
              <a:t>Each station can both transmit and receive, </a:t>
            </a:r>
            <a:r>
              <a:rPr lang="en-US" sz="2500" b="1" dirty="0"/>
              <a:t>but not at the same time</a:t>
            </a:r>
            <a:endParaRPr lang="en-US" sz="2500" b="1" dirty="0"/>
          </a:p>
          <a:p>
            <a:pPr algn="just"/>
            <a:r>
              <a:rPr lang="en-US" sz="2500" dirty="0"/>
              <a:t>When one device is sending, the other can only receive, and vice versa</a:t>
            </a:r>
            <a:endParaRPr lang="en-US" sz="2500" dirty="0"/>
          </a:p>
        </p:txBody>
      </p:sp>
      <p:pic>
        <p:nvPicPr>
          <p:cNvPr id="2050" name="Picture 2" descr="C:\Users\Admin\Desktop\Capture.JPG"/>
          <p:cNvPicPr>
            <a:picLocks noChangeAspect="1" noChangeArrowheads="1"/>
          </p:cNvPicPr>
          <p:nvPr/>
        </p:nvPicPr>
        <p:blipFill>
          <a:blip r:embed="rId2"/>
          <a:srcRect/>
          <a:stretch>
            <a:fillRect/>
          </a:stretch>
        </p:blipFill>
        <p:spPr bwMode="auto">
          <a:xfrm>
            <a:off x="381000" y="3048000"/>
            <a:ext cx="8305800" cy="2133600"/>
          </a:xfrm>
          <a:prstGeom prst="rect">
            <a:avLst/>
          </a:prstGeom>
          <a:noFill/>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endParaRPr lang="en-US" sz="3000" b="1" dirty="0"/>
          </a:p>
        </p:txBody>
      </p:sp>
      <p:sp>
        <p:nvSpPr>
          <p:cNvPr id="13" name="Content Placeholder 9"/>
          <p:cNvSpPr>
            <a:spLocks noGrp="1"/>
          </p:cNvSpPr>
          <p:nvPr>
            <p:ph idx="1"/>
          </p:nvPr>
        </p:nvSpPr>
        <p:spPr>
          <a:xfrm>
            <a:off x="381000" y="914400"/>
            <a:ext cx="8229600" cy="4267200"/>
          </a:xfrm>
        </p:spPr>
        <p:txBody>
          <a:bodyPr/>
          <a:lstStyle/>
          <a:p>
            <a:pPr algn="just"/>
            <a:r>
              <a:rPr lang="en-US" sz="2500" dirty="0"/>
              <a:t>The half-duplex mode is like a one-lane road with traffic allowed in both directions.</a:t>
            </a:r>
            <a:endParaRPr lang="en-US" sz="2500" dirty="0"/>
          </a:p>
          <a:p>
            <a:pPr algn="just"/>
            <a:r>
              <a:rPr lang="en-US" sz="2500" dirty="0"/>
              <a:t>When cars are traveling in one direction, cars going the other way must wait. </a:t>
            </a:r>
            <a:endParaRPr lang="en-US" sz="2500" dirty="0"/>
          </a:p>
          <a:p>
            <a:pPr algn="just"/>
            <a:r>
              <a:rPr lang="en-US" sz="2500" dirty="0"/>
              <a:t>In a half-duplex transmission, the entire capacity of a channel is taken over by whichever of the two devices is transmitting at the time. </a:t>
            </a:r>
            <a:endParaRPr lang="en-US" sz="25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endParaRPr lang="en-US" sz="3000" b="1" dirty="0"/>
          </a:p>
        </p:txBody>
      </p:sp>
      <p:sp>
        <p:nvSpPr>
          <p:cNvPr id="13" name="Content Placeholder 9"/>
          <p:cNvSpPr>
            <a:spLocks noGrp="1"/>
          </p:cNvSpPr>
          <p:nvPr>
            <p:ph idx="1"/>
          </p:nvPr>
        </p:nvSpPr>
        <p:spPr>
          <a:xfrm>
            <a:off x="381000" y="914400"/>
            <a:ext cx="8229600" cy="4267200"/>
          </a:xfrm>
        </p:spPr>
        <p:txBody>
          <a:bodyPr/>
          <a:lstStyle/>
          <a:p>
            <a:pPr algn="just"/>
            <a:r>
              <a:rPr lang="en-US" sz="2500" dirty="0"/>
              <a:t>Walkie-talkies and CB (citizens band) radios are both half-duplex systems.</a:t>
            </a:r>
            <a:endParaRPr lang="en-US" sz="2500" dirty="0"/>
          </a:p>
          <a:p>
            <a:pPr algn="just"/>
            <a:r>
              <a:rPr lang="en-US" sz="2500" dirty="0"/>
              <a:t>The half-duplex mode is used in cases where there is no need for communication in both directions at the </a:t>
            </a:r>
            <a:r>
              <a:rPr lang="en-US" sz="2500" b="1" i="1" dirty="0"/>
              <a:t>same time</a:t>
            </a:r>
            <a:r>
              <a:rPr lang="en-US" sz="2500" dirty="0"/>
              <a:t>; the entire capacity of the channel can be utilized for each direction.</a:t>
            </a:r>
            <a:endParaRPr lang="en-US" sz="25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endParaRPr lang="en-US" sz="3000" b="1" dirty="0"/>
          </a:p>
        </p:txBody>
      </p:sp>
      <p:sp>
        <p:nvSpPr>
          <p:cNvPr id="13" name="Content Placeholder 9"/>
          <p:cNvSpPr>
            <a:spLocks noGrp="1"/>
          </p:cNvSpPr>
          <p:nvPr>
            <p:ph idx="1"/>
          </p:nvPr>
        </p:nvSpPr>
        <p:spPr>
          <a:xfrm>
            <a:off x="381000" y="914400"/>
            <a:ext cx="8229600" cy="1828800"/>
          </a:xfrm>
        </p:spPr>
        <p:txBody>
          <a:bodyPr/>
          <a:lstStyle/>
          <a:p>
            <a:pPr algn="just"/>
            <a:r>
              <a:rPr lang="en-US" sz="2500" dirty="0"/>
              <a:t>both stations can transmit and receive simultaneously</a:t>
            </a:r>
            <a:endParaRPr lang="en-US" sz="2500" dirty="0"/>
          </a:p>
          <a:p>
            <a:pPr algn="just"/>
            <a:r>
              <a:rPr lang="en-US" sz="2500" dirty="0"/>
              <a:t>The full-duplex mode is like a two-way street with traffic flowing in both directions at the same time.</a:t>
            </a:r>
            <a:endParaRPr lang="en-US" sz="2500" dirty="0"/>
          </a:p>
        </p:txBody>
      </p:sp>
      <p:pic>
        <p:nvPicPr>
          <p:cNvPr id="3074" name="Picture 2" descr="C:\Users\Admin\Desktop\Capture.JPG"/>
          <p:cNvPicPr>
            <a:picLocks noChangeAspect="1" noChangeArrowheads="1"/>
          </p:cNvPicPr>
          <p:nvPr/>
        </p:nvPicPr>
        <p:blipFill>
          <a:blip r:embed="rId2"/>
          <a:srcRect/>
          <a:stretch>
            <a:fillRect/>
          </a:stretch>
        </p:blipFill>
        <p:spPr bwMode="auto">
          <a:xfrm>
            <a:off x="533400" y="2743200"/>
            <a:ext cx="8001000" cy="251460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endParaRPr lang="en-US" sz="3000" b="1" dirty="0"/>
          </a:p>
        </p:txBody>
      </p:sp>
      <p:sp>
        <p:nvSpPr>
          <p:cNvPr id="13" name="Content Placeholder 9"/>
          <p:cNvSpPr>
            <a:spLocks noGrp="1"/>
          </p:cNvSpPr>
          <p:nvPr>
            <p:ph idx="1"/>
          </p:nvPr>
        </p:nvSpPr>
        <p:spPr>
          <a:xfrm>
            <a:off x="381000" y="914400"/>
            <a:ext cx="8229600" cy="4343400"/>
          </a:xfrm>
        </p:spPr>
        <p:txBody>
          <a:bodyPr/>
          <a:lstStyle/>
          <a:p>
            <a:pPr algn="just"/>
            <a:r>
              <a:rPr lang="en-US" sz="2500" dirty="0"/>
              <a:t>In full-duplex mode, signals going in one direction share the capacity of the link with signals going in the other direction. </a:t>
            </a:r>
            <a:endParaRPr lang="en-US" sz="2500" dirty="0"/>
          </a:p>
          <a:p>
            <a:pPr algn="just"/>
            <a:r>
              <a:rPr lang="en-US" sz="2500" dirty="0"/>
              <a:t>This sharing can occur in two ways: Either the link must contain two physically separate transmission paths, one for sending and the other for receiving; or the capacity of the channel  is divided between signals traveling in both directions</a:t>
            </a:r>
            <a:endParaRPr lang="en-US" sz="25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31885"/>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endParaRPr lang="en-US" sz="3000" b="1" dirty="0"/>
          </a:p>
        </p:txBody>
      </p:sp>
      <p:sp>
        <p:nvSpPr>
          <p:cNvPr id="13" name="Content Placeholder 9"/>
          <p:cNvSpPr>
            <a:spLocks noGrp="1"/>
          </p:cNvSpPr>
          <p:nvPr>
            <p:ph idx="1"/>
          </p:nvPr>
        </p:nvSpPr>
        <p:spPr>
          <a:xfrm>
            <a:off x="381000" y="914400"/>
            <a:ext cx="8229600" cy="4343400"/>
          </a:xfrm>
        </p:spPr>
        <p:txBody>
          <a:bodyPr/>
          <a:lstStyle/>
          <a:p>
            <a:pPr algn="just"/>
            <a:r>
              <a:rPr lang="en-US" sz="2500" dirty="0"/>
              <a:t>One common example of full-duplex communication is the telephone network. </a:t>
            </a:r>
            <a:endParaRPr lang="en-US" sz="2500" dirty="0"/>
          </a:p>
          <a:p>
            <a:pPr algn="just"/>
            <a:r>
              <a:rPr lang="en-US" sz="2500" dirty="0"/>
              <a:t>When two people are communicating by a telephone line, both can talk and listen at the same time.</a:t>
            </a:r>
            <a:endParaRPr lang="en-US" sz="2500" dirty="0"/>
          </a:p>
          <a:p>
            <a:pPr algn="just"/>
            <a:r>
              <a:rPr lang="en-US" sz="2500" dirty="0"/>
              <a:t>The full-duplex mode is used when communication in both directions is required all the time. </a:t>
            </a:r>
            <a:endParaRPr lang="en-US" sz="2500" dirty="0"/>
          </a:p>
          <a:p>
            <a:pPr algn="just"/>
            <a:r>
              <a:rPr lang="en-US" sz="2500" dirty="0"/>
              <a:t>The capacity of the channel, however, must be divided between the two directions.</a:t>
            </a:r>
            <a:endParaRPr lang="en-US" sz="25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715962"/>
          </a:xfrm>
        </p:spPr>
        <p:txBody>
          <a:bodyPr/>
          <a:lstStyle/>
          <a:p>
            <a:pPr algn="l"/>
            <a:r>
              <a:rPr lang="en-US" sz="3000" b="1" dirty="0"/>
              <a:t>Contents </a:t>
            </a:r>
            <a:endParaRPr lang="en-US" sz="3000" b="1" dirty="0"/>
          </a:p>
        </p:txBody>
      </p:sp>
      <p:sp>
        <p:nvSpPr>
          <p:cNvPr id="10" name="Content Placeholder 9"/>
          <p:cNvSpPr>
            <a:spLocks noGrp="1"/>
          </p:cNvSpPr>
          <p:nvPr>
            <p:ph idx="1"/>
          </p:nvPr>
        </p:nvSpPr>
        <p:spPr>
          <a:xfrm>
            <a:off x="457200" y="1143000"/>
            <a:ext cx="8229600" cy="3886200"/>
          </a:xfrm>
        </p:spPr>
        <p:txBody>
          <a:bodyPr/>
          <a:lstStyle/>
          <a:p>
            <a:pPr algn="just"/>
            <a:r>
              <a:rPr lang="en-US" sz="1800" dirty="0"/>
              <a:t>Data Communication, </a:t>
            </a:r>
            <a:endParaRPr lang="en-US" sz="1800" dirty="0"/>
          </a:p>
          <a:p>
            <a:pPr algn="just"/>
            <a:r>
              <a:rPr lang="en-US" sz="1800" dirty="0"/>
              <a:t>Networks and Internet, </a:t>
            </a:r>
            <a:endParaRPr lang="en-US" sz="1800" dirty="0"/>
          </a:p>
          <a:p>
            <a:pPr algn="just"/>
            <a:r>
              <a:rPr lang="en-US" sz="1800" dirty="0"/>
              <a:t>Protocols and Standards, </a:t>
            </a:r>
            <a:endParaRPr lang="en-US" sz="1800" dirty="0"/>
          </a:p>
          <a:p>
            <a:pPr algn="just"/>
            <a:r>
              <a:rPr lang="en-US" sz="1800" dirty="0"/>
              <a:t>Network Models: OSI, TCP/IP</a:t>
            </a:r>
            <a:endParaRPr lang="en-US" sz="1800" dirty="0"/>
          </a:p>
          <a:p>
            <a:pPr algn="just"/>
            <a:r>
              <a:rPr lang="en-US" sz="1800" dirty="0"/>
              <a:t>Analog and Digital data, </a:t>
            </a:r>
            <a:endParaRPr lang="en-US" sz="1800" dirty="0"/>
          </a:p>
          <a:p>
            <a:pPr algn="just"/>
            <a:r>
              <a:rPr lang="en-US" sz="1800" dirty="0"/>
              <a:t>Periodic Analog Signal, </a:t>
            </a:r>
            <a:endParaRPr lang="en-US" sz="1800" dirty="0"/>
          </a:p>
          <a:p>
            <a:pPr algn="just"/>
            <a:r>
              <a:rPr lang="en-US" sz="1800" dirty="0"/>
              <a:t>Digital Signal, </a:t>
            </a:r>
            <a:endParaRPr lang="en-US" sz="1800" dirty="0"/>
          </a:p>
          <a:p>
            <a:pPr algn="just"/>
            <a:r>
              <a:rPr lang="en-US" sz="1800" dirty="0"/>
              <a:t>Transmission Impairments, </a:t>
            </a:r>
            <a:endParaRPr lang="en-US" sz="1800" dirty="0"/>
          </a:p>
          <a:p>
            <a:pPr algn="just"/>
            <a:r>
              <a:rPr lang="en-US" sz="1800" dirty="0"/>
              <a:t>Data Rate Limits, </a:t>
            </a:r>
            <a:endParaRPr lang="en-US" sz="1800" dirty="0"/>
          </a:p>
          <a:p>
            <a:pPr algn="just"/>
            <a:r>
              <a:rPr lang="en-US" sz="1800" dirty="0"/>
              <a:t>Performance. </a:t>
            </a:r>
            <a:endParaRPr lang="en-US" sz="1800" dirty="0"/>
          </a:p>
          <a:p>
            <a:pPr algn="just"/>
            <a:r>
              <a:rPr lang="en-US" sz="1800" dirty="0"/>
              <a:t>Signal Conversion: digital-to-digital, Analog-to-Digital, Analog-to-Analog, Digital-to-Analog Conversion</a:t>
            </a:r>
            <a:endParaRPr lang="en-US" sz="18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Networks</a:t>
            </a:r>
            <a:endParaRPr lang="en-US" sz="3000" b="1" dirty="0"/>
          </a:p>
        </p:txBody>
      </p:sp>
      <p:sp>
        <p:nvSpPr>
          <p:cNvPr id="13" name="Content Placeholder 9"/>
          <p:cNvSpPr>
            <a:spLocks noGrp="1"/>
          </p:cNvSpPr>
          <p:nvPr>
            <p:ph idx="1"/>
          </p:nvPr>
        </p:nvSpPr>
        <p:spPr>
          <a:xfrm>
            <a:off x="381000" y="914400"/>
            <a:ext cx="8229600" cy="4724400"/>
          </a:xfrm>
        </p:spPr>
        <p:txBody>
          <a:bodyPr/>
          <a:lstStyle/>
          <a:p>
            <a:pPr algn="just"/>
            <a:r>
              <a:rPr lang="en-US" sz="2500" dirty="0"/>
              <a:t>A network is a set of devices (often referred to as nodes) connected by communication links. </a:t>
            </a:r>
            <a:endParaRPr lang="en-US" sz="2500" dirty="0"/>
          </a:p>
          <a:p>
            <a:pPr algn="just"/>
            <a:r>
              <a:rPr lang="en-US" sz="2500" dirty="0"/>
              <a:t>A node can be a computer, printer, or any other device capable of sending and/or receiving data generated by other nodes on the network</a:t>
            </a:r>
            <a:endParaRPr lang="en-US" sz="2500" dirty="0"/>
          </a:p>
          <a:p>
            <a:pPr algn="just"/>
            <a:r>
              <a:rPr lang="en-US" sz="2500" b="1" dirty="0"/>
              <a:t>Distributed Processing</a:t>
            </a:r>
            <a:endParaRPr lang="en-US" sz="2500" b="1" dirty="0"/>
          </a:p>
          <a:p>
            <a:pPr algn="just"/>
            <a:r>
              <a:rPr lang="en-US" sz="2500" dirty="0"/>
              <a:t>Most networks use distributed processing, in which a task is divided among multiple computers. </a:t>
            </a:r>
            <a:endParaRPr lang="en-US" sz="2500" dirty="0"/>
          </a:p>
          <a:p>
            <a:pPr algn="just"/>
            <a:r>
              <a:rPr lang="en-US" sz="2500" dirty="0"/>
              <a:t>Instead of one single large machine being responsible for all aspects of a process, separate computers handle a subset.</a:t>
            </a:r>
            <a:endParaRPr lang="en-US" sz="25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Network Criteria  </a:t>
            </a:r>
            <a:endParaRPr lang="en-US" sz="3000" b="1" dirty="0"/>
          </a:p>
        </p:txBody>
      </p:sp>
      <p:sp>
        <p:nvSpPr>
          <p:cNvPr id="13" name="Content Placeholder 9"/>
          <p:cNvSpPr>
            <a:spLocks noGrp="1"/>
          </p:cNvSpPr>
          <p:nvPr>
            <p:ph idx="1"/>
          </p:nvPr>
        </p:nvSpPr>
        <p:spPr>
          <a:xfrm>
            <a:off x="381000" y="914400"/>
            <a:ext cx="8229600" cy="4343400"/>
          </a:xfrm>
        </p:spPr>
        <p:txBody>
          <a:bodyPr/>
          <a:lstStyle/>
          <a:p>
            <a:pPr algn="just"/>
            <a:r>
              <a:rPr lang="en-US" sz="2500" dirty="0"/>
              <a:t>A network must be able to meet a certain number of criteria. </a:t>
            </a:r>
            <a:endParaRPr lang="en-US" sz="2500" dirty="0"/>
          </a:p>
          <a:p>
            <a:pPr algn="just"/>
            <a:r>
              <a:rPr lang="en-US" sz="2500" dirty="0"/>
              <a:t>The most important of these are </a:t>
            </a:r>
            <a:endParaRPr lang="en-US" sz="2500" dirty="0"/>
          </a:p>
          <a:p>
            <a:pPr lvl="2" algn="just"/>
            <a:r>
              <a:rPr lang="en-US" sz="2500" dirty="0"/>
              <a:t>Performance</a:t>
            </a:r>
            <a:endParaRPr lang="en-US" sz="2500" dirty="0"/>
          </a:p>
          <a:p>
            <a:pPr lvl="2" algn="just"/>
            <a:r>
              <a:rPr lang="en-US" sz="2500" dirty="0"/>
              <a:t>Reliability and </a:t>
            </a:r>
            <a:endParaRPr lang="en-US" sz="2500" dirty="0"/>
          </a:p>
          <a:p>
            <a:pPr lvl="2" algn="just"/>
            <a:r>
              <a:rPr lang="en-US" sz="2500" dirty="0"/>
              <a:t>Security</a:t>
            </a:r>
            <a:endParaRPr lang="en-US" sz="25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Performance</a:t>
            </a:r>
            <a:endParaRPr lang="en-US" sz="3000" b="1" dirty="0"/>
          </a:p>
        </p:txBody>
      </p:sp>
      <p:sp>
        <p:nvSpPr>
          <p:cNvPr id="13" name="Content Placeholder 9"/>
          <p:cNvSpPr>
            <a:spLocks noGrp="1"/>
          </p:cNvSpPr>
          <p:nvPr>
            <p:ph idx="1"/>
          </p:nvPr>
        </p:nvSpPr>
        <p:spPr>
          <a:xfrm>
            <a:off x="381000" y="914400"/>
            <a:ext cx="8229600" cy="4648200"/>
          </a:xfrm>
        </p:spPr>
        <p:txBody>
          <a:bodyPr/>
          <a:lstStyle/>
          <a:p>
            <a:pPr algn="just"/>
            <a:r>
              <a:rPr lang="en-US" sz="2500" dirty="0"/>
              <a:t>Performance can be measured in many ways, including </a:t>
            </a:r>
            <a:r>
              <a:rPr lang="en-US" sz="2500" b="1" dirty="0"/>
              <a:t>transit time </a:t>
            </a:r>
            <a:r>
              <a:rPr lang="en-US" sz="2500" dirty="0"/>
              <a:t>and </a:t>
            </a:r>
            <a:r>
              <a:rPr lang="en-US" sz="2500" b="1" dirty="0"/>
              <a:t>response time</a:t>
            </a:r>
            <a:r>
              <a:rPr lang="en-US" sz="2500" dirty="0"/>
              <a:t>.</a:t>
            </a:r>
            <a:endParaRPr lang="en-US" sz="2500" dirty="0"/>
          </a:p>
          <a:p>
            <a:pPr algn="just"/>
            <a:r>
              <a:rPr lang="en-US" sz="2500" b="1" i="1" dirty="0"/>
              <a:t>Transit time </a:t>
            </a:r>
            <a:r>
              <a:rPr lang="en-US" sz="2500" dirty="0"/>
              <a:t>is the amount of time required for a message to travel from one device to another. </a:t>
            </a:r>
            <a:endParaRPr lang="en-US" sz="2500" dirty="0"/>
          </a:p>
          <a:p>
            <a:pPr algn="just"/>
            <a:r>
              <a:rPr lang="en-US" sz="2500" b="1" i="1" dirty="0"/>
              <a:t>Response time </a:t>
            </a:r>
            <a:r>
              <a:rPr lang="en-US" sz="2500" dirty="0"/>
              <a:t>is the elapsed time between an inquiry and a response. </a:t>
            </a:r>
            <a:endParaRPr lang="en-US" sz="2500" dirty="0"/>
          </a:p>
          <a:p>
            <a:pPr algn="just"/>
            <a:r>
              <a:rPr lang="en-US" sz="2500" dirty="0"/>
              <a:t>The performance of a network depends on a number of factors, including the number of users, the type of transmission medium, the capabilities of the connected hardware, and the efficiency of the software.</a:t>
            </a:r>
            <a:endParaRPr lang="en-US" sz="25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Performance</a:t>
            </a:r>
            <a:endParaRPr lang="en-US" sz="3000" b="1" dirty="0"/>
          </a:p>
        </p:txBody>
      </p:sp>
      <p:sp>
        <p:nvSpPr>
          <p:cNvPr id="13" name="Content Placeholder 9"/>
          <p:cNvSpPr>
            <a:spLocks noGrp="1"/>
          </p:cNvSpPr>
          <p:nvPr>
            <p:ph idx="1"/>
          </p:nvPr>
        </p:nvSpPr>
        <p:spPr>
          <a:xfrm>
            <a:off x="381000" y="914400"/>
            <a:ext cx="8229600" cy="4343400"/>
          </a:xfrm>
        </p:spPr>
        <p:txBody>
          <a:bodyPr/>
          <a:lstStyle/>
          <a:p>
            <a:pPr algn="just"/>
            <a:r>
              <a:rPr lang="en-US" sz="2500" dirty="0"/>
              <a:t>Performance is often evaluated by two networking metrics: </a:t>
            </a:r>
            <a:r>
              <a:rPr lang="en-US" sz="2500" b="1" dirty="0"/>
              <a:t>throughput and delay</a:t>
            </a:r>
            <a:r>
              <a:rPr lang="en-US" sz="2500" dirty="0"/>
              <a:t>.</a:t>
            </a:r>
            <a:endParaRPr lang="en-US" sz="2500" dirty="0"/>
          </a:p>
          <a:p>
            <a:pPr algn="just"/>
            <a:r>
              <a:rPr lang="en-US" sz="2500" dirty="0"/>
              <a:t>We often need more throughput and less delay. </a:t>
            </a:r>
            <a:endParaRPr lang="en-US" sz="2500" dirty="0"/>
          </a:p>
          <a:p>
            <a:pPr algn="just"/>
            <a:r>
              <a:rPr lang="en-US" sz="2500" dirty="0"/>
              <a:t>However, these two criteria are often contradictory. </a:t>
            </a:r>
            <a:endParaRPr lang="en-US" sz="2500" dirty="0"/>
          </a:p>
          <a:p>
            <a:pPr algn="just"/>
            <a:r>
              <a:rPr lang="en-US" sz="2500" dirty="0"/>
              <a:t>If we try to send more data to the network, we may increase throughput but we increase the delay because of traffic congestion in the network.</a:t>
            </a:r>
            <a:endParaRPr lang="en-US" sz="25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Reliability</a:t>
            </a:r>
            <a:endParaRPr lang="en-US" sz="3000" b="1" dirty="0"/>
          </a:p>
        </p:txBody>
      </p:sp>
      <p:sp>
        <p:nvSpPr>
          <p:cNvPr id="13" name="Content Placeholder 9"/>
          <p:cNvSpPr>
            <a:spLocks noGrp="1"/>
          </p:cNvSpPr>
          <p:nvPr>
            <p:ph idx="1"/>
          </p:nvPr>
        </p:nvSpPr>
        <p:spPr>
          <a:xfrm>
            <a:off x="381000" y="914400"/>
            <a:ext cx="8229600" cy="4343400"/>
          </a:xfrm>
        </p:spPr>
        <p:txBody>
          <a:bodyPr/>
          <a:lstStyle/>
          <a:p>
            <a:pPr algn="just"/>
            <a:r>
              <a:rPr lang="en-US" sz="2500" dirty="0"/>
              <a:t>In addition to accuracy of delivery, network reliability is measured by the frequency of failure, the time it takes a link to recover from a failure, and the network's robustness in a catastrophe.</a:t>
            </a:r>
            <a:endParaRPr lang="en-US" sz="2500" dirty="0"/>
          </a:p>
          <a:p>
            <a:pPr marL="0" indent="0" algn="just">
              <a:buNone/>
            </a:pPr>
            <a:endParaRPr lang="en-US" sz="25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Security</a:t>
            </a:r>
            <a:endParaRPr lang="en-US" sz="3000" b="1" dirty="0"/>
          </a:p>
        </p:txBody>
      </p:sp>
      <p:sp>
        <p:nvSpPr>
          <p:cNvPr id="13" name="Content Placeholder 9"/>
          <p:cNvSpPr>
            <a:spLocks noGrp="1"/>
          </p:cNvSpPr>
          <p:nvPr>
            <p:ph idx="1"/>
          </p:nvPr>
        </p:nvSpPr>
        <p:spPr>
          <a:xfrm>
            <a:off x="381000" y="914400"/>
            <a:ext cx="8229600" cy="4343400"/>
          </a:xfrm>
        </p:spPr>
        <p:txBody>
          <a:bodyPr/>
          <a:lstStyle/>
          <a:p>
            <a:pPr algn="just"/>
            <a:r>
              <a:rPr lang="en-US" sz="2500" dirty="0"/>
              <a:t>Network security issues includes</a:t>
            </a:r>
            <a:endParaRPr lang="en-US" sz="2500" dirty="0"/>
          </a:p>
          <a:p>
            <a:pPr lvl="1" algn="just">
              <a:buFont typeface="Arial" panose="020B0604020202020204" pitchFamily="34" charset="0"/>
              <a:buChar char="•"/>
            </a:pPr>
            <a:r>
              <a:rPr lang="en-US" sz="2500" dirty="0"/>
              <a:t>Protecting data from unauthorized access</a:t>
            </a:r>
            <a:endParaRPr lang="en-US" sz="2500" dirty="0"/>
          </a:p>
          <a:p>
            <a:pPr lvl="1" algn="just">
              <a:buFont typeface="Arial" panose="020B0604020202020204" pitchFamily="34" charset="0"/>
              <a:buChar char="•"/>
            </a:pPr>
            <a:r>
              <a:rPr lang="en-US" sz="2500" dirty="0"/>
              <a:t>Protecting data from damage and development</a:t>
            </a:r>
            <a:endParaRPr lang="en-US" sz="2500" dirty="0"/>
          </a:p>
          <a:p>
            <a:pPr lvl="1" algn="just">
              <a:buFont typeface="Arial" panose="020B0604020202020204" pitchFamily="34" charset="0"/>
              <a:buChar char="•"/>
            </a:pPr>
            <a:r>
              <a:rPr lang="en-US" sz="2500" dirty="0"/>
              <a:t>Implementing policies and procedures for recovery from breaches and data losses.</a:t>
            </a:r>
            <a:endParaRPr lang="en-US" sz="25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Physical Structures : Type of Connection </a:t>
            </a:r>
            <a:endParaRPr lang="en-US" sz="3000" b="1" dirty="0"/>
          </a:p>
        </p:txBody>
      </p:sp>
      <p:sp>
        <p:nvSpPr>
          <p:cNvPr id="13" name="Content Placeholder 9"/>
          <p:cNvSpPr>
            <a:spLocks noGrp="1"/>
          </p:cNvSpPr>
          <p:nvPr>
            <p:ph idx="1"/>
          </p:nvPr>
        </p:nvSpPr>
        <p:spPr>
          <a:xfrm>
            <a:off x="381000" y="762000"/>
            <a:ext cx="8229600" cy="4724400"/>
          </a:xfrm>
        </p:spPr>
        <p:txBody>
          <a:bodyPr/>
          <a:lstStyle/>
          <a:p>
            <a:pPr algn="just"/>
            <a:r>
              <a:rPr lang="en-US" sz="2500" dirty="0"/>
              <a:t>A network is two or more devices connected through links. </a:t>
            </a:r>
            <a:endParaRPr lang="en-US" sz="2500" dirty="0"/>
          </a:p>
          <a:p>
            <a:pPr algn="just"/>
            <a:r>
              <a:rPr lang="en-US" sz="2500" dirty="0"/>
              <a:t>A link is a communications pathway that transfers data from one device to another. </a:t>
            </a:r>
            <a:endParaRPr lang="en-US" sz="2500" dirty="0"/>
          </a:p>
          <a:p>
            <a:pPr algn="just"/>
            <a:r>
              <a:rPr lang="en-US" sz="2500" dirty="0"/>
              <a:t>For visualization purposes, it is simplest to imagine any link as a line drawn between two points. </a:t>
            </a:r>
            <a:endParaRPr lang="en-US" sz="2500" dirty="0"/>
          </a:p>
          <a:p>
            <a:pPr algn="just"/>
            <a:r>
              <a:rPr lang="en-US" sz="2500" dirty="0"/>
              <a:t>For communication to occur, two devices must be connected in some way to the same link at the same time.</a:t>
            </a:r>
            <a:endParaRPr lang="en-US" sz="2500" dirty="0"/>
          </a:p>
          <a:p>
            <a:pPr algn="just"/>
            <a:r>
              <a:rPr lang="en-US" sz="2500" dirty="0"/>
              <a:t>There are two possible types of connections: point-to-point and multipoint.</a:t>
            </a:r>
            <a:endParaRPr lang="en-US" sz="25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Point-to-Point</a:t>
            </a:r>
            <a:endParaRPr lang="en-US" sz="3000" b="1" dirty="0"/>
          </a:p>
        </p:txBody>
      </p:sp>
      <p:sp>
        <p:nvSpPr>
          <p:cNvPr id="13" name="Content Placeholder 9"/>
          <p:cNvSpPr>
            <a:spLocks noGrp="1"/>
          </p:cNvSpPr>
          <p:nvPr>
            <p:ph idx="1"/>
          </p:nvPr>
        </p:nvSpPr>
        <p:spPr>
          <a:xfrm>
            <a:off x="381000" y="762000"/>
            <a:ext cx="8229600" cy="2819400"/>
          </a:xfrm>
        </p:spPr>
        <p:txBody>
          <a:bodyPr/>
          <a:lstStyle/>
          <a:p>
            <a:pPr algn="just"/>
            <a:r>
              <a:rPr lang="en-US" sz="2500" dirty="0"/>
              <a:t>Provides a dedicated link between two devices. </a:t>
            </a:r>
            <a:endParaRPr lang="en-US" sz="2500" dirty="0"/>
          </a:p>
          <a:p>
            <a:pPr algn="just"/>
            <a:r>
              <a:rPr lang="en-US" sz="2500" dirty="0"/>
              <a:t>The entire capacity of the link is reserved for transmission between those two devices. </a:t>
            </a:r>
            <a:endParaRPr lang="en-US" sz="2500" dirty="0"/>
          </a:p>
          <a:p>
            <a:pPr algn="just"/>
            <a:r>
              <a:rPr lang="en-US" sz="2500" dirty="0"/>
              <a:t>Most p2p connections use an actual length of wire or cable to connect the two ends, but other options, such as microwave or satellite links, are also possible(see Figure )</a:t>
            </a:r>
            <a:endParaRPr lang="en-US" sz="2500" dirty="0"/>
          </a:p>
        </p:txBody>
      </p:sp>
      <p:pic>
        <p:nvPicPr>
          <p:cNvPr id="4098" name="Picture 2"/>
          <p:cNvPicPr>
            <a:picLocks noChangeAspect="1" noChangeArrowheads="1"/>
          </p:cNvPicPr>
          <p:nvPr/>
        </p:nvPicPr>
        <p:blipFill>
          <a:blip r:embed="rId2"/>
          <a:srcRect/>
          <a:stretch>
            <a:fillRect/>
          </a:stretch>
        </p:blipFill>
        <p:spPr bwMode="auto">
          <a:xfrm>
            <a:off x="206991" y="4010025"/>
            <a:ext cx="8632209" cy="1095375"/>
          </a:xfrm>
          <a:prstGeom prst="rect">
            <a:avLst/>
          </a:prstGeom>
          <a:noFill/>
          <a:ln w="9525">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Point-to-Point</a:t>
            </a:r>
            <a:endParaRPr lang="en-US" sz="3000" b="1" dirty="0"/>
          </a:p>
        </p:txBody>
      </p:sp>
      <p:sp>
        <p:nvSpPr>
          <p:cNvPr id="13" name="Content Placeholder 9"/>
          <p:cNvSpPr>
            <a:spLocks noGrp="1"/>
          </p:cNvSpPr>
          <p:nvPr>
            <p:ph idx="1"/>
          </p:nvPr>
        </p:nvSpPr>
        <p:spPr>
          <a:xfrm>
            <a:off x="381000" y="762000"/>
            <a:ext cx="8229600" cy="2819400"/>
          </a:xfrm>
        </p:spPr>
        <p:txBody>
          <a:bodyPr/>
          <a:lstStyle/>
          <a:p>
            <a:pPr algn="just"/>
            <a:r>
              <a:rPr lang="en-US" sz="2500" dirty="0"/>
              <a:t>When you change television channels by infrared remote control, you are establishing a point-to-point connection between the remote control and the television's control system.</a:t>
            </a:r>
            <a:endParaRPr lang="en-US" sz="250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Multipoint </a:t>
            </a:r>
            <a:endParaRPr lang="en-US" sz="3000" b="1" dirty="0"/>
          </a:p>
        </p:txBody>
      </p:sp>
      <p:sp>
        <p:nvSpPr>
          <p:cNvPr id="13" name="Content Placeholder 9"/>
          <p:cNvSpPr>
            <a:spLocks noGrp="1"/>
          </p:cNvSpPr>
          <p:nvPr>
            <p:ph idx="1"/>
          </p:nvPr>
        </p:nvSpPr>
        <p:spPr>
          <a:xfrm>
            <a:off x="381000" y="762000"/>
            <a:ext cx="8229600" cy="1371600"/>
          </a:xfrm>
        </p:spPr>
        <p:txBody>
          <a:bodyPr/>
          <a:lstStyle/>
          <a:p>
            <a:pPr algn="just"/>
            <a:r>
              <a:rPr lang="en-US" sz="2500" dirty="0"/>
              <a:t>A multipoint (also called multidrop) connection is one in which more than two specific devices share a single link (see Figure)</a:t>
            </a:r>
            <a:endParaRPr lang="en-US" sz="2500" dirty="0"/>
          </a:p>
        </p:txBody>
      </p:sp>
      <p:pic>
        <p:nvPicPr>
          <p:cNvPr id="5122" name="Picture 2" descr="C:\Users\Admin\Desktop\Capture.JPG"/>
          <p:cNvPicPr>
            <a:picLocks noChangeAspect="1" noChangeArrowheads="1"/>
          </p:cNvPicPr>
          <p:nvPr/>
        </p:nvPicPr>
        <p:blipFill>
          <a:blip r:embed="rId2"/>
          <a:srcRect/>
          <a:stretch>
            <a:fillRect/>
          </a:stretch>
        </p:blipFill>
        <p:spPr bwMode="auto">
          <a:xfrm>
            <a:off x="762000" y="2514600"/>
            <a:ext cx="7751885" cy="2286000"/>
          </a:xfrm>
          <a:prstGeom prst="rect">
            <a:avLst/>
          </a:prstGeom>
          <a:noFill/>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Introduction </a:t>
            </a:r>
            <a:endParaRPr lang="en-US" sz="3000" b="1" dirty="0"/>
          </a:p>
        </p:txBody>
      </p:sp>
      <p:sp>
        <p:nvSpPr>
          <p:cNvPr id="10" name="Content Placeholder 9"/>
          <p:cNvSpPr>
            <a:spLocks noGrp="1"/>
          </p:cNvSpPr>
          <p:nvPr>
            <p:ph idx="1"/>
          </p:nvPr>
        </p:nvSpPr>
        <p:spPr>
          <a:xfrm>
            <a:off x="457200" y="762000"/>
            <a:ext cx="8229600" cy="4495800"/>
          </a:xfrm>
        </p:spPr>
        <p:txBody>
          <a:bodyPr/>
          <a:lstStyle/>
          <a:p>
            <a:pPr algn="just"/>
            <a:r>
              <a:rPr lang="en-US" sz="2400" dirty="0"/>
              <a:t>Communication  - sharing information. </a:t>
            </a:r>
            <a:endParaRPr lang="en-US" sz="2400" dirty="0"/>
          </a:p>
          <a:p>
            <a:pPr algn="just"/>
            <a:r>
              <a:rPr lang="en-US" sz="2400" dirty="0"/>
              <a:t>This sharing can be local or remote. </a:t>
            </a:r>
            <a:endParaRPr lang="en-US" sz="2400" dirty="0"/>
          </a:p>
          <a:p>
            <a:pPr algn="just"/>
            <a:r>
              <a:rPr lang="en-US" sz="2400" dirty="0"/>
              <a:t>Local communication usually occurs face to face</a:t>
            </a:r>
            <a:endParaRPr lang="en-US" sz="2400" dirty="0"/>
          </a:p>
          <a:p>
            <a:pPr algn="just"/>
            <a:r>
              <a:rPr lang="en-US" sz="2400" dirty="0"/>
              <a:t>Remote communication takes place over distance. </a:t>
            </a:r>
            <a:endParaRPr lang="en-US" sz="2400" dirty="0"/>
          </a:p>
          <a:p>
            <a:pPr algn="just"/>
            <a:r>
              <a:rPr lang="en-US" sz="2400" dirty="0"/>
              <a:t>The term </a:t>
            </a:r>
            <a:r>
              <a:rPr lang="en-US" sz="2400" b="1" dirty="0"/>
              <a:t>telecommunication</a:t>
            </a:r>
            <a:r>
              <a:rPr lang="en-US" sz="2400" dirty="0"/>
              <a:t>, which includes </a:t>
            </a:r>
            <a:r>
              <a:rPr lang="en-US" sz="2400" b="1" i="1" dirty="0"/>
              <a:t>telephony</a:t>
            </a:r>
            <a:r>
              <a:rPr lang="en-US" sz="2400" dirty="0"/>
              <a:t>, </a:t>
            </a:r>
            <a:r>
              <a:rPr lang="en-US" sz="2400" b="1" i="1" dirty="0"/>
              <a:t>telegraphy</a:t>
            </a:r>
            <a:r>
              <a:rPr lang="en-US" sz="2400" dirty="0"/>
              <a:t>, and </a:t>
            </a:r>
            <a:r>
              <a:rPr lang="en-US" sz="2400" b="1" i="1" dirty="0"/>
              <a:t>television</a:t>
            </a:r>
            <a:r>
              <a:rPr lang="en-US" sz="2400" dirty="0"/>
              <a:t>, means communication at a distance (</a:t>
            </a:r>
            <a:r>
              <a:rPr lang="en-US" sz="2400" b="1" dirty="0" err="1"/>
              <a:t>tele</a:t>
            </a:r>
            <a:r>
              <a:rPr lang="en-US" sz="2400" dirty="0"/>
              <a:t> is Greek for "</a:t>
            </a:r>
            <a:r>
              <a:rPr lang="en-US" sz="2400" b="1" dirty="0"/>
              <a:t>far</a:t>
            </a:r>
            <a:r>
              <a:rPr lang="en-US" sz="2400" dirty="0"/>
              <a:t>").</a:t>
            </a:r>
            <a:endParaRPr lang="en-US" sz="2400" dirty="0"/>
          </a:p>
          <a:p>
            <a:pPr algn="just"/>
            <a:r>
              <a:rPr lang="en-US" sz="2400" dirty="0"/>
              <a:t>The word data refers to information presented in whatever form is agreed upon by the parties creating and using the data.</a:t>
            </a:r>
            <a:endParaRPr lang="en-US" sz="240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Multipoint </a:t>
            </a:r>
            <a:endParaRPr lang="en-US" sz="3000" b="1" dirty="0"/>
          </a:p>
        </p:txBody>
      </p:sp>
      <p:sp>
        <p:nvSpPr>
          <p:cNvPr id="13" name="Content Placeholder 9"/>
          <p:cNvSpPr>
            <a:spLocks noGrp="1"/>
          </p:cNvSpPr>
          <p:nvPr>
            <p:ph idx="1"/>
          </p:nvPr>
        </p:nvSpPr>
        <p:spPr>
          <a:xfrm>
            <a:off x="381000" y="762000"/>
            <a:ext cx="8229600" cy="2667000"/>
          </a:xfrm>
        </p:spPr>
        <p:txBody>
          <a:bodyPr/>
          <a:lstStyle/>
          <a:p>
            <a:pPr algn="just"/>
            <a:r>
              <a:rPr lang="en-US" sz="2500" dirty="0"/>
              <a:t>In a multipoint environment, the capacity of the channel is shared, either spatially or temporally </a:t>
            </a:r>
            <a:endParaRPr lang="en-US" sz="2500" dirty="0"/>
          </a:p>
          <a:p>
            <a:pPr algn="just"/>
            <a:r>
              <a:rPr lang="en-US" sz="2500" dirty="0"/>
              <a:t>If several devices can use the link simultaneously, it is a spatially shared connection</a:t>
            </a:r>
            <a:endParaRPr lang="en-US" sz="2500" dirty="0"/>
          </a:p>
          <a:p>
            <a:pPr algn="just"/>
            <a:r>
              <a:rPr lang="en-US" sz="2500" dirty="0"/>
              <a:t>If users must take turns, it is a timeshared connection</a:t>
            </a:r>
            <a:endParaRPr lang="en-US" sz="25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Physical Topology</a:t>
            </a:r>
            <a:endParaRPr lang="en-US" sz="3000" b="1" dirty="0"/>
          </a:p>
        </p:txBody>
      </p:sp>
      <p:sp>
        <p:nvSpPr>
          <p:cNvPr id="13" name="Content Placeholder 9"/>
          <p:cNvSpPr>
            <a:spLocks noGrp="1"/>
          </p:cNvSpPr>
          <p:nvPr>
            <p:ph idx="1"/>
          </p:nvPr>
        </p:nvSpPr>
        <p:spPr>
          <a:xfrm>
            <a:off x="381000" y="762000"/>
            <a:ext cx="8229600" cy="4343400"/>
          </a:xfrm>
        </p:spPr>
        <p:txBody>
          <a:bodyPr/>
          <a:lstStyle/>
          <a:p>
            <a:pPr algn="just"/>
            <a:r>
              <a:rPr lang="en-US" sz="2500" dirty="0"/>
              <a:t>Topology refers to the way in which a network is laid out physically.</a:t>
            </a:r>
            <a:endParaRPr lang="en-US" sz="2500" dirty="0"/>
          </a:p>
          <a:p>
            <a:pPr algn="just"/>
            <a:r>
              <a:rPr lang="en-US" sz="2500" dirty="0"/>
              <a:t>Two or more devices connect to a link; two or more links form a topology. </a:t>
            </a:r>
            <a:endParaRPr lang="en-US" sz="2500" dirty="0"/>
          </a:p>
          <a:p>
            <a:pPr algn="just"/>
            <a:r>
              <a:rPr lang="en-US" sz="2500" dirty="0"/>
              <a:t>The topology of a network is the geometric representation of the relationship of all the links and  linking devices (usually called nodes) to one another. </a:t>
            </a:r>
            <a:endParaRPr lang="en-US" sz="2500" dirty="0"/>
          </a:p>
          <a:p>
            <a:pPr algn="just"/>
            <a:r>
              <a:rPr lang="en-US" sz="2500" dirty="0"/>
              <a:t>There are four basic topologies possible.</a:t>
            </a:r>
            <a:endParaRPr lang="en-US" sz="25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Categories of topology</a:t>
            </a:r>
            <a:endParaRPr lang="en-US" sz="3000" b="1" dirty="0"/>
          </a:p>
        </p:txBody>
      </p:sp>
      <p:pic>
        <p:nvPicPr>
          <p:cNvPr id="11" name="Picture 6"/>
          <p:cNvPicPr>
            <a:picLocks noChangeAspect="1" noChangeArrowheads="1"/>
          </p:cNvPicPr>
          <p:nvPr/>
        </p:nvPicPr>
        <p:blipFill>
          <a:blip r:embed="rId2"/>
          <a:srcRect/>
          <a:stretch>
            <a:fillRect/>
          </a:stretch>
        </p:blipFill>
        <p:spPr bwMode="auto">
          <a:xfrm>
            <a:off x="762000" y="1600199"/>
            <a:ext cx="7848600" cy="2675349"/>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Mesh Topology</a:t>
            </a:r>
            <a:endParaRPr lang="en-US" sz="3000" b="1" dirty="0"/>
          </a:p>
        </p:txBody>
      </p:sp>
      <p:sp>
        <p:nvSpPr>
          <p:cNvPr id="13" name="Content Placeholder 9"/>
          <p:cNvSpPr>
            <a:spLocks noGrp="1"/>
          </p:cNvSpPr>
          <p:nvPr>
            <p:ph idx="1"/>
          </p:nvPr>
        </p:nvSpPr>
        <p:spPr>
          <a:xfrm>
            <a:off x="381000" y="762000"/>
            <a:ext cx="8229600" cy="4724400"/>
          </a:xfrm>
        </p:spPr>
        <p:txBody>
          <a:bodyPr/>
          <a:lstStyle/>
          <a:p>
            <a:pPr algn="just"/>
            <a:r>
              <a:rPr lang="en-US" sz="2500" dirty="0"/>
              <a:t>Every device has a dedicated point-to-point link to every other device. </a:t>
            </a:r>
            <a:endParaRPr lang="en-US" sz="2500" dirty="0"/>
          </a:p>
          <a:p>
            <a:pPr algn="just"/>
            <a:r>
              <a:rPr lang="en-US" sz="2500" dirty="0"/>
              <a:t>The term dedicated means that the link carries traffic only between the two devices it connects. </a:t>
            </a:r>
            <a:endParaRPr lang="en-US" sz="2500" dirty="0"/>
          </a:p>
          <a:p>
            <a:pPr algn="just"/>
            <a:r>
              <a:rPr lang="en-US" sz="2500" dirty="0"/>
              <a:t>To find the number of physical links in a fully connected mesh network with n nodes, </a:t>
            </a:r>
            <a:endParaRPr lang="en-US" sz="2500" dirty="0"/>
          </a:p>
          <a:p>
            <a:pPr algn="just"/>
            <a:r>
              <a:rPr lang="en-US" sz="2500" dirty="0"/>
              <a:t>We first consider that each node must be connected to every other node. </a:t>
            </a:r>
            <a:endParaRPr lang="en-US" sz="2500" dirty="0"/>
          </a:p>
          <a:p>
            <a:pPr algn="just"/>
            <a:r>
              <a:rPr lang="en-US" sz="2500" dirty="0"/>
              <a:t>Node 1 must be connected to n - I nodes, node 2 must be connected to n – 1 nodes, and finally node n must be connected to n - 1 nodes. </a:t>
            </a:r>
            <a:endParaRPr lang="en-US" sz="25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2500" b="1" dirty="0"/>
              <a:t>A fully connected mesh topology (five devices)</a:t>
            </a:r>
            <a:endParaRPr lang="en-US" sz="2500" b="1" dirty="0"/>
          </a:p>
        </p:txBody>
      </p:sp>
      <p:pic>
        <p:nvPicPr>
          <p:cNvPr id="11" name="Picture 6"/>
          <p:cNvPicPr>
            <a:picLocks noChangeAspect="1" noChangeArrowheads="1"/>
          </p:cNvPicPr>
          <p:nvPr/>
        </p:nvPicPr>
        <p:blipFill>
          <a:blip r:embed="rId2"/>
          <a:srcRect/>
          <a:stretch>
            <a:fillRect/>
          </a:stretch>
        </p:blipFill>
        <p:spPr bwMode="auto">
          <a:xfrm>
            <a:off x="1927225" y="1219200"/>
            <a:ext cx="4854575" cy="3605212"/>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Advantages</a:t>
            </a:r>
            <a:endParaRPr lang="en-US" sz="3000" b="1" dirty="0"/>
          </a:p>
        </p:txBody>
      </p:sp>
      <p:sp>
        <p:nvSpPr>
          <p:cNvPr id="13" name="Content Placeholder 9"/>
          <p:cNvSpPr>
            <a:spLocks noGrp="1"/>
          </p:cNvSpPr>
          <p:nvPr>
            <p:ph idx="1"/>
          </p:nvPr>
        </p:nvSpPr>
        <p:spPr>
          <a:xfrm>
            <a:off x="381000" y="762000"/>
            <a:ext cx="8229600" cy="4114800"/>
          </a:xfrm>
        </p:spPr>
        <p:txBody>
          <a:bodyPr/>
          <a:lstStyle/>
          <a:p>
            <a:pPr algn="just"/>
            <a:r>
              <a:rPr lang="en-US" sz="2500" dirty="0"/>
              <a:t>The use of dedicated links guarantees that each connection can carry its own data load, thus eliminating the traffic problems that can occur when links must be shared by multiple devices.</a:t>
            </a:r>
            <a:endParaRPr lang="en-US" sz="2500" dirty="0"/>
          </a:p>
          <a:p>
            <a:pPr algn="just"/>
            <a:r>
              <a:rPr lang="en-US" sz="2500" b="1" dirty="0"/>
              <a:t>Robust</a:t>
            </a:r>
            <a:r>
              <a:rPr lang="en-US" sz="2500" dirty="0"/>
              <a:t> If one link becomes unusable, it does not incapacitate the entire system. </a:t>
            </a:r>
            <a:endParaRPr lang="en-US" sz="2500" dirty="0"/>
          </a:p>
          <a:p>
            <a:pPr algn="just"/>
            <a:r>
              <a:rPr lang="en-US" sz="2500" b="1" dirty="0"/>
              <a:t>Privacy or security</a:t>
            </a:r>
            <a:r>
              <a:rPr lang="en-US" sz="2500" dirty="0"/>
              <a:t> When every message travels along a dedicated line, only the intended recipient sees it. Physical boundaries prevent other users from gaining access to messages. </a:t>
            </a:r>
            <a:endParaRPr lang="en-US" sz="25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Advantages</a:t>
            </a:r>
            <a:endParaRPr lang="en-US" sz="3000" b="1" dirty="0"/>
          </a:p>
        </p:txBody>
      </p:sp>
      <p:sp>
        <p:nvSpPr>
          <p:cNvPr id="13" name="Content Placeholder 9"/>
          <p:cNvSpPr>
            <a:spLocks noGrp="1"/>
          </p:cNvSpPr>
          <p:nvPr>
            <p:ph idx="1"/>
          </p:nvPr>
        </p:nvSpPr>
        <p:spPr>
          <a:xfrm>
            <a:off x="381000" y="762000"/>
            <a:ext cx="8229600" cy="4724400"/>
          </a:xfrm>
        </p:spPr>
        <p:txBody>
          <a:bodyPr/>
          <a:lstStyle/>
          <a:p>
            <a:pPr algn="just"/>
            <a:r>
              <a:rPr lang="en-US" sz="2500" dirty="0"/>
              <a:t>Point-to-point links make </a:t>
            </a:r>
            <a:r>
              <a:rPr lang="en-US" sz="2500" b="1" dirty="0"/>
              <a:t>fault identification </a:t>
            </a:r>
            <a:r>
              <a:rPr lang="en-US" sz="2500" dirty="0"/>
              <a:t>and </a:t>
            </a:r>
            <a:r>
              <a:rPr lang="en-US" sz="2500" b="1" dirty="0"/>
              <a:t>fault</a:t>
            </a:r>
            <a:r>
              <a:rPr lang="en-US" sz="2500" dirty="0"/>
              <a:t> </a:t>
            </a:r>
            <a:r>
              <a:rPr lang="en-US" sz="2500" b="1" dirty="0"/>
              <a:t>isolation</a:t>
            </a:r>
            <a:r>
              <a:rPr lang="en-US" sz="2500" dirty="0"/>
              <a:t> easy. </a:t>
            </a:r>
            <a:endParaRPr lang="en-US" sz="2500" dirty="0"/>
          </a:p>
          <a:p>
            <a:pPr algn="just"/>
            <a:r>
              <a:rPr lang="en-US" sz="2500" dirty="0"/>
              <a:t>Traffic can be routed to avoid links with suspected problems. </a:t>
            </a:r>
            <a:endParaRPr lang="en-US" sz="2500"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Disadvantages</a:t>
            </a:r>
            <a:endParaRPr lang="en-US" sz="3000" b="1" dirty="0"/>
          </a:p>
        </p:txBody>
      </p:sp>
      <p:sp>
        <p:nvSpPr>
          <p:cNvPr id="13" name="Content Placeholder 9"/>
          <p:cNvSpPr>
            <a:spLocks noGrp="1"/>
          </p:cNvSpPr>
          <p:nvPr>
            <p:ph idx="1"/>
          </p:nvPr>
        </p:nvSpPr>
        <p:spPr>
          <a:xfrm>
            <a:off x="381000" y="762000"/>
            <a:ext cx="8229600" cy="4114800"/>
          </a:xfrm>
        </p:spPr>
        <p:txBody>
          <a:bodyPr/>
          <a:lstStyle/>
          <a:p>
            <a:pPr algn="just"/>
            <a:r>
              <a:rPr lang="en-US" sz="2500" dirty="0"/>
              <a:t>The amount of cabling and the number of I/O ports required. Because every device must be connected to every other device, installation and reconnection are difficult. </a:t>
            </a:r>
            <a:endParaRPr lang="en-US" sz="2500" dirty="0"/>
          </a:p>
          <a:p>
            <a:pPr algn="just"/>
            <a:r>
              <a:rPr lang="en-US" sz="2500" dirty="0"/>
              <a:t>The sheer bulk of the wiring can be greater than the available space (in walls, ceilings, or floors) can accommodate.</a:t>
            </a:r>
            <a:endParaRPr lang="en-US" sz="2500" dirty="0"/>
          </a:p>
          <a:p>
            <a:pPr algn="just"/>
            <a:r>
              <a:rPr lang="en-US" sz="2500" dirty="0"/>
              <a:t>The hardware required to connect each link (I/O ports and cable) can be prohibitively expensive.</a:t>
            </a:r>
            <a:endParaRPr lang="en-US" sz="25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Mesh Topology</a:t>
            </a:r>
            <a:endParaRPr lang="en-US" sz="3000" b="1" dirty="0"/>
          </a:p>
        </p:txBody>
      </p:sp>
      <p:sp>
        <p:nvSpPr>
          <p:cNvPr id="13" name="Content Placeholder 9"/>
          <p:cNvSpPr>
            <a:spLocks noGrp="1"/>
          </p:cNvSpPr>
          <p:nvPr>
            <p:ph idx="1"/>
          </p:nvPr>
        </p:nvSpPr>
        <p:spPr>
          <a:xfrm>
            <a:off x="381000" y="762000"/>
            <a:ext cx="8229600" cy="4114800"/>
          </a:xfrm>
        </p:spPr>
        <p:txBody>
          <a:bodyPr/>
          <a:lstStyle/>
          <a:p>
            <a:pPr algn="just"/>
            <a:r>
              <a:rPr lang="en-US" sz="2500" dirty="0"/>
              <a:t>For these reasons a mesh topology is usually implemented in a limited fashion, for example, as a backbone connecting the main computers of a hybrid network that can include several other topologies.</a:t>
            </a:r>
            <a:endParaRPr lang="en-US" sz="2500" dirty="0"/>
          </a:p>
          <a:p>
            <a:pPr algn="just"/>
            <a:r>
              <a:rPr lang="en-US" sz="2500" dirty="0"/>
              <a:t>One practical example of a mesh topology is the connection of telephone regional offices in which each regional office needs to be connected to every other regional office.</a:t>
            </a:r>
            <a:endParaRPr lang="en-US" sz="25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Star Topology</a:t>
            </a:r>
            <a:endParaRPr lang="en-US" sz="3000" b="1" dirty="0"/>
          </a:p>
        </p:txBody>
      </p:sp>
      <p:sp>
        <p:nvSpPr>
          <p:cNvPr id="13" name="Content Placeholder 9"/>
          <p:cNvSpPr>
            <a:spLocks noGrp="1"/>
          </p:cNvSpPr>
          <p:nvPr>
            <p:ph idx="1"/>
          </p:nvPr>
        </p:nvSpPr>
        <p:spPr>
          <a:xfrm>
            <a:off x="381000" y="762000"/>
            <a:ext cx="8229600" cy="4114800"/>
          </a:xfrm>
        </p:spPr>
        <p:txBody>
          <a:bodyPr/>
          <a:lstStyle/>
          <a:p>
            <a:pPr algn="just"/>
            <a:r>
              <a:rPr lang="en-US" sz="2500" dirty="0"/>
              <a:t>Each device has a dedicated point-to-point link only to a central controller, usually called a hub. </a:t>
            </a:r>
            <a:endParaRPr lang="en-US" sz="2500" dirty="0"/>
          </a:p>
          <a:p>
            <a:pPr algn="just"/>
            <a:r>
              <a:rPr lang="en-US" sz="2500" dirty="0"/>
              <a:t>The devices are not directly linked to one another. </a:t>
            </a:r>
            <a:endParaRPr lang="en-US" sz="2500" dirty="0"/>
          </a:p>
          <a:p>
            <a:pPr algn="just"/>
            <a:r>
              <a:rPr lang="en-US" sz="2500" dirty="0"/>
              <a:t>Unlike a mesh topology, a star topology does not allow direct traffic between devices. </a:t>
            </a:r>
            <a:endParaRPr lang="en-US" sz="2500" dirty="0"/>
          </a:p>
          <a:p>
            <a:pPr algn="just"/>
            <a:r>
              <a:rPr lang="en-US" sz="2500" dirty="0"/>
              <a:t>The controller acts as an exchange: If one device wants to send data to another, it sends the data to the controller, which then relays the data to the other connected device (see Figure)</a:t>
            </a:r>
            <a:endParaRPr lang="en-US" sz="25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Data Communication </a:t>
            </a:r>
            <a:endParaRPr lang="en-US" sz="3000" b="1" dirty="0"/>
          </a:p>
        </p:txBody>
      </p:sp>
      <p:sp>
        <p:nvSpPr>
          <p:cNvPr id="10" name="Content Placeholder 9"/>
          <p:cNvSpPr>
            <a:spLocks noGrp="1"/>
          </p:cNvSpPr>
          <p:nvPr>
            <p:ph idx="1"/>
          </p:nvPr>
        </p:nvSpPr>
        <p:spPr>
          <a:xfrm>
            <a:off x="457200" y="762000"/>
            <a:ext cx="8229600" cy="4495800"/>
          </a:xfrm>
        </p:spPr>
        <p:txBody>
          <a:bodyPr/>
          <a:lstStyle/>
          <a:p>
            <a:pPr algn="just"/>
            <a:r>
              <a:rPr lang="en-US" sz="2400" dirty="0"/>
              <a:t>DC is the exchange of data between two devices via some form of transmission medium (cables, etc.) </a:t>
            </a:r>
            <a:endParaRPr lang="en-US" sz="2400" dirty="0"/>
          </a:p>
          <a:p>
            <a:pPr algn="just"/>
            <a:r>
              <a:rPr lang="en-US" sz="2400" dirty="0"/>
              <a:t>The communication system made up of a combination of hardware (physical equipment) and software (programs).</a:t>
            </a:r>
            <a:endParaRPr lang="en-US" sz="2400" dirty="0"/>
          </a:p>
          <a:p>
            <a:pPr algn="just"/>
            <a:r>
              <a:rPr lang="en-US" sz="2400" dirty="0"/>
              <a:t>The effectiveness of a DC system depends on the following four fundamental characteristics: </a:t>
            </a:r>
            <a:endParaRPr lang="en-US" sz="2400" dirty="0"/>
          </a:p>
          <a:p>
            <a:pPr lvl="1" algn="just"/>
            <a:r>
              <a:rPr lang="en-US" sz="2000" dirty="0"/>
              <a:t>delivery</a:t>
            </a:r>
            <a:endParaRPr lang="en-US" sz="2000" dirty="0"/>
          </a:p>
          <a:p>
            <a:pPr lvl="1" algn="just"/>
            <a:r>
              <a:rPr lang="en-US" sz="2000" dirty="0"/>
              <a:t>accuracy</a:t>
            </a:r>
            <a:endParaRPr lang="en-US" sz="2000" dirty="0"/>
          </a:p>
          <a:p>
            <a:pPr lvl="1" algn="just"/>
            <a:r>
              <a:rPr lang="en-US" sz="2000" dirty="0"/>
              <a:t>timeliness</a:t>
            </a:r>
            <a:endParaRPr lang="en-US" sz="2000" dirty="0"/>
          </a:p>
          <a:p>
            <a:pPr lvl="1" algn="just"/>
            <a:r>
              <a:rPr lang="en-US" sz="2000" dirty="0"/>
              <a:t>jitter</a:t>
            </a:r>
            <a:endParaRPr lang="en-US" sz="20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Star Topology</a:t>
            </a:r>
            <a:endParaRPr lang="en-US" sz="3000" b="1" dirty="0"/>
          </a:p>
        </p:txBody>
      </p:sp>
      <p:sp>
        <p:nvSpPr>
          <p:cNvPr id="11" name="Text Box 4"/>
          <p:cNvSpPr txBox="1">
            <a:spLocks noChangeArrowheads="1"/>
          </p:cNvSpPr>
          <p:nvPr/>
        </p:nvSpPr>
        <p:spPr bwMode="auto">
          <a:xfrm>
            <a:off x="1151599" y="4572000"/>
            <a:ext cx="6773201" cy="477054"/>
          </a:xfrm>
          <a:prstGeom prst="rect">
            <a:avLst/>
          </a:prstGeom>
          <a:noFill/>
          <a:ln w="9525">
            <a:noFill/>
            <a:miter lim="800000"/>
          </a:ln>
          <a:effectLst/>
        </p:spPr>
        <p:txBody>
          <a:bodyPr wrap="none">
            <a:spAutoFit/>
          </a:bodyPr>
          <a:lstStyle/>
          <a:p>
            <a:r>
              <a:rPr lang="en-US" sz="2500" b="1" dirty="0">
                <a:latin typeface="Times New Roman" panose="02020603050405020304" pitchFamily="18" charset="0"/>
              </a:rPr>
              <a:t>Figure : A star topology connecting four stations</a:t>
            </a:r>
            <a:endParaRPr lang="en-US" sz="2500" b="1" dirty="0">
              <a:latin typeface="Times New Roman" panose="02020603050405020304" pitchFamily="18" charset="0"/>
            </a:endParaRPr>
          </a:p>
        </p:txBody>
      </p:sp>
      <p:pic>
        <p:nvPicPr>
          <p:cNvPr id="12" name="Picture 6"/>
          <p:cNvPicPr>
            <a:picLocks noChangeAspect="1" noChangeArrowheads="1"/>
          </p:cNvPicPr>
          <p:nvPr/>
        </p:nvPicPr>
        <p:blipFill>
          <a:blip r:embed="rId2"/>
          <a:srcRect/>
          <a:stretch>
            <a:fillRect/>
          </a:stretch>
        </p:blipFill>
        <p:spPr bwMode="auto">
          <a:xfrm>
            <a:off x="1600200" y="1066800"/>
            <a:ext cx="5905500" cy="3148012"/>
          </a:xfrm>
          <a:prstGeom prst="rect">
            <a:avLst/>
          </a:prstGeom>
          <a:noFill/>
          <a:ln w="9525">
            <a:noFill/>
            <a:miter lim="800000"/>
            <a:headEnd/>
            <a:tailEnd/>
          </a:ln>
          <a:effec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Advantages</a:t>
            </a:r>
            <a:endParaRPr lang="en-US" sz="3000" b="1" dirty="0"/>
          </a:p>
        </p:txBody>
      </p:sp>
      <p:sp>
        <p:nvSpPr>
          <p:cNvPr id="13" name="Content Placeholder 9"/>
          <p:cNvSpPr>
            <a:spLocks noGrp="1"/>
          </p:cNvSpPr>
          <p:nvPr>
            <p:ph idx="1"/>
          </p:nvPr>
        </p:nvSpPr>
        <p:spPr>
          <a:xfrm>
            <a:off x="381000" y="762000"/>
            <a:ext cx="8229600" cy="4114800"/>
          </a:xfrm>
        </p:spPr>
        <p:txBody>
          <a:bodyPr/>
          <a:lstStyle/>
          <a:p>
            <a:pPr algn="just"/>
            <a:r>
              <a:rPr lang="en-US" sz="2500" dirty="0"/>
              <a:t>A star topology is less expensive than a mesh topology.  </a:t>
            </a:r>
            <a:endParaRPr lang="en-US" sz="2500" dirty="0"/>
          </a:p>
          <a:p>
            <a:pPr algn="just">
              <a:buNone/>
            </a:pPr>
            <a:r>
              <a:rPr lang="en-US" sz="2500" dirty="0"/>
              <a:t>	In a star, each device needs only one link and one I/O port to connect it to any number of others. </a:t>
            </a:r>
            <a:endParaRPr lang="en-US" sz="2500" dirty="0"/>
          </a:p>
          <a:p>
            <a:pPr algn="just">
              <a:buNone/>
            </a:pPr>
            <a:r>
              <a:rPr lang="en-US" sz="2500" dirty="0"/>
              <a:t>	This factor also makes it easy to install and reconfigure. </a:t>
            </a:r>
            <a:endParaRPr lang="en-US" sz="2500" dirty="0"/>
          </a:p>
          <a:p>
            <a:pPr algn="just">
              <a:buNone/>
            </a:pPr>
            <a:r>
              <a:rPr lang="en-US" sz="2500" dirty="0"/>
              <a:t>	Far less cabling needs to be housed, and additions, moves, and deletions involve only one connection: between that device and the hub.</a:t>
            </a:r>
            <a:endParaRPr lang="en-US" sz="250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Advantages</a:t>
            </a:r>
            <a:endParaRPr lang="en-US" sz="3000" b="1" dirty="0"/>
          </a:p>
        </p:txBody>
      </p:sp>
      <p:sp>
        <p:nvSpPr>
          <p:cNvPr id="13" name="Content Placeholder 9"/>
          <p:cNvSpPr>
            <a:spLocks noGrp="1"/>
          </p:cNvSpPr>
          <p:nvPr>
            <p:ph idx="1"/>
          </p:nvPr>
        </p:nvSpPr>
        <p:spPr>
          <a:xfrm>
            <a:off x="381000" y="762000"/>
            <a:ext cx="8229600" cy="4114800"/>
          </a:xfrm>
        </p:spPr>
        <p:txBody>
          <a:bodyPr/>
          <a:lstStyle/>
          <a:p>
            <a:pPr algn="just"/>
            <a:r>
              <a:rPr lang="en-US" sz="2500" dirty="0"/>
              <a:t>Robustness</a:t>
            </a:r>
            <a:endParaRPr lang="en-US" sz="2500" dirty="0"/>
          </a:p>
          <a:p>
            <a:pPr lvl="1" algn="just">
              <a:buFont typeface="Arial" panose="020B0604020202020204" pitchFamily="34" charset="0"/>
              <a:buChar char="•"/>
            </a:pPr>
            <a:r>
              <a:rPr lang="en-US" sz="2500" dirty="0"/>
              <a:t>If one link fails, only that link is affected. </a:t>
            </a:r>
            <a:endParaRPr lang="en-US" sz="2500" dirty="0"/>
          </a:p>
          <a:p>
            <a:pPr lvl="1" algn="just">
              <a:buFont typeface="Arial" panose="020B0604020202020204" pitchFamily="34" charset="0"/>
              <a:buChar char="•"/>
            </a:pPr>
            <a:r>
              <a:rPr lang="en-US" sz="2500" dirty="0"/>
              <a:t>All  other links remain active. </a:t>
            </a:r>
            <a:endParaRPr lang="en-US" sz="2500" dirty="0"/>
          </a:p>
          <a:p>
            <a:pPr lvl="1" algn="just">
              <a:buFont typeface="Arial" panose="020B0604020202020204" pitchFamily="34" charset="0"/>
              <a:buChar char="•"/>
            </a:pPr>
            <a:r>
              <a:rPr lang="en-US" sz="2500" dirty="0"/>
              <a:t>This factor also lends itself to easy fault identification and fault isolation. </a:t>
            </a:r>
            <a:endParaRPr lang="en-US" sz="2500" dirty="0"/>
          </a:p>
          <a:p>
            <a:pPr lvl="1" algn="just">
              <a:buFont typeface="Arial" panose="020B0604020202020204" pitchFamily="34" charset="0"/>
              <a:buChar char="•"/>
            </a:pPr>
            <a:r>
              <a:rPr lang="en-US" sz="2500" dirty="0"/>
              <a:t>As long as the hub is working, it can be used to monitor link problems and bypass defective links.</a:t>
            </a:r>
            <a:endParaRPr lang="en-US" sz="250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Disadvantages</a:t>
            </a:r>
            <a:endParaRPr lang="en-US" sz="3000" b="1" dirty="0"/>
          </a:p>
        </p:txBody>
      </p:sp>
      <p:sp>
        <p:nvSpPr>
          <p:cNvPr id="13" name="Content Placeholder 9"/>
          <p:cNvSpPr>
            <a:spLocks noGrp="1"/>
          </p:cNvSpPr>
          <p:nvPr>
            <p:ph idx="1"/>
          </p:nvPr>
        </p:nvSpPr>
        <p:spPr>
          <a:xfrm>
            <a:off x="381000" y="762000"/>
            <a:ext cx="8229600" cy="4114800"/>
          </a:xfrm>
        </p:spPr>
        <p:txBody>
          <a:bodyPr/>
          <a:lstStyle/>
          <a:p>
            <a:pPr algn="just"/>
            <a:r>
              <a:rPr lang="en-US" sz="2500" b="1" dirty="0"/>
              <a:t>Dependency</a:t>
            </a:r>
            <a:r>
              <a:rPr lang="en-US" sz="2500" dirty="0"/>
              <a:t> the whole topology on one single point, the hub </a:t>
            </a:r>
            <a:endParaRPr lang="en-US" sz="2500" dirty="0"/>
          </a:p>
          <a:p>
            <a:pPr algn="just">
              <a:buNone/>
            </a:pPr>
            <a:r>
              <a:rPr lang="en-US" sz="2500" dirty="0"/>
              <a:t>	If the hub goes down, the whole system is dead.</a:t>
            </a:r>
            <a:endParaRPr lang="en-US" sz="2500" dirty="0"/>
          </a:p>
          <a:p>
            <a:pPr algn="just">
              <a:buNone/>
            </a:pPr>
            <a:r>
              <a:rPr lang="en-US" sz="2500" dirty="0"/>
              <a:t>	Although a star requires far less cable than a mesh, each node must be linked to a central hub </a:t>
            </a:r>
            <a:endParaRPr lang="en-US" sz="2500" dirty="0"/>
          </a:p>
          <a:p>
            <a:pPr algn="just">
              <a:buNone/>
            </a:pPr>
            <a:r>
              <a:rPr lang="en-US" sz="2500" dirty="0"/>
              <a:t>	For this reason, often more cabling is required in a star than in some other topologies (such as ring or bus).</a:t>
            </a:r>
            <a:endParaRPr lang="en-US" sz="2500" dirty="0"/>
          </a:p>
          <a:p>
            <a:pPr algn="just"/>
            <a:r>
              <a:rPr lang="en-US" sz="2500" dirty="0"/>
              <a:t>The star topology is used in local-area networks (LANs) and High-speed LANs often use a star topology with a central hub.</a:t>
            </a:r>
            <a:endParaRPr lang="en-US" sz="25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endParaRPr lang="en-US" sz="3000" b="1" dirty="0"/>
          </a:p>
        </p:txBody>
      </p:sp>
      <p:sp>
        <p:nvSpPr>
          <p:cNvPr id="13" name="Content Placeholder 9"/>
          <p:cNvSpPr>
            <a:spLocks noGrp="1"/>
          </p:cNvSpPr>
          <p:nvPr>
            <p:ph idx="1"/>
          </p:nvPr>
        </p:nvSpPr>
        <p:spPr>
          <a:xfrm>
            <a:off x="381000" y="762000"/>
            <a:ext cx="8229600" cy="2133600"/>
          </a:xfrm>
        </p:spPr>
        <p:txBody>
          <a:bodyPr/>
          <a:lstStyle/>
          <a:p>
            <a:pPr algn="just"/>
            <a:r>
              <a:rPr lang="en-US" sz="2500"/>
              <a:t>A </a:t>
            </a:r>
            <a:r>
              <a:rPr lang="en-US" sz="2500" dirty="0"/>
              <a:t>bus topology, on the other hand, is multipoint. </a:t>
            </a:r>
            <a:endParaRPr lang="en-US" sz="2500" dirty="0"/>
          </a:p>
          <a:p>
            <a:pPr algn="just"/>
            <a:r>
              <a:rPr lang="en-US" sz="2500" dirty="0"/>
              <a:t>One long cable acts as a backbone to link all the devices in a network (see Figure)</a:t>
            </a:r>
            <a:endParaRPr lang="en-US" sz="2500" dirty="0"/>
          </a:p>
        </p:txBody>
      </p:sp>
      <p:pic>
        <p:nvPicPr>
          <p:cNvPr id="10" name="Picture 6"/>
          <p:cNvPicPr>
            <a:picLocks noChangeAspect="1" noChangeArrowheads="1"/>
          </p:cNvPicPr>
          <p:nvPr/>
        </p:nvPicPr>
        <p:blipFill>
          <a:blip r:embed="rId2"/>
          <a:srcRect/>
          <a:stretch>
            <a:fillRect/>
          </a:stretch>
        </p:blipFill>
        <p:spPr bwMode="auto">
          <a:xfrm>
            <a:off x="569913" y="3132137"/>
            <a:ext cx="7888287" cy="1668463"/>
          </a:xfrm>
          <a:prstGeom prst="rect">
            <a:avLst/>
          </a:prstGeom>
          <a:noFill/>
          <a:ln w="9525">
            <a:noFill/>
            <a:miter lim="800000"/>
            <a:headEnd/>
            <a:tailEnd/>
          </a:ln>
          <a:effectLst/>
        </p:spPr>
      </p:pic>
      <p:sp>
        <p:nvSpPr>
          <p:cNvPr id="11" name="Text Box 4"/>
          <p:cNvSpPr txBox="1">
            <a:spLocks noChangeArrowheads="1"/>
          </p:cNvSpPr>
          <p:nvPr/>
        </p:nvSpPr>
        <p:spPr bwMode="auto">
          <a:xfrm>
            <a:off x="1654175" y="4953000"/>
            <a:ext cx="6499225" cy="477054"/>
          </a:xfrm>
          <a:prstGeom prst="rect">
            <a:avLst/>
          </a:prstGeom>
          <a:noFill/>
          <a:ln w="9525">
            <a:noFill/>
            <a:miter lim="800000"/>
          </a:ln>
          <a:effectLst/>
        </p:spPr>
        <p:txBody>
          <a:bodyPr wrap="square">
            <a:spAutoFit/>
          </a:bodyPr>
          <a:lstStyle/>
          <a:p>
            <a:r>
              <a:rPr lang="en-US" sz="2500" dirty="0">
                <a:latin typeface="Times New Roman" panose="02020603050405020304" pitchFamily="18" charset="0"/>
              </a:rPr>
              <a:t>Figure : A bus topology connecting three stations</a:t>
            </a:r>
            <a:endParaRPr lang="en-US" sz="2500" dirty="0">
              <a:latin typeface="Times New Roman" panose="02020603050405020304" pitchFamily="18"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endParaRPr lang="en-US" sz="3000" b="1" dirty="0"/>
          </a:p>
        </p:txBody>
      </p:sp>
      <p:sp>
        <p:nvSpPr>
          <p:cNvPr id="13" name="Content Placeholder 9"/>
          <p:cNvSpPr>
            <a:spLocks noGrp="1"/>
          </p:cNvSpPr>
          <p:nvPr>
            <p:ph idx="1"/>
          </p:nvPr>
        </p:nvSpPr>
        <p:spPr>
          <a:xfrm>
            <a:off x="381000" y="762000"/>
            <a:ext cx="8229600" cy="4648200"/>
          </a:xfrm>
        </p:spPr>
        <p:txBody>
          <a:bodyPr/>
          <a:lstStyle/>
          <a:p>
            <a:pPr algn="just"/>
            <a:r>
              <a:rPr lang="en-US" sz="2500" dirty="0"/>
              <a:t>Nodes are connected to the bus cable by drop lines and taps. </a:t>
            </a:r>
            <a:endParaRPr lang="en-US" sz="2500" dirty="0"/>
          </a:p>
          <a:p>
            <a:pPr algn="just"/>
            <a:r>
              <a:rPr lang="en-US" sz="2500" dirty="0"/>
              <a:t>A drop line is a connection running between the device and the main cable. </a:t>
            </a:r>
            <a:endParaRPr lang="en-US" sz="2500" dirty="0"/>
          </a:p>
          <a:p>
            <a:pPr algn="just"/>
            <a:r>
              <a:rPr lang="en-US" sz="2500" dirty="0"/>
              <a:t>A tap is a connector that either slices into the main cable or punctures the sheathing of a cable to create a contact with the metallic core. </a:t>
            </a:r>
            <a:endParaRPr lang="en-US" sz="2500" dirty="0"/>
          </a:p>
          <a:p>
            <a:pPr algn="just"/>
            <a:r>
              <a:rPr lang="en-US" sz="2500" dirty="0"/>
              <a:t>As a signal travels along the backbone, some of its energy is transformed into heat. </a:t>
            </a:r>
            <a:endParaRPr lang="en-US" sz="2500" dirty="0"/>
          </a:p>
          <a:p>
            <a:pPr algn="just"/>
            <a:endParaRPr lang="en-US" sz="25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endParaRPr lang="en-US" sz="3000" b="1" dirty="0"/>
          </a:p>
        </p:txBody>
      </p:sp>
      <p:sp>
        <p:nvSpPr>
          <p:cNvPr id="13" name="Content Placeholder 9"/>
          <p:cNvSpPr>
            <a:spLocks noGrp="1"/>
          </p:cNvSpPr>
          <p:nvPr>
            <p:ph idx="1"/>
          </p:nvPr>
        </p:nvSpPr>
        <p:spPr>
          <a:xfrm>
            <a:off x="381000" y="762000"/>
            <a:ext cx="8229600" cy="4648200"/>
          </a:xfrm>
        </p:spPr>
        <p:txBody>
          <a:bodyPr/>
          <a:lstStyle/>
          <a:p>
            <a:pPr algn="just"/>
            <a:r>
              <a:rPr lang="en-US" sz="2500" dirty="0"/>
              <a:t>Therefore, it becomes weaker and weaker as it travels farther and farther</a:t>
            </a:r>
            <a:endParaRPr lang="en-US" sz="2500" dirty="0"/>
          </a:p>
          <a:p>
            <a:pPr algn="just"/>
            <a:r>
              <a:rPr lang="en-US" sz="2500" dirty="0"/>
              <a:t>For this reason there is a limit on the number of taps a bus can support and on the distance between those taps.</a:t>
            </a:r>
            <a:endParaRPr lang="en-US" sz="250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b="1" dirty="0"/>
              <a:t>Ease of Installation </a:t>
            </a:r>
            <a:endParaRPr lang="en-US" sz="2500" b="1" dirty="0"/>
          </a:p>
          <a:p>
            <a:pPr algn="just">
              <a:buNone/>
            </a:pPr>
            <a:r>
              <a:rPr lang="en-US" sz="2500" dirty="0"/>
              <a:t>	A bus uses less cabling than mesh or star topologies. </a:t>
            </a:r>
            <a:endParaRPr lang="en-US" sz="2500" dirty="0"/>
          </a:p>
          <a:p>
            <a:pPr algn="just">
              <a:buNone/>
            </a:pPr>
            <a:r>
              <a:rPr lang="en-US" sz="2500" dirty="0"/>
              <a:t>	In a star, for example, four network devices in the same room require four lengths of cable reaching all the way to the hub. </a:t>
            </a:r>
            <a:endParaRPr lang="en-US" sz="2500" dirty="0"/>
          </a:p>
          <a:p>
            <a:pPr algn="just">
              <a:buNone/>
            </a:pPr>
            <a:r>
              <a:rPr lang="en-US" sz="2500" dirty="0"/>
              <a:t>	In a bus, this redundancy is eliminated. Only the backbone cable stretches through the entire facility. </a:t>
            </a:r>
            <a:endParaRPr lang="en-US" sz="2500" dirty="0"/>
          </a:p>
          <a:p>
            <a:pPr algn="just">
              <a:buNone/>
            </a:pPr>
            <a:r>
              <a:rPr lang="en-US" sz="2500" dirty="0"/>
              <a:t>	Each drop line has to reach only as far as the nearest point on the backbone.</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Bus Topology  : Advantages</a:t>
            </a:r>
            <a:endParaRPr lang="en-US" sz="3000" b="1"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b="1" dirty="0"/>
              <a:t>Difficult reconnection and fault isolation</a:t>
            </a:r>
            <a:endParaRPr lang="en-US" sz="2500" b="1" dirty="0"/>
          </a:p>
          <a:p>
            <a:pPr algn="just"/>
            <a:r>
              <a:rPr lang="en-US" sz="2500" dirty="0"/>
              <a:t>A bus is usually designed to be optimally efficient at installation. </a:t>
            </a:r>
            <a:endParaRPr lang="en-US" sz="2500" dirty="0"/>
          </a:p>
          <a:p>
            <a:pPr algn="just"/>
            <a:r>
              <a:rPr lang="en-US" sz="2500" dirty="0"/>
              <a:t>It can therefore be difficult to add new devices. </a:t>
            </a:r>
            <a:endParaRPr lang="en-US" sz="2500" dirty="0"/>
          </a:p>
          <a:p>
            <a:pPr algn="just"/>
            <a:r>
              <a:rPr lang="en-US" sz="2500" dirty="0"/>
              <a:t>Signal reflection at the taps can cause degradation in quality. </a:t>
            </a:r>
            <a:endParaRPr lang="en-US" sz="2500" dirty="0"/>
          </a:p>
          <a:p>
            <a:pPr algn="just"/>
            <a:r>
              <a:rPr lang="en-US" sz="2500" dirty="0"/>
              <a:t>This degradation can be controlled by limiting the number and spacing of devices connected to a given length of cable. </a:t>
            </a:r>
            <a:endParaRPr lang="en-US" sz="2500" dirty="0"/>
          </a:p>
          <a:p>
            <a:pPr algn="just"/>
            <a:r>
              <a:rPr lang="en-US" sz="2500" dirty="0"/>
              <a:t>Adding new devices may therefore require modification or replacement of the backbone.</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Bus Topology  : Disadvantages</a:t>
            </a:r>
            <a:endParaRPr lang="en-US" sz="3000" b="1"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addition, a fault or break in the bus cable stops all transmission, even between devices on the same side of the problem. </a:t>
            </a:r>
            <a:endParaRPr lang="en-US" sz="2500" dirty="0"/>
          </a:p>
          <a:p>
            <a:pPr algn="just"/>
            <a:r>
              <a:rPr lang="en-US" sz="2500" dirty="0"/>
              <a:t>The damaged area reflects signals back in the direction of origin, creating noise in both directions.</a:t>
            </a:r>
            <a:endParaRPr lang="en-US" sz="2500" dirty="0"/>
          </a:p>
          <a:p>
            <a:pPr algn="just"/>
            <a:r>
              <a:rPr lang="en-US" sz="2500" dirty="0"/>
              <a:t>Bus topology was the one of the first topologies used in the design of early local area networks. </a:t>
            </a:r>
            <a:endParaRPr lang="en-US" sz="2500" dirty="0"/>
          </a:p>
          <a:p>
            <a:pPr algn="just"/>
            <a:r>
              <a:rPr lang="en-US" sz="2500" dirty="0"/>
              <a:t>Ethernet LANs can use a bus topology, but they are less popular now.</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Bus Topology  : Disadvantages</a:t>
            </a:r>
            <a:endParaRPr lang="en-US" sz="3000" b="1"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endParaRPr lang="en-US" sz="3000" b="1" dirty="0"/>
          </a:p>
        </p:txBody>
      </p:sp>
      <p:sp>
        <p:nvSpPr>
          <p:cNvPr id="10" name="Content Placeholder 9"/>
          <p:cNvSpPr>
            <a:spLocks noGrp="1"/>
          </p:cNvSpPr>
          <p:nvPr>
            <p:ph idx="1"/>
          </p:nvPr>
        </p:nvSpPr>
        <p:spPr>
          <a:xfrm>
            <a:off x="457200" y="762000"/>
            <a:ext cx="8229600" cy="4495800"/>
          </a:xfrm>
        </p:spPr>
        <p:txBody>
          <a:bodyPr/>
          <a:lstStyle/>
          <a:p>
            <a:pPr algn="just"/>
            <a:r>
              <a:rPr lang="en-US" sz="2400" b="1" dirty="0"/>
              <a:t>Delivery</a:t>
            </a:r>
            <a:endParaRPr lang="en-US" sz="2400" b="1" dirty="0"/>
          </a:p>
          <a:p>
            <a:pPr algn="just"/>
            <a:r>
              <a:rPr lang="en-US" sz="2400" dirty="0"/>
              <a:t>The system must deliver data to the correct destination. Data must be received by the </a:t>
            </a:r>
            <a:r>
              <a:rPr lang="en-US" sz="2400" b="1" dirty="0"/>
              <a:t>intended</a:t>
            </a:r>
            <a:r>
              <a:rPr lang="en-US" sz="2400" dirty="0"/>
              <a:t> device or user and only by that device or user.</a:t>
            </a:r>
            <a:endParaRPr lang="en-US" sz="2400" dirty="0"/>
          </a:p>
          <a:p>
            <a:pPr algn="just">
              <a:buNone/>
            </a:pPr>
            <a:endParaRPr lang="en-US" sz="2400" dirty="0"/>
          </a:p>
          <a:p>
            <a:pPr algn="just"/>
            <a:r>
              <a:rPr lang="en-US" sz="2400" b="1" dirty="0"/>
              <a:t>Accuracy</a:t>
            </a:r>
            <a:endParaRPr lang="en-US" sz="2400" b="1" dirty="0"/>
          </a:p>
          <a:p>
            <a:pPr algn="just"/>
            <a:r>
              <a:rPr lang="en-US" sz="2400" dirty="0"/>
              <a:t>The system must deliver the data accurately. </a:t>
            </a:r>
            <a:endParaRPr lang="en-US" sz="2400" dirty="0"/>
          </a:p>
          <a:p>
            <a:pPr algn="just"/>
            <a:r>
              <a:rPr lang="en-US" sz="2400" dirty="0"/>
              <a:t>Data that have been altered in transmission and left uncorrected are unusable.</a:t>
            </a:r>
            <a:endParaRPr lang="en-US" sz="24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Each device has a dedicated point-to-point connection with only the two devices on either side of it. </a:t>
            </a:r>
            <a:endParaRPr lang="en-US" sz="2500" dirty="0"/>
          </a:p>
          <a:p>
            <a:pPr algn="just"/>
            <a:r>
              <a:rPr lang="en-US" sz="2500" dirty="0"/>
              <a:t>A signal is passed along the ring in one direction, from device to device, until it reaches its destination. </a:t>
            </a:r>
            <a:endParaRPr lang="en-US" sz="2500" dirty="0"/>
          </a:p>
          <a:p>
            <a:pPr algn="just"/>
            <a:r>
              <a:rPr lang="en-US" sz="2500" dirty="0"/>
              <a:t>Each device in the ring incorporates a repeater. </a:t>
            </a:r>
            <a:endParaRPr lang="en-US" sz="2500" dirty="0"/>
          </a:p>
          <a:p>
            <a:pPr algn="just"/>
            <a:r>
              <a:rPr lang="en-US" sz="2500" dirty="0"/>
              <a:t>When a device receives a signal intended for another device, its repeater regenerates the bits and passes them along (see Figure)</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Ring Topology</a:t>
            </a:r>
            <a:endParaRPr lang="en-US" sz="3000" b="1"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Ring Topology</a:t>
            </a:r>
            <a:endParaRPr lang="en-US" sz="3000" b="1" dirty="0"/>
          </a:p>
        </p:txBody>
      </p:sp>
      <p:sp>
        <p:nvSpPr>
          <p:cNvPr id="10" name="Text Box 4"/>
          <p:cNvSpPr txBox="1">
            <a:spLocks noChangeArrowheads="1"/>
          </p:cNvSpPr>
          <p:nvPr/>
        </p:nvSpPr>
        <p:spPr bwMode="auto">
          <a:xfrm>
            <a:off x="1143000" y="4648200"/>
            <a:ext cx="6579558" cy="477054"/>
          </a:xfrm>
          <a:prstGeom prst="rect">
            <a:avLst/>
          </a:prstGeom>
          <a:noFill/>
          <a:ln w="9525">
            <a:noFill/>
            <a:miter lim="800000"/>
          </a:ln>
          <a:effectLst/>
        </p:spPr>
        <p:txBody>
          <a:bodyPr wrap="none">
            <a:spAutoFit/>
          </a:bodyPr>
          <a:lstStyle/>
          <a:p>
            <a:r>
              <a:rPr lang="en-US" sz="2500" b="1" dirty="0">
                <a:latin typeface="Times New Roman" panose="02020603050405020304" pitchFamily="18" charset="0"/>
              </a:rPr>
              <a:t>Figure : A ring topology connecting six stations</a:t>
            </a:r>
            <a:endParaRPr lang="en-US" sz="2500" b="1" dirty="0">
              <a:latin typeface="Times New Roman" panose="02020603050405020304" pitchFamily="18" charset="0"/>
            </a:endParaRPr>
          </a:p>
        </p:txBody>
      </p:sp>
      <p:pic>
        <p:nvPicPr>
          <p:cNvPr id="11" name="Picture 7"/>
          <p:cNvPicPr>
            <a:picLocks noChangeAspect="1" noChangeArrowheads="1"/>
          </p:cNvPicPr>
          <p:nvPr/>
        </p:nvPicPr>
        <p:blipFill>
          <a:blip r:embed="rId2"/>
          <a:srcRect/>
          <a:stretch>
            <a:fillRect/>
          </a:stretch>
        </p:blipFill>
        <p:spPr bwMode="auto">
          <a:xfrm>
            <a:off x="246063" y="1143000"/>
            <a:ext cx="8593137" cy="3097212"/>
          </a:xfrm>
          <a:prstGeom prst="rect">
            <a:avLst/>
          </a:prstGeom>
          <a:noFill/>
          <a:ln w="9525">
            <a:noFill/>
            <a:miter lim="800000"/>
            <a:headEnd/>
            <a:tailEnd/>
          </a:ln>
          <a:effectLst/>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Easy to install and reconfigure</a:t>
            </a:r>
            <a:endParaRPr lang="en-US" sz="2800" b="1" dirty="0"/>
          </a:p>
          <a:p>
            <a:pPr algn="just"/>
            <a:r>
              <a:rPr lang="en-US" sz="2800" dirty="0"/>
              <a:t>Each device is linked to only its immediate neighbors (either physically or logically). </a:t>
            </a:r>
            <a:endParaRPr lang="en-US" sz="2800" dirty="0"/>
          </a:p>
          <a:p>
            <a:pPr algn="just"/>
            <a:r>
              <a:rPr lang="en-US" sz="2800" dirty="0"/>
              <a:t>To add or delete a device requires changing only two connections. </a:t>
            </a:r>
            <a:endParaRPr lang="en-US" sz="2800" dirty="0"/>
          </a:p>
          <a:p>
            <a:pPr algn="just"/>
            <a:r>
              <a:rPr lang="en-US" sz="2800" dirty="0"/>
              <a:t>The only constraints are media and traffic considerations (maximum ring length and number of devices)..</a:t>
            </a:r>
            <a:endParaRPr lang="en-US" sz="28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Advantage</a:t>
            </a:r>
            <a:endParaRPr lang="en-US" sz="3000" b="1"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Fault isolation is simplified</a:t>
            </a:r>
            <a:r>
              <a:rPr lang="en-US" sz="2800" dirty="0"/>
              <a:t> </a:t>
            </a:r>
            <a:endParaRPr lang="en-US" sz="2800" dirty="0"/>
          </a:p>
          <a:p>
            <a:pPr algn="just"/>
            <a:r>
              <a:rPr lang="en-US" sz="2800" dirty="0"/>
              <a:t>Generally in a ring, a signal is circulating at all times. </a:t>
            </a:r>
            <a:endParaRPr lang="en-US" sz="2800" dirty="0"/>
          </a:p>
          <a:p>
            <a:pPr algn="just"/>
            <a:r>
              <a:rPr lang="en-US" sz="2800" dirty="0"/>
              <a:t>If one device does not receive a signal within a specified period, it can issue an alarm. </a:t>
            </a:r>
            <a:endParaRPr lang="en-US" sz="2800" dirty="0"/>
          </a:p>
          <a:p>
            <a:pPr algn="just"/>
            <a:r>
              <a:rPr lang="en-US" sz="2800" dirty="0"/>
              <a:t>The alarm alerts the network operator to the problem and its location.</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Advantage</a:t>
            </a:r>
            <a:endParaRPr lang="en-US" sz="3000" b="1"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Unidirectional traffic  </a:t>
            </a:r>
            <a:endParaRPr lang="en-US" sz="2800" b="1" dirty="0"/>
          </a:p>
          <a:p>
            <a:pPr algn="just"/>
            <a:r>
              <a:rPr lang="en-US" sz="2800" dirty="0"/>
              <a:t>In a simple ring, a break in the ring (such as a disabled station) can disable the entire network. </a:t>
            </a:r>
            <a:endParaRPr lang="en-US" sz="2800" dirty="0"/>
          </a:p>
          <a:p>
            <a:pPr algn="just"/>
            <a:r>
              <a:rPr lang="en-US" sz="2800" dirty="0"/>
              <a:t>This weakness can be solved by using a dual ring or a switch capable of closing off the break.</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Disadvantage</a:t>
            </a:r>
            <a:endParaRPr lang="en-US" sz="3000" b="1"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Ring topology was prevalent when IBM  introduced its local-area network Token Ring. </a:t>
            </a:r>
            <a:endParaRPr lang="en-US" sz="2500" dirty="0"/>
          </a:p>
          <a:p>
            <a:pPr algn="just"/>
            <a:r>
              <a:rPr lang="en-US" sz="2500" dirty="0"/>
              <a:t>Today, the need for higher-speed LANs has made this topology less popular.</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Applications</a:t>
            </a:r>
            <a:endParaRPr lang="en-US" sz="3000" b="1"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1295400"/>
          </a:xfrm>
        </p:spPr>
        <p:txBody>
          <a:bodyPr/>
          <a:lstStyle/>
          <a:p>
            <a:pPr algn="just"/>
            <a:r>
              <a:rPr lang="en-US" sz="2500" dirty="0"/>
              <a:t>A network can be hybrid. For example, we can have a main star topology with each branch connecting several stations in a bus topology as shown in Figure.</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Hybrid Topology</a:t>
            </a:r>
            <a:endParaRPr lang="en-US" sz="3000" b="1" dirty="0"/>
          </a:p>
        </p:txBody>
      </p:sp>
      <p:pic>
        <p:nvPicPr>
          <p:cNvPr id="10" name="Picture 6"/>
          <p:cNvPicPr>
            <a:picLocks noChangeAspect="1" noChangeArrowheads="1"/>
          </p:cNvPicPr>
          <p:nvPr/>
        </p:nvPicPr>
        <p:blipFill>
          <a:blip r:embed="rId2"/>
          <a:srcRect/>
          <a:stretch>
            <a:fillRect/>
          </a:stretch>
        </p:blipFill>
        <p:spPr bwMode="auto">
          <a:xfrm>
            <a:off x="838200" y="2286000"/>
            <a:ext cx="7391400" cy="2938902"/>
          </a:xfrm>
          <a:prstGeom prst="rect">
            <a:avLst/>
          </a:prstGeom>
          <a:noFill/>
          <a:ln w="9525">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Computer networks are created by different entities. </a:t>
            </a:r>
            <a:endParaRPr lang="en-US" sz="2500" dirty="0"/>
          </a:p>
          <a:p>
            <a:pPr algn="just"/>
            <a:r>
              <a:rPr lang="en-US" sz="2500" dirty="0"/>
              <a:t>Standards are needed so that these heterogeneous networks can communicate with one another. </a:t>
            </a:r>
            <a:endParaRPr lang="en-US" sz="2500" dirty="0"/>
          </a:p>
          <a:p>
            <a:pPr algn="just"/>
            <a:r>
              <a:rPr lang="en-US" sz="2500" dirty="0"/>
              <a:t>The two best-known standards are the OSI model and the Internet model. </a:t>
            </a:r>
            <a:endParaRPr lang="en-US" sz="2500" dirty="0"/>
          </a:p>
          <a:p>
            <a:pPr algn="just"/>
            <a:r>
              <a:rPr lang="en-US" sz="2500" dirty="0"/>
              <a:t>The OSI (Open Systems Interconnection) model defines a seven-layer network;</a:t>
            </a:r>
            <a:endParaRPr lang="en-US" sz="2500" dirty="0"/>
          </a:p>
          <a:p>
            <a:pPr algn="just"/>
            <a:r>
              <a:rPr lang="en-US" sz="2500" dirty="0"/>
              <a:t>The Internet model defines a five-layer network. </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Network Models</a:t>
            </a:r>
            <a:endParaRPr lang="en-US" sz="3000" b="1"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Layering</a:t>
            </a:r>
            <a:endParaRPr lang="en-IN" dirty="0"/>
          </a:p>
        </p:txBody>
      </p:sp>
      <p:sp>
        <p:nvSpPr>
          <p:cNvPr id="3" name="Content Placeholder 2"/>
          <p:cNvSpPr>
            <a:spLocks noGrp="1"/>
          </p:cNvSpPr>
          <p:nvPr>
            <p:ph idx="1"/>
          </p:nvPr>
        </p:nvSpPr>
        <p:spPr/>
        <p:txBody>
          <a:bodyPr/>
          <a:lstStyle/>
          <a:p>
            <a:pPr algn="l"/>
            <a:r>
              <a:rPr lang="en-IN" sz="1800" b="0" i="0" u="none" strike="noStrike" baseline="0" dirty="0">
                <a:latin typeface="Times-Roman"/>
              </a:rPr>
              <a:t>When communication is simple, </a:t>
            </a:r>
            <a:r>
              <a:rPr lang="en-US" sz="1800" b="0" i="0" u="none" strike="noStrike" baseline="0" dirty="0">
                <a:latin typeface="Times-Roman"/>
              </a:rPr>
              <a:t>we may need only one simple protocol; when the communication is complex, we may need to divide the task between different layers, in which case we need a protocol at each layer, or </a:t>
            </a:r>
            <a:r>
              <a:rPr lang="en-US" sz="1800" b="1" i="0" u="none" strike="noStrike" baseline="0" dirty="0">
                <a:latin typeface="Times-Bold"/>
              </a:rPr>
              <a:t>protocol layering</a:t>
            </a:r>
            <a:endParaRPr lang="en-IN" dirty="0"/>
          </a:p>
        </p:txBody>
      </p:sp>
      <p:sp>
        <p:nvSpPr>
          <p:cNvPr id="6" name="TextBox 5"/>
          <p:cNvSpPr txBox="1"/>
          <p:nvPr/>
        </p:nvSpPr>
        <p:spPr>
          <a:xfrm>
            <a:off x="3200400" y="4410170"/>
            <a:ext cx="2971800" cy="369332"/>
          </a:xfrm>
          <a:prstGeom prst="rect">
            <a:avLst/>
          </a:prstGeom>
          <a:noFill/>
        </p:spPr>
        <p:txBody>
          <a:bodyPr wrap="square" rtlCol="0">
            <a:spAutoFit/>
          </a:bodyPr>
          <a:lstStyle/>
          <a:p>
            <a:r>
              <a:rPr lang="en-IN" sz="1800" b="0" i="1" u="none" strike="noStrike" baseline="0" dirty="0">
                <a:latin typeface="Times-Italic"/>
              </a:rPr>
              <a:t>Fig. A single layer protocol</a:t>
            </a:r>
            <a:endParaRPr lang="en-IN" dirty="0"/>
          </a:p>
        </p:txBody>
      </p:sp>
      <p:pic>
        <p:nvPicPr>
          <p:cNvPr id="8" name="Picture 7"/>
          <p:cNvPicPr>
            <a:picLocks noChangeAspect="1"/>
          </p:cNvPicPr>
          <p:nvPr/>
        </p:nvPicPr>
        <p:blipFill>
          <a:blip r:embed="rId1"/>
          <a:stretch>
            <a:fillRect/>
          </a:stretch>
        </p:blipFill>
        <p:spPr>
          <a:xfrm>
            <a:off x="1070306" y="2639921"/>
            <a:ext cx="7003387" cy="143268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Layering</a:t>
            </a:r>
            <a:endParaRPr lang="en-IN" dirty="0"/>
          </a:p>
        </p:txBody>
      </p:sp>
      <p:pic>
        <p:nvPicPr>
          <p:cNvPr id="5" name="Picture 4"/>
          <p:cNvPicPr>
            <a:picLocks noChangeAspect="1"/>
          </p:cNvPicPr>
          <p:nvPr/>
        </p:nvPicPr>
        <p:blipFill>
          <a:blip r:embed="rId1"/>
          <a:stretch>
            <a:fillRect/>
          </a:stretch>
        </p:blipFill>
        <p:spPr>
          <a:xfrm>
            <a:off x="1249392" y="1607662"/>
            <a:ext cx="6645216" cy="3642676"/>
          </a:xfrm>
          <a:prstGeom prst="rect">
            <a:avLst/>
          </a:prstGeom>
        </p:spPr>
      </p:pic>
      <p:sp>
        <p:nvSpPr>
          <p:cNvPr id="6" name="TextBox 5"/>
          <p:cNvSpPr txBox="1"/>
          <p:nvPr/>
        </p:nvSpPr>
        <p:spPr>
          <a:xfrm>
            <a:off x="3200400" y="5065672"/>
            <a:ext cx="2971800" cy="369332"/>
          </a:xfrm>
          <a:prstGeom prst="rect">
            <a:avLst/>
          </a:prstGeom>
          <a:noFill/>
        </p:spPr>
        <p:txBody>
          <a:bodyPr wrap="square" rtlCol="0">
            <a:spAutoFit/>
          </a:bodyPr>
          <a:lstStyle/>
          <a:p>
            <a:r>
              <a:rPr lang="en-IN" sz="1800" b="0" i="1" u="none" strike="noStrike" baseline="0" dirty="0">
                <a:latin typeface="Times-Italic"/>
              </a:rPr>
              <a:t>Fig. A three-layer protocol</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endParaRPr lang="en-US" sz="3000" b="1" dirty="0"/>
          </a:p>
        </p:txBody>
      </p:sp>
      <p:sp>
        <p:nvSpPr>
          <p:cNvPr id="10" name="Content Placeholder 9"/>
          <p:cNvSpPr>
            <a:spLocks noGrp="1"/>
          </p:cNvSpPr>
          <p:nvPr>
            <p:ph idx="1"/>
          </p:nvPr>
        </p:nvSpPr>
        <p:spPr>
          <a:xfrm>
            <a:off x="457200" y="762000"/>
            <a:ext cx="8229600" cy="4495800"/>
          </a:xfrm>
        </p:spPr>
        <p:txBody>
          <a:bodyPr/>
          <a:lstStyle/>
          <a:p>
            <a:pPr algn="just"/>
            <a:r>
              <a:rPr lang="en-US" sz="2400" b="1" dirty="0"/>
              <a:t>Timeliness</a:t>
            </a:r>
            <a:endParaRPr lang="en-US" sz="2400" b="1" dirty="0"/>
          </a:p>
          <a:p>
            <a:pPr algn="just"/>
            <a:r>
              <a:rPr lang="en-US" sz="2400" dirty="0"/>
              <a:t>The system must deliver data in a timely manner. </a:t>
            </a:r>
            <a:endParaRPr lang="en-US" sz="2400" dirty="0"/>
          </a:p>
          <a:p>
            <a:pPr algn="just"/>
            <a:r>
              <a:rPr lang="en-US" sz="2400" dirty="0"/>
              <a:t>Data delivered late is useless. </a:t>
            </a:r>
            <a:endParaRPr lang="en-US" sz="2400" dirty="0"/>
          </a:p>
          <a:p>
            <a:pPr algn="just"/>
            <a:r>
              <a:rPr lang="en-US" sz="2400" dirty="0"/>
              <a:t>In the case of video and audio, timely delivery means delivering data as they are produced, in the same order that they are produced, and </a:t>
            </a:r>
            <a:r>
              <a:rPr lang="en-US" sz="2400" b="1" dirty="0"/>
              <a:t>without significant delay.</a:t>
            </a:r>
            <a:endParaRPr lang="en-US" sz="2400" b="1" dirty="0"/>
          </a:p>
          <a:p>
            <a:pPr algn="just"/>
            <a:r>
              <a:rPr lang="en-US" sz="2400" dirty="0"/>
              <a:t>This kind of delivery is called </a:t>
            </a:r>
            <a:r>
              <a:rPr lang="en-US" sz="2400" b="1" i="1" dirty="0"/>
              <a:t>real-time</a:t>
            </a:r>
            <a:r>
              <a:rPr lang="en-US" sz="2400" dirty="0"/>
              <a:t> transmission.</a:t>
            </a:r>
            <a:endParaRPr lang="en-US" sz="24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OSI Model</a:t>
            </a:r>
            <a:endParaRPr lang="en-IN" dirty="0"/>
          </a:p>
        </p:txBody>
      </p:sp>
      <p:sp>
        <p:nvSpPr>
          <p:cNvPr id="3" name="Content Placeholder 2"/>
          <p:cNvSpPr>
            <a:spLocks noGrp="1"/>
          </p:cNvSpPr>
          <p:nvPr>
            <p:ph idx="1"/>
          </p:nvPr>
        </p:nvSpPr>
        <p:spPr/>
        <p:txBody>
          <a:bodyPr/>
          <a:lstStyle/>
          <a:p>
            <a:pPr algn="just"/>
            <a:r>
              <a:rPr lang="en-US" sz="2000" dirty="0"/>
              <a:t>International Organization for Standardization (ISO) is a multinational body</a:t>
            </a:r>
            <a:endParaRPr lang="en-US" sz="2000" dirty="0"/>
          </a:p>
          <a:p>
            <a:pPr algn="just"/>
            <a:r>
              <a:rPr lang="en-US" sz="2000" dirty="0"/>
              <a:t>Dedicated to worldwide agreement on international standards.</a:t>
            </a:r>
            <a:endParaRPr lang="en-US" sz="2000" dirty="0"/>
          </a:p>
          <a:p>
            <a:pPr algn="just"/>
            <a:r>
              <a:rPr lang="en-US" sz="2000" dirty="0"/>
              <a:t>An ISO standard that covers all aspects of network communications is the Open Systems Interconnection (OSI) </a:t>
            </a:r>
            <a:endParaRPr lang="en-US" sz="2000" dirty="0"/>
          </a:p>
          <a:p>
            <a:pPr algn="just"/>
            <a:r>
              <a:rPr lang="en-US" sz="2000" dirty="0"/>
              <a:t>The purpose of the OSI model is to show how to facilitate communication between different systems without requiring changes to the logic of the underlying hardware and software </a:t>
            </a:r>
            <a:r>
              <a:rPr lang="en-IN" sz="2000" dirty="0"/>
              <a:t>model.</a:t>
            </a:r>
            <a:endParaRPr lang="en-IN" sz="2000" dirty="0"/>
          </a:p>
          <a:p>
            <a:pPr algn="just"/>
            <a:r>
              <a:rPr lang="en-US" sz="2000" dirty="0"/>
              <a:t>The OSI model is not a protocol; it is a model for understanding and designing a network architecture.</a:t>
            </a:r>
            <a:endParaRPr lang="en-IN"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OSI model</a:t>
            </a:r>
            <a:endParaRPr lang="en-IN" dirty="0"/>
          </a:p>
        </p:txBody>
      </p:sp>
      <p:pic>
        <p:nvPicPr>
          <p:cNvPr id="5" name="Picture 4"/>
          <p:cNvPicPr>
            <a:picLocks noChangeAspect="1"/>
          </p:cNvPicPr>
          <p:nvPr/>
        </p:nvPicPr>
        <p:blipFill>
          <a:blip r:embed="rId1"/>
          <a:stretch>
            <a:fillRect/>
          </a:stretch>
        </p:blipFill>
        <p:spPr>
          <a:xfrm>
            <a:off x="1524000" y="1467222"/>
            <a:ext cx="5456393" cy="3787468"/>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TCP/IP PROTOCOL SUITE</a:t>
            </a:r>
            <a:endParaRPr lang="en-IN" dirty="0"/>
          </a:p>
        </p:txBody>
      </p:sp>
      <p:sp>
        <p:nvSpPr>
          <p:cNvPr id="3" name="Content Placeholder 2"/>
          <p:cNvSpPr>
            <a:spLocks noGrp="1"/>
          </p:cNvSpPr>
          <p:nvPr>
            <p:ph idx="1"/>
          </p:nvPr>
        </p:nvSpPr>
        <p:spPr/>
        <p:txBody>
          <a:bodyPr/>
          <a:lstStyle/>
          <a:p>
            <a:pPr algn="l"/>
            <a:r>
              <a:rPr lang="en-IN" sz="1800" dirty="0"/>
              <a:t>TCP/IP (Transmission Control Protocol/Internet Protocol).</a:t>
            </a:r>
            <a:endParaRPr lang="en-IN" sz="1800" dirty="0"/>
          </a:p>
          <a:p>
            <a:pPr algn="l"/>
            <a:r>
              <a:rPr lang="en-US" sz="1800" dirty="0"/>
              <a:t>It is a hierarchical protocol made up </a:t>
            </a:r>
            <a:r>
              <a:rPr lang="en-IN" sz="1800" dirty="0"/>
              <a:t>of interactive modules.</a:t>
            </a:r>
            <a:endParaRPr lang="en-IN" sz="1800" dirty="0"/>
          </a:p>
          <a:p>
            <a:pPr algn="l"/>
            <a:r>
              <a:rPr lang="en-US" sz="1800" dirty="0"/>
              <a:t>The original TCP/IP protocol suite was defined as four software layers built upon the hardware. </a:t>
            </a:r>
            <a:endParaRPr lang="en-US" sz="1800" dirty="0"/>
          </a:p>
          <a:p>
            <a:pPr algn="l"/>
            <a:r>
              <a:rPr lang="en-US" sz="1800" dirty="0"/>
              <a:t>Today, however, TCP/IP is thought of as a </a:t>
            </a:r>
            <a:r>
              <a:rPr lang="en-IN" sz="1800" dirty="0"/>
              <a:t>five-layer model.</a:t>
            </a:r>
            <a:endParaRPr lang="en-IN" sz="1800" dirty="0"/>
          </a:p>
        </p:txBody>
      </p:sp>
      <p:pic>
        <p:nvPicPr>
          <p:cNvPr id="7" name="Picture 6"/>
          <p:cNvPicPr>
            <a:picLocks noChangeAspect="1"/>
          </p:cNvPicPr>
          <p:nvPr/>
        </p:nvPicPr>
        <p:blipFill>
          <a:blip r:embed="rId1"/>
          <a:stretch>
            <a:fillRect/>
          </a:stretch>
        </p:blipFill>
        <p:spPr>
          <a:xfrm>
            <a:off x="2083854" y="3200400"/>
            <a:ext cx="4976291" cy="2110923"/>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in background</a:t>
            </a:r>
            <a:endParaRPr lang="en-IN" dirty="0"/>
          </a:p>
        </p:txBody>
      </p:sp>
      <p:pic>
        <p:nvPicPr>
          <p:cNvPr id="5" name="Picture 4"/>
          <p:cNvPicPr>
            <a:picLocks noChangeAspect="1"/>
          </p:cNvPicPr>
          <p:nvPr/>
        </p:nvPicPr>
        <p:blipFill>
          <a:blip r:embed="rId1"/>
          <a:stretch>
            <a:fillRect/>
          </a:stretch>
        </p:blipFill>
        <p:spPr>
          <a:xfrm>
            <a:off x="1047444" y="1451438"/>
            <a:ext cx="7049111" cy="3955123"/>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devices</a:t>
            </a:r>
            <a:endParaRPr lang="en-IN" dirty="0"/>
          </a:p>
        </p:txBody>
      </p:sp>
      <p:sp>
        <p:nvSpPr>
          <p:cNvPr id="3" name="Content Placeholder 2"/>
          <p:cNvSpPr>
            <a:spLocks noGrp="1"/>
          </p:cNvSpPr>
          <p:nvPr>
            <p:ph idx="1"/>
          </p:nvPr>
        </p:nvSpPr>
        <p:spPr/>
        <p:txBody>
          <a:bodyPr/>
          <a:lstStyle/>
          <a:p>
            <a:pPr>
              <a:buFont typeface="+mj-lt"/>
              <a:buChar char="•"/>
            </a:pPr>
            <a:r>
              <a:rPr lang="en-US" sz="1800" dirty="0"/>
              <a:t>source host (computer A)</a:t>
            </a:r>
            <a:endParaRPr lang="en-US" sz="1800" dirty="0"/>
          </a:p>
          <a:p>
            <a:pPr>
              <a:buFont typeface="+mj-lt"/>
              <a:buChar char="•"/>
            </a:pPr>
            <a:r>
              <a:rPr lang="en-US" sz="1800" dirty="0"/>
              <a:t>link-layer switch in link 1</a:t>
            </a:r>
            <a:endParaRPr lang="en-US" sz="1800" dirty="0"/>
          </a:p>
          <a:p>
            <a:pPr>
              <a:buFont typeface="+mj-lt"/>
              <a:buChar char="•"/>
            </a:pPr>
            <a:r>
              <a:rPr lang="en-US" sz="1800" dirty="0"/>
              <a:t>router </a:t>
            </a:r>
            <a:endParaRPr lang="en-US" sz="1800" dirty="0"/>
          </a:p>
          <a:p>
            <a:pPr>
              <a:buFont typeface="+mj-lt"/>
              <a:buChar char="•"/>
            </a:pPr>
            <a:r>
              <a:rPr lang="en-US" sz="1800" dirty="0"/>
              <a:t>link-layer switch in link 2</a:t>
            </a:r>
            <a:endParaRPr lang="en-US" sz="1800" dirty="0"/>
          </a:p>
          <a:p>
            <a:pPr>
              <a:buFont typeface="+mj-lt"/>
              <a:buChar char="•"/>
            </a:pPr>
            <a:r>
              <a:rPr lang="en-US" sz="1800" dirty="0"/>
              <a:t>destination host (computer B)</a:t>
            </a:r>
            <a:endParaRPr lang="en-US" sz="1800" dirty="0"/>
          </a:p>
          <a:p>
            <a:r>
              <a:rPr lang="en-US" sz="1800" dirty="0"/>
              <a:t>The two hosts are involved in all five </a:t>
            </a:r>
            <a:r>
              <a:rPr lang="en-IN" sz="1800" dirty="0"/>
              <a:t>layers;</a:t>
            </a:r>
            <a:endParaRPr lang="en-IN" sz="1800" dirty="0"/>
          </a:p>
          <a:p>
            <a:r>
              <a:rPr lang="en-US" sz="1800" dirty="0"/>
              <a:t>The router is involved in only three layers</a:t>
            </a:r>
            <a:r>
              <a:rPr lang="en-IN" sz="1800" dirty="0"/>
              <a:t>(</a:t>
            </a:r>
            <a:r>
              <a:rPr lang="en-US" sz="1800" dirty="0"/>
              <a:t>no transport or application layer </a:t>
            </a:r>
            <a:r>
              <a:rPr lang="en-IN" sz="1800" dirty="0"/>
              <a:t>in a router)</a:t>
            </a:r>
            <a:endParaRPr lang="en-IN" sz="1800" dirty="0"/>
          </a:p>
          <a:p>
            <a:r>
              <a:rPr lang="en-US" sz="1800" dirty="0"/>
              <a:t>A link-layer switch in a link, however, is involved only in two layers, data-link and </a:t>
            </a:r>
            <a:r>
              <a:rPr lang="en-IN" sz="1800" dirty="0"/>
              <a:t>physical.</a:t>
            </a:r>
            <a:endParaRPr lang="en-IN" sz="1800" dirty="0"/>
          </a:p>
          <a:p>
            <a:r>
              <a:rPr lang="en-US" sz="1800" dirty="0"/>
              <a:t>unlike a router, a link-layer switch is involved only in one data-link and one physical </a:t>
            </a:r>
            <a:r>
              <a:rPr lang="en-IN" sz="1800" dirty="0"/>
              <a:t>layer.</a:t>
            </a:r>
            <a:endParaRPr lang="en-IN" sz="1800" dirty="0"/>
          </a:p>
          <a:p>
            <a:pPr algn="l"/>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Logical connections between layers of the TCP/IP protocol suite</a:t>
            </a:r>
            <a:endParaRPr lang="en-IN" sz="3200" dirty="0"/>
          </a:p>
        </p:txBody>
      </p:sp>
      <p:pic>
        <p:nvPicPr>
          <p:cNvPr id="5" name="Content Placeholder 4"/>
          <p:cNvPicPr>
            <a:picLocks noGrp="1" noChangeAspect="1"/>
          </p:cNvPicPr>
          <p:nvPr>
            <p:ph idx="1"/>
          </p:nvPr>
        </p:nvPicPr>
        <p:blipFill>
          <a:blip r:embed="rId1"/>
          <a:stretch>
            <a:fillRect/>
          </a:stretch>
        </p:blipFill>
        <p:spPr>
          <a:xfrm>
            <a:off x="1154134" y="2026788"/>
            <a:ext cx="6835732" cy="3033023"/>
          </a:xfr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Duty of Layers</a:t>
            </a:r>
            <a:endParaRPr lang="en-IN"/>
          </a:p>
        </p:txBody>
      </p:sp>
      <p:sp>
        <p:nvSpPr>
          <p:cNvPr id="3" name="Content Placeholder 2"/>
          <p:cNvSpPr>
            <a:spLocks noGrp="1"/>
          </p:cNvSpPr>
          <p:nvPr>
            <p:ph idx="1"/>
          </p:nvPr>
        </p:nvSpPr>
        <p:spPr/>
        <p:txBody>
          <a:bodyPr/>
          <a:lstStyle/>
          <a:p>
            <a:pPr>
              <a:lnSpc>
                <a:spcPct val="150000"/>
              </a:lnSpc>
            </a:pPr>
            <a:r>
              <a:rPr lang="en-US" sz="2400" dirty="0"/>
              <a:t>the duty of the application, transport, and network layers is </a:t>
            </a:r>
            <a:r>
              <a:rPr lang="en-IN" sz="2400" dirty="0"/>
              <a:t>end-to-end.</a:t>
            </a:r>
            <a:endParaRPr lang="en-IN" sz="2400" dirty="0"/>
          </a:p>
          <a:p>
            <a:pPr>
              <a:lnSpc>
                <a:spcPct val="150000"/>
              </a:lnSpc>
            </a:pPr>
            <a:r>
              <a:rPr lang="en-US" sz="2400" dirty="0"/>
              <a:t>the duty of the data-link and physical layers is hop-to-hop, in which a hop is a host or router</a:t>
            </a:r>
            <a:endParaRPr lang="en-US" sz="2400" dirty="0"/>
          </a:p>
          <a:p>
            <a:pPr>
              <a:lnSpc>
                <a:spcPct val="150000"/>
              </a:lnSpc>
            </a:pPr>
            <a:r>
              <a:rPr lang="en-US" sz="2400" dirty="0"/>
              <a:t>the domain of duty of the top three layers is the internet, and the domain of duty of the two lower layers is the link</a:t>
            </a:r>
            <a:endParaRPr lang="en-IN"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Layer</a:t>
            </a:r>
            <a:endParaRPr lang="en-IN" dirty="0"/>
          </a:p>
        </p:txBody>
      </p:sp>
      <p:sp>
        <p:nvSpPr>
          <p:cNvPr id="3" name="Content Placeholder 2"/>
          <p:cNvSpPr>
            <a:spLocks noGrp="1"/>
          </p:cNvSpPr>
          <p:nvPr>
            <p:ph idx="1"/>
          </p:nvPr>
        </p:nvSpPr>
        <p:spPr/>
        <p:txBody>
          <a:bodyPr/>
          <a:lstStyle/>
          <a:p>
            <a:r>
              <a:rPr lang="en-US" sz="2800" dirty="0"/>
              <a:t>The physical layer is responsible for carrying individual bits in a frame across the link</a:t>
            </a:r>
            <a:endParaRPr lang="en-US" sz="2800" dirty="0"/>
          </a:p>
          <a:p>
            <a:r>
              <a:rPr lang="en-US" sz="2800" dirty="0"/>
              <a:t>Two devices are connected by a transmission medium</a:t>
            </a:r>
            <a:endParaRPr lang="en-US" sz="2800" dirty="0"/>
          </a:p>
          <a:p>
            <a:pPr algn="l"/>
            <a:r>
              <a:rPr lang="en-IN" sz="2800" dirty="0"/>
              <a:t>the logical unit </a:t>
            </a:r>
            <a:r>
              <a:rPr lang="en-US" sz="2800" dirty="0"/>
              <a:t>between two physical layers in two devices is a bit.</a:t>
            </a:r>
            <a:endParaRPr lang="en-US" sz="2800" dirty="0"/>
          </a:p>
          <a:p>
            <a:pPr algn="l"/>
            <a:r>
              <a:rPr lang="en-US" sz="2800" dirty="0"/>
              <a:t>Bit is converted to signal.</a:t>
            </a:r>
            <a:endParaRPr lang="en-US" sz="2800" dirty="0"/>
          </a:p>
          <a:p>
            <a:pPr algn="l"/>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endParaRPr lang="en-IN" dirty="0"/>
          </a:p>
        </p:txBody>
      </p:sp>
      <p:sp>
        <p:nvSpPr>
          <p:cNvPr id="3" name="Content Placeholder 2"/>
          <p:cNvSpPr>
            <a:spLocks noGrp="1"/>
          </p:cNvSpPr>
          <p:nvPr>
            <p:ph idx="1"/>
          </p:nvPr>
        </p:nvSpPr>
        <p:spPr/>
        <p:txBody>
          <a:bodyPr/>
          <a:lstStyle/>
          <a:p>
            <a:pPr algn="just"/>
            <a:r>
              <a:rPr lang="en-IN" sz="2400" b="0" i="0" u="none" strike="noStrike" baseline="0" dirty="0">
                <a:latin typeface="+mj-lt"/>
              </a:rPr>
              <a:t>The data-link layer is </a:t>
            </a:r>
            <a:r>
              <a:rPr lang="en-US" sz="2400" b="0" i="0" u="none" strike="noStrike" baseline="0" dirty="0">
                <a:latin typeface="+mj-lt"/>
              </a:rPr>
              <a:t>responsible for taking the datagram and moving it across the best available link.</a:t>
            </a:r>
            <a:endParaRPr lang="en-US" sz="2400" b="0" i="0" u="none" strike="noStrike" baseline="0" dirty="0">
              <a:latin typeface="+mj-lt"/>
            </a:endParaRPr>
          </a:p>
          <a:p>
            <a:pPr algn="just"/>
            <a:r>
              <a:rPr lang="en-US" sz="2400" b="0" i="0" u="none" strike="noStrike" baseline="0" dirty="0">
                <a:latin typeface="+mj-lt"/>
              </a:rPr>
              <a:t>TCP/IP does not define any specific protocol for the data-link layer. It supports all the standard and proprietary protocols. Any protocol that can take the datagram and carry it through the link suffices for the network layer. </a:t>
            </a:r>
            <a:endParaRPr lang="en-US" sz="2400" b="0" i="0" u="none" strike="noStrike" baseline="0" dirty="0">
              <a:latin typeface="+mj-lt"/>
            </a:endParaRPr>
          </a:p>
          <a:p>
            <a:pPr algn="just"/>
            <a:r>
              <a:rPr lang="en-US" sz="2400" b="0" i="0" u="none" strike="noStrike" baseline="0" dirty="0">
                <a:latin typeface="+mj-lt"/>
              </a:rPr>
              <a:t>The data-link layer takes a datagram and encapsulates it in a packet called a </a:t>
            </a:r>
            <a:r>
              <a:rPr lang="en-US" sz="2400" b="1" i="1" u="none" strike="noStrike" baseline="0" dirty="0">
                <a:latin typeface="+mj-lt"/>
              </a:rPr>
              <a:t>frame</a:t>
            </a:r>
            <a:endParaRPr lang="en-IN" sz="4000" b="1" i="1" dirty="0">
              <a:latin typeface="+mj-l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Layer</a:t>
            </a:r>
            <a:endParaRPr lang="en-IN" dirty="0"/>
          </a:p>
        </p:txBody>
      </p:sp>
      <p:sp>
        <p:nvSpPr>
          <p:cNvPr id="3" name="Content Placeholder 2"/>
          <p:cNvSpPr>
            <a:spLocks noGrp="1"/>
          </p:cNvSpPr>
          <p:nvPr>
            <p:ph idx="1"/>
          </p:nvPr>
        </p:nvSpPr>
        <p:spPr/>
        <p:txBody>
          <a:bodyPr/>
          <a:lstStyle/>
          <a:p>
            <a:pPr algn="l"/>
            <a:r>
              <a:rPr lang="en-US" sz="1600" b="0" i="0" u="none" strike="noStrike" baseline="0" dirty="0"/>
              <a:t>creating a connection between the source computer </a:t>
            </a:r>
            <a:r>
              <a:rPr lang="en-IN" sz="1600" b="0" i="0" u="none" strike="noStrike" baseline="0" dirty="0"/>
              <a:t>and the destination computer.</a:t>
            </a:r>
            <a:endParaRPr lang="en-IN" sz="1600" b="0" i="0" u="none" strike="noStrike" baseline="0" dirty="0"/>
          </a:p>
          <a:p>
            <a:pPr algn="l"/>
            <a:r>
              <a:rPr lang="en-US" sz="1600" b="0" i="0" u="none" strike="noStrike" baseline="0" dirty="0"/>
              <a:t>communication at the network layer is </a:t>
            </a:r>
            <a:r>
              <a:rPr lang="en-US" sz="1600" b="1" i="0" u="none" strike="noStrike" baseline="0" dirty="0"/>
              <a:t>host-to-host</a:t>
            </a:r>
            <a:endParaRPr lang="en-IN" sz="1600" b="1" dirty="0"/>
          </a:p>
          <a:p>
            <a:pPr algn="l"/>
            <a:r>
              <a:rPr lang="en-US" sz="1600" b="0" i="0" u="none" strike="noStrike" baseline="0" dirty="0"/>
              <a:t>network layer is responsible for host-to-host communication and </a:t>
            </a:r>
            <a:r>
              <a:rPr lang="en-US" sz="1600" b="1" i="0" u="none" strike="noStrike" baseline="0" dirty="0"/>
              <a:t>routing the packet </a:t>
            </a:r>
            <a:r>
              <a:rPr lang="en-IN" sz="1600" b="0" i="0" u="none" strike="noStrike" baseline="0" dirty="0"/>
              <a:t>through possible routes</a:t>
            </a:r>
            <a:endParaRPr lang="en-IN" sz="1600" b="0" i="0" u="none" strike="noStrike" baseline="0" dirty="0"/>
          </a:p>
          <a:p>
            <a:pPr algn="l"/>
            <a:r>
              <a:rPr lang="en-US" sz="1600" b="0" i="0" u="none" strike="noStrike" baseline="0" dirty="0"/>
              <a:t>The network layer in the Internet includes the main protocol, Internet Protocol (IP), that defines the format of the packet, called a </a:t>
            </a:r>
            <a:r>
              <a:rPr lang="en-US" sz="1600" b="1" i="1" u="none" strike="noStrike" baseline="0" dirty="0"/>
              <a:t>datagram</a:t>
            </a:r>
            <a:r>
              <a:rPr lang="en-US" sz="1600" b="0" i="0" u="none" strike="noStrike" baseline="0" dirty="0"/>
              <a:t> at the network layer.</a:t>
            </a:r>
            <a:endParaRPr lang="en-US" sz="1600" b="0" i="0" u="none" strike="noStrike" baseline="0" dirty="0"/>
          </a:p>
          <a:p>
            <a:pPr algn="l"/>
            <a:r>
              <a:rPr lang="en-IN" sz="1600" b="0" i="0" u="none" strike="noStrike" baseline="0" dirty="0"/>
              <a:t>IP is also </a:t>
            </a:r>
            <a:r>
              <a:rPr lang="en-US" sz="1600" b="0" i="0" u="none" strike="noStrike" baseline="0" dirty="0"/>
              <a:t>responsible for routing a packet from its source to its destination, which is achieved by each router forwarding the datagram to the next router in its path.</a:t>
            </a:r>
            <a:endParaRPr lang="en-US" sz="1600" b="0" i="0" u="none" strike="noStrike" baseline="0" dirty="0"/>
          </a:p>
          <a:p>
            <a:pPr algn="l"/>
            <a:r>
              <a:rPr lang="en-IN" sz="1600" b="0" i="0" u="none" strike="noStrike" baseline="0" dirty="0"/>
              <a:t>The network </a:t>
            </a:r>
            <a:r>
              <a:rPr lang="en-US" sz="1600" b="0" i="0" u="none" strike="noStrike" baseline="0" dirty="0"/>
              <a:t>layer also includes </a:t>
            </a:r>
            <a:r>
              <a:rPr lang="en-US" sz="1600" b="1" i="0" u="none" strike="noStrike" baseline="0" dirty="0"/>
              <a:t>unicast (one-to-one) </a:t>
            </a:r>
            <a:r>
              <a:rPr lang="en-US" sz="1600" b="0" i="0" u="none" strike="noStrike" baseline="0" dirty="0"/>
              <a:t>and </a:t>
            </a:r>
            <a:r>
              <a:rPr lang="en-US" sz="1600" b="1" i="0" u="none" strike="noStrike" baseline="0" dirty="0"/>
              <a:t>multicast (one-to-many)</a:t>
            </a:r>
            <a:r>
              <a:rPr lang="en-US" sz="1600" b="0" i="0" u="none" strike="noStrike" baseline="0" dirty="0"/>
              <a:t> routing protocols.</a:t>
            </a:r>
            <a:endParaRPr lang="en-US" sz="1600" b="0" i="0" u="none" strike="noStrike" baseline="0" dirty="0"/>
          </a:p>
          <a:p>
            <a:pPr algn="l"/>
            <a:r>
              <a:rPr lang="en-US" sz="1600" b="0" i="0" u="none" strike="noStrike" baseline="0" dirty="0"/>
              <a:t>A routing protocol does not take part in routing (it is the responsibility of IP), but it creates forwarding tables for routers to help them in the routing process.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endParaRPr lang="en-US" sz="3000" b="1" dirty="0"/>
          </a:p>
        </p:txBody>
      </p:sp>
      <p:sp>
        <p:nvSpPr>
          <p:cNvPr id="10" name="Content Placeholder 9"/>
          <p:cNvSpPr>
            <a:spLocks noGrp="1"/>
          </p:cNvSpPr>
          <p:nvPr>
            <p:ph idx="1"/>
          </p:nvPr>
        </p:nvSpPr>
        <p:spPr>
          <a:xfrm>
            <a:off x="457200" y="762000"/>
            <a:ext cx="8229600" cy="4495800"/>
          </a:xfrm>
        </p:spPr>
        <p:txBody>
          <a:bodyPr/>
          <a:lstStyle/>
          <a:p>
            <a:pPr algn="just"/>
            <a:r>
              <a:rPr lang="en-US" sz="2400" b="1" dirty="0"/>
              <a:t>Jitter</a:t>
            </a:r>
            <a:endParaRPr lang="en-US" sz="2400" b="1" dirty="0"/>
          </a:p>
          <a:p>
            <a:pPr algn="just"/>
            <a:r>
              <a:rPr lang="en-US" sz="2400" dirty="0"/>
              <a:t>Jitter refers to the variation in the packet arrival time. </a:t>
            </a:r>
            <a:endParaRPr lang="en-US" sz="2400" dirty="0"/>
          </a:p>
          <a:p>
            <a:pPr algn="just"/>
            <a:r>
              <a:rPr lang="en-US" sz="2400" dirty="0"/>
              <a:t>It is the </a:t>
            </a:r>
            <a:r>
              <a:rPr lang="en-US" sz="2400" b="1" i="1" dirty="0"/>
              <a:t>uneven delay</a:t>
            </a:r>
            <a:r>
              <a:rPr lang="en-US" sz="2400" dirty="0"/>
              <a:t> in the delivery of audio or video packets. </a:t>
            </a:r>
            <a:endParaRPr lang="en-US" sz="2400" dirty="0"/>
          </a:p>
          <a:p>
            <a:pPr algn="just"/>
            <a:r>
              <a:rPr lang="en-US" sz="2400" dirty="0"/>
              <a:t>For example, </a:t>
            </a:r>
            <a:endParaRPr lang="en-US" sz="2400" dirty="0"/>
          </a:p>
          <a:p>
            <a:pPr lvl="1" algn="just">
              <a:buFont typeface="Arial" panose="020B0604020202020204" pitchFamily="34" charset="0"/>
              <a:buChar char="•"/>
            </a:pPr>
            <a:r>
              <a:rPr lang="en-US" sz="2200" dirty="0"/>
              <a:t>let us assume that video packets are sent every 30 </a:t>
            </a:r>
            <a:r>
              <a:rPr lang="en-US" sz="2200" dirty="0" err="1"/>
              <a:t>ms.</a:t>
            </a:r>
            <a:r>
              <a:rPr lang="en-US" sz="2200" dirty="0"/>
              <a:t> </a:t>
            </a:r>
            <a:endParaRPr lang="en-US" sz="2200" dirty="0"/>
          </a:p>
          <a:p>
            <a:pPr lvl="1" algn="just">
              <a:buFont typeface="Arial" panose="020B0604020202020204" pitchFamily="34" charset="0"/>
              <a:buChar char="•"/>
            </a:pPr>
            <a:r>
              <a:rPr lang="en-US" sz="2200" dirty="0"/>
              <a:t>If some of the packets arrive with 30 ms delay and others with 40ms delay, an uneven quality in the video is the result.</a:t>
            </a:r>
            <a:endParaRPr lang="en-US" sz="2200"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 in NL</a:t>
            </a:r>
            <a:endParaRPr lang="en-IN" dirty="0"/>
          </a:p>
        </p:txBody>
      </p:sp>
      <p:sp>
        <p:nvSpPr>
          <p:cNvPr id="3" name="Content Placeholder 2"/>
          <p:cNvSpPr>
            <a:spLocks noGrp="1"/>
          </p:cNvSpPr>
          <p:nvPr>
            <p:ph idx="1"/>
          </p:nvPr>
        </p:nvSpPr>
        <p:spPr/>
        <p:txBody>
          <a:bodyPr/>
          <a:lstStyle/>
          <a:p>
            <a:pPr algn="just">
              <a:buFont typeface="+mj-lt"/>
              <a:buAutoNum type="arabicPeriod"/>
            </a:pPr>
            <a:r>
              <a:rPr lang="en-US" sz="2400" dirty="0"/>
              <a:t>The Internet Control Message Protocol (</a:t>
            </a:r>
            <a:r>
              <a:rPr lang="en-US" sz="2400" b="1" dirty="0"/>
              <a:t>ICMP</a:t>
            </a:r>
            <a:r>
              <a:rPr lang="en-US" sz="2400" dirty="0"/>
              <a:t>) helps IP to report some problems when routing a packet. </a:t>
            </a:r>
            <a:endParaRPr lang="en-US" sz="2400" dirty="0"/>
          </a:p>
          <a:p>
            <a:pPr algn="just">
              <a:buFont typeface="+mj-lt"/>
              <a:buAutoNum type="arabicPeriod"/>
            </a:pPr>
            <a:r>
              <a:rPr lang="en-US" sz="2400" dirty="0"/>
              <a:t>The Internet Group Management Protocol (</a:t>
            </a:r>
            <a:r>
              <a:rPr lang="en-US" sz="2400" b="1" dirty="0"/>
              <a:t>IGMP</a:t>
            </a:r>
            <a:r>
              <a:rPr lang="en-US" sz="2400" dirty="0"/>
              <a:t>) is another protocol that helps IP in multitasking. </a:t>
            </a:r>
            <a:endParaRPr lang="en-US" sz="2400" dirty="0"/>
          </a:p>
          <a:p>
            <a:pPr algn="just">
              <a:buFont typeface="+mj-lt"/>
              <a:buAutoNum type="arabicPeriod"/>
            </a:pPr>
            <a:r>
              <a:rPr lang="en-US" sz="2400" dirty="0"/>
              <a:t>The Dynamic Host Configuration Protocol (</a:t>
            </a:r>
            <a:r>
              <a:rPr lang="en-US" sz="2400" b="1" dirty="0"/>
              <a:t>DHCP</a:t>
            </a:r>
            <a:r>
              <a:rPr lang="en-US" sz="2400" dirty="0"/>
              <a:t>) helps IP to get the network-layer address for a host.</a:t>
            </a:r>
            <a:endParaRPr lang="en-IN"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endParaRPr lang="en-IN" dirty="0"/>
          </a:p>
        </p:txBody>
      </p:sp>
      <p:sp>
        <p:nvSpPr>
          <p:cNvPr id="3" name="Content Placeholder 2"/>
          <p:cNvSpPr>
            <a:spLocks noGrp="1"/>
          </p:cNvSpPr>
          <p:nvPr>
            <p:ph idx="1"/>
          </p:nvPr>
        </p:nvSpPr>
        <p:spPr/>
        <p:txBody>
          <a:bodyPr/>
          <a:lstStyle/>
          <a:p>
            <a:pPr algn="just"/>
            <a:r>
              <a:rPr lang="en-US" sz="1800" b="0" i="0" u="none" strike="noStrike" baseline="0" dirty="0"/>
              <a:t>The logical connection at the transport layer is also end-to-end. </a:t>
            </a:r>
            <a:endParaRPr lang="en-US" sz="1800" b="0" i="0" u="none" strike="noStrike" baseline="0" dirty="0"/>
          </a:p>
          <a:p>
            <a:pPr algn="just"/>
            <a:r>
              <a:rPr lang="en-US" sz="1800" b="0" i="0" u="none" strike="noStrike" baseline="0" dirty="0"/>
              <a:t>The transport layer at the source host gets the message from the application layer, encapsulates it in a transport layer packet (called a </a:t>
            </a:r>
            <a:r>
              <a:rPr lang="en-US" sz="1800" b="1" i="1" u="none" strike="noStrike" baseline="0" dirty="0"/>
              <a:t>segment </a:t>
            </a:r>
            <a:r>
              <a:rPr lang="en-US" sz="1800" b="1" i="0" u="none" strike="noStrike" baseline="0" dirty="0"/>
              <a:t>or a </a:t>
            </a:r>
            <a:r>
              <a:rPr lang="en-US" sz="1800" b="1" i="1" u="none" strike="noStrike" baseline="0" dirty="0"/>
              <a:t>user datagram </a:t>
            </a:r>
            <a:r>
              <a:rPr lang="en-US" sz="1800" b="0" i="0" u="none" strike="noStrike" baseline="0" dirty="0"/>
              <a:t>in different protocols) and sends it, through the logical (imaginary) connection, to the transport layer at the destination host.</a:t>
            </a:r>
            <a:endParaRPr lang="en-US" sz="1800" b="0" i="0" u="none" strike="noStrike" baseline="0" dirty="0"/>
          </a:p>
          <a:p>
            <a:pPr algn="just"/>
            <a:r>
              <a:rPr lang="en-US" sz="1800" dirty="0"/>
              <a:t>T</a:t>
            </a:r>
            <a:r>
              <a:rPr lang="en-US" sz="1800" b="0" i="0" u="none" strike="noStrike" baseline="0" dirty="0"/>
              <a:t>he transport layer is responsible for giving services to the application layer: to get a message from an application program running on the source host and deliver it to the corresponding application program on the destination host.</a:t>
            </a:r>
            <a:endParaRPr lang="en-US" sz="1800" b="0" i="0" u="none" strike="noStrike" baseline="0" dirty="0"/>
          </a:p>
          <a:p>
            <a:pPr algn="just"/>
            <a:r>
              <a:rPr lang="en-US" sz="1800" b="0" i="0" u="none" strike="noStrike" baseline="0" dirty="0"/>
              <a:t>The transport layer should be independent of the application layer</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 protocols</a:t>
            </a:r>
            <a:endParaRPr lang="en-IN" dirty="0"/>
          </a:p>
        </p:txBody>
      </p:sp>
      <p:sp>
        <p:nvSpPr>
          <p:cNvPr id="3" name="Content Placeholder 2"/>
          <p:cNvSpPr>
            <a:spLocks noGrp="1"/>
          </p:cNvSpPr>
          <p:nvPr>
            <p:ph idx="1"/>
          </p:nvPr>
        </p:nvSpPr>
        <p:spPr/>
        <p:txBody>
          <a:bodyPr/>
          <a:lstStyle/>
          <a:p>
            <a:pPr algn="l"/>
            <a:r>
              <a:rPr lang="en-IN" sz="2400" dirty="0"/>
              <a:t>Transmission Control Protocol (</a:t>
            </a:r>
            <a:r>
              <a:rPr lang="en-IN" sz="2400" b="1" dirty="0"/>
              <a:t>TCP</a:t>
            </a:r>
            <a:r>
              <a:rPr lang="en-IN" sz="2400" dirty="0"/>
              <a:t>), is a connection-oriented protocol</a:t>
            </a:r>
            <a:endParaRPr lang="en-IN" sz="2400" dirty="0"/>
          </a:p>
          <a:p>
            <a:pPr algn="l"/>
            <a:r>
              <a:rPr lang="pt-BR" sz="2400" dirty="0"/>
              <a:t>User Datagram Protocol (</a:t>
            </a:r>
            <a:r>
              <a:rPr lang="pt-BR" sz="2400" b="1" dirty="0"/>
              <a:t>UDP</a:t>
            </a:r>
            <a:r>
              <a:rPr lang="pt-BR" sz="2400" dirty="0"/>
              <a:t>), is a connectionless protocol</a:t>
            </a:r>
            <a:endParaRPr lang="en-IN" sz="2400" dirty="0"/>
          </a:p>
          <a:p>
            <a:pPr algn="l"/>
            <a:r>
              <a:rPr lang="en-US" sz="2400" dirty="0"/>
              <a:t>A new protocol, Stream Control Transmission Protocol (</a:t>
            </a:r>
            <a:r>
              <a:rPr lang="en-US" sz="2400" b="1" dirty="0"/>
              <a:t>SCTP</a:t>
            </a:r>
            <a:r>
              <a:rPr lang="en-US" sz="2400" dirty="0"/>
              <a:t>) is designed to respond to new applications that are emerging in the multimedia</a:t>
            </a:r>
            <a:endParaRPr lang="en-IN"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endParaRPr lang="en-IN" dirty="0"/>
          </a:p>
        </p:txBody>
      </p:sp>
      <p:sp>
        <p:nvSpPr>
          <p:cNvPr id="3" name="Content Placeholder 2"/>
          <p:cNvSpPr>
            <a:spLocks noGrp="1"/>
          </p:cNvSpPr>
          <p:nvPr>
            <p:ph idx="1"/>
          </p:nvPr>
        </p:nvSpPr>
        <p:spPr/>
        <p:txBody>
          <a:bodyPr/>
          <a:lstStyle/>
          <a:p>
            <a:pPr algn="l"/>
            <a:r>
              <a:rPr lang="en-US" sz="2400" dirty="0"/>
              <a:t>The two application layers exchange messages between each other as though there were a bridge between the two layers.</a:t>
            </a:r>
            <a:endParaRPr lang="en-US" sz="2400" dirty="0"/>
          </a:p>
          <a:p>
            <a:pPr algn="l"/>
            <a:r>
              <a:rPr lang="en-US" sz="2400" dirty="0"/>
              <a:t>However, communication is done through all layers.</a:t>
            </a:r>
            <a:endParaRPr lang="en-US" sz="2400" dirty="0"/>
          </a:p>
          <a:p>
            <a:pPr algn="l"/>
            <a:r>
              <a:rPr lang="en-US" sz="2400" dirty="0"/>
              <a:t>Communication at the application layer is between two processes</a:t>
            </a:r>
            <a:endParaRPr lang="en-US" sz="2400" dirty="0"/>
          </a:p>
          <a:p>
            <a:pPr algn="l"/>
            <a:endParaRPr lang="en-US" sz="2400" b="1" dirty="0"/>
          </a:p>
          <a:p>
            <a:pPr algn="l"/>
            <a:r>
              <a:rPr lang="en-US" sz="2400" b="1" dirty="0"/>
              <a:t>Process-to-process communication is the duty of the application </a:t>
            </a:r>
            <a:r>
              <a:rPr lang="en-IN" sz="2400" b="1" dirty="0"/>
              <a:t>layer.</a:t>
            </a:r>
            <a:endParaRPr lang="en-IN" sz="24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 protocols</a:t>
            </a:r>
            <a:endParaRPr lang="en-IN" dirty="0"/>
          </a:p>
        </p:txBody>
      </p:sp>
      <p:sp>
        <p:nvSpPr>
          <p:cNvPr id="3" name="Content Placeholder 2"/>
          <p:cNvSpPr>
            <a:spLocks noGrp="1"/>
          </p:cNvSpPr>
          <p:nvPr>
            <p:ph idx="1"/>
          </p:nvPr>
        </p:nvSpPr>
        <p:spPr/>
        <p:txBody>
          <a:bodyPr/>
          <a:lstStyle/>
          <a:p>
            <a:pPr algn="l"/>
            <a:r>
              <a:rPr lang="en-US" sz="1800" b="0" i="0" u="none" strike="noStrike" baseline="0" dirty="0"/>
              <a:t>The Hypertext Transfer Protocol (</a:t>
            </a:r>
            <a:r>
              <a:rPr lang="en-US" sz="1800" b="1" i="0" u="none" strike="noStrike" baseline="0" dirty="0"/>
              <a:t>HTTP</a:t>
            </a:r>
            <a:r>
              <a:rPr lang="en-US" sz="1800" b="0" i="0" u="none" strike="noStrike" baseline="0" dirty="0"/>
              <a:t>) is a vehicle for accessing the World </a:t>
            </a:r>
            <a:r>
              <a:rPr lang="en-IN" sz="1800" b="0" i="0" u="none" strike="noStrike" baseline="0" dirty="0"/>
              <a:t>Wide Web (WWW).</a:t>
            </a:r>
            <a:endParaRPr lang="en-IN" sz="1800" b="0" i="0" u="none" strike="noStrike" baseline="0" dirty="0"/>
          </a:p>
          <a:p>
            <a:pPr algn="l"/>
            <a:r>
              <a:rPr lang="en-US" sz="1800" b="0" i="0" u="none" strike="noStrike" baseline="0" dirty="0"/>
              <a:t>The Simple Mail Transfer Protocol (</a:t>
            </a:r>
            <a:r>
              <a:rPr lang="en-US" sz="1800" b="1" i="0" u="none" strike="noStrike" baseline="0" dirty="0"/>
              <a:t>SMTP</a:t>
            </a:r>
            <a:r>
              <a:rPr lang="en-US" sz="1800" b="0" i="0" u="none" strike="noStrike" baseline="0" dirty="0"/>
              <a:t>) is the main protocol used in electronic mail (e-mail) service. </a:t>
            </a:r>
            <a:endParaRPr lang="en-US" sz="1800" b="0" i="0" u="none" strike="noStrike" baseline="0" dirty="0"/>
          </a:p>
          <a:p>
            <a:pPr algn="l"/>
            <a:r>
              <a:rPr lang="en-US" sz="1800" b="0" i="0" u="none" strike="noStrike" baseline="0" dirty="0"/>
              <a:t>The File Transfer Protocol (</a:t>
            </a:r>
            <a:r>
              <a:rPr lang="en-US" sz="1800" b="1" i="0" u="none" strike="noStrike" baseline="0" dirty="0"/>
              <a:t>FTP</a:t>
            </a:r>
            <a:r>
              <a:rPr lang="en-US" sz="1800" b="0" i="0" u="none" strike="noStrike" baseline="0" dirty="0"/>
              <a:t>) is used for transferring files from one host to another. </a:t>
            </a:r>
            <a:endParaRPr lang="en-US" sz="1800" b="0" i="0" u="none" strike="noStrike" baseline="0" dirty="0"/>
          </a:p>
          <a:p>
            <a:pPr algn="l"/>
            <a:r>
              <a:rPr lang="en-US" sz="1800" b="0" i="0" u="none" strike="noStrike" baseline="0" dirty="0"/>
              <a:t>The Terminal Network (</a:t>
            </a:r>
            <a:r>
              <a:rPr lang="en-US" sz="1800" b="1" i="0" u="none" strike="noStrike" baseline="0" dirty="0"/>
              <a:t>TELNET</a:t>
            </a:r>
            <a:r>
              <a:rPr lang="en-US" sz="1800" b="0" i="0" u="none" strike="noStrike" baseline="0" dirty="0"/>
              <a:t>) and Secure Shell (</a:t>
            </a:r>
            <a:r>
              <a:rPr lang="en-US" sz="1800" b="1" i="0" u="none" strike="noStrike" baseline="0" dirty="0"/>
              <a:t>SSH</a:t>
            </a:r>
            <a:r>
              <a:rPr lang="en-US" sz="1800" b="0" i="0" u="none" strike="noStrike" baseline="0" dirty="0"/>
              <a:t>) are used for accessing a site remotely. </a:t>
            </a:r>
            <a:endParaRPr lang="en-US" sz="1800" b="0" i="0" u="none" strike="noStrike" baseline="0" dirty="0"/>
          </a:p>
          <a:p>
            <a:pPr algn="l"/>
            <a:r>
              <a:rPr lang="en-US" sz="1800" b="0" i="0" u="none" strike="noStrike" baseline="0" dirty="0"/>
              <a:t>The Simple Network Management Protocol (</a:t>
            </a:r>
            <a:r>
              <a:rPr lang="en-US" sz="1800" b="1" i="0" u="none" strike="noStrike" baseline="0" dirty="0"/>
              <a:t>SNMP</a:t>
            </a:r>
            <a:r>
              <a:rPr lang="en-US" sz="1800" b="0" i="0" u="none" strike="noStrike" baseline="0" dirty="0"/>
              <a:t>) is used by an administrator to manage the Internet at global and local levels. </a:t>
            </a:r>
            <a:endParaRPr lang="en-US" sz="1800" b="0" i="0" u="none" strike="noStrike" baseline="0" dirty="0"/>
          </a:p>
          <a:p>
            <a:pPr algn="l"/>
            <a:r>
              <a:rPr lang="en-US" sz="1800" b="0" i="0" u="none" strike="noStrike" baseline="0" dirty="0"/>
              <a:t>The Domain Name System (</a:t>
            </a:r>
            <a:r>
              <a:rPr lang="en-US" sz="1800" b="1" i="0" u="none" strike="noStrike" baseline="0" dirty="0"/>
              <a:t>DNS</a:t>
            </a:r>
            <a:r>
              <a:rPr lang="en-US" sz="1800" b="0" i="0" u="none" strike="noStrike" baseline="0" dirty="0"/>
              <a:t>) is used by other protocols to find the network-layer address of a computer.</a:t>
            </a:r>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Encapsulation and Decapsulation</a:t>
            </a:r>
            <a:endParaRPr lang="en-IN" sz="3600"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533400" y="1600200"/>
            <a:ext cx="8344623" cy="3139712"/>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Addressing in the TCP/IP protocol suite</a:t>
            </a:r>
            <a:endParaRPr lang="en-IN" sz="3600" dirty="0"/>
          </a:p>
        </p:txBody>
      </p:sp>
      <p:pic>
        <p:nvPicPr>
          <p:cNvPr id="5" name="Picture 4"/>
          <p:cNvPicPr>
            <a:picLocks noChangeAspect="1"/>
          </p:cNvPicPr>
          <p:nvPr/>
        </p:nvPicPr>
        <p:blipFill>
          <a:blip r:embed="rId1"/>
          <a:stretch>
            <a:fillRect/>
          </a:stretch>
        </p:blipFill>
        <p:spPr>
          <a:xfrm>
            <a:off x="1550408" y="2053471"/>
            <a:ext cx="6043184" cy="2751058"/>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Today when we speak of networks, we are generally referring to two primary categories: Local-area networks and wide-area networks. </a:t>
            </a:r>
            <a:endParaRPr lang="en-US" sz="2500" dirty="0"/>
          </a:p>
          <a:p>
            <a:pPr algn="just"/>
            <a:r>
              <a:rPr lang="en-US" sz="2500" dirty="0"/>
              <a:t>The category into which a network falls is determined by its size. </a:t>
            </a:r>
            <a:endParaRPr lang="en-US" sz="2500" dirty="0"/>
          </a:p>
          <a:p>
            <a:pPr algn="just"/>
            <a:r>
              <a:rPr lang="en-US" sz="2500" dirty="0"/>
              <a:t>A LAN normally covers an area less than 2 miters; a WAN can be worldwide. </a:t>
            </a:r>
            <a:endParaRPr lang="en-US" sz="2500" dirty="0"/>
          </a:p>
          <a:p>
            <a:pPr algn="just"/>
            <a:r>
              <a:rPr lang="en-US" sz="2500" dirty="0"/>
              <a:t>Networks of a size in between are normally referred to as metropolitan area networks and span tens of miles.</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Categories of Networks </a:t>
            </a:r>
            <a:endParaRPr lang="en-US" sz="3000" b="1"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l"/>
            <a:r>
              <a:rPr lang="en-US" sz="2500" dirty="0"/>
              <a:t>A local area network (LAN) is usually privately owned and connects some hosts in a single office, building, or campus.</a:t>
            </a:r>
            <a:endParaRPr lang="en-US" sz="2500" dirty="0"/>
          </a:p>
          <a:p>
            <a:pPr algn="l"/>
            <a:r>
              <a:rPr lang="en-IN" sz="2500" dirty="0"/>
              <a:t>Can </a:t>
            </a:r>
            <a:r>
              <a:rPr lang="en-US" sz="2500" dirty="0"/>
              <a:t>be as simple as two PCs and a printer in someone’s home office, or it can extend throughout a company and include audio and video devices. </a:t>
            </a:r>
            <a:endParaRPr lang="en-US" sz="2500" dirty="0"/>
          </a:p>
          <a:p>
            <a:pPr algn="just"/>
            <a:r>
              <a:rPr lang="en-US" sz="2500" dirty="0"/>
              <a:t>Currently, LAN size is limited to a few kilometers.</a:t>
            </a:r>
            <a:endParaRPr lang="en-US" sz="2500" dirty="0"/>
          </a:p>
        </p:txBody>
      </p:sp>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endParaRPr lang="en-US" sz="3000" b="1"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457200" cy="381000"/>
          </a:xfrm>
          <a:prstGeom prst="rect">
            <a:avLst/>
          </a:prstGeom>
          <a:noFill/>
          <a:ln w="9525">
            <a:noFill/>
            <a:miter lim="800000"/>
          </a:ln>
        </p:spPr>
        <p:txBody>
          <a:bodyPr/>
          <a:lstStyle/>
          <a:p>
            <a:fld id="{6953E67F-7FB7-4103-B9B9-8A7AAF11F34F}" type="slidenum">
              <a:rPr lang="en-US" sz="1400"/>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endParaRPr lang="en-US" sz="3000" b="1" dirty="0"/>
          </a:p>
        </p:txBody>
      </p:sp>
      <p:sp>
        <p:nvSpPr>
          <p:cNvPr id="8" name="Text Box 4"/>
          <p:cNvSpPr txBox="1">
            <a:spLocks noChangeArrowheads="1"/>
          </p:cNvSpPr>
          <p:nvPr/>
        </p:nvSpPr>
        <p:spPr bwMode="auto">
          <a:xfrm>
            <a:off x="401637" y="4876800"/>
            <a:ext cx="8132763" cy="477054"/>
          </a:xfrm>
          <a:prstGeom prst="rect">
            <a:avLst/>
          </a:prstGeom>
          <a:noFill/>
          <a:ln w="9525">
            <a:noFill/>
            <a:miter lim="800000"/>
          </a:ln>
          <a:effectLst/>
        </p:spPr>
        <p:txBody>
          <a:bodyPr wrap="square">
            <a:spAutoFit/>
          </a:bodyPr>
          <a:lstStyle/>
          <a:p>
            <a:pPr algn="ctr"/>
            <a:r>
              <a:rPr lang="en-US" sz="2500" dirty="0">
                <a:latin typeface="Times New Roman" panose="02020603050405020304" pitchFamily="18" charset="0"/>
              </a:rPr>
              <a:t>Local Area Network</a:t>
            </a:r>
            <a:endParaRPr lang="en-US" sz="2500" dirty="0">
              <a:latin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28800" y="792307"/>
            <a:ext cx="6088908" cy="3977985"/>
          </a:xfrm>
          <a:prstGeom prst="rect">
            <a:avLst/>
          </a:prstGeom>
        </p:spPr>
      </p:pic>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47604</Words>
  <Application>WPS Presentation</Application>
  <PresentationFormat>On-screen Show (4:3)</PresentationFormat>
  <Paragraphs>1970</Paragraphs>
  <Slides>179</Slides>
  <Notes>108</Notes>
  <HiddenSlides>3</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179</vt:i4>
      </vt:variant>
    </vt:vector>
  </HeadingPairs>
  <TitlesOfParts>
    <vt:vector size="194" baseType="lpstr">
      <vt:lpstr>Arial</vt:lpstr>
      <vt:lpstr>SimSun</vt:lpstr>
      <vt:lpstr>Wingdings</vt:lpstr>
      <vt:lpstr>Calibri</vt:lpstr>
      <vt:lpstr>Times New Roman</vt:lpstr>
      <vt:lpstr>Courier New</vt:lpstr>
      <vt:lpstr>Microsoft YaHei</vt:lpstr>
      <vt:lpstr>Arial Unicode MS</vt:lpstr>
      <vt:lpstr>Times-Roman</vt:lpstr>
      <vt:lpstr>Times-Bold</vt:lpstr>
      <vt:lpstr>Times-Italic</vt:lpstr>
      <vt:lpstr>Segoe Print</vt:lpstr>
      <vt:lpstr>Symbol</vt:lpstr>
      <vt:lpstr>Default Design</vt:lpstr>
      <vt:lpstr>Custom Design</vt:lpstr>
      <vt:lpstr>PowerPoint 演示文稿</vt:lpstr>
      <vt:lpstr>Course Summary</vt:lpstr>
      <vt:lpstr>Course structure and CO</vt:lpstr>
      <vt:lpstr>Contents </vt:lpstr>
      <vt:lpstr>Introduction </vt:lpstr>
      <vt:lpstr>Data Communication </vt:lpstr>
      <vt:lpstr>Effectiveness of DC System</vt:lpstr>
      <vt:lpstr>Effectiveness of DC System</vt:lpstr>
      <vt:lpstr>Effectiveness of DC System</vt:lpstr>
      <vt:lpstr>Components of DC System</vt:lpstr>
      <vt:lpstr>Components of DC System</vt:lpstr>
      <vt:lpstr>Components of DC System</vt:lpstr>
      <vt:lpstr>Components of DC System</vt:lpstr>
      <vt:lpstr>A protocol performs the following functions:</vt:lpstr>
      <vt:lpstr>A protocol performs the following functions:</vt:lpstr>
      <vt:lpstr>A protocol performs the following functions:</vt:lpstr>
      <vt:lpstr>A protocol performs the following functions:</vt:lpstr>
      <vt:lpstr>A protocol performs the following functions:</vt:lpstr>
      <vt:lpstr>Data Representation</vt:lpstr>
      <vt:lpstr>1. Text</vt:lpstr>
      <vt:lpstr>1. Text</vt:lpstr>
      <vt:lpstr>PowerPoint 演示文稿</vt:lpstr>
      <vt:lpstr>2. Numbers</vt:lpstr>
      <vt:lpstr>3. Images</vt:lpstr>
      <vt:lpstr>3. Images</vt:lpstr>
      <vt:lpstr>3. Images</vt:lpstr>
      <vt:lpstr>3. Images</vt:lpstr>
      <vt:lpstr>3. Images</vt:lpstr>
      <vt:lpstr>4. Audio</vt:lpstr>
      <vt:lpstr>5. Video</vt:lpstr>
      <vt:lpstr>Data Flow</vt:lpstr>
      <vt:lpstr>Simplex </vt:lpstr>
      <vt:lpstr>Simplex </vt:lpstr>
      <vt:lpstr>Half-Duplex  </vt:lpstr>
      <vt:lpstr>Half-Duplex  </vt:lpstr>
      <vt:lpstr>Half-Duplex  </vt:lpstr>
      <vt:lpstr>Full-Duplex</vt:lpstr>
      <vt:lpstr>Full-Duplex</vt:lpstr>
      <vt:lpstr>Full-Duplex</vt:lpstr>
      <vt:lpstr>Networks</vt:lpstr>
      <vt:lpstr>Network Criteria  </vt:lpstr>
      <vt:lpstr>Performance</vt:lpstr>
      <vt:lpstr>Performance</vt:lpstr>
      <vt:lpstr>Reliability</vt:lpstr>
      <vt:lpstr>Security</vt:lpstr>
      <vt:lpstr>Physical Structures : Type of Connection </vt:lpstr>
      <vt:lpstr>Point-to-Point</vt:lpstr>
      <vt:lpstr>Point-to-Point</vt:lpstr>
      <vt:lpstr>Multipoint </vt:lpstr>
      <vt:lpstr>Multipoint </vt:lpstr>
      <vt:lpstr>Physical Topology</vt:lpstr>
      <vt:lpstr>Categories of topology</vt:lpstr>
      <vt:lpstr>Mesh Topology</vt:lpstr>
      <vt:lpstr>A fully connected mesh topology (five devices)</vt:lpstr>
      <vt:lpstr>Advantages</vt:lpstr>
      <vt:lpstr>Advantages</vt:lpstr>
      <vt:lpstr>Disadvantages</vt:lpstr>
      <vt:lpstr>Mesh Topology</vt:lpstr>
      <vt:lpstr>Star Topology</vt:lpstr>
      <vt:lpstr>Star Topology</vt:lpstr>
      <vt:lpstr>Star Topology : Advantages</vt:lpstr>
      <vt:lpstr>Star Topology : Advantages</vt:lpstr>
      <vt:lpstr>Star Topology : Disadvantages</vt:lpstr>
      <vt:lpstr>Bus Topology </vt:lpstr>
      <vt:lpstr>Bus Topology </vt:lpstr>
      <vt:lpstr>Bus Topology </vt:lpstr>
      <vt:lpstr>Bus Topology  : Advantages</vt:lpstr>
      <vt:lpstr>Bus Topology  : Disadvantages</vt:lpstr>
      <vt:lpstr>Bus Topology  : Disadvantages</vt:lpstr>
      <vt:lpstr>Ring Topology</vt:lpstr>
      <vt:lpstr>Ring Topology</vt:lpstr>
      <vt:lpstr>Ring Topology : Advantage</vt:lpstr>
      <vt:lpstr>Ring Topology : Advantage</vt:lpstr>
      <vt:lpstr>Ring Topology : Disadvantage</vt:lpstr>
      <vt:lpstr>Ring Topology : Applications</vt:lpstr>
      <vt:lpstr>Hybrid Topology</vt:lpstr>
      <vt:lpstr>Network Models</vt:lpstr>
      <vt:lpstr>Protocol Layering</vt:lpstr>
      <vt:lpstr>Protocol Layering</vt:lpstr>
      <vt:lpstr>OSI Model</vt:lpstr>
      <vt:lpstr>The OSI model</vt:lpstr>
      <vt:lpstr>TCP/IP PROTOCOL SUITE</vt:lpstr>
      <vt:lpstr>Communication in background</vt:lpstr>
      <vt:lpstr>Communication devices</vt:lpstr>
      <vt:lpstr>Logical connections between layers of the TCP/IP protocol suite</vt:lpstr>
      <vt:lpstr>Duty of Layers</vt:lpstr>
      <vt:lpstr>Physical Layer</vt:lpstr>
      <vt:lpstr>Data Link Layer</vt:lpstr>
      <vt:lpstr>Network Layer</vt:lpstr>
      <vt:lpstr>Protocols in NL</vt:lpstr>
      <vt:lpstr>Transport Layer</vt:lpstr>
      <vt:lpstr>TL protocols</vt:lpstr>
      <vt:lpstr>Application Layer</vt:lpstr>
      <vt:lpstr>AL protocols</vt:lpstr>
      <vt:lpstr>Encapsulation and Decapsulation</vt:lpstr>
      <vt:lpstr>Addressing in the TCP/IP protocol suite</vt:lpstr>
      <vt:lpstr>Categories of Networks </vt:lpstr>
      <vt:lpstr>Local Area Network</vt:lpstr>
      <vt:lpstr>Local Area Network</vt:lpstr>
      <vt:lpstr>Local Area Network</vt:lpstr>
      <vt:lpstr>Local Area Network</vt:lpstr>
      <vt:lpstr>Local Area Network</vt:lpstr>
      <vt:lpstr>Wide Area Network</vt:lpstr>
      <vt:lpstr>Wide Area Network</vt:lpstr>
      <vt:lpstr>Wide Area Network</vt:lpstr>
      <vt:lpstr>Metropolitan Area Networks</vt:lpstr>
      <vt:lpstr>Metropolitan Area Networks</vt:lpstr>
      <vt:lpstr>Interconnection of Networks: Internetwork</vt:lpstr>
      <vt:lpstr>Internetwork : Example</vt:lpstr>
      <vt:lpstr>Internetwork : Example</vt:lpstr>
      <vt:lpstr>Internetwork : Example</vt:lpstr>
      <vt:lpstr>The Internet </vt:lpstr>
      <vt:lpstr>The Internet </vt:lpstr>
      <vt:lpstr>The Internet Today</vt:lpstr>
      <vt:lpstr>The Internet Today</vt:lpstr>
      <vt:lpstr>The Internet Today</vt:lpstr>
      <vt:lpstr>International Internet Service Providers</vt:lpstr>
      <vt:lpstr>National Internet Service Providers</vt:lpstr>
      <vt:lpstr>National Internet Service Providers</vt:lpstr>
      <vt:lpstr>Regional Internet Service Providers</vt:lpstr>
      <vt:lpstr>Local Internet Service Providers</vt:lpstr>
      <vt:lpstr>Local Internet Service Providers</vt:lpstr>
      <vt:lpstr>Protocols and Standards</vt:lpstr>
      <vt:lpstr>Protocols </vt:lpstr>
      <vt:lpstr>Protocols </vt:lpstr>
      <vt:lpstr>Syntax</vt:lpstr>
      <vt:lpstr>Semantics</vt:lpstr>
      <vt:lpstr>Timing</vt:lpstr>
      <vt:lpstr>Standards</vt:lpstr>
      <vt:lpstr>Standards Organizations</vt:lpstr>
      <vt:lpstr>Introduction to Physical Layer</vt:lpstr>
      <vt:lpstr>Analog and Digital data</vt:lpstr>
      <vt:lpstr>PERIODIC ANALOG SIGNALS</vt:lpstr>
      <vt:lpstr>Sine Wave</vt:lpstr>
      <vt:lpstr>Sine Wave</vt:lpstr>
      <vt:lpstr>Sine Wave</vt:lpstr>
      <vt:lpstr>Sine Wave</vt:lpstr>
      <vt:lpstr>Sine Wave</vt:lpstr>
      <vt:lpstr>PowerPoint 演示文稿</vt:lpstr>
      <vt:lpstr>Sine Wave</vt:lpstr>
      <vt:lpstr>PowerPoint 演示文稿</vt:lpstr>
      <vt:lpstr>PowerPoint 演示文稿</vt:lpstr>
      <vt:lpstr>PowerPoint 演示文稿</vt:lpstr>
      <vt:lpstr>Examples</vt:lpstr>
      <vt:lpstr>Examples</vt:lpstr>
      <vt:lpstr>DIGITAL SIGNALS</vt:lpstr>
      <vt:lpstr>Digital  Signals</vt:lpstr>
      <vt:lpstr>Transmission of Digital Signals</vt:lpstr>
      <vt:lpstr>Baseband Transmission</vt:lpstr>
      <vt:lpstr>Baseband Transmission</vt:lpstr>
      <vt:lpstr>TRANSMISSION IMPAIRMENT</vt:lpstr>
      <vt:lpstr>Attenuation</vt:lpstr>
      <vt:lpstr>Attenuation</vt:lpstr>
      <vt:lpstr>Attenuation</vt:lpstr>
      <vt:lpstr>Example</vt:lpstr>
      <vt:lpstr>Example</vt:lpstr>
      <vt:lpstr>Distortion</vt:lpstr>
      <vt:lpstr>Distortion</vt:lpstr>
      <vt:lpstr>Noise</vt:lpstr>
      <vt:lpstr>Noise</vt:lpstr>
      <vt:lpstr>Noise</vt:lpstr>
      <vt:lpstr>DATA RATE LIMITS</vt:lpstr>
      <vt:lpstr>Nyquist Bit Rate</vt:lpstr>
      <vt:lpstr>Example	</vt:lpstr>
      <vt:lpstr>PowerPoint 演示文稿</vt:lpstr>
      <vt:lpstr>Shannon Capacity</vt:lpstr>
      <vt:lpstr>Example</vt:lpstr>
      <vt:lpstr>Performance</vt:lpstr>
      <vt:lpstr>Throughput</vt:lpstr>
      <vt:lpstr>PowerPoint 演示文稿</vt:lpstr>
      <vt:lpstr>Latency</vt:lpstr>
      <vt:lpstr>Propagation</vt:lpstr>
      <vt:lpstr>PowerPoint 演示文稿</vt:lpstr>
      <vt:lpstr>Transmission time</vt:lpstr>
      <vt:lpstr>PowerPoint 演示文稿</vt:lpstr>
      <vt:lpstr>Queuing Time</vt:lpstr>
      <vt:lpstr>Jitter</vt:lpstr>
      <vt:lpstr>Bandwidth delay</vt:lpstr>
      <vt:lpstr>Bandwidth delay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manka</cp:lastModifiedBy>
  <cp:revision>773</cp:revision>
  <cp:lastPrinted>2113-01-01T00:00:00Z</cp:lastPrinted>
  <dcterms:created xsi:type="dcterms:W3CDTF">2113-01-01T00:00:00Z</dcterms:created>
  <dcterms:modified xsi:type="dcterms:W3CDTF">2023-06-24T17:50:15Z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5BEC6A4216E141B7A726F907EE29E76B</vt:lpwstr>
  </property>
  <property fmtid="{D5CDD505-2E9C-101B-9397-08002B2CF9AE}" pid="4" name="KSOProductBuildVer">
    <vt:lpwstr>1033-11.2.0.11537</vt:lpwstr>
  </property>
</Properties>
</file>