
<file path=[Content_Types].xml><?xml version="1.0" encoding="utf-8"?>
<Types xmlns="http://schemas.openxmlformats.org/package/2006/content-types">
  <Default Extension="jpeg" ContentType="image/jpeg"/>
  <Default Extension="JPG" ContentType="image/.jp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2" r:id="rId3"/>
  </p:sldMasterIdLst>
  <p:notesMasterIdLst>
    <p:notesMasterId r:id="rId5"/>
  </p:notesMasterIdLst>
  <p:handoutMasterIdLst>
    <p:handoutMasterId r:id="rId84"/>
  </p:handoutMasterIdLst>
  <p:sldIdLst>
    <p:sldId id="286" r:id="rId4"/>
    <p:sldId id="288" r:id="rId6"/>
    <p:sldId id="290" r:id="rId7"/>
    <p:sldId id="291" r:id="rId8"/>
    <p:sldId id="292" r:id="rId9"/>
    <p:sldId id="293" r:id="rId10"/>
    <p:sldId id="294" r:id="rId11"/>
    <p:sldId id="295" r:id="rId12"/>
    <p:sldId id="296" r:id="rId13"/>
    <p:sldId id="297" r:id="rId14"/>
    <p:sldId id="298" r:id="rId15"/>
    <p:sldId id="299" r:id="rId16"/>
    <p:sldId id="300" r:id="rId17"/>
    <p:sldId id="301" r:id="rId18"/>
    <p:sldId id="302" r:id="rId19"/>
    <p:sldId id="303" r:id="rId20"/>
    <p:sldId id="357" r:id="rId21"/>
    <p:sldId id="304" r:id="rId22"/>
    <p:sldId id="305" r:id="rId23"/>
    <p:sldId id="358" r:id="rId24"/>
    <p:sldId id="308" r:id="rId25"/>
    <p:sldId id="309" r:id="rId26"/>
    <p:sldId id="310" r:id="rId27"/>
    <p:sldId id="311" r:id="rId28"/>
    <p:sldId id="312" r:id="rId29"/>
    <p:sldId id="313" r:id="rId30"/>
    <p:sldId id="314" r:id="rId31"/>
    <p:sldId id="315" r:id="rId32"/>
    <p:sldId id="316" r:id="rId33"/>
    <p:sldId id="319" r:id="rId34"/>
    <p:sldId id="320" r:id="rId35"/>
    <p:sldId id="321" r:id="rId36"/>
    <p:sldId id="322" r:id="rId37"/>
    <p:sldId id="323" r:id="rId38"/>
    <p:sldId id="324" r:id="rId39"/>
    <p:sldId id="325" r:id="rId40"/>
    <p:sldId id="326" r:id="rId41"/>
    <p:sldId id="327" r:id="rId42"/>
    <p:sldId id="328" r:id="rId43"/>
    <p:sldId id="329" r:id="rId44"/>
    <p:sldId id="330" r:id="rId45"/>
    <p:sldId id="331" r:id="rId46"/>
    <p:sldId id="332" r:id="rId47"/>
    <p:sldId id="334" r:id="rId48"/>
    <p:sldId id="363" r:id="rId49"/>
    <p:sldId id="364" r:id="rId50"/>
    <p:sldId id="335" r:id="rId51"/>
    <p:sldId id="336" r:id="rId52"/>
    <p:sldId id="337" r:id="rId53"/>
    <p:sldId id="338" r:id="rId54"/>
    <p:sldId id="339" r:id="rId55"/>
    <p:sldId id="340" r:id="rId56"/>
    <p:sldId id="341" r:id="rId57"/>
    <p:sldId id="342" r:id="rId58"/>
    <p:sldId id="343" r:id="rId59"/>
    <p:sldId id="344" r:id="rId60"/>
    <p:sldId id="345" r:id="rId61"/>
    <p:sldId id="346" r:id="rId62"/>
    <p:sldId id="348" r:id="rId63"/>
    <p:sldId id="349" r:id="rId64"/>
    <p:sldId id="350" r:id="rId65"/>
    <p:sldId id="351" r:id="rId66"/>
    <p:sldId id="352" r:id="rId67"/>
    <p:sldId id="353" r:id="rId68"/>
    <p:sldId id="354" r:id="rId69"/>
    <p:sldId id="355" r:id="rId70"/>
    <p:sldId id="356" r:id="rId71"/>
    <p:sldId id="359" r:id="rId72"/>
    <p:sldId id="360" r:id="rId73"/>
    <p:sldId id="361" r:id="rId74"/>
    <p:sldId id="362" r:id="rId75"/>
    <p:sldId id="365" r:id="rId76"/>
    <p:sldId id="366" r:id="rId77"/>
    <p:sldId id="367" r:id="rId78"/>
    <p:sldId id="369" r:id="rId79"/>
    <p:sldId id="370" r:id="rId80"/>
    <p:sldId id="371" r:id="rId81"/>
    <p:sldId id="372" r:id="rId82"/>
    <p:sldId id="368" r:id="rId8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FF"/>
    <a:srgbClr val="FFFF00"/>
    <a:srgbClr val="FF00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32" autoAdjust="0"/>
    <p:restoredTop sz="94624" autoAdjust="0"/>
  </p:normalViewPr>
  <p:slideViewPr>
    <p:cSldViewPr>
      <p:cViewPr varScale="1">
        <p:scale>
          <a:sx n="78" d="100"/>
          <a:sy n="78" d="100"/>
        </p:scale>
        <p:origin x="1642" y="10"/>
      </p:cViewPr>
      <p:guideLst>
        <p:guide orient="horz" pos="2160"/>
        <p:guide pos="2880"/>
      </p:guideLst>
    </p:cSldViewPr>
  </p:slideViewPr>
  <p:outlineViewPr>
    <p:cViewPr>
      <p:scale>
        <a:sx n="33" d="100"/>
        <a:sy n="33" d="100"/>
      </p:scale>
      <p:origin x="240" y="36751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7" Type="http://schemas.openxmlformats.org/officeDocument/2006/relationships/tableStyles" Target="tableStyles.xml"/><Relationship Id="rId86" Type="http://schemas.openxmlformats.org/officeDocument/2006/relationships/viewProps" Target="viewProps.xml"/><Relationship Id="rId85" Type="http://schemas.openxmlformats.org/officeDocument/2006/relationships/presProps" Target="presProps.xml"/><Relationship Id="rId84" Type="http://schemas.openxmlformats.org/officeDocument/2006/relationships/handoutMaster" Target="handoutMasters/handoutMaster1.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745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defRPr>
            </a:lvl1pPr>
          </a:lstStyle>
          <a:p>
            <a:pPr>
              <a:defRPr/>
            </a:pPr>
            <a:endParaRPr lang="en-US"/>
          </a:p>
        </p:txBody>
      </p:sp>
      <p:sp>
        <p:nvSpPr>
          <p:cNvPr id="147459"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defRPr>
            </a:lvl1pPr>
          </a:lstStyle>
          <a:p>
            <a:pPr>
              <a:defRPr/>
            </a:pPr>
            <a:fld id="{F69F284B-C06E-44D8-A652-1AD6BFA52434}" type="datetimeFigureOut">
              <a:rPr lang="en-US"/>
            </a:fld>
            <a:endParaRPr lang="en-US"/>
          </a:p>
        </p:txBody>
      </p:sp>
      <p:sp>
        <p:nvSpPr>
          <p:cNvPr id="147460"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defRPr>
            </a:lvl1pPr>
          </a:lstStyle>
          <a:p>
            <a:pPr>
              <a:defRPr/>
            </a:pPr>
            <a:endParaRPr lang="en-US"/>
          </a:p>
        </p:txBody>
      </p:sp>
      <p:sp>
        <p:nvSpPr>
          <p:cNvPr id="147461"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defRPr>
            </a:lvl1pPr>
          </a:lstStyle>
          <a:p>
            <a:pPr>
              <a:defRPr/>
            </a:pPr>
            <a:fld id="{A48612B6-20B5-4BD7-8AD5-3FBF84AA764A}" type="slidenum">
              <a:rPr lang="en-US"/>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Arial" panose="020B0604020202020204" pitchFamily="34" charset="0"/>
              </a:defRPr>
            </a:lvl1pPr>
          </a:lstStyle>
          <a:p>
            <a:pPr>
              <a:defRPr/>
            </a:pPr>
            <a:endParaRPr lang="en-US"/>
          </a:p>
        </p:txBody>
      </p:sp>
      <p:sp>
        <p:nvSpPr>
          <p:cNvPr id="30723"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Arial" panose="020B0604020202020204" pitchFamily="34" charset="0"/>
              </a:defRPr>
            </a:lvl1pPr>
          </a:lstStyle>
          <a:p>
            <a:pPr>
              <a:defRPr/>
            </a:pPr>
            <a:endParaRPr lang="en-US"/>
          </a:p>
        </p:txBody>
      </p:sp>
      <p:sp>
        <p:nvSpPr>
          <p:cNvPr id="378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30725"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30726"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Arial" panose="020B0604020202020204" pitchFamily="34" charset="0"/>
              </a:defRPr>
            </a:lvl1pPr>
          </a:lstStyle>
          <a:p>
            <a:pPr>
              <a:defRPr/>
            </a:pPr>
            <a:endParaRPr lang="en-US"/>
          </a:p>
        </p:txBody>
      </p:sp>
      <p:sp>
        <p:nvSpPr>
          <p:cNvPr id="30727"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latin typeface="Arial" panose="020B0604020202020204" pitchFamily="34" charset="0"/>
              </a:defRPr>
            </a:lvl1pPr>
          </a:lstStyle>
          <a:p>
            <a:pPr>
              <a:defRPr/>
            </a:pPr>
            <a:fld id="{A640A663-5846-42D7-8E0F-AB157AADD1BD}" type="slidenum">
              <a:rPr lang="en-US"/>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fld>
            <a:endParaRPr lang="en-US"/>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en-US" dirty="0"/>
              <a:t>Data Communication</a:t>
            </a:r>
            <a:endParaRPr lang="en-US" dirty="0"/>
          </a:p>
          <a:p>
            <a:pPr eaLnBrk="1" hangingPunct="1"/>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p:txBody>
          <a:bodyPr/>
          <a:lstStyle>
            <a:lvl1pPr>
              <a:defRPr/>
            </a:lvl1pPr>
          </a:lstStyle>
          <a:p>
            <a:pPr>
              <a:defRPr/>
            </a:pPr>
            <a:fld id="{545B3543-970F-4229-8C19-F7DE8B07E7EE}" type="slidenum">
              <a:rPr lang="en-US"/>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US"/>
          </a:p>
        </p:txBody>
      </p:sp>
      <p:sp>
        <p:nvSpPr>
          <p:cNvPr id="3" name="Table Placeholder 2"/>
          <p:cNvSpPr>
            <a:spLocks noGrp="1"/>
          </p:cNvSpPr>
          <p:nvPr>
            <p:ph type="tbl" idx="1"/>
          </p:nvPr>
        </p:nvSpPr>
        <p:spPr>
          <a:xfrm>
            <a:off x="457200" y="1600200"/>
            <a:ext cx="8229600" cy="3886200"/>
          </a:xfrm>
        </p:spPr>
        <p:txBody>
          <a:bodyPr/>
          <a:lstStyle/>
          <a:p>
            <a:pPr lvl="0"/>
            <a:endParaRPr lang="en-US" noProof="0"/>
          </a:p>
        </p:txBody>
      </p:sp>
      <p:sp>
        <p:nvSpPr>
          <p:cNvPr id="4" name="Rectangle 6"/>
          <p:cNvSpPr>
            <a:spLocks noGrp="1" noChangeArrowheads="1"/>
          </p:cNvSpPr>
          <p:nvPr>
            <p:ph type="sldNum" sz="quarter" idx="10"/>
          </p:nvPr>
        </p:nvSpPr>
        <p:spPr/>
        <p:txBody>
          <a:bodyPr/>
          <a:lstStyle>
            <a:lvl1pPr>
              <a:defRPr/>
            </a:lvl1pPr>
          </a:lstStyle>
          <a:p>
            <a:pPr>
              <a:defRPr/>
            </a:pPr>
            <a:fld id="{B668F36E-4EF6-43C6-A56D-336E1ABC2458}" type="slidenum">
              <a:rPr lang="en-US"/>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IN"/>
          </a:p>
        </p:txBody>
      </p:sp>
      <p:sp>
        <p:nvSpPr>
          <p:cNvPr id="3" name="Content Placeholder 2"/>
          <p:cNvSpPr>
            <a:spLocks noGrp="1"/>
          </p:cNvSpPr>
          <p:nvPr>
            <p:ph idx="1"/>
          </p:nvPr>
        </p:nvSpPr>
        <p:spPr>
          <a:xfrm>
            <a:off x="457200" y="1600200"/>
            <a:ext cx="8229600" cy="38862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Rectangle 6"/>
          <p:cNvSpPr>
            <a:spLocks noGrp="1" noChangeArrowheads="1"/>
          </p:cNvSpPr>
          <p:nvPr>
            <p:ph type="sldNum" sz="quarter" idx="10"/>
          </p:nvPr>
        </p:nvSpPr>
        <p:spPr/>
        <p:txBody>
          <a:bodyPr/>
          <a:lstStyle>
            <a:lvl1pPr>
              <a:defRPr/>
            </a:lvl1pPr>
          </a:lstStyle>
          <a:p>
            <a:pPr>
              <a:defRPr/>
            </a:pPr>
            <a:fld id="{6A8EC3B5-65C5-42C7-8B0F-51655A2D1AF3}" type="slidenum">
              <a:rPr lang="en-US"/>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Slide Number Placeholder 5"/>
          <p:cNvSpPr>
            <a:spLocks noGrp="1"/>
          </p:cNvSpPr>
          <p:nvPr>
            <p:ph type="sldNum" sz="quarter" idx="10"/>
          </p:nvPr>
        </p:nvSpPr>
        <p:spPr/>
        <p:txBody>
          <a:bodyPr/>
          <a:lstStyle>
            <a:lvl1pPr>
              <a:defRPr/>
            </a:lvl1pPr>
          </a:lstStyle>
          <a:p>
            <a:pPr>
              <a:defRPr/>
            </a:pPr>
            <a:fld id="{F5D520EF-6F3B-44A5-A842-1A169C142E58}"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image" Target="../media/image1.emf"/><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image" Target="../media/image1.emf"/><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en-US"/>
              <a:t>Click to edit Master title style</a:t>
            </a:r>
            <a:endParaRPr lang="en-US"/>
          </a:p>
        </p:txBody>
      </p:sp>
      <p:sp>
        <p:nvSpPr>
          <p:cNvPr id="7171" name="Rectangle 3"/>
          <p:cNvSpPr>
            <a:spLocks noGrp="1" noChangeArrowheads="1"/>
          </p:cNvSpPr>
          <p:nvPr>
            <p:ph type="body" idx="1"/>
          </p:nvPr>
        </p:nvSpPr>
        <p:spPr bwMode="auto">
          <a:xfrm>
            <a:off x="457200" y="1600200"/>
            <a:ext cx="8229600" cy="3886200"/>
          </a:xfrm>
          <a:prstGeom prst="rect">
            <a:avLst/>
          </a:prstGeom>
          <a:noFill/>
          <a:ln w="9525">
            <a:noFill/>
            <a:miter lim="800000"/>
          </a:ln>
        </p:spPr>
        <p:txBody>
          <a:bodyPr vert="horz" wrap="square" lIns="91440" tIns="45720" rIns="91440" bIns="45720" numCol="1" anchor="t" anchorCtr="0" compatLnSpc="1"/>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30" name="Rectangle 6"/>
          <p:cNvSpPr>
            <a:spLocks noGrp="1" noChangeArrowheads="1"/>
          </p:cNvSpPr>
          <p:nvPr>
            <p:ph type="sldNum" sz="quarter" idx="4"/>
          </p:nvPr>
        </p:nvSpPr>
        <p:spPr bwMode="auto">
          <a:xfrm>
            <a:off x="6705600" y="6245225"/>
            <a:ext cx="19812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a:latin typeface="Arial" panose="020B0604020202020204" pitchFamily="34" charset="0"/>
              </a:defRPr>
            </a:lvl1pPr>
          </a:lstStyle>
          <a:p>
            <a:pPr>
              <a:defRPr/>
            </a:pPr>
            <a:fld id="{EBEC463F-B9DA-4B96-B39B-814D0DF6E780}" type="slidenum">
              <a:rPr lang="en-US"/>
            </a:fld>
            <a:endParaRPr lang="en-US" dirty="0"/>
          </a:p>
        </p:txBody>
      </p:sp>
      <p:sp>
        <p:nvSpPr>
          <p:cNvPr id="7" name="Slide Number Placeholder 3"/>
          <p:cNvSpPr txBox="1"/>
          <p:nvPr/>
        </p:nvSpPr>
        <p:spPr>
          <a:xfrm>
            <a:off x="7162800" y="6245225"/>
            <a:ext cx="1524000" cy="476250"/>
          </a:xfrm>
          <a:prstGeom prst="rect">
            <a:avLst/>
          </a:prstGeom>
        </p:spPr>
        <p:txBody>
          <a:bodyPr/>
          <a:lstStyle/>
          <a:p>
            <a:pPr>
              <a:defRPr/>
            </a:pPr>
            <a:endParaRPr lang="en-US" dirty="0"/>
          </a:p>
        </p:txBody>
      </p:sp>
      <p:pic>
        <p:nvPicPr>
          <p:cNvPr id="7174" name="Picture 2"/>
          <p:cNvPicPr>
            <a:picLocks noChangeAspect="1" noChangeArrowheads="1"/>
          </p:cNvPicPr>
          <p:nvPr/>
        </p:nvPicPr>
        <p:blipFill>
          <a:blip r:embed="rId4" cstate="print"/>
          <a:srcRect/>
          <a:stretch>
            <a:fillRect/>
          </a:stretch>
        </p:blipFill>
        <p:spPr bwMode="auto">
          <a:xfrm>
            <a:off x="0" y="5816600"/>
            <a:ext cx="1066800" cy="1066800"/>
          </a:xfrm>
          <a:prstGeom prst="rect">
            <a:avLst/>
          </a:prstGeom>
          <a:noFill/>
          <a:ln w="9525">
            <a:noFill/>
            <a:miter lim="800000"/>
            <a:headEnd/>
            <a:tailEnd/>
          </a:ln>
        </p:spPr>
      </p:pic>
      <p:sp>
        <p:nvSpPr>
          <p:cNvPr id="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a:effectLst/>
        </p:spPr>
        <p:txBody>
          <a:bodyPr wrap="none" anchor="ctr"/>
          <a:lstStyle/>
          <a:p>
            <a:pPr>
              <a:defRPr/>
            </a:pPr>
            <a:endParaRPr lang="en-US"/>
          </a:p>
        </p:txBody>
      </p:sp>
      <p:sp>
        <p:nvSpPr>
          <p:cNvPr id="11" name="Rectangle 8"/>
          <p:cNvSpPr>
            <a:spLocks noChangeArrowheads="1"/>
          </p:cNvSpPr>
          <p:nvPr/>
        </p:nvSpPr>
        <p:spPr bwMode="auto">
          <a:xfrm>
            <a:off x="304800" y="1631950"/>
            <a:ext cx="8153400" cy="579438"/>
          </a:xfrm>
          <a:prstGeom prst="rect">
            <a:avLst/>
          </a:prstGeom>
          <a:noFill/>
          <a:ln w="9525">
            <a:noFill/>
            <a:miter lim="800000"/>
          </a:ln>
          <a:effectLst/>
        </p:spPr>
        <p:txBody>
          <a:bodyPr>
            <a:spAutoFit/>
          </a:bodyPr>
          <a:lstStyle/>
          <a:p>
            <a:pPr eaLnBrk="1" hangingPunct="1">
              <a:defRPr/>
            </a:pPr>
            <a:r>
              <a:rPr lang="en-US" sz="3200"/>
              <a:t>  </a:t>
            </a:r>
            <a:endParaRPr lang="en-US" sz="3200">
              <a:solidFill>
                <a:srgbClr val="800000"/>
              </a:solidFill>
            </a:endParaRPr>
          </a:p>
        </p:txBody>
      </p:sp>
      <p:sp>
        <p:nvSpPr>
          <p:cNvPr id="10" name="Rectangle 6"/>
          <p:cNvSpPr>
            <a:spLocks noChangeArrowheads="1"/>
          </p:cNvSpPr>
          <p:nvPr/>
        </p:nvSpPr>
        <p:spPr bwMode="auto">
          <a:xfrm>
            <a:off x="1143000" y="5867400"/>
            <a:ext cx="7694613" cy="1128713"/>
          </a:xfrm>
          <a:prstGeom prst="rect">
            <a:avLst/>
          </a:prstGeom>
          <a:noFill/>
          <a:ln w="9525">
            <a:noFill/>
            <a:miter lim="800000"/>
          </a:ln>
          <a:effectLst/>
        </p:spPr>
        <p:txBody>
          <a:bodyPr>
            <a:spAutoFit/>
          </a:bodyPr>
          <a:lstStyle/>
          <a:p>
            <a:pPr algn="ctr" eaLnBrk="1" hangingPunct="1">
              <a:defRPr/>
            </a:pPr>
            <a:r>
              <a:rPr lang="en-US" b="1">
                <a:solidFill>
                  <a:srgbClr val="00006C"/>
                </a:solidFill>
                <a:latin typeface="Arial" panose="020B0604020202020204" pitchFamily="34" charset="0"/>
              </a:rPr>
              <a:t>Department of Computer Engineering and Information Technology</a:t>
            </a:r>
            <a:endParaRPr lang="en-US" b="1">
              <a:solidFill>
                <a:srgbClr val="00006C"/>
              </a:solidFill>
              <a:latin typeface="Arial" panose="020B0604020202020204" pitchFamily="34" charset="0"/>
            </a:endParaRPr>
          </a:p>
          <a:p>
            <a:pPr algn="ctr" eaLnBrk="1" hangingPunct="1">
              <a:defRPr/>
            </a:pPr>
            <a:r>
              <a:rPr lang="en-US" b="1">
                <a:solidFill>
                  <a:srgbClr val="00006C"/>
                </a:solidFill>
                <a:latin typeface="Arial" panose="020B0604020202020204" pitchFamily="34" charset="0"/>
              </a:rPr>
              <a:t>College of Engineering Pune (COEP) </a:t>
            </a:r>
            <a:endParaRPr lang="en-US" b="1">
              <a:solidFill>
                <a:srgbClr val="00006C"/>
              </a:solidFill>
              <a:latin typeface="Arial" panose="020B0604020202020204" pitchFamily="34" charset="0"/>
            </a:endParaRPr>
          </a:p>
          <a:p>
            <a:pPr algn="ctr" eaLnBrk="1" hangingPunct="1">
              <a:defRPr/>
            </a:pPr>
            <a:r>
              <a:rPr lang="en-US" sz="1400" b="1">
                <a:solidFill>
                  <a:srgbClr val="00006C"/>
                </a:solidFill>
                <a:latin typeface="Arial" panose="020B0604020202020204" pitchFamily="34" charset="0"/>
              </a:rPr>
              <a:t>Forerunners in Technical Education </a:t>
            </a:r>
            <a:endParaRPr lang="en-US" sz="1400" b="1">
              <a:solidFill>
                <a:srgbClr val="00006C"/>
              </a:solidFill>
              <a:latin typeface="Arial" panose="020B0604020202020204" pitchFamily="34" charset="0"/>
            </a:endParaRPr>
          </a:p>
          <a:p>
            <a:pPr algn="ctr" eaLnBrk="1" hangingPunct="1">
              <a:defRPr/>
            </a:pPr>
            <a:r>
              <a:rPr lang="en-US" b="1">
                <a:solidFill>
                  <a:srgbClr val="00006C"/>
                </a:solidFill>
                <a:latin typeface="Arial" panose="020B0604020202020204" pitchFamily="34" charset="0"/>
              </a:rPr>
              <a:t>                                      </a:t>
            </a:r>
            <a:endParaRPr lang="en-US" b="1">
              <a:solidFill>
                <a:srgbClr val="00006C"/>
              </a:solidFill>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194" name="Title Placeholder 1"/>
          <p:cNvSpPr>
            <a:spLocks noGrp="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en-US"/>
              <a:t>Click to edit Master title style</a:t>
            </a:r>
            <a:endParaRPr lang="en-US"/>
          </a:p>
        </p:txBody>
      </p:sp>
      <p:sp>
        <p:nvSpPr>
          <p:cNvPr id="8195" name="Text Placeholder 2"/>
          <p:cNvSpPr>
            <a:spLocks noGrp="1"/>
          </p:cNvSpPr>
          <p:nvPr>
            <p:ph type="body" idx="1"/>
          </p:nvPr>
        </p:nvSpPr>
        <p:spPr bwMode="auto">
          <a:xfrm>
            <a:off x="457200" y="1600200"/>
            <a:ext cx="8229600" cy="3962400"/>
          </a:xfrm>
          <a:prstGeom prst="rect">
            <a:avLst/>
          </a:prstGeom>
          <a:noFill/>
          <a:ln w="9525">
            <a:noFill/>
            <a:miter lim="800000"/>
          </a:ln>
        </p:spPr>
        <p:txBody>
          <a:bodyPr vert="horz" wrap="square" lIns="91440" tIns="45720" rIns="91440" bIns="45720" numCol="1" anchor="t" anchorCtr="0" compatLnSpc="1"/>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Slide Number Placeholder 5"/>
          <p:cNvSpPr>
            <a:spLocks noGrp="1"/>
          </p:cNvSpPr>
          <p:nvPr>
            <p:ph type="sldNum" sz="quarter" idx="4"/>
          </p:nvPr>
        </p:nvSpPr>
        <p:spPr>
          <a:xfrm>
            <a:off x="7086600" y="6356350"/>
            <a:ext cx="1600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defRPr>
            </a:lvl1pPr>
          </a:lstStyle>
          <a:p>
            <a:pPr>
              <a:defRPr/>
            </a:pPr>
            <a:fld id="{BD14F0D9-E6DF-4FE7-B83C-3D9EC175FA41}" type="slidenum">
              <a:rPr lang="en-US"/>
            </a:fld>
            <a:endParaRPr lang="en-US"/>
          </a:p>
        </p:txBody>
      </p:sp>
      <p:pic>
        <p:nvPicPr>
          <p:cNvPr id="8197" name="Picture 2"/>
          <p:cNvPicPr>
            <a:picLocks noChangeAspect="1" noChangeArrowheads="1"/>
          </p:cNvPicPr>
          <p:nvPr/>
        </p:nvPicPr>
        <p:blipFill>
          <a:blip r:embed="rId2" cstate="print"/>
          <a:srcRect/>
          <a:stretch>
            <a:fillRect/>
          </a:stretch>
        </p:blipFill>
        <p:spPr bwMode="auto">
          <a:xfrm>
            <a:off x="0" y="5816600"/>
            <a:ext cx="1066800" cy="1066800"/>
          </a:xfrm>
          <a:prstGeom prst="rect">
            <a:avLst/>
          </a:prstGeom>
          <a:noFill/>
          <a:ln w="9525">
            <a:noFill/>
            <a:miter lim="800000"/>
            <a:headEnd/>
            <a:tailEnd/>
          </a:ln>
        </p:spPr>
      </p:pic>
      <p:sp>
        <p:nvSpPr>
          <p:cNvPr id="16"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a:effectLst/>
        </p:spPr>
        <p:txBody>
          <a:bodyPr wrap="none" anchor="ctr"/>
          <a:lstStyle/>
          <a:p>
            <a:pPr>
              <a:defRPr/>
            </a:pPr>
            <a:endParaRPr lang="en-US"/>
          </a:p>
        </p:txBody>
      </p:sp>
      <p:sp>
        <p:nvSpPr>
          <p:cNvPr id="10" name="Rectangle 6"/>
          <p:cNvSpPr>
            <a:spLocks noChangeArrowheads="1"/>
          </p:cNvSpPr>
          <p:nvPr/>
        </p:nvSpPr>
        <p:spPr bwMode="auto">
          <a:xfrm>
            <a:off x="1143000" y="5867400"/>
            <a:ext cx="7694613" cy="1128713"/>
          </a:xfrm>
          <a:prstGeom prst="rect">
            <a:avLst/>
          </a:prstGeom>
          <a:noFill/>
          <a:ln w="9525">
            <a:noFill/>
            <a:miter lim="800000"/>
          </a:ln>
          <a:effectLst/>
        </p:spPr>
        <p:txBody>
          <a:bodyPr>
            <a:spAutoFit/>
          </a:bodyPr>
          <a:lstStyle/>
          <a:p>
            <a:pPr algn="ctr" eaLnBrk="1" hangingPunct="1">
              <a:defRPr/>
            </a:pPr>
            <a:r>
              <a:rPr lang="en-US" b="1">
                <a:solidFill>
                  <a:srgbClr val="00006C"/>
                </a:solidFill>
                <a:latin typeface="Arial" panose="020B0604020202020204" pitchFamily="34" charset="0"/>
              </a:rPr>
              <a:t>Department of Computer Engineering and Information Technology</a:t>
            </a:r>
            <a:endParaRPr lang="en-US" b="1">
              <a:solidFill>
                <a:srgbClr val="00006C"/>
              </a:solidFill>
              <a:latin typeface="Arial" panose="020B0604020202020204" pitchFamily="34" charset="0"/>
            </a:endParaRPr>
          </a:p>
          <a:p>
            <a:pPr algn="ctr" eaLnBrk="1" hangingPunct="1">
              <a:defRPr/>
            </a:pPr>
            <a:r>
              <a:rPr lang="en-US" b="1">
                <a:solidFill>
                  <a:srgbClr val="00006C"/>
                </a:solidFill>
                <a:latin typeface="Arial" panose="020B0604020202020204" pitchFamily="34" charset="0"/>
              </a:rPr>
              <a:t>College of Engineering Pune (COEP) </a:t>
            </a:r>
            <a:endParaRPr lang="en-US" b="1">
              <a:solidFill>
                <a:srgbClr val="00006C"/>
              </a:solidFill>
              <a:latin typeface="Arial" panose="020B0604020202020204" pitchFamily="34" charset="0"/>
            </a:endParaRPr>
          </a:p>
          <a:p>
            <a:pPr algn="ctr" eaLnBrk="1" hangingPunct="1">
              <a:defRPr/>
            </a:pPr>
            <a:r>
              <a:rPr lang="en-US" sz="1400" b="1">
                <a:solidFill>
                  <a:srgbClr val="00006C"/>
                </a:solidFill>
                <a:latin typeface="Arial" panose="020B0604020202020204" pitchFamily="34" charset="0"/>
              </a:rPr>
              <a:t>Forerunners in Technical Education </a:t>
            </a:r>
            <a:endParaRPr lang="en-US" sz="1400" b="1">
              <a:solidFill>
                <a:srgbClr val="00006C"/>
              </a:solidFill>
              <a:latin typeface="Arial" panose="020B0604020202020204" pitchFamily="34" charset="0"/>
            </a:endParaRPr>
          </a:p>
          <a:p>
            <a:pPr algn="ctr" eaLnBrk="1" hangingPunct="1">
              <a:defRPr/>
            </a:pPr>
            <a:r>
              <a:rPr lang="en-US" b="1">
                <a:solidFill>
                  <a:srgbClr val="00006C"/>
                </a:solidFill>
                <a:latin typeface="Arial" panose="020B0604020202020204" pitchFamily="34" charset="0"/>
              </a:rPr>
              <a:t>                                      </a:t>
            </a:r>
            <a:endParaRPr lang="en-US" b="1">
              <a:solidFill>
                <a:srgbClr val="00006C"/>
              </a:solidFill>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53" r:id="rId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emf"/></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image" Target="../media/image1.e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3.xml"/><Relationship Id="rId2" Type="http://schemas.openxmlformats.org/officeDocument/2006/relationships/image" Target="../media/image5.png"/><Relationship Id="rId1" Type="http://schemas.openxmlformats.org/officeDocument/2006/relationships/image" Target="../media/image1.emf"/></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3.xml"/><Relationship Id="rId2" Type="http://schemas.openxmlformats.org/officeDocument/2006/relationships/image" Target="../media/image6.png"/><Relationship Id="rId1" Type="http://schemas.openxmlformats.org/officeDocument/2006/relationships/image" Target="../media/image1.em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3.xml"/><Relationship Id="rId2" Type="http://schemas.openxmlformats.org/officeDocument/2006/relationships/image" Target="../media/image7.png"/><Relationship Id="rId1" Type="http://schemas.openxmlformats.org/officeDocument/2006/relationships/image" Target="../media/image1.emf"/></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3.xml"/><Relationship Id="rId2" Type="http://schemas.openxmlformats.org/officeDocument/2006/relationships/image" Target="../media/image8.png"/><Relationship Id="rId1" Type="http://schemas.openxmlformats.org/officeDocument/2006/relationships/image" Target="../media/image1.emf"/></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3.xml"/><Relationship Id="rId2" Type="http://schemas.openxmlformats.org/officeDocument/2006/relationships/image" Target="../media/image9.png"/><Relationship Id="rId1" Type="http://schemas.openxmlformats.org/officeDocument/2006/relationships/image" Target="../media/image1.emf"/></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3.xml"/><Relationship Id="rId2" Type="http://schemas.openxmlformats.org/officeDocument/2006/relationships/image" Target="../media/image10.png"/><Relationship Id="rId1" Type="http://schemas.openxmlformats.org/officeDocument/2006/relationships/image" Target="../media/image1.emf"/></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3.xml"/><Relationship Id="rId2" Type="http://schemas.openxmlformats.org/officeDocument/2006/relationships/image" Target="../media/image11.png"/><Relationship Id="rId1" Type="http://schemas.openxmlformats.org/officeDocument/2006/relationships/image" Target="../media/image1.emf"/></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38.xml"/><Relationship Id="rId3" Type="http://schemas.openxmlformats.org/officeDocument/2006/relationships/slideLayout" Target="../slideLayouts/slideLayout3.xml"/><Relationship Id="rId2" Type="http://schemas.openxmlformats.org/officeDocument/2006/relationships/image" Target="../media/image12.png"/><Relationship Id="rId1" Type="http://schemas.openxmlformats.org/officeDocument/2006/relationships/image" Target="../media/image1.emf"/></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42.xml.rels><?xml version="1.0" encoding="UTF-8" standalone="yes"?>
<Relationships xmlns="http://schemas.openxmlformats.org/package/2006/relationships"><Relationship Id="rId4" Type="http://schemas.openxmlformats.org/officeDocument/2006/relationships/notesSlide" Target="../notesSlides/notesSlide42.xml"/><Relationship Id="rId3" Type="http://schemas.openxmlformats.org/officeDocument/2006/relationships/slideLayout" Target="../slideLayouts/slideLayout3.xml"/><Relationship Id="rId2" Type="http://schemas.openxmlformats.org/officeDocument/2006/relationships/image" Target="../media/image13.png"/><Relationship Id="rId1" Type="http://schemas.openxmlformats.org/officeDocument/2006/relationships/image" Target="../media/image1.emf"/></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4.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5.png"/></Relationships>
</file>

<file path=ppt/slides/_rels/slide47.xml.rels><?xml version="1.0" encoding="UTF-8" standalone="yes"?>
<Relationships xmlns="http://schemas.openxmlformats.org/package/2006/relationships"><Relationship Id="rId4" Type="http://schemas.openxmlformats.org/officeDocument/2006/relationships/notesSlide" Target="../notesSlides/notesSlide45.xml"/><Relationship Id="rId3" Type="http://schemas.openxmlformats.org/officeDocument/2006/relationships/slideLayout" Target="../slideLayouts/slideLayout3.xml"/><Relationship Id="rId2" Type="http://schemas.openxmlformats.org/officeDocument/2006/relationships/image" Target="../media/image16.png"/><Relationship Id="rId1" Type="http://schemas.openxmlformats.org/officeDocument/2006/relationships/image" Target="../media/image1.emf"/></Relationships>
</file>

<file path=ppt/slides/_rels/slide48.xml.rels><?xml version="1.0" encoding="UTF-8" standalone="yes"?>
<Relationships xmlns="http://schemas.openxmlformats.org/package/2006/relationships"><Relationship Id="rId4" Type="http://schemas.openxmlformats.org/officeDocument/2006/relationships/notesSlide" Target="../notesSlides/notesSlide46.xml"/><Relationship Id="rId3" Type="http://schemas.openxmlformats.org/officeDocument/2006/relationships/slideLayout" Target="../slideLayouts/slideLayout3.xml"/><Relationship Id="rId2" Type="http://schemas.openxmlformats.org/officeDocument/2006/relationships/image" Target="../media/image17.png"/><Relationship Id="rId1" Type="http://schemas.openxmlformats.org/officeDocument/2006/relationships/image" Target="../media/image1.emf"/></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3.xml"/><Relationship Id="rId2" Type="http://schemas.openxmlformats.org/officeDocument/2006/relationships/image" Target="../media/image2.png"/><Relationship Id="rId1" Type="http://schemas.openxmlformats.org/officeDocument/2006/relationships/image" Target="../media/image1.emf"/></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52.xml.rels><?xml version="1.0" encoding="UTF-8" standalone="yes"?>
<Relationships xmlns="http://schemas.openxmlformats.org/package/2006/relationships"><Relationship Id="rId4" Type="http://schemas.openxmlformats.org/officeDocument/2006/relationships/notesSlide" Target="../notesSlides/notesSlide50.xml"/><Relationship Id="rId3" Type="http://schemas.openxmlformats.org/officeDocument/2006/relationships/slideLayout" Target="../slideLayouts/slideLayout3.xml"/><Relationship Id="rId2" Type="http://schemas.openxmlformats.org/officeDocument/2006/relationships/image" Target="../media/image18.png"/><Relationship Id="rId1" Type="http://schemas.openxmlformats.org/officeDocument/2006/relationships/image" Target="../media/image1.emf"/></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54.xml.rels><?xml version="1.0" encoding="UTF-8" standalone="yes"?>
<Relationships xmlns="http://schemas.openxmlformats.org/package/2006/relationships"><Relationship Id="rId4" Type="http://schemas.openxmlformats.org/officeDocument/2006/relationships/notesSlide" Target="../notesSlides/notesSlide52.xml"/><Relationship Id="rId3" Type="http://schemas.openxmlformats.org/officeDocument/2006/relationships/slideLayout" Target="../slideLayouts/slideLayout3.xml"/><Relationship Id="rId2" Type="http://schemas.openxmlformats.org/officeDocument/2006/relationships/image" Target="../media/image19.png"/><Relationship Id="rId1" Type="http://schemas.openxmlformats.org/officeDocument/2006/relationships/image" Target="../media/image1.emf"/></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56.xml.rels><?xml version="1.0" encoding="UTF-8" standalone="yes"?>
<Relationships xmlns="http://schemas.openxmlformats.org/package/2006/relationships"><Relationship Id="rId4" Type="http://schemas.openxmlformats.org/officeDocument/2006/relationships/notesSlide" Target="../notesSlides/notesSlide54.xml"/><Relationship Id="rId3" Type="http://schemas.openxmlformats.org/officeDocument/2006/relationships/slideLayout" Target="../slideLayouts/slideLayout3.xml"/><Relationship Id="rId2" Type="http://schemas.openxmlformats.org/officeDocument/2006/relationships/image" Target="../media/image20.png"/><Relationship Id="rId1" Type="http://schemas.openxmlformats.org/officeDocument/2006/relationships/image" Target="../media/image1.emf"/></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58.xml.rels><?xml version="1.0" encoding="UTF-8" standalone="yes"?>
<Relationships xmlns="http://schemas.openxmlformats.org/package/2006/relationships"><Relationship Id="rId4" Type="http://schemas.openxmlformats.org/officeDocument/2006/relationships/notesSlide" Target="../notesSlides/notesSlide56.xml"/><Relationship Id="rId3" Type="http://schemas.openxmlformats.org/officeDocument/2006/relationships/slideLayout" Target="../slideLayouts/slideLayout3.xml"/><Relationship Id="rId2" Type="http://schemas.openxmlformats.org/officeDocument/2006/relationships/image" Target="../media/image21.png"/><Relationship Id="rId1" Type="http://schemas.openxmlformats.org/officeDocument/2006/relationships/image" Target="../media/image1.emf"/></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62.xml.rels><?xml version="1.0" encoding="UTF-8" standalone="yes"?>
<Relationships xmlns="http://schemas.openxmlformats.org/package/2006/relationships"><Relationship Id="rId4" Type="http://schemas.openxmlformats.org/officeDocument/2006/relationships/notesSlide" Target="../notesSlides/notesSlide60.xml"/><Relationship Id="rId3" Type="http://schemas.openxmlformats.org/officeDocument/2006/relationships/slideLayout" Target="../slideLayouts/slideLayout3.xml"/><Relationship Id="rId2" Type="http://schemas.openxmlformats.org/officeDocument/2006/relationships/image" Target="../media/image22.png"/><Relationship Id="rId1" Type="http://schemas.openxmlformats.org/officeDocument/2006/relationships/image" Target="../media/image1.emf"/></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3.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3.xml"/><Relationship Id="rId2" Type="http://schemas.openxmlformats.org/officeDocument/2006/relationships/image" Target="../media/image3.png"/><Relationship Id="rId1" Type="http://schemas.openxmlformats.org/officeDocument/2006/relationships/image" Target="../media/image1.emf"/></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4.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5.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6.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7.png"/></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8.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image" Target="../media/image1.e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en-US" sz="4000" b="1" dirty="0">
                <a:solidFill>
                  <a:srgbClr val="0000FF"/>
                </a:solidFill>
              </a:rPr>
              <a:t>Unit II</a:t>
            </a: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846100" y="2133600"/>
            <a:ext cx="7398179" cy="1477328"/>
          </a:xfrm>
          <a:prstGeom prst="rect">
            <a:avLst/>
          </a:prstGeom>
        </p:spPr>
        <p:txBody>
          <a:bodyPr wrap="none">
            <a:spAutoFit/>
          </a:bodyPr>
          <a:lstStyle/>
          <a:p>
            <a:pPr algn="ctr"/>
            <a:r>
              <a:rPr lang="en-US" sz="4500" b="1" dirty="0"/>
              <a:t>Bandwidth Utilization and </a:t>
            </a:r>
            <a:endParaRPr lang="en-US" sz="4500" b="1" dirty="0"/>
          </a:p>
          <a:p>
            <a:pPr algn="ctr"/>
            <a:r>
              <a:rPr lang="en-US" sz="4500" b="1" dirty="0"/>
              <a:t>Transmission Media</a:t>
            </a:r>
            <a:endParaRPr lang="en-US" sz="4500" b="1"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a:t>Frequency-Division Multiplexing (FDM)</a:t>
            </a:r>
            <a:endParaRPr lang="en-US" sz="3000" b="1" dirty="0"/>
          </a:p>
        </p:txBody>
      </p:sp>
      <p:pic>
        <p:nvPicPr>
          <p:cNvPr id="12" name="Picture 6"/>
          <p:cNvPicPr>
            <a:picLocks noChangeAspect="1" noChangeArrowheads="1"/>
          </p:cNvPicPr>
          <p:nvPr/>
        </p:nvPicPr>
        <p:blipFill>
          <a:blip r:embed="rId2"/>
          <a:srcRect/>
          <a:stretch>
            <a:fillRect/>
          </a:stretch>
        </p:blipFill>
        <p:spPr bwMode="auto">
          <a:xfrm>
            <a:off x="152400" y="1752600"/>
            <a:ext cx="8793163" cy="2259012"/>
          </a:xfrm>
          <a:prstGeom prst="rect">
            <a:avLst/>
          </a:prstGeom>
          <a:noFill/>
          <a:ln w="9525">
            <a:noFill/>
            <a:miter lim="800000"/>
            <a:headEnd/>
            <a:tailEnd/>
          </a:ln>
          <a:effectLst/>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a:t>Frequency-Division Multiplexing (FDM)</a:t>
            </a:r>
            <a:endParaRPr lang="en-US" sz="3000" b="1" dirty="0"/>
          </a:p>
        </p:txBody>
      </p:sp>
      <p:sp>
        <p:nvSpPr>
          <p:cNvPr id="10" name="Content Placeholder 9"/>
          <p:cNvSpPr>
            <a:spLocks noGrp="1"/>
          </p:cNvSpPr>
          <p:nvPr>
            <p:ph idx="1"/>
          </p:nvPr>
        </p:nvSpPr>
        <p:spPr>
          <a:xfrm>
            <a:off x="228600" y="685800"/>
            <a:ext cx="8686800" cy="4953000"/>
          </a:xfrm>
        </p:spPr>
        <p:txBody>
          <a:bodyPr/>
          <a:lstStyle/>
          <a:p>
            <a:pPr algn="just"/>
            <a:r>
              <a:rPr lang="en-US" sz="2500" dirty="0"/>
              <a:t>We consider FDM to be an analog multiplexing technique; however, this does not mean that FDM cannot be used to combine sources sending digital signals. </a:t>
            </a:r>
            <a:endParaRPr lang="en-US" sz="2500" dirty="0"/>
          </a:p>
          <a:p>
            <a:pPr algn="just"/>
            <a:r>
              <a:rPr lang="en-US" sz="2500" dirty="0"/>
              <a:t>A digital signal can be converted to an analog </a:t>
            </a:r>
            <a:r>
              <a:rPr lang="en-US" sz="2500"/>
              <a:t>signal before </a:t>
            </a:r>
            <a:r>
              <a:rPr lang="en-US" sz="2500" dirty="0"/>
              <a:t>FDM is used to multiplex them.</a:t>
            </a:r>
            <a:endParaRPr lang="en-US" sz="2500"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a:t>Multiplexing Process</a:t>
            </a:r>
            <a:endParaRPr lang="en-US" sz="3000" b="1" dirty="0"/>
          </a:p>
        </p:txBody>
      </p:sp>
      <p:sp>
        <p:nvSpPr>
          <p:cNvPr id="10" name="Content Placeholder 9"/>
          <p:cNvSpPr>
            <a:spLocks noGrp="1"/>
          </p:cNvSpPr>
          <p:nvPr>
            <p:ph idx="1"/>
          </p:nvPr>
        </p:nvSpPr>
        <p:spPr>
          <a:xfrm>
            <a:off x="228600" y="685800"/>
            <a:ext cx="8686800" cy="4953000"/>
          </a:xfrm>
        </p:spPr>
        <p:txBody>
          <a:bodyPr/>
          <a:lstStyle/>
          <a:p>
            <a:pPr algn="just"/>
            <a:r>
              <a:rPr lang="en-US" sz="2500" dirty="0"/>
              <a:t>Figure is a conceptual illustration of the multiplexing process.</a:t>
            </a:r>
            <a:endParaRPr lang="en-US" sz="2500" dirty="0"/>
          </a:p>
        </p:txBody>
      </p:sp>
      <p:pic>
        <p:nvPicPr>
          <p:cNvPr id="11" name="Picture 6"/>
          <p:cNvPicPr>
            <a:picLocks noChangeAspect="1" noChangeArrowheads="1"/>
          </p:cNvPicPr>
          <p:nvPr/>
        </p:nvPicPr>
        <p:blipFill>
          <a:blip r:embed="rId2"/>
          <a:srcRect/>
          <a:stretch>
            <a:fillRect/>
          </a:stretch>
        </p:blipFill>
        <p:spPr bwMode="auto">
          <a:xfrm>
            <a:off x="381000" y="1668463"/>
            <a:ext cx="8255000" cy="3741737"/>
          </a:xfrm>
          <a:prstGeom prst="rect">
            <a:avLst/>
          </a:prstGeom>
          <a:noFill/>
          <a:ln w="9525">
            <a:noFill/>
            <a:miter lim="800000"/>
            <a:headEnd/>
            <a:tailEnd/>
          </a:ln>
          <a:effectLst/>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a:t>Multiplexing Process</a:t>
            </a:r>
            <a:endParaRPr lang="en-US" sz="3000" b="1" dirty="0"/>
          </a:p>
        </p:txBody>
      </p:sp>
      <p:sp>
        <p:nvSpPr>
          <p:cNvPr id="10" name="Content Placeholder 9"/>
          <p:cNvSpPr>
            <a:spLocks noGrp="1"/>
          </p:cNvSpPr>
          <p:nvPr>
            <p:ph idx="1"/>
          </p:nvPr>
        </p:nvSpPr>
        <p:spPr>
          <a:xfrm>
            <a:off x="228600" y="685800"/>
            <a:ext cx="8686800" cy="4953000"/>
          </a:xfrm>
        </p:spPr>
        <p:txBody>
          <a:bodyPr/>
          <a:lstStyle/>
          <a:p>
            <a:pPr algn="just"/>
            <a:r>
              <a:rPr lang="en-US" sz="2500" dirty="0"/>
              <a:t>Each source generates a signal of a similar frequency range. </a:t>
            </a:r>
            <a:endParaRPr lang="en-US" sz="2500" dirty="0"/>
          </a:p>
          <a:p>
            <a:pPr algn="just"/>
            <a:r>
              <a:rPr lang="en-US" sz="2500" dirty="0"/>
              <a:t>Inside the multiplexer, these similar signals modulates different carrier frequencies (f</a:t>
            </a:r>
            <a:r>
              <a:rPr lang="en-US" sz="2500" baseline="-25000" dirty="0"/>
              <a:t>1</a:t>
            </a:r>
            <a:r>
              <a:rPr lang="en-US" sz="2500" dirty="0"/>
              <a:t>, f</a:t>
            </a:r>
            <a:r>
              <a:rPr lang="en-US" sz="2500" baseline="-25000" dirty="0"/>
              <a:t>2</a:t>
            </a:r>
            <a:r>
              <a:rPr lang="en-US" sz="2500" dirty="0"/>
              <a:t>, and f</a:t>
            </a:r>
            <a:r>
              <a:rPr lang="en-US" sz="2500" baseline="-25000" dirty="0"/>
              <a:t>3</a:t>
            </a:r>
            <a:r>
              <a:rPr lang="en-US" sz="2500" dirty="0"/>
              <a:t>). </a:t>
            </a:r>
            <a:endParaRPr lang="en-US" sz="2500" dirty="0"/>
          </a:p>
          <a:p>
            <a:pPr algn="just"/>
            <a:r>
              <a:rPr lang="en-US" sz="2500" dirty="0"/>
              <a:t>The resulting modulated signals are then combined into </a:t>
            </a:r>
            <a:r>
              <a:rPr lang="en-US" sz="2500" b="1" i="1" dirty="0"/>
              <a:t>a single composite signal</a:t>
            </a:r>
            <a:r>
              <a:rPr lang="en-US" sz="2500" dirty="0"/>
              <a:t> that is sent out over a media link that has enough bandwidth to accommodate it.</a:t>
            </a:r>
            <a:endParaRPr lang="en-US" sz="2500"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err="1"/>
              <a:t>Demultiplexing</a:t>
            </a:r>
            <a:r>
              <a:rPr lang="en-US" sz="3000" b="1" dirty="0"/>
              <a:t> Process</a:t>
            </a:r>
            <a:endParaRPr lang="en-US" sz="3000" b="1" dirty="0"/>
          </a:p>
        </p:txBody>
      </p:sp>
      <p:sp>
        <p:nvSpPr>
          <p:cNvPr id="10" name="Content Placeholder 9"/>
          <p:cNvSpPr>
            <a:spLocks noGrp="1"/>
          </p:cNvSpPr>
          <p:nvPr>
            <p:ph idx="1"/>
          </p:nvPr>
        </p:nvSpPr>
        <p:spPr>
          <a:xfrm>
            <a:off x="228600" y="685800"/>
            <a:ext cx="8686800" cy="4953000"/>
          </a:xfrm>
        </p:spPr>
        <p:txBody>
          <a:bodyPr/>
          <a:lstStyle/>
          <a:p>
            <a:pPr algn="just"/>
            <a:r>
              <a:rPr lang="en-US" sz="2500" dirty="0"/>
              <a:t>The </a:t>
            </a:r>
            <a:r>
              <a:rPr lang="en-US" sz="2500" dirty="0" err="1"/>
              <a:t>demultiplexer</a:t>
            </a:r>
            <a:r>
              <a:rPr lang="en-US" sz="2500" dirty="0"/>
              <a:t> uses a series of filters to decompose the multiplexed signal into its constituent component signals. </a:t>
            </a:r>
            <a:endParaRPr lang="en-US" sz="2500" dirty="0"/>
          </a:p>
          <a:p>
            <a:pPr algn="just"/>
            <a:r>
              <a:rPr lang="en-US" sz="2500" dirty="0"/>
              <a:t>The individual signals are then passed to a demodulator that separates them from their carriers and passes them to the output lines.</a:t>
            </a:r>
            <a:endParaRPr lang="en-US" sz="2500"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err="1"/>
              <a:t>Demultiplexing</a:t>
            </a:r>
            <a:r>
              <a:rPr lang="en-US" sz="3000" b="1" dirty="0"/>
              <a:t> Process</a:t>
            </a:r>
            <a:endParaRPr lang="en-US" sz="3000" b="1" dirty="0"/>
          </a:p>
        </p:txBody>
      </p:sp>
      <p:pic>
        <p:nvPicPr>
          <p:cNvPr id="12" name="Picture 6"/>
          <p:cNvPicPr>
            <a:picLocks noChangeAspect="1" noChangeArrowheads="1"/>
          </p:cNvPicPr>
          <p:nvPr/>
        </p:nvPicPr>
        <p:blipFill>
          <a:blip r:embed="rId2"/>
          <a:srcRect/>
          <a:stretch>
            <a:fillRect/>
          </a:stretch>
        </p:blipFill>
        <p:spPr bwMode="auto">
          <a:xfrm>
            <a:off x="282575" y="1219200"/>
            <a:ext cx="8556625" cy="3692525"/>
          </a:xfrm>
          <a:prstGeom prst="rect">
            <a:avLst/>
          </a:prstGeom>
          <a:noFill/>
          <a:ln w="9525">
            <a:noFill/>
            <a:miter lim="800000"/>
            <a:headEnd/>
            <a:tailEnd/>
          </a:ln>
          <a:effectLst/>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13" name="Rectangle 10"/>
          <p:cNvSpPr>
            <a:spLocks noChangeArrowheads="1"/>
          </p:cNvSpPr>
          <p:nvPr/>
        </p:nvSpPr>
        <p:spPr bwMode="auto">
          <a:xfrm>
            <a:off x="228600" y="152400"/>
            <a:ext cx="8686800" cy="2015936"/>
          </a:xfrm>
          <a:prstGeom prst="rect">
            <a:avLst/>
          </a:prstGeom>
          <a:noFill/>
          <a:ln w="9525">
            <a:noFill/>
            <a:miter lim="800000"/>
          </a:ln>
          <a:effectLst/>
        </p:spPr>
        <p:txBody>
          <a:bodyPr>
            <a:spAutoFit/>
          </a:bodyPr>
          <a:lstStyle/>
          <a:p>
            <a:pPr algn="just"/>
            <a:r>
              <a:rPr lang="en-US" sz="2500" b="1" dirty="0">
                <a:latin typeface="+mn-lt"/>
              </a:rPr>
              <a:t>Assume that a voice channel occupies a bandwidth of 4 kHz. We need to combine three voice channels into a link with a bandwidth of 12 kHz, from 20 to 32 kHz. Show the configuration, using the frequency domain. Assume there are no guard bands.</a:t>
            </a:r>
            <a:endParaRPr lang="en-US" sz="2500" b="1" dirty="0">
              <a:latin typeface="+mn-lt"/>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13" name="Rectangle 10"/>
          <p:cNvSpPr>
            <a:spLocks noChangeArrowheads="1"/>
          </p:cNvSpPr>
          <p:nvPr/>
        </p:nvSpPr>
        <p:spPr bwMode="auto">
          <a:xfrm>
            <a:off x="228600" y="152400"/>
            <a:ext cx="8686800" cy="2015936"/>
          </a:xfrm>
          <a:prstGeom prst="rect">
            <a:avLst/>
          </a:prstGeom>
          <a:noFill/>
          <a:ln w="9525">
            <a:noFill/>
            <a:miter lim="800000"/>
          </a:ln>
          <a:effectLst/>
        </p:spPr>
        <p:txBody>
          <a:bodyPr>
            <a:spAutoFit/>
          </a:bodyPr>
          <a:lstStyle/>
          <a:p>
            <a:pPr algn="just"/>
            <a:r>
              <a:rPr lang="en-US" sz="2500" b="1" dirty="0">
                <a:latin typeface="+mn-lt"/>
              </a:rPr>
              <a:t>Assume that a voice channel occupies a bandwidth of 4 kHz. We need to combine three voice channels into a link with a bandwidth of 12 kHz, from 20 to 32 kHz. Show the configuration, using the frequency domain. Assume there are no guard bands.</a:t>
            </a:r>
            <a:endParaRPr lang="en-US" sz="2500" b="1" dirty="0">
              <a:latin typeface="+mn-lt"/>
            </a:endParaRPr>
          </a:p>
        </p:txBody>
      </p:sp>
      <p:sp>
        <p:nvSpPr>
          <p:cNvPr id="14" name="Rectangle 11"/>
          <p:cNvSpPr>
            <a:spLocks noChangeArrowheads="1"/>
          </p:cNvSpPr>
          <p:nvPr/>
        </p:nvSpPr>
        <p:spPr bwMode="auto">
          <a:xfrm>
            <a:off x="228600" y="2209800"/>
            <a:ext cx="8686800" cy="3416320"/>
          </a:xfrm>
          <a:prstGeom prst="rect">
            <a:avLst/>
          </a:prstGeom>
          <a:noFill/>
          <a:ln w="9525">
            <a:noFill/>
            <a:miter lim="800000"/>
          </a:ln>
          <a:effectLst/>
        </p:spPr>
        <p:txBody>
          <a:bodyPr>
            <a:spAutoFit/>
          </a:bodyPr>
          <a:lstStyle/>
          <a:p>
            <a:pPr algn="just"/>
            <a:r>
              <a:rPr lang="en-US" sz="2400" dirty="0">
                <a:latin typeface="+mn-lt"/>
              </a:rPr>
              <a:t>Solution</a:t>
            </a:r>
            <a:endParaRPr lang="en-US" sz="2400" dirty="0">
              <a:latin typeface="+mn-lt"/>
            </a:endParaRPr>
          </a:p>
          <a:p>
            <a:pPr algn="just"/>
            <a:r>
              <a:rPr lang="en-US" sz="2400" dirty="0">
                <a:latin typeface="+mn-lt"/>
              </a:rPr>
              <a:t>We shift (modulate) each of the three voice channels to a different bandwidth, as shown in Figure (MUX). </a:t>
            </a:r>
            <a:endParaRPr lang="en-US" sz="2400" dirty="0">
              <a:latin typeface="+mn-lt"/>
            </a:endParaRPr>
          </a:p>
          <a:p>
            <a:pPr algn="just"/>
            <a:endParaRPr lang="en-US" sz="2400" dirty="0">
              <a:latin typeface="+mn-lt"/>
            </a:endParaRPr>
          </a:p>
          <a:p>
            <a:pPr algn="just"/>
            <a:r>
              <a:rPr lang="en-US" sz="2400" dirty="0">
                <a:latin typeface="+mn-lt"/>
              </a:rPr>
              <a:t>We use the 20- to 24-kHz bandwidth for the first channel, the 24- to 28-kHz bandwidth for the second channel, and the 28- to 32-kHz bandwidth for the third one. </a:t>
            </a:r>
            <a:endParaRPr lang="en-US" sz="2400" dirty="0">
              <a:latin typeface="+mn-lt"/>
            </a:endParaRPr>
          </a:p>
          <a:p>
            <a:pPr algn="just"/>
            <a:endParaRPr lang="en-US" sz="2400" dirty="0">
              <a:latin typeface="+mn-lt"/>
            </a:endParaRPr>
          </a:p>
          <a:p>
            <a:pPr algn="just"/>
            <a:r>
              <a:rPr lang="en-US" sz="2400" dirty="0">
                <a:latin typeface="+mn-lt"/>
              </a:rPr>
              <a:t>Then we combine them as shown in Figure (DEMUX). </a:t>
            </a:r>
            <a:endParaRPr lang="en-US" sz="2400" dirty="0">
              <a:latin typeface="+mn-lt"/>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pic>
        <p:nvPicPr>
          <p:cNvPr id="10" name="Picture 6"/>
          <p:cNvPicPr>
            <a:picLocks noChangeAspect="1" noChangeArrowheads="1"/>
          </p:cNvPicPr>
          <p:nvPr/>
        </p:nvPicPr>
        <p:blipFill>
          <a:blip r:embed="rId2"/>
          <a:srcRect/>
          <a:stretch>
            <a:fillRect/>
          </a:stretch>
        </p:blipFill>
        <p:spPr bwMode="auto">
          <a:xfrm>
            <a:off x="609600" y="152400"/>
            <a:ext cx="8153400" cy="5349875"/>
          </a:xfrm>
          <a:prstGeom prst="rect">
            <a:avLst/>
          </a:prstGeom>
          <a:noFill/>
          <a:ln w="9525">
            <a:noFill/>
            <a:miter lim="800000"/>
            <a:headEnd/>
            <a:tailEnd/>
          </a:ln>
          <a:effectLst/>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7" name="Rectangle 10"/>
          <p:cNvSpPr>
            <a:spLocks noChangeArrowheads="1"/>
          </p:cNvSpPr>
          <p:nvPr/>
        </p:nvSpPr>
        <p:spPr bwMode="auto">
          <a:xfrm>
            <a:off x="152400" y="76200"/>
            <a:ext cx="8686800" cy="1631216"/>
          </a:xfrm>
          <a:prstGeom prst="rect">
            <a:avLst/>
          </a:prstGeom>
          <a:noFill/>
          <a:ln w="9525">
            <a:noFill/>
            <a:miter lim="800000"/>
          </a:ln>
          <a:effectLst/>
        </p:spPr>
        <p:txBody>
          <a:bodyPr>
            <a:spAutoFit/>
          </a:bodyPr>
          <a:lstStyle/>
          <a:p>
            <a:pPr algn="just"/>
            <a:r>
              <a:rPr lang="en-US" sz="2500" b="1" dirty="0">
                <a:latin typeface="+mn-lt"/>
              </a:rPr>
              <a:t>Five channels, each with a 100-kHz bandwidth, are to be multiplexed together. What is the minimum bandwidth of the link if there is a need for a guard band of 10 kHz between the channels to prevent interference?</a:t>
            </a:r>
            <a:endParaRPr lang="en-US" sz="2500" b="1" dirty="0">
              <a:latin typeface="+mn-lt"/>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a:t>Introduction </a:t>
            </a:r>
            <a:endParaRPr lang="en-US" sz="3000" b="1" dirty="0"/>
          </a:p>
        </p:txBody>
      </p:sp>
      <p:sp>
        <p:nvSpPr>
          <p:cNvPr id="10" name="Content Placeholder 9"/>
          <p:cNvSpPr>
            <a:spLocks noGrp="1"/>
          </p:cNvSpPr>
          <p:nvPr>
            <p:ph idx="1"/>
          </p:nvPr>
        </p:nvSpPr>
        <p:spPr>
          <a:xfrm>
            <a:off x="228600" y="762000"/>
            <a:ext cx="8686800" cy="3886200"/>
          </a:xfrm>
        </p:spPr>
        <p:txBody>
          <a:bodyPr/>
          <a:lstStyle/>
          <a:p>
            <a:pPr algn="just"/>
            <a:r>
              <a:rPr lang="en-US" sz="2800" dirty="0"/>
              <a:t>Bandwidth utilization is the wise use of available bandwidth to achieve specific goals.</a:t>
            </a:r>
            <a:endParaRPr lang="en-US" sz="2800" dirty="0"/>
          </a:p>
          <a:p>
            <a:pPr algn="just"/>
            <a:r>
              <a:rPr lang="en-US" sz="2800" dirty="0"/>
              <a:t>Efficiency can be achieved by multiplexing;</a:t>
            </a:r>
            <a:endParaRPr lang="en-US" sz="2800" dirty="0"/>
          </a:p>
          <a:p>
            <a:pPr algn="just"/>
            <a:r>
              <a:rPr lang="en-US" sz="2800" dirty="0"/>
              <a:t>Privacy and anti-jamming can be achieved by spreading.</a:t>
            </a:r>
            <a:endParaRPr lang="en-US" sz="2500"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7" name="Rectangle 10"/>
          <p:cNvSpPr>
            <a:spLocks noChangeArrowheads="1"/>
          </p:cNvSpPr>
          <p:nvPr/>
        </p:nvSpPr>
        <p:spPr bwMode="auto">
          <a:xfrm>
            <a:off x="152400" y="76200"/>
            <a:ext cx="8686800" cy="1631216"/>
          </a:xfrm>
          <a:prstGeom prst="rect">
            <a:avLst/>
          </a:prstGeom>
          <a:noFill/>
          <a:ln w="9525">
            <a:noFill/>
            <a:miter lim="800000"/>
          </a:ln>
          <a:effectLst/>
        </p:spPr>
        <p:txBody>
          <a:bodyPr>
            <a:spAutoFit/>
          </a:bodyPr>
          <a:lstStyle/>
          <a:p>
            <a:pPr algn="just"/>
            <a:r>
              <a:rPr lang="en-US" sz="2500" b="1" dirty="0">
                <a:latin typeface="+mn-lt"/>
              </a:rPr>
              <a:t>Five channels, each with a 100-kHz bandwidth, are to be multiplexed together. What is the minimum bandwidth of the link if there is a need for a guard band of 10 kHz between the channels to prevent interference?</a:t>
            </a:r>
            <a:endParaRPr lang="en-US" sz="2500" b="1" dirty="0">
              <a:latin typeface="+mn-lt"/>
            </a:endParaRPr>
          </a:p>
        </p:txBody>
      </p:sp>
      <p:sp>
        <p:nvSpPr>
          <p:cNvPr id="8" name="Rectangle 11"/>
          <p:cNvSpPr>
            <a:spLocks noChangeArrowheads="1"/>
          </p:cNvSpPr>
          <p:nvPr/>
        </p:nvSpPr>
        <p:spPr bwMode="auto">
          <a:xfrm>
            <a:off x="228600" y="1641664"/>
            <a:ext cx="8686800" cy="1631216"/>
          </a:xfrm>
          <a:prstGeom prst="rect">
            <a:avLst/>
          </a:prstGeom>
          <a:noFill/>
          <a:ln w="9525">
            <a:noFill/>
            <a:miter lim="800000"/>
          </a:ln>
          <a:effectLst/>
        </p:spPr>
        <p:txBody>
          <a:bodyPr>
            <a:spAutoFit/>
          </a:bodyPr>
          <a:lstStyle/>
          <a:p>
            <a:pPr algn="just"/>
            <a:r>
              <a:rPr lang="en-US" sz="2500" dirty="0">
                <a:latin typeface="+mn-lt"/>
              </a:rPr>
              <a:t>Solution</a:t>
            </a:r>
            <a:endParaRPr lang="en-US" sz="2500" dirty="0">
              <a:latin typeface="+mn-lt"/>
            </a:endParaRPr>
          </a:p>
          <a:p>
            <a:pPr algn="just"/>
            <a:r>
              <a:rPr lang="en-US" sz="2500" dirty="0">
                <a:latin typeface="+mn-lt"/>
              </a:rPr>
              <a:t>For five channels, we need at least four guard bands. </a:t>
            </a:r>
            <a:endParaRPr lang="en-US" sz="2500" dirty="0">
              <a:latin typeface="+mn-lt"/>
            </a:endParaRPr>
          </a:p>
          <a:p>
            <a:pPr algn="just"/>
            <a:r>
              <a:rPr lang="en-US" sz="2500" dirty="0">
                <a:latin typeface="+mn-lt"/>
              </a:rPr>
              <a:t>This means that the required bandwidth is at least </a:t>
            </a:r>
            <a:endParaRPr lang="en-US" sz="2500" dirty="0">
              <a:latin typeface="+mn-lt"/>
            </a:endParaRPr>
          </a:p>
          <a:p>
            <a:pPr algn="just"/>
            <a:r>
              <a:rPr lang="en-US" sz="2500" dirty="0">
                <a:latin typeface="+mn-lt"/>
              </a:rPr>
              <a:t>5 × 100 + 4 × 10 = 540 kHz,  As shown in Figure </a:t>
            </a:r>
            <a:endParaRPr lang="en-US" sz="2500" dirty="0">
              <a:latin typeface="+mn-lt"/>
            </a:endParaRPr>
          </a:p>
        </p:txBody>
      </p:sp>
      <p:pic>
        <p:nvPicPr>
          <p:cNvPr id="9" name="Picture 8"/>
          <p:cNvPicPr>
            <a:picLocks noChangeAspect="1" noChangeArrowheads="1"/>
          </p:cNvPicPr>
          <p:nvPr/>
        </p:nvPicPr>
        <p:blipFill>
          <a:blip r:embed="rId2"/>
          <a:srcRect/>
          <a:stretch>
            <a:fillRect/>
          </a:stretch>
        </p:blipFill>
        <p:spPr bwMode="auto">
          <a:xfrm>
            <a:off x="609600" y="3276600"/>
            <a:ext cx="7696200" cy="2338387"/>
          </a:xfrm>
          <a:prstGeom prst="rect">
            <a:avLst/>
          </a:prstGeom>
          <a:noFill/>
          <a:ln w="9525">
            <a:noFill/>
            <a:miter lim="800000"/>
            <a:headEnd/>
            <a:tailEnd/>
          </a:ln>
          <a:effectLst/>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a:t>The Analog Carrier System</a:t>
            </a:r>
            <a:endParaRPr lang="en-US" sz="3000" b="1" dirty="0"/>
          </a:p>
        </p:txBody>
      </p:sp>
      <p:sp>
        <p:nvSpPr>
          <p:cNvPr id="10" name="Content Placeholder 9"/>
          <p:cNvSpPr>
            <a:spLocks noGrp="1"/>
          </p:cNvSpPr>
          <p:nvPr>
            <p:ph idx="1"/>
          </p:nvPr>
        </p:nvSpPr>
        <p:spPr>
          <a:xfrm>
            <a:off x="228600" y="685800"/>
            <a:ext cx="8686800" cy="4953000"/>
          </a:xfrm>
        </p:spPr>
        <p:txBody>
          <a:bodyPr/>
          <a:lstStyle/>
          <a:p>
            <a:pPr algn="just"/>
            <a:r>
              <a:rPr lang="en-US" sz="2500" dirty="0"/>
              <a:t>To maximize the efficiency of their infrastructure, telephone companies have traditionally multiplexed signals from lower-bandwidth lines onto higher-bandwidth lines. </a:t>
            </a:r>
            <a:endParaRPr lang="en-US" sz="2500" dirty="0"/>
          </a:p>
          <a:p>
            <a:pPr algn="just"/>
            <a:r>
              <a:rPr lang="en-US" sz="2500" dirty="0"/>
              <a:t>In this way, many switched or leased lines can be combined into fewer but bigger channels. </a:t>
            </a:r>
            <a:endParaRPr lang="en-US" sz="2500" dirty="0"/>
          </a:p>
          <a:p>
            <a:pPr algn="just"/>
            <a:r>
              <a:rPr lang="en-US" sz="2500" dirty="0"/>
              <a:t>For analog lines, FDM is used.</a:t>
            </a:r>
            <a:endParaRPr lang="en-US" sz="2500" dirty="0"/>
          </a:p>
          <a:p>
            <a:pPr algn="just"/>
            <a:r>
              <a:rPr lang="en-US" sz="2500" dirty="0"/>
              <a:t>One of these hierarchical systems used by </a:t>
            </a:r>
            <a:r>
              <a:rPr lang="en-US" sz="2500" b="1" dirty="0"/>
              <a:t>AT&amp;T</a:t>
            </a:r>
            <a:r>
              <a:rPr lang="en-US" sz="2500" dirty="0"/>
              <a:t> is made up of groups, </a:t>
            </a:r>
            <a:r>
              <a:rPr lang="en-US" sz="2500" dirty="0" err="1"/>
              <a:t>supergroups</a:t>
            </a:r>
            <a:r>
              <a:rPr lang="en-US" sz="2500" dirty="0"/>
              <a:t>, master groups, and jumbo groups (see Figure)</a:t>
            </a:r>
            <a:endParaRPr lang="en-US" sz="2500"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a:t>The Analog Carrier System</a:t>
            </a:r>
            <a:endParaRPr lang="en-US" sz="3000" b="1" dirty="0"/>
          </a:p>
        </p:txBody>
      </p:sp>
      <p:pic>
        <p:nvPicPr>
          <p:cNvPr id="12" name="Picture 6"/>
          <p:cNvPicPr>
            <a:picLocks noChangeAspect="1" noChangeArrowheads="1"/>
          </p:cNvPicPr>
          <p:nvPr/>
        </p:nvPicPr>
        <p:blipFill>
          <a:blip r:embed="rId2"/>
          <a:srcRect/>
          <a:stretch>
            <a:fillRect/>
          </a:stretch>
        </p:blipFill>
        <p:spPr bwMode="auto">
          <a:xfrm>
            <a:off x="414338" y="1104900"/>
            <a:ext cx="8272462" cy="3619500"/>
          </a:xfrm>
          <a:prstGeom prst="rect">
            <a:avLst/>
          </a:prstGeom>
          <a:noFill/>
          <a:ln w="9525">
            <a:noFill/>
            <a:miter lim="800000"/>
            <a:headEnd/>
            <a:tailEnd/>
          </a:ln>
          <a:effectLst/>
        </p:spPr>
      </p:pic>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a:t>The Analog Carrier System</a:t>
            </a:r>
            <a:endParaRPr lang="en-US" sz="3000" b="1" dirty="0"/>
          </a:p>
        </p:txBody>
      </p:sp>
      <p:sp>
        <p:nvSpPr>
          <p:cNvPr id="10" name="Content Placeholder 9"/>
          <p:cNvSpPr>
            <a:spLocks noGrp="1"/>
          </p:cNvSpPr>
          <p:nvPr>
            <p:ph idx="1"/>
          </p:nvPr>
        </p:nvSpPr>
        <p:spPr>
          <a:xfrm>
            <a:off x="228600" y="685800"/>
            <a:ext cx="8686800" cy="4953000"/>
          </a:xfrm>
        </p:spPr>
        <p:txBody>
          <a:bodyPr/>
          <a:lstStyle/>
          <a:p>
            <a:pPr algn="just"/>
            <a:r>
              <a:rPr lang="en-US" sz="2500" dirty="0"/>
              <a:t>In this analog hierarchy, 12 voice channels are multiplexed onto a higher-bandwidth line to create a group. </a:t>
            </a:r>
            <a:endParaRPr lang="en-US" sz="2500" dirty="0"/>
          </a:p>
          <a:p>
            <a:pPr algn="just">
              <a:buNone/>
            </a:pPr>
            <a:r>
              <a:rPr lang="en-US" sz="2500" dirty="0"/>
              <a:t>	A group has 48 kHz of bandwidth and supports 12 voice channels.</a:t>
            </a:r>
            <a:endParaRPr lang="en-US" sz="2500" dirty="0"/>
          </a:p>
          <a:p>
            <a:pPr algn="just"/>
            <a:r>
              <a:rPr lang="en-US" sz="2500" dirty="0"/>
              <a:t>At the next level, up to five groups can be multiplexed to create a composite signal called a </a:t>
            </a:r>
            <a:r>
              <a:rPr lang="en-US" sz="2500" dirty="0" err="1"/>
              <a:t>supergroup</a:t>
            </a:r>
            <a:r>
              <a:rPr lang="en-US" sz="2500" dirty="0"/>
              <a:t>.</a:t>
            </a:r>
            <a:endParaRPr lang="en-US" sz="2500" dirty="0"/>
          </a:p>
          <a:p>
            <a:pPr algn="just">
              <a:buNone/>
            </a:pPr>
            <a:r>
              <a:rPr lang="en-US" sz="2500" dirty="0"/>
              <a:t>	A </a:t>
            </a:r>
            <a:r>
              <a:rPr lang="en-US" sz="2500" dirty="0" err="1"/>
              <a:t>supergroup</a:t>
            </a:r>
            <a:r>
              <a:rPr lang="en-US" sz="2500" dirty="0"/>
              <a:t> has a bandwidth of 240 kHz and supports up to 60 voice channels. </a:t>
            </a:r>
            <a:endParaRPr lang="en-US" sz="2500" dirty="0"/>
          </a:p>
          <a:p>
            <a:pPr algn="just">
              <a:buNone/>
            </a:pPr>
            <a:r>
              <a:rPr lang="en-US" sz="2500" dirty="0"/>
              <a:t>	</a:t>
            </a:r>
            <a:r>
              <a:rPr lang="en-US" sz="2500" dirty="0" err="1"/>
              <a:t>Supergroups</a:t>
            </a:r>
            <a:r>
              <a:rPr lang="en-US" sz="2500" dirty="0"/>
              <a:t> can be made up of either five groups or 60 independent voice channels.</a:t>
            </a:r>
            <a:endParaRPr lang="en-US" sz="2500" dirty="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a:t>The Analog Carrier System</a:t>
            </a:r>
            <a:endParaRPr lang="en-US" sz="3000" b="1" dirty="0"/>
          </a:p>
        </p:txBody>
      </p:sp>
      <p:sp>
        <p:nvSpPr>
          <p:cNvPr id="10" name="Content Placeholder 9"/>
          <p:cNvSpPr>
            <a:spLocks noGrp="1"/>
          </p:cNvSpPr>
          <p:nvPr>
            <p:ph idx="1"/>
          </p:nvPr>
        </p:nvSpPr>
        <p:spPr>
          <a:xfrm>
            <a:off x="228600" y="685800"/>
            <a:ext cx="8686800" cy="4953000"/>
          </a:xfrm>
        </p:spPr>
        <p:txBody>
          <a:bodyPr/>
          <a:lstStyle/>
          <a:p>
            <a:pPr algn="just"/>
            <a:r>
              <a:rPr lang="en-US" sz="2500" dirty="0"/>
              <a:t>At the next level, 10 </a:t>
            </a:r>
            <a:r>
              <a:rPr lang="en-US" sz="2500" dirty="0" err="1"/>
              <a:t>supergroups</a:t>
            </a:r>
            <a:r>
              <a:rPr lang="en-US" sz="2500" dirty="0"/>
              <a:t> are multiplexed to create a master group. </a:t>
            </a:r>
            <a:endParaRPr lang="en-US" sz="2500" dirty="0"/>
          </a:p>
          <a:p>
            <a:pPr algn="just">
              <a:buNone/>
            </a:pPr>
            <a:r>
              <a:rPr lang="en-US" sz="2500" dirty="0"/>
              <a:t>	A master group must have 2.40 MHz of bandwidth, but the need for guard bands between the </a:t>
            </a:r>
            <a:r>
              <a:rPr lang="en-US" sz="2500" dirty="0" err="1"/>
              <a:t>supergroups</a:t>
            </a:r>
            <a:r>
              <a:rPr lang="en-US" sz="2500" dirty="0"/>
              <a:t> increases the necessary bandwidth to 2.52 </a:t>
            </a:r>
            <a:r>
              <a:rPr lang="en-US" sz="2500" dirty="0" err="1"/>
              <a:t>MHz.</a:t>
            </a:r>
            <a:r>
              <a:rPr lang="en-US" sz="2500" dirty="0"/>
              <a:t> </a:t>
            </a:r>
            <a:endParaRPr lang="en-US" sz="2500" dirty="0"/>
          </a:p>
          <a:p>
            <a:pPr algn="just">
              <a:buNone/>
            </a:pPr>
            <a:r>
              <a:rPr lang="en-US" sz="2500" dirty="0"/>
              <a:t>	Master groups support up to 600 voice channels</a:t>
            </a:r>
            <a:endParaRPr lang="en-US" sz="2500" dirty="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a:t>The Analog Carrier System</a:t>
            </a:r>
            <a:endParaRPr lang="en-US" sz="3000" b="1" dirty="0"/>
          </a:p>
        </p:txBody>
      </p:sp>
      <p:sp>
        <p:nvSpPr>
          <p:cNvPr id="10" name="Content Placeholder 9"/>
          <p:cNvSpPr>
            <a:spLocks noGrp="1"/>
          </p:cNvSpPr>
          <p:nvPr>
            <p:ph idx="1"/>
          </p:nvPr>
        </p:nvSpPr>
        <p:spPr>
          <a:xfrm>
            <a:off x="228600" y="685800"/>
            <a:ext cx="8686800" cy="4953000"/>
          </a:xfrm>
        </p:spPr>
        <p:txBody>
          <a:bodyPr/>
          <a:lstStyle/>
          <a:p>
            <a:pPr algn="just"/>
            <a:r>
              <a:rPr lang="en-US" sz="2500" dirty="0"/>
              <a:t>Finally, six master groups can be combined into a jumbo group. </a:t>
            </a:r>
            <a:endParaRPr lang="en-US" sz="2500" dirty="0"/>
          </a:p>
          <a:p>
            <a:pPr algn="just">
              <a:buNone/>
            </a:pPr>
            <a:r>
              <a:rPr lang="en-US" sz="2500" dirty="0"/>
              <a:t>	A jumbo group must have 15.12 MHz (6 x 2.52 MHz) but is augmented to 16.984 MHz to allow for guard bands between the master groups.</a:t>
            </a:r>
            <a:endParaRPr lang="en-US" sz="2500" dirty="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a:t>Other Applications of FDM</a:t>
            </a:r>
            <a:endParaRPr lang="en-US" sz="3000" b="1" dirty="0"/>
          </a:p>
        </p:txBody>
      </p:sp>
      <p:sp>
        <p:nvSpPr>
          <p:cNvPr id="10" name="Content Placeholder 9"/>
          <p:cNvSpPr>
            <a:spLocks noGrp="1"/>
          </p:cNvSpPr>
          <p:nvPr>
            <p:ph idx="1"/>
          </p:nvPr>
        </p:nvSpPr>
        <p:spPr>
          <a:xfrm>
            <a:off x="228600" y="685800"/>
            <a:ext cx="8686800" cy="4953000"/>
          </a:xfrm>
        </p:spPr>
        <p:txBody>
          <a:bodyPr/>
          <a:lstStyle/>
          <a:p>
            <a:pPr algn="just"/>
            <a:r>
              <a:rPr lang="en-US" sz="2500" dirty="0"/>
              <a:t>A very common application of FDM is </a:t>
            </a:r>
            <a:r>
              <a:rPr lang="en-US" sz="2500" b="1" dirty="0"/>
              <a:t>AM and FM radio broadcasting</a:t>
            </a:r>
            <a:r>
              <a:rPr lang="en-US" sz="2500" dirty="0"/>
              <a:t>. </a:t>
            </a:r>
            <a:endParaRPr lang="en-US" sz="2500" dirty="0"/>
          </a:p>
          <a:p>
            <a:pPr algn="just"/>
            <a:r>
              <a:rPr lang="en-US" sz="2500" dirty="0"/>
              <a:t>Radio uses the air as the transmission medium. </a:t>
            </a:r>
            <a:endParaRPr lang="en-US" sz="2500" dirty="0"/>
          </a:p>
          <a:p>
            <a:pPr algn="just"/>
            <a:r>
              <a:rPr lang="en-US" sz="2500" dirty="0"/>
              <a:t>A special band from 530 to 1700 kHz is assigned to AM radio. </a:t>
            </a:r>
            <a:endParaRPr lang="en-US" sz="2500" dirty="0"/>
          </a:p>
          <a:p>
            <a:pPr algn="just"/>
            <a:r>
              <a:rPr lang="en-US" sz="2500" dirty="0"/>
              <a:t>All </a:t>
            </a:r>
            <a:r>
              <a:rPr lang="en-US" sz="2500" b="1" dirty="0"/>
              <a:t>radio stations </a:t>
            </a:r>
            <a:r>
              <a:rPr lang="en-US" sz="2500" dirty="0"/>
              <a:t>need to share this band. </a:t>
            </a:r>
            <a:endParaRPr lang="en-US" sz="2500" dirty="0"/>
          </a:p>
          <a:p>
            <a:pPr algn="just"/>
            <a:r>
              <a:rPr lang="en-US" sz="2500" dirty="0"/>
              <a:t>Each AM station needs 10kHz of bandwidth. </a:t>
            </a:r>
            <a:endParaRPr lang="en-US" sz="2500" dirty="0"/>
          </a:p>
          <a:p>
            <a:pPr algn="just"/>
            <a:r>
              <a:rPr lang="en-US" sz="2500" dirty="0"/>
              <a:t>Each station uses a different carrier frequency, which means it is shifting its signal and multiplexing. </a:t>
            </a:r>
            <a:endParaRPr lang="en-US" sz="2500" dirty="0"/>
          </a:p>
          <a:p>
            <a:pPr algn="just"/>
            <a:r>
              <a:rPr lang="en-US" sz="2500" dirty="0"/>
              <a:t>The signal that goes to the air is a combination of signals.</a:t>
            </a:r>
            <a:endParaRPr lang="en-US" sz="2500" dirty="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a:t>Other Applications of FDM</a:t>
            </a:r>
            <a:endParaRPr lang="en-US" sz="3000" b="1" dirty="0"/>
          </a:p>
        </p:txBody>
      </p:sp>
      <p:sp>
        <p:nvSpPr>
          <p:cNvPr id="10" name="Content Placeholder 9"/>
          <p:cNvSpPr>
            <a:spLocks noGrp="1"/>
          </p:cNvSpPr>
          <p:nvPr>
            <p:ph idx="1"/>
          </p:nvPr>
        </p:nvSpPr>
        <p:spPr>
          <a:xfrm>
            <a:off x="228600" y="685800"/>
            <a:ext cx="8686800" cy="4953000"/>
          </a:xfrm>
        </p:spPr>
        <p:txBody>
          <a:bodyPr/>
          <a:lstStyle/>
          <a:p>
            <a:pPr algn="just"/>
            <a:r>
              <a:rPr lang="en-US" sz="2500" dirty="0"/>
              <a:t>A receiver receives all these signals, but filters (by tuning) only the one which is desired. </a:t>
            </a:r>
            <a:endParaRPr lang="en-US" sz="2500" dirty="0"/>
          </a:p>
          <a:p>
            <a:pPr algn="just"/>
            <a:r>
              <a:rPr lang="en-US" sz="2500" dirty="0"/>
              <a:t>Without multiplexing, only one AM station could broadcast to the common link, the air. </a:t>
            </a:r>
            <a:endParaRPr lang="en-US" sz="2500" dirty="0"/>
          </a:p>
          <a:p>
            <a:pPr algn="just"/>
            <a:r>
              <a:rPr lang="en-US" sz="2500" dirty="0"/>
              <a:t>However, we need to know that there is physical multiplexer or </a:t>
            </a:r>
            <a:r>
              <a:rPr lang="en-US" sz="2500" dirty="0" err="1"/>
              <a:t>demultiplexer</a:t>
            </a:r>
            <a:r>
              <a:rPr lang="en-US" sz="2500" dirty="0"/>
              <a:t> here. </a:t>
            </a:r>
            <a:endParaRPr lang="en-US" sz="2500" dirty="0"/>
          </a:p>
          <a:p>
            <a:pPr algn="just"/>
            <a:r>
              <a:rPr lang="en-US" sz="2500" b="1" dirty="0"/>
              <a:t>Multiplexing is done at the data link layer.</a:t>
            </a:r>
            <a:endParaRPr lang="en-US" sz="2500" b="1" dirty="0"/>
          </a:p>
          <a:p>
            <a:pPr algn="just"/>
            <a:r>
              <a:rPr lang="en-US" sz="2500" dirty="0"/>
              <a:t>The situation is similar in FM broadcasting. However, FM has a wider band of 88 to 108 MHz because each station needs a bandwidth of 200 kHz</a:t>
            </a:r>
            <a:endParaRPr lang="en-US" sz="2500" dirty="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a:t>Other Applications of FDM</a:t>
            </a:r>
            <a:endParaRPr lang="en-US" sz="3000" b="1" dirty="0"/>
          </a:p>
        </p:txBody>
      </p:sp>
      <p:sp>
        <p:nvSpPr>
          <p:cNvPr id="10" name="Content Placeholder 9"/>
          <p:cNvSpPr>
            <a:spLocks noGrp="1"/>
          </p:cNvSpPr>
          <p:nvPr>
            <p:ph idx="1"/>
          </p:nvPr>
        </p:nvSpPr>
        <p:spPr>
          <a:xfrm>
            <a:off x="228600" y="685800"/>
            <a:ext cx="8686800" cy="4953000"/>
          </a:xfrm>
        </p:spPr>
        <p:txBody>
          <a:bodyPr/>
          <a:lstStyle/>
          <a:p>
            <a:pPr algn="just"/>
            <a:r>
              <a:rPr lang="en-US" sz="2500" dirty="0"/>
              <a:t>Another common use of FDM is in television broadcasting. </a:t>
            </a:r>
            <a:endParaRPr lang="en-US" sz="2500" dirty="0"/>
          </a:p>
          <a:p>
            <a:pPr algn="just"/>
            <a:r>
              <a:rPr lang="en-US" sz="2500" dirty="0"/>
              <a:t>Each TV channel has its own bandwidth of 6 </a:t>
            </a:r>
            <a:r>
              <a:rPr lang="en-US" sz="2500" dirty="0" err="1"/>
              <a:t>MHz.</a:t>
            </a:r>
            <a:endParaRPr lang="en-US" sz="2500" dirty="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a:t>Other Applications of FDM</a:t>
            </a:r>
            <a:endParaRPr lang="en-US" sz="3000" b="1" dirty="0"/>
          </a:p>
        </p:txBody>
      </p:sp>
      <p:sp>
        <p:nvSpPr>
          <p:cNvPr id="10" name="Content Placeholder 9"/>
          <p:cNvSpPr>
            <a:spLocks noGrp="1"/>
          </p:cNvSpPr>
          <p:nvPr>
            <p:ph idx="1"/>
          </p:nvPr>
        </p:nvSpPr>
        <p:spPr>
          <a:xfrm>
            <a:off x="228600" y="685800"/>
            <a:ext cx="8686800" cy="4953000"/>
          </a:xfrm>
        </p:spPr>
        <p:txBody>
          <a:bodyPr/>
          <a:lstStyle/>
          <a:p>
            <a:pPr algn="just"/>
            <a:r>
              <a:rPr lang="en-US" sz="2500" dirty="0"/>
              <a:t>1G of cellular telephones (still in operation) also uses FDM. </a:t>
            </a:r>
            <a:endParaRPr lang="en-US" sz="2500" dirty="0"/>
          </a:p>
          <a:p>
            <a:pPr algn="just"/>
            <a:r>
              <a:rPr lang="en-US" sz="2500" dirty="0"/>
              <a:t>Each user is assigned two 30-kHz channels, one for sending voice and the other for receiving.</a:t>
            </a:r>
            <a:endParaRPr lang="en-US" sz="2500"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a:t>MULTIPLEXING</a:t>
            </a:r>
            <a:endParaRPr lang="en-US" sz="3000" b="1" dirty="0"/>
          </a:p>
        </p:txBody>
      </p:sp>
      <p:sp>
        <p:nvSpPr>
          <p:cNvPr id="10" name="Content Placeholder 9"/>
          <p:cNvSpPr>
            <a:spLocks noGrp="1"/>
          </p:cNvSpPr>
          <p:nvPr>
            <p:ph idx="1"/>
          </p:nvPr>
        </p:nvSpPr>
        <p:spPr>
          <a:xfrm>
            <a:off x="228600" y="685800"/>
            <a:ext cx="8686800" cy="4953000"/>
          </a:xfrm>
        </p:spPr>
        <p:txBody>
          <a:bodyPr/>
          <a:lstStyle/>
          <a:p>
            <a:pPr algn="just"/>
            <a:r>
              <a:rPr lang="en-US" sz="2500" dirty="0"/>
              <a:t>Whenever the bandwidth of a medium linking two devices is greater than the bandwidth needs of the devices, the </a:t>
            </a:r>
            <a:r>
              <a:rPr lang="en-US" sz="2500" b="1" i="1" dirty="0"/>
              <a:t>link can be shared</a:t>
            </a:r>
            <a:r>
              <a:rPr lang="en-US" sz="2500" dirty="0"/>
              <a:t>. </a:t>
            </a:r>
            <a:endParaRPr lang="en-US" sz="2500" dirty="0"/>
          </a:p>
          <a:p>
            <a:pPr algn="just"/>
            <a:r>
              <a:rPr lang="en-US" sz="2500" dirty="0"/>
              <a:t>Multiplexing is the set of techniques that allows the </a:t>
            </a:r>
            <a:r>
              <a:rPr lang="en-US" sz="2500" b="1" i="1" dirty="0"/>
              <a:t>simultaneous transmission of multiple signals </a:t>
            </a:r>
            <a:r>
              <a:rPr lang="en-US" sz="2500" dirty="0"/>
              <a:t>across a </a:t>
            </a:r>
            <a:r>
              <a:rPr lang="en-US" sz="2500" b="1" i="1" dirty="0"/>
              <a:t>single</a:t>
            </a:r>
            <a:r>
              <a:rPr lang="en-US" sz="2500" dirty="0"/>
              <a:t> data link.</a:t>
            </a:r>
            <a:endParaRPr lang="en-US" sz="2500" dirty="0"/>
          </a:p>
          <a:p>
            <a:pPr algn="just"/>
            <a:r>
              <a:rPr lang="en-US" sz="2500" dirty="0"/>
              <a:t>Need - As data and telecommunications use increases, traffic is increasing. </a:t>
            </a:r>
            <a:endParaRPr lang="en-US" sz="2500" dirty="0"/>
          </a:p>
          <a:p>
            <a:pPr algn="just"/>
            <a:r>
              <a:rPr lang="en-US" sz="2500" dirty="0"/>
              <a:t>We can accommodate this increase by continuing to add individual links each time a new channel is needed; or we can install higher-bandwidth links and use each to carry multiple signals.</a:t>
            </a:r>
            <a:endParaRPr lang="en-US" sz="2500"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a:t>Wavelength-Division Multiplexing</a:t>
            </a:r>
            <a:endParaRPr lang="en-US" sz="3000" b="1" dirty="0"/>
          </a:p>
        </p:txBody>
      </p:sp>
      <p:sp>
        <p:nvSpPr>
          <p:cNvPr id="10" name="Content Placeholder 9"/>
          <p:cNvSpPr>
            <a:spLocks noGrp="1"/>
          </p:cNvSpPr>
          <p:nvPr>
            <p:ph idx="1"/>
          </p:nvPr>
        </p:nvSpPr>
        <p:spPr>
          <a:xfrm>
            <a:off x="228600" y="685800"/>
            <a:ext cx="8686800" cy="4953000"/>
          </a:xfrm>
        </p:spPr>
        <p:txBody>
          <a:bodyPr/>
          <a:lstStyle/>
          <a:p>
            <a:pPr algn="just"/>
            <a:r>
              <a:rPr lang="en-US" sz="2500" dirty="0"/>
              <a:t>WDM is designed to use the high-data-rate capability of </a:t>
            </a:r>
            <a:r>
              <a:rPr lang="en-US" sz="2500" b="1" dirty="0"/>
              <a:t>fiber-optic cable</a:t>
            </a:r>
            <a:r>
              <a:rPr lang="en-US" sz="2500" dirty="0"/>
              <a:t>. </a:t>
            </a:r>
            <a:endParaRPr lang="en-US" sz="2500" dirty="0"/>
          </a:p>
          <a:p>
            <a:pPr algn="just"/>
            <a:r>
              <a:rPr lang="en-US" sz="2500" dirty="0"/>
              <a:t>The optical fiber data rate is higher than the data rate of metallic transmission cable. </a:t>
            </a:r>
            <a:endParaRPr lang="en-US" sz="2500" dirty="0"/>
          </a:p>
          <a:p>
            <a:pPr algn="just"/>
            <a:r>
              <a:rPr lang="en-US" sz="2500" dirty="0"/>
              <a:t>Using a fiber-optic cable for one single line wastes the available bandwidth. </a:t>
            </a:r>
            <a:endParaRPr lang="en-US" sz="2500" dirty="0"/>
          </a:p>
          <a:p>
            <a:pPr algn="just"/>
            <a:r>
              <a:rPr lang="en-US" sz="2500" dirty="0"/>
              <a:t>Multiplexing allows us to combine several lines into one.</a:t>
            </a:r>
            <a:endParaRPr lang="en-US" sz="2500" dirty="0"/>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a:t>Wavelength-Division Multiplexing</a:t>
            </a:r>
            <a:endParaRPr lang="en-US" sz="3000" b="1" dirty="0"/>
          </a:p>
        </p:txBody>
      </p:sp>
      <p:sp>
        <p:nvSpPr>
          <p:cNvPr id="10" name="Content Placeholder 9"/>
          <p:cNvSpPr>
            <a:spLocks noGrp="1"/>
          </p:cNvSpPr>
          <p:nvPr>
            <p:ph idx="1"/>
          </p:nvPr>
        </p:nvSpPr>
        <p:spPr>
          <a:xfrm>
            <a:off x="228600" y="685800"/>
            <a:ext cx="8686800" cy="4953000"/>
          </a:xfrm>
        </p:spPr>
        <p:txBody>
          <a:bodyPr/>
          <a:lstStyle/>
          <a:p>
            <a:pPr algn="just"/>
            <a:r>
              <a:rPr lang="en-US" sz="2500" dirty="0"/>
              <a:t>WDM is </a:t>
            </a:r>
            <a:r>
              <a:rPr lang="en-US" sz="2500" b="1" dirty="0"/>
              <a:t>conceptually the same as FDM</a:t>
            </a:r>
            <a:r>
              <a:rPr lang="en-US" sz="2500" dirty="0"/>
              <a:t>, except that the multiplexing and </a:t>
            </a:r>
            <a:r>
              <a:rPr lang="en-US" sz="2500" dirty="0" err="1"/>
              <a:t>demultiplexing</a:t>
            </a:r>
            <a:r>
              <a:rPr lang="en-US" sz="2500" dirty="0"/>
              <a:t> involve optical signals transmitted through fiber-optic channels. </a:t>
            </a:r>
            <a:endParaRPr lang="en-US" sz="2500" dirty="0"/>
          </a:p>
          <a:p>
            <a:pPr algn="just"/>
            <a:endParaRPr lang="en-US" sz="2500" dirty="0"/>
          </a:p>
          <a:p>
            <a:pPr algn="just"/>
            <a:r>
              <a:rPr lang="en-US" sz="2500" dirty="0"/>
              <a:t>The idea is the same: </a:t>
            </a:r>
            <a:endParaRPr lang="en-US" sz="2500" dirty="0"/>
          </a:p>
          <a:p>
            <a:pPr algn="just">
              <a:buNone/>
            </a:pPr>
            <a:r>
              <a:rPr lang="en-US" sz="2500" dirty="0"/>
              <a:t>	We are combining different signals of different frequencies. </a:t>
            </a:r>
            <a:endParaRPr lang="en-US" sz="2500" dirty="0"/>
          </a:p>
          <a:p>
            <a:pPr algn="just">
              <a:buNone/>
            </a:pPr>
            <a:r>
              <a:rPr lang="en-US" sz="2500" dirty="0"/>
              <a:t>	The difference is that the </a:t>
            </a:r>
            <a:r>
              <a:rPr lang="en-US" sz="2500" b="1" dirty="0"/>
              <a:t>frequencies are very high</a:t>
            </a:r>
            <a:r>
              <a:rPr lang="en-US" sz="2500" dirty="0"/>
              <a:t>.</a:t>
            </a:r>
            <a:endParaRPr lang="en-US" sz="2500" dirty="0"/>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a:t>Wavelength-Division Multiplexing</a:t>
            </a:r>
            <a:endParaRPr lang="en-US" sz="3000" b="1" dirty="0"/>
          </a:p>
        </p:txBody>
      </p:sp>
      <p:sp>
        <p:nvSpPr>
          <p:cNvPr id="10" name="Content Placeholder 9"/>
          <p:cNvSpPr>
            <a:spLocks noGrp="1"/>
          </p:cNvSpPr>
          <p:nvPr>
            <p:ph idx="1"/>
          </p:nvPr>
        </p:nvSpPr>
        <p:spPr>
          <a:xfrm>
            <a:off x="228600" y="685800"/>
            <a:ext cx="8686800" cy="4953000"/>
          </a:xfrm>
        </p:spPr>
        <p:txBody>
          <a:bodyPr/>
          <a:lstStyle/>
          <a:p>
            <a:pPr marL="0" indent="0" algn="just">
              <a:buNone/>
            </a:pPr>
            <a:endParaRPr lang="en-US" sz="2500" dirty="0"/>
          </a:p>
        </p:txBody>
      </p:sp>
      <p:pic>
        <p:nvPicPr>
          <p:cNvPr id="11" name="Picture 6"/>
          <p:cNvPicPr>
            <a:picLocks noChangeAspect="1" noChangeArrowheads="1"/>
          </p:cNvPicPr>
          <p:nvPr/>
        </p:nvPicPr>
        <p:blipFill>
          <a:blip r:embed="rId2"/>
          <a:srcRect/>
          <a:stretch>
            <a:fillRect/>
          </a:stretch>
        </p:blipFill>
        <p:spPr bwMode="auto">
          <a:xfrm>
            <a:off x="517525" y="2286000"/>
            <a:ext cx="8016875" cy="2282825"/>
          </a:xfrm>
          <a:prstGeom prst="rect">
            <a:avLst/>
          </a:prstGeom>
          <a:noFill/>
          <a:ln w="9525">
            <a:noFill/>
            <a:miter lim="800000"/>
            <a:headEnd/>
            <a:tailEnd/>
          </a:ln>
          <a:effectLst/>
        </p:spPr>
      </p:pic>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a:t>Wavelength-Division Multiplexing</a:t>
            </a:r>
            <a:endParaRPr lang="en-US" sz="3000" b="1" dirty="0"/>
          </a:p>
        </p:txBody>
      </p:sp>
      <p:sp>
        <p:nvSpPr>
          <p:cNvPr id="10" name="Content Placeholder 9"/>
          <p:cNvSpPr>
            <a:spLocks noGrp="1"/>
          </p:cNvSpPr>
          <p:nvPr>
            <p:ph idx="1"/>
          </p:nvPr>
        </p:nvSpPr>
        <p:spPr>
          <a:xfrm>
            <a:off x="228600" y="685800"/>
            <a:ext cx="8686800" cy="4953000"/>
          </a:xfrm>
        </p:spPr>
        <p:txBody>
          <a:bodyPr/>
          <a:lstStyle/>
          <a:p>
            <a:pPr algn="just"/>
            <a:r>
              <a:rPr lang="en-US" sz="2500" dirty="0"/>
              <a:t>Very narrow bands of light from different sources are combined to make a wider band of light. </a:t>
            </a:r>
            <a:endParaRPr lang="en-US" sz="2500" dirty="0"/>
          </a:p>
          <a:p>
            <a:pPr algn="just"/>
            <a:r>
              <a:rPr lang="en-US" sz="2500" dirty="0"/>
              <a:t>At the receiver, the signals are separated by the </a:t>
            </a:r>
            <a:r>
              <a:rPr lang="en-US" sz="2500" dirty="0" err="1"/>
              <a:t>demultiplexer</a:t>
            </a:r>
            <a:r>
              <a:rPr lang="en-US" sz="2500" dirty="0"/>
              <a:t>.</a:t>
            </a:r>
            <a:endParaRPr lang="en-US" sz="2500" dirty="0"/>
          </a:p>
          <a:p>
            <a:pPr algn="just"/>
            <a:r>
              <a:rPr lang="en-US" sz="2500" dirty="0"/>
              <a:t>WDM is an analog multiplexing technique to combine optical signals.</a:t>
            </a:r>
            <a:endParaRPr lang="en-US" sz="2500" dirty="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a:t>Wavelength-Division Multiplexing</a:t>
            </a:r>
            <a:endParaRPr lang="en-US" sz="3000" b="1" dirty="0"/>
          </a:p>
        </p:txBody>
      </p:sp>
      <p:sp>
        <p:nvSpPr>
          <p:cNvPr id="10" name="Content Placeholder 9"/>
          <p:cNvSpPr>
            <a:spLocks noGrp="1"/>
          </p:cNvSpPr>
          <p:nvPr>
            <p:ph idx="1"/>
          </p:nvPr>
        </p:nvSpPr>
        <p:spPr>
          <a:xfrm>
            <a:off x="228600" y="685800"/>
            <a:ext cx="8686800" cy="4953000"/>
          </a:xfrm>
        </p:spPr>
        <p:txBody>
          <a:bodyPr/>
          <a:lstStyle/>
          <a:p>
            <a:pPr algn="just"/>
            <a:r>
              <a:rPr lang="en-US" sz="2500" dirty="0"/>
              <a:t>We want to combine multiple light sources into one single light at the multiplexer and do the reverse at the </a:t>
            </a:r>
            <a:r>
              <a:rPr lang="en-US" sz="2500" dirty="0" err="1"/>
              <a:t>demultiplexer</a:t>
            </a:r>
            <a:r>
              <a:rPr lang="en-US" sz="2500" dirty="0"/>
              <a:t>. </a:t>
            </a:r>
            <a:endParaRPr lang="en-US" sz="2500" dirty="0"/>
          </a:p>
          <a:p>
            <a:pPr algn="just"/>
            <a:r>
              <a:rPr lang="en-US" sz="2500" dirty="0"/>
              <a:t>The combining and splitting of light sources are easily handled by a </a:t>
            </a:r>
            <a:r>
              <a:rPr lang="en-US" sz="2500" b="1" dirty="0"/>
              <a:t>prism</a:t>
            </a:r>
            <a:r>
              <a:rPr lang="en-US" sz="2500" dirty="0"/>
              <a:t>. </a:t>
            </a:r>
            <a:endParaRPr lang="en-US" sz="2500" dirty="0"/>
          </a:p>
          <a:p>
            <a:pPr algn="just"/>
            <a:r>
              <a:rPr lang="en-US" sz="2500" dirty="0"/>
              <a:t>Recall from basic physics that a prism bends a beam of light based on the angle of incidence and the frequency.</a:t>
            </a:r>
            <a:endParaRPr lang="en-US" sz="2500" dirty="0"/>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a:t>Wavelength-Division Multiplexing</a:t>
            </a:r>
            <a:endParaRPr lang="en-US" sz="3000" b="1" dirty="0"/>
          </a:p>
        </p:txBody>
      </p:sp>
      <p:sp>
        <p:nvSpPr>
          <p:cNvPr id="10" name="Content Placeholder 9"/>
          <p:cNvSpPr>
            <a:spLocks noGrp="1"/>
          </p:cNvSpPr>
          <p:nvPr>
            <p:ph idx="1"/>
          </p:nvPr>
        </p:nvSpPr>
        <p:spPr>
          <a:xfrm>
            <a:off x="228600" y="685800"/>
            <a:ext cx="8686800" cy="4953000"/>
          </a:xfrm>
        </p:spPr>
        <p:txBody>
          <a:bodyPr/>
          <a:lstStyle/>
          <a:p>
            <a:pPr algn="just"/>
            <a:r>
              <a:rPr lang="en-US" sz="2500" dirty="0"/>
              <a:t>Using this technique, a multiplexer can be made to combine several input beams of light, each containing a narrow band of frequencies, into one output beam of a wider band of frequencies. </a:t>
            </a:r>
            <a:endParaRPr lang="en-US" sz="2500" dirty="0"/>
          </a:p>
          <a:p>
            <a:pPr algn="just"/>
            <a:r>
              <a:rPr lang="en-US" sz="2500" dirty="0"/>
              <a:t>A demultiplexer can also be made to reverse the process.</a:t>
            </a:r>
            <a:endParaRPr lang="en-US" sz="2500" dirty="0"/>
          </a:p>
        </p:txBody>
      </p:sp>
      <p:pic>
        <p:nvPicPr>
          <p:cNvPr id="11" name="Picture 6"/>
          <p:cNvPicPr>
            <a:picLocks noChangeAspect="1" noChangeArrowheads="1"/>
          </p:cNvPicPr>
          <p:nvPr/>
        </p:nvPicPr>
        <p:blipFill>
          <a:blip r:embed="rId2"/>
          <a:srcRect/>
          <a:stretch>
            <a:fillRect/>
          </a:stretch>
        </p:blipFill>
        <p:spPr bwMode="auto">
          <a:xfrm>
            <a:off x="514350" y="3394075"/>
            <a:ext cx="8401050" cy="1939925"/>
          </a:xfrm>
          <a:prstGeom prst="rect">
            <a:avLst/>
          </a:prstGeom>
          <a:noFill/>
          <a:ln w="9525">
            <a:noFill/>
            <a:miter lim="800000"/>
            <a:headEnd/>
            <a:tailEnd/>
          </a:ln>
          <a:effectLst/>
        </p:spPr>
      </p:pic>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a:t>Wavelength-Division Multiplexing</a:t>
            </a:r>
            <a:endParaRPr lang="en-US" sz="3000" b="1" dirty="0"/>
          </a:p>
        </p:txBody>
      </p:sp>
      <p:sp>
        <p:nvSpPr>
          <p:cNvPr id="10" name="Content Placeholder 9"/>
          <p:cNvSpPr>
            <a:spLocks noGrp="1"/>
          </p:cNvSpPr>
          <p:nvPr>
            <p:ph idx="1"/>
          </p:nvPr>
        </p:nvSpPr>
        <p:spPr>
          <a:xfrm>
            <a:off x="228600" y="685800"/>
            <a:ext cx="8686800" cy="4953000"/>
          </a:xfrm>
        </p:spPr>
        <p:txBody>
          <a:bodyPr/>
          <a:lstStyle/>
          <a:p>
            <a:pPr algn="just"/>
            <a:r>
              <a:rPr lang="en-US" sz="2500" dirty="0"/>
              <a:t>One application of WDM is the </a:t>
            </a:r>
            <a:r>
              <a:rPr lang="en-US" sz="2500" b="1" dirty="0"/>
              <a:t>SONET</a:t>
            </a:r>
            <a:r>
              <a:rPr lang="en-US" sz="2500" dirty="0"/>
              <a:t> network in which multiple optical fiber lines are multiplexed and </a:t>
            </a:r>
            <a:r>
              <a:rPr lang="en-US" sz="2500" dirty="0" err="1"/>
              <a:t>demultiplexed</a:t>
            </a:r>
            <a:r>
              <a:rPr lang="en-US" sz="2500" dirty="0"/>
              <a:t>. </a:t>
            </a:r>
            <a:endParaRPr lang="en-US" sz="2500" dirty="0"/>
          </a:p>
          <a:p>
            <a:pPr algn="just"/>
            <a:r>
              <a:rPr lang="en-US" sz="2500" dirty="0"/>
              <a:t>A new method, called Dense WDM (DWDM), can multiplex a very large number of channels by spacing channels very close to one another. </a:t>
            </a:r>
            <a:endParaRPr lang="en-US" sz="2500" dirty="0"/>
          </a:p>
          <a:p>
            <a:pPr algn="just"/>
            <a:r>
              <a:rPr lang="en-US" sz="2500" dirty="0"/>
              <a:t>It achieves even greater efficiency.</a:t>
            </a:r>
            <a:endParaRPr lang="en-US" sz="2500" dirty="0"/>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2800" b="1" dirty="0"/>
              <a:t> Time-Division Multiplexing (TDM)</a:t>
            </a:r>
            <a:endParaRPr lang="en-US" sz="2800" b="1" dirty="0"/>
          </a:p>
        </p:txBody>
      </p:sp>
      <p:sp>
        <p:nvSpPr>
          <p:cNvPr id="10" name="Content Placeholder 9"/>
          <p:cNvSpPr>
            <a:spLocks noGrp="1"/>
          </p:cNvSpPr>
          <p:nvPr>
            <p:ph idx="1"/>
          </p:nvPr>
        </p:nvSpPr>
        <p:spPr>
          <a:xfrm>
            <a:off x="228600" y="685800"/>
            <a:ext cx="8686800" cy="4953000"/>
          </a:xfrm>
        </p:spPr>
        <p:txBody>
          <a:bodyPr/>
          <a:lstStyle/>
          <a:p>
            <a:pPr algn="just"/>
            <a:r>
              <a:rPr lang="en-US" sz="2500" dirty="0"/>
              <a:t>TDM is a digital process that allows several connections to share the high bandwidth of a link</a:t>
            </a:r>
            <a:endParaRPr lang="en-US" sz="2500" dirty="0"/>
          </a:p>
          <a:p>
            <a:pPr algn="just"/>
            <a:r>
              <a:rPr lang="en-US" sz="2500" dirty="0"/>
              <a:t>Instead of sharing a portion of the bandwidth as in FDM, time is shared. </a:t>
            </a:r>
            <a:endParaRPr lang="en-US" sz="2500" dirty="0"/>
          </a:p>
          <a:p>
            <a:pPr algn="just"/>
            <a:r>
              <a:rPr lang="en-US" sz="2500" dirty="0"/>
              <a:t>Each connection occupies a portion of time in the link</a:t>
            </a:r>
            <a:endParaRPr lang="en-US" sz="2500" dirty="0"/>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2800" b="1" dirty="0"/>
              <a:t> Time-Division Multiplexing (TDM)</a:t>
            </a:r>
            <a:endParaRPr lang="en-US" sz="2800" b="1" dirty="0"/>
          </a:p>
        </p:txBody>
      </p:sp>
      <p:sp>
        <p:nvSpPr>
          <p:cNvPr id="10" name="Content Placeholder 9"/>
          <p:cNvSpPr>
            <a:spLocks noGrp="1"/>
          </p:cNvSpPr>
          <p:nvPr>
            <p:ph idx="1"/>
          </p:nvPr>
        </p:nvSpPr>
        <p:spPr>
          <a:xfrm>
            <a:off x="228600" y="685800"/>
            <a:ext cx="8686800" cy="4953000"/>
          </a:xfrm>
        </p:spPr>
        <p:txBody>
          <a:bodyPr/>
          <a:lstStyle/>
          <a:p>
            <a:pPr algn="just"/>
            <a:r>
              <a:rPr lang="en-US" sz="2500" dirty="0"/>
              <a:t>In the figure, portions of signals 1,2,3, and 4 occupy the link sequentially.</a:t>
            </a:r>
            <a:endParaRPr lang="en-US" sz="2500" dirty="0"/>
          </a:p>
        </p:txBody>
      </p:sp>
      <p:pic>
        <p:nvPicPr>
          <p:cNvPr id="11" name="Picture 6"/>
          <p:cNvPicPr>
            <a:picLocks noChangeAspect="1" noChangeArrowheads="1"/>
          </p:cNvPicPr>
          <p:nvPr/>
        </p:nvPicPr>
        <p:blipFill>
          <a:blip r:embed="rId2"/>
          <a:srcRect/>
          <a:stretch>
            <a:fillRect/>
          </a:stretch>
        </p:blipFill>
        <p:spPr bwMode="auto">
          <a:xfrm>
            <a:off x="554038" y="1905000"/>
            <a:ext cx="7980362" cy="3036887"/>
          </a:xfrm>
          <a:prstGeom prst="rect">
            <a:avLst/>
          </a:prstGeom>
          <a:noFill/>
          <a:ln w="9525">
            <a:noFill/>
            <a:miter lim="800000"/>
            <a:headEnd/>
            <a:tailEnd/>
          </a:ln>
          <a:effectLst/>
        </p:spPr>
      </p:pic>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2800" b="1" dirty="0"/>
              <a:t>Time-Division Multiplexing (TDM)</a:t>
            </a:r>
            <a:endParaRPr lang="en-US" sz="2800" b="1" dirty="0"/>
          </a:p>
        </p:txBody>
      </p:sp>
      <p:sp>
        <p:nvSpPr>
          <p:cNvPr id="10" name="Content Placeholder 9"/>
          <p:cNvSpPr>
            <a:spLocks noGrp="1"/>
          </p:cNvSpPr>
          <p:nvPr>
            <p:ph idx="1"/>
          </p:nvPr>
        </p:nvSpPr>
        <p:spPr>
          <a:xfrm>
            <a:off x="228600" y="685800"/>
            <a:ext cx="8686800" cy="4953000"/>
          </a:xfrm>
        </p:spPr>
        <p:txBody>
          <a:bodyPr/>
          <a:lstStyle/>
          <a:p>
            <a:pPr algn="just"/>
            <a:r>
              <a:rPr lang="en-US" sz="2500" dirty="0"/>
              <a:t>The delivery is fixed and unvarying, unlike switching.</a:t>
            </a:r>
            <a:endParaRPr lang="en-US" sz="2500" dirty="0"/>
          </a:p>
          <a:p>
            <a:pPr algn="just"/>
            <a:r>
              <a:rPr lang="en-US" sz="2500" dirty="0"/>
              <a:t>TDM is, in principle, a </a:t>
            </a:r>
            <a:r>
              <a:rPr lang="en-US" sz="2500" b="1" dirty="0"/>
              <a:t>digital multiplexing technique</a:t>
            </a:r>
            <a:r>
              <a:rPr lang="en-US" sz="2500" dirty="0"/>
              <a:t>. </a:t>
            </a:r>
            <a:endParaRPr lang="en-US" sz="2500" dirty="0"/>
          </a:p>
          <a:p>
            <a:pPr algn="just"/>
            <a:r>
              <a:rPr lang="en-US" sz="2500" dirty="0"/>
              <a:t>Digital data from different sources are combined into one timeshared link. </a:t>
            </a:r>
            <a:endParaRPr lang="en-US" sz="2500" dirty="0"/>
          </a:p>
          <a:p>
            <a:pPr algn="just"/>
            <a:r>
              <a:rPr lang="en-US" sz="2500" dirty="0"/>
              <a:t>TDM is a digital multiplexing technique for combining several low-rate channels into one high-rate one.</a:t>
            </a:r>
            <a:endParaRPr lang="en-US" sz="2500"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a:t>MULTIPLEXING</a:t>
            </a:r>
            <a:endParaRPr lang="en-US" sz="3000" b="1" dirty="0"/>
          </a:p>
        </p:txBody>
      </p:sp>
      <p:sp>
        <p:nvSpPr>
          <p:cNvPr id="10" name="Content Placeholder 9"/>
          <p:cNvSpPr>
            <a:spLocks noGrp="1"/>
          </p:cNvSpPr>
          <p:nvPr>
            <p:ph idx="1"/>
          </p:nvPr>
        </p:nvSpPr>
        <p:spPr>
          <a:xfrm>
            <a:off x="228600" y="685800"/>
            <a:ext cx="8686800" cy="4953000"/>
          </a:xfrm>
        </p:spPr>
        <p:txBody>
          <a:bodyPr/>
          <a:lstStyle/>
          <a:p>
            <a:pPr algn="just"/>
            <a:r>
              <a:rPr lang="en-US" sz="2500" dirty="0"/>
              <a:t>Today's technology includes high-bandwidth media such as optical fiber and terrestrial and satellite microwaves.</a:t>
            </a:r>
            <a:endParaRPr lang="en-US" sz="2500" dirty="0"/>
          </a:p>
          <a:p>
            <a:pPr algn="just"/>
            <a:r>
              <a:rPr lang="en-US" sz="2500" dirty="0"/>
              <a:t>Each has a bandwidth far in excess of that needed for the average transmission signal. </a:t>
            </a:r>
            <a:endParaRPr lang="en-US" sz="2500" dirty="0"/>
          </a:p>
          <a:p>
            <a:pPr algn="just"/>
            <a:r>
              <a:rPr lang="en-US" sz="2500" dirty="0"/>
              <a:t>If the bandwidth of a link is greater than the bandwidth needs of the devices connected to it, </a:t>
            </a:r>
            <a:r>
              <a:rPr lang="en-US" sz="2500" b="1" i="1" dirty="0"/>
              <a:t>the bandwidth is wasted</a:t>
            </a:r>
            <a:r>
              <a:rPr lang="en-US" sz="2500" dirty="0"/>
              <a:t>.</a:t>
            </a:r>
            <a:endParaRPr lang="en-US" sz="2500" dirty="0"/>
          </a:p>
          <a:p>
            <a:pPr algn="just"/>
            <a:r>
              <a:rPr lang="en-US" sz="2500" dirty="0"/>
              <a:t>An efficient system maximizes the utilization of all resources; bandwidth is one of the most precious resources we have in data communications.</a:t>
            </a:r>
            <a:endParaRPr lang="en-US" sz="2500" dirty="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2800" b="1" dirty="0"/>
              <a:t>Time-Division Multiplexing (TDM)</a:t>
            </a:r>
            <a:endParaRPr lang="en-US" sz="2800" b="1" dirty="0"/>
          </a:p>
        </p:txBody>
      </p:sp>
      <p:sp>
        <p:nvSpPr>
          <p:cNvPr id="10" name="Content Placeholder 9"/>
          <p:cNvSpPr>
            <a:spLocks noGrp="1"/>
          </p:cNvSpPr>
          <p:nvPr>
            <p:ph idx="1"/>
          </p:nvPr>
        </p:nvSpPr>
        <p:spPr>
          <a:xfrm>
            <a:off x="228600" y="685800"/>
            <a:ext cx="8686800" cy="4953000"/>
          </a:xfrm>
        </p:spPr>
        <p:txBody>
          <a:bodyPr/>
          <a:lstStyle/>
          <a:p>
            <a:pPr algn="just"/>
            <a:r>
              <a:rPr lang="en-US" sz="2500" dirty="0"/>
              <a:t>However, this does not mean that the sources cannot produce analog data; analog data can be sampled, changed to digital data, and then multiplexed by using TDM.</a:t>
            </a:r>
            <a:endParaRPr lang="en-US" sz="2500" dirty="0"/>
          </a:p>
          <a:p>
            <a:pPr algn="just"/>
            <a:r>
              <a:rPr lang="en-US" sz="2500" dirty="0"/>
              <a:t>We can divide TDM into two different schemes: synchronous and statistical. </a:t>
            </a:r>
            <a:endParaRPr lang="en-US" sz="2500" dirty="0"/>
          </a:p>
          <a:p>
            <a:pPr algn="just"/>
            <a:r>
              <a:rPr lang="en-US" sz="2500" b="1" dirty="0"/>
              <a:t>In synchronous TDM,</a:t>
            </a:r>
            <a:r>
              <a:rPr lang="en-US" sz="2500" dirty="0"/>
              <a:t> each input connection has an allotment in the output even if it is not sending data.</a:t>
            </a:r>
            <a:endParaRPr lang="en-US" sz="2500" dirty="0"/>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2800" b="1" dirty="0"/>
              <a:t>Time Slots and Frames</a:t>
            </a:r>
            <a:endParaRPr lang="en-US" sz="2800" b="1" dirty="0"/>
          </a:p>
        </p:txBody>
      </p:sp>
      <p:sp>
        <p:nvSpPr>
          <p:cNvPr id="10" name="Content Placeholder 9"/>
          <p:cNvSpPr>
            <a:spLocks noGrp="1"/>
          </p:cNvSpPr>
          <p:nvPr>
            <p:ph idx="1"/>
          </p:nvPr>
        </p:nvSpPr>
        <p:spPr>
          <a:xfrm>
            <a:off x="228600" y="685800"/>
            <a:ext cx="8686800" cy="4953000"/>
          </a:xfrm>
        </p:spPr>
        <p:txBody>
          <a:bodyPr/>
          <a:lstStyle/>
          <a:p>
            <a:pPr algn="just"/>
            <a:r>
              <a:rPr lang="en-US" sz="2500" dirty="0"/>
              <a:t>In synchronous TDM, the data flow of each input connection is divided into units, where each input occupies one input time slot. </a:t>
            </a:r>
            <a:endParaRPr lang="en-US" sz="2500" dirty="0"/>
          </a:p>
          <a:p>
            <a:pPr algn="just"/>
            <a:r>
              <a:rPr lang="en-US" sz="2500" dirty="0"/>
              <a:t>A unit can be 1 bit, one character, or one block of data.</a:t>
            </a:r>
            <a:endParaRPr lang="en-US" sz="2500" dirty="0"/>
          </a:p>
          <a:p>
            <a:pPr algn="just"/>
            <a:r>
              <a:rPr lang="en-US" sz="2500" dirty="0"/>
              <a:t>Each input unit becomes one output unit and occupies one output time slot. </a:t>
            </a:r>
            <a:endParaRPr lang="en-US" sz="2500" dirty="0"/>
          </a:p>
          <a:p>
            <a:pPr algn="just"/>
            <a:r>
              <a:rPr lang="en-US" sz="2500" dirty="0"/>
              <a:t>However, the duration of an output time slot is n times shorter than the duration of an input time slot. </a:t>
            </a:r>
            <a:endParaRPr lang="en-US" sz="2500" dirty="0"/>
          </a:p>
          <a:p>
            <a:pPr algn="just"/>
            <a:r>
              <a:rPr lang="en-US" sz="2500" dirty="0"/>
              <a:t>If an input time slot is T s, the output time slot is T/n s, where n is the number of connections. </a:t>
            </a:r>
            <a:endParaRPr lang="en-US" sz="2500" dirty="0"/>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2800" b="1" dirty="0"/>
              <a:t>Time Slots and Frames</a:t>
            </a:r>
            <a:endParaRPr lang="en-US" sz="2800" b="1" dirty="0"/>
          </a:p>
        </p:txBody>
      </p:sp>
      <p:sp>
        <p:nvSpPr>
          <p:cNvPr id="10" name="Content Placeholder 9"/>
          <p:cNvSpPr>
            <a:spLocks noGrp="1"/>
          </p:cNvSpPr>
          <p:nvPr>
            <p:ph idx="1"/>
          </p:nvPr>
        </p:nvSpPr>
        <p:spPr>
          <a:xfrm>
            <a:off x="228600" y="685800"/>
            <a:ext cx="8686800" cy="4953000"/>
          </a:xfrm>
        </p:spPr>
        <p:txBody>
          <a:bodyPr/>
          <a:lstStyle/>
          <a:p>
            <a:pPr algn="just"/>
            <a:r>
              <a:rPr lang="en-US" sz="2500" dirty="0"/>
              <a:t>A unit in the output connection has a shorter duration; it travels faster</a:t>
            </a:r>
            <a:endParaRPr lang="en-US" sz="2500" dirty="0"/>
          </a:p>
          <a:p>
            <a:pPr algn="just"/>
            <a:r>
              <a:rPr lang="en-US" sz="2500" dirty="0"/>
              <a:t>Figure shows an example of synchronous TDM where n is 3.</a:t>
            </a:r>
            <a:endParaRPr lang="en-US" sz="2500" dirty="0"/>
          </a:p>
        </p:txBody>
      </p:sp>
      <p:pic>
        <p:nvPicPr>
          <p:cNvPr id="11" name="Picture 6"/>
          <p:cNvPicPr>
            <a:picLocks noChangeAspect="1" noChangeArrowheads="1"/>
          </p:cNvPicPr>
          <p:nvPr/>
        </p:nvPicPr>
        <p:blipFill>
          <a:blip r:embed="rId2"/>
          <a:srcRect/>
          <a:stretch>
            <a:fillRect/>
          </a:stretch>
        </p:blipFill>
        <p:spPr bwMode="auto">
          <a:xfrm>
            <a:off x="533400" y="2449513"/>
            <a:ext cx="8153400" cy="3036887"/>
          </a:xfrm>
          <a:prstGeom prst="rect">
            <a:avLst/>
          </a:prstGeom>
          <a:noFill/>
          <a:ln w="9525">
            <a:noFill/>
            <a:miter lim="800000"/>
            <a:headEnd/>
            <a:tailEnd/>
          </a:ln>
          <a:effectLst/>
        </p:spPr>
      </p:pic>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2800" b="1" dirty="0"/>
              <a:t>Time Slots and Frames</a:t>
            </a:r>
            <a:endParaRPr lang="en-US" sz="2800" b="1" dirty="0"/>
          </a:p>
        </p:txBody>
      </p:sp>
      <p:sp>
        <p:nvSpPr>
          <p:cNvPr id="10" name="Content Placeholder 9"/>
          <p:cNvSpPr>
            <a:spLocks noGrp="1"/>
          </p:cNvSpPr>
          <p:nvPr>
            <p:ph idx="1"/>
          </p:nvPr>
        </p:nvSpPr>
        <p:spPr>
          <a:xfrm>
            <a:off x="228600" y="685800"/>
            <a:ext cx="8686800" cy="4953000"/>
          </a:xfrm>
        </p:spPr>
        <p:txBody>
          <a:bodyPr/>
          <a:lstStyle/>
          <a:p>
            <a:pPr algn="just"/>
            <a:r>
              <a:rPr lang="en-US" sz="2500" dirty="0"/>
              <a:t>In synchronous TDM, a round of data units from each input connection is collected into a frame</a:t>
            </a:r>
            <a:endParaRPr lang="en-US" sz="2500" dirty="0"/>
          </a:p>
          <a:p>
            <a:pPr algn="just"/>
            <a:r>
              <a:rPr lang="en-US" sz="2500" dirty="0"/>
              <a:t>If we have n connections, a frame is divided into n time slots and one slot is allocated for each unit, one for each input line. </a:t>
            </a:r>
            <a:endParaRPr lang="en-US" sz="2500" dirty="0"/>
          </a:p>
          <a:p>
            <a:pPr algn="just"/>
            <a:r>
              <a:rPr lang="en-US" sz="2500" dirty="0"/>
              <a:t>If the duration of the input unit is T, </a:t>
            </a:r>
            <a:r>
              <a:rPr lang="en-US" sz="2500" b="1" dirty="0"/>
              <a:t>the duration of each slot is T/n and the duration of each frame is T</a:t>
            </a:r>
            <a:r>
              <a:rPr lang="en-US" sz="2500" dirty="0"/>
              <a:t>.</a:t>
            </a:r>
            <a:endParaRPr lang="en-US" sz="2500" dirty="0"/>
          </a:p>
          <a:p>
            <a:pPr algn="just"/>
            <a:r>
              <a:rPr lang="en-US" sz="2500" dirty="0"/>
              <a:t>The data rate of the output link must be n times the data rate of a connection to guarantee the flow of data. </a:t>
            </a:r>
            <a:endParaRPr lang="en-US" sz="2500" dirty="0"/>
          </a:p>
          <a:p>
            <a:pPr algn="just"/>
            <a:endParaRPr lang="en-US" sz="2500" dirty="0"/>
          </a:p>
          <a:p>
            <a:pPr algn="just"/>
            <a:endParaRPr lang="en-US" sz="2500" dirty="0"/>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2800" b="1" dirty="0"/>
              <a:t>Interleaving</a:t>
            </a:r>
            <a:endParaRPr lang="en-US" sz="2800" b="1" dirty="0"/>
          </a:p>
        </p:txBody>
      </p:sp>
      <p:sp>
        <p:nvSpPr>
          <p:cNvPr id="10" name="Content Placeholder 9"/>
          <p:cNvSpPr>
            <a:spLocks noGrp="1"/>
          </p:cNvSpPr>
          <p:nvPr>
            <p:ph idx="1"/>
          </p:nvPr>
        </p:nvSpPr>
        <p:spPr>
          <a:xfrm>
            <a:off x="228600" y="685800"/>
            <a:ext cx="8686800" cy="4953000"/>
          </a:xfrm>
        </p:spPr>
        <p:txBody>
          <a:bodyPr/>
          <a:lstStyle/>
          <a:p>
            <a:pPr algn="just"/>
            <a:r>
              <a:rPr lang="en-US" sz="2500" dirty="0"/>
              <a:t>TDM can be visualized as two fast-rotating switches, one on the multiplexing side and the other on the </a:t>
            </a:r>
            <a:r>
              <a:rPr lang="en-US" sz="2500" dirty="0" err="1"/>
              <a:t>demultiplexing</a:t>
            </a:r>
            <a:r>
              <a:rPr lang="en-US" sz="2500" dirty="0"/>
              <a:t> side. </a:t>
            </a:r>
            <a:endParaRPr lang="en-US" sz="2500" dirty="0"/>
          </a:p>
          <a:p>
            <a:pPr algn="just"/>
            <a:r>
              <a:rPr lang="en-US" sz="2500" dirty="0"/>
              <a:t>The </a:t>
            </a:r>
            <a:r>
              <a:rPr lang="en-US" sz="2500" b="1" dirty="0"/>
              <a:t>switches are synchronized and rotate at the same speed, but in </a:t>
            </a:r>
            <a:r>
              <a:rPr lang="en-US" sz="2500" b="1" i="1" dirty="0"/>
              <a:t>opposite directions</a:t>
            </a:r>
            <a:r>
              <a:rPr lang="en-US" sz="2500" dirty="0"/>
              <a:t>. </a:t>
            </a:r>
            <a:endParaRPr lang="en-US" sz="2500" dirty="0"/>
          </a:p>
          <a:p>
            <a:pPr algn="just"/>
            <a:r>
              <a:rPr lang="en-US" sz="2500" dirty="0"/>
              <a:t>On the multiplexing side, as the switch opens in front of a connection, that connection has the opportunity to send a unit onto the path. </a:t>
            </a:r>
            <a:endParaRPr lang="en-US" sz="2500" dirty="0"/>
          </a:p>
          <a:p>
            <a:pPr algn="just"/>
            <a:r>
              <a:rPr lang="en-US" sz="2500" dirty="0"/>
              <a:t>This process is called </a:t>
            </a:r>
            <a:r>
              <a:rPr lang="en-US" sz="2500" b="1" i="1" dirty="0"/>
              <a:t>interleaving</a:t>
            </a:r>
            <a:r>
              <a:rPr lang="en-US" sz="2500" dirty="0"/>
              <a:t>. </a:t>
            </a:r>
            <a:endParaRPr lang="en-US" sz="2500" dirty="0"/>
          </a:p>
          <a:p>
            <a:pPr algn="just"/>
            <a:r>
              <a:rPr lang="en-US" sz="2500" dirty="0"/>
              <a:t>On the </a:t>
            </a:r>
            <a:r>
              <a:rPr lang="en-US" sz="2500" dirty="0" err="1"/>
              <a:t>demultiplexing</a:t>
            </a:r>
            <a:r>
              <a:rPr lang="en-US" sz="2500" dirty="0"/>
              <a:t> side, as the switch opens in front of a connection, that connection has the opportunity to receive a unit from the path.</a:t>
            </a:r>
            <a:endParaRPr lang="en-US" sz="2500" dirty="0"/>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endParaRPr lang="en-IN" dirty="0"/>
          </a:p>
        </p:txBody>
      </p:sp>
      <p:pic>
        <p:nvPicPr>
          <p:cNvPr id="5" name="Picture 4"/>
          <p:cNvPicPr>
            <a:picLocks noChangeAspect="1"/>
          </p:cNvPicPr>
          <p:nvPr/>
        </p:nvPicPr>
        <p:blipFill>
          <a:blip r:embed="rId1"/>
          <a:stretch>
            <a:fillRect/>
          </a:stretch>
        </p:blipFill>
        <p:spPr>
          <a:xfrm>
            <a:off x="826445" y="1771506"/>
            <a:ext cx="7491109" cy="3314987"/>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endParaRPr lang="en-IN" dirty="0"/>
          </a:p>
        </p:txBody>
      </p:sp>
      <p:pic>
        <p:nvPicPr>
          <p:cNvPr id="5" name="Picture 4"/>
          <p:cNvPicPr>
            <a:picLocks noChangeAspect="1"/>
          </p:cNvPicPr>
          <p:nvPr/>
        </p:nvPicPr>
        <p:blipFill>
          <a:blip r:embed="rId1"/>
          <a:stretch>
            <a:fillRect/>
          </a:stretch>
        </p:blipFill>
        <p:spPr>
          <a:xfrm>
            <a:off x="910272" y="1809609"/>
            <a:ext cx="7323455" cy="3238781"/>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2800" b="1" dirty="0"/>
              <a:t>Interleaving</a:t>
            </a:r>
            <a:endParaRPr lang="en-US" sz="2800" b="1" dirty="0"/>
          </a:p>
        </p:txBody>
      </p:sp>
      <p:sp>
        <p:nvSpPr>
          <p:cNvPr id="10" name="Content Placeholder 9"/>
          <p:cNvSpPr>
            <a:spLocks noGrp="1"/>
          </p:cNvSpPr>
          <p:nvPr>
            <p:ph idx="1"/>
          </p:nvPr>
        </p:nvSpPr>
        <p:spPr>
          <a:xfrm>
            <a:off x="228600" y="685800"/>
            <a:ext cx="8686800" cy="4953000"/>
          </a:xfrm>
        </p:spPr>
        <p:txBody>
          <a:bodyPr/>
          <a:lstStyle/>
          <a:p>
            <a:pPr algn="just"/>
            <a:r>
              <a:rPr lang="en-US" sz="2500" dirty="0"/>
              <a:t>Figure shows the interleaving process .</a:t>
            </a:r>
            <a:endParaRPr lang="en-US" sz="2500" dirty="0"/>
          </a:p>
          <a:p>
            <a:pPr algn="just"/>
            <a:r>
              <a:rPr lang="en-US" sz="2500" dirty="0"/>
              <a:t>In this figure, we assume that no switching is involved and that the data from the first connection at the multiplexer site go to the first connection at the </a:t>
            </a:r>
            <a:r>
              <a:rPr lang="en-US" sz="2500" dirty="0" err="1"/>
              <a:t>demultiplexer</a:t>
            </a:r>
            <a:endParaRPr lang="en-US" sz="2500" dirty="0"/>
          </a:p>
        </p:txBody>
      </p:sp>
      <p:pic>
        <p:nvPicPr>
          <p:cNvPr id="11" name="Picture 7"/>
          <p:cNvPicPr>
            <a:picLocks noChangeAspect="1" noChangeArrowheads="1"/>
          </p:cNvPicPr>
          <p:nvPr/>
        </p:nvPicPr>
        <p:blipFill>
          <a:blip r:embed="rId2"/>
          <a:srcRect/>
          <a:stretch>
            <a:fillRect/>
          </a:stretch>
        </p:blipFill>
        <p:spPr bwMode="auto">
          <a:xfrm>
            <a:off x="76200" y="2711450"/>
            <a:ext cx="8940800" cy="2470150"/>
          </a:xfrm>
          <a:prstGeom prst="rect">
            <a:avLst/>
          </a:prstGeom>
          <a:noFill/>
          <a:ln w="9525">
            <a:noFill/>
            <a:miter lim="800000"/>
            <a:headEnd/>
            <a:tailEnd/>
          </a:ln>
          <a:effectLst/>
        </p:spPr>
      </p:pic>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2800" b="1" dirty="0"/>
              <a:t>Empty Slots</a:t>
            </a:r>
            <a:endParaRPr lang="en-US" sz="2800" b="1" dirty="0"/>
          </a:p>
        </p:txBody>
      </p:sp>
      <p:sp>
        <p:nvSpPr>
          <p:cNvPr id="10" name="Content Placeholder 9"/>
          <p:cNvSpPr>
            <a:spLocks noGrp="1"/>
          </p:cNvSpPr>
          <p:nvPr>
            <p:ph idx="1"/>
          </p:nvPr>
        </p:nvSpPr>
        <p:spPr>
          <a:xfrm>
            <a:off x="228600" y="685800"/>
            <a:ext cx="8686800" cy="4953000"/>
          </a:xfrm>
        </p:spPr>
        <p:txBody>
          <a:bodyPr/>
          <a:lstStyle/>
          <a:p>
            <a:pPr algn="just"/>
            <a:r>
              <a:rPr lang="en-US" sz="2500" dirty="0"/>
              <a:t>Synchronous TDM is not as efficient as it could be. </a:t>
            </a:r>
            <a:endParaRPr lang="en-US" sz="2500" dirty="0"/>
          </a:p>
          <a:p>
            <a:pPr algn="just"/>
            <a:r>
              <a:rPr lang="en-US" sz="2500" dirty="0"/>
              <a:t>If a source does not have data to send, the corresponding slot in the output frame is empty. </a:t>
            </a:r>
            <a:endParaRPr lang="en-US" sz="2500" dirty="0"/>
          </a:p>
          <a:p>
            <a:pPr algn="just"/>
            <a:r>
              <a:rPr lang="en-US" sz="2500" dirty="0"/>
              <a:t>Figure shows a case in which one of the input lines has no data to send and one slot in another input line has discontinuous data.</a:t>
            </a:r>
            <a:endParaRPr lang="en-US" sz="2500" dirty="0"/>
          </a:p>
        </p:txBody>
      </p:sp>
      <p:pic>
        <p:nvPicPr>
          <p:cNvPr id="12" name="Picture 7"/>
          <p:cNvPicPr>
            <a:picLocks noChangeAspect="1" noChangeArrowheads="1"/>
          </p:cNvPicPr>
          <p:nvPr/>
        </p:nvPicPr>
        <p:blipFill>
          <a:blip r:embed="rId2"/>
          <a:srcRect/>
          <a:stretch>
            <a:fillRect/>
          </a:stretch>
        </p:blipFill>
        <p:spPr bwMode="auto">
          <a:xfrm>
            <a:off x="642938" y="3278188"/>
            <a:ext cx="8043862" cy="2284412"/>
          </a:xfrm>
          <a:prstGeom prst="rect">
            <a:avLst/>
          </a:prstGeom>
          <a:noFill/>
          <a:ln w="9525">
            <a:noFill/>
            <a:miter lim="800000"/>
            <a:headEnd/>
            <a:tailEnd/>
          </a:ln>
          <a:effectLst/>
        </p:spPr>
      </p:pic>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2800" b="1" dirty="0"/>
              <a:t>Empty Slots</a:t>
            </a:r>
            <a:endParaRPr lang="en-US" sz="2800" b="1" dirty="0"/>
          </a:p>
        </p:txBody>
      </p:sp>
      <p:sp>
        <p:nvSpPr>
          <p:cNvPr id="10" name="Content Placeholder 9"/>
          <p:cNvSpPr>
            <a:spLocks noGrp="1"/>
          </p:cNvSpPr>
          <p:nvPr>
            <p:ph idx="1"/>
          </p:nvPr>
        </p:nvSpPr>
        <p:spPr>
          <a:xfrm>
            <a:off x="228600" y="685800"/>
            <a:ext cx="8686800" cy="4953000"/>
          </a:xfrm>
        </p:spPr>
        <p:txBody>
          <a:bodyPr/>
          <a:lstStyle/>
          <a:p>
            <a:pPr algn="just"/>
            <a:r>
              <a:rPr lang="en-US" sz="2500" dirty="0"/>
              <a:t>The first output frame has three slots filled, the second frame has two slots filled, and the third frame has three slots filled. </a:t>
            </a:r>
            <a:endParaRPr lang="en-US" sz="2500" dirty="0"/>
          </a:p>
          <a:p>
            <a:pPr algn="just"/>
            <a:r>
              <a:rPr lang="en-US" sz="2500" dirty="0"/>
              <a:t>No frame is full. </a:t>
            </a:r>
            <a:endParaRPr lang="en-US" sz="2500" dirty="0"/>
          </a:p>
          <a:p>
            <a:pPr algn="just"/>
            <a:r>
              <a:rPr lang="en-US" sz="2500" dirty="0"/>
              <a:t>Statistical TDM can improve the efficiency by removing the empty slots from the frame.</a:t>
            </a:r>
            <a:endParaRPr lang="en-US" sz="2500"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a:t>MULTIPLEXING</a:t>
            </a:r>
            <a:endParaRPr lang="en-US" sz="3000" b="1" dirty="0"/>
          </a:p>
        </p:txBody>
      </p:sp>
      <p:sp>
        <p:nvSpPr>
          <p:cNvPr id="10" name="Content Placeholder 9"/>
          <p:cNvSpPr>
            <a:spLocks noGrp="1"/>
          </p:cNvSpPr>
          <p:nvPr>
            <p:ph idx="1"/>
          </p:nvPr>
        </p:nvSpPr>
        <p:spPr>
          <a:xfrm>
            <a:off x="228600" y="685800"/>
            <a:ext cx="8686800" cy="4953000"/>
          </a:xfrm>
        </p:spPr>
        <p:txBody>
          <a:bodyPr/>
          <a:lstStyle/>
          <a:p>
            <a:pPr algn="just"/>
            <a:r>
              <a:rPr lang="en-US" sz="2500" dirty="0"/>
              <a:t>In a multiplexed system, n lines share the bandwidth of one link. </a:t>
            </a:r>
            <a:endParaRPr lang="en-US" sz="2500" dirty="0"/>
          </a:p>
          <a:p>
            <a:pPr algn="just"/>
            <a:r>
              <a:rPr lang="en-US" sz="2500" dirty="0"/>
              <a:t>Figure shows the basic format of a multiplexed system.</a:t>
            </a:r>
            <a:endParaRPr lang="en-US" sz="2500" dirty="0"/>
          </a:p>
        </p:txBody>
      </p:sp>
      <p:sp>
        <p:nvSpPr>
          <p:cNvPr id="11" name="Text Box 4"/>
          <p:cNvSpPr txBox="1">
            <a:spLocks noChangeArrowheads="1"/>
          </p:cNvSpPr>
          <p:nvPr/>
        </p:nvSpPr>
        <p:spPr bwMode="auto">
          <a:xfrm>
            <a:off x="2159000" y="4800600"/>
            <a:ext cx="5411097" cy="477054"/>
          </a:xfrm>
          <a:prstGeom prst="rect">
            <a:avLst/>
          </a:prstGeom>
          <a:noFill/>
          <a:ln w="9525">
            <a:noFill/>
            <a:miter lim="800000"/>
          </a:ln>
          <a:effectLst/>
        </p:spPr>
        <p:txBody>
          <a:bodyPr wrap="none">
            <a:spAutoFit/>
          </a:bodyPr>
          <a:lstStyle/>
          <a:p>
            <a:r>
              <a:rPr lang="en-US" sz="2500" b="1" dirty="0">
                <a:latin typeface="Times New Roman" panose="02020603050405020304" pitchFamily="18" charset="0"/>
              </a:rPr>
              <a:t>Figure : Dividing a link into channels</a:t>
            </a:r>
            <a:endParaRPr lang="en-US" sz="2500" b="1" dirty="0">
              <a:latin typeface="Times New Roman" panose="02020603050405020304" pitchFamily="18" charset="0"/>
            </a:endParaRPr>
          </a:p>
        </p:txBody>
      </p:sp>
      <p:pic>
        <p:nvPicPr>
          <p:cNvPr id="12" name="Picture 6"/>
          <p:cNvPicPr>
            <a:picLocks noChangeAspect="1" noChangeArrowheads="1"/>
          </p:cNvPicPr>
          <p:nvPr/>
        </p:nvPicPr>
        <p:blipFill>
          <a:blip r:embed="rId2"/>
          <a:srcRect/>
          <a:stretch>
            <a:fillRect/>
          </a:stretch>
        </p:blipFill>
        <p:spPr bwMode="auto">
          <a:xfrm>
            <a:off x="304800" y="2435225"/>
            <a:ext cx="8464550" cy="2060575"/>
          </a:xfrm>
          <a:prstGeom prst="rect">
            <a:avLst/>
          </a:prstGeom>
          <a:noFill/>
          <a:ln w="9525">
            <a:noFill/>
            <a:miter lim="800000"/>
            <a:headEnd/>
            <a:tailEnd/>
          </a:ln>
          <a:effectLst/>
        </p:spPr>
      </p:pic>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2800" b="1" dirty="0"/>
              <a:t>Data Rate Management </a:t>
            </a:r>
            <a:endParaRPr lang="en-US" sz="2800" b="1" dirty="0"/>
          </a:p>
        </p:txBody>
      </p:sp>
      <p:sp>
        <p:nvSpPr>
          <p:cNvPr id="10" name="Content Placeholder 9"/>
          <p:cNvSpPr>
            <a:spLocks noGrp="1"/>
          </p:cNvSpPr>
          <p:nvPr>
            <p:ph idx="1"/>
          </p:nvPr>
        </p:nvSpPr>
        <p:spPr>
          <a:xfrm>
            <a:off x="228600" y="685800"/>
            <a:ext cx="8686800" cy="4953000"/>
          </a:xfrm>
        </p:spPr>
        <p:txBody>
          <a:bodyPr/>
          <a:lstStyle/>
          <a:p>
            <a:pPr algn="just"/>
            <a:r>
              <a:rPr lang="en-US" sz="2500" dirty="0"/>
              <a:t>One problem with TDM is how to handle a disparity in the input data rates. </a:t>
            </a:r>
            <a:endParaRPr lang="en-US" sz="2500" dirty="0"/>
          </a:p>
          <a:p>
            <a:pPr algn="just"/>
            <a:r>
              <a:rPr lang="en-US" sz="2500" dirty="0"/>
              <a:t>In all our discussion so far, we assumed that the data rates of all input lines were the same. </a:t>
            </a:r>
            <a:endParaRPr lang="en-US" sz="2500" dirty="0"/>
          </a:p>
          <a:p>
            <a:pPr algn="just"/>
            <a:r>
              <a:rPr lang="en-US" sz="2500" dirty="0"/>
              <a:t>However, if data rates are not the same, three strategies, or a combination of them, can be used.</a:t>
            </a:r>
            <a:endParaRPr lang="en-US" sz="2500" dirty="0"/>
          </a:p>
          <a:p>
            <a:pPr algn="just"/>
            <a:r>
              <a:rPr lang="en-US" sz="2500" dirty="0"/>
              <a:t>We call these three strategies multilevel multiplexing, multiple-slot allocation, and pulse stuffing.</a:t>
            </a:r>
            <a:endParaRPr lang="en-US" sz="2500" dirty="0"/>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2800" b="1" dirty="0"/>
              <a:t>Multilevel Multiplexing</a:t>
            </a:r>
            <a:endParaRPr lang="en-US" sz="2800" b="1" dirty="0"/>
          </a:p>
        </p:txBody>
      </p:sp>
      <p:sp>
        <p:nvSpPr>
          <p:cNvPr id="10" name="Content Placeholder 9"/>
          <p:cNvSpPr>
            <a:spLocks noGrp="1"/>
          </p:cNvSpPr>
          <p:nvPr>
            <p:ph idx="1"/>
          </p:nvPr>
        </p:nvSpPr>
        <p:spPr>
          <a:xfrm>
            <a:off x="228600" y="685800"/>
            <a:ext cx="8686800" cy="4953000"/>
          </a:xfrm>
        </p:spPr>
        <p:txBody>
          <a:bodyPr/>
          <a:lstStyle/>
          <a:p>
            <a:pPr algn="just"/>
            <a:r>
              <a:rPr lang="en-US" sz="2500" dirty="0"/>
              <a:t>Multilevel multiplexing is a technique used when the data rate of an input line is a multiple of others. </a:t>
            </a:r>
            <a:endParaRPr lang="en-US" sz="2500" dirty="0"/>
          </a:p>
          <a:p>
            <a:pPr algn="just"/>
            <a:r>
              <a:rPr lang="en-US" sz="2500" dirty="0"/>
              <a:t>For example, in Figure, we have two inputs of 20 kbps and three inputs of 40 kbps. </a:t>
            </a:r>
            <a:endParaRPr lang="en-US" sz="2500" dirty="0"/>
          </a:p>
          <a:p>
            <a:pPr algn="just"/>
            <a:r>
              <a:rPr lang="en-US" sz="2500" dirty="0"/>
              <a:t>The first two input lines can be multiplexed together to provide a data rate equal to the last three. </a:t>
            </a:r>
            <a:endParaRPr lang="en-US" sz="2500" dirty="0"/>
          </a:p>
          <a:p>
            <a:pPr algn="just"/>
            <a:r>
              <a:rPr lang="en-US" sz="2500" dirty="0"/>
              <a:t>A second level of multiplexing can create an output of 160 kbps.</a:t>
            </a:r>
            <a:endParaRPr lang="en-US" sz="2500" dirty="0"/>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2800" b="1" dirty="0"/>
              <a:t>Multilevel Multiplexing</a:t>
            </a:r>
            <a:endParaRPr lang="en-US" sz="2800" b="1" dirty="0"/>
          </a:p>
        </p:txBody>
      </p:sp>
      <p:pic>
        <p:nvPicPr>
          <p:cNvPr id="12" name="Picture 8"/>
          <p:cNvPicPr>
            <a:picLocks noChangeAspect="1" noChangeArrowheads="1"/>
          </p:cNvPicPr>
          <p:nvPr/>
        </p:nvPicPr>
        <p:blipFill>
          <a:blip r:embed="rId2"/>
          <a:srcRect/>
          <a:stretch>
            <a:fillRect/>
          </a:stretch>
        </p:blipFill>
        <p:spPr bwMode="auto">
          <a:xfrm>
            <a:off x="484188" y="685800"/>
            <a:ext cx="7897812" cy="2938462"/>
          </a:xfrm>
          <a:prstGeom prst="rect">
            <a:avLst/>
          </a:prstGeom>
          <a:noFill/>
          <a:ln w="9525">
            <a:noFill/>
            <a:miter lim="800000"/>
            <a:headEnd/>
            <a:tailEnd/>
          </a:ln>
          <a:effectLst/>
        </p:spPr>
      </p:pic>
      <p:sp>
        <p:nvSpPr>
          <p:cNvPr id="13" name="Content Placeholder 9"/>
          <p:cNvSpPr>
            <a:spLocks noGrp="1"/>
          </p:cNvSpPr>
          <p:nvPr>
            <p:ph idx="1"/>
          </p:nvPr>
        </p:nvSpPr>
        <p:spPr>
          <a:xfrm>
            <a:off x="228600" y="3733800"/>
            <a:ext cx="8686800" cy="1905000"/>
          </a:xfrm>
        </p:spPr>
        <p:txBody>
          <a:bodyPr/>
          <a:lstStyle/>
          <a:p>
            <a:pPr algn="just"/>
            <a:r>
              <a:rPr lang="en-US" sz="2500" dirty="0"/>
              <a:t>Multilevel multiplexing is a technique used when the data rate of an input line is a multiple of others. </a:t>
            </a:r>
            <a:endParaRPr lang="en-US" sz="2500" dirty="0"/>
          </a:p>
          <a:p>
            <a:pPr algn="just"/>
            <a:r>
              <a:rPr lang="en-US" sz="2500" dirty="0"/>
              <a:t>For example, in Figure, we have two inputs of 20 kbps and three inputs of 40 kbps. </a:t>
            </a:r>
            <a:endParaRPr lang="en-US" sz="2500" dirty="0"/>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2800" b="1" dirty="0"/>
              <a:t>Multilevel Multiplexing</a:t>
            </a:r>
            <a:endParaRPr lang="en-US" sz="2800" b="1" dirty="0"/>
          </a:p>
        </p:txBody>
      </p:sp>
      <p:sp>
        <p:nvSpPr>
          <p:cNvPr id="10" name="Content Placeholder 9"/>
          <p:cNvSpPr>
            <a:spLocks noGrp="1"/>
          </p:cNvSpPr>
          <p:nvPr>
            <p:ph idx="1"/>
          </p:nvPr>
        </p:nvSpPr>
        <p:spPr>
          <a:xfrm>
            <a:off x="228600" y="685800"/>
            <a:ext cx="8686800" cy="1752600"/>
          </a:xfrm>
        </p:spPr>
        <p:txBody>
          <a:bodyPr/>
          <a:lstStyle/>
          <a:p>
            <a:pPr algn="just"/>
            <a:r>
              <a:rPr lang="en-US" sz="2500" dirty="0"/>
              <a:t>The first two input lines can be multiplexed together to provide a data rate equal to the last three. </a:t>
            </a:r>
            <a:endParaRPr lang="en-US" sz="2500" dirty="0"/>
          </a:p>
          <a:p>
            <a:pPr algn="just"/>
            <a:r>
              <a:rPr lang="en-US" sz="2500" dirty="0"/>
              <a:t>A second level of multiplexing can create an output of 160 kbps.</a:t>
            </a:r>
            <a:endParaRPr lang="en-US" sz="2500" dirty="0"/>
          </a:p>
        </p:txBody>
      </p:sp>
      <p:sp>
        <p:nvSpPr>
          <p:cNvPr id="11" name="Title 8"/>
          <p:cNvSpPr txBox="1"/>
          <p:nvPr/>
        </p:nvSpPr>
        <p:spPr bwMode="auto">
          <a:xfrm>
            <a:off x="304800" y="2636838"/>
            <a:ext cx="8458200" cy="411162"/>
          </a:xfrm>
          <a:prstGeom prst="rect">
            <a:avLst/>
          </a:prstGeom>
          <a:noFill/>
          <a:ln w="9525">
            <a:noFill/>
            <a:miter lim="800000"/>
          </a:ln>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2800" b="1" i="0" u="none" strike="noStrike" kern="0" cap="none" spc="0" normalizeH="0" baseline="0" noProof="0" dirty="0">
                <a:ln>
                  <a:noFill/>
                </a:ln>
                <a:solidFill>
                  <a:schemeClr val="tx2"/>
                </a:solidFill>
                <a:effectLst/>
                <a:uLnTx/>
                <a:uFillTx/>
                <a:latin typeface="+mj-lt"/>
                <a:ea typeface="+mj-ea"/>
                <a:cs typeface="+mj-cs"/>
              </a:rPr>
              <a:t>Multiple-Slot Allocation</a:t>
            </a:r>
            <a:endParaRPr kumimoji="0" lang="en-US" sz="2800" b="1" i="0" u="none" strike="noStrike" kern="0" cap="none" spc="0" normalizeH="0" baseline="0" noProof="0" dirty="0">
              <a:ln>
                <a:noFill/>
              </a:ln>
              <a:solidFill>
                <a:schemeClr val="tx2"/>
              </a:solidFill>
              <a:effectLst/>
              <a:uLnTx/>
              <a:uFillTx/>
              <a:latin typeface="+mj-lt"/>
              <a:ea typeface="+mj-ea"/>
              <a:cs typeface="+mj-cs"/>
            </a:endParaRPr>
          </a:p>
        </p:txBody>
      </p:sp>
      <p:sp>
        <p:nvSpPr>
          <p:cNvPr id="12" name="Content Placeholder 9"/>
          <p:cNvSpPr txBox="1"/>
          <p:nvPr/>
        </p:nvSpPr>
        <p:spPr bwMode="auto">
          <a:xfrm>
            <a:off x="228600" y="3200400"/>
            <a:ext cx="8686800" cy="1828800"/>
          </a:xfrm>
          <a:prstGeom prst="rect">
            <a:avLst/>
          </a:prstGeom>
          <a:noFill/>
          <a:ln w="9525">
            <a:noFill/>
            <a:miter lim="800000"/>
          </a:ln>
        </p:spPr>
        <p:txBody>
          <a:bodyPr vert="horz" wrap="square" lIns="91440" tIns="45720" rIns="91440" bIns="45720" numCol="1" anchor="t" anchorCtr="0" compatLnSpc="1"/>
          <a:lstStyle/>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en-US" sz="2500" b="0" i="0" u="none" strike="noStrike" kern="0" cap="none" spc="0" normalizeH="0" baseline="0" noProof="0" dirty="0">
                <a:ln>
                  <a:noFill/>
                </a:ln>
                <a:solidFill>
                  <a:schemeClr val="tx1"/>
                </a:solidFill>
                <a:effectLst/>
                <a:uLnTx/>
                <a:uFillTx/>
                <a:latin typeface="+mn-lt"/>
                <a:ea typeface="+mn-ea"/>
                <a:cs typeface="+mn-cs"/>
              </a:rPr>
              <a:t>Sometimes it is more efficient to allot more than one slot in a frame to a single input line. </a:t>
            </a:r>
            <a:endParaRPr kumimoji="0" lang="en-US" sz="25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en-US" sz="2500" b="0" i="0" u="none" strike="noStrike" kern="0" cap="none" spc="0" normalizeH="0" baseline="0" noProof="0" dirty="0">
                <a:ln>
                  <a:noFill/>
                </a:ln>
                <a:solidFill>
                  <a:schemeClr val="tx1"/>
                </a:solidFill>
                <a:effectLst/>
                <a:uLnTx/>
                <a:uFillTx/>
                <a:latin typeface="+mn-lt"/>
                <a:ea typeface="+mn-ea"/>
                <a:cs typeface="+mn-cs"/>
              </a:rPr>
              <a:t>For example, we might have an input line that has a data  rate that is a multiple of another input. </a:t>
            </a:r>
            <a:endParaRPr kumimoji="0" lang="en-US" sz="25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0" fontAlgn="base" latinLnBrk="0" hangingPunct="0">
              <a:lnSpc>
                <a:spcPct val="100000"/>
              </a:lnSpc>
              <a:spcBef>
                <a:spcPct val="20000"/>
              </a:spcBef>
              <a:spcAft>
                <a:spcPct val="0"/>
              </a:spcAft>
              <a:buClrTx/>
              <a:buSzTx/>
              <a:buFontTx/>
              <a:buChar char="•"/>
              <a:defRPr/>
            </a:pPr>
            <a:endParaRPr kumimoji="0" lang="en-US" sz="25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2800" b="1" dirty="0"/>
              <a:t>Multiple-Slot Allocation</a:t>
            </a:r>
            <a:endParaRPr lang="en-US" sz="2800" b="1" dirty="0"/>
          </a:p>
        </p:txBody>
      </p:sp>
      <p:sp>
        <p:nvSpPr>
          <p:cNvPr id="10" name="Content Placeholder 9"/>
          <p:cNvSpPr>
            <a:spLocks noGrp="1"/>
          </p:cNvSpPr>
          <p:nvPr>
            <p:ph idx="1"/>
          </p:nvPr>
        </p:nvSpPr>
        <p:spPr>
          <a:xfrm>
            <a:off x="228600" y="685800"/>
            <a:ext cx="8686800" cy="4953000"/>
          </a:xfrm>
        </p:spPr>
        <p:txBody>
          <a:bodyPr/>
          <a:lstStyle/>
          <a:p>
            <a:pPr algn="just"/>
            <a:r>
              <a:rPr lang="en-US" sz="2500" dirty="0"/>
              <a:t>In Figure, the input line with a 50 kbps data rate can be given two slots in the output. </a:t>
            </a:r>
            <a:endParaRPr lang="en-US" sz="2500" dirty="0"/>
          </a:p>
          <a:p>
            <a:pPr algn="just"/>
            <a:r>
              <a:rPr lang="en-US" sz="2500" dirty="0"/>
              <a:t>We insert a serial-to-parallel converter in the line to make two inputs out of one.</a:t>
            </a:r>
            <a:endParaRPr lang="en-US" sz="2500" dirty="0"/>
          </a:p>
        </p:txBody>
      </p:sp>
      <p:pic>
        <p:nvPicPr>
          <p:cNvPr id="11" name="Picture 6"/>
          <p:cNvPicPr>
            <a:picLocks noChangeAspect="1" noChangeArrowheads="1"/>
          </p:cNvPicPr>
          <p:nvPr/>
        </p:nvPicPr>
        <p:blipFill>
          <a:blip r:embed="rId2"/>
          <a:srcRect/>
          <a:stretch>
            <a:fillRect/>
          </a:stretch>
        </p:blipFill>
        <p:spPr bwMode="auto">
          <a:xfrm>
            <a:off x="706438" y="2741612"/>
            <a:ext cx="7751762" cy="2439988"/>
          </a:xfrm>
          <a:prstGeom prst="rect">
            <a:avLst/>
          </a:prstGeom>
          <a:noFill/>
          <a:ln w="9525">
            <a:noFill/>
            <a:miter lim="800000"/>
            <a:headEnd/>
            <a:tailEnd/>
          </a:ln>
          <a:effectLst/>
        </p:spPr>
      </p:pic>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2800" b="1" dirty="0"/>
              <a:t>Pulse Stuffing</a:t>
            </a:r>
            <a:endParaRPr lang="en-US" sz="2800" b="1" dirty="0"/>
          </a:p>
        </p:txBody>
      </p:sp>
      <p:sp>
        <p:nvSpPr>
          <p:cNvPr id="13" name="Content Placeholder 9"/>
          <p:cNvSpPr>
            <a:spLocks noGrp="1"/>
          </p:cNvSpPr>
          <p:nvPr>
            <p:ph idx="1"/>
          </p:nvPr>
        </p:nvSpPr>
        <p:spPr>
          <a:xfrm>
            <a:off x="228600" y="685800"/>
            <a:ext cx="8686800" cy="4953000"/>
          </a:xfrm>
        </p:spPr>
        <p:txBody>
          <a:bodyPr/>
          <a:lstStyle/>
          <a:p>
            <a:pPr algn="just"/>
            <a:r>
              <a:rPr lang="en-US" sz="2500" dirty="0"/>
              <a:t>Sometimes the bit rates of sources are not multiple integers of each other. </a:t>
            </a:r>
            <a:endParaRPr lang="en-US" sz="2500" dirty="0"/>
          </a:p>
          <a:p>
            <a:pPr algn="just"/>
            <a:r>
              <a:rPr lang="en-US" sz="2500" dirty="0"/>
              <a:t>Therefore, neither of the above two techniques can be applied. </a:t>
            </a:r>
            <a:endParaRPr lang="en-US" sz="2500" dirty="0"/>
          </a:p>
          <a:p>
            <a:pPr algn="just"/>
            <a:r>
              <a:rPr lang="en-US" sz="2500" dirty="0"/>
              <a:t>One solution is to make the highest input data rate the dominant data rate and then add dummy bits to the input lines with lower rates. </a:t>
            </a:r>
            <a:endParaRPr lang="en-US" sz="2500" dirty="0"/>
          </a:p>
          <a:p>
            <a:pPr algn="just"/>
            <a:r>
              <a:rPr lang="en-US" sz="2500" dirty="0"/>
              <a:t>This will increase their rates. </a:t>
            </a:r>
            <a:endParaRPr lang="en-US" sz="2500" dirty="0"/>
          </a:p>
          <a:p>
            <a:pPr algn="just"/>
            <a:r>
              <a:rPr lang="en-US" sz="2500" dirty="0"/>
              <a:t>This technique is called pulse stuffing, bit padding, or bit stuffing. </a:t>
            </a:r>
            <a:endParaRPr lang="en-US" sz="2500" dirty="0"/>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2800" b="1" dirty="0"/>
              <a:t>Pulse Stuffing</a:t>
            </a:r>
            <a:endParaRPr lang="en-US" sz="2800" b="1" dirty="0"/>
          </a:p>
        </p:txBody>
      </p:sp>
      <p:sp>
        <p:nvSpPr>
          <p:cNvPr id="13" name="Content Placeholder 9"/>
          <p:cNvSpPr>
            <a:spLocks noGrp="1"/>
          </p:cNvSpPr>
          <p:nvPr>
            <p:ph idx="1"/>
          </p:nvPr>
        </p:nvSpPr>
        <p:spPr>
          <a:xfrm>
            <a:off x="228600" y="685800"/>
            <a:ext cx="8686800" cy="4953000"/>
          </a:xfrm>
        </p:spPr>
        <p:txBody>
          <a:bodyPr/>
          <a:lstStyle/>
          <a:p>
            <a:pPr algn="just"/>
            <a:r>
              <a:rPr lang="en-US" sz="2500" dirty="0"/>
              <a:t>The idea is shown in Figure 6.21. </a:t>
            </a:r>
            <a:endParaRPr lang="en-US" sz="2500" dirty="0"/>
          </a:p>
          <a:p>
            <a:pPr algn="just"/>
            <a:r>
              <a:rPr lang="en-US" sz="2500" dirty="0"/>
              <a:t>The input with a data rate of 46 is pulse-stuffed to increase the rate to 50 kbps. </a:t>
            </a:r>
            <a:endParaRPr lang="en-US" sz="2500" dirty="0"/>
          </a:p>
          <a:p>
            <a:pPr algn="just"/>
            <a:r>
              <a:rPr lang="en-US" sz="2500" dirty="0"/>
              <a:t>Now multiplexing can take place.</a:t>
            </a:r>
            <a:endParaRPr lang="en-US" sz="2500" dirty="0"/>
          </a:p>
        </p:txBody>
      </p:sp>
      <p:pic>
        <p:nvPicPr>
          <p:cNvPr id="8" name="Picture 6"/>
          <p:cNvPicPr>
            <a:picLocks noChangeAspect="1" noChangeArrowheads="1"/>
          </p:cNvPicPr>
          <p:nvPr/>
        </p:nvPicPr>
        <p:blipFill>
          <a:blip r:embed="rId2"/>
          <a:srcRect/>
          <a:stretch>
            <a:fillRect/>
          </a:stretch>
        </p:blipFill>
        <p:spPr bwMode="auto">
          <a:xfrm>
            <a:off x="1371600" y="2744788"/>
            <a:ext cx="6353175" cy="2284412"/>
          </a:xfrm>
          <a:prstGeom prst="rect">
            <a:avLst/>
          </a:prstGeom>
          <a:noFill/>
          <a:ln w="9525">
            <a:noFill/>
            <a:miter lim="800000"/>
            <a:headEnd/>
            <a:tailEnd/>
          </a:ln>
          <a:effectLst/>
        </p:spPr>
      </p:pic>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2800" b="1" dirty="0"/>
              <a:t>Frame Synchronizing</a:t>
            </a:r>
            <a:endParaRPr lang="en-US" sz="2800" b="1" dirty="0"/>
          </a:p>
        </p:txBody>
      </p:sp>
      <p:sp>
        <p:nvSpPr>
          <p:cNvPr id="13" name="Content Placeholder 9"/>
          <p:cNvSpPr>
            <a:spLocks noGrp="1"/>
          </p:cNvSpPr>
          <p:nvPr>
            <p:ph idx="1"/>
          </p:nvPr>
        </p:nvSpPr>
        <p:spPr>
          <a:xfrm>
            <a:off x="228600" y="685800"/>
            <a:ext cx="8686800" cy="4953000"/>
          </a:xfrm>
        </p:spPr>
        <p:txBody>
          <a:bodyPr/>
          <a:lstStyle/>
          <a:p>
            <a:pPr algn="just"/>
            <a:r>
              <a:rPr lang="en-US" sz="2500" dirty="0"/>
              <a:t>The implementation of TDM is not as simple as that of FDM. </a:t>
            </a:r>
            <a:endParaRPr lang="en-US" sz="2500" dirty="0"/>
          </a:p>
          <a:p>
            <a:pPr algn="just"/>
            <a:r>
              <a:rPr lang="en-US" sz="2500" dirty="0"/>
              <a:t>Synchronization between the multiplexer and </a:t>
            </a:r>
            <a:r>
              <a:rPr lang="en-US" sz="2500" dirty="0" err="1"/>
              <a:t>demultiplexer</a:t>
            </a:r>
            <a:r>
              <a:rPr lang="en-US" sz="2500" dirty="0"/>
              <a:t> is a major issue. </a:t>
            </a:r>
            <a:endParaRPr lang="en-US" sz="2500" dirty="0"/>
          </a:p>
          <a:p>
            <a:pPr algn="just"/>
            <a:r>
              <a:rPr lang="en-US" sz="2500" dirty="0"/>
              <a:t>If the multiplexer and the </a:t>
            </a:r>
            <a:r>
              <a:rPr lang="en-US" sz="2500" dirty="0" err="1"/>
              <a:t>demultiplexer</a:t>
            </a:r>
            <a:r>
              <a:rPr lang="en-US" sz="2500" dirty="0"/>
              <a:t> are not synchronized, a bit belonging to one channel may be received by the wrong channel. </a:t>
            </a:r>
            <a:endParaRPr lang="en-US" sz="2500" dirty="0"/>
          </a:p>
          <a:p>
            <a:pPr algn="just"/>
            <a:r>
              <a:rPr lang="en-US" sz="2500" dirty="0"/>
              <a:t>For this reason, one or more synchronization bits are usually added to the beginning of each frame. </a:t>
            </a:r>
            <a:endParaRPr lang="en-US" sz="2500" dirty="0"/>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2800" b="1" dirty="0"/>
              <a:t>Frame Synchronizing</a:t>
            </a:r>
            <a:endParaRPr lang="en-US" sz="2800" b="1" dirty="0"/>
          </a:p>
        </p:txBody>
      </p:sp>
      <p:sp>
        <p:nvSpPr>
          <p:cNvPr id="13" name="Content Placeholder 9"/>
          <p:cNvSpPr>
            <a:spLocks noGrp="1"/>
          </p:cNvSpPr>
          <p:nvPr>
            <p:ph idx="1"/>
          </p:nvPr>
        </p:nvSpPr>
        <p:spPr>
          <a:xfrm>
            <a:off x="228600" y="685800"/>
            <a:ext cx="8686800" cy="4953000"/>
          </a:xfrm>
        </p:spPr>
        <p:txBody>
          <a:bodyPr/>
          <a:lstStyle/>
          <a:p>
            <a:pPr algn="just"/>
            <a:r>
              <a:rPr lang="en-US" sz="2500" dirty="0"/>
              <a:t>These bits, called framing bits, follow a pattern, frame to frame, that allows the </a:t>
            </a:r>
            <a:r>
              <a:rPr lang="en-US" sz="2500" b="1" dirty="0" err="1"/>
              <a:t>demultiplexer</a:t>
            </a:r>
            <a:r>
              <a:rPr lang="en-US" sz="2500" b="1" dirty="0"/>
              <a:t> to synchronize with the incoming stream </a:t>
            </a:r>
            <a:r>
              <a:rPr lang="en-US" sz="2500" dirty="0"/>
              <a:t>so that it can separate the time slots accurately. </a:t>
            </a:r>
            <a:endParaRPr lang="en-US" sz="2500" dirty="0"/>
          </a:p>
          <a:p>
            <a:pPr algn="just"/>
            <a:r>
              <a:rPr lang="en-US" sz="2500" dirty="0"/>
              <a:t>This synchronization information consists of 1 bit per frame, </a:t>
            </a:r>
            <a:r>
              <a:rPr lang="en-US" sz="2500" b="1" dirty="0"/>
              <a:t>alternating between 0 and 1</a:t>
            </a:r>
            <a:r>
              <a:rPr lang="en-US" sz="2500" dirty="0"/>
              <a:t>, as shown in Figure</a:t>
            </a:r>
            <a:endParaRPr lang="en-US" sz="2500" dirty="0"/>
          </a:p>
        </p:txBody>
      </p:sp>
      <p:pic>
        <p:nvPicPr>
          <p:cNvPr id="8" name="Picture 6"/>
          <p:cNvPicPr>
            <a:picLocks noChangeAspect="1" noChangeArrowheads="1"/>
          </p:cNvPicPr>
          <p:nvPr/>
        </p:nvPicPr>
        <p:blipFill>
          <a:blip r:embed="rId2"/>
          <a:srcRect/>
          <a:stretch>
            <a:fillRect/>
          </a:stretch>
        </p:blipFill>
        <p:spPr bwMode="auto">
          <a:xfrm>
            <a:off x="727075" y="3276600"/>
            <a:ext cx="7578725" cy="2187575"/>
          </a:xfrm>
          <a:prstGeom prst="rect">
            <a:avLst/>
          </a:prstGeom>
          <a:noFill/>
          <a:ln w="9525">
            <a:noFill/>
            <a:miter lim="800000"/>
            <a:headEnd/>
            <a:tailEnd/>
          </a:ln>
          <a:effectLst/>
        </p:spPr>
      </p:pic>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2800" b="1" dirty="0"/>
              <a:t>Synchronous TDM Applications</a:t>
            </a:r>
            <a:endParaRPr lang="en-US" sz="2800" b="1" dirty="0"/>
          </a:p>
        </p:txBody>
      </p:sp>
      <p:sp>
        <p:nvSpPr>
          <p:cNvPr id="13" name="Content Placeholder 9"/>
          <p:cNvSpPr>
            <a:spLocks noGrp="1"/>
          </p:cNvSpPr>
          <p:nvPr>
            <p:ph idx="1"/>
          </p:nvPr>
        </p:nvSpPr>
        <p:spPr>
          <a:xfrm>
            <a:off x="228600" y="609600"/>
            <a:ext cx="8686800" cy="4953000"/>
          </a:xfrm>
        </p:spPr>
        <p:txBody>
          <a:bodyPr/>
          <a:lstStyle/>
          <a:p>
            <a:pPr algn="just"/>
            <a:r>
              <a:rPr lang="en-US" sz="2500" dirty="0"/>
              <a:t>Some second-generation cellular telephone companies use synchronous TDM. </a:t>
            </a:r>
            <a:endParaRPr lang="en-US" sz="2500" dirty="0"/>
          </a:p>
          <a:p>
            <a:pPr algn="just"/>
            <a:r>
              <a:rPr lang="en-US" sz="2500" dirty="0"/>
              <a:t>For example, the digital version of cellular telephony divides the available bandwidth into 30-kHz bands. </a:t>
            </a:r>
            <a:endParaRPr lang="en-US" sz="2500" dirty="0"/>
          </a:p>
          <a:p>
            <a:pPr algn="just"/>
            <a:r>
              <a:rPr lang="en-US" sz="2500" dirty="0"/>
              <a:t>For each band, TDM is applied so that six users can share the band. </a:t>
            </a:r>
            <a:endParaRPr lang="en-US" sz="2500" dirty="0"/>
          </a:p>
          <a:p>
            <a:pPr algn="just"/>
            <a:r>
              <a:rPr lang="en-US" sz="2500" dirty="0"/>
              <a:t>This means that each 30 kHz band is now made of six time slots, and the digitized voice signals of the users are inserted in the slots. </a:t>
            </a:r>
            <a:endParaRPr lang="en-US" sz="2500" dirty="0"/>
          </a:p>
          <a:p>
            <a:pPr algn="just"/>
            <a:r>
              <a:rPr lang="en-US" sz="2500" dirty="0"/>
              <a:t>Using TDM, the number of telephone users in each area is now 6 times greater.</a:t>
            </a:r>
            <a:endParaRPr lang="en-US" sz="2500"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a:t>MULTIPLEXING</a:t>
            </a:r>
            <a:endParaRPr lang="en-US" sz="3000" b="1" dirty="0"/>
          </a:p>
        </p:txBody>
      </p:sp>
      <p:sp>
        <p:nvSpPr>
          <p:cNvPr id="10" name="Content Placeholder 9"/>
          <p:cNvSpPr>
            <a:spLocks noGrp="1"/>
          </p:cNvSpPr>
          <p:nvPr>
            <p:ph idx="1"/>
          </p:nvPr>
        </p:nvSpPr>
        <p:spPr>
          <a:xfrm>
            <a:off x="228600" y="685800"/>
            <a:ext cx="8686800" cy="4953000"/>
          </a:xfrm>
        </p:spPr>
        <p:txBody>
          <a:bodyPr/>
          <a:lstStyle/>
          <a:p>
            <a:pPr algn="just"/>
            <a:r>
              <a:rPr lang="en-US" sz="2500" dirty="0"/>
              <a:t>The lines on the left direct their transmission streams to a multiplexer (MUX), which combines them into a single stream (many-to-one).</a:t>
            </a:r>
            <a:endParaRPr lang="en-US" sz="2500" dirty="0"/>
          </a:p>
          <a:p>
            <a:pPr algn="just"/>
            <a:r>
              <a:rPr lang="en-US" sz="2500" dirty="0"/>
              <a:t>At the receiving end, that stream is fed into a </a:t>
            </a:r>
            <a:r>
              <a:rPr lang="en-US" sz="2500" dirty="0" err="1"/>
              <a:t>demultiplexer</a:t>
            </a:r>
            <a:r>
              <a:rPr lang="en-US" sz="2500" dirty="0"/>
              <a:t> (DEMUX), which separates the stream back into its component transmissions (one-to-many) and directs them to their corresponding lines. </a:t>
            </a:r>
            <a:endParaRPr lang="en-US" sz="2500" dirty="0"/>
          </a:p>
          <a:p>
            <a:pPr algn="just"/>
            <a:r>
              <a:rPr lang="en-US" sz="2500" dirty="0"/>
              <a:t>In the figure, the word link refers to the physical path. </a:t>
            </a:r>
            <a:endParaRPr lang="en-US" sz="2500" dirty="0"/>
          </a:p>
          <a:p>
            <a:pPr algn="just"/>
            <a:r>
              <a:rPr lang="en-US" sz="2500" dirty="0"/>
              <a:t>The word channel refers to the portion of a link that carries a transmission between a given pair of lines. </a:t>
            </a:r>
            <a:endParaRPr lang="en-US" sz="2500" dirty="0"/>
          </a:p>
          <a:p>
            <a:pPr algn="just"/>
            <a:r>
              <a:rPr lang="en-US" sz="2500" dirty="0"/>
              <a:t>One link can have many (n) channels</a:t>
            </a:r>
            <a:endParaRPr lang="en-US" sz="2500" dirty="0"/>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2800" b="1" dirty="0"/>
              <a:t>Statistical Time-Division Multiplexing</a:t>
            </a:r>
            <a:endParaRPr lang="en-US" sz="2800" b="1" dirty="0"/>
          </a:p>
        </p:txBody>
      </p:sp>
      <p:sp>
        <p:nvSpPr>
          <p:cNvPr id="13" name="Content Placeholder 9"/>
          <p:cNvSpPr>
            <a:spLocks noGrp="1"/>
          </p:cNvSpPr>
          <p:nvPr>
            <p:ph idx="1"/>
          </p:nvPr>
        </p:nvSpPr>
        <p:spPr>
          <a:xfrm>
            <a:off x="228600" y="609600"/>
            <a:ext cx="8686800" cy="4953000"/>
          </a:xfrm>
        </p:spPr>
        <p:txBody>
          <a:bodyPr/>
          <a:lstStyle/>
          <a:p>
            <a:pPr algn="just"/>
            <a:r>
              <a:rPr lang="en-US" sz="2500" dirty="0"/>
              <a:t>In synchronous TDM, each input has a reserved slot in the output frame. </a:t>
            </a:r>
            <a:endParaRPr lang="en-US" sz="2500" dirty="0"/>
          </a:p>
          <a:p>
            <a:pPr algn="just"/>
            <a:r>
              <a:rPr lang="en-US" sz="2500" dirty="0"/>
              <a:t>This can be inefficient if some input lines have no data to send. </a:t>
            </a:r>
            <a:endParaRPr lang="en-US" sz="2500" dirty="0"/>
          </a:p>
          <a:p>
            <a:pPr algn="just"/>
            <a:r>
              <a:rPr lang="en-US" sz="2500" dirty="0"/>
              <a:t>In statistical time-division multiplexing, slots are </a:t>
            </a:r>
            <a:r>
              <a:rPr lang="en-US" sz="2500" b="1" dirty="0"/>
              <a:t>dynamically allocated </a:t>
            </a:r>
            <a:r>
              <a:rPr lang="en-US" sz="2500" dirty="0"/>
              <a:t>to improve bandwidth efficiency.</a:t>
            </a:r>
            <a:endParaRPr lang="en-US" sz="2500" dirty="0"/>
          </a:p>
          <a:p>
            <a:pPr algn="just"/>
            <a:r>
              <a:rPr lang="en-US" sz="2500" dirty="0"/>
              <a:t>Only when an input line has a slot's worth of data to send is it given a slot in the output frame. </a:t>
            </a:r>
            <a:endParaRPr lang="en-US" sz="2500" dirty="0"/>
          </a:p>
          <a:p>
            <a:pPr algn="just"/>
            <a:r>
              <a:rPr lang="en-US" sz="2500" dirty="0"/>
              <a:t>In statistical multiplexing, the </a:t>
            </a:r>
            <a:r>
              <a:rPr lang="en-US" sz="2500" b="1" dirty="0"/>
              <a:t>number of slots in each frame is less than the number of input lines</a:t>
            </a:r>
            <a:r>
              <a:rPr lang="en-US" sz="2500" dirty="0"/>
              <a:t>. </a:t>
            </a:r>
            <a:endParaRPr lang="en-US" sz="2500" dirty="0"/>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2800" b="1" dirty="0"/>
              <a:t>Statistical Time-Division Multiplexing</a:t>
            </a:r>
            <a:endParaRPr lang="en-US" sz="2800" b="1" dirty="0"/>
          </a:p>
        </p:txBody>
      </p:sp>
      <p:sp>
        <p:nvSpPr>
          <p:cNvPr id="13" name="Content Placeholder 9"/>
          <p:cNvSpPr>
            <a:spLocks noGrp="1"/>
          </p:cNvSpPr>
          <p:nvPr>
            <p:ph idx="1"/>
          </p:nvPr>
        </p:nvSpPr>
        <p:spPr>
          <a:xfrm>
            <a:off x="228600" y="609600"/>
            <a:ext cx="8686800" cy="4953000"/>
          </a:xfrm>
        </p:spPr>
        <p:txBody>
          <a:bodyPr/>
          <a:lstStyle/>
          <a:p>
            <a:pPr algn="just"/>
            <a:r>
              <a:rPr lang="en-US" sz="2500" dirty="0"/>
              <a:t>The multiplexer checks each input line in </a:t>
            </a:r>
            <a:r>
              <a:rPr lang="en-US" sz="2500" b="1" dirty="0"/>
              <a:t>round robin </a:t>
            </a:r>
            <a:r>
              <a:rPr lang="en-US" sz="2500" dirty="0"/>
              <a:t>fashion; </a:t>
            </a:r>
            <a:endParaRPr lang="en-US" sz="2500" dirty="0"/>
          </a:p>
          <a:p>
            <a:pPr algn="just"/>
            <a:r>
              <a:rPr lang="en-US" sz="2500" dirty="0"/>
              <a:t>It allocates a slot for an input line if the line has data to send; otherwise, it skips the line and checks the next line.</a:t>
            </a:r>
            <a:endParaRPr lang="en-US" sz="2500" dirty="0"/>
          </a:p>
          <a:p>
            <a:pPr algn="just"/>
            <a:endParaRPr lang="en-US" sz="2500" dirty="0"/>
          </a:p>
          <a:p>
            <a:pPr algn="just"/>
            <a:r>
              <a:rPr lang="en-US" sz="2500" dirty="0"/>
              <a:t>In the former, some slots are empty because the corresponding line does not have data to send. </a:t>
            </a:r>
            <a:endParaRPr lang="en-US" sz="2500" dirty="0"/>
          </a:p>
          <a:p>
            <a:pPr algn="just"/>
            <a:r>
              <a:rPr lang="en-US" sz="2500" dirty="0"/>
              <a:t>In the latter, however, no slot is left empty as long as there are data to be sent by </a:t>
            </a:r>
            <a:r>
              <a:rPr lang="en-US" sz="2500" b="1" i="1" dirty="0"/>
              <a:t>any</a:t>
            </a:r>
            <a:r>
              <a:rPr lang="en-US" sz="2500" dirty="0"/>
              <a:t> input line.</a:t>
            </a:r>
            <a:endParaRPr lang="en-US" sz="2500" dirty="0"/>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2800" b="1" dirty="0"/>
              <a:t>Statistical Time-Division Multiplexing</a:t>
            </a:r>
            <a:endParaRPr lang="en-US" sz="2800" b="1" dirty="0"/>
          </a:p>
        </p:txBody>
      </p:sp>
      <p:pic>
        <p:nvPicPr>
          <p:cNvPr id="10" name="Picture 6"/>
          <p:cNvPicPr>
            <a:picLocks noChangeAspect="1" noChangeArrowheads="1"/>
          </p:cNvPicPr>
          <p:nvPr/>
        </p:nvPicPr>
        <p:blipFill>
          <a:blip r:embed="rId2"/>
          <a:srcRect/>
          <a:stretch>
            <a:fillRect/>
          </a:stretch>
        </p:blipFill>
        <p:spPr bwMode="auto">
          <a:xfrm>
            <a:off x="1306512" y="914400"/>
            <a:ext cx="6389688" cy="4321175"/>
          </a:xfrm>
          <a:prstGeom prst="rect">
            <a:avLst/>
          </a:prstGeom>
          <a:noFill/>
          <a:ln w="9525">
            <a:noFill/>
            <a:miter lim="800000"/>
            <a:headEnd/>
            <a:tailEnd/>
          </a:ln>
          <a:effectLst/>
        </p:spPr>
      </p:pic>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2800" b="1" dirty="0"/>
              <a:t>Statistical TDM - Addressing</a:t>
            </a:r>
            <a:endParaRPr lang="en-US" sz="2800" b="1" dirty="0"/>
          </a:p>
        </p:txBody>
      </p:sp>
      <p:sp>
        <p:nvSpPr>
          <p:cNvPr id="13" name="Content Placeholder 9"/>
          <p:cNvSpPr>
            <a:spLocks noGrp="1"/>
          </p:cNvSpPr>
          <p:nvPr>
            <p:ph idx="1"/>
          </p:nvPr>
        </p:nvSpPr>
        <p:spPr>
          <a:xfrm>
            <a:off x="228600" y="609600"/>
            <a:ext cx="8686800" cy="4953000"/>
          </a:xfrm>
        </p:spPr>
        <p:txBody>
          <a:bodyPr/>
          <a:lstStyle/>
          <a:p>
            <a:pPr algn="just"/>
            <a:r>
              <a:rPr lang="en-US" sz="2500" dirty="0"/>
              <a:t>Figure also shows a major difference between slots in synchronous TDM and statistical TDM. </a:t>
            </a:r>
            <a:endParaRPr lang="en-US" sz="2500" dirty="0"/>
          </a:p>
          <a:p>
            <a:pPr algn="just"/>
            <a:r>
              <a:rPr lang="en-US" sz="2500" dirty="0"/>
              <a:t>An output slot in synchronous TDM is totally occupied by data; in statistical TDM, a slot needs to carry </a:t>
            </a:r>
            <a:r>
              <a:rPr lang="en-US" sz="2500" b="1" i="1" dirty="0"/>
              <a:t>data as well as the address of the destination</a:t>
            </a:r>
            <a:r>
              <a:rPr lang="en-US" sz="2500" dirty="0"/>
              <a:t>.</a:t>
            </a:r>
            <a:endParaRPr lang="en-US" sz="2500" dirty="0"/>
          </a:p>
          <a:p>
            <a:pPr algn="just"/>
            <a:r>
              <a:rPr lang="en-US" sz="2500" dirty="0"/>
              <a:t>In synchronous TDM, there is no need for addressing; synchronization and pre assigned relationships between the inputs and outputs serve as an address.</a:t>
            </a:r>
            <a:endParaRPr lang="en-US" sz="2500" dirty="0"/>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2800" b="1" dirty="0"/>
              <a:t>Statistical TDM - Addressing</a:t>
            </a:r>
            <a:endParaRPr lang="en-US" sz="2800" b="1" dirty="0"/>
          </a:p>
        </p:txBody>
      </p:sp>
      <p:sp>
        <p:nvSpPr>
          <p:cNvPr id="13" name="Content Placeholder 9"/>
          <p:cNvSpPr>
            <a:spLocks noGrp="1"/>
          </p:cNvSpPr>
          <p:nvPr>
            <p:ph idx="1"/>
          </p:nvPr>
        </p:nvSpPr>
        <p:spPr>
          <a:xfrm>
            <a:off x="228600" y="609600"/>
            <a:ext cx="8686800" cy="4953000"/>
          </a:xfrm>
        </p:spPr>
        <p:txBody>
          <a:bodyPr/>
          <a:lstStyle/>
          <a:p>
            <a:pPr algn="just"/>
            <a:r>
              <a:rPr lang="en-US" sz="2500" dirty="0"/>
              <a:t>If the multiplexer and the </a:t>
            </a:r>
            <a:r>
              <a:rPr lang="en-US" sz="2500" dirty="0" err="1"/>
              <a:t>demultiplexer</a:t>
            </a:r>
            <a:r>
              <a:rPr lang="en-US" sz="2500" dirty="0"/>
              <a:t> are synchronized, this is guaranteed. </a:t>
            </a:r>
            <a:endParaRPr lang="en-US" sz="2500" dirty="0"/>
          </a:p>
          <a:p>
            <a:pPr algn="just"/>
            <a:r>
              <a:rPr lang="en-US" sz="2500" dirty="0"/>
              <a:t>In statistical multiplexing, there is no fixed relationship between the inputs and outputs because there are no pre assigned or reserved slots. </a:t>
            </a:r>
            <a:endParaRPr lang="en-US" sz="2500" dirty="0"/>
          </a:p>
          <a:p>
            <a:pPr algn="just"/>
            <a:r>
              <a:rPr lang="en-US" sz="2500" dirty="0"/>
              <a:t>We need to include the address of the receiver inside each slot to show where it is to be delivered. </a:t>
            </a:r>
            <a:endParaRPr lang="en-US" sz="2500" dirty="0"/>
          </a:p>
          <a:p>
            <a:pPr algn="just"/>
            <a:r>
              <a:rPr lang="en-US" sz="2500" dirty="0"/>
              <a:t>The addressing in its simplest form can be n bits to define N different output lines with n =log</a:t>
            </a:r>
            <a:r>
              <a:rPr lang="en-US" sz="2500" baseline="-25000" dirty="0"/>
              <a:t>2</a:t>
            </a:r>
            <a:r>
              <a:rPr lang="en-US" sz="2500" dirty="0"/>
              <a:t> N. </a:t>
            </a:r>
            <a:endParaRPr lang="en-US" sz="2500" dirty="0"/>
          </a:p>
          <a:p>
            <a:pPr algn="just"/>
            <a:r>
              <a:rPr lang="en-US" sz="2500" dirty="0"/>
              <a:t>For example, for eight different output lines, we need a 3-bit address.</a:t>
            </a:r>
            <a:endParaRPr lang="en-US" sz="2500" dirty="0"/>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2800" b="1" dirty="0"/>
              <a:t>Slot Size</a:t>
            </a:r>
            <a:endParaRPr lang="en-US" sz="2800" b="1" dirty="0"/>
          </a:p>
        </p:txBody>
      </p:sp>
      <p:sp>
        <p:nvSpPr>
          <p:cNvPr id="13" name="Content Placeholder 9"/>
          <p:cNvSpPr>
            <a:spLocks noGrp="1"/>
          </p:cNvSpPr>
          <p:nvPr>
            <p:ph idx="1"/>
          </p:nvPr>
        </p:nvSpPr>
        <p:spPr>
          <a:xfrm>
            <a:off x="228600" y="609600"/>
            <a:ext cx="8686800" cy="4953000"/>
          </a:xfrm>
        </p:spPr>
        <p:txBody>
          <a:bodyPr/>
          <a:lstStyle/>
          <a:p>
            <a:pPr algn="just"/>
            <a:r>
              <a:rPr lang="en-US" sz="2500" dirty="0"/>
              <a:t>Since a slot carries both data and an address in statistical TDM, the ratio of the data size to address size must be reasonable to make transmission efficient. </a:t>
            </a:r>
            <a:endParaRPr lang="en-US" sz="2500" dirty="0"/>
          </a:p>
          <a:p>
            <a:pPr algn="just"/>
            <a:r>
              <a:rPr lang="en-US" sz="2500" dirty="0"/>
              <a:t>For example, it would be inefficient to send 1 bit per slot as data when the address is 3 bits. </a:t>
            </a:r>
            <a:endParaRPr lang="en-US" sz="2500" dirty="0"/>
          </a:p>
          <a:p>
            <a:pPr algn="just"/>
            <a:r>
              <a:rPr lang="en-US" sz="2500" dirty="0"/>
              <a:t>In statistical TDM, a block of data is usually many bytes while the address is just a few bytes.</a:t>
            </a:r>
            <a:endParaRPr lang="en-US" sz="2500" dirty="0"/>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2800" b="1" dirty="0"/>
              <a:t>No Synchronization Bit</a:t>
            </a:r>
            <a:endParaRPr lang="en-US" sz="2800" b="1" dirty="0"/>
          </a:p>
        </p:txBody>
      </p:sp>
      <p:sp>
        <p:nvSpPr>
          <p:cNvPr id="13" name="Content Placeholder 9"/>
          <p:cNvSpPr>
            <a:spLocks noGrp="1"/>
          </p:cNvSpPr>
          <p:nvPr>
            <p:ph idx="1"/>
          </p:nvPr>
        </p:nvSpPr>
        <p:spPr>
          <a:xfrm>
            <a:off x="228600" y="609600"/>
            <a:ext cx="8686800" cy="4953000"/>
          </a:xfrm>
        </p:spPr>
        <p:txBody>
          <a:bodyPr/>
          <a:lstStyle/>
          <a:p>
            <a:pPr algn="just"/>
            <a:r>
              <a:rPr lang="en-US" sz="2500" dirty="0"/>
              <a:t>There is another difference between synchronous and statistical TDM, but this time it is at the frame level. </a:t>
            </a:r>
            <a:endParaRPr lang="en-US" sz="2500" dirty="0"/>
          </a:p>
          <a:p>
            <a:pPr algn="just"/>
            <a:r>
              <a:rPr lang="en-US" sz="2500" dirty="0"/>
              <a:t>The frames in statistical TDM need not be synchronized, so we do not need synchronization bits.</a:t>
            </a:r>
            <a:endParaRPr lang="en-US" sz="2500" dirty="0"/>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2800" b="1" dirty="0"/>
              <a:t>Bandwidth</a:t>
            </a:r>
            <a:endParaRPr lang="en-US" sz="2800" b="1" dirty="0"/>
          </a:p>
        </p:txBody>
      </p:sp>
      <p:sp>
        <p:nvSpPr>
          <p:cNvPr id="13" name="Content Placeholder 9"/>
          <p:cNvSpPr>
            <a:spLocks noGrp="1"/>
          </p:cNvSpPr>
          <p:nvPr>
            <p:ph idx="1"/>
          </p:nvPr>
        </p:nvSpPr>
        <p:spPr>
          <a:xfrm>
            <a:off x="228600" y="609600"/>
            <a:ext cx="8686800" cy="4953000"/>
          </a:xfrm>
        </p:spPr>
        <p:txBody>
          <a:bodyPr/>
          <a:lstStyle/>
          <a:p>
            <a:pPr algn="just"/>
            <a:r>
              <a:rPr lang="en-US" sz="2500" dirty="0"/>
              <a:t>In statistical TDM, the capacity of the link is normally less than the sum of the capacities of each channel. </a:t>
            </a:r>
            <a:endParaRPr lang="en-US" sz="2500" dirty="0"/>
          </a:p>
          <a:p>
            <a:pPr algn="just"/>
            <a:r>
              <a:rPr lang="en-US" sz="2500" dirty="0"/>
              <a:t>The designers of statistical TDM define the capacity of the link based on the statistics of the load for each channel. </a:t>
            </a:r>
            <a:endParaRPr lang="en-US" sz="2500" dirty="0"/>
          </a:p>
          <a:p>
            <a:pPr algn="just"/>
            <a:r>
              <a:rPr lang="en-US" sz="2500" dirty="0"/>
              <a:t>If on average only x percent of the input slots are filled, the capacity of the link reflects this. </a:t>
            </a:r>
            <a:endParaRPr lang="en-US" sz="2500" dirty="0"/>
          </a:p>
          <a:p>
            <a:pPr algn="just"/>
            <a:r>
              <a:rPr lang="en-US" sz="2500" dirty="0"/>
              <a:t>Of course, during peak times, some slots need to wait.</a:t>
            </a:r>
            <a:endParaRPr lang="en-US" sz="2500" dirty="0"/>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Transmission Media</a:t>
            </a:r>
            <a:endParaRPr lang="en-IN" dirty="0"/>
          </a:p>
        </p:txBody>
      </p:sp>
      <p:sp>
        <p:nvSpPr>
          <p:cNvPr id="3" name="Content Placeholder 2"/>
          <p:cNvSpPr>
            <a:spLocks noGrp="1"/>
          </p:cNvSpPr>
          <p:nvPr>
            <p:ph idx="1"/>
          </p:nvPr>
        </p:nvSpPr>
        <p:spPr/>
        <p:txBody>
          <a:bodyPr/>
          <a:lstStyle/>
          <a:p>
            <a:r>
              <a:rPr lang="en-US" sz="2400" dirty="0"/>
              <a:t>Transmission media can be divided into two broad categories: guided and unguided.</a:t>
            </a:r>
            <a:endParaRPr lang="en-IN" sz="2400" dirty="0"/>
          </a:p>
        </p:txBody>
      </p:sp>
      <p:pic>
        <p:nvPicPr>
          <p:cNvPr id="5" name="Picture 4"/>
          <p:cNvPicPr>
            <a:picLocks noChangeAspect="1"/>
          </p:cNvPicPr>
          <p:nvPr/>
        </p:nvPicPr>
        <p:blipFill>
          <a:blip r:embed="rId1"/>
          <a:stretch>
            <a:fillRect/>
          </a:stretch>
        </p:blipFill>
        <p:spPr>
          <a:xfrm>
            <a:off x="875979" y="2590717"/>
            <a:ext cx="7392041" cy="1905165"/>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Guided Media</a:t>
            </a:r>
            <a:endParaRPr lang="en-IN" dirty="0"/>
          </a:p>
        </p:txBody>
      </p:sp>
      <p:sp>
        <p:nvSpPr>
          <p:cNvPr id="3" name="Content Placeholder 2"/>
          <p:cNvSpPr>
            <a:spLocks noGrp="1"/>
          </p:cNvSpPr>
          <p:nvPr>
            <p:ph idx="1"/>
          </p:nvPr>
        </p:nvSpPr>
        <p:spPr/>
        <p:txBody>
          <a:bodyPr/>
          <a:lstStyle/>
          <a:p>
            <a:r>
              <a:rPr lang="en-US" dirty="0"/>
              <a:t>Guided media, which are those that provide a conduit(channel) from one device to another, include </a:t>
            </a:r>
            <a:endParaRPr lang="en-US" dirty="0"/>
          </a:p>
          <a:p>
            <a:pPr lvl="1"/>
            <a:r>
              <a:rPr lang="en-US" dirty="0"/>
              <a:t>twisted-pair cable</a:t>
            </a:r>
            <a:endParaRPr lang="en-US" dirty="0"/>
          </a:p>
          <a:p>
            <a:pPr lvl="1"/>
            <a:r>
              <a:rPr lang="en-US" dirty="0"/>
              <a:t>coaxial cable</a:t>
            </a:r>
            <a:endParaRPr lang="en-US" dirty="0"/>
          </a:p>
          <a:p>
            <a:pPr lvl="1"/>
            <a:r>
              <a:rPr lang="en-US" dirty="0"/>
              <a:t>fiber-optic cable.</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a:t>Basic Multiplexing Techniques:</a:t>
            </a:r>
            <a:endParaRPr lang="en-US" sz="3000" b="1" dirty="0"/>
          </a:p>
        </p:txBody>
      </p:sp>
      <p:sp>
        <p:nvSpPr>
          <p:cNvPr id="10" name="Content Placeholder 9"/>
          <p:cNvSpPr>
            <a:spLocks noGrp="1"/>
          </p:cNvSpPr>
          <p:nvPr>
            <p:ph idx="1"/>
          </p:nvPr>
        </p:nvSpPr>
        <p:spPr>
          <a:xfrm>
            <a:off x="228600" y="4419600"/>
            <a:ext cx="8686800" cy="914400"/>
          </a:xfrm>
        </p:spPr>
        <p:txBody>
          <a:bodyPr/>
          <a:lstStyle/>
          <a:p>
            <a:pPr algn="just"/>
            <a:r>
              <a:rPr lang="en-US" sz="2500" dirty="0"/>
              <a:t>The first two are techniques designed for analog signals, the third, for digital signals.</a:t>
            </a:r>
            <a:endParaRPr lang="en-US" sz="2500" dirty="0"/>
          </a:p>
        </p:txBody>
      </p:sp>
      <p:pic>
        <p:nvPicPr>
          <p:cNvPr id="11" name="Picture 7"/>
          <p:cNvPicPr>
            <a:picLocks noChangeAspect="1" noChangeArrowheads="1"/>
          </p:cNvPicPr>
          <p:nvPr/>
        </p:nvPicPr>
        <p:blipFill>
          <a:blip r:embed="rId2"/>
          <a:srcRect/>
          <a:stretch>
            <a:fillRect/>
          </a:stretch>
        </p:blipFill>
        <p:spPr bwMode="auto">
          <a:xfrm>
            <a:off x="368300" y="1219200"/>
            <a:ext cx="8318500" cy="2409825"/>
          </a:xfrm>
          <a:prstGeom prst="rect">
            <a:avLst/>
          </a:prstGeom>
          <a:noFill/>
          <a:ln w="9525">
            <a:noFill/>
            <a:miter lim="800000"/>
            <a:headEnd/>
            <a:tailEnd/>
          </a:ln>
          <a:effectLst/>
        </p:spPr>
      </p:pic>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Twisted pair</a:t>
            </a:r>
            <a:endParaRPr lang="en-IN" dirty="0"/>
          </a:p>
        </p:txBody>
      </p:sp>
      <p:sp>
        <p:nvSpPr>
          <p:cNvPr id="3" name="Content Placeholder 2"/>
          <p:cNvSpPr>
            <a:spLocks noGrp="1"/>
          </p:cNvSpPr>
          <p:nvPr>
            <p:ph idx="1"/>
          </p:nvPr>
        </p:nvSpPr>
        <p:spPr/>
        <p:txBody>
          <a:bodyPr/>
          <a:lstStyle/>
          <a:p>
            <a:pPr algn="l"/>
            <a:r>
              <a:rPr lang="en-US" sz="1800" b="0" i="0" u="none" strike="noStrike" baseline="0" dirty="0">
                <a:latin typeface="Times-Roman"/>
              </a:rPr>
              <a:t>A twisted pair consists of two copper conductors, each with its own plastic </a:t>
            </a:r>
            <a:r>
              <a:rPr lang="en-IN" sz="1800" b="0" i="0" u="none" strike="noStrike" baseline="0" dirty="0">
                <a:latin typeface="Times-Roman"/>
              </a:rPr>
              <a:t>insulation, twisted together.</a:t>
            </a:r>
            <a:endParaRPr lang="en-IN" sz="1800" b="0" i="0" u="none" strike="noStrike" baseline="0" dirty="0">
              <a:latin typeface="Times-Roman"/>
            </a:endParaRPr>
          </a:p>
          <a:p>
            <a:pPr algn="l"/>
            <a:r>
              <a:rPr lang="en-US" sz="1800" b="0" i="0" u="none" strike="noStrike" baseline="0" dirty="0">
                <a:latin typeface="Times-Roman"/>
              </a:rPr>
              <a:t>One of the wires is used to carry signals to the receiver, and the other is used only </a:t>
            </a:r>
            <a:r>
              <a:rPr lang="en-IN" sz="1800" b="0" i="0" u="none" strike="noStrike" baseline="0" dirty="0">
                <a:latin typeface="Times-Roman"/>
              </a:rPr>
              <a:t>as a ground reference</a:t>
            </a:r>
            <a:r>
              <a:rPr lang="en-IN" sz="1800" dirty="0">
                <a:latin typeface="Times-Roman"/>
              </a:rPr>
              <a:t>.</a:t>
            </a:r>
            <a:endParaRPr lang="en-IN" sz="1800" dirty="0">
              <a:latin typeface="Times-Roman"/>
            </a:endParaRPr>
          </a:p>
          <a:p>
            <a:pPr algn="l"/>
            <a:r>
              <a:rPr lang="en-IN" sz="1800" dirty="0">
                <a:latin typeface="Times-Roman"/>
              </a:rPr>
              <a:t>I</a:t>
            </a:r>
            <a:r>
              <a:rPr lang="en-IN" sz="1800" b="0" i="0" u="none" strike="noStrike" baseline="0" dirty="0">
                <a:latin typeface="Times-Roman"/>
              </a:rPr>
              <a:t>nterference (noise) </a:t>
            </a:r>
            <a:r>
              <a:rPr lang="en-US" sz="1800" b="0" i="0" u="none" strike="noStrike" baseline="0" dirty="0">
                <a:latin typeface="Times-Roman"/>
              </a:rPr>
              <a:t>and crosstalk may affect both wires and create unwanted signals.</a:t>
            </a:r>
            <a:endParaRPr lang="en-US" sz="1800" b="0" i="0" u="none" strike="noStrike" baseline="0" dirty="0">
              <a:latin typeface="Times-Roman"/>
            </a:endParaRPr>
          </a:p>
          <a:p>
            <a:pPr algn="l"/>
            <a:endParaRPr lang="en-IN" dirty="0"/>
          </a:p>
        </p:txBody>
      </p:sp>
      <p:pic>
        <p:nvPicPr>
          <p:cNvPr id="5" name="Picture 4"/>
          <p:cNvPicPr>
            <a:picLocks noChangeAspect="1"/>
          </p:cNvPicPr>
          <p:nvPr/>
        </p:nvPicPr>
        <p:blipFill>
          <a:blip r:embed="rId1"/>
          <a:stretch>
            <a:fillRect/>
          </a:stretch>
        </p:blipFill>
        <p:spPr>
          <a:xfrm>
            <a:off x="1143000" y="3543300"/>
            <a:ext cx="7003387" cy="1082134"/>
          </a:xfrm>
          <a:prstGeom prst="rect">
            <a:avLst/>
          </a:prstGeo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Why twisted?</a:t>
            </a:r>
            <a:endParaRPr lang="en-IN" dirty="0"/>
          </a:p>
        </p:txBody>
      </p:sp>
      <p:sp>
        <p:nvSpPr>
          <p:cNvPr id="3" name="Content Placeholder 2"/>
          <p:cNvSpPr>
            <a:spLocks noGrp="1"/>
          </p:cNvSpPr>
          <p:nvPr>
            <p:ph idx="1"/>
          </p:nvPr>
        </p:nvSpPr>
        <p:spPr/>
        <p:txBody>
          <a:bodyPr/>
          <a:lstStyle/>
          <a:p>
            <a:pPr algn="l"/>
            <a:r>
              <a:rPr lang="en-US" sz="1800" b="0" i="0" u="none" strike="noStrike" baseline="0" dirty="0">
                <a:latin typeface="Times-Roman"/>
              </a:rPr>
              <a:t>By twisting the pairs, a balance is maintained. </a:t>
            </a:r>
            <a:endParaRPr lang="en-US" sz="1800" b="0" i="0" u="none" strike="noStrike" baseline="0" dirty="0">
              <a:latin typeface="Times-Roman"/>
            </a:endParaRPr>
          </a:p>
          <a:p>
            <a:pPr algn="l"/>
            <a:r>
              <a:rPr lang="en-US" sz="1800" b="0" i="0" u="none" strike="noStrike" baseline="0" dirty="0">
                <a:latin typeface="Times-Roman"/>
              </a:rPr>
              <a:t>Suppose in one twist, one wire is closer to the noise source and the other is farther; in the next twist, the reverse is true. </a:t>
            </a:r>
            <a:endParaRPr lang="en-US" sz="1800" b="0" i="0" u="none" strike="noStrike" baseline="0" dirty="0">
              <a:latin typeface="Times-Roman"/>
            </a:endParaRPr>
          </a:p>
          <a:p>
            <a:pPr algn="l"/>
            <a:r>
              <a:rPr lang="en-US" sz="1800" b="0" i="0" u="none" strike="noStrike" baseline="0" dirty="0">
                <a:latin typeface="Times-Roman"/>
              </a:rPr>
              <a:t>Twisting makes it probable that both wires are equally affected by external influences </a:t>
            </a:r>
            <a:r>
              <a:rPr lang="en-IN" sz="1800" b="0" i="0" u="none" strike="noStrike" baseline="0" dirty="0">
                <a:latin typeface="Times-Roman"/>
              </a:rPr>
              <a:t>(noise or crosstalk). </a:t>
            </a:r>
            <a:endParaRPr lang="en-IN" sz="1800" b="0" i="0" u="none" strike="noStrike" baseline="0" dirty="0">
              <a:latin typeface="Times-Roman"/>
            </a:endParaRPr>
          </a:p>
          <a:p>
            <a:pPr algn="l"/>
            <a:r>
              <a:rPr lang="en-US" sz="1800" dirty="0">
                <a:latin typeface="Times-Roman"/>
              </a:rPr>
              <a:t>T</a:t>
            </a:r>
            <a:r>
              <a:rPr lang="en-US" sz="1800" b="0" i="0" u="none" strike="noStrike" baseline="0" dirty="0">
                <a:latin typeface="Times-Roman"/>
              </a:rPr>
              <a:t>he receiver, which calculates the difference between the two, receives no unwanted signals. The unwanted signals are mostly canceled </a:t>
            </a:r>
            <a:r>
              <a:rPr lang="en-IN" sz="1800" b="0" i="0" u="none" strike="noStrike" baseline="0" dirty="0">
                <a:latin typeface="Times-Roman"/>
              </a:rPr>
              <a:t>out.</a:t>
            </a:r>
            <a:endParaRPr lang="en-IN"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UTP Connector</a:t>
            </a:r>
            <a:endParaRPr lang="en-IN" dirty="0"/>
          </a:p>
        </p:txBody>
      </p:sp>
      <p:sp>
        <p:nvSpPr>
          <p:cNvPr id="3" name="Content Placeholder 2"/>
          <p:cNvSpPr>
            <a:spLocks noGrp="1"/>
          </p:cNvSpPr>
          <p:nvPr>
            <p:ph idx="1"/>
          </p:nvPr>
        </p:nvSpPr>
        <p:spPr/>
        <p:txBody>
          <a:bodyPr/>
          <a:lstStyle/>
          <a:p>
            <a:r>
              <a:rPr lang="en-US" dirty="0"/>
              <a:t>The most common UTP connector is RJ45 (RJ stands for registered jack), as shown</a:t>
            </a:r>
            <a:endParaRPr lang="en-US" dirty="0"/>
          </a:p>
          <a:p>
            <a:r>
              <a:rPr lang="en-US" dirty="0"/>
              <a:t>The RJ45 is a keyed connector, meaning the connector can be inserted in only one way.</a:t>
            </a:r>
            <a:endParaRPr lang="en-IN" dirty="0"/>
          </a:p>
        </p:txBody>
      </p:sp>
      <p:pic>
        <p:nvPicPr>
          <p:cNvPr id="5" name="Picture 4"/>
          <p:cNvPicPr>
            <a:picLocks noChangeAspect="1"/>
          </p:cNvPicPr>
          <p:nvPr/>
        </p:nvPicPr>
        <p:blipFill>
          <a:blip r:embed="rId1"/>
          <a:stretch>
            <a:fillRect/>
          </a:stretch>
        </p:blipFill>
        <p:spPr>
          <a:xfrm>
            <a:off x="2914650" y="3733800"/>
            <a:ext cx="3314700" cy="1608960"/>
          </a:xfrm>
          <a:prstGeom prst="rect">
            <a:avLst/>
          </a:prstGeom>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Applications</a:t>
            </a:r>
            <a:endParaRPr lang="en-IN" dirty="0"/>
          </a:p>
        </p:txBody>
      </p:sp>
      <p:sp>
        <p:nvSpPr>
          <p:cNvPr id="3" name="Content Placeholder 2"/>
          <p:cNvSpPr>
            <a:spLocks noGrp="1"/>
          </p:cNvSpPr>
          <p:nvPr>
            <p:ph idx="1"/>
          </p:nvPr>
        </p:nvSpPr>
        <p:spPr/>
        <p:txBody>
          <a:bodyPr/>
          <a:lstStyle/>
          <a:p>
            <a:r>
              <a:rPr lang="en-US" dirty="0"/>
              <a:t>telephone lines to provide voice and data channels</a:t>
            </a:r>
            <a:endParaRPr lang="en-US" dirty="0"/>
          </a:p>
          <a:p>
            <a:r>
              <a:rPr lang="en-US" dirty="0"/>
              <a:t>DSL lines for high data rate connections</a:t>
            </a:r>
            <a:endParaRPr lang="en-IN"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Coaxial Cable (</a:t>
            </a:r>
            <a:r>
              <a:rPr lang="en-IN" dirty="0" err="1"/>
              <a:t>CoAx</a:t>
            </a:r>
            <a:r>
              <a:rPr lang="en-IN" dirty="0"/>
              <a:t>)</a:t>
            </a:r>
            <a:endParaRPr lang="en-IN" dirty="0"/>
          </a:p>
        </p:txBody>
      </p:sp>
      <p:sp>
        <p:nvSpPr>
          <p:cNvPr id="3" name="Content Placeholder 2"/>
          <p:cNvSpPr>
            <a:spLocks noGrp="1"/>
          </p:cNvSpPr>
          <p:nvPr>
            <p:ph idx="1"/>
          </p:nvPr>
        </p:nvSpPr>
        <p:spPr>
          <a:xfrm>
            <a:off x="457200" y="1371600"/>
            <a:ext cx="8229600" cy="3886200"/>
          </a:xfrm>
        </p:spPr>
        <p:txBody>
          <a:bodyPr/>
          <a:lstStyle/>
          <a:p>
            <a:r>
              <a:rPr lang="en-US" sz="2800" dirty="0"/>
              <a:t>Coaxial cable (or coax) carries signals of higher frequency ranges.</a:t>
            </a:r>
            <a:endParaRPr lang="en-US" sz="2800" dirty="0"/>
          </a:p>
          <a:p>
            <a:r>
              <a:rPr lang="en-US" sz="2800" dirty="0" err="1"/>
              <a:t>CoAx</a:t>
            </a:r>
            <a:r>
              <a:rPr lang="en-US" sz="2800" dirty="0"/>
              <a:t> has a central core conductor of solid or stranded wire (usually copper) enclosed in an insulating sheath, which is, encased in an outer conductor of metal foil</a:t>
            </a:r>
            <a:endParaRPr lang="en-US" sz="2800" dirty="0"/>
          </a:p>
          <a:p>
            <a:r>
              <a:rPr lang="en-US" sz="2800" dirty="0"/>
              <a:t>The outer metallic wrapping serves both as a shield against noise and as the second conductor, which completes the circuit</a:t>
            </a:r>
            <a:endParaRPr lang="en-IN" sz="2800"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t>Bayonet Neill-</a:t>
            </a:r>
            <a:r>
              <a:rPr lang="en-IN" sz="3600" dirty="0" err="1"/>
              <a:t>Concelman</a:t>
            </a:r>
            <a:r>
              <a:rPr lang="en-IN" sz="3600" dirty="0"/>
              <a:t> (BNC) connector</a:t>
            </a:r>
            <a:endParaRPr lang="en-IN" sz="3600" dirty="0"/>
          </a:p>
        </p:txBody>
      </p:sp>
      <p:pic>
        <p:nvPicPr>
          <p:cNvPr id="5" name="Content Placeholder 4"/>
          <p:cNvPicPr>
            <a:picLocks noGrp="1" noChangeAspect="1"/>
          </p:cNvPicPr>
          <p:nvPr>
            <p:ph idx="1"/>
          </p:nvPr>
        </p:nvPicPr>
        <p:blipFill>
          <a:blip r:embed="rId1"/>
          <a:stretch>
            <a:fillRect/>
          </a:stretch>
        </p:blipFill>
        <p:spPr>
          <a:xfrm>
            <a:off x="837876" y="2590717"/>
            <a:ext cx="7468247" cy="1905165"/>
          </a:xfrm>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Applications</a:t>
            </a:r>
            <a:endParaRPr lang="en-IN" dirty="0"/>
          </a:p>
        </p:txBody>
      </p:sp>
      <p:sp>
        <p:nvSpPr>
          <p:cNvPr id="3" name="Content Placeholder 2"/>
          <p:cNvSpPr>
            <a:spLocks noGrp="1"/>
          </p:cNvSpPr>
          <p:nvPr>
            <p:ph idx="1"/>
          </p:nvPr>
        </p:nvSpPr>
        <p:spPr/>
        <p:txBody>
          <a:bodyPr/>
          <a:lstStyle/>
          <a:p>
            <a:r>
              <a:rPr lang="en-US" dirty="0"/>
              <a:t>Analog telephone networks carrying 10,000 voice signals</a:t>
            </a:r>
            <a:endParaRPr lang="en-US" dirty="0"/>
          </a:p>
          <a:p>
            <a:r>
              <a:rPr lang="en-US" dirty="0"/>
              <a:t>Digital telephone networks carrying digital data up to 600 Mbps</a:t>
            </a:r>
            <a:endParaRPr lang="en-IN"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Fiber</a:t>
            </a:r>
            <a:r>
              <a:rPr lang="en-IN" dirty="0"/>
              <a:t>-Optic Cable</a:t>
            </a:r>
            <a:endParaRPr lang="en-IN" dirty="0"/>
          </a:p>
        </p:txBody>
      </p:sp>
      <p:sp>
        <p:nvSpPr>
          <p:cNvPr id="3" name="Content Placeholder 2"/>
          <p:cNvSpPr>
            <a:spLocks noGrp="1"/>
          </p:cNvSpPr>
          <p:nvPr>
            <p:ph idx="1"/>
          </p:nvPr>
        </p:nvSpPr>
        <p:spPr/>
        <p:txBody>
          <a:bodyPr/>
          <a:lstStyle/>
          <a:p>
            <a:r>
              <a:rPr lang="en-US" sz="1800" dirty="0"/>
              <a:t>fiber-optic cable is made of glass or plastic and transmits signals in the form of light.</a:t>
            </a:r>
            <a:endParaRPr lang="en-US" sz="1800" dirty="0"/>
          </a:p>
          <a:p>
            <a:r>
              <a:rPr lang="en-US" sz="1800" dirty="0"/>
              <a:t>ray of light traveling through one substance suddenly enters another substance (of a different density), the ray changes direction</a:t>
            </a:r>
            <a:endParaRPr lang="en-US" sz="1800" dirty="0"/>
          </a:p>
          <a:p>
            <a:r>
              <a:rPr lang="en-US" sz="1800" dirty="0"/>
              <a:t>if the angle of incidence I (the angle the ray makes with the line perpendicular to the interface between the two substances) is less than the critical angle, the ray refracts and moves closer to the surface.</a:t>
            </a:r>
            <a:endParaRPr lang="en-US" sz="1800" dirty="0"/>
          </a:p>
          <a:p>
            <a:r>
              <a:rPr lang="en-US" sz="1800" dirty="0"/>
              <a:t>If the angle of incidence is equal to the critical angle, the light bends along the interface.</a:t>
            </a:r>
            <a:endParaRPr lang="en-US" sz="1800" dirty="0"/>
          </a:p>
          <a:p>
            <a:r>
              <a:rPr lang="en-US" sz="1800" dirty="0"/>
              <a:t>If the angle is greater than the critical angle, the ray reflects (makes a turn) and travels again in the denser substance.</a:t>
            </a:r>
            <a:endParaRPr lang="en-IN" sz="1800"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5" name="Picture 4"/>
          <p:cNvPicPr>
            <a:picLocks noChangeAspect="1"/>
          </p:cNvPicPr>
          <p:nvPr/>
        </p:nvPicPr>
        <p:blipFill>
          <a:blip r:embed="rId1"/>
          <a:stretch>
            <a:fillRect/>
          </a:stretch>
        </p:blipFill>
        <p:spPr>
          <a:xfrm>
            <a:off x="159637" y="2167780"/>
            <a:ext cx="8824725" cy="2522439"/>
          </a:xfrm>
          <a:prstGeom prst="rect">
            <a:avLst/>
          </a:prstGeo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CoAx</a:t>
            </a:r>
            <a:endParaRPr lang="en-IN" dirty="0"/>
          </a:p>
        </p:txBody>
      </p:sp>
      <p:sp>
        <p:nvSpPr>
          <p:cNvPr id="3" name="Content Placeholder 2"/>
          <p:cNvSpPr>
            <a:spLocks noGrp="1"/>
          </p:cNvSpPr>
          <p:nvPr>
            <p:ph idx="1"/>
          </p:nvPr>
        </p:nvSpPr>
        <p:spPr/>
        <p:txBody>
          <a:bodyPr/>
          <a:lstStyle/>
          <a:p>
            <a:endParaRPr lang="en-IN"/>
          </a:p>
        </p:txBody>
      </p:sp>
      <p:pic>
        <p:nvPicPr>
          <p:cNvPr id="7" name="Picture 6"/>
          <p:cNvPicPr>
            <a:picLocks noChangeAspect="1"/>
          </p:cNvPicPr>
          <p:nvPr/>
        </p:nvPicPr>
        <p:blipFill>
          <a:blip r:embed="rId1"/>
          <a:stretch>
            <a:fillRect/>
          </a:stretch>
        </p:blipFill>
        <p:spPr>
          <a:xfrm>
            <a:off x="1535167" y="2579296"/>
            <a:ext cx="6073666" cy="169940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a:t>Frequency-Division Multiplexing (FDM)</a:t>
            </a:r>
            <a:endParaRPr lang="en-US" sz="3000" b="1" dirty="0"/>
          </a:p>
        </p:txBody>
      </p:sp>
      <p:sp>
        <p:nvSpPr>
          <p:cNvPr id="10" name="Content Placeholder 9"/>
          <p:cNvSpPr>
            <a:spLocks noGrp="1"/>
          </p:cNvSpPr>
          <p:nvPr>
            <p:ph idx="1"/>
          </p:nvPr>
        </p:nvSpPr>
        <p:spPr>
          <a:xfrm>
            <a:off x="228600" y="685800"/>
            <a:ext cx="8686800" cy="4953000"/>
          </a:xfrm>
        </p:spPr>
        <p:txBody>
          <a:bodyPr/>
          <a:lstStyle/>
          <a:p>
            <a:pPr algn="just"/>
            <a:r>
              <a:rPr lang="en-US" sz="2500" dirty="0"/>
              <a:t>FDM is an analog technique that can be applied when the bandwidth of a link (in hertz) is greater than the combined bandwidths of the signals to be transmitted. </a:t>
            </a:r>
            <a:endParaRPr lang="en-US" sz="2500" dirty="0"/>
          </a:p>
          <a:p>
            <a:pPr algn="just"/>
            <a:r>
              <a:rPr lang="en-US" sz="2500" dirty="0"/>
              <a:t>In FDM, signals generated by each sending device </a:t>
            </a:r>
            <a:r>
              <a:rPr lang="en-US" sz="2500" b="1" i="1" dirty="0"/>
              <a:t>modulate different carrier frequencies</a:t>
            </a:r>
            <a:r>
              <a:rPr lang="en-US" sz="2500" dirty="0"/>
              <a:t>. </a:t>
            </a:r>
            <a:endParaRPr lang="en-US" sz="2500" dirty="0"/>
          </a:p>
          <a:p>
            <a:pPr algn="just"/>
            <a:r>
              <a:rPr lang="en-US" sz="2500" dirty="0"/>
              <a:t>These modulated signals are then combined into a single composite signal that can be transported by the link.</a:t>
            </a:r>
            <a:endParaRPr lang="en-US" sz="2500" dirty="0"/>
          </a:p>
          <a:p>
            <a:pPr algn="just"/>
            <a:r>
              <a:rPr lang="en-US" sz="2500" dirty="0"/>
              <a:t>Carrier frequencies are separated by sufficient bandwidth to accommodate the modulated signal. </a:t>
            </a:r>
            <a:endParaRPr lang="en-US" sz="2500" dirty="0"/>
          </a:p>
          <a:p>
            <a:pPr algn="just"/>
            <a:r>
              <a:rPr lang="en-US" sz="2500" dirty="0"/>
              <a:t>These bandwidth ranges are the channels through which the various signals travel.</a:t>
            </a:r>
            <a:endParaRPr lang="en-US" sz="2500"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p:nvPr/>
        </p:nvSpPr>
        <p:spPr bwMode="auto">
          <a:xfrm>
            <a:off x="8382000" y="6248400"/>
            <a:ext cx="304800" cy="381000"/>
          </a:xfrm>
          <a:prstGeom prst="rect">
            <a:avLst/>
          </a:prstGeom>
          <a:noFill/>
          <a:ln w="9525">
            <a:noFill/>
            <a:miter lim="800000"/>
          </a:ln>
        </p:spPr>
        <p:txBody>
          <a:bodyPr/>
          <a:lstStyle/>
          <a:p>
            <a:fld id="{6953E67F-7FB7-4103-B9B9-8A7AAF11F34F}" type="slidenum">
              <a:rPr lang="en-US" sz="1400"/>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ln>
        </p:spPr>
        <p:txBody>
          <a:bodyPr wrap="square">
            <a:spAutoFit/>
          </a:bodyPr>
          <a:lstStyle/>
          <a:p>
            <a:pPr algn="ctr">
              <a:spcBef>
                <a:spcPct val="50000"/>
              </a:spcBef>
            </a:pPr>
            <a:endParaRPr lang="en-US" sz="20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1600"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endParaRPr lang="sv-SE" sz="2400" b="1" dirty="0">
              <a:solidFill>
                <a:srgbClr val="800000"/>
              </a:solidFill>
              <a:latin typeface="Times New Roman" panose="02020603050405020304" pitchFamily="18" charset="0"/>
              <a:cs typeface="Times New Roman" panose="02020603050405020304" pitchFamily="18" charset="0"/>
            </a:endParaRPr>
          </a:p>
          <a:p>
            <a:pPr algn="ctr">
              <a:buClr>
                <a:srgbClr val="0BD0D9"/>
              </a:buClr>
              <a:buSzPct val="95000"/>
            </a:pPr>
            <a:r>
              <a:rPr lang="sv-SE" sz="2400" b="1" dirty="0">
                <a:solidFill>
                  <a:srgbClr val="800000"/>
                </a:solidFill>
                <a:latin typeface="Times New Roman" panose="02020603050405020304" pitchFamily="18" charset="0"/>
                <a:cs typeface="Times New Roman" panose="02020603050405020304" pitchFamily="18" charset="0"/>
              </a:rPr>
              <a:t>					</a:t>
            </a:r>
            <a:endParaRPr lang="sv-SE" sz="2400" b="1" dirty="0">
              <a:solidFill>
                <a:srgbClr val="800000"/>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28600" y="152400"/>
            <a:ext cx="8458200" cy="411162"/>
          </a:xfrm>
        </p:spPr>
        <p:txBody>
          <a:bodyPr/>
          <a:lstStyle/>
          <a:p>
            <a:pPr algn="l"/>
            <a:r>
              <a:rPr lang="en-US" sz="3000" b="1" dirty="0"/>
              <a:t>Frequency-Division Multiplexing (FDM)</a:t>
            </a:r>
            <a:endParaRPr lang="en-US" sz="3000" b="1" dirty="0"/>
          </a:p>
        </p:txBody>
      </p:sp>
      <p:sp>
        <p:nvSpPr>
          <p:cNvPr id="10" name="Content Placeholder 9"/>
          <p:cNvSpPr>
            <a:spLocks noGrp="1"/>
          </p:cNvSpPr>
          <p:nvPr>
            <p:ph idx="1"/>
          </p:nvPr>
        </p:nvSpPr>
        <p:spPr>
          <a:xfrm>
            <a:off x="228600" y="685800"/>
            <a:ext cx="8686800" cy="4953000"/>
          </a:xfrm>
        </p:spPr>
        <p:txBody>
          <a:bodyPr/>
          <a:lstStyle/>
          <a:p>
            <a:pPr algn="just"/>
            <a:r>
              <a:rPr lang="en-US" sz="2500" dirty="0"/>
              <a:t>Channels can be separated by strips of unused bandwidth guard bands to prevent signals from overlapping. </a:t>
            </a:r>
            <a:endParaRPr lang="en-US" sz="2500" dirty="0"/>
          </a:p>
          <a:p>
            <a:pPr algn="just"/>
            <a:r>
              <a:rPr lang="en-US" sz="2500" dirty="0"/>
              <a:t>In addition, carrier frequencies must not interfere with the original data frequencies</a:t>
            </a:r>
            <a:endParaRPr lang="en-US" sz="2500" dirty="0"/>
          </a:p>
          <a:p>
            <a:pPr algn="just"/>
            <a:r>
              <a:rPr lang="en-US" sz="2500" dirty="0"/>
              <a:t>In the figure, the transmission path is divided into three parts, each representing a channel that carries one transmission</a:t>
            </a:r>
            <a:endParaRPr lang="en-US" sz="2500" dirty="0"/>
          </a:p>
        </p:txBody>
      </p:sp>
    </p:spTree>
  </p:cSld>
  <p:clrMapOvr>
    <a:masterClrMapping/>
  </p:clrMapOvr>
  <p:transition/>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22677</Words>
  <Application>WPS Presentation</Application>
  <PresentationFormat>On-screen Show (4:3)</PresentationFormat>
  <Paragraphs>1183</Paragraphs>
  <Slides>79</Slides>
  <Notes>65</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79</vt:i4>
      </vt:variant>
    </vt:vector>
  </HeadingPairs>
  <TitlesOfParts>
    <vt:vector size="89" baseType="lpstr">
      <vt:lpstr>Arial</vt:lpstr>
      <vt:lpstr>SimSun</vt:lpstr>
      <vt:lpstr>Wingdings</vt:lpstr>
      <vt:lpstr>Calibri</vt:lpstr>
      <vt:lpstr>Times New Roman</vt:lpstr>
      <vt:lpstr>Microsoft YaHei</vt:lpstr>
      <vt:lpstr>Arial Unicode MS</vt:lpstr>
      <vt:lpstr>Times-Roman</vt:lpstr>
      <vt:lpstr>Default Design</vt:lpstr>
      <vt:lpstr>Custom Design</vt:lpstr>
      <vt:lpstr>PowerPoint 演示文稿</vt:lpstr>
      <vt:lpstr>Introduction </vt:lpstr>
      <vt:lpstr>MULTIPLEXING</vt:lpstr>
      <vt:lpstr>MULTIPLEXING</vt:lpstr>
      <vt:lpstr>MULTIPLEXING</vt:lpstr>
      <vt:lpstr>MULTIPLEXING</vt:lpstr>
      <vt:lpstr>Basic Multiplexing Techniques:</vt:lpstr>
      <vt:lpstr>Frequency-Division Multiplexing (FDM)</vt:lpstr>
      <vt:lpstr>Frequency-Division Multiplexing (FDM)</vt:lpstr>
      <vt:lpstr>Frequency-Division Multiplexing (FDM)</vt:lpstr>
      <vt:lpstr>Frequency-Division Multiplexing (FDM)</vt:lpstr>
      <vt:lpstr>Multiplexing Process</vt:lpstr>
      <vt:lpstr>Multiplexing Process</vt:lpstr>
      <vt:lpstr>Demultiplexing Process</vt:lpstr>
      <vt:lpstr>Demultiplexing Process</vt:lpstr>
      <vt:lpstr>PowerPoint 演示文稿</vt:lpstr>
      <vt:lpstr>PowerPoint 演示文稿</vt:lpstr>
      <vt:lpstr>PowerPoint 演示文稿</vt:lpstr>
      <vt:lpstr>PowerPoint 演示文稿</vt:lpstr>
      <vt:lpstr>PowerPoint 演示文稿</vt:lpstr>
      <vt:lpstr>The Analog Carrier System</vt:lpstr>
      <vt:lpstr>The Analog Carrier System</vt:lpstr>
      <vt:lpstr>The Analog Carrier System</vt:lpstr>
      <vt:lpstr>The Analog Carrier System</vt:lpstr>
      <vt:lpstr>The Analog Carrier System</vt:lpstr>
      <vt:lpstr>Other Applications of FDM</vt:lpstr>
      <vt:lpstr>Other Applications of FDM</vt:lpstr>
      <vt:lpstr>Other Applications of FDM</vt:lpstr>
      <vt:lpstr>Other Applications of FDM</vt:lpstr>
      <vt:lpstr>Wavelength-Division Multiplexing</vt:lpstr>
      <vt:lpstr>Wavelength-Division Multiplexing</vt:lpstr>
      <vt:lpstr>Wavelength-Division Multiplexing</vt:lpstr>
      <vt:lpstr>Wavelength-Division Multiplexing</vt:lpstr>
      <vt:lpstr>Wavelength-Division Multiplexing</vt:lpstr>
      <vt:lpstr>Wavelength-Division Multiplexing</vt:lpstr>
      <vt:lpstr>Wavelength-Division Multiplexing</vt:lpstr>
      <vt:lpstr> Time-Division Multiplexing (TDM)</vt:lpstr>
      <vt:lpstr> Time-Division Multiplexing (TDM)</vt:lpstr>
      <vt:lpstr>Time-Division Multiplexing (TDM)</vt:lpstr>
      <vt:lpstr>Time-Division Multiplexing (TDM)</vt:lpstr>
      <vt:lpstr>Time Slots and Frames</vt:lpstr>
      <vt:lpstr>Time Slots and Frames</vt:lpstr>
      <vt:lpstr>Time Slots and Frames</vt:lpstr>
      <vt:lpstr>Interleaving</vt:lpstr>
      <vt:lpstr>Example</vt:lpstr>
      <vt:lpstr>Example</vt:lpstr>
      <vt:lpstr>Interleaving</vt:lpstr>
      <vt:lpstr>Empty Slots</vt:lpstr>
      <vt:lpstr>Empty Slots</vt:lpstr>
      <vt:lpstr>Data Rate Management </vt:lpstr>
      <vt:lpstr>Multilevel Multiplexing</vt:lpstr>
      <vt:lpstr>Multilevel Multiplexing</vt:lpstr>
      <vt:lpstr>Multilevel Multiplexing</vt:lpstr>
      <vt:lpstr>Multiple-Slot Allocation</vt:lpstr>
      <vt:lpstr>Pulse Stuffing</vt:lpstr>
      <vt:lpstr>Pulse Stuffing</vt:lpstr>
      <vt:lpstr>Frame Synchronizing</vt:lpstr>
      <vt:lpstr>Frame Synchronizing</vt:lpstr>
      <vt:lpstr>Synchronous TDM Applications</vt:lpstr>
      <vt:lpstr>Statistical Time-Division Multiplexing</vt:lpstr>
      <vt:lpstr>Statistical Time-Division Multiplexing</vt:lpstr>
      <vt:lpstr>Statistical Time-Division Multiplexing</vt:lpstr>
      <vt:lpstr>Statistical TDM - Addressing</vt:lpstr>
      <vt:lpstr>Statistical TDM - Addressing</vt:lpstr>
      <vt:lpstr>Slot Size</vt:lpstr>
      <vt:lpstr>No Synchronization Bit</vt:lpstr>
      <vt:lpstr>Bandwidth</vt:lpstr>
      <vt:lpstr>Transmission Media</vt:lpstr>
      <vt:lpstr>Guided Media</vt:lpstr>
      <vt:lpstr>Twisted pair</vt:lpstr>
      <vt:lpstr>Why twisted?</vt:lpstr>
      <vt:lpstr>UTP Connector</vt:lpstr>
      <vt:lpstr>Applications</vt:lpstr>
      <vt:lpstr>Coaxial Cable (CoAx)</vt:lpstr>
      <vt:lpstr>Bayonet Neill-Concelman (BNC) connector</vt:lpstr>
      <vt:lpstr>Applications</vt:lpstr>
      <vt:lpstr>Fiber-Optic Cable</vt:lpstr>
      <vt:lpstr>PowerPoint 演示文稿</vt:lpstr>
      <vt:lpstr>CoAx</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manka</cp:lastModifiedBy>
  <cp:revision>663</cp:revision>
  <cp:lastPrinted>2113-01-01T00:00:00Z</cp:lastPrinted>
  <dcterms:created xsi:type="dcterms:W3CDTF">2113-01-01T00:00:00Z</dcterms:created>
  <dcterms:modified xsi:type="dcterms:W3CDTF">2023-03-29T13:09:13Z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ICV">
    <vt:lpwstr>16F8193ED77B40B4A4E1D5971C9680D5</vt:lpwstr>
  </property>
  <property fmtid="{D5CDD505-2E9C-101B-9397-08002B2CF9AE}" pid="4" name="KSOProductBuildVer">
    <vt:lpwstr>1033-11.2.0.11513</vt:lpwstr>
  </property>
</Properties>
</file>