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4" r:id="rId4"/>
  </p:sldMasterIdLst>
  <p:notesMasterIdLst>
    <p:notesMasterId r:id="rId6"/>
  </p:notesMasterIdLst>
  <p:handoutMasterIdLst>
    <p:handoutMasterId r:id="rId62"/>
  </p:handoutMasterIdLst>
  <p:sldIdLst>
    <p:sldId id="286" r:id="rId5"/>
    <p:sldId id="288" r:id="rId7"/>
    <p:sldId id="290" r:id="rId8"/>
    <p:sldId id="29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24" autoAdjust="0"/>
  </p:normalViewPr>
  <p:slideViewPr>
    <p:cSldViewPr>
      <p:cViewPr varScale="1">
        <p:scale>
          <a:sx n="78" d="100"/>
          <a:sy n="78" d="100"/>
        </p:scale>
        <p:origin x="16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</a:fld>
            <a:endParaRPr lang="en-US" dirty="0"/>
          </a:p>
        </p:txBody>
      </p:sp>
      <p:sp>
        <p:nvSpPr>
          <p:cNvPr id="7" name="Slide Number Placeholder 3"/>
          <p:cNvSpPr txBox="1"/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Department of Computer Engineering and Information Technology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College of Engineering Pune (COEP)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anose="020B0604020202020204" pitchFamily="34" charset="0"/>
              </a:rPr>
              <a:t>Forerunners in Technical Education </a:t>
            </a:r>
            <a:endParaRPr lang="en-US" sz="1400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                                     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Department of Computer Engineering and Information Technology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College of Engineering Pune (COEP)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anose="020B0604020202020204" pitchFamily="34" charset="0"/>
              </a:rPr>
              <a:t>Forerunners in Technical Education </a:t>
            </a:r>
            <a:endParaRPr lang="en-US" sz="1400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                                     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mailto:vrt22.comp@coep.ac.in" TargetMode="Externa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en-US" sz="4000" b="1" dirty="0">
                <a:solidFill>
                  <a:srgbClr val="0000FF"/>
                </a:solidFill>
              </a:rPr>
              <a:t>Unit III</a:t>
            </a: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0306" y="2133600"/>
            <a:ext cx="290977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/>
              <a:t>Switching</a:t>
            </a:r>
            <a:endParaRPr lang="en-US" sz="4500" b="1" dirty="0"/>
          </a:p>
        </p:txBody>
      </p:sp>
      <p:sp>
        <p:nvSpPr>
          <p:cNvPr id="2" name="Rectangle 1"/>
          <p:cNvSpPr/>
          <p:nvPr/>
        </p:nvSpPr>
        <p:spPr>
          <a:xfrm>
            <a:off x="2544040" y="3803326"/>
            <a:ext cx="40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Vinit R Tribhuvan</a:t>
            </a:r>
            <a:endParaRPr lang="en-US" sz="2400" b="1" dirty="0">
              <a:latin typeface="+mn-lt"/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vrt22.comp@coep.ac.in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Data-Transfer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The two parties transfer the data in this phase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one of the parties needs to disconnect, a signal is sent to each switch to release </a:t>
            </a:r>
            <a:r>
              <a:rPr lang="en-IN" sz="1800" b="0" i="0" u="none" strike="noStrike" baseline="0" dirty="0">
                <a:latin typeface="+mj-lt"/>
              </a:rPr>
              <a:t>the resources.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Circuit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07" y="1943100"/>
            <a:ext cx="637419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is minimal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waiting time at each switch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caused by the setup is the sum of four parts: 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source computer request (first slope)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signal transfer time (height of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acknowledgment from the destination Computer (second slope)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transfer time of the acknowledgment (height of second box)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due to data transfer is the sum of two parts: the propagation time (slope of the colored box) and data transfer time (height of the colored box),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very long.</a:t>
            </a:r>
            <a:endParaRPr lang="en-US" sz="18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228660"/>
            <a:ext cx="4572000" cy="213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Inefficient since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resources are allocated during the entire duration of the connection.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+mj-lt"/>
                <a:cs typeface="Times New Roman" panose="02020603050405020304" pitchFamily="18" charset="0"/>
              </a:rPr>
              <a:t>resources are unavailable to other connections.</a:t>
            </a:r>
            <a:endParaRPr lang="en-US" sz="2400" b="0" i="0" u="none" strike="noStrike" baseline="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400" b="0" i="0" u="none" strike="noStrike" baseline="0" dirty="0">
                <a:latin typeface="+mj-lt"/>
                <a:cs typeface="Times New Roman" panose="02020603050405020304" pitchFamily="18" charset="0"/>
              </a:rPr>
              <a:t>other connections are deprived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of resources.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Packet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Message is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divided into packets of fixed or variable size.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There is no resource allocation for a packet (bandwidth, processing time)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Packet is allocated on FCFS basis.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+mj-lt"/>
                <a:cs typeface="Times New Roman" panose="02020603050405020304" pitchFamily="18" charset="0"/>
              </a:rPr>
              <a:t>Two types of packet-switched networks: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datagram networks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virtual circuit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networks</a:t>
            </a:r>
            <a:endParaRPr lang="en-IN" sz="20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Packets in this approach are referred to as </a:t>
            </a:r>
            <a:r>
              <a:rPr lang="en-US" sz="1800" b="1" i="1" u="none" strike="noStrike" baseline="0" dirty="0">
                <a:latin typeface="+mj-lt"/>
              </a:rPr>
              <a:t>datagrams.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Each packet is treated independently of all others.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Datagram switching is normally done at the </a:t>
            </a:r>
            <a:r>
              <a:rPr lang="en-US" sz="1800" b="1" u="none" strike="noStrike" baseline="0" dirty="0">
                <a:latin typeface="+mj-lt"/>
              </a:rPr>
              <a:t>Network Layer.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895600"/>
            <a:ext cx="6233700" cy="22480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Al</a:t>
            </a:r>
            <a:r>
              <a:rPr lang="en-US" sz="1800" b="0" i="0" u="none" strike="noStrike" baseline="0" dirty="0">
                <a:latin typeface="+mj-lt"/>
              </a:rPr>
              <a:t>l four packets (or datagrams) belong to the same message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ravel different paths to reach their destination.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dirty="0">
                <a:latin typeface="+mj-lt"/>
              </a:rPr>
              <a:t>D</a:t>
            </a:r>
            <a:r>
              <a:rPr lang="en-IN" sz="1800" b="0" i="0" u="none" strike="noStrike" baseline="0" dirty="0">
                <a:latin typeface="+mj-lt"/>
              </a:rPr>
              <a:t>atagrams of </a:t>
            </a:r>
            <a:r>
              <a:rPr lang="en-US" sz="1800" b="0" i="0" u="none" strike="noStrike" baseline="0" dirty="0">
                <a:latin typeface="+mj-lt"/>
              </a:rPr>
              <a:t>transmission may arrive at their destination out of order with different delays between the </a:t>
            </a:r>
            <a:r>
              <a:rPr lang="en-IN" sz="1800" b="0" i="0" u="none" strike="noStrike" baseline="0" dirty="0">
                <a:latin typeface="+mj-lt"/>
              </a:rPr>
              <a:t>packets. They may also be lost.</a:t>
            </a:r>
            <a:endParaRPr lang="en-IN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It is the responsibility of an upper-layer protocol to reorder the datagrams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1102226"/>
            <a:ext cx="5184106" cy="1869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+mj-lt"/>
              </a:rPr>
              <a:t>E</a:t>
            </a:r>
            <a:r>
              <a:rPr lang="en-US" sz="2400" b="0" i="0" u="none" strike="noStrike" baseline="0" dirty="0">
                <a:latin typeface="+mj-lt"/>
              </a:rPr>
              <a:t>ach switch (or packet switch) has a routing table which is based on the destination address.</a:t>
            </a:r>
            <a:endParaRPr lang="en-US" sz="2400" b="0" i="0" u="none" strike="noStrike" baseline="0" dirty="0">
              <a:latin typeface="+mj-lt"/>
            </a:endParaRP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routing tables are dynamic and are updated periodically. </a:t>
            </a:r>
            <a:endParaRPr lang="en-US" sz="2400" b="0" i="0" u="none" strike="noStrike" baseline="0" dirty="0">
              <a:latin typeface="+mj-lt"/>
            </a:endParaRP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destination addresses and the corresponding forwarding output ports are recorded in the tables.</a:t>
            </a:r>
            <a:endParaRPr lang="en-US" sz="2400" b="0" i="0" u="none" strike="noStrike" baseline="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It has a port dedicated for every destination address.</a:t>
            </a:r>
            <a:endParaRPr lang="en-IN" sz="40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Every packet in a datagram network carries a header t</a:t>
            </a:r>
            <a:r>
              <a:rPr lang="en-US" sz="1600" dirty="0">
                <a:latin typeface="+mj-lt"/>
              </a:rPr>
              <a:t>hat contains </a:t>
            </a:r>
            <a:endParaRPr lang="en-US" sz="1600" dirty="0">
              <a:latin typeface="+mj-lt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 the destination address of the packet.</a:t>
            </a:r>
            <a:endParaRPr lang="en-US" sz="1600" b="0" i="0" u="none" strike="noStrike" baseline="0" dirty="0">
              <a:latin typeface="+mj-lt"/>
            </a:endParaRP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switch receives the packet, this destination address is examined; </a:t>
            </a:r>
            <a:endParaRPr lang="en-US" sz="1600" b="0" i="0" u="none" strike="noStrike" baseline="0" dirty="0">
              <a:latin typeface="+mj-lt"/>
            </a:endParaRP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routing table is consulted to find the corresponding port 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through which the packet should be forwarded.</a:t>
            </a:r>
            <a:endParaRPr lang="en-US" sz="1600" b="0" i="0" u="none" strike="noStrike" baseline="0" dirty="0">
              <a:latin typeface="+mj-lt"/>
            </a:endParaRPr>
          </a:p>
          <a:p>
            <a:pPr algn="l"/>
            <a:r>
              <a:rPr lang="en-IN" sz="1600" b="0" i="0" u="none" strike="noStrike" baseline="0" dirty="0">
                <a:latin typeface="+mj-lt"/>
              </a:rPr>
              <a:t>This address </a:t>
            </a:r>
            <a:r>
              <a:rPr lang="en-US" sz="1600" b="0" i="0" u="none" strike="noStrike" baseline="0" dirty="0">
                <a:latin typeface="+mj-lt"/>
              </a:rPr>
              <a:t>remains the same during the entire journey of the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l">
              <a:buNone/>
            </a:pPr>
            <a:r>
              <a:rPr lang="en-IN" sz="1600" b="0" i="0" u="none" strike="noStrike" baseline="0" dirty="0">
                <a:latin typeface="+mj-lt"/>
              </a:rPr>
              <a:t>      packet</a:t>
            </a:r>
            <a:endParaRPr lang="en-IN" sz="2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1200" y="969728"/>
            <a:ext cx="1844200" cy="25834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Introduction 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6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+mj-lt"/>
              </a:rPr>
              <a:t>Whenever we have multiple devices, we have the problem of how to connect them to make one-to-one communication possible.</a:t>
            </a:r>
            <a:endParaRPr lang="en-US" sz="2000" b="0" i="0" u="none" strike="noStrike" baseline="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Solution : </a:t>
            </a:r>
            <a:r>
              <a:rPr lang="en-US" sz="2000" b="0" i="0" u="none" strike="noStrike" baseline="0" dirty="0">
                <a:latin typeface="+mj-lt"/>
              </a:rPr>
              <a:t>point-to-point connection between each pair of devices (a </a:t>
            </a:r>
            <a:r>
              <a:rPr lang="en-US" sz="2000" b="1" i="0" u="none" strike="noStrike" baseline="0" dirty="0">
                <a:latin typeface="+mj-lt"/>
              </a:rPr>
              <a:t>mesh topology</a:t>
            </a:r>
            <a:r>
              <a:rPr lang="en-US" sz="2000" b="0" i="0" u="none" strike="noStrike" baseline="0" dirty="0">
                <a:latin typeface="+mj-lt"/>
              </a:rPr>
              <a:t>) or between a central device and every other device (a </a:t>
            </a:r>
            <a:r>
              <a:rPr lang="en-US" sz="2000" b="1" i="0" u="none" strike="noStrike" baseline="0" dirty="0">
                <a:latin typeface="+mj-lt"/>
              </a:rPr>
              <a:t>star topology</a:t>
            </a:r>
            <a:r>
              <a:rPr lang="en-US" sz="2000" b="0" i="0" u="none" strike="noStrike" baseline="0" dirty="0">
                <a:latin typeface="+mj-lt"/>
              </a:rPr>
              <a:t>).</a:t>
            </a:r>
            <a:endParaRPr lang="en-US" sz="2000" b="0" i="0" u="none" strike="noStrike" baseline="0" dirty="0">
              <a:latin typeface="+mj-lt"/>
            </a:endParaRPr>
          </a:p>
          <a:p>
            <a:pPr algn="l"/>
            <a:r>
              <a:rPr lang="en-US" sz="2000" b="0" i="0" u="none" strike="noStrike" baseline="0" dirty="0">
                <a:latin typeface="+mj-lt"/>
              </a:rPr>
              <a:t>Solutio</a:t>
            </a:r>
            <a:r>
              <a:rPr lang="en-US" sz="2000" dirty="0">
                <a:latin typeface="+mj-lt"/>
              </a:rPr>
              <a:t>n is </a:t>
            </a:r>
            <a:r>
              <a:rPr lang="en-US" sz="2000" b="0" i="0" u="none" strike="noStrike" baseline="0" dirty="0">
                <a:latin typeface="+mj-lt"/>
              </a:rPr>
              <a:t>impractical and wasteful when applied to </a:t>
            </a:r>
            <a:r>
              <a:rPr lang="en-US" sz="2000" b="1" i="0" u="none" strike="noStrike" baseline="0" dirty="0">
                <a:latin typeface="+mj-lt"/>
              </a:rPr>
              <a:t>very large networks</a:t>
            </a:r>
            <a:endParaRPr lang="en-US" sz="2000" b="1" i="0" u="none" strike="noStrike" baseline="0" dirty="0">
              <a:latin typeface="+mj-lt"/>
            </a:endParaRPr>
          </a:p>
          <a:p>
            <a:pPr lvl="1"/>
            <a:r>
              <a:rPr lang="en-US" sz="2000" b="0" i="0" u="none" strike="noStrike" baseline="0" dirty="0">
                <a:latin typeface="+mj-lt"/>
              </a:rPr>
              <a:t>majority of those links would be </a:t>
            </a:r>
            <a:r>
              <a:rPr lang="en-US" sz="2000" b="1" i="0" u="none" strike="noStrike" baseline="0" dirty="0">
                <a:latin typeface="+mj-lt"/>
              </a:rPr>
              <a:t>idle</a:t>
            </a:r>
            <a:r>
              <a:rPr lang="en-US" sz="2000" b="0" i="0" u="none" strike="noStrike" baseline="0" dirty="0">
                <a:latin typeface="+mj-lt"/>
              </a:rPr>
              <a:t> most of the time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b="0" i="0" u="none" strike="noStrike" baseline="0" dirty="0">
                <a:latin typeface="+mj-lt"/>
              </a:rPr>
              <a:t>number and length of the links require </a:t>
            </a:r>
            <a:r>
              <a:rPr lang="en-US" sz="2000" b="1" i="0" u="none" strike="noStrike" baseline="0" dirty="0">
                <a:latin typeface="+mj-lt"/>
              </a:rPr>
              <a:t>too much infrastructure</a:t>
            </a:r>
            <a:endParaRPr lang="en-US" sz="2000" b="1" i="0" u="none" strike="noStrike" baseline="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Not </a:t>
            </a:r>
            <a:r>
              <a:rPr lang="en-US" sz="2000" b="1" dirty="0">
                <a:latin typeface="+mj-lt"/>
              </a:rPr>
              <a:t>cost effective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Delay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greater delay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each packet may experience a wait at a switch before it is forwarded.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Delay is not uniform as not all packets pass through same switches.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Considering the figure,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three transmission times (3</a:t>
            </a:r>
            <a:r>
              <a:rPr lang="en-US" sz="1800" b="0" i="1" u="none" strike="noStrike" baseline="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), three propagation delays (slopes 3</a:t>
            </a:r>
            <a:r>
              <a:rPr lang="en-US" sz="18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+mj-lt"/>
              </a:rPr>
              <a:t> of the lines), and two waiting times (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1 + 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2). 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We</a:t>
            </a:r>
            <a:r>
              <a:rPr lang="en-US" sz="180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ignore the processing time in each switch. </a:t>
            </a:r>
            <a:endParaRPr lang="en-US" sz="1800" b="0" i="0" u="none" strike="noStrike" baseline="0" dirty="0">
              <a:latin typeface="+mj-lt"/>
            </a:endParaRPr>
          </a:p>
          <a:p>
            <a:pPr marL="0" indent="0" algn="ctr">
              <a:buNone/>
            </a:pPr>
            <a:r>
              <a:rPr lang="pl-PL" sz="1800" b="1" i="0" u="none" strike="noStrike" baseline="0" dirty="0">
                <a:latin typeface="+mj-lt"/>
              </a:rPr>
              <a:t>Total delay </a:t>
            </a:r>
            <a:r>
              <a:rPr lang="en-IN" sz="1800" dirty="0">
                <a:latin typeface="+mj-lt"/>
              </a:rPr>
              <a:t>= 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pl-PL" sz="1800" b="1" i="1" u="none" strike="noStrike" baseline="0" dirty="0">
                <a:latin typeface="+mj-lt"/>
              </a:rPr>
              <a:t>T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en-US" sz="1800" b="0" i="0" u="none" strike="noStrike" baseline="0" dirty="0">
                <a:latin typeface="+mj-lt"/>
                <a:sym typeface="Symbol" panose="05050102010706020507" pitchFamily="18" charset="2"/>
              </a:rPr>
              <a:t> 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1 </a:t>
            </a:r>
            <a:r>
              <a:rPr lang="en-IN" sz="180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2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152400"/>
            <a:ext cx="5491801" cy="22594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Efficiency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The efficiency of a datagram network is better than that of a circuit-switched network;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are allocated only when there are packets to be transferred. 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Reallocation is done if there is delay in communication between two devices.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virtual-circuit network </a:t>
            </a:r>
            <a:r>
              <a:rPr lang="en-US" sz="1800" b="0" i="0" u="none" strike="noStrike" baseline="0" dirty="0">
                <a:latin typeface="+mj-lt"/>
              </a:rPr>
              <a:t>is a cross between a circuit-switched network and a datagram </a:t>
            </a:r>
            <a:r>
              <a:rPr lang="en-IN" sz="1800" b="0" i="0" u="none" strike="noStrike" baseline="0" dirty="0">
                <a:latin typeface="+mj-lt"/>
              </a:rPr>
              <a:t>network.</a:t>
            </a:r>
            <a:endParaRPr lang="en-IN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can be allocated during the setup phase, as in a circuit-switched network, or on demand, as in a datagram network.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all packets follow the same path established during </a:t>
            </a:r>
            <a:r>
              <a:rPr lang="en-IN" sz="1800" b="0" i="0" u="none" strike="noStrike" baseline="0" dirty="0">
                <a:latin typeface="+mj-lt"/>
              </a:rPr>
              <a:t>the connection.</a:t>
            </a:r>
            <a:endParaRPr lang="en-IN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setup and teardown phases in addition to the data transfer phase.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virtual-circuit network is normally implemented in the </a:t>
            </a:r>
            <a:r>
              <a:rPr lang="en-US" sz="1800" b="1" i="0" u="none" strike="noStrike" baseline="0" dirty="0">
                <a:latin typeface="+mj-lt"/>
              </a:rPr>
              <a:t>data-link layer</a:t>
            </a:r>
            <a:r>
              <a:rPr lang="en-US" sz="1800" b="0" i="0" u="none" strike="noStrike" baseline="0" dirty="0">
                <a:latin typeface="+mj-lt"/>
              </a:rPr>
              <a:t>, while a circuit-switched network is implemented in the physical layer and a datagram network </a:t>
            </a:r>
            <a:r>
              <a:rPr lang="en-IN" sz="1800" b="0" i="0" u="none" strike="noStrike" baseline="0" dirty="0">
                <a:latin typeface="+mj-lt"/>
              </a:rPr>
              <a:t>in the network layer.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515" y="1649566"/>
            <a:ext cx="8176969" cy="378746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Addressing in VCN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a virtual-circuit network, two types of addressing are involved: global and local </a:t>
            </a:r>
            <a:r>
              <a:rPr lang="en-IN" sz="1800" b="0" i="0" u="none" strike="noStrike" baseline="0" dirty="0">
                <a:latin typeface="Times-Roman"/>
              </a:rPr>
              <a:t>(virtual-circuit identifier).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Global – </a:t>
            </a:r>
            <a:r>
              <a:rPr lang="en-IN" sz="1800" b="0" i="0" u="none" strike="noStrike" baseline="0" dirty="0">
                <a:latin typeface="Times-Roman"/>
              </a:rPr>
              <a:t>unique </a:t>
            </a:r>
            <a:r>
              <a:rPr lang="en-US" sz="1800" b="0" i="0" u="none" strike="noStrike" baseline="0" dirty="0">
                <a:latin typeface="Times-Roman"/>
              </a:rPr>
              <a:t>in the scope of the network or internationally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global address in virtual-circuit networks is used only to create a </a:t>
            </a:r>
            <a:r>
              <a:rPr lang="en-US" sz="1800" b="1" i="0" u="none" strike="noStrike" baseline="0" dirty="0">
                <a:latin typeface="Times-Roman"/>
              </a:rPr>
              <a:t>virtual-circuit identifier</a:t>
            </a:r>
            <a:endParaRPr lang="en-US" sz="1800" b="1" i="0" u="none" strike="noStrike" baseline="0" dirty="0">
              <a:latin typeface="Times-Roman"/>
            </a:endParaRPr>
          </a:p>
          <a:p>
            <a:pPr algn="l"/>
            <a:endParaRPr lang="en-US" sz="1800" b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identifier that is actually used for data transfer is called the </a:t>
            </a:r>
            <a:r>
              <a:rPr lang="en-US" sz="1800" b="1" i="1" u="none" strike="noStrike" baseline="0" dirty="0">
                <a:latin typeface="Times-BoldItalic"/>
              </a:rPr>
              <a:t>virtual-circuit identifier </a:t>
            </a:r>
            <a:r>
              <a:rPr lang="en-IN" sz="1800" b="1" i="0" u="none" strike="noStrike" baseline="0" dirty="0">
                <a:latin typeface="Times-Bold"/>
              </a:rPr>
              <a:t>(VCI) </a:t>
            </a:r>
            <a:r>
              <a:rPr lang="en-IN" sz="1800" b="0" i="0" u="none" strike="noStrike" baseline="0" dirty="0">
                <a:latin typeface="Times-Roman"/>
              </a:rPr>
              <a:t>or the </a:t>
            </a:r>
            <a:r>
              <a:rPr lang="en-IN" sz="1800" b="1" i="1" u="none" strike="noStrike" baseline="0" dirty="0">
                <a:latin typeface="Times-BoldItalic"/>
              </a:rPr>
              <a:t>label.</a:t>
            </a:r>
            <a:endParaRPr lang="en-IN" sz="1800" b="1" i="1" u="none" strike="noStrike" baseline="0" dirty="0">
              <a:latin typeface="Times-Bold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is a small number that has only switch scope; it is used by a frame between two switches.</a:t>
            </a:r>
            <a:endParaRPr lang="en-I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VCI Value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a frame arrives at a switch, it has a VCI; when it leaves, it has a different VCI.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32" y="2304952"/>
            <a:ext cx="8016935" cy="2248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V-Circuit switching requires three phases: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source and destination use their global addresses to help switches make table </a:t>
            </a:r>
            <a:r>
              <a:rPr lang="en-IN" sz="1800" b="0" i="0" u="none" strike="noStrike" baseline="0" dirty="0">
                <a:latin typeface="Times-Roman"/>
              </a:rPr>
              <a:t>entries for the connection.</a:t>
            </a:r>
            <a:endParaRPr lang="en-I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676400" y="2314561"/>
            <a:ext cx="6120283" cy="31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All switches need to have a table entry for this virtual circuit.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Table has four columns.</a:t>
            </a: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switch holds four pieces of information for each virtual circuit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We assume that each switch has a table with entries for all active virtual circuits.</a:t>
            </a:r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1295400"/>
            <a:ext cx="6481641" cy="3352800"/>
          </a:xfrm>
        </p:spPr>
      </p:pic>
      <p:sp>
        <p:nvSpPr>
          <p:cNvPr id="4" name="TextBox 3"/>
          <p:cNvSpPr txBox="1"/>
          <p:nvPr/>
        </p:nvSpPr>
        <p:spPr>
          <a:xfrm>
            <a:off x="725129" y="4659868"/>
            <a:ext cx="769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data-transfer phase is active until the source sends all its frames to the destination.</a:t>
            </a:r>
            <a:endParaRPr lang="en-US" sz="1800" b="0" i="0" u="none" strike="noStrike" baseline="0" dirty="0">
              <a:latin typeface="Times-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9284" y="849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324600" y="1146969"/>
            <a:ext cx="685800" cy="377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Better Solution?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>
                <a:latin typeface="+mj-lt"/>
              </a:rPr>
              <a:t>Switching</a:t>
            </a:r>
            <a:endParaRPr lang="en-US" sz="25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switched network consists of a series of interlinked </a:t>
            </a:r>
            <a:r>
              <a:rPr lang="en-IN" sz="1800" b="0" i="0" u="none" strike="noStrike" baseline="0" dirty="0">
                <a:latin typeface="+mj-lt"/>
              </a:rPr>
              <a:t>nodes, called </a:t>
            </a:r>
            <a:r>
              <a:rPr lang="en-IN" sz="1800" b="1" i="1" u="none" strike="noStrike" baseline="0" dirty="0">
                <a:latin typeface="+mj-lt"/>
              </a:rPr>
              <a:t>switches</a:t>
            </a:r>
            <a:r>
              <a:rPr lang="en-IN" sz="1800" b="1" i="0" u="none" strike="noStrike" baseline="0" dirty="0">
                <a:latin typeface="+mj-lt"/>
              </a:rPr>
              <a:t>.</a:t>
            </a:r>
            <a:endParaRPr lang="en-IN" sz="1800" b="1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apable of creating </a:t>
            </a:r>
            <a:r>
              <a:rPr lang="en-US" sz="1800" b="1" i="0" u="none" strike="noStrike" baseline="0" dirty="0">
                <a:latin typeface="+mj-lt"/>
              </a:rPr>
              <a:t>temporary connections</a:t>
            </a:r>
            <a:r>
              <a:rPr lang="en-US" sz="1800" b="0" i="0" u="none" strike="noStrike" baseline="0" dirty="0">
                <a:latin typeface="+mj-lt"/>
              </a:rPr>
              <a:t> between two or more devices linked to the switch.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some of these </a:t>
            </a:r>
            <a:r>
              <a:rPr lang="en-US" sz="1800" b="0" i="0" u="none" strike="noStrike" baseline="0" dirty="0">
                <a:latin typeface="+mj-lt"/>
              </a:rPr>
              <a:t>nodes are connected to the end systems (computers or telephones) others are used only for </a:t>
            </a:r>
            <a:r>
              <a:rPr lang="en-US" sz="1800" b="1" i="0" u="none" strike="noStrike" baseline="0" dirty="0">
                <a:latin typeface="+mj-lt"/>
              </a:rPr>
              <a:t>routing</a:t>
            </a:r>
            <a:r>
              <a:rPr lang="en-US" sz="1800" b="0" i="0" u="none" strike="noStrike" baseline="0" dirty="0">
                <a:latin typeface="+mj-lt"/>
              </a:rPr>
              <a:t>.</a:t>
            </a:r>
            <a:endParaRPr lang="en-US" sz="25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01" y="2803626"/>
            <a:ext cx="5349598" cy="26451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71600"/>
            <a:ext cx="684293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3917" y="1600200"/>
            <a:ext cx="7516165" cy="38862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Acknowledgment in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154" y="1249491"/>
            <a:ext cx="8443692" cy="4359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9369" y="3962400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Times-Roman"/>
              </a:rPr>
              <a:t>A special frame, called the </a:t>
            </a:r>
            <a:r>
              <a:rPr lang="en-US" sz="1800" b="0" i="1" u="none" strike="noStrike" baseline="0" dirty="0">
                <a:latin typeface="Times-Italic"/>
              </a:rPr>
              <a:t>acknowledgment frame, </a:t>
            </a:r>
            <a:r>
              <a:rPr lang="en-US" sz="1800" b="0" i="0" u="none" strike="noStrike" baseline="0" dirty="0">
                <a:latin typeface="Times-Roman"/>
              </a:rPr>
              <a:t>completes the entries in the switching </a:t>
            </a:r>
            <a:r>
              <a:rPr lang="en-IN" sz="1800" b="0" i="0" u="none" strike="noStrike" baseline="0" dirty="0">
                <a:latin typeface="Times-Roman"/>
              </a:rPr>
              <a:t>tables.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this phase, source A, after sending all frames to B, sends a special frame called a </a:t>
            </a:r>
            <a:r>
              <a:rPr lang="en-US" sz="1800" b="0" i="1" u="none" strike="noStrike" baseline="0" dirty="0">
                <a:latin typeface="Times-Italic"/>
              </a:rPr>
              <a:t>teardown request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Destination B responds with a teardown confirmation frame. All switches delete the corresponding entry from their tables.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480" y="1295400"/>
            <a:ext cx="7485039" cy="38862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3634" y="282012"/>
            <a:ext cx="5023166" cy="2608006"/>
          </a:xfrm>
        </p:spPr>
      </p:pic>
      <p:sp>
        <p:nvSpPr>
          <p:cNvPr id="3" name="Content Placeholder 2"/>
          <p:cNvSpPr txBox="1"/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kern="0" dirty="0"/>
          </a:p>
          <a:p>
            <a:endParaRPr lang="en-IN" kern="0" dirty="0"/>
          </a:p>
          <a:p>
            <a:endParaRPr lang="en-IN" kern="0" dirty="0"/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There are three transmission </a:t>
            </a:r>
            <a:r>
              <a:rPr lang="en-US" sz="1800" b="0" i="0" u="none" strike="noStrike" baseline="0" dirty="0">
                <a:latin typeface="Times-Roman"/>
              </a:rPr>
              <a:t>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i="1" u="none" strike="noStrike" baseline="0" dirty="0">
                <a:latin typeface="Times-Italic"/>
              </a:rPr>
              <a:t>T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), three propagation 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dirty="0">
                <a:latin typeface="Symbol" panose="05050102010706020507" pitchFamily="18" charset="2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Times-Roman"/>
              </a:rPr>
              <a:t>), data transfer depicted by the sloping lines, a setup delay (which includes transmission and propagation in two directions), and a teardown delay (which includes transmission and propagation in one direction).</a:t>
            </a:r>
            <a:endParaRPr lang="en-IN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39" y="4756562"/>
            <a:ext cx="7643522" cy="44961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During setup, the delay for each packet is the same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During data transfer, </a:t>
            </a:r>
            <a:r>
              <a:rPr lang="en-US" sz="1800" b="0" i="0" u="none" strike="noStrike" baseline="0" dirty="0">
                <a:latin typeface="Times-Roman"/>
              </a:rPr>
              <a:t>each packet may encounter different </a:t>
            </a:r>
            <a:r>
              <a:rPr lang="en-IN" sz="1800" b="0" i="0" u="none" strike="noStrike" baseline="0" dirty="0">
                <a:latin typeface="Times-Roman"/>
              </a:rPr>
              <a:t>delays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R</a:t>
            </a:r>
            <a:r>
              <a:rPr lang="en-IN" sz="1800" b="0" i="0" u="none" strike="noStrike" baseline="0" dirty="0">
                <a:latin typeface="Times-Roman"/>
              </a:rPr>
              <a:t>esource allocation is on demand.</a:t>
            </a:r>
            <a:r>
              <a:rPr lang="en-US" sz="1800" b="0" i="0" u="none" strike="noStrike" baseline="0" dirty="0">
                <a:latin typeface="Times-Roman"/>
              </a:rPr>
              <a:t>The source can check the availability of the resources, without actually </a:t>
            </a:r>
            <a:r>
              <a:rPr lang="en-IN" sz="1800" b="0" i="0" u="none" strike="noStrike" baseline="0" dirty="0">
                <a:latin typeface="Times-Roman"/>
              </a:rPr>
              <a:t>reserving it.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in TCP/IP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Physical layer </a:t>
            </a:r>
            <a:r>
              <a:rPr lang="en-IN" sz="1800" dirty="0">
                <a:latin typeface="+mj-lt"/>
              </a:rPr>
              <a:t>– only circuit switching. No packets exchanged.</a:t>
            </a:r>
            <a:endParaRPr lang="en-IN" sz="180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Data Link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 at the data-link layer is normally done</a:t>
            </a:r>
            <a:endParaRPr lang="en-US" sz="1800" b="0" i="0" u="none" strike="noStrike" baseline="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800" b="0" i="0" u="none" strike="noStrike" baseline="0" dirty="0">
                <a:latin typeface="+mj-lt"/>
              </a:rPr>
              <a:t>using a virtual-circuit approach.</a:t>
            </a:r>
            <a:endParaRPr lang="en-IN" sz="1800" b="0" i="0" u="none" strike="noStrike" baseline="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Network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switching. In this case, either a virtual-circuit approach or a datagram approach can be used.</a:t>
            </a:r>
            <a:endParaRPr lang="en-US" sz="1800" b="0" i="0" u="none" strike="noStrike" baseline="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+mj-lt"/>
              </a:rPr>
              <a:t>App. Layer- </a:t>
            </a:r>
            <a:r>
              <a:rPr lang="en-US" sz="1800" b="0" i="0" u="none" strike="noStrike" baseline="0" dirty="0">
                <a:latin typeface="+mj-lt"/>
              </a:rPr>
              <a:t>only message switching. The communication at the application layer occurs by exchanging messages</a:t>
            </a:r>
            <a:endParaRPr lang="en-IN" sz="1800" dirty="0">
              <a:latin typeface="+mj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Crossbar switch</a:t>
            </a:r>
            <a:endParaRPr lang="en-IN" dirty="0"/>
          </a:p>
          <a:p>
            <a:r>
              <a:rPr lang="en-IN" dirty="0"/>
              <a:t>Multistage switch</a:t>
            </a:r>
            <a:endParaRPr lang="en-IN" dirty="0"/>
          </a:p>
          <a:p>
            <a:r>
              <a:rPr lang="en-IN" dirty="0"/>
              <a:t>Time Division switch</a:t>
            </a:r>
            <a:endParaRPr lang="en-IN" dirty="0"/>
          </a:p>
          <a:p>
            <a:r>
              <a:rPr lang="en-IN" dirty="0"/>
              <a:t>Time space time switch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Crossbar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connects </a:t>
            </a:r>
            <a:r>
              <a:rPr lang="en-US" sz="2000" b="0" i="1" u="none" strike="noStrike" baseline="0" dirty="0">
                <a:latin typeface="Times-Italic"/>
              </a:rPr>
              <a:t>n </a:t>
            </a:r>
            <a:r>
              <a:rPr lang="en-US" sz="2000" b="0" i="0" u="none" strike="noStrike" baseline="0" dirty="0">
                <a:latin typeface="Times-Roman"/>
              </a:rPr>
              <a:t>inputs to </a:t>
            </a:r>
            <a:r>
              <a:rPr lang="en-US" sz="2000" b="0" i="1" u="none" strike="noStrike" baseline="0" dirty="0">
                <a:latin typeface="Times-Italic"/>
              </a:rPr>
              <a:t>m </a:t>
            </a:r>
            <a:r>
              <a:rPr lang="en-US" sz="2000" b="0" i="0" u="none" strike="noStrike" baseline="0" dirty="0">
                <a:latin typeface="Times-Roman"/>
              </a:rPr>
              <a:t>outputs in a grid, using electronic microswitches </a:t>
            </a:r>
            <a:r>
              <a:rPr lang="en-IN" sz="2000" b="0" i="0" u="none" strike="noStrike" baseline="0" dirty="0">
                <a:latin typeface="Times-Roman"/>
              </a:rPr>
              <a:t>(transistors) at each </a:t>
            </a:r>
            <a:r>
              <a:rPr lang="en-IN" sz="2000" b="1" i="0" u="none" strike="noStrike" baseline="0" dirty="0" err="1">
                <a:latin typeface="Times-Bold"/>
              </a:rPr>
              <a:t>crosspoint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530" y="2251598"/>
            <a:ext cx="6690940" cy="2583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Three Methods of Switching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+mj-lt"/>
              </a:rPr>
              <a:t>Traditionally, three methods of switching have been discussed: </a:t>
            </a:r>
            <a:endParaRPr lang="en-US" sz="2400" b="0" i="0" u="none" strike="noStrike" baseline="0" dirty="0"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circuit switching</a:t>
            </a:r>
            <a:endParaRPr lang="en-US" sz="2400" i="0" u="none" strike="noStrike" baseline="0" dirty="0"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packet switching</a:t>
            </a:r>
            <a:endParaRPr lang="en-US" sz="2400" i="0" u="none" strike="noStrike" baseline="0" dirty="0"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message switching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77" y="2872890"/>
            <a:ext cx="6652645" cy="2384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Crossbar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to connect 1000 inputs to 1000 outputs requires a switch with 1,000,000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this number of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 is impractical.</a:t>
            </a:r>
            <a:endParaRPr lang="en-US" sz="200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fewer than 25 percent of the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 are in use at any given time. The rest are idle.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564" y="422798"/>
            <a:ext cx="3049436" cy="117740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baseline="0" dirty="0">
                <a:latin typeface="Times-Roman"/>
              </a:rPr>
              <a:t>combines crossbar switches in several stages.</a:t>
            </a:r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In a single crossbar switch, only one row or column (one path) is active for any connection.</a:t>
            </a:r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So we need </a:t>
            </a:r>
            <a:r>
              <a:rPr lang="en-US" sz="2000" b="1" i="1" u="none" strike="noStrike" baseline="0" dirty="0">
                <a:latin typeface="Times-Italic"/>
              </a:rPr>
              <a:t>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0" u="none" strike="noStrike" baseline="0" dirty="0">
                <a:latin typeface="Symbol" panose="05050102010706020507" pitchFamily="18" charset="2"/>
              </a:rPr>
              <a:t> </a:t>
            </a:r>
            <a:r>
              <a:rPr lang="en-US" sz="2000" b="1" i="1" u="none" strike="noStrike" baseline="0" dirty="0">
                <a:latin typeface="Times-Italic"/>
              </a:rPr>
              <a:t>N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allowing multiple paths inside the switch, decreases the number of </a:t>
            </a:r>
            <a:r>
              <a:rPr lang="en-US" sz="2000" b="0" i="0" u="none" strike="noStrike" baseline="0" dirty="0" err="1">
                <a:latin typeface="Times-Roman"/>
              </a:rPr>
              <a:t>crosspoints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  <a:endParaRPr lang="en-US" sz="2000" b="0" i="0" u="none" strike="noStrike" baseline="0" dirty="0">
              <a:latin typeface="Times-Roman"/>
            </a:endParaRPr>
          </a:p>
          <a:p>
            <a:pPr algn="l"/>
            <a:endParaRPr lang="en-IN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9392" y="1600200"/>
            <a:ext cx="6645216" cy="303302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7785" y="152400"/>
            <a:ext cx="3339015" cy="1524000"/>
          </a:xfrm>
        </p:spPr>
      </p:pic>
      <p:sp>
        <p:nvSpPr>
          <p:cNvPr id="3" name="Content Placeholder 2"/>
          <p:cNvSpPr txBox="1"/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divide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input lines into groups, each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lines. For each group, we use one crossbar of size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, where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is the number of crossbars in the middle stage. In other words, the first stage has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crossbars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-Roman"/>
              </a:rPr>
              <a:t>crosspoints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use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crossbars, each of size 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) in the middle stage.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We use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/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crossbars, each of size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×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-Italic"/>
              </a:rPr>
              <a:t>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at the third stage.</a:t>
            </a:r>
            <a:endParaRPr lang="en-US" sz="1800" b="0" i="0" u="none" strike="noStrike" baseline="0" dirty="0">
              <a:solidFill>
                <a:srgbClr val="000000"/>
              </a:solidFill>
              <a:latin typeface="Times-Roman"/>
            </a:endParaRPr>
          </a:p>
          <a:p>
            <a:pPr algn="l">
              <a:buFont typeface="+mj-lt"/>
              <a:buAutoNum type="arabicPeriod"/>
            </a:pPr>
            <a:endParaRPr lang="en-US" sz="1800" kern="0" dirty="0">
              <a:solidFill>
                <a:srgbClr val="000000"/>
              </a:solidFill>
              <a:latin typeface="Times-Roman"/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Times-Roman"/>
              </a:rPr>
              <a:t>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as follows</a:t>
            </a:r>
            <a:endParaRPr lang="en-US" sz="1800" b="0" i="0" u="none" strike="noStrike" kern="0" baseline="0" dirty="0">
              <a:solidFill>
                <a:srgbClr val="000000"/>
              </a:solidFill>
              <a:latin typeface="Times-Roman"/>
            </a:endParaRPr>
          </a:p>
          <a:p>
            <a:pPr marL="0" indent="0" algn="l">
              <a:buNone/>
            </a:pPr>
            <a:endParaRPr lang="en-IN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962400"/>
            <a:ext cx="6294665" cy="50296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0746" y="381000"/>
            <a:ext cx="3339015" cy="1524000"/>
          </a:xfrm>
        </p:spPr>
      </p:pic>
      <p:sp>
        <p:nvSpPr>
          <p:cNvPr id="3" name="Content Placeholder 2"/>
          <p:cNvSpPr txBox="1"/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IN" kern="0" dirty="0"/>
              <a:t>Example</a:t>
            </a:r>
            <a:endParaRPr lang="en-IN" kern="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</a:t>
            </a:r>
            <a:endParaRPr lang="en-IN" kern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Multistage switch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0746" y="381000"/>
            <a:ext cx="3339015" cy="1524000"/>
          </a:xfrm>
        </p:spPr>
      </p:pic>
      <p:sp>
        <p:nvSpPr>
          <p:cNvPr id="3" name="Content Placeholder 2"/>
          <p:cNvSpPr txBox="1"/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n-IN" kern="0" dirty="0"/>
              <a:t>Example</a:t>
            </a:r>
            <a:endParaRPr lang="en-IN" kern="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IN" kern="0" dirty="0"/>
              <a:t>Solution</a:t>
            </a:r>
            <a:endParaRPr lang="en-IN" kern="0" dirty="0"/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the first stage we have 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/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or 10 crossbars, each of size 20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4.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the second stage, we have 4 crossbars, each of size 10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10.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the third stage, we have 10 crossbars, each of size 4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is 2</a:t>
            </a:r>
            <a:r>
              <a:rPr lang="en-US" sz="1800" b="0" i="1" u="none" strike="noStrike" baseline="0" dirty="0">
                <a:latin typeface="Times-Italic"/>
              </a:rPr>
              <a:t>kN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1800" b="0" i="1" u="none" strike="noStrike" baseline="0" dirty="0">
                <a:latin typeface="Times-Italic"/>
              </a:rPr>
              <a:t>k</a:t>
            </a:r>
            <a:r>
              <a:rPr lang="en-US" sz="1800" b="0" i="0" u="none" strike="noStrike" baseline="0" dirty="0">
                <a:latin typeface="Times-Roman"/>
              </a:rPr>
              <a:t>(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/</a:t>
            </a:r>
            <a:r>
              <a:rPr lang="en-US" sz="1800" b="0" i="1" u="none" strike="noStrike" baseline="0" dirty="0">
                <a:latin typeface="Times-Italic"/>
              </a:rPr>
              <a:t>n</a:t>
            </a:r>
            <a:r>
              <a:rPr lang="en-US" sz="1800" b="0" i="0" u="none" strike="noStrike" baseline="0" dirty="0">
                <a:latin typeface="Times-Roman"/>
              </a:rPr>
              <a:t>)</a:t>
            </a:r>
            <a:r>
              <a:rPr lang="en-US" sz="1800" b="0" i="0" u="none" strike="noStrike" baseline="30000" dirty="0">
                <a:latin typeface="Times-Roman"/>
              </a:rPr>
              <a:t>2</a:t>
            </a:r>
            <a:r>
              <a:rPr lang="en-US" sz="1800" b="0" i="0" u="none" strike="noStrike" baseline="0" dirty="0">
                <a:latin typeface="Times-Roman"/>
              </a:rPr>
              <a:t>, or 2000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is 5 percent of the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in a single-stage switch 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Times-Roman"/>
              </a:rPr>
              <a:t>(200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40,000).</a:t>
            </a:r>
            <a:endParaRPr lang="en-IN" kern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Blocking</a:t>
            </a:r>
            <a:endParaRPr lang="en-IN" dirty="0"/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multistage switching share the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in </a:t>
            </a:r>
            <a:r>
              <a:rPr lang="en-IN" sz="1800" b="0" i="0" u="none" strike="noStrike" baseline="0" dirty="0">
                <a:latin typeface="Times-Roman"/>
              </a:rPr>
              <a:t>the middle-stage crossbars.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Sharing can cause a lack of availability if the resources are </a:t>
            </a:r>
            <a:r>
              <a:rPr lang="en-IN" sz="1800" b="0" i="0" u="none" strike="noStrike" baseline="0" dirty="0">
                <a:latin typeface="Times-Roman"/>
              </a:rPr>
              <a:t>limited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Blocking </a:t>
            </a:r>
            <a:r>
              <a:rPr lang="en-US" sz="1800" b="0" i="0" u="none" strike="noStrike" baseline="0" dirty="0">
                <a:latin typeface="Times-Roman"/>
              </a:rPr>
              <a:t>refers to times when one input cannot be connected to an output because there is no path available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Many people have </a:t>
            </a:r>
            <a:r>
              <a:rPr lang="en-US" sz="1800" b="0" i="0" u="none" strike="noStrike" baseline="0" dirty="0">
                <a:latin typeface="Times-Roman"/>
              </a:rPr>
              <a:t>experienced blocking on public telephone systems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Clos criteria for Blocking</a:t>
            </a:r>
            <a:endParaRPr lang="en-IN" dirty="0"/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a nonblocking switch, the number of middle-stage switches must be 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Times-Roman"/>
              </a:rPr>
              <a:t>at least </a:t>
            </a:r>
            <a:r>
              <a:rPr lang="en-US" sz="1800" b="1" i="0" u="none" strike="noStrike" baseline="0" dirty="0">
                <a:latin typeface="Times-Roman"/>
              </a:rPr>
              <a:t>2</a:t>
            </a:r>
            <a:r>
              <a:rPr lang="en-US" sz="1800" b="1" i="1" u="none" strike="noStrike" baseline="0" dirty="0">
                <a:latin typeface="Times-Italic"/>
              </a:rPr>
              <a:t>n </a:t>
            </a:r>
            <a:r>
              <a:rPr lang="en-US" sz="1800" b="1" i="0" u="none" strike="noStrike" baseline="0" dirty="0">
                <a:latin typeface="Times-Roman"/>
              </a:rPr>
              <a:t>– 1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 other words, we need to have </a:t>
            </a:r>
            <a:r>
              <a:rPr lang="en-US" sz="1800" b="1" i="1" u="none" strike="noStrike" baseline="0" dirty="0">
                <a:latin typeface="Times-Italic"/>
              </a:rPr>
              <a:t>k &gt;= </a:t>
            </a:r>
            <a:r>
              <a:rPr lang="en-US" sz="1800" b="1" i="0" u="none" strike="noStrike" baseline="0" dirty="0">
                <a:latin typeface="Times-Roman"/>
              </a:rPr>
              <a:t>2</a:t>
            </a:r>
            <a:r>
              <a:rPr lang="en-US" sz="1800" b="1" i="1" u="none" strike="noStrike" baseline="0" dirty="0">
                <a:latin typeface="Times-Italic"/>
              </a:rPr>
              <a:t>n </a:t>
            </a:r>
            <a:r>
              <a:rPr lang="en-US" sz="1800" b="1" i="0" u="none" strike="noStrike" baseline="0" dirty="0">
                <a:latin typeface="Times-Roman"/>
              </a:rPr>
              <a:t>– 1</a:t>
            </a:r>
            <a:endParaRPr lang="en-US" sz="1800" b="1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Times-Roman"/>
              </a:rPr>
              <a:t>must be equal to or </a:t>
            </a:r>
            <a:r>
              <a:rPr lang="en-IN" sz="1800" b="0" i="0" u="none" strike="noStrike" baseline="0" dirty="0">
                <a:latin typeface="Times-Roman"/>
              </a:rPr>
              <a:t>greater than (</a:t>
            </a:r>
            <a:r>
              <a:rPr lang="en-IN" sz="1800" b="0" i="1" u="none" strike="noStrike" baseline="0" dirty="0">
                <a:latin typeface="Times-Italic"/>
              </a:rPr>
              <a:t>N</a:t>
            </a:r>
            <a:r>
              <a:rPr lang="en-IN" sz="1800" b="0" i="0" u="none" strike="noStrike" baseline="0" dirty="0">
                <a:latin typeface="Times-Roman"/>
              </a:rPr>
              <a:t>/2)</a:t>
            </a:r>
            <a:r>
              <a:rPr lang="en-IN" sz="1800" b="0" i="0" u="none" strike="noStrike" baseline="30000" dirty="0">
                <a:latin typeface="Times-Roman"/>
              </a:rPr>
              <a:t>1/2</a:t>
            </a:r>
            <a:endParaRPr lang="en-IN" sz="1800" b="0" i="0" u="none" strike="noStrike" baseline="300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is greater than or equal </a:t>
            </a:r>
            <a:r>
              <a:rPr lang="pt-BR" sz="1800" b="0" i="0" u="none" strike="noStrike" baseline="0" dirty="0">
                <a:latin typeface="Times-Roman"/>
              </a:rPr>
              <a:t>to 4</a:t>
            </a:r>
            <a:r>
              <a:rPr lang="pt-BR" sz="1800" b="0" i="1" u="none" strike="noStrike" baseline="0" dirty="0">
                <a:latin typeface="Times-Italic"/>
              </a:rPr>
              <a:t>N </a:t>
            </a:r>
            <a:r>
              <a:rPr lang="pt-BR" sz="1800" b="0" i="0" u="none" strike="noStrike" dirty="0">
                <a:latin typeface="Times-Roman"/>
              </a:rPr>
              <a:t>[(2</a:t>
            </a:r>
            <a:r>
              <a:rPr lang="pt-BR" sz="1800" b="0" i="1" u="none" strike="noStrike" dirty="0">
                <a:latin typeface="Times-Italic"/>
              </a:rPr>
              <a:t>N</a:t>
            </a:r>
            <a:r>
              <a:rPr lang="pt-BR" sz="1800" b="0" i="0" u="none" strike="noStrike" dirty="0">
                <a:latin typeface="Times-Roman"/>
              </a:rPr>
              <a:t>)</a:t>
            </a:r>
            <a:r>
              <a:rPr lang="pt-BR" sz="1800" b="0" i="0" u="none" strike="noStrike" baseline="30000" dirty="0">
                <a:latin typeface="Times-Roman"/>
              </a:rPr>
              <a:t>1/2</a:t>
            </a:r>
            <a:r>
              <a:rPr lang="pt-BR" sz="1800" b="0" i="0" u="none" strike="noStrike" dirty="0">
                <a:latin typeface="Times-Roman"/>
              </a:rPr>
              <a:t> – 1]</a:t>
            </a:r>
            <a:endParaRPr lang="en-IN" b="1" baseline="30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20., using the Clos criteria with a minimum </a:t>
            </a:r>
            <a:r>
              <a:rPr lang="en-IN" sz="1800" b="0" i="0" u="none" strike="noStrike" baseline="0" dirty="0">
                <a:latin typeface="Times-Roman"/>
              </a:rPr>
              <a:t>number of </a:t>
            </a:r>
            <a:r>
              <a:rPr lang="en-IN" sz="1800" b="0" i="0" u="none" strike="noStrike" baseline="0" dirty="0" err="1">
                <a:latin typeface="Times-Roman"/>
              </a:rPr>
              <a:t>crosspoints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Design a three-stage, 200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× </a:t>
            </a:r>
            <a:r>
              <a:rPr lang="en-US" sz="1800" b="0" i="0" u="none" strike="noStrike" baseline="0" dirty="0">
                <a:latin typeface="Times-Roman"/>
              </a:rPr>
              <a:t>200 switch (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200) with </a:t>
            </a:r>
            <a:r>
              <a:rPr lang="en-US" sz="1800" b="0" i="1" u="none" strike="noStrike" baseline="0" dirty="0">
                <a:latin typeface="Times-Italic"/>
              </a:rPr>
              <a:t>k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4 and </a:t>
            </a:r>
            <a:r>
              <a:rPr lang="en-US" sz="1800" b="0" i="1" u="none" strike="noStrike" baseline="0" dirty="0">
                <a:latin typeface="Times-Italic"/>
              </a:rPr>
              <a:t>n </a:t>
            </a:r>
            <a:r>
              <a:rPr lang="en-US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US" sz="1800" b="0" i="0" u="none" strike="noStrike" baseline="0" dirty="0">
                <a:latin typeface="Times-Roman"/>
              </a:rPr>
              <a:t>20., using the Clos criteria with a minimum </a:t>
            </a:r>
            <a:r>
              <a:rPr lang="en-IN" sz="1800" b="0" i="0" u="none" strike="noStrike" baseline="0" dirty="0">
                <a:latin typeface="Times-Roman"/>
              </a:rPr>
              <a:t>number of </a:t>
            </a:r>
            <a:r>
              <a:rPr lang="en-IN" sz="1800" b="0" i="0" u="none" strike="noStrike" baseline="0" dirty="0" err="1">
                <a:latin typeface="Times-Roman"/>
              </a:rPr>
              <a:t>crosspoints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We let </a:t>
            </a:r>
            <a:r>
              <a:rPr lang="en-IN" sz="1800" b="0" i="1" u="none" strike="noStrike" baseline="0" dirty="0">
                <a:latin typeface="Times-Italic"/>
              </a:rPr>
              <a:t>n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IN" sz="1800" b="0" i="0" u="none" strike="noStrike" baseline="0" dirty="0">
                <a:latin typeface="Times-Roman"/>
              </a:rPr>
              <a:t>(200/2)1/2, or </a:t>
            </a:r>
            <a:r>
              <a:rPr lang="en-IN" sz="1800" b="0" i="1" u="none" strike="noStrike" baseline="0" dirty="0">
                <a:latin typeface="Times-Italic"/>
              </a:rPr>
              <a:t>n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IN" sz="1800" b="0" i="0" u="none" strike="noStrike" baseline="0" dirty="0">
                <a:latin typeface="Times-Roman"/>
              </a:rPr>
              <a:t>10. We calculate </a:t>
            </a:r>
            <a:r>
              <a:rPr lang="en-IN" sz="1800" b="0" i="1" u="none" strike="noStrike" baseline="0" dirty="0">
                <a:latin typeface="Times-Italic"/>
              </a:rPr>
              <a:t>k </a:t>
            </a:r>
            <a:r>
              <a:rPr lang="en-IN" sz="1800" b="0" i="0" u="none" strike="noStrike" baseline="0" dirty="0">
                <a:latin typeface="Symbol" panose="05050102010706020507" pitchFamily="18" charset="2"/>
              </a:rPr>
              <a:t>= </a:t>
            </a:r>
            <a:r>
              <a:rPr lang="en-IN" sz="1800" b="0" i="0" u="none" strike="noStrike" baseline="0" dirty="0">
                <a:latin typeface="Times-Roman"/>
              </a:rPr>
              <a:t>2</a:t>
            </a:r>
            <a:r>
              <a:rPr lang="en-IN" sz="1800" b="0" i="1" u="none" strike="noStrike" baseline="0" dirty="0">
                <a:latin typeface="Times-Italic"/>
              </a:rPr>
              <a:t>n </a:t>
            </a:r>
            <a:r>
              <a:rPr lang="en-IN" sz="1800" b="0" i="0" u="none" strike="noStrike" baseline="0" dirty="0">
                <a:latin typeface="Times-Roman"/>
              </a:rPr>
              <a:t>– 1 = 19.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First stage : 10x2=</a:t>
            </a:r>
            <a:r>
              <a:rPr lang="en-US" sz="1800" b="0" i="0" u="none" strike="noStrike" baseline="0" dirty="0">
                <a:latin typeface="Times-Roman"/>
              </a:rPr>
              <a:t>20, crossbars, each with 10 × 19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Second stage : 19 crossbars, </a:t>
            </a:r>
            <a:r>
              <a:rPr lang="en-US" sz="1800" b="0" i="0" u="none" strike="noStrike" baseline="0" dirty="0">
                <a:latin typeface="Times-Roman"/>
              </a:rPr>
              <a:t>each with 10 × 10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T</a:t>
            </a:r>
            <a:r>
              <a:rPr lang="en-US" sz="1800" b="0" i="0" u="none" strike="noStrike" baseline="0" dirty="0">
                <a:latin typeface="Times-Roman"/>
              </a:rPr>
              <a:t>hird stage, we have 20 crossbars each with 19 × 10 </a:t>
            </a:r>
            <a:r>
              <a:rPr lang="en-IN" sz="1800" b="0" i="0" u="none" strike="noStrike" baseline="0" dirty="0" err="1">
                <a:latin typeface="Times-Roman"/>
              </a:rPr>
              <a:t>crosspoints</a:t>
            </a:r>
            <a:r>
              <a:rPr lang="en-IN" sz="1800" b="0" i="0" u="none" strike="noStrike" baseline="0" dirty="0">
                <a:latin typeface="Times-Roman"/>
              </a:rPr>
              <a:t>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total number of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 is </a:t>
            </a:r>
            <a:endParaRPr lang="en-US" sz="1800" b="0" i="0" u="none" strike="noStrike" baseline="0" dirty="0">
              <a:latin typeface="Times-Roman"/>
            </a:endParaRPr>
          </a:p>
          <a:p>
            <a:pPr marL="0" indent="0" algn="ctr">
              <a:buNone/>
            </a:pPr>
            <a:r>
              <a:rPr lang="en-US" sz="2400" b="1" i="0" u="none" strike="noStrike" baseline="0" dirty="0">
                <a:latin typeface="Times-Roman"/>
              </a:rPr>
              <a:t>20(10 × 19) </a:t>
            </a:r>
            <a:r>
              <a:rPr lang="en-US" sz="2400" b="1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2400" b="1" i="0" u="none" strike="noStrike" baseline="0" dirty="0">
                <a:latin typeface="Times-Roman"/>
              </a:rPr>
              <a:t>19(10 × 10) </a:t>
            </a:r>
            <a:r>
              <a:rPr lang="en-US" sz="2400" b="1" i="0" u="none" strike="noStrike" baseline="0" dirty="0">
                <a:latin typeface="Symbol" panose="05050102010706020507" pitchFamily="18" charset="2"/>
              </a:rPr>
              <a:t>+ </a:t>
            </a:r>
            <a:r>
              <a:rPr lang="en-US" sz="2400" b="1" i="0" u="none" strike="noStrike" baseline="0" dirty="0">
                <a:latin typeface="Times-Roman"/>
              </a:rPr>
              <a:t>20(19 × 10) </a:t>
            </a:r>
            <a:r>
              <a:rPr lang="en-US" sz="2400" b="1" i="0" u="none" strike="noStrike" baseline="0" dirty="0">
                <a:latin typeface="Symbol" panose="05050102010706020507" pitchFamily="18" charset="2"/>
              </a:rPr>
              <a:t>=</a:t>
            </a:r>
            <a:r>
              <a:rPr lang="en-IN" sz="2400" b="1" i="0" u="none" strike="noStrike" baseline="0" dirty="0">
                <a:latin typeface="Times-Roman"/>
              </a:rPr>
              <a:t>9500</a:t>
            </a:r>
            <a:endParaRPr lang="en-IN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Circuit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285037"/>
            <a:ext cx="8229600" cy="388620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circuit-switched network </a:t>
            </a:r>
            <a:r>
              <a:rPr lang="en-US" sz="1800" b="0" i="0" u="none" strike="noStrike" baseline="0" dirty="0">
                <a:latin typeface="+mj-lt"/>
              </a:rPr>
              <a:t>consists of a set of switches connected by physical links.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onnection between two stations is a </a:t>
            </a:r>
            <a:r>
              <a:rPr lang="en-US" sz="1800" b="1" i="0" u="none" strike="noStrike" baseline="0" dirty="0">
                <a:latin typeface="+mj-lt"/>
              </a:rPr>
              <a:t>dedicated path </a:t>
            </a:r>
            <a:r>
              <a:rPr lang="en-US" sz="1800" b="0" i="0" u="none" strike="noStrike" baseline="0" dirty="0">
                <a:latin typeface="+mj-lt"/>
              </a:rPr>
              <a:t>made of one or more links</a:t>
            </a:r>
            <a:r>
              <a:rPr lang="en-US" sz="1800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</a:t>
            </a:r>
            <a:r>
              <a:rPr lang="en-US" sz="1800" b="0" i="0" u="none" strike="noStrike" baseline="0" dirty="0">
                <a:latin typeface="+mj-lt"/>
              </a:rPr>
              <a:t>ach connection uses only one </a:t>
            </a:r>
            <a:r>
              <a:rPr lang="en-US" sz="1800" b="1" i="0" u="none" strike="noStrike" baseline="0" dirty="0">
                <a:latin typeface="+mj-lt"/>
              </a:rPr>
              <a:t>dedicated channel </a:t>
            </a:r>
            <a:r>
              <a:rPr lang="en-US" sz="1800" b="0" i="0" u="none" strike="noStrike" baseline="0" dirty="0">
                <a:latin typeface="+mj-lt"/>
              </a:rPr>
              <a:t>on each link.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Each link is normally </a:t>
            </a:r>
            <a:r>
              <a:rPr lang="en-US" sz="1800" b="0" i="0" u="none" strike="noStrike" baseline="0" dirty="0">
                <a:latin typeface="+mj-lt"/>
              </a:rPr>
              <a:t>divided into </a:t>
            </a:r>
            <a:r>
              <a:rPr lang="en-US" sz="1800" b="1" i="1" u="none" strike="noStrike" baseline="0" dirty="0">
                <a:latin typeface="+mj-lt"/>
              </a:rPr>
              <a:t>n </a:t>
            </a:r>
            <a:r>
              <a:rPr lang="en-US" sz="1800" b="1" i="0" u="none" strike="noStrike" baseline="0" dirty="0">
                <a:latin typeface="+mj-lt"/>
              </a:rPr>
              <a:t>channels </a:t>
            </a:r>
            <a:r>
              <a:rPr lang="en-US" sz="1800" b="0" i="0" u="none" strike="noStrike" baseline="0" dirty="0">
                <a:latin typeface="+mj-lt"/>
              </a:rPr>
              <a:t>by using FDM or TDM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403" y="3124200"/>
            <a:ext cx="4652367" cy="229390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Time Division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TDM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704" y="2133600"/>
            <a:ext cx="6652592" cy="324032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Time Division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advantage of time-division switching is that it needs no </a:t>
            </a:r>
            <a:r>
              <a:rPr lang="en-US" sz="1800" b="0" i="0" u="none" strike="noStrike" baseline="0" dirty="0" err="1">
                <a:latin typeface="Times-Roman"/>
              </a:rPr>
              <a:t>crosspoints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disadvantage</a:t>
            </a:r>
            <a:r>
              <a:rPr lang="en-US" sz="1800" b="0" i="0" u="none" strike="noStrike" baseline="0" dirty="0">
                <a:latin typeface="Times-Roman"/>
              </a:rPr>
              <a:t> is that processing each connection creates delays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Space Time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average delay is one-third of what would result from using one time-slot interchange to handle all 12 inputs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200" y="2410824"/>
            <a:ext cx="5581600" cy="28690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Packet Switch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618" y="1794368"/>
            <a:ext cx="7658764" cy="326926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284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Input 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performs the physical and data-link functions of the packet switch</a:t>
            </a:r>
            <a:endParaRPr lang="en-US" sz="1800" b="0" i="0" u="none" strike="noStrike" baseline="0" dirty="0">
              <a:latin typeface="Times-Roman"/>
            </a:endParaRPr>
          </a:p>
          <a:p>
            <a:r>
              <a:rPr lang="en-US" sz="1800" b="0" i="0" u="none" strike="noStrike" baseline="0" dirty="0">
                <a:latin typeface="Times-Roman"/>
              </a:rPr>
              <a:t>The packet is decapsulated from the frame</a:t>
            </a:r>
            <a:endParaRPr lang="en-US" sz="1800" dirty="0">
              <a:latin typeface="Times-Roman"/>
            </a:endParaRP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 input port </a:t>
            </a:r>
            <a:r>
              <a:rPr lang="en-US" sz="1800" b="0" i="0" u="none" strike="noStrike" baseline="0" dirty="0">
                <a:latin typeface="Times-Roman"/>
              </a:rPr>
              <a:t>has buffers (queues) to hold the packet before it is directed to the switching fabric.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429000"/>
            <a:ext cx="5159187" cy="124978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284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Output 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Times-Roman"/>
              </a:rPr>
              <a:t>performs the same functions as the input port, but in the reverse order.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outgoing packets are queued, then the packet is encapsulated in a frame.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physical-layer functions are applied to the frame to create the signal to be </a:t>
            </a:r>
            <a:r>
              <a:rPr lang="en-IN" sz="1800" b="0" i="0" u="none" strike="noStrike" baseline="0" dirty="0">
                <a:latin typeface="Times-Roman"/>
              </a:rPr>
              <a:t>sent on the line.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527" y="3426542"/>
            <a:ext cx="5364945" cy="119644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routing processor performs the functions of the network layer.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destination address is used to find the address of the next hop and the output port number from which the packet is sent out.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activity is sometimes referred to as </a:t>
            </a:r>
            <a:r>
              <a:rPr lang="en-IN" sz="1800" b="1" i="0" u="none" strike="noStrike" baseline="0" dirty="0">
                <a:latin typeface="Times-Bold"/>
              </a:rPr>
              <a:t>table lookup.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15" y="990600"/>
            <a:ext cx="7881769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end system A needs to communicate with end system M, system A needs to request a connection to M that must be accepted by all switches as well as by M itself. This is called the </a:t>
            </a:r>
            <a:r>
              <a:rPr lang="en-US" sz="1800" b="1" i="0" u="none" strike="noStrike" baseline="0" dirty="0">
                <a:latin typeface="+mj-lt"/>
              </a:rPr>
              <a:t>setup phase.</a:t>
            </a:r>
            <a:endParaRPr lang="en-US" sz="1800" b="1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After the dedicated path is established, the </a:t>
            </a:r>
            <a:r>
              <a:rPr lang="en-US" sz="1800" b="1" i="0" u="none" strike="noStrike" baseline="0" dirty="0">
                <a:latin typeface="+mj-lt"/>
              </a:rPr>
              <a:t>data-transfer phase </a:t>
            </a:r>
            <a:r>
              <a:rPr lang="en-US" sz="1800" b="0" i="0" u="none" strike="noStrike" baseline="0" dirty="0">
                <a:latin typeface="+mj-lt"/>
              </a:rPr>
              <a:t>can take place.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Circuit switching requires three phases: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A </a:t>
            </a:r>
            <a:r>
              <a:rPr lang="en-US" sz="1800" b="0" i="0" u="none" strike="noStrike" baseline="0" dirty="0">
                <a:latin typeface="+mj-lt"/>
              </a:rPr>
              <a:t>dedicated circuit (combination of channels in links) needs to be established for two parties to communicate.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Connection setup means establishing dedicated channels between switches.</a:t>
            </a:r>
            <a:endParaRPr lang="en-US" sz="1800" dirty="0">
              <a:latin typeface="+mj-lt"/>
            </a:endParaRP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finds a channel between itself and switch IV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then sends the request to switch IV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IV finds dedicated channel between itself and switch III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Switch III informs system </a:t>
            </a:r>
            <a:r>
              <a:rPr lang="en-US" sz="1800" b="0" i="0" u="none" strike="noStrike" baseline="0" dirty="0">
                <a:latin typeface="+mj-lt"/>
              </a:rPr>
              <a:t>M of system A’s intention at this time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An acknowledgment from system M is sent in the opposite direction to system A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A</a:t>
            </a:r>
            <a:r>
              <a:rPr lang="en-US" sz="1800" b="0" i="0" u="none" strike="noStrike" baseline="0" dirty="0">
                <a:latin typeface="+mj-lt"/>
              </a:rPr>
              <a:t>fter system A receives this acknowledgment is the connection established.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3014" y="0"/>
            <a:ext cx="3333947" cy="1697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12498</Words>
  <Application>WPS Presentation</Application>
  <PresentationFormat>On-screen Show (4:3)</PresentationFormat>
  <Paragraphs>404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Arial</vt:lpstr>
      <vt:lpstr>SimSun</vt:lpstr>
      <vt:lpstr>Wingdings</vt:lpstr>
      <vt:lpstr>Calibri</vt:lpstr>
      <vt:lpstr>Times New Roman</vt:lpstr>
      <vt:lpstr>Courier New</vt:lpstr>
      <vt:lpstr>Microsoft YaHei</vt:lpstr>
      <vt:lpstr>Arial Unicode MS</vt:lpstr>
      <vt:lpstr>Symbol</vt:lpstr>
      <vt:lpstr>Times-Roman</vt:lpstr>
      <vt:lpstr>Times-BoldItalic</vt:lpstr>
      <vt:lpstr>Times-Bold</vt:lpstr>
      <vt:lpstr>Times-Italic</vt:lpstr>
      <vt:lpstr>Segoe Print</vt:lpstr>
      <vt:lpstr>Default Design</vt:lpstr>
      <vt:lpstr>1_Custom Design</vt:lpstr>
      <vt:lpstr>Custom Design</vt:lpstr>
      <vt:lpstr>PowerPoint 演示文稿</vt:lpstr>
      <vt:lpstr>Introduction </vt:lpstr>
      <vt:lpstr>Better Solution?</vt:lpstr>
      <vt:lpstr>Three Methods of Switching</vt:lpstr>
      <vt:lpstr>Circuit switching</vt:lpstr>
      <vt:lpstr> </vt:lpstr>
      <vt:lpstr>PowerPoint 演示文稿</vt:lpstr>
      <vt:lpstr>Three phases</vt:lpstr>
      <vt:lpstr>Setup Phase</vt:lpstr>
      <vt:lpstr>Data-Transfer Phase</vt:lpstr>
      <vt:lpstr>Teardown Phase</vt:lpstr>
      <vt:lpstr>Issues in Circuit Switching</vt:lpstr>
      <vt:lpstr>Delay</vt:lpstr>
      <vt:lpstr>Efficiency</vt:lpstr>
      <vt:lpstr>Packet Switching</vt:lpstr>
      <vt:lpstr>Datagram networks</vt:lpstr>
      <vt:lpstr>Datagram networks</vt:lpstr>
      <vt:lpstr>Routing Tables in Datagram Networks</vt:lpstr>
      <vt:lpstr>Routing Tables in Datagram Networks</vt:lpstr>
      <vt:lpstr>Issues</vt:lpstr>
      <vt:lpstr>Issues</vt:lpstr>
      <vt:lpstr>Virtual Circuit Network</vt:lpstr>
      <vt:lpstr>Virtual Circuit Network</vt:lpstr>
      <vt:lpstr>Addressing in VCN</vt:lpstr>
      <vt:lpstr>PowerPoint 演示文稿</vt:lpstr>
      <vt:lpstr>Three phases</vt:lpstr>
      <vt:lpstr>Setup phase</vt:lpstr>
      <vt:lpstr>Data Transfer phase</vt:lpstr>
      <vt:lpstr>Data Transfer phase</vt:lpstr>
      <vt:lpstr>Data Transfer phase</vt:lpstr>
      <vt:lpstr>Setup phase</vt:lpstr>
      <vt:lpstr>Acknowledgment in setup</vt:lpstr>
      <vt:lpstr>Teardown phase</vt:lpstr>
      <vt:lpstr>Delay</vt:lpstr>
      <vt:lpstr>Delay</vt:lpstr>
      <vt:lpstr>Efficiency</vt:lpstr>
      <vt:lpstr>Switching in TCP/IP layers</vt:lpstr>
      <vt:lpstr>Structure of switch</vt:lpstr>
      <vt:lpstr>Crossbar switch</vt:lpstr>
      <vt:lpstr>Crossbar switch</vt:lpstr>
      <vt:lpstr>Multistage switch</vt:lpstr>
      <vt:lpstr>Multistage switch</vt:lpstr>
      <vt:lpstr>Multistage switch</vt:lpstr>
      <vt:lpstr>Multistage switch</vt:lpstr>
      <vt:lpstr>Multistage switch</vt:lpstr>
      <vt:lpstr>Issues</vt:lpstr>
      <vt:lpstr>Issues</vt:lpstr>
      <vt:lpstr>Example</vt:lpstr>
      <vt:lpstr>Solution</vt:lpstr>
      <vt:lpstr>Time Division Switch</vt:lpstr>
      <vt:lpstr>Time Division Switch</vt:lpstr>
      <vt:lpstr>Time Space Time switch</vt:lpstr>
      <vt:lpstr>Packet Switch</vt:lpstr>
      <vt:lpstr>Input ports</vt:lpstr>
      <vt:lpstr>Output ports</vt:lpstr>
      <vt:lpstr>Routing processor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manka</cp:lastModifiedBy>
  <cp:revision>686</cp:revision>
  <cp:lastPrinted>2113-01-01T00:00:00Z</cp:lastPrinted>
  <dcterms:created xsi:type="dcterms:W3CDTF">2113-01-01T00:00:00Z</dcterms:created>
  <dcterms:modified xsi:type="dcterms:W3CDTF">2023-06-24T15:17:03Z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4846130CE8B84E308567D36224727EA0</vt:lpwstr>
  </property>
  <property fmtid="{D5CDD505-2E9C-101B-9397-08002B2CF9AE}" pid="4" name="KSOProductBuildVer">
    <vt:lpwstr>1033-11.2.0.11537</vt:lpwstr>
  </property>
</Properties>
</file>