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Lst>
  <p:notesMasterIdLst>
    <p:notesMasterId r:id="rId6"/>
  </p:notesMasterIdLst>
  <p:handoutMasterIdLst>
    <p:handoutMasterId r:id="rId83"/>
  </p:handoutMasterIdLst>
  <p:sldIdLst>
    <p:sldId id="286" r:id="rId5"/>
    <p:sldId id="288"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13" r:id="rId73"/>
    <p:sldId id="405" r:id="rId74"/>
    <p:sldId id="406" r:id="rId75"/>
    <p:sldId id="407" r:id="rId76"/>
    <p:sldId id="408" r:id="rId77"/>
    <p:sldId id="409" r:id="rId78"/>
    <p:sldId id="411" r:id="rId79"/>
    <p:sldId id="412" r:id="rId80"/>
    <p:sldId id="410" r:id="rId81"/>
    <p:sldId id="414"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7" autoAdjust="0"/>
    <p:restoredTop sz="94624" autoAdjust="0"/>
  </p:normalViewPr>
  <p:slideViewPr>
    <p:cSldViewPr>
      <p:cViewPr>
        <p:scale>
          <a:sx n="100" d="100"/>
          <a:sy n="100" d="100"/>
        </p:scale>
        <p:origin x="792" y="-32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E43A9-1445-44A5-AF92-9BE45F4BAAD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E1E43A9-1445-44A5-AF92-9BE45F4BAAD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1E43A9-1445-44A5-AF92-9BE45F4BAAD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emf"/><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vrt22.comp@coep.ac.in" TargetMode="Externa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en-US" sz="4000" b="1" dirty="0">
                <a:solidFill>
                  <a:srgbClr val="0000FF"/>
                </a:solidFill>
              </a:rPr>
              <a:t>Unit V</a:t>
            </a: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48363" y="2133600"/>
            <a:ext cx="4993675" cy="1154162"/>
          </a:xfrm>
          <a:prstGeom prst="rect">
            <a:avLst/>
          </a:prstGeom>
        </p:spPr>
        <p:txBody>
          <a:bodyPr wrap="none">
            <a:spAutoFit/>
          </a:bodyPr>
          <a:lstStyle/>
          <a:p>
            <a:pPr algn="ctr"/>
            <a:r>
              <a:rPr lang="en-US" sz="4500" b="1" dirty="0"/>
              <a:t>Data Link Control</a:t>
            </a:r>
            <a:endParaRPr lang="en-US" sz="4500" b="1" dirty="0"/>
          </a:p>
          <a:p>
            <a:pPr algn="ctr"/>
            <a:endParaRPr lang="en-US" sz="2400" b="1" dirty="0">
              <a:solidFill>
                <a:srgbClr val="FF0000"/>
              </a:solidFill>
            </a:endParaRPr>
          </a:p>
        </p:txBody>
      </p:sp>
      <p:sp>
        <p:nvSpPr>
          <p:cNvPr id="2" name="Rectangle 1"/>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endParaRPr lang="en-US" sz="2400" b="1" dirty="0">
              <a:latin typeface="+mn-lt"/>
            </a:endParaRPr>
          </a:p>
          <a:p>
            <a:pPr algn="ctr"/>
            <a:r>
              <a:rPr lang="en-US" sz="2400" b="1" dirty="0">
                <a:solidFill>
                  <a:srgbClr val="0000FF"/>
                </a:solidFill>
                <a:latin typeface="Courier New" panose="02070309020205020404" pitchFamily="49" charset="0"/>
                <a:cs typeface="Courier New" panose="02070309020205020404" pitchFamily="49" charset="0"/>
                <a:hlinkClick r:id="rId2"/>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a:t>
            </a:r>
            <a:endParaRPr lang="en-IN" dirty="0"/>
          </a:p>
        </p:txBody>
      </p:sp>
      <p:sp>
        <p:nvSpPr>
          <p:cNvPr id="3" name="Content Placeholder 2"/>
          <p:cNvSpPr>
            <a:spLocks noGrp="1"/>
          </p:cNvSpPr>
          <p:nvPr>
            <p:ph idx="1"/>
          </p:nvPr>
        </p:nvSpPr>
        <p:spPr/>
        <p:txBody>
          <a:bodyPr/>
          <a:lstStyle/>
          <a:p>
            <a:r>
              <a:rPr lang="en-US" sz="1800" b="0" i="0" u="none" strike="noStrike" baseline="0" dirty="0">
                <a:latin typeface="Times-Roman"/>
              </a:rPr>
              <a:t>any character used for the flag could also be part of the information.</a:t>
            </a:r>
            <a:endParaRPr lang="en-US" sz="1800" b="0" i="0" u="none" strike="noStrike" baseline="0" dirty="0">
              <a:latin typeface="Times-Roman"/>
            </a:endParaRPr>
          </a:p>
          <a:p>
            <a:pPr algn="l"/>
            <a:r>
              <a:rPr lang="en-US" sz="1800" b="0" i="0" u="none" strike="noStrike" baseline="0" dirty="0">
                <a:latin typeface="Times-Roman"/>
              </a:rPr>
              <a:t>the receiver, when it encounters this pattern in the middle of the data, thinks it has reached the end of the frame.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Byte Stuffing</a:t>
            </a:r>
            <a:endParaRPr lang="en-IN" dirty="0"/>
          </a:p>
        </p:txBody>
      </p:sp>
      <p:sp>
        <p:nvSpPr>
          <p:cNvPr id="3" name="Content Placeholder 2"/>
          <p:cNvSpPr>
            <a:spLocks noGrp="1"/>
          </p:cNvSpPr>
          <p:nvPr>
            <p:ph idx="1"/>
          </p:nvPr>
        </p:nvSpPr>
        <p:spPr/>
        <p:txBody>
          <a:bodyPr/>
          <a:lstStyle/>
          <a:p>
            <a:pPr algn="l">
              <a:lnSpc>
                <a:spcPct val="200000"/>
              </a:lnSpc>
            </a:pPr>
            <a:r>
              <a:rPr lang="en-IN" sz="2000" dirty="0">
                <a:latin typeface="+mj-lt"/>
              </a:rPr>
              <a:t>Special byte is added to data section of a frame, </a:t>
            </a:r>
            <a:r>
              <a:rPr lang="en-US" sz="2000" b="0" i="0" u="none" strike="noStrike" baseline="0" dirty="0">
                <a:latin typeface="+mj-lt"/>
              </a:rPr>
              <a:t>when there is a character with the same </a:t>
            </a:r>
            <a:r>
              <a:rPr lang="en-IN" sz="2000" b="0" i="0" u="none" strike="noStrike" baseline="0" dirty="0">
                <a:latin typeface="+mj-lt"/>
              </a:rPr>
              <a:t>pattern as the flag.</a:t>
            </a:r>
            <a:endParaRPr lang="en-IN" sz="2000" b="0" i="0" u="none" strike="noStrike" baseline="0" dirty="0">
              <a:latin typeface="+mj-lt"/>
            </a:endParaRPr>
          </a:p>
          <a:p>
            <a:pPr algn="l">
              <a:lnSpc>
                <a:spcPct val="200000"/>
              </a:lnSpc>
            </a:pPr>
            <a:r>
              <a:rPr lang="en-IN" sz="2000" dirty="0">
                <a:latin typeface="+mj-lt"/>
              </a:rPr>
              <a:t>Data section is stuffed with an extra byte – escape character (ESC).</a:t>
            </a:r>
            <a:endParaRPr lang="en-IN" sz="2000" dirty="0">
              <a:latin typeface="+mj-lt"/>
            </a:endParaRPr>
          </a:p>
          <a:p>
            <a:pPr algn="l">
              <a:lnSpc>
                <a:spcPct val="200000"/>
              </a:lnSpc>
            </a:pPr>
            <a:r>
              <a:rPr lang="en-IN" sz="2000" b="0" i="0" u="none" strike="noStrike" baseline="0" dirty="0">
                <a:latin typeface="+mj-lt"/>
              </a:rPr>
              <a:t>Whenever the </a:t>
            </a:r>
            <a:r>
              <a:rPr lang="en-US" sz="2000" b="0" i="0" u="none" strike="noStrike" baseline="0" dirty="0">
                <a:latin typeface="+mj-lt"/>
              </a:rPr>
              <a:t>receiver encounters the ESC character, it removes it from the data section and treats the </a:t>
            </a:r>
            <a:r>
              <a:rPr lang="en-IN" sz="2000" b="0" i="0" u="none" strike="noStrike" baseline="0" dirty="0">
                <a:latin typeface="+mj-lt"/>
              </a:rPr>
              <a:t>next character as data.</a:t>
            </a:r>
            <a:endParaRPr lang="en-IN" sz="2000" dirty="0">
              <a:latin typeface="+mj-lt"/>
            </a:endParaRPr>
          </a:p>
          <a:p>
            <a:pPr algn="l">
              <a:lnSpc>
                <a:spcPct val="200000"/>
              </a:lnSpc>
            </a:pPr>
            <a:endParaRPr lang="en-IN" sz="2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788342" y="1786747"/>
            <a:ext cx="7567316" cy="3284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600" b="1" i="0" u="none" strike="noStrike" baseline="0" dirty="0">
                <a:latin typeface="Times-Bold"/>
              </a:rPr>
              <a:t>Byte stuffing is the process of adding one extra byte whenever there is a flag or escape character in the text.</a:t>
            </a:r>
            <a:endParaRPr lang="en-US" sz="1600" b="1" i="0" u="none" strike="noStrike" baseline="0" dirty="0">
              <a:latin typeface="Times-Bold"/>
            </a:endParaRPr>
          </a:p>
          <a:p>
            <a:pPr algn="just"/>
            <a:endParaRPr lang="en-US" sz="1600" b="1" dirty="0">
              <a:latin typeface="Times-Bold"/>
            </a:endParaRPr>
          </a:p>
          <a:p>
            <a:pPr algn="just"/>
            <a:r>
              <a:rPr lang="en-US" sz="1600" b="0" i="0" u="none" strike="noStrike" baseline="0" dirty="0">
                <a:latin typeface="Times-Roman"/>
              </a:rPr>
              <a:t>What happens if the text contains one or more escape characters followed by a byte with the same pattern as the flag?</a:t>
            </a:r>
            <a:endParaRPr lang="en-US" sz="1600" b="0" i="0" u="none" strike="noStrike" baseline="0" dirty="0">
              <a:latin typeface="Times-Roman"/>
            </a:endParaRPr>
          </a:p>
          <a:p>
            <a:pPr algn="just"/>
            <a:endParaRPr lang="en-US" sz="1600" dirty="0">
              <a:latin typeface="Times-Roman"/>
            </a:endParaRPr>
          </a:p>
          <a:p>
            <a:pPr algn="just"/>
            <a:r>
              <a:rPr lang="en-US" sz="1600" b="0" i="0" u="none" strike="noStrike" baseline="0" dirty="0">
                <a:latin typeface="Times-Roman"/>
              </a:rPr>
              <a:t>Solution - Receiver removes the escape character, but keeps the next byte, which is incorrectly interpreted as the end of the frame.</a:t>
            </a:r>
            <a:endParaRPr lang="en-US" sz="1600" b="0" i="0" u="none" strike="noStrike" baseline="0" dirty="0">
              <a:latin typeface="Times-Roman"/>
            </a:endParaRPr>
          </a:p>
          <a:p>
            <a:pPr algn="just"/>
            <a:r>
              <a:rPr lang="en-US" sz="1600" b="0" i="0" u="none" strike="noStrike" baseline="0" dirty="0">
                <a:latin typeface="Times-Roman"/>
              </a:rPr>
              <a:t>To solve this problem, </a:t>
            </a:r>
            <a:r>
              <a:rPr lang="en-US" sz="1600" b="1" i="0" u="none" strike="noStrike" baseline="0" dirty="0">
                <a:latin typeface="Times-Roman"/>
              </a:rPr>
              <a:t>the escape characters that are part of the text must also be marked by another escape character</a:t>
            </a:r>
            <a:r>
              <a:rPr lang="en-IN" sz="1600" b="0" i="0" u="none" strike="noStrike" baseline="0" dirty="0">
                <a:latin typeface="Times-Roman"/>
              </a:rPr>
              <a:t>.</a:t>
            </a:r>
            <a:endParaRPr lang="en-IN" sz="1600" b="0" i="0" u="none" strike="noStrike" baseline="0" dirty="0">
              <a:latin typeface="Times-Roman"/>
            </a:endParaRPr>
          </a:p>
          <a:p>
            <a:pPr algn="just"/>
            <a:endParaRPr lang="en-IN" sz="1600" dirty="0">
              <a:latin typeface="Times-Roman"/>
            </a:endParaRPr>
          </a:p>
          <a:p>
            <a:pPr algn="just"/>
            <a:r>
              <a:rPr lang="en-IN" sz="1600" b="1" dirty="0">
                <a:latin typeface="Times-Roman"/>
              </a:rPr>
              <a:t>I</a:t>
            </a:r>
            <a:r>
              <a:rPr lang="en-IN" sz="1600" b="1" i="0" u="none" strike="noStrike" baseline="0" dirty="0">
                <a:latin typeface="Times-Roman"/>
              </a:rPr>
              <a:t>f the </a:t>
            </a:r>
            <a:r>
              <a:rPr lang="en-US" sz="1600" b="1" i="0" u="none" strike="noStrike" baseline="0" dirty="0">
                <a:latin typeface="Times-Roman"/>
              </a:rPr>
              <a:t>escape character is part of the text, an extra one is added to show that the second one is </a:t>
            </a:r>
            <a:r>
              <a:rPr lang="en-IN" sz="1600" b="1" i="0" u="none" strike="noStrike" baseline="0" dirty="0">
                <a:latin typeface="Times-Roman"/>
              </a:rPr>
              <a:t>part of the text.</a:t>
            </a:r>
            <a:endParaRPr lang="en-US" sz="1600" b="1" i="0" u="none" strike="noStrike" baseline="0" dirty="0">
              <a:latin typeface="Times-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IN" sz="2000" dirty="0">
                <a:latin typeface="+mj-lt"/>
              </a:rPr>
              <a:t>Another problem – We deal with </a:t>
            </a:r>
            <a:r>
              <a:rPr lang="en-US" sz="2000" b="0" i="0" u="none" strike="noStrike" baseline="0" dirty="0">
                <a:latin typeface="+mj-lt"/>
              </a:rPr>
              <a:t>Unicode, have 16-bit and 32-bit characters that conflict with 8-bit characters.</a:t>
            </a:r>
            <a:endParaRPr lang="en-IN" sz="20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oriented Framing</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data section of a frame is a sequence of bits to be interpreted by the upper layer as text, graphic, audio, video.</a:t>
            </a:r>
            <a:endParaRPr lang="en-US" sz="1800" b="0" i="0" u="none" strike="noStrike" baseline="0" dirty="0">
              <a:latin typeface="Times-Roman"/>
            </a:endParaRPr>
          </a:p>
          <a:p>
            <a:pPr algn="l"/>
            <a:r>
              <a:rPr lang="en-IN" sz="1800" b="0" i="0" u="none" strike="noStrike" baseline="0" dirty="0">
                <a:latin typeface="Times-Roman"/>
              </a:rPr>
              <a:t>in addition to headers </a:t>
            </a:r>
            <a:r>
              <a:rPr lang="en-US" sz="1800" b="0" i="0" u="none" strike="noStrike" baseline="0" dirty="0">
                <a:latin typeface="Times-Roman"/>
              </a:rPr>
              <a:t>(and possible trailers), we still need a delimiter to separate one frame from the other.</a:t>
            </a:r>
            <a:endParaRPr lang="en-US" sz="1800" b="0" i="0" u="none" strike="noStrike" baseline="0" dirty="0">
              <a:latin typeface="Times-Roman"/>
            </a:endParaRPr>
          </a:p>
          <a:p>
            <a:pPr algn="l"/>
            <a:endParaRPr lang="en-US" sz="1800" dirty="0">
              <a:latin typeface="Times-Roman"/>
            </a:endParaRPr>
          </a:p>
          <a:p>
            <a:pPr algn="l"/>
            <a:r>
              <a:rPr lang="en-US" sz="1800" b="0" i="0" u="none" strike="noStrike" baseline="0" dirty="0">
                <a:latin typeface="Times-Roman"/>
              </a:rPr>
              <a:t>use a special 8-bit pattern flag, 01111110, as the delimiter</a:t>
            </a:r>
            <a:endParaRPr lang="en-IN" dirty="0"/>
          </a:p>
        </p:txBody>
      </p:sp>
      <p:pic>
        <p:nvPicPr>
          <p:cNvPr id="5" name="Picture 4"/>
          <p:cNvPicPr>
            <a:picLocks noChangeAspect="1"/>
          </p:cNvPicPr>
          <p:nvPr/>
        </p:nvPicPr>
        <p:blipFill>
          <a:blip r:embed="rId1"/>
          <a:stretch>
            <a:fillRect/>
          </a:stretch>
        </p:blipFill>
        <p:spPr>
          <a:xfrm>
            <a:off x="975173" y="3733800"/>
            <a:ext cx="7193653" cy="12244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stuffing</a:t>
            </a:r>
            <a:endParaRPr lang="en-IN" dirty="0"/>
          </a:p>
        </p:txBody>
      </p:sp>
      <p:sp>
        <p:nvSpPr>
          <p:cNvPr id="3" name="Content Placeholder 2"/>
          <p:cNvSpPr>
            <a:spLocks noGrp="1"/>
          </p:cNvSpPr>
          <p:nvPr>
            <p:ph idx="1"/>
          </p:nvPr>
        </p:nvSpPr>
        <p:spPr/>
        <p:txBody>
          <a:bodyPr/>
          <a:lstStyle/>
          <a:p>
            <a:r>
              <a:rPr lang="en-IN" dirty="0"/>
              <a:t>Can create the same problem as in character-oriented protocol</a:t>
            </a:r>
            <a:endParaRPr lang="en-IN" dirty="0"/>
          </a:p>
          <a:p>
            <a:r>
              <a:rPr lang="en-IN" dirty="0"/>
              <a:t>If flag-pattern appears in the data, it has to be informed that it is not the end.</a:t>
            </a:r>
            <a:endParaRPr lang="en-IN" dirty="0"/>
          </a:p>
          <a:p>
            <a:r>
              <a:rPr lang="en-IN" dirty="0"/>
              <a:t>Solution – stuff one extra bit to prevent the pattern look like a flag.</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200000"/>
              </a:lnSpc>
            </a:pPr>
            <a:r>
              <a:rPr lang="en-US" sz="2000" b="0" i="0" u="none" strike="noStrike" baseline="0" dirty="0">
                <a:latin typeface="+mj-lt"/>
              </a:rPr>
              <a:t>In bit stuffing, </a:t>
            </a:r>
            <a:r>
              <a:rPr lang="en-US" sz="2000" b="1" i="0" u="none" strike="noStrike" baseline="0" dirty="0">
                <a:latin typeface="+mj-lt"/>
              </a:rPr>
              <a:t>if a 0 and five consecutive 1 bits are encountered, an extra </a:t>
            </a:r>
            <a:r>
              <a:rPr lang="en-IN" sz="2000" b="1" i="0" u="none" strike="noStrike" baseline="0" dirty="0">
                <a:latin typeface="+mj-lt"/>
              </a:rPr>
              <a:t>0 is added.</a:t>
            </a:r>
            <a:endParaRPr lang="en-IN" sz="2000" b="1" i="0" u="none" strike="noStrike" baseline="0" dirty="0">
              <a:latin typeface="+mj-lt"/>
            </a:endParaRPr>
          </a:p>
          <a:p>
            <a:pPr algn="l">
              <a:lnSpc>
                <a:spcPct val="200000"/>
              </a:lnSpc>
            </a:pPr>
            <a:r>
              <a:rPr lang="en-US" sz="2000" b="0" i="0" u="none" strike="noStrike" baseline="0" dirty="0">
                <a:latin typeface="+mj-lt"/>
              </a:rPr>
              <a:t>extra stuffed bit is eventually removed from the data by the receiver</a:t>
            </a:r>
            <a:r>
              <a:rPr lang="en-IN" sz="2000" dirty="0">
                <a:latin typeface="+mj-lt"/>
              </a:rPr>
              <a:t>.</a:t>
            </a:r>
            <a:endParaRPr lang="en-IN" sz="2000" dirty="0">
              <a:latin typeface="+mj-lt"/>
            </a:endParaRPr>
          </a:p>
          <a:p>
            <a:pPr algn="l">
              <a:lnSpc>
                <a:spcPct val="200000"/>
              </a:lnSpc>
            </a:pPr>
            <a:r>
              <a:rPr lang="en-US" sz="2000" b="0" i="0" u="none" strike="noStrike" baseline="0" dirty="0">
                <a:latin typeface="+mj-lt"/>
              </a:rPr>
              <a:t>the extra bit is added after one 0 followed by five 1s regardless of the value of </a:t>
            </a:r>
            <a:r>
              <a:rPr lang="en-IN" sz="2000" b="0" i="0" u="none" strike="noStrike" baseline="0" dirty="0">
                <a:latin typeface="+mj-lt"/>
              </a:rPr>
              <a:t>the next bit.</a:t>
            </a:r>
            <a:endParaRPr lang="en-IN" sz="2000" b="0" i="0" u="none" strike="noStrike" baseline="0" dirty="0">
              <a:latin typeface="+mj-lt"/>
            </a:endParaRPr>
          </a:p>
          <a:p>
            <a:pPr algn="l">
              <a:lnSpc>
                <a:spcPct val="200000"/>
              </a:lnSpc>
            </a:pPr>
            <a:endParaRPr lang="en-IN" sz="2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 stuffing and unstuffing</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if the flaglike pattern 01111110 appears in the data, it will change to 011111010 (stuffed) and is not mistaken for a flag by the receiver.</a:t>
            </a:r>
            <a:endParaRPr lang="en-IN" dirty="0"/>
          </a:p>
        </p:txBody>
      </p:sp>
      <p:pic>
        <p:nvPicPr>
          <p:cNvPr id="5" name="Picture 4"/>
          <p:cNvPicPr>
            <a:picLocks noChangeAspect="1"/>
          </p:cNvPicPr>
          <p:nvPr/>
        </p:nvPicPr>
        <p:blipFill>
          <a:blip r:embed="rId1"/>
          <a:stretch>
            <a:fillRect/>
          </a:stretch>
        </p:blipFill>
        <p:spPr>
          <a:xfrm>
            <a:off x="1556226" y="2286000"/>
            <a:ext cx="6031548" cy="28435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control</a:t>
            </a:r>
            <a:endParaRPr lang="en-IN" dirty="0"/>
          </a:p>
        </p:txBody>
      </p:sp>
      <p:sp>
        <p:nvSpPr>
          <p:cNvPr id="3" name="Content Placeholder 2"/>
          <p:cNvSpPr>
            <a:spLocks noGrp="1"/>
          </p:cNvSpPr>
          <p:nvPr>
            <p:ph idx="1"/>
          </p:nvPr>
        </p:nvSpPr>
        <p:spPr/>
        <p:txBody>
          <a:bodyPr/>
          <a:lstStyle/>
          <a:p>
            <a:r>
              <a:rPr lang="en-IN" sz="2200" dirty="0">
                <a:latin typeface="+mj-lt"/>
              </a:rPr>
              <a:t>A basic producer – consumer problem</a:t>
            </a:r>
            <a:endParaRPr lang="en-IN" sz="2200" dirty="0">
              <a:latin typeface="+mj-lt"/>
            </a:endParaRPr>
          </a:p>
          <a:p>
            <a:r>
              <a:rPr lang="en-IN" sz="2200" dirty="0">
                <a:latin typeface="+mj-lt"/>
              </a:rPr>
              <a:t>There must be a balance.</a:t>
            </a:r>
            <a:endParaRPr lang="en-IN" sz="2200" dirty="0">
              <a:latin typeface="+mj-lt"/>
            </a:endParaRPr>
          </a:p>
          <a:p>
            <a:pPr algn="l"/>
            <a:r>
              <a:rPr lang="en-US" sz="2200" b="0" i="0" u="none" strike="noStrike" baseline="0" dirty="0">
                <a:latin typeface="+mj-lt"/>
              </a:rPr>
              <a:t>If the items are produced faster than they can be consumed, the consumer can be overwhelmed and may need to discard </a:t>
            </a:r>
            <a:r>
              <a:rPr lang="en-IN" sz="2200" b="0" i="0" u="none" strike="noStrike" baseline="0" dirty="0">
                <a:latin typeface="+mj-lt"/>
              </a:rPr>
              <a:t>some items.</a:t>
            </a:r>
            <a:endParaRPr lang="en-IN" sz="2200" b="0" i="0" u="none" strike="noStrike" baseline="0" dirty="0">
              <a:latin typeface="+mj-lt"/>
            </a:endParaRPr>
          </a:p>
          <a:p>
            <a:pPr algn="l"/>
            <a:endParaRPr lang="en-IN" sz="2200" dirty="0">
              <a:latin typeface="+mj-lt"/>
            </a:endParaRPr>
          </a:p>
          <a:p>
            <a:pPr algn="l"/>
            <a:r>
              <a:rPr lang="en-IN" sz="2200" dirty="0">
                <a:latin typeface="+mj-lt"/>
              </a:rPr>
              <a:t>Flow control is required to prevent loss of data at receiver site.</a:t>
            </a:r>
            <a:endParaRPr lang="en-IN" sz="2200" dirty="0">
              <a:latin typeface="+mj-lt"/>
            </a:endParaRPr>
          </a:p>
          <a:p>
            <a:pPr algn="l"/>
            <a:endParaRPr lang="en-IN" sz="2200" dirty="0">
              <a:latin typeface="+mj-lt"/>
            </a:endParaRPr>
          </a:p>
          <a:p>
            <a:pPr algn="l"/>
            <a:endParaRPr lang="en-IN" sz="2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endParaRPr lang="en-US" sz="3000" b="1" dirty="0"/>
          </a:p>
        </p:txBody>
      </p:sp>
      <p:sp>
        <p:nvSpPr>
          <p:cNvPr id="10" name="Content Placeholder 9"/>
          <p:cNvSpPr>
            <a:spLocks noGrp="1"/>
          </p:cNvSpPr>
          <p:nvPr>
            <p:ph idx="1"/>
          </p:nvPr>
        </p:nvSpPr>
        <p:spPr>
          <a:xfrm>
            <a:off x="228600" y="1172829"/>
            <a:ext cx="8686800" cy="3886200"/>
          </a:xfrm>
        </p:spPr>
        <p:txBody>
          <a:bodyPr/>
          <a:lstStyle/>
          <a:p>
            <a:r>
              <a:rPr lang="en-US" sz="1800" b="0" i="0" u="none" strike="noStrike" baseline="0" dirty="0">
                <a:latin typeface="+mj-lt"/>
              </a:rPr>
              <a:t>Communication at the data-link layer is node-to-node.</a:t>
            </a:r>
            <a:endParaRPr lang="en-US" sz="1800" b="0" i="0" u="none" strike="noStrike" baseline="0" dirty="0">
              <a:latin typeface="+mj-lt"/>
            </a:endParaRPr>
          </a:p>
          <a:p>
            <a:pPr algn="l"/>
            <a:r>
              <a:rPr lang="en-US" sz="1800" b="0" i="0" u="none" strike="noStrike" baseline="0" dirty="0">
                <a:latin typeface="+mj-lt"/>
              </a:rPr>
              <a:t>A data unit from one point in the Internet needs to pass through many networks (LANs and WANs) to reach another point. Theses LANs and WANs are connected by routers.</a:t>
            </a:r>
            <a:endParaRPr lang="en-US" sz="1800" b="0" i="0" u="none" strike="noStrike" baseline="0" dirty="0">
              <a:latin typeface="+mj-lt"/>
            </a:endParaRPr>
          </a:p>
          <a:p>
            <a:pPr algn="l"/>
            <a:r>
              <a:rPr lang="en-US" sz="1800" b="0" i="0" u="none" strike="noStrike" baseline="0" dirty="0">
                <a:latin typeface="+mj-lt"/>
              </a:rPr>
              <a:t>The data-link layer is located </a:t>
            </a:r>
            <a:r>
              <a:rPr lang="en-US" sz="1800" b="1" i="0" u="none" strike="noStrike" baseline="0" dirty="0">
                <a:latin typeface="+mj-lt"/>
              </a:rPr>
              <a:t>between the physical and the network layers</a:t>
            </a:r>
            <a:r>
              <a:rPr lang="en-US" sz="1800" dirty="0">
                <a:latin typeface="+mj-lt"/>
              </a:rPr>
              <a:t>.</a:t>
            </a:r>
            <a:endParaRPr lang="en-US" sz="1800" dirty="0">
              <a:latin typeface="+mj-lt"/>
            </a:endParaRPr>
          </a:p>
          <a:p>
            <a:pPr algn="l"/>
            <a:r>
              <a:rPr lang="en-IN" sz="1800" b="0" i="0" u="none" strike="noStrike" baseline="0" dirty="0">
                <a:latin typeface="+mj-lt"/>
              </a:rPr>
              <a:t>The datalink </a:t>
            </a:r>
            <a:r>
              <a:rPr lang="en-US" sz="1800" b="0" i="0" u="none" strike="noStrike" baseline="0" dirty="0">
                <a:latin typeface="+mj-lt"/>
              </a:rPr>
              <a:t>layer provides services to the </a:t>
            </a:r>
            <a:r>
              <a:rPr lang="en-US" sz="1800" b="1" i="0" u="none" strike="noStrike" baseline="0" dirty="0">
                <a:latin typeface="+mj-lt"/>
              </a:rPr>
              <a:t>network layer</a:t>
            </a:r>
            <a:r>
              <a:rPr lang="en-US" sz="1800" b="0" i="0" u="none" strike="noStrike" baseline="0" dirty="0">
                <a:latin typeface="+mj-lt"/>
              </a:rPr>
              <a:t>; </a:t>
            </a:r>
            <a:endParaRPr lang="en-US" sz="1800" b="0" i="0" u="none" strike="noStrike" baseline="0" dirty="0">
              <a:latin typeface="+mj-lt"/>
            </a:endParaRPr>
          </a:p>
          <a:p>
            <a:pPr algn="l"/>
            <a:r>
              <a:rPr lang="en-US" sz="1800" b="0" i="0" u="none" strike="noStrike" baseline="0" dirty="0">
                <a:latin typeface="+mj-lt"/>
              </a:rPr>
              <a:t>It receives services from the </a:t>
            </a:r>
            <a:r>
              <a:rPr lang="en-US" sz="1800" b="1" i="0" u="none" strike="noStrike" baseline="0" dirty="0">
                <a:latin typeface="+mj-lt"/>
              </a:rPr>
              <a:t>physical </a:t>
            </a:r>
            <a:r>
              <a:rPr lang="en-IN" sz="1800" b="1" i="0" u="none" strike="noStrike" baseline="0" dirty="0">
                <a:latin typeface="+mj-lt"/>
              </a:rPr>
              <a:t>layer</a:t>
            </a:r>
            <a:r>
              <a:rPr lang="en-IN" sz="1800" b="0" i="0" u="none" strike="noStrike" baseline="0" dirty="0">
                <a:latin typeface="+mj-lt"/>
              </a:rPr>
              <a:t>.</a:t>
            </a:r>
            <a:endParaRPr lang="en-IN" sz="1800" b="0" i="0" u="none" strike="noStrike" baseline="0" dirty="0">
              <a:latin typeface="+mj-lt"/>
            </a:endParaRPr>
          </a:p>
          <a:p>
            <a:pPr algn="l"/>
            <a:r>
              <a:rPr lang="en-US" sz="1800" b="0" i="0" u="none" strike="noStrike" baseline="0" dirty="0">
                <a:latin typeface="+mj-lt"/>
              </a:rPr>
              <a:t>the data-link layer of a node (host or router) is responsible for delivering a </a:t>
            </a:r>
            <a:r>
              <a:rPr lang="en-US" sz="1800" b="1" i="0" u="none" strike="noStrike" baseline="0" dirty="0">
                <a:latin typeface="+mj-lt"/>
              </a:rPr>
              <a:t>datagram</a:t>
            </a:r>
            <a:r>
              <a:rPr lang="en-US" sz="1800" b="0" i="0" u="none" strike="noStrike" baseline="0" dirty="0">
                <a:latin typeface="+mj-lt"/>
              </a:rPr>
              <a:t> to the next node in the path.</a:t>
            </a:r>
            <a:endParaRPr lang="en-US" sz="1800" b="0" i="0" u="none" strike="noStrike" baseline="0" dirty="0">
              <a:latin typeface="+mj-lt"/>
            </a:endParaRPr>
          </a:p>
          <a:p>
            <a:pPr algn="l"/>
            <a:r>
              <a:rPr lang="en-US" sz="1800" b="0" i="0" u="none" strike="noStrike" baseline="0" dirty="0">
                <a:latin typeface="+mj-lt"/>
              </a:rPr>
              <a:t>first service provided by the data-link layer is </a:t>
            </a:r>
            <a:r>
              <a:rPr lang="en-US" sz="1800" b="1" i="0" u="none" strike="noStrike" baseline="0" dirty="0">
                <a:latin typeface="+mj-lt"/>
              </a:rPr>
              <a:t>framing</a:t>
            </a:r>
            <a:r>
              <a:rPr lang="en-US" sz="1800" dirty="0">
                <a:latin typeface="+mj-lt"/>
              </a:rPr>
              <a:t>. It encapsulates the datagram in a frame  before sending it to a frame.</a:t>
            </a:r>
            <a:endParaRPr lang="en-US" sz="1800" dirty="0">
              <a:latin typeface="+mj-lt"/>
            </a:endParaRPr>
          </a:p>
          <a:p>
            <a:pPr algn="l"/>
            <a:r>
              <a:rPr lang="en-US" sz="1800" b="1" i="0" u="none" strike="noStrike" baseline="0" dirty="0">
                <a:latin typeface="+mj-lt"/>
              </a:rPr>
              <a:t>A packet at the data-link layer is normally called a </a:t>
            </a:r>
            <a:r>
              <a:rPr lang="en-US" sz="1800" b="1" i="1" u="none" strike="noStrike" baseline="0" dirty="0">
                <a:latin typeface="+mj-lt"/>
              </a:rPr>
              <a:t>frame</a:t>
            </a:r>
            <a:r>
              <a:rPr lang="en-US" sz="1800" b="1" i="0" u="none" strike="noStrike" baseline="0" dirty="0">
                <a:latin typeface="+mj-lt"/>
              </a:rPr>
              <a:t>.</a:t>
            </a:r>
            <a:endParaRPr lang="en-US" altLang="en-US" sz="2800" dirty="0">
              <a:latin typeface="+mj-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mj-lt"/>
              </a:rPr>
              <a:t>concentrate on the relationship </a:t>
            </a:r>
            <a:r>
              <a:rPr lang="en-US" sz="1800" b="1" i="0" u="none" strike="noStrike" baseline="0" dirty="0">
                <a:latin typeface="+mj-lt"/>
              </a:rPr>
              <a:t>between two data-link layers</a:t>
            </a:r>
            <a:r>
              <a:rPr lang="en-US" sz="1800" b="0" i="0" u="none" strike="noStrike" baseline="0" dirty="0">
                <a:latin typeface="+mj-lt"/>
              </a:rPr>
              <a:t>, as shown in Figure</a:t>
            </a:r>
            <a:endParaRPr lang="en-IN" dirty="0">
              <a:latin typeface="+mj-lt"/>
            </a:endParaRPr>
          </a:p>
        </p:txBody>
      </p:sp>
      <p:pic>
        <p:nvPicPr>
          <p:cNvPr id="5" name="Picture 4"/>
          <p:cNvPicPr>
            <a:picLocks noChangeAspect="1"/>
          </p:cNvPicPr>
          <p:nvPr/>
        </p:nvPicPr>
        <p:blipFill>
          <a:blip r:embed="rId1"/>
          <a:stretch>
            <a:fillRect/>
          </a:stretch>
        </p:blipFill>
        <p:spPr>
          <a:xfrm>
            <a:off x="559398" y="2419305"/>
            <a:ext cx="8025203" cy="20193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150000"/>
              </a:lnSpc>
            </a:pPr>
            <a:r>
              <a:rPr lang="en-US" sz="1900" b="0" i="0" u="none" strike="noStrike" baseline="0" dirty="0">
                <a:latin typeface="+mj-lt"/>
              </a:rPr>
              <a:t>the data-link layer at the sending node tries to push frames toward the data-link layer at the receiving node.</a:t>
            </a:r>
            <a:endParaRPr lang="en-US" sz="1900" b="0" i="0" u="none" strike="noStrike" baseline="0" dirty="0">
              <a:latin typeface="+mj-lt"/>
            </a:endParaRPr>
          </a:p>
          <a:p>
            <a:pPr algn="l">
              <a:lnSpc>
                <a:spcPct val="150000"/>
              </a:lnSpc>
            </a:pPr>
            <a:r>
              <a:rPr lang="en-US" sz="1900" b="0" i="0" u="none" strike="noStrike" baseline="0" dirty="0">
                <a:latin typeface="+mj-lt"/>
              </a:rPr>
              <a:t>If the receiving node cannot process and deliver the packet to its network at the same rate that the frames arrive, it becomes </a:t>
            </a:r>
            <a:r>
              <a:rPr lang="en-IN" sz="1900" b="1" i="0" u="none" strike="noStrike" baseline="0" dirty="0">
                <a:latin typeface="+mj-lt"/>
              </a:rPr>
              <a:t>overwhelmed</a:t>
            </a:r>
            <a:r>
              <a:rPr lang="en-IN" sz="1900" b="0" i="0" u="none" strike="noStrike" baseline="0" dirty="0">
                <a:latin typeface="+mj-lt"/>
              </a:rPr>
              <a:t> with frames.</a:t>
            </a:r>
            <a:endParaRPr lang="en-IN" sz="1900" b="0" i="0" u="none" strike="noStrike" baseline="0" dirty="0">
              <a:latin typeface="+mj-lt"/>
            </a:endParaRPr>
          </a:p>
          <a:p>
            <a:pPr algn="l">
              <a:lnSpc>
                <a:spcPct val="150000"/>
              </a:lnSpc>
            </a:pPr>
            <a:r>
              <a:rPr lang="en-US" sz="1900" b="0" i="0" u="none" strike="noStrike" baseline="0" dirty="0">
                <a:latin typeface="+mj-lt"/>
              </a:rPr>
              <a:t>Flow control in this case can be </a:t>
            </a:r>
            <a:r>
              <a:rPr lang="en-US" sz="1900" b="1" i="0" u="none" strike="noStrike" baseline="0" dirty="0">
                <a:latin typeface="+mj-lt"/>
              </a:rPr>
              <a:t>feedback</a:t>
            </a:r>
            <a:r>
              <a:rPr lang="en-US" sz="1900" b="0" i="0" u="none" strike="noStrike" baseline="0" dirty="0">
                <a:latin typeface="+mj-lt"/>
              </a:rPr>
              <a:t> from the receiving node to the sending node to </a:t>
            </a:r>
            <a:r>
              <a:rPr lang="en-US" sz="1900" b="1" i="0" u="none" strike="noStrike" baseline="0" dirty="0">
                <a:latin typeface="+mj-lt"/>
              </a:rPr>
              <a:t>stop or slow down </a:t>
            </a:r>
            <a:r>
              <a:rPr lang="en-US" sz="1900" b="0" i="0" u="none" strike="noStrike" baseline="0" dirty="0">
                <a:latin typeface="+mj-lt"/>
              </a:rPr>
              <a:t>pushing frames.</a:t>
            </a:r>
            <a:endParaRPr lang="en-US" sz="1900" b="0" i="0" u="none" strike="noStrike" baseline="0" dirty="0">
              <a:latin typeface="+mj-lt"/>
            </a:endParaRPr>
          </a:p>
          <a:p>
            <a:pPr algn="l">
              <a:lnSpc>
                <a:spcPct val="150000"/>
              </a:lnSpc>
            </a:pPr>
            <a:endParaRPr lang="en-US" sz="1900" dirty="0">
              <a:latin typeface="+mj-lt"/>
            </a:endParaRPr>
          </a:p>
          <a:p>
            <a:pPr algn="l">
              <a:lnSpc>
                <a:spcPct val="150000"/>
              </a:lnSpc>
            </a:pPr>
            <a:endParaRPr lang="en-IN" sz="19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Buffering</a:t>
            </a:r>
            <a:endParaRPr lang="en-IN" dirty="0"/>
          </a:p>
        </p:txBody>
      </p:sp>
      <p:sp>
        <p:nvSpPr>
          <p:cNvPr id="3" name="Content Placeholder 2"/>
          <p:cNvSpPr>
            <a:spLocks noGrp="1"/>
          </p:cNvSpPr>
          <p:nvPr>
            <p:ph idx="1"/>
          </p:nvPr>
        </p:nvSpPr>
        <p:spPr>
          <a:xfrm>
            <a:off x="457200" y="1447800"/>
            <a:ext cx="8229600" cy="3886200"/>
          </a:xfrm>
        </p:spPr>
        <p:txBody>
          <a:bodyPr/>
          <a:lstStyle/>
          <a:p>
            <a:pPr algn="l"/>
            <a:r>
              <a:rPr lang="en-US" sz="2000" b="0" i="0" u="none" strike="noStrike" baseline="0" dirty="0">
                <a:latin typeface="+mj-lt"/>
              </a:rPr>
              <a:t>one of the solutions is normally to use two </a:t>
            </a:r>
            <a:r>
              <a:rPr lang="en-US" sz="2000" b="0" i="1" u="none" strike="noStrike" baseline="0" dirty="0">
                <a:latin typeface="+mj-lt"/>
              </a:rPr>
              <a:t>buffers</a:t>
            </a:r>
            <a:r>
              <a:rPr lang="en-US" sz="2000" b="0" i="0" u="none" strike="noStrike" baseline="0" dirty="0">
                <a:latin typeface="+mj-lt"/>
              </a:rPr>
              <a:t>; one at the sending data-link layer and the other at the receiving </a:t>
            </a:r>
            <a:r>
              <a:rPr lang="en-IN" sz="2000" b="0" i="0" u="none" strike="noStrike" baseline="0" dirty="0">
                <a:latin typeface="+mj-lt"/>
              </a:rPr>
              <a:t>data-link layer.</a:t>
            </a:r>
            <a:endParaRPr lang="en-IN" sz="2000" b="0" i="0" u="none" strike="noStrike" baseline="0" dirty="0">
              <a:latin typeface="+mj-lt"/>
            </a:endParaRPr>
          </a:p>
          <a:p>
            <a:pPr algn="l"/>
            <a:endParaRPr lang="en-IN" sz="2000" dirty="0">
              <a:latin typeface="+mj-lt"/>
            </a:endParaRPr>
          </a:p>
          <a:p>
            <a:pPr algn="l"/>
            <a:r>
              <a:rPr lang="en-US" sz="2000" b="0" i="0" u="none" strike="noStrike" baseline="0" dirty="0">
                <a:latin typeface="+mj-lt"/>
              </a:rPr>
              <a:t>A buffer is a set of memory locations that can hold packets at the </a:t>
            </a:r>
            <a:r>
              <a:rPr lang="en-IN" sz="2000" b="0" i="0" u="none" strike="noStrike" baseline="0" dirty="0">
                <a:latin typeface="+mj-lt"/>
              </a:rPr>
              <a:t>sender and receiver.</a:t>
            </a:r>
            <a:endParaRPr lang="en-IN" sz="2000" b="0" i="0" u="none" strike="noStrike" baseline="0" dirty="0">
              <a:latin typeface="+mj-lt"/>
            </a:endParaRPr>
          </a:p>
          <a:p>
            <a:pPr algn="l"/>
            <a:endParaRPr lang="en-IN" sz="2000" dirty="0">
              <a:latin typeface="+mj-lt"/>
            </a:endParaRPr>
          </a:p>
          <a:p>
            <a:pPr algn="l"/>
            <a:r>
              <a:rPr lang="en-US" sz="2000" b="0" i="0" u="none" strike="noStrike" baseline="0" dirty="0">
                <a:latin typeface="+mj-lt"/>
              </a:rPr>
              <a:t>The flow control communication can occur by sending signals from the consumer to the producer.</a:t>
            </a:r>
            <a:endParaRPr lang="en-US" sz="2000" b="0" i="0" u="none" strike="noStrike" baseline="0" dirty="0">
              <a:latin typeface="+mj-lt"/>
            </a:endParaRPr>
          </a:p>
          <a:p>
            <a:pPr algn="l"/>
            <a:endParaRPr lang="en-US" sz="2000" dirty="0">
              <a:latin typeface="+mj-lt"/>
            </a:endParaRPr>
          </a:p>
          <a:p>
            <a:pPr algn="l"/>
            <a:r>
              <a:rPr lang="en-US" sz="2000" b="0" i="0" u="none" strike="noStrike" baseline="0" dirty="0">
                <a:latin typeface="+mj-lt"/>
              </a:rPr>
              <a:t>When the buffer of the receiving data-link layer is full, it </a:t>
            </a:r>
            <a:r>
              <a:rPr lang="en-US" sz="2000" b="1" i="0" u="none" strike="noStrike" baseline="0" dirty="0">
                <a:latin typeface="+mj-lt"/>
              </a:rPr>
              <a:t>informs the sending data-link layer to stop pushing frames.</a:t>
            </a:r>
            <a:endParaRPr lang="en-IN" sz="2000" b="1"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control</a:t>
            </a:r>
            <a:endParaRPr lang="en-IN" dirty="0"/>
          </a:p>
        </p:txBody>
      </p:sp>
      <p:sp>
        <p:nvSpPr>
          <p:cNvPr id="3" name="Content Placeholder 2"/>
          <p:cNvSpPr>
            <a:spLocks noGrp="1"/>
          </p:cNvSpPr>
          <p:nvPr>
            <p:ph idx="1"/>
          </p:nvPr>
        </p:nvSpPr>
        <p:spPr/>
        <p:txBody>
          <a:bodyPr/>
          <a:lstStyle/>
          <a:p>
            <a:pPr algn="l"/>
            <a:r>
              <a:rPr lang="en-IN" sz="2000" dirty="0">
                <a:latin typeface="+mj-lt"/>
              </a:rPr>
              <a:t>There is a need to </a:t>
            </a:r>
            <a:r>
              <a:rPr lang="en-US" sz="2000" b="0" i="0" u="none" strike="noStrike" baseline="0" dirty="0">
                <a:latin typeface="+mj-lt"/>
              </a:rPr>
              <a:t>implement error control at the data-link layer to prevent the receiving node from delivering corrupted packets to its network layer.</a:t>
            </a:r>
            <a:endParaRPr lang="en-US" sz="2000" b="0" i="0" u="none" strike="noStrike" baseline="0" dirty="0">
              <a:latin typeface="+mj-lt"/>
            </a:endParaRPr>
          </a:p>
          <a:p>
            <a:pPr algn="l"/>
            <a:endParaRPr lang="en-US" sz="2000" dirty="0">
              <a:latin typeface="+mj-lt"/>
            </a:endParaRPr>
          </a:p>
          <a:p>
            <a:pPr algn="l"/>
            <a:r>
              <a:rPr lang="en-US" sz="2000" dirty="0">
                <a:latin typeface="+mj-lt"/>
              </a:rPr>
              <a:t>Method 1 - </a:t>
            </a:r>
            <a:r>
              <a:rPr lang="en-US" sz="2000" b="0" i="0" u="none" strike="noStrike" baseline="0" dirty="0">
                <a:latin typeface="+mj-lt"/>
              </a:rPr>
              <a:t>if the frame is corrupted, it is silently discarded; if it is not corrupted, the packet is delivered to the network layer. This method is used mostly in wired LANs such as Ethernet.</a:t>
            </a:r>
            <a:endParaRPr lang="en-US" sz="2000" b="0" i="0" u="none" strike="noStrike" baseline="0" dirty="0">
              <a:latin typeface="+mj-lt"/>
            </a:endParaRPr>
          </a:p>
          <a:p>
            <a:pPr algn="l"/>
            <a:endParaRPr lang="en-US" sz="2000" dirty="0">
              <a:latin typeface="+mj-lt"/>
            </a:endParaRPr>
          </a:p>
          <a:p>
            <a:pPr algn="l"/>
            <a:r>
              <a:rPr lang="en-US" sz="2000" dirty="0">
                <a:latin typeface="+mj-lt"/>
              </a:rPr>
              <a:t>Method 2 - </a:t>
            </a:r>
            <a:r>
              <a:rPr lang="en-US" sz="2000" b="0" i="0" u="none" strike="noStrike" baseline="0" dirty="0">
                <a:latin typeface="+mj-lt"/>
              </a:rPr>
              <a:t>if the frame is corrupted, it is silently discarded; if it is not corrupted, an acknowledgment is sent (for the purpose of both flow and error control) </a:t>
            </a:r>
            <a:r>
              <a:rPr lang="en-IN" sz="2000" b="0" i="0" u="none" strike="noStrike" baseline="0" dirty="0">
                <a:latin typeface="+mj-lt"/>
              </a:rPr>
              <a:t>to the sender.</a:t>
            </a:r>
            <a:endParaRPr lang="en-IN" sz="20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150000"/>
              </a:lnSpc>
            </a:pPr>
            <a:r>
              <a:rPr lang="en-US" sz="2000" b="0" i="0" u="none" strike="noStrike" baseline="0" dirty="0">
                <a:latin typeface="+mj-lt"/>
              </a:rPr>
              <a:t>Flow and error control can be combined. In a simple situation, the acknowledgment that is sent for flow control can also be used for error control to tell the sender the packet has </a:t>
            </a:r>
            <a:r>
              <a:rPr lang="en-IN" sz="2000" b="0" i="0" u="none" strike="noStrike" baseline="0" dirty="0">
                <a:latin typeface="+mj-lt"/>
              </a:rPr>
              <a:t>arrived uncorrupted.</a:t>
            </a:r>
            <a:endParaRPr lang="en-IN" sz="2000" b="0" i="0" u="none" strike="noStrike" baseline="0" dirty="0">
              <a:latin typeface="+mj-lt"/>
            </a:endParaRPr>
          </a:p>
          <a:p>
            <a:pPr algn="l">
              <a:lnSpc>
                <a:spcPct val="150000"/>
              </a:lnSpc>
            </a:pPr>
            <a:r>
              <a:rPr lang="en-US" sz="2000" b="0" i="0" u="none" strike="noStrike" baseline="0" dirty="0">
                <a:latin typeface="+mj-lt"/>
              </a:rPr>
              <a:t>A frame that carries an acknowledgment is normally called an </a:t>
            </a:r>
            <a:r>
              <a:rPr lang="en-US" sz="2000" b="0" i="1" u="none" strike="noStrike" baseline="0" dirty="0">
                <a:latin typeface="+mj-lt"/>
              </a:rPr>
              <a:t>ACK </a:t>
            </a:r>
            <a:r>
              <a:rPr lang="en-US" sz="2000" b="0" i="0" u="none" strike="noStrike" baseline="0" dirty="0">
                <a:latin typeface="+mj-lt"/>
              </a:rPr>
              <a:t>to distinguish it from the data frame.</a:t>
            </a:r>
            <a:endParaRPr lang="en-IN" sz="20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000" b="0" i="0" u="none" strike="noStrike" baseline="0" dirty="0">
                <a:latin typeface="+mj-lt"/>
              </a:rPr>
              <a:t>A DLC protocol can be either </a:t>
            </a:r>
            <a:r>
              <a:rPr lang="en-US" sz="2000" b="1" i="0" u="none" strike="noStrike" baseline="0" dirty="0">
                <a:latin typeface="+mj-lt"/>
              </a:rPr>
              <a:t>connectionless</a:t>
            </a:r>
            <a:r>
              <a:rPr lang="en-US" sz="2000" b="0" i="0" u="none" strike="noStrike" baseline="0" dirty="0">
                <a:latin typeface="+mj-lt"/>
              </a:rPr>
              <a:t> or </a:t>
            </a:r>
            <a:r>
              <a:rPr lang="en-US" sz="2000" b="1" i="0" u="none" strike="noStrike" baseline="0" dirty="0">
                <a:latin typeface="+mj-lt"/>
              </a:rPr>
              <a:t>connection-oriented</a:t>
            </a:r>
            <a:endParaRPr lang="en-IN" sz="2000" b="1"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Connectionless</a:t>
            </a:r>
            <a:endParaRPr lang="en-IN" dirty="0"/>
          </a:p>
        </p:txBody>
      </p:sp>
      <p:sp>
        <p:nvSpPr>
          <p:cNvPr id="3" name="Content Placeholder 2"/>
          <p:cNvSpPr>
            <a:spLocks noGrp="1"/>
          </p:cNvSpPr>
          <p:nvPr>
            <p:ph idx="1"/>
          </p:nvPr>
        </p:nvSpPr>
        <p:spPr/>
        <p:txBody>
          <a:bodyPr/>
          <a:lstStyle/>
          <a:p>
            <a:pPr algn="just"/>
            <a:r>
              <a:rPr lang="en-US" sz="2000" b="0" i="0" u="none" strike="noStrike" baseline="0" dirty="0">
                <a:latin typeface="+mj-lt"/>
              </a:rPr>
              <a:t>In a connectionless protocol, frames are sent from one node to the next without any relationship between the frames; each frame is independent. </a:t>
            </a:r>
            <a:endParaRPr lang="en-US" sz="2000" b="0" i="0" u="none" strike="noStrike" baseline="0" dirty="0">
              <a:latin typeface="+mj-lt"/>
            </a:endParaRPr>
          </a:p>
          <a:p>
            <a:pPr algn="just"/>
            <a:r>
              <a:rPr lang="en-US" sz="2000" b="0" i="0" u="none" strike="noStrike" baseline="0" dirty="0">
                <a:latin typeface="+mj-lt"/>
              </a:rPr>
              <a:t>Note that the term </a:t>
            </a:r>
            <a:r>
              <a:rPr lang="en-US" sz="2000" b="0" i="1" u="none" strike="noStrike" baseline="0" dirty="0">
                <a:latin typeface="+mj-lt"/>
              </a:rPr>
              <a:t>connectionless </a:t>
            </a:r>
            <a:r>
              <a:rPr lang="en-US" sz="2000" b="0" i="0" u="none" strike="noStrike" baseline="0" dirty="0">
                <a:latin typeface="+mj-lt"/>
              </a:rPr>
              <a:t>here does not mean that there is no physical connection (transmission medium) between the nodes; it means that there is </a:t>
            </a:r>
            <a:r>
              <a:rPr lang="en-US" sz="2000" b="1" i="0" u="none" strike="noStrike" baseline="0" dirty="0">
                <a:latin typeface="+mj-lt"/>
              </a:rPr>
              <a:t>no </a:t>
            </a:r>
            <a:r>
              <a:rPr lang="en-US" sz="2000" b="1" i="1" u="none" strike="noStrike" baseline="0" dirty="0">
                <a:latin typeface="+mj-lt"/>
              </a:rPr>
              <a:t>connection </a:t>
            </a:r>
            <a:r>
              <a:rPr lang="en-US" sz="2000" b="1" i="0" u="none" strike="noStrike" baseline="0" dirty="0">
                <a:latin typeface="+mj-lt"/>
              </a:rPr>
              <a:t>between frames</a:t>
            </a:r>
            <a:r>
              <a:rPr lang="en-US" sz="2000" b="0" i="0" u="none" strike="noStrike" baseline="0" dirty="0">
                <a:latin typeface="+mj-lt"/>
              </a:rPr>
              <a:t>. </a:t>
            </a:r>
            <a:endParaRPr lang="en-US" sz="2000" b="0" i="0" u="none" strike="noStrike" baseline="0" dirty="0">
              <a:latin typeface="+mj-lt"/>
            </a:endParaRPr>
          </a:p>
          <a:p>
            <a:pPr algn="just"/>
            <a:r>
              <a:rPr lang="en-US" sz="2000" b="0" i="0" u="none" strike="noStrike" baseline="0" dirty="0">
                <a:latin typeface="+mj-lt"/>
              </a:rPr>
              <a:t>The frames are </a:t>
            </a:r>
            <a:r>
              <a:rPr lang="en-US" sz="2000" b="1" i="0" u="none" strike="noStrike" baseline="0" dirty="0">
                <a:latin typeface="+mj-lt"/>
              </a:rPr>
              <a:t>not numbered </a:t>
            </a:r>
            <a:r>
              <a:rPr lang="en-US" sz="2000" b="0" i="0" u="none" strike="noStrike" baseline="0" dirty="0">
                <a:latin typeface="+mj-lt"/>
              </a:rPr>
              <a:t>and there is </a:t>
            </a:r>
            <a:r>
              <a:rPr lang="en-US" sz="2000" b="1" i="0" u="none" strike="noStrike" baseline="0" dirty="0">
                <a:latin typeface="+mj-lt"/>
              </a:rPr>
              <a:t>no sense of ordering</a:t>
            </a:r>
            <a:r>
              <a:rPr lang="en-US" sz="2000" b="0" i="0" u="none" strike="noStrike" baseline="0" dirty="0">
                <a:latin typeface="+mj-lt"/>
              </a:rPr>
              <a:t>. </a:t>
            </a:r>
            <a:endParaRPr lang="en-US" sz="2000" b="0" i="0" u="none" strike="noStrike" baseline="0" dirty="0">
              <a:latin typeface="+mj-lt"/>
            </a:endParaRPr>
          </a:p>
          <a:p>
            <a:pPr algn="just"/>
            <a:r>
              <a:rPr lang="en-US" sz="2000" b="0" i="0" u="none" strike="noStrike" baseline="0" dirty="0">
                <a:latin typeface="+mj-lt"/>
              </a:rPr>
              <a:t>Most of the data-link protocols for </a:t>
            </a:r>
            <a:r>
              <a:rPr lang="en-IN" sz="2000" b="0" i="0" u="none" strike="noStrike" baseline="0" dirty="0">
                <a:latin typeface="+mj-lt"/>
              </a:rPr>
              <a:t>LANs are connectionless protocols</a:t>
            </a:r>
            <a:endParaRPr lang="en-IN" sz="20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a:t>Connection oriented</a:t>
            </a:r>
            <a:endParaRPr lang="en-IN" dirty="0"/>
          </a:p>
        </p:txBody>
      </p:sp>
      <p:sp>
        <p:nvSpPr>
          <p:cNvPr id="3" name="Content Placeholder 2"/>
          <p:cNvSpPr>
            <a:spLocks noGrp="1"/>
          </p:cNvSpPr>
          <p:nvPr>
            <p:ph idx="1"/>
          </p:nvPr>
        </p:nvSpPr>
        <p:spPr/>
        <p:txBody>
          <a:bodyPr/>
          <a:lstStyle/>
          <a:p>
            <a:pPr algn="just"/>
            <a:r>
              <a:rPr lang="en-US" sz="2000" dirty="0">
                <a:latin typeface="+mj-lt"/>
              </a:rPr>
              <a:t>a logical connection should first be established between the two nodes (setup phase). After all frames that are somehow related to each other are transmitted (transfer phase), the logical connection is terminated (teardown </a:t>
            </a:r>
            <a:r>
              <a:rPr lang="en-IN" sz="2000" dirty="0">
                <a:latin typeface="+mj-lt"/>
              </a:rPr>
              <a:t>phase).</a:t>
            </a:r>
            <a:endParaRPr lang="en-IN" sz="2000" dirty="0">
              <a:latin typeface="+mj-lt"/>
            </a:endParaRPr>
          </a:p>
          <a:p>
            <a:pPr algn="just"/>
            <a:endParaRPr lang="en-IN" sz="2000" dirty="0">
              <a:latin typeface="+mj-lt"/>
            </a:endParaRPr>
          </a:p>
          <a:p>
            <a:pPr algn="just"/>
            <a:r>
              <a:rPr lang="en-US" sz="2000" dirty="0">
                <a:latin typeface="+mj-lt"/>
              </a:rPr>
              <a:t>the frames are numbered and sent in order. If they are not received in order, the receiver needs to wait until all frames belonging to the same set are received and then deliver them in order to the network layer.</a:t>
            </a:r>
            <a:endParaRPr lang="en-US" sz="2000" dirty="0">
              <a:latin typeface="+mj-lt"/>
            </a:endParaRPr>
          </a:p>
          <a:p>
            <a:pPr algn="just"/>
            <a:endParaRPr lang="en-US" sz="2000" dirty="0">
              <a:latin typeface="+mj-lt"/>
            </a:endParaRPr>
          </a:p>
          <a:p>
            <a:pPr algn="just"/>
            <a:r>
              <a:rPr lang="en-US" sz="2000" dirty="0">
                <a:latin typeface="+mj-lt"/>
              </a:rPr>
              <a:t>Connection oriented protocols are used in </a:t>
            </a:r>
            <a:r>
              <a:rPr lang="en-IN" sz="2000" dirty="0">
                <a:latin typeface="+mj-lt"/>
              </a:rPr>
              <a:t>in some point-to-point </a:t>
            </a:r>
            <a:r>
              <a:rPr lang="en-US" sz="2000" dirty="0">
                <a:latin typeface="+mj-lt"/>
              </a:rPr>
              <a:t>protocols, some wireless LANs, and some WANs.</a:t>
            </a:r>
            <a:endParaRPr lang="en-US" sz="2000" dirty="0">
              <a:latin typeface="+mj-lt"/>
            </a:endParaRPr>
          </a:p>
          <a:p>
            <a:pPr marL="0" indent="0" algn="just">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behavior of a data-link-layer protocol can be better shown as a </a:t>
            </a:r>
            <a:r>
              <a:rPr lang="en-US" sz="1800" b="1" i="0" u="none" strike="noStrike" baseline="0" dirty="0">
                <a:latin typeface="Times-Bold"/>
              </a:rPr>
              <a:t>finite state </a:t>
            </a:r>
            <a:r>
              <a:rPr lang="en-IN" sz="1800" b="1" i="0" u="none" strike="noStrike" baseline="0" dirty="0">
                <a:latin typeface="Times-Bold"/>
              </a:rPr>
              <a:t>machine (FSM).</a:t>
            </a:r>
            <a:endParaRPr lang="en-IN" dirty="0"/>
          </a:p>
        </p:txBody>
      </p:sp>
      <p:pic>
        <p:nvPicPr>
          <p:cNvPr id="5" name="Picture 4"/>
          <p:cNvPicPr>
            <a:picLocks noChangeAspect="1"/>
          </p:cNvPicPr>
          <p:nvPr/>
        </p:nvPicPr>
        <p:blipFill>
          <a:blip r:embed="rId1"/>
          <a:stretch>
            <a:fillRect/>
          </a:stretch>
        </p:blipFill>
        <p:spPr>
          <a:xfrm>
            <a:off x="1245581" y="2324812"/>
            <a:ext cx="6652837" cy="3132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protocol</a:t>
            </a:r>
            <a:endParaRPr lang="en-IN" dirty="0"/>
          </a:p>
        </p:txBody>
      </p:sp>
      <p:sp>
        <p:nvSpPr>
          <p:cNvPr id="3" name="Content Placeholder 2"/>
          <p:cNvSpPr>
            <a:spLocks noGrp="1"/>
          </p:cNvSpPr>
          <p:nvPr>
            <p:ph idx="1"/>
          </p:nvPr>
        </p:nvSpPr>
        <p:spPr>
          <a:xfrm>
            <a:off x="464574" y="1600200"/>
            <a:ext cx="8229600" cy="3886200"/>
          </a:xfrm>
        </p:spPr>
        <p:txBody>
          <a:bodyPr/>
          <a:lstStyle/>
          <a:p>
            <a:pPr algn="l"/>
            <a:r>
              <a:rPr lang="en-US" sz="1800" b="1" i="0" u="none" strike="noStrike" baseline="0" dirty="0">
                <a:latin typeface="Times-Bold"/>
              </a:rPr>
              <a:t>simple protocol </a:t>
            </a:r>
            <a:r>
              <a:rPr lang="en-US" sz="1800" b="0" i="0" u="none" strike="noStrike" baseline="0" dirty="0">
                <a:latin typeface="Times-Roman"/>
              </a:rPr>
              <a:t>with neither flow nor error control. </a:t>
            </a:r>
            <a:endParaRPr lang="en-US" sz="1800" b="0" i="0" u="none" strike="noStrike" baseline="0" dirty="0">
              <a:latin typeface="Times-Roman"/>
            </a:endParaRPr>
          </a:p>
          <a:p>
            <a:pPr algn="l"/>
            <a:r>
              <a:rPr lang="en-US" sz="1800" b="0" i="0" u="none" strike="noStrike" baseline="0" dirty="0">
                <a:latin typeface="Times-Roman"/>
              </a:rPr>
              <a:t>the receiver can immediately handle any frame it receives.</a:t>
            </a:r>
            <a:endParaRPr lang="en-IN" b="1" dirty="0"/>
          </a:p>
        </p:txBody>
      </p:sp>
      <p:pic>
        <p:nvPicPr>
          <p:cNvPr id="5" name="Picture 4"/>
          <p:cNvPicPr>
            <a:picLocks noChangeAspect="1"/>
          </p:cNvPicPr>
          <p:nvPr/>
        </p:nvPicPr>
        <p:blipFill>
          <a:blip r:embed="rId1"/>
          <a:stretch>
            <a:fillRect/>
          </a:stretch>
        </p:blipFill>
        <p:spPr>
          <a:xfrm>
            <a:off x="1355834" y="2552614"/>
            <a:ext cx="6447079" cy="19813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endParaRPr lang="en-US" sz="3000" b="1" dirty="0"/>
          </a:p>
        </p:txBody>
      </p:sp>
      <p:sp>
        <p:nvSpPr>
          <p:cNvPr id="10" name="Content Placeholder 9"/>
          <p:cNvSpPr>
            <a:spLocks noGrp="1"/>
          </p:cNvSpPr>
          <p:nvPr>
            <p:ph idx="1"/>
          </p:nvPr>
        </p:nvSpPr>
        <p:spPr>
          <a:xfrm>
            <a:off x="228600" y="1172829"/>
            <a:ext cx="8686800" cy="3886200"/>
          </a:xfrm>
        </p:spPr>
        <p:txBody>
          <a:bodyPr/>
          <a:lstStyle/>
          <a:p>
            <a:pPr algn="just"/>
            <a:r>
              <a:rPr lang="en-US" sz="2000" b="1" i="0" u="none" strike="noStrike" baseline="0" dirty="0">
                <a:latin typeface="+mj-lt"/>
              </a:rPr>
              <a:t>Flow control </a:t>
            </a:r>
            <a:r>
              <a:rPr lang="en-US" sz="2000" b="0" i="0" u="none" strike="noStrike" baseline="0" dirty="0">
                <a:latin typeface="+mj-lt"/>
              </a:rPr>
              <a:t>- If the rate of produced frames is higher than the rate of consumed frames, frames at the receiving end need to be buffered while waiting to be consumed (processed).</a:t>
            </a:r>
            <a:endParaRPr lang="en-US" sz="2000" b="0" i="0" u="none" strike="noStrike" baseline="0" dirty="0">
              <a:latin typeface="+mj-lt"/>
            </a:endParaRPr>
          </a:p>
          <a:p>
            <a:pPr algn="just"/>
            <a:r>
              <a:rPr lang="en-US" altLang="en-US" sz="2000" b="1" dirty="0">
                <a:latin typeface="+mj-lt"/>
              </a:rPr>
              <a:t>Error control </a:t>
            </a:r>
            <a:r>
              <a:rPr lang="en-US" altLang="en-US" sz="2000" dirty="0">
                <a:latin typeface="+mj-lt"/>
              </a:rPr>
              <a:t>- </a:t>
            </a:r>
            <a:r>
              <a:rPr lang="en-US" sz="2000" b="0" i="0" u="none" strike="noStrike" baseline="0" dirty="0">
                <a:latin typeface="+mj-lt"/>
              </a:rPr>
              <a:t>error detection and correction is an issue in every layer. The error needs first to be detected. After detection, it needs to be either corrected at the receiver node or discarded and retransmitted by the </a:t>
            </a:r>
            <a:r>
              <a:rPr lang="en-IN" sz="2000" b="0" i="0" u="none" strike="noStrike" baseline="0" dirty="0">
                <a:latin typeface="+mj-lt"/>
              </a:rPr>
              <a:t>sending node.</a:t>
            </a:r>
            <a:endParaRPr lang="en-IN" sz="2000" b="0" i="0" u="none" strike="noStrike" baseline="0" dirty="0">
              <a:latin typeface="+mj-lt"/>
            </a:endParaRPr>
          </a:p>
          <a:p>
            <a:pPr marL="0" indent="0" algn="just">
              <a:buNone/>
            </a:pPr>
            <a:endParaRPr lang="en-US" altLang="en-US" sz="2000" dirty="0">
              <a:latin typeface="+mj-l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 for simple protocol</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302736" y="2137298"/>
            <a:ext cx="6538527" cy="25834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Flow diagram for simple protocol</a:t>
            </a:r>
            <a:endParaRPr lang="en-IN" sz="4000"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523736" y="2061091"/>
            <a:ext cx="6096528" cy="273581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r>
              <a:rPr lang="en-US" sz="2400" dirty="0"/>
              <a:t>Sender sends a frame at a time</a:t>
            </a:r>
            <a:endParaRPr lang="en-US" sz="2400" dirty="0"/>
          </a:p>
          <a:p>
            <a:r>
              <a:rPr lang="en-US" sz="2400" dirty="0"/>
              <a:t>Sender stops and waits for acknowledgement before sending next one</a:t>
            </a:r>
            <a:endParaRPr lang="en-US" sz="2400" dirty="0"/>
          </a:p>
          <a:p>
            <a:r>
              <a:rPr lang="en-US" sz="2400" dirty="0"/>
              <a:t>CRC is used to detect corrupted frames</a:t>
            </a:r>
            <a:endParaRPr lang="en-US" sz="2400" dirty="0"/>
          </a:p>
          <a:p>
            <a:r>
              <a:rPr lang="en-US" sz="2400" dirty="0"/>
              <a:t>If its CRC is incorrect, the frame is corrupted and silently discarded</a:t>
            </a:r>
            <a:endParaRPr lang="en-US" sz="2400" dirty="0"/>
          </a:p>
          <a:p>
            <a:r>
              <a:rPr lang="en-US" sz="2400" dirty="0"/>
              <a:t>The silence (no response) from receiver is a signal that packet was discarded or lost.</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r>
              <a:rPr lang="en-US" sz="2400" dirty="0"/>
              <a:t>Sender starts a </a:t>
            </a:r>
            <a:r>
              <a:rPr lang="en-US" sz="2400" b="1" i="1" dirty="0"/>
              <a:t>timer </a:t>
            </a:r>
            <a:r>
              <a:rPr lang="en-US" sz="2400" dirty="0"/>
              <a:t>every time it sends a frame.</a:t>
            </a:r>
            <a:endParaRPr lang="en-US" sz="2400" dirty="0"/>
          </a:p>
          <a:p>
            <a:r>
              <a:rPr lang="en-US" sz="2400" dirty="0"/>
              <a:t>If acknowledgment is received from </a:t>
            </a:r>
            <a:r>
              <a:rPr lang="en-US" sz="2400" dirty="0" err="1"/>
              <a:t>reciver</a:t>
            </a:r>
            <a:r>
              <a:rPr lang="en-US" sz="2400" dirty="0"/>
              <a:t>, timer is stopped and next frame is sent.</a:t>
            </a:r>
            <a:endParaRPr lang="en-US" sz="2400" dirty="0"/>
          </a:p>
          <a:p>
            <a:r>
              <a:rPr lang="en-US" sz="2400" dirty="0"/>
              <a:t>If the timer expires, the sender resends the previous frame.</a:t>
            </a:r>
            <a:endParaRPr lang="en-US" sz="2400" dirty="0"/>
          </a:p>
          <a:p>
            <a:r>
              <a:rPr lang="en-US" sz="2400" dirty="0"/>
              <a:t>Sender keeps a copy of frame until acknowledgement arrives.</a:t>
            </a:r>
            <a:endParaRPr lang="en-US" sz="2400" dirty="0"/>
          </a:p>
          <a:p>
            <a:r>
              <a:rPr lang="en-US" sz="2400" dirty="0"/>
              <a:t>It discards the copy when acknowledgement is received.</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endParaRPr lang="en-IN" dirty="0"/>
          </a:p>
        </p:txBody>
      </p:sp>
      <p:sp>
        <p:nvSpPr>
          <p:cNvPr id="3" name="Content Placeholder 2"/>
          <p:cNvSpPr>
            <a:spLocks noGrp="1"/>
          </p:cNvSpPr>
          <p:nvPr>
            <p:ph idx="1"/>
          </p:nvPr>
        </p:nvSpPr>
        <p:spPr/>
        <p:txBody>
          <a:bodyPr/>
          <a:lstStyle/>
          <a:p>
            <a:endParaRPr lang="en-US" sz="2400" dirty="0"/>
          </a:p>
        </p:txBody>
      </p:sp>
      <p:pic>
        <p:nvPicPr>
          <p:cNvPr id="5" name="Picture 4"/>
          <p:cNvPicPr>
            <a:picLocks noChangeAspect="1"/>
          </p:cNvPicPr>
          <p:nvPr/>
        </p:nvPicPr>
        <p:blipFill>
          <a:blip r:embed="rId1"/>
          <a:stretch>
            <a:fillRect/>
          </a:stretch>
        </p:blipFill>
        <p:spPr>
          <a:xfrm>
            <a:off x="653891" y="1981200"/>
            <a:ext cx="8032909" cy="29682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 for stop and wait protocol</a:t>
            </a:r>
            <a:endParaRPr lang="en-IN" dirty="0"/>
          </a:p>
        </p:txBody>
      </p:sp>
      <p:pic>
        <p:nvPicPr>
          <p:cNvPr id="5" name="Picture 4"/>
          <p:cNvPicPr>
            <a:picLocks noChangeAspect="1"/>
          </p:cNvPicPr>
          <p:nvPr/>
        </p:nvPicPr>
        <p:blipFill>
          <a:blip r:embed="rId1"/>
          <a:stretch>
            <a:fillRect/>
          </a:stretch>
        </p:blipFill>
        <p:spPr>
          <a:xfrm>
            <a:off x="1881996" y="1476279"/>
            <a:ext cx="5380008" cy="390544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Sender states</a:t>
            </a:r>
            <a:endParaRPr lang="en-IN" dirty="0"/>
          </a:p>
        </p:txBody>
      </p:sp>
      <p:sp>
        <p:nvSpPr>
          <p:cNvPr id="3" name="Content Placeholder 2"/>
          <p:cNvSpPr>
            <a:spLocks noGrp="1"/>
          </p:cNvSpPr>
          <p:nvPr>
            <p:ph idx="1"/>
          </p:nvPr>
        </p:nvSpPr>
        <p:spPr/>
        <p:txBody>
          <a:bodyPr/>
          <a:lstStyle/>
          <a:p>
            <a:r>
              <a:rPr lang="en-US" dirty="0"/>
              <a:t>Ready state</a:t>
            </a:r>
            <a:endParaRPr lang="en-US" dirty="0"/>
          </a:p>
          <a:p>
            <a:pPr lvl="1"/>
            <a:r>
              <a:rPr lang="en-US" sz="1600" b="0" i="0" u="none" strike="noStrike" baseline="0" dirty="0">
                <a:latin typeface="Times-Roman"/>
              </a:rPr>
              <a:t>When the sender is in this state, it is only waiting for a packet from the network layer.</a:t>
            </a:r>
            <a:endParaRPr lang="en-US" sz="1600" b="0" i="0" u="none" strike="noStrike" baseline="0" dirty="0">
              <a:latin typeface="Times-Roman"/>
            </a:endParaRPr>
          </a:p>
          <a:p>
            <a:pPr lvl="1"/>
            <a:r>
              <a:rPr lang="en-US" sz="1600" b="0" i="0" u="none" strike="noStrike" baseline="0" dirty="0">
                <a:latin typeface="Times-Roman"/>
              </a:rPr>
              <a:t> If a packet comes from the network layer, the sender creates a frame, saves a copy of the frame, starts the only timer and sends the frame. </a:t>
            </a:r>
            <a:endParaRPr lang="en-US" sz="1600" b="0" i="0" u="none" strike="noStrike" baseline="0" dirty="0">
              <a:latin typeface="Times-Roman"/>
            </a:endParaRPr>
          </a:p>
          <a:p>
            <a:pPr lvl="1"/>
            <a:r>
              <a:rPr lang="en-US" sz="1600" b="0" i="0" u="none" strike="noStrike" baseline="0" dirty="0">
                <a:latin typeface="Times-Roman"/>
              </a:rPr>
              <a:t>The</a:t>
            </a:r>
            <a:r>
              <a:rPr lang="en-US" sz="1600" dirty="0">
                <a:latin typeface="Times-Roman"/>
              </a:rPr>
              <a:t> </a:t>
            </a:r>
            <a:r>
              <a:rPr lang="en-US" sz="1600" b="0" i="0" u="none" strike="noStrike" baseline="0" dirty="0">
                <a:latin typeface="Times-Roman"/>
              </a:rPr>
              <a:t>sender then moves to the blocking state.</a:t>
            </a:r>
            <a:endParaRPr lang="en-US" sz="1600" dirty="0">
              <a:latin typeface="Times-Roman"/>
            </a:endParaRPr>
          </a:p>
          <a:p>
            <a:r>
              <a:rPr lang="en-US" dirty="0"/>
              <a:t>Blocked State</a:t>
            </a:r>
            <a:endParaRPr lang="en-US" dirty="0"/>
          </a:p>
          <a:p>
            <a:pPr lvl="1"/>
            <a:r>
              <a:rPr lang="en-US" sz="1600" b="0" i="0" u="none" strike="noStrike" baseline="0" dirty="0">
                <a:solidFill>
                  <a:srgbClr val="000000"/>
                </a:solidFill>
                <a:latin typeface="Times-Roman"/>
              </a:rPr>
              <a:t>If a time-out occurs, the sender resends the saved copy of the frame and restarts </a:t>
            </a:r>
            <a:r>
              <a:rPr lang="en-IN" sz="1600" b="0" i="0" u="none" strike="noStrike" baseline="0" dirty="0">
                <a:solidFill>
                  <a:srgbClr val="000000"/>
                </a:solidFill>
                <a:latin typeface="Times-Roman"/>
              </a:rPr>
              <a:t>the timer.</a:t>
            </a:r>
            <a:endParaRPr lang="en-IN" sz="1600" b="0" i="0" u="none" strike="noStrike" baseline="0" dirty="0">
              <a:solidFill>
                <a:srgbClr val="000000"/>
              </a:solidFill>
              <a:latin typeface="Times-Roman"/>
            </a:endParaRPr>
          </a:p>
          <a:p>
            <a:pPr lvl="1"/>
            <a:r>
              <a:rPr lang="en-US" sz="1600" b="0" i="0" u="none" strike="noStrike" baseline="0" dirty="0">
                <a:solidFill>
                  <a:srgbClr val="000000"/>
                </a:solidFill>
                <a:latin typeface="Times-Roman"/>
              </a:rPr>
              <a:t>If a corrupted ACK arrives, it is discarded.</a:t>
            </a:r>
            <a:endParaRPr lang="en-US" sz="1600" b="0" i="0" u="none" strike="noStrike" baseline="0" dirty="0">
              <a:solidFill>
                <a:srgbClr val="000000"/>
              </a:solidFill>
              <a:latin typeface="Times-Roman"/>
            </a:endParaRPr>
          </a:p>
          <a:p>
            <a:pPr lvl="1"/>
            <a:r>
              <a:rPr lang="en-US" sz="1600" b="0" i="0" u="none" strike="noStrike" baseline="0" dirty="0">
                <a:solidFill>
                  <a:srgbClr val="000000"/>
                </a:solidFill>
                <a:latin typeface="Times-Roman"/>
              </a:rPr>
              <a:t>If an error-free ACK arrives, the sender stops the timer and discards the saved copy of the frame. It then moves to the ready state.</a:t>
            </a:r>
            <a:endParaRPr lang="en-IN"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Receiver state</a:t>
            </a:r>
            <a:endParaRPr lang="en-IN" dirty="0"/>
          </a:p>
        </p:txBody>
      </p:sp>
      <p:sp>
        <p:nvSpPr>
          <p:cNvPr id="3" name="Content Placeholder 2"/>
          <p:cNvSpPr>
            <a:spLocks noGrp="1"/>
          </p:cNvSpPr>
          <p:nvPr>
            <p:ph idx="1"/>
          </p:nvPr>
        </p:nvSpPr>
        <p:spPr/>
        <p:txBody>
          <a:bodyPr/>
          <a:lstStyle/>
          <a:p>
            <a:pPr algn="l"/>
            <a:r>
              <a:rPr lang="en-US" sz="1800" b="0" i="0" u="none" strike="noStrike" baseline="0" dirty="0">
                <a:solidFill>
                  <a:srgbClr val="000000"/>
                </a:solidFill>
                <a:latin typeface="Times-Roman"/>
              </a:rPr>
              <a:t>The receiver is </a:t>
            </a:r>
            <a:r>
              <a:rPr lang="en-US" sz="1800" b="1" i="0" u="none" strike="noStrike" baseline="0" dirty="0">
                <a:solidFill>
                  <a:srgbClr val="000000"/>
                </a:solidFill>
                <a:latin typeface="Times-Roman"/>
              </a:rPr>
              <a:t>always in the </a:t>
            </a:r>
            <a:r>
              <a:rPr lang="en-US" sz="1800" b="1"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endParaRPr lang="en-US" sz="1800" b="0" i="0" u="none" strike="noStrike" baseline="0" dirty="0">
              <a:solidFill>
                <a:srgbClr val="000000"/>
              </a:solidFill>
              <a:latin typeface="Times-Roman"/>
            </a:endParaRPr>
          </a:p>
          <a:p>
            <a:pPr marL="685800" lvl="1"/>
            <a:r>
              <a:rPr lang="en-US" sz="1600" b="0" i="0" u="none" strike="noStrike" baseline="0" dirty="0">
                <a:solidFill>
                  <a:srgbClr val="000000"/>
                </a:solidFill>
                <a:latin typeface="Times-Roman"/>
              </a:rPr>
              <a:t>If an error-free frame arrives, the message in the frame is delivered to the networ</a:t>
            </a:r>
            <a:r>
              <a:rPr lang="en-US" sz="1600" dirty="0">
                <a:solidFill>
                  <a:srgbClr val="000000"/>
                </a:solidFill>
                <a:latin typeface="Times-Roman"/>
              </a:rPr>
              <a:t>k </a:t>
            </a:r>
            <a:r>
              <a:rPr lang="en-US" sz="1600" b="0" i="0" u="none" strike="noStrike" baseline="0" dirty="0">
                <a:solidFill>
                  <a:srgbClr val="000000"/>
                </a:solidFill>
                <a:latin typeface="Times-Roman"/>
              </a:rPr>
              <a:t>layer and an ACK is sent.</a:t>
            </a:r>
            <a:endParaRPr lang="en-US" sz="1600" b="0" i="0" u="none" strike="noStrike" baseline="0" dirty="0">
              <a:solidFill>
                <a:srgbClr val="000000"/>
              </a:solidFill>
              <a:latin typeface="Times-Roman"/>
            </a:endParaRPr>
          </a:p>
          <a:p>
            <a:pPr marL="685800" lvl="1"/>
            <a:r>
              <a:rPr lang="en-US" sz="1600" b="0" i="0" u="none" strike="noStrike" baseline="0" dirty="0">
                <a:solidFill>
                  <a:srgbClr val="000000"/>
                </a:solidFill>
                <a:latin typeface="Times-Roman"/>
              </a:rPr>
              <a:t>If a corrupted frame arrives, the frame is discarded.</a:t>
            </a:r>
            <a:endParaRPr lang="en-IN"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344650" y="533400"/>
            <a:ext cx="6454699" cy="47933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Data Link Control (HDLC)</a:t>
            </a:r>
            <a:endParaRPr lang="en-IN" dirty="0"/>
          </a:p>
        </p:txBody>
      </p:sp>
      <p:sp>
        <p:nvSpPr>
          <p:cNvPr id="3" name="Content Placeholder 2"/>
          <p:cNvSpPr>
            <a:spLocks noGrp="1"/>
          </p:cNvSpPr>
          <p:nvPr>
            <p:ph idx="1"/>
          </p:nvPr>
        </p:nvSpPr>
        <p:spPr/>
        <p:txBody>
          <a:bodyPr/>
          <a:lstStyle/>
          <a:p>
            <a:pPr algn="l"/>
            <a:r>
              <a:rPr lang="en-IN" sz="1800" b="0" i="0" u="none" strike="noStrike" baseline="0" dirty="0">
                <a:latin typeface="Times-Roman"/>
              </a:rPr>
              <a:t>bit-oriented protocol for communication </a:t>
            </a:r>
            <a:r>
              <a:rPr lang="en-US" sz="1800" b="0" i="0" u="none" strike="noStrike" baseline="0" dirty="0">
                <a:latin typeface="Times-Roman"/>
              </a:rPr>
              <a:t>over point-to-point and multipoint links.</a:t>
            </a:r>
            <a:endParaRPr lang="en-US" sz="1800" b="0" i="0" u="none" strike="noStrike" baseline="0" dirty="0">
              <a:latin typeface="Times-Roman"/>
            </a:endParaRPr>
          </a:p>
          <a:p>
            <a:pPr algn="l"/>
            <a:r>
              <a:rPr lang="en-IN" sz="1800" b="0" i="0" u="none" strike="noStrike" baseline="0" dirty="0">
                <a:latin typeface="Times-Roman"/>
              </a:rPr>
              <a:t>implements the Stop-and-Wait protocol</a:t>
            </a:r>
            <a:endParaRPr lang="en-US" sz="1800" dirty="0">
              <a:latin typeface="Times-Roman"/>
            </a:endParaRPr>
          </a:p>
          <a:p>
            <a:pPr algn="l"/>
            <a:r>
              <a:rPr lang="en-IN" sz="1800" b="0" i="0" u="none" strike="noStrike" baseline="0" dirty="0">
                <a:latin typeface="Times-Roman"/>
              </a:rPr>
              <a:t>Works in two common transfer modes:</a:t>
            </a:r>
            <a:endParaRPr lang="en-IN" sz="1800" b="0" i="0" u="none" strike="noStrike" baseline="0" dirty="0">
              <a:latin typeface="Times-Roman"/>
            </a:endParaRPr>
          </a:p>
          <a:p>
            <a:pPr lvl="1"/>
            <a:r>
              <a:rPr lang="en-IN" sz="1800" b="0" i="1" u="none" strike="noStrike" baseline="0" dirty="0">
                <a:latin typeface="Times-Italic"/>
              </a:rPr>
              <a:t>normal response mode (NRM)</a:t>
            </a:r>
            <a:endParaRPr lang="en-IN" sz="1800" dirty="0">
              <a:latin typeface="Times-Roman"/>
            </a:endParaRPr>
          </a:p>
          <a:p>
            <a:pPr lvl="1"/>
            <a:r>
              <a:rPr lang="en-IN" sz="1800" b="0" i="1" u="none" strike="noStrike" baseline="0" dirty="0">
                <a:latin typeface="Times-Italic"/>
              </a:rPr>
              <a:t>asynchronous balanced mode (ABM)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Times-Roman"/>
              </a:rPr>
              <a:t>We study the data-link layer into two sublayers: </a:t>
            </a:r>
            <a:r>
              <a:rPr lang="en-US" sz="1800" b="1" i="0" u="none" strike="noStrike" baseline="0" dirty="0">
                <a:latin typeface="Times-Bold"/>
              </a:rPr>
              <a:t>data link control (DLC) </a:t>
            </a:r>
            <a:r>
              <a:rPr lang="en-US" sz="1800" b="0" i="0" u="none" strike="noStrike" baseline="0" dirty="0">
                <a:latin typeface="Times-Roman"/>
              </a:rPr>
              <a:t>and </a:t>
            </a:r>
            <a:r>
              <a:rPr lang="en-US" sz="1800" b="1" i="0" u="none" strike="noStrike" baseline="0" dirty="0">
                <a:latin typeface="Times-Bold"/>
              </a:rPr>
              <a:t>media </a:t>
            </a:r>
            <a:r>
              <a:rPr lang="en-IN" sz="1800" b="1" i="0" u="none" strike="noStrike" baseline="0" dirty="0">
                <a:latin typeface="Times-Bold"/>
              </a:rPr>
              <a:t>access control (MAC).</a:t>
            </a:r>
            <a:endParaRPr lang="en-IN" sz="1800" b="1" i="0" u="none" strike="noStrike" baseline="0" dirty="0">
              <a:latin typeface="Times-Bold"/>
            </a:endParaRPr>
          </a:p>
          <a:p>
            <a:pPr algn="l"/>
            <a:r>
              <a:rPr lang="en-US" sz="1800" b="0" i="0" u="none" strike="noStrike" baseline="0" dirty="0">
                <a:latin typeface="Times-Roman"/>
              </a:rPr>
              <a:t>The data link control sublayer deals with all issues common to both point-to-point and broadcast links;</a:t>
            </a:r>
            <a:endParaRPr lang="en-IN" dirty="0"/>
          </a:p>
        </p:txBody>
      </p:sp>
      <p:pic>
        <p:nvPicPr>
          <p:cNvPr id="5" name="Picture 4"/>
          <p:cNvPicPr>
            <a:picLocks noChangeAspect="1"/>
          </p:cNvPicPr>
          <p:nvPr/>
        </p:nvPicPr>
        <p:blipFill>
          <a:blip r:embed="rId1"/>
          <a:stretch>
            <a:fillRect/>
          </a:stretch>
        </p:blipFill>
        <p:spPr>
          <a:xfrm>
            <a:off x="1478012" y="3124200"/>
            <a:ext cx="6187976" cy="14403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 Response Mode</a:t>
            </a:r>
            <a:endParaRPr lang="en-IN" dirty="0"/>
          </a:p>
        </p:txBody>
      </p:sp>
      <p:sp>
        <p:nvSpPr>
          <p:cNvPr id="3" name="Content Placeholder 2"/>
          <p:cNvSpPr>
            <a:spLocks noGrp="1"/>
          </p:cNvSpPr>
          <p:nvPr>
            <p:ph idx="1"/>
          </p:nvPr>
        </p:nvSpPr>
        <p:spPr/>
        <p:txBody>
          <a:bodyPr/>
          <a:lstStyle/>
          <a:p>
            <a:pPr algn="l"/>
            <a:r>
              <a:rPr lang="en-IN" sz="1800" b="0" i="0" u="none" strike="noStrike" baseline="0" dirty="0">
                <a:latin typeface="Times-Roman"/>
              </a:rPr>
              <a:t>In </a:t>
            </a:r>
            <a:r>
              <a:rPr lang="en-IN" sz="1800" b="0" i="1" u="none" strike="noStrike" baseline="0" dirty="0">
                <a:latin typeface="Times-Italic"/>
              </a:rPr>
              <a:t>normal </a:t>
            </a:r>
            <a:r>
              <a:rPr lang="en-US" sz="1800" b="0" i="1" u="none" strike="noStrike" baseline="0" dirty="0">
                <a:latin typeface="Times-Italic"/>
              </a:rPr>
              <a:t>response mode (NRM)</a:t>
            </a:r>
            <a:r>
              <a:rPr lang="en-US" sz="1800" b="0" i="0" u="none" strike="noStrike" baseline="0" dirty="0">
                <a:latin typeface="Times-Roman"/>
              </a:rPr>
              <a:t>, the station configuration is unbalanced. We have one primary station and multiple secondary stations. A </a:t>
            </a:r>
            <a:r>
              <a:rPr lang="en-US" sz="1800" b="0" i="1" u="none" strike="noStrike" baseline="0" dirty="0">
                <a:latin typeface="Times-Italic"/>
              </a:rPr>
              <a:t>primary station </a:t>
            </a:r>
            <a:r>
              <a:rPr lang="en-US" sz="1800" b="0" i="0" u="none" strike="noStrike" baseline="0" dirty="0">
                <a:latin typeface="Times-Roman"/>
              </a:rPr>
              <a:t>can send commands; a </a:t>
            </a:r>
            <a:r>
              <a:rPr lang="en-US" sz="1800" b="0" i="1" u="none" strike="noStrike" baseline="0" dirty="0">
                <a:latin typeface="Times-Italic"/>
              </a:rPr>
              <a:t>secondary station </a:t>
            </a:r>
            <a:r>
              <a:rPr lang="en-US" sz="1800" b="0" i="0" u="none" strike="noStrike" baseline="0" dirty="0">
                <a:latin typeface="Times-Roman"/>
              </a:rPr>
              <a:t>can only respond. The NRM is used for both point-to-point and multipoint </a:t>
            </a:r>
            <a:r>
              <a:rPr lang="en-IN" sz="1800" b="0" i="0" u="none" strike="noStrike" baseline="0" dirty="0">
                <a:latin typeface="Times-Roman"/>
              </a:rPr>
              <a:t>links.</a:t>
            </a:r>
            <a:endParaRPr lang="en-IN" sz="1800" b="0" i="0" u="none" strike="noStrike" baseline="0" dirty="0">
              <a:latin typeface="Times-Roman"/>
            </a:endParaRPr>
          </a:p>
          <a:p>
            <a:pPr algn="l"/>
            <a:endParaRPr lang="en-IN" sz="1800" dirty="0">
              <a:latin typeface="Times-Roman"/>
            </a:endParaRPr>
          </a:p>
          <a:p>
            <a:pPr algn="l"/>
            <a:endParaRPr lang="en-IN" dirty="0"/>
          </a:p>
        </p:txBody>
      </p:sp>
      <p:pic>
        <p:nvPicPr>
          <p:cNvPr id="5" name="Picture 4"/>
          <p:cNvPicPr>
            <a:picLocks noChangeAspect="1"/>
          </p:cNvPicPr>
          <p:nvPr/>
        </p:nvPicPr>
        <p:blipFill>
          <a:blip r:embed="rId1"/>
          <a:stretch>
            <a:fillRect/>
          </a:stretch>
        </p:blipFill>
        <p:spPr>
          <a:xfrm>
            <a:off x="1920096" y="2812340"/>
            <a:ext cx="5303808" cy="282220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Balanced Mode</a:t>
            </a:r>
            <a:endParaRPr lang="en-IN" dirty="0"/>
          </a:p>
        </p:txBody>
      </p:sp>
      <p:sp>
        <p:nvSpPr>
          <p:cNvPr id="3" name="Content Placeholder 2"/>
          <p:cNvSpPr>
            <a:spLocks noGrp="1"/>
          </p:cNvSpPr>
          <p:nvPr>
            <p:ph idx="1"/>
          </p:nvPr>
        </p:nvSpPr>
        <p:spPr>
          <a:xfrm>
            <a:off x="457200" y="1524000"/>
            <a:ext cx="8229600" cy="3886200"/>
          </a:xfrm>
        </p:spPr>
        <p:txBody>
          <a:bodyPr/>
          <a:lstStyle/>
          <a:p>
            <a:pPr algn="l"/>
            <a:r>
              <a:rPr lang="en-US" sz="1800" b="0" i="0" u="none" strike="noStrike" baseline="0" dirty="0">
                <a:latin typeface="Times-Roman"/>
              </a:rPr>
              <a:t>In ABM, the configuration is balanced. The link is point-to-point, and each station can function as a primary and a secondary (acting as peers).</a:t>
            </a:r>
            <a:endParaRPr lang="en-US" sz="1800" b="0" i="0" u="none" strike="noStrike" baseline="0" dirty="0">
              <a:latin typeface="Times-Roman"/>
            </a:endParaRPr>
          </a:p>
          <a:p>
            <a:pPr algn="l"/>
            <a:endParaRPr lang="en-US" sz="1800" dirty="0">
              <a:latin typeface="Times-Roman"/>
            </a:endParaRPr>
          </a:p>
          <a:p>
            <a:pPr algn="l"/>
            <a:endParaRPr lang="en-IN" dirty="0"/>
          </a:p>
        </p:txBody>
      </p:sp>
      <p:pic>
        <p:nvPicPr>
          <p:cNvPr id="5" name="Picture 4"/>
          <p:cNvPicPr>
            <a:picLocks noChangeAspect="1"/>
          </p:cNvPicPr>
          <p:nvPr/>
        </p:nvPicPr>
        <p:blipFill>
          <a:blip r:embed="rId1"/>
          <a:stretch>
            <a:fillRect/>
          </a:stretch>
        </p:blipFill>
        <p:spPr>
          <a:xfrm>
            <a:off x="1321788" y="2743200"/>
            <a:ext cx="6500423" cy="17908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HDLC Frames</a:t>
            </a:r>
            <a:endParaRPr lang="en-IN" dirty="0"/>
          </a:p>
        </p:txBody>
      </p:sp>
      <p:pic>
        <p:nvPicPr>
          <p:cNvPr id="5" name="Picture 4"/>
          <p:cNvPicPr>
            <a:picLocks noChangeAspect="1"/>
          </p:cNvPicPr>
          <p:nvPr/>
        </p:nvPicPr>
        <p:blipFill>
          <a:blip r:embed="rId1"/>
          <a:stretch>
            <a:fillRect/>
          </a:stretch>
        </p:blipFill>
        <p:spPr>
          <a:xfrm>
            <a:off x="1135082" y="2228746"/>
            <a:ext cx="6873836" cy="240050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Flag - </a:t>
            </a:r>
            <a:r>
              <a:rPr lang="en-US" sz="1800" b="0" i="0" u="none" strike="noStrike" baseline="0" dirty="0">
                <a:latin typeface="Times-Roman"/>
              </a:rPr>
              <a:t>This field contains synchronization pattern 01111110 (beginning and end of frame)</a:t>
            </a:r>
            <a:endParaRPr lang="en-US" sz="1800" b="0" i="0" u="none" strike="noStrike" baseline="0" dirty="0">
              <a:latin typeface="Times-Roman"/>
            </a:endParaRPr>
          </a:p>
          <a:p>
            <a:pPr algn="l"/>
            <a:r>
              <a:rPr lang="en-US" sz="1800" dirty="0">
                <a:latin typeface="Times-Roman"/>
              </a:rPr>
              <a:t>Address - </a:t>
            </a:r>
            <a:r>
              <a:rPr lang="en-US" sz="1800" b="0" i="0" u="none" strike="noStrike" baseline="0" dirty="0">
                <a:latin typeface="Times-Roman"/>
              </a:rPr>
              <a:t>contains the address of the secondary station. If a primary station created the frame, it contains a </a:t>
            </a:r>
            <a:r>
              <a:rPr lang="en-US" sz="1800" b="0" i="1" u="none" strike="noStrike" baseline="0" dirty="0">
                <a:latin typeface="Times-Italic"/>
              </a:rPr>
              <a:t>to </a:t>
            </a:r>
            <a:r>
              <a:rPr lang="en-US" sz="1800" b="0" i="0" u="none" strike="noStrike" baseline="0" dirty="0">
                <a:latin typeface="Times-Roman"/>
              </a:rPr>
              <a:t>address. If a secondary station creates the frame, it contains a </a:t>
            </a:r>
            <a:r>
              <a:rPr lang="en-US" sz="1800" b="0" i="1" u="none" strike="noStrike" baseline="0" dirty="0">
                <a:latin typeface="Times-Italic"/>
              </a:rPr>
              <a:t>from </a:t>
            </a:r>
            <a:r>
              <a:rPr lang="en-US" sz="1800" b="0" i="0" u="none" strike="noStrike" baseline="0" dirty="0">
                <a:latin typeface="Times-Roman"/>
              </a:rPr>
              <a:t>address. The address field can be one byte or several bytes </a:t>
            </a:r>
            <a:r>
              <a:rPr lang="en-IN" sz="1800" b="0" i="0" u="none" strike="noStrike" baseline="0" dirty="0">
                <a:latin typeface="Times-Roman"/>
              </a:rPr>
              <a:t>long.</a:t>
            </a:r>
            <a:endParaRPr lang="en-IN" sz="1800" b="0" i="0" u="none" strike="noStrike" baseline="0" dirty="0">
              <a:latin typeface="Times-Roman"/>
            </a:endParaRPr>
          </a:p>
          <a:p>
            <a:pPr algn="l"/>
            <a:r>
              <a:rPr lang="en-US" sz="1800" b="1" i="1" u="none" strike="noStrike" baseline="0" dirty="0">
                <a:latin typeface="Times-BoldItalic"/>
              </a:rPr>
              <a:t>Control field. </a:t>
            </a:r>
            <a:r>
              <a:rPr lang="en-US" sz="1800" b="0" i="0" u="none" strike="noStrike" baseline="0" dirty="0">
                <a:latin typeface="Times-Roman"/>
              </a:rPr>
              <a:t>The control field is one or two bytes used for flow and error control</a:t>
            </a:r>
            <a:r>
              <a:rPr lang="en-IN" sz="1800" dirty="0">
                <a:latin typeface="Times-Roman"/>
              </a:rPr>
              <a:t>.</a:t>
            </a:r>
            <a:endParaRPr lang="en-IN" sz="1800" dirty="0">
              <a:latin typeface="Times-Roman"/>
            </a:endParaRPr>
          </a:p>
          <a:p>
            <a:pPr algn="l"/>
            <a:r>
              <a:rPr lang="en-US" sz="1800" b="1" i="1" u="none" strike="noStrike" baseline="0" dirty="0">
                <a:latin typeface="Times-BoldItalic"/>
              </a:rPr>
              <a:t>Information field. </a:t>
            </a:r>
            <a:r>
              <a:rPr lang="en-US" sz="1800" b="0" i="0" u="none" strike="noStrike" baseline="0" dirty="0">
                <a:latin typeface="Times-Roman"/>
              </a:rPr>
              <a:t>The information field contains the user’s data from the network </a:t>
            </a:r>
            <a:r>
              <a:rPr lang="en-IN" sz="1800" b="0" i="0" u="none" strike="noStrike" baseline="0" dirty="0">
                <a:latin typeface="Times-Roman"/>
              </a:rPr>
              <a:t>layer or management information.</a:t>
            </a:r>
            <a:endParaRPr lang="en-IN" sz="1800" b="0" i="0" u="none" strike="noStrike" baseline="0" dirty="0">
              <a:latin typeface="Times-Roman"/>
            </a:endParaRPr>
          </a:p>
          <a:p>
            <a:pPr algn="l"/>
            <a:r>
              <a:rPr lang="en-US" sz="1800" b="1" i="1" u="none" strike="noStrike" baseline="0" dirty="0">
                <a:latin typeface="Times-BoldItalic"/>
              </a:rPr>
              <a:t>FCS field. </a:t>
            </a:r>
            <a:r>
              <a:rPr lang="en-US" sz="1800" b="0" i="0" u="none" strike="noStrike" baseline="0" dirty="0">
                <a:latin typeface="Times-Roman"/>
              </a:rPr>
              <a:t>The frame check sequence (FCS) is the HDLC error detection field. It can contain either a 2- or 4-byte CRC.</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 Field format</a:t>
            </a:r>
            <a:endParaRPr lang="en-IN" dirty="0"/>
          </a:p>
        </p:txBody>
      </p:sp>
      <p:sp>
        <p:nvSpPr>
          <p:cNvPr id="3" name="Content Placeholder 2"/>
          <p:cNvSpPr>
            <a:spLocks noGrp="1"/>
          </p:cNvSpPr>
          <p:nvPr>
            <p:ph idx="1"/>
          </p:nvPr>
        </p:nvSpPr>
        <p:spPr/>
        <p:txBody>
          <a:bodyPr/>
          <a:lstStyle/>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r>
              <a:rPr lang="en-IN" sz="1800" dirty="0"/>
              <a:t>Instructional Frame(I frame)</a:t>
            </a:r>
            <a:endParaRPr lang="en-IN" sz="1800" dirty="0"/>
          </a:p>
        </p:txBody>
      </p:sp>
      <p:pic>
        <p:nvPicPr>
          <p:cNvPr id="5" name="Picture 4"/>
          <p:cNvPicPr>
            <a:picLocks noChangeAspect="1"/>
          </p:cNvPicPr>
          <p:nvPr/>
        </p:nvPicPr>
        <p:blipFill>
          <a:blip r:embed="rId1"/>
          <a:stretch>
            <a:fillRect/>
          </a:stretch>
        </p:blipFill>
        <p:spPr>
          <a:xfrm>
            <a:off x="2213405" y="2644072"/>
            <a:ext cx="4717189" cy="156985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None/>
            </a:pPr>
            <a:r>
              <a:rPr lang="en-IN" sz="4400" dirty="0"/>
              <a:t>Instructional Frame(I frame)</a:t>
            </a:r>
            <a:endParaRPr lang="en-IN" sz="4400"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first bit defines the type. If the first</a:t>
            </a:r>
            <a:endParaRPr lang="en-US" sz="1800" b="0" i="0" u="none" strike="noStrike" baseline="0" dirty="0">
              <a:latin typeface="Times-Roman"/>
            </a:endParaRPr>
          </a:p>
          <a:p>
            <a:pPr marL="0" indent="0" algn="l">
              <a:buNone/>
            </a:pPr>
            <a:r>
              <a:rPr lang="en-US" sz="1800" b="0" i="0" u="none" strike="noStrike" baseline="0" dirty="0">
                <a:latin typeface="Times-Roman"/>
              </a:rPr>
              <a:t>bit of the control field is 0, this means the frame </a:t>
            </a:r>
            <a:endParaRPr lang="en-US" sz="1800" b="0" i="0" u="none" strike="noStrike" baseline="0" dirty="0">
              <a:latin typeface="Times-Roman"/>
            </a:endParaRPr>
          </a:p>
          <a:p>
            <a:pPr marL="0" indent="0" algn="l">
              <a:buNone/>
            </a:pPr>
            <a:r>
              <a:rPr lang="en-US" sz="1800" b="0" i="0" u="none" strike="noStrike" baseline="0" dirty="0">
                <a:latin typeface="Times-Roman"/>
              </a:rPr>
              <a:t>is an I-frame</a:t>
            </a:r>
            <a:endParaRPr lang="en-US" sz="1800" b="0" i="0" u="none" strike="noStrike" baseline="0" dirty="0">
              <a:latin typeface="Times-Roman"/>
            </a:endParaRPr>
          </a:p>
          <a:p>
            <a:pPr algn="l"/>
            <a:r>
              <a:rPr lang="en-US" sz="1800" b="0" i="0" u="none" strike="noStrike" baseline="0" dirty="0">
                <a:latin typeface="Times-Roman"/>
              </a:rPr>
              <a:t>The next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define the sequence number of the frame.</a:t>
            </a:r>
            <a:endParaRPr lang="en-US" sz="1800" b="0" i="0" u="none" strike="noStrike" baseline="0" dirty="0">
              <a:latin typeface="Times-Roman"/>
            </a:endParaRPr>
          </a:p>
          <a:p>
            <a:pPr algn="l"/>
            <a:r>
              <a:rPr lang="en-US" sz="1800" b="0" i="0" u="none" strike="noStrike" baseline="0" dirty="0">
                <a:latin typeface="Times-Roman"/>
              </a:rPr>
              <a:t>The last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correspond to the </a:t>
            </a:r>
            <a:r>
              <a:rPr lang="en-IN" sz="1800" b="0" i="0" u="none" strike="noStrike" baseline="0" dirty="0">
                <a:latin typeface="Times-Roman"/>
              </a:rPr>
              <a:t>acknowledgment number.</a:t>
            </a:r>
            <a:endParaRPr lang="en-IN" sz="1800" b="0" i="0" u="none" strike="noStrike" baseline="0" dirty="0">
              <a:latin typeface="Times-Roman"/>
            </a:endParaRPr>
          </a:p>
          <a:p>
            <a:pPr algn="l"/>
            <a:r>
              <a:rPr lang="en-US" sz="1800" b="0" i="0" u="none" strike="noStrike" baseline="0" dirty="0">
                <a:latin typeface="Times-Roman"/>
              </a:rPr>
              <a:t>The single bit between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and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called the P/F(poll/final) bit.</a:t>
            </a:r>
            <a:endParaRPr lang="en-US" sz="1800" b="0" i="0" u="none" strike="noStrike" baseline="0" dirty="0">
              <a:latin typeface="Times-Roman"/>
            </a:endParaRPr>
          </a:p>
          <a:p>
            <a:pPr algn="l"/>
            <a:r>
              <a:rPr lang="en-IN" sz="1800" b="0" i="0" u="none" strike="noStrike" baseline="0" dirty="0">
                <a:latin typeface="Times-Roman"/>
              </a:rPr>
              <a:t>It has </a:t>
            </a:r>
            <a:r>
              <a:rPr lang="en-US" sz="1800" b="0" i="0" u="none" strike="noStrike" baseline="0" dirty="0">
                <a:latin typeface="Times-Roman"/>
              </a:rPr>
              <a:t>meaning only when it is set (bit </a:t>
            </a:r>
            <a:r>
              <a:rPr lang="en-US" sz="1800" b="0" i="0" u="none" strike="noStrike" baseline="0" dirty="0">
                <a:latin typeface="Symbol" panose="05050102010706020507" pitchFamily="18" charset="2"/>
              </a:rPr>
              <a:t>= </a:t>
            </a:r>
            <a:r>
              <a:rPr lang="en-US" sz="1800" b="0" i="0" u="none" strike="noStrike" baseline="0" dirty="0">
                <a:latin typeface="Times-Roman"/>
              </a:rPr>
              <a:t>1).</a:t>
            </a:r>
            <a:endParaRPr lang="en-US" sz="1800" b="0" i="0" u="none" strike="noStrike" baseline="0" dirty="0">
              <a:latin typeface="Times-Roman"/>
            </a:endParaRPr>
          </a:p>
          <a:p>
            <a:pPr algn="l"/>
            <a:r>
              <a:rPr lang="en-IN" sz="1800" b="0" i="0" u="none" strike="noStrike" baseline="0" dirty="0">
                <a:latin typeface="Times-Roman"/>
              </a:rPr>
              <a:t>It means </a:t>
            </a:r>
            <a:r>
              <a:rPr lang="en-IN" sz="1800" b="1" i="1" u="none" strike="noStrike" baseline="0" dirty="0">
                <a:latin typeface="Times-Italic"/>
              </a:rPr>
              <a:t>poll</a:t>
            </a:r>
            <a:r>
              <a:rPr lang="en-IN" sz="1800" b="0" i="1" u="none" strike="noStrike" baseline="0" dirty="0">
                <a:latin typeface="Times-Italic"/>
              </a:rPr>
              <a:t> </a:t>
            </a:r>
            <a:r>
              <a:rPr lang="en-IN" sz="1800" b="0" i="0" u="none" strike="noStrike" baseline="0" dirty="0">
                <a:latin typeface="Times-Roman"/>
              </a:rPr>
              <a:t>when </a:t>
            </a:r>
            <a:r>
              <a:rPr lang="en-US" sz="1800" b="0" i="0" u="none" strike="noStrike" baseline="0" dirty="0">
                <a:latin typeface="Times-Roman"/>
              </a:rPr>
              <a:t>the frame is sent by a primary station to a secondary (when the address field contains the address of the receiver). It means </a:t>
            </a:r>
            <a:r>
              <a:rPr lang="en-US" sz="1800" b="1" i="1" u="none" strike="noStrike" baseline="0" dirty="0">
                <a:latin typeface="Times-Italic"/>
              </a:rPr>
              <a:t>final</a:t>
            </a:r>
            <a:r>
              <a:rPr lang="en-US" sz="1800" b="0" i="1" u="none" strike="noStrike" baseline="0" dirty="0">
                <a:latin typeface="Times-Italic"/>
              </a:rPr>
              <a:t> </a:t>
            </a:r>
            <a:r>
              <a:rPr lang="en-US" sz="1800" b="0" i="0" u="none" strike="noStrike" baseline="0" dirty="0">
                <a:latin typeface="Times-Roman"/>
              </a:rPr>
              <a:t>when the frame is sent by a secondary to a primary (when the address field contains the address of the sender).</a:t>
            </a:r>
            <a:endParaRPr lang="en-IN" sz="1800" dirty="0"/>
          </a:p>
        </p:txBody>
      </p:sp>
      <p:pic>
        <p:nvPicPr>
          <p:cNvPr id="5" name="Picture 4"/>
          <p:cNvPicPr>
            <a:picLocks noChangeAspect="1"/>
          </p:cNvPicPr>
          <p:nvPr/>
        </p:nvPicPr>
        <p:blipFill>
          <a:blip r:embed="rId1"/>
          <a:stretch>
            <a:fillRect/>
          </a:stretch>
        </p:blipFill>
        <p:spPr>
          <a:xfrm>
            <a:off x="5794806" y="1334729"/>
            <a:ext cx="2891994" cy="96244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Supervisory frame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2415353" y="2602158"/>
            <a:ext cx="4313294" cy="165368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Supervisory frame</a:t>
            </a:r>
            <a:endParaRPr lang="en-IN" dirty="0"/>
          </a:p>
        </p:txBody>
      </p:sp>
      <p:sp>
        <p:nvSpPr>
          <p:cNvPr id="3" name="Content Placeholder 2"/>
          <p:cNvSpPr>
            <a:spLocks noGrp="1"/>
          </p:cNvSpPr>
          <p:nvPr>
            <p:ph idx="1"/>
          </p:nvPr>
        </p:nvSpPr>
        <p:spPr>
          <a:xfrm>
            <a:off x="457200" y="1295400"/>
            <a:ext cx="8229600" cy="3886200"/>
          </a:xfrm>
        </p:spPr>
        <p:txBody>
          <a:bodyPr/>
          <a:lstStyle/>
          <a:p>
            <a:pPr algn="l"/>
            <a:r>
              <a:rPr lang="en-US" sz="1800" b="0" i="0" u="none" strike="noStrike" baseline="0" dirty="0">
                <a:latin typeface="Times-Roman"/>
              </a:rPr>
              <a:t>the first 2 bits of the control field are 10, </a:t>
            </a:r>
            <a:endParaRPr lang="en-US" sz="1800" b="0" i="0" u="none" strike="noStrike" baseline="0" dirty="0">
              <a:latin typeface="Times-Roman"/>
            </a:endParaRPr>
          </a:p>
          <a:p>
            <a:pPr marL="0" indent="0" algn="l">
              <a:buNone/>
            </a:pPr>
            <a:r>
              <a:rPr lang="en-US" sz="1800" b="0" i="0" u="none" strike="noStrike" baseline="0" dirty="0">
                <a:latin typeface="Times-Roman"/>
              </a:rPr>
              <a:t>this means the frame is an S-frame.</a:t>
            </a:r>
            <a:endParaRPr lang="en-US" sz="1800" b="0" i="0" u="none" strike="noStrike" baseline="0" dirty="0">
              <a:latin typeface="Times-Roman"/>
            </a:endParaRPr>
          </a:p>
          <a:p>
            <a:pPr algn="l"/>
            <a:r>
              <a:rPr lang="en-US" sz="1800" b="0" i="0" u="none" strike="noStrike" baseline="0" dirty="0">
                <a:latin typeface="Times-Roman"/>
              </a:rPr>
              <a:t>The 2 bits called </a:t>
            </a:r>
            <a:r>
              <a:rPr lang="en-US" sz="1800" b="0" i="1" u="none" strike="noStrike" baseline="0" dirty="0">
                <a:latin typeface="Times-Italic"/>
              </a:rPr>
              <a:t>code </a:t>
            </a:r>
            <a:r>
              <a:rPr lang="en-US" sz="1800" b="0" i="0" u="none" strike="noStrike" baseline="0" dirty="0">
                <a:latin typeface="Times-Roman"/>
              </a:rPr>
              <a:t>are used to define the type of S-frame itself.</a:t>
            </a:r>
            <a:endParaRPr lang="en-US" sz="1800" b="0" i="0" u="none" strike="noStrike" baseline="0" dirty="0">
              <a:latin typeface="Times-Roman"/>
            </a:endParaRPr>
          </a:p>
          <a:p>
            <a:pPr algn="l"/>
            <a:endParaRPr lang="en-US" sz="1800" dirty="0">
              <a:latin typeface="Times-Roman"/>
            </a:endParaRPr>
          </a:p>
          <a:p>
            <a:pPr algn="l"/>
            <a:r>
              <a:rPr lang="en-US" sz="1800" b="1" i="1" u="none" strike="noStrike" baseline="0" dirty="0">
                <a:latin typeface="Times-BoldItalic"/>
              </a:rPr>
              <a:t>Receive ready (RR). </a:t>
            </a:r>
            <a:r>
              <a:rPr lang="en-US" sz="1800" b="0" i="0" u="none" strike="noStrike" baseline="0" dirty="0">
                <a:latin typeface="Times-Roman"/>
              </a:rPr>
              <a:t>If the value of the code subfield is 00, it is an RR S-frame.</a:t>
            </a:r>
            <a:endParaRPr lang="en-US" sz="1800" b="0" i="0" u="none" strike="noStrike" baseline="0" dirty="0">
              <a:latin typeface="Times-Roman"/>
            </a:endParaRPr>
          </a:p>
          <a:p>
            <a:pPr algn="l"/>
            <a:r>
              <a:rPr lang="en-US" sz="1800" b="0" i="0" u="none" strike="noStrike" baseline="0" dirty="0">
                <a:latin typeface="Times-Roman"/>
              </a:rPr>
              <a:t>This kind of frame acknowledges the receipt of a safe and sound frame or group of frames. In this case, the value of the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field defines the acknowledgment </a:t>
            </a:r>
            <a:r>
              <a:rPr lang="en-IN" sz="1800" b="0" i="0" u="none" strike="noStrike" baseline="0" dirty="0">
                <a:latin typeface="Times-Roman"/>
              </a:rPr>
              <a:t>number.</a:t>
            </a:r>
            <a:endParaRPr lang="en-IN" sz="1800" b="0" i="0" u="none" strike="noStrike" baseline="0" dirty="0">
              <a:latin typeface="Times-Roman"/>
            </a:endParaRPr>
          </a:p>
          <a:p>
            <a:pPr algn="l"/>
            <a:r>
              <a:rPr lang="en-US" sz="1800" b="1" i="1" u="none" strike="noStrike" baseline="0" dirty="0">
                <a:latin typeface="Times-BoldItalic"/>
              </a:rPr>
              <a:t>Receive not ready (RNR). </a:t>
            </a:r>
            <a:r>
              <a:rPr lang="en-US" sz="1800" b="0" i="0" u="none" strike="noStrike" baseline="0" dirty="0">
                <a:latin typeface="Times-Roman"/>
              </a:rPr>
              <a:t>If the value of the code subfield is 10, it is an RNR </a:t>
            </a:r>
            <a:r>
              <a:rPr lang="en-US" sz="1800" b="0" i="0" u="none" strike="noStrike" baseline="0" dirty="0" err="1">
                <a:latin typeface="Times-Roman"/>
              </a:rPr>
              <a:t>Sframe</a:t>
            </a:r>
            <a:r>
              <a:rPr lang="en-US" sz="1800" b="0" i="0" u="none" strike="noStrike" baseline="0" dirty="0">
                <a:latin typeface="Times-Roman"/>
              </a:rPr>
              <a:t>. This kind of frame is an RR frame with additional functions. It acknowledges the receipt of a frame or group of frames, and it announces that the receiver is busy and cannot receive more frames. It acts as a kind of </a:t>
            </a:r>
            <a:r>
              <a:rPr lang="en-US" sz="1800" b="1" i="0" u="none" strike="noStrike" baseline="0" dirty="0">
                <a:latin typeface="Times-Roman"/>
              </a:rPr>
              <a:t>congestion-control</a:t>
            </a:r>
            <a:r>
              <a:rPr lang="en-US" sz="1800" b="0" i="0" u="none" strike="noStrike" baseline="0" dirty="0">
                <a:latin typeface="Times-Roman"/>
              </a:rPr>
              <a:t> mechanism by asking the sender to slow down.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acknowledgment </a:t>
            </a:r>
            <a:r>
              <a:rPr lang="en-IN" sz="1800" b="0" i="0" u="none" strike="noStrike" baseline="0" dirty="0">
                <a:latin typeface="Times-Roman"/>
              </a:rPr>
              <a:t>number.</a:t>
            </a:r>
            <a:endParaRPr lang="en-IN" dirty="0"/>
          </a:p>
        </p:txBody>
      </p:sp>
      <p:pic>
        <p:nvPicPr>
          <p:cNvPr id="5" name="Picture 4"/>
          <p:cNvPicPr>
            <a:picLocks noChangeAspect="1"/>
          </p:cNvPicPr>
          <p:nvPr/>
        </p:nvPicPr>
        <p:blipFill>
          <a:blip r:embed="rId1"/>
          <a:stretch>
            <a:fillRect/>
          </a:stretch>
        </p:blipFill>
        <p:spPr>
          <a:xfrm>
            <a:off x="6248400" y="1099136"/>
            <a:ext cx="2613847" cy="10021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Supervisory frame</a:t>
            </a:r>
            <a:endParaRPr lang="en-IN" dirty="0"/>
          </a:p>
        </p:txBody>
      </p:sp>
      <p:sp>
        <p:nvSpPr>
          <p:cNvPr id="3" name="Content Placeholder 2"/>
          <p:cNvSpPr>
            <a:spLocks noGrp="1"/>
          </p:cNvSpPr>
          <p:nvPr>
            <p:ph idx="1"/>
          </p:nvPr>
        </p:nvSpPr>
        <p:spPr>
          <a:xfrm>
            <a:off x="457200" y="1295400"/>
            <a:ext cx="8229600" cy="3886200"/>
          </a:xfrm>
        </p:spPr>
        <p:txBody>
          <a:bodyPr/>
          <a:lstStyle/>
          <a:p>
            <a:pPr algn="l"/>
            <a:r>
              <a:rPr lang="en-US" sz="1800" b="1" i="1" u="none" strike="noStrike" baseline="0" dirty="0">
                <a:latin typeface="Times-BoldItalic"/>
              </a:rPr>
              <a:t>Reject (REJ). </a:t>
            </a:r>
            <a:r>
              <a:rPr lang="en-US" sz="1800" b="0" i="0" u="none" strike="noStrike" baseline="0" dirty="0">
                <a:latin typeface="Times-Roman"/>
              </a:rPr>
              <a:t>If the value of the code subfield is 01, </a:t>
            </a:r>
            <a:endParaRPr lang="en-US" sz="1800" b="0" i="0" u="none" strike="noStrike" baseline="0" dirty="0">
              <a:latin typeface="Times-Roman"/>
            </a:endParaRPr>
          </a:p>
          <a:p>
            <a:pPr algn="l"/>
            <a:r>
              <a:rPr lang="en-US" sz="1800" b="0" i="0" u="none" strike="noStrike" baseline="0" dirty="0">
                <a:latin typeface="Times-Roman"/>
              </a:rPr>
              <a:t>it is an REJ S-frame. This is a</a:t>
            </a:r>
            <a:endParaRPr lang="en-US" sz="1800" b="0" i="0" u="none" strike="noStrike" baseline="0" dirty="0">
              <a:latin typeface="Times-Roman"/>
            </a:endParaRPr>
          </a:p>
          <a:p>
            <a:pPr marL="0" indent="0" algn="l">
              <a:buNone/>
            </a:pPr>
            <a:r>
              <a:rPr lang="en-US" sz="1800" b="0" i="0" u="none" strike="noStrike" baseline="0" dirty="0">
                <a:latin typeface="Times-Roman"/>
              </a:rPr>
              <a:t>NAK frame. It is a NAK </a:t>
            </a:r>
            <a:r>
              <a:rPr lang="en-US" sz="1800" b="0" i="0" u="none" strike="noStrike" baseline="0" dirty="0" err="1">
                <a:latin typeface="Times-Roman"/>
              </a:rPr>
              <a:t>thatbefore</a:t>
            </a:r>
            <a:r>
              <a:rPr lang="en-US" sz="1800" b="0" i="0" u="none" strike="noStrike" baseline="0" dirty="0">
                <a:latin typeface="Times-Roman"/>
              </a:rPr>
              <a:t> the sender timer expires, that the last frame is </a:t>
            </a:r>
            <a:r>
              <a:rPr lang="en-US" sz="1800" b="1" i="0" u="none" strike="noStrike" baseline="0" dirty="0">
                <a:latin typeface="Times-Roman"/>
              </a:rPr>
              <a:t>lost</a:t>
            </a:r>
            <a:r>
              <a:rPr lang="en-US" sz="1800" b="0" i="0" u="none" strike="noStrike" baseline="0" dirty="0">
                <a:latin typeface="Times-Roman"/>
              </a:rPr>
              <a:t> or </a:t>
            </a:r>
            <a:r>
              <a:rPr lang="en-US" sz="1800" b="1" i="0" u="none" strike="noStrike" baseline="0" dirty="0">
                <a:latin typeface="Times-Roman"/>
              </a:rPr>
              <a:t>damaged</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endParaRPr lang="en-US" sz="1800" b="0" i="0" u="none" strike="noStrike" baseline="0" dirty="0">
              <a:latin typeface="Times-Roman"/>
            </a:endParaRPr>
          </a:p>
          <a:p>
            <a:pPr marL="0" indent="0" algn="l">
              <a:buNone/>
            </a:pPr>
            <a:endParaRPr lang="en-US" sz="1800" dirty="0">
              <a:latin typeface="Times-Roman"/>
            </a:endParaRPr>
          </a:p>
          <a:p>
            <a:pPr algn="l"/>
            <a:r>
              <a:rPr lang="en-US" sz="1800" b="1" i="1" u="none" strike="noStrike" baseline="0" dirty="0">
                <a:latin typeface="Times-BoldItalic"/>
              </a:rPr>
              <a:t>Selective reject (SREJ). </a:t>
            </a:r>
            <a:r>
              <a:rPr lang="en-US" sz="1800" b="0" i="0" u="none" strike="noStrike" baseline="0" dirty="0">
                <a:latin typeface="Times-Roman"/>
              </a:rPr>
              <a:t>If the value of the code subfield is 11, it is an SREJ </a:t>
            </a:r>
            <a:r>
              <a:rPr lang="en-US" sz="1800" b="0" i="0" u="none" strike="noStrike" baseline="0" dirty="0" err="1">
                <a:latin typeface="Times-Roman"/>
              </a:rPr>
              <a:t>Sframe</a:t>
            </a:r>
            <a:r>
              <a:rPr lang="en-US" sz="1800" b="0" i="0" u="none" strike="noStrike" baseline="0" dirty="0">
                <a:latin typeface="Times-Roman"/>
              </a:rPr>
              <a:t>.</a:t>
            </a:r>
            <a:endParaRPr lang="en-US" sz="1800" b="0" i="0" u="none" strike="noStrike" baseline="0" dirty="0">
              <a:latin typeface="Times-Roman"/>
            </a:endParaRPr>
          </a:p>
          <a:p>
            <a:pPr algn="l"/>
            <a:r>
              <a:rPr lang="en-US" sz="1800" b="0" i="0" u="none" strike="noStrike" baseline="0" dirty="0">
                <a:latin typeface="Times-Roman"/>
              </a:rPr>
              <a:t>This is a NAK frame used in Selective Repeat ARQ. Note that the HDLC Protocol uses the term </a:t>
            </a:r>
            <a:r>
              <a:rPr lang="en-US" sz="1800" b="1" i="1" u="none" strike="noStrike" baseline="0" dirty="0">
                <a:latin typeface="Times-Italic"/>
              </a:rPr>
              <a:t>selective reject </a:t>
            </a:r>
            <a:r>
              <a:rPr lang="en-US" sz="1800" b="1" i="0" u="none" strike="noStrike" baseline="0" dirty="0">
                <a:latin typeface="Times-Roman"/>
              </a:rPr>
              <a:t>instead of </a:t>
            </a:r>
            <a:r>
              <a:rPr lang="en-US" sz="1800" b="1" i="1" u="none" strike="noStrike" baseline="0" dirty="0">
                <a:latin typeface="Times-Italic"/>
              </a:rPr>
              <a:t>selective repeat</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endParaRPr lang="en-IN" dirty="0"/>
          </a:p>
        </p:txBody>
      </p:sp>
      <p:pic>
        <p:nvPicPr>
          <p:cNvPr id="5" name="Picture 4"/>
          <p:cNvPicPr>
            <a:picLocks noChangeAspect="1"/>
          </p:cNvPicPr>
          <p:nvPr/>
        </p:nvPicPr>
        <p:blipFill>
          <a:blip r:embed="rId1"/>
          <a:stretch>
            <a:fillRect/>
          </a:stretch>
        </p:blipFill>
        <p:spPr>
          <a:xfrm>
            <a:off x="6324600" y="1066800"/>
            <a:ext cx="2537647" cy="97291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Unnumbered frame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2350577" y="2708837"/>
            <a:ext cx="4442845" cy="1668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a:t>Link Control (DLC)</a:t>
            </a:r>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553200" y="846138"/>
            <a:ext cx="2322847" cy="872562"/>
          </a:xfrm>
          <a:prstGeom prst="rect">
            <a:avLst/>
          </a:prstGeom>
        </p:spPr>
      </p:pic>
      <p:sp>
        <p:nvSpPr>
          <p:cNvPr id="2" name="Title 1"/>
          <p:cNvSpPr>
            <a:spLocks noGrp="1"/>
          </p:cNvSpPr>
          <p:nvPr>
            <p:ph type="title"/>
          </p:nvPr>
        </p:nvSpPr>
        <p:spPr/>
        <p:txBody>
          <a:bodyPr/>
          <a:lstStyle/>
          <a:p>
            <a:r>
              <a:rPr lang="en-IN" dirty="0"/>
              <a:t>Unnumbered frame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Unnumbered frames are used to exchange session management and control information </a:t>
            </a:r>
            <a:r>
              <a:rPr lang="en-IN" sz="1800" b="0" i="0" u="none" strike="noStrike" baseline="0" dirty="0">
                <a:latin typeface="Times-Roman"/>
              </a:rPr>
              <a:t>between connected devices.</a:t>
            </a:r>
            <a:endParaRPr lang="en-IN" sz="1800" b="0" i="0" u="none" strike="noStrike" baseline="0" dirty="0">
              <a:latin typeface="Times-Roman"/>
            </a:endParaRPr>
          </a:p>
          <a:p>
            <a:pPr algn="l"/>
            <a:r>
              <a:rPr lang="en-IN" sz="1800" b="0" i="0" u="none" strike="noStrike" baseline="0" dirty="0">
                <a:latin typeface="Times-Roman"/>
              </a:rPr>
              <a:t>U-frames contain an information field, </a:t>
            </a:r>
            <a:r>
              <a:rPr lang="en-US" sz="1800" b="0" i="0" u="none" strike="noStrike" baseline="0" dirty="0">
                <a:latin typeface="Times-Roman"/>
              </a:rPr>
              <a:t>but one used for system </a:t>
            </a:r>
            <a:r>
              <a:rPr lang="en-US" sz="1800" b="1" i="0" u="none" strike="noStrike" baseline="0" dirty="0">
                <a:latin typeface="Times-Roman"/>
              </a:rPr>
              <a:t>management information</a:t>
            </a:r>
            <a:endParaRPr lang="en-US" sz="1800" b="1" i="0" u="none" strike="noStrike" baseline="0" dirty="0">
              <a:latin typeface="Times-Roman"/>
            </a:endParaRPr>
          </a:p>
          <a:p>
            <a:pPr algn="l"/>
            <a:r>
              <a:rPr lang="en-US" sz="1800" b="0" i="0" u="none" strike="noStrike" baseline="0" dirty="0">
                <a:latin typeface="Times-Roman"/>
              </a:rPr>
              <a:t>much of the information carried by U-frames is contained in codes included </a:t>
            </a:r>
            <a:r>
              <a:rPr lang="en-IN" sz="1800" b="0" i="0" u="none" strike="noStrike" baseline="0" dirty="0">
                <a:latin typeface="Times-Roman"/>
              </a:rPr>
              <a:t>in the control field</a:t>
            </a:r>
            <a:endParaRPr lang="en-IN" sz="1800" b="0" i="0" u="none" strike="noStrike" baseline="0" dirty="0">
              <a:latin typeface="Times-Roman"/>
            </a:endParaRPr>
          </a:p>
          <a:p>
            <a:pPr algn="l"/>
            <a:r>
              <a:rPr lang="en-US" sz="1800" b="0" i="0" u="none" strike="noStrike" baseline="0" dirty="0">
                <a:latin typeface="Times-Roman"/>
              </a:rPr>
              <a:t>these two segments (2+3 bits) can be used to create up to 32 different types of U-frames.</a:t>
            </a:r>
            <a:endParaRPr lang="en-IN"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Point to point (PPP) protocol</a:t>
            </a:r>
            <a:endParaRPr lang="en-IN" dirty="0"/>
          </a:p>
        </p:txBody>
      </p:sp>
      <p:sp>
        <p:nvSpPr>
          <p:cNvPr id="3" name="Content Placeholder 2"/>
          <p:cNvSpPr>
            <a:spLocks noGrp="1"/>
          </p:cNvSpPr>
          <p:nvPr>
            <p:ph idx="1"/>
          </p:nvPr>
        </p:nvSpPr>
        <p:spPr/>
        <p:txBody>
          <a:bodyPr/>
          <a:lstStyle/>
          <a:p>
            <a:r>
              <a:rPr lang="en-IN" dirty="0"/>
              <a:t>Services at DLL</a:t>
            </a:r>
            <a:endParaRPr lang="en-IN" dirty="0"/>
          </a:p>
          <a:p>
            <a:pPr algn="l"/>
            <a:r>
              <a:rPr lang="en-IN" sz="2800" dirty="0"/>
              <a:t>control and manage the transfer of data at DLL</a:t>
            </a:r>
            <a:endParaRPr lang="en-IN" sz="2800" dirty="0"/>
          </a:p>
          <a:p>
            <a:pPr algn="l"/>
            <a:r>
              <a:rPr lang="en-IN" sz="2800" dirty="0"/>
              <a:t>Provides authentication, network address configuration (for temporary addresses)</a:t>
            </a:r>
            <a:endParaRPr lang="en-IN" sz="2800" dirty="0"/>
          </a:p>
          <a:p>
            <a:pPr algn="l"/>
            <a:r>
              <a:rPr lang="en-US" sz="2800" b="1" dirty="0"/>
              <a:t>DOES NOT </a:t>
            </a:r>
            <a:r>
              <a:rPr lang="en-US" sz="2800" dirty="0"/>
              <a:t>provide flow control.</a:t>
            </a:r>
            <a:endParaRPr lang="en-US" sz="2800" dirty="0"/>
          </a:p>
          <a:p>
            <a:pPr algn="l"/>
            <a:r>
              <a:rPr lang="en-US" sz="2800" b="1" dirty="0"/>
              <a:t>DOES NOT </a:t>
            </a:r>
            <a:r>
              <a:rPr lang="en-US" sz="2800" dirty="0"/>
              <a:t>provide a sophisticated addressing mechanism to handle frames.</a:t>
            </a:r>
            <a:endParaRPr lang="en-IN"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endParaRPr lang="en-IN" dirty="0"/>
          </a:p>
        </p:txBody>
      </p:sp>
      <p:sp>
        <p:nvSpPr>
          <p:cNvPr id="3" name="Content Placeholder 2"/>
          <p:cNvSpPr>
            <a:spLocks noGrp="1"/>
          </p:cNvSpPr>
          <p:nvPr>
            <p:ph idx="1"/>
          </p:nvPr>
        </p:nvSpPr>
        <p:spPr/>
        <p:txBody>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r>
              <a:rPr lang="en-IN" sz="2400" dirty="0"/>
              <a:t>PPP Frame format</a:t>
            </a:r>
            <a:endParaRPr lang="en-IN" sz="2400" dirty="0"/>
          </a:p>
        </p:txBody>
      </p:sp>
      <p:pic>
        <p:nvPicPr>
          <p:cNvPr id="5" name="Picture 4"/>
          <p:cNvPicPr>
            <a:picLocks noChangeAspect="1"/>
          </p:cNvPicPr>
          <p:nvPr/>
        </p:nvPicPr>
        <p:blipFill>
          <a:blip r:embed="rId1"/>
          <a:stretch>
            <a:fillRect/>
          </a:stretch>
        </p:blipFill>
        <p:spPr>
          <a:xfrm>
            <a:off x="296809" y="2617399"/>
            <a:ext cx="8550381" cy="162320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1" i="1" u="none" strike="noStrike" baseline="0" dirty="0">
                <a:latin typeface="Times-BoldItalic"/>
              </a:rPr>
              <a:t>Address. </a:t>
            </a:r>
            <a:r>
              <a:rPr lang="en-US" sz="1800" b="0" i="0" u="none" strike="noStrike" baseline="0" dirty="0">
                <a:latin typeface="Times-Roman"/>
              </a:rPr>
              <a:t>The address field in this protocol is a constant value and set to 11111111</a:t>
            </a:r>
            <a:endParaRPr lang="en-US" sz="1800" b="0" i="0" u="none" strike="noStrike" baseline="0" dirty="0">
              <a:latin typeface="Times-Roman"/>
            </a:endParaRPr>
          </a:p>
          <a:p>
            <a:pPr marL="0" indent="0" algn="l">
              <a:buNone/>
            </a:pPr>
            <a:r>
              <a:rPr lang="en-IN" sz="1800" b="0" i="0" u="none" strike="noStrike" baseline="0" dirty="0">
                <a:latin typeface="Times-Roman"/>
              </a:rPr>
              <a:t>(broadcast address).</a:t>
            </a:r>
            <a:endParaRPr lang="en-IN" sz="1800" b="0" i="0" u="none" strike="noStrike" baseline="0" dirty="0">
              <a:latin typeface="Times-Roman"/>
            </a:endParaRPr>
          </a:p>
          <a:p>
            <a:pPr algn="l"/>
            <a:r>
              <a:rPr lang="en-US" sz="1800" b="1" i="1" u="none" strike="noStrike" baseline="0" dirty="0">
                <a:latin typeface="Times-BoldItalic"/>
              </a:rPr>
              <a:t>Control. </a:t>
            </a:r>
            <a:r>
              <a:rPr lang="en-US" sz="1800" b="0" i="0" u="none" strike="noStrike" baseline="0" dirty="0">
                <a:latin typeface="Times-Roman"/>
              </a:rPr>
              <a:t>This field is set to the constant value 00000011 (imitating unnumbered</a:t>
            </a:r>
            <a:endParaRPr lang="en-US" sz="1800" b="0" i="0" u="none" strike="noStrike" baseline="0" dirty="0">
              <a:latin typeface="Times-Roman"/>
            </a:endParaRPr>
          </a:p>
          <a:p>
            <a:pPr marL="0" indent="0" algn="l">
              <a:buNone/>
            </a:pPr>
            <a:r>
              <a:rPr lang="en-IN" sz="1800" b="0" i="0" u="none" strike="noStrike" baseline="0" dirty="0">
                <a:latin typeface="Times-Roman"/>
              </a:rPr>
              <a:t>frames in HDLC).</a:t>
            </a:r>
            <a:endParaRPr lang="en-IN" sz="1800" b="0" i="0" u="none" strike="noStrike" baseline="0" dirty="0">
              <a:latin typeface="Times-Roman"/>
            </a:endParaRPr>
          </a:p>
          <a:p>
            <a:pPr algn="l"/>
            <a:r>
              <a:rPr lang="en-US" sz="1800" b="1" i="1" u="none" strike="noStrike" baseline="0" dirty="0">
                <a:latin typeface="Times-BoldItalic"/>
              </a:rPr>
              <a:t>Protocol. </a:t>
            </a:r>
            <a:r>
              <a:rPr lang="en-US" sz="1800" b="0" i="0" u="none" strike="noStrike" baseline="0" dirty="0">
                <a:latin typeface="Times-Roman"/>
              </a:rPr>
              <a:t>The protocol field defines what is being carried in the data field: either</a:t>
            </a:r>
            <a:endParaRPr lang="en-US" sz="1800" b="0" i="0" u="none" strike="noStrike" baseline="0" dirty="0">
              <a:latin typeface="Times-Roman"/>
            </a:endParaRPr>
          </a:p>
          <a:p>
            <a:pPr marL="0" indent="0" algn="l">
              <a:buNone/>
            </a:pPr>
            <a:r>
              <a:rPr lang="en-US" sz="1800" b="0" i="0" u="none" strike="noStrike" baseline="0" dirty="0">
                <a:latin typeface="Times-Roman"/>
              </a:rPr>
              <a:t>user data or other information.</a:t>
            </a:r>
            <a:endParaRPr lang="en-US" sz="1800" b="0" i="0" u="none" strike="noStrike" baseline="0" dirty="0">
              <a:latin typeface="Times-Roman"/>
            </a:endParaRPr>
          </a:p>
          <a:p>
            <a:r>
              <a:rPr lang="en-US" sz="1800" b="1" i="1" u="none" strike="noStrike" baseline="0" dirty="0">
                <a:latin typeface="Times-BoldItalic"/>
              </a:rPr>
              <a:t>Payload field. </a:t>
            </a:r>
            <a:r>
              <a:rPr lang="en-US" sz="1800" b="0" i="0" u="none" strike="noStrike" baseline="0" dirty="0">
                <a:latin typeface="Times-Roman"/>
              </a:rPr>
              <a:t>This field carries either the user data or other information</a:t>
            </a:r>
            <a:r>
              <a:rPr lang="en-US" sz="1800" dirty="0">
                <a:latin typeface="Times-Roman"/>
              </a:rPr>
              <a:t>.(</a:t>
            </a:r>
            <a:r>
              <a:rPr lang="en-IN" sz="1800" b="0" i="0" u="none" strike="noStrike" baseline="0" dirty="0">
                <a:latin typeface="Times-Roman"/>
              </a:rPr>
              <a:t>maximum of 1500 bytes).</a:t>
            </a:r>
            <a:endParaRPr lang="en-US" sz="1800" dirty="0">
              <a:latin typeface="Times-Roman"/>
            </a:endParaRPr>
          </a:p>
          <a:p>
            <a:r>
              <a:rPr lang="en-US" sz="1800" b="1" i="1" u="none" strike="noStrike" baseline="0" dirty="0">
                <a:latin typeface="Times-BoldItalic"/>
              </a:rPr>
              <a:t>FCS. </a:t>
            </a:r>
            <a:r>
              <a:rPr lang="en-US" sz="1800" b="0" i="0" u="none" strike="noStrike" baseline="0" dirty="0">
                <a:latin typeface="Times-Roman"/>
              </a:rPr>
              <a:t>The frame check sequence (FCS) is simply a 2-byte or 4-byte standard CRC.</a:t>
            </a:r>
            <a:endParaRPr lang="en-US" sz="1800" b="0" i="0" u="none" strike="noStrike" baseline="0" dirty="0">
              <a:latin typeface="Times-Roman"/>
            </a:endParaRPr>
          </a:p>
          <a:p>
            <a:r>
              <a:rPr lang="en-US" sz="1800" b="1" dirty="0">
                <a:latin typeface="Times-Roman"/>
              </a:rPr>
              <a:t>Note: Byte stuffing is done in PPP.</a:t>
            </a:r>
            <a:endParaRPr lang="en-IN"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FSM for PPP</a:t>
            </a:r>
            <a:endParaRPr lang="en-IN" dirty="0"/>
          </a:p>
        </p:txBody>
      </p:sp>
      <p:pic>
        <p:nvPicPr>
          <p:cNvPr id="5" name="Picture 4"/>
          <p:cNvPicPr>
            <a:picLocks noChangeAspect="1"/>
          </p:cNvPicPr>
          <p:nvPr/>
        </p:nvPicPr>
        <p:blipFill>
          <a:blip r:embed="rId1"/>
          <a:stretch>
            <a:fillRect/>
          </a:stretch>
        </p:blipFill>
        <p:spPr>
          <a:xfrm>
            <a:off x="1112220" y="1569559"/>
            <a:ext cx="6919560" cy="371888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IN" sz="1800" b="1" i="1" dirty="0">
                <a:latin typeface="Times-Roman"/>
              </a:rPr>
              <a:t>D</a:t>
            </a:r>
            <a:r>
              <a:rPr lang="en-IN" sz="1800" b="1" i="1" u="none" strike="noStrike" baseline="0" dirty="0">
                <a:latin typeface="Times-Italic"/>
              </a:rPr>
              <a:t>ead </a:t>
            </a:r>
            <a:r>
              <a:rPr lang="en-IN" sz="1800" b="1" i="0" u="none" strike="noStrike" baseline="0" dirty="0">
                <a:latin typeface="Times-Roman"/>
              </a:rPr>
              <a:t>state </a:t>
            </a:r>
            <a:r>
              <a:rPr lang="en-IN" sz="1800" b="0" i="0" u="none" strike="noStrike" baseline="0" dirty="0">
                <a:latin typeface="Times-Roman"/>
              </a:rPr>
              <a:t>- </a:t>
            </a:r>
            <a:r>
              <a:rPr lang="en-US" sz="1800" b="0" i="0" u="none" strike="noStrike" baseline="0" dirty="0">
                <a:latin typeface="Times-Roman"/>
              </a:rPr>
              <a:t>there is no active carrier (at the physical layer) and the line is quiet.</a:t>
            </a:r>
            <a:endParaRPr lang="en-US" sz="1800" b="0" i="0" u="none" strike="noStrike" baseline="0" dirty="0">
              <a:latin typeface="Times-Roman"/>
            </a:endParaRPr>
          </a:p>
          <a:p>
            <a:pPr marL="0" indent="0" algn="l">
              <a:buNone/>
            </a:pPr>
            <a:endParaRPr lang="en-US" sz="1800" b="0" i="0" u="none" strike="noStrike" baseline="0" dirty="0">
              <a:latin typeface="Times-Roman"/>
            </a:endParaRPr>
          </a:p>
          <a:p>
            <a:pPr algn="l"/>
            <a:r>
              <a:rPr lang="en-US" sz="1800" b="1" i="1" dirty="0">
                <a:latin typeface="Times-Roman"/>
              </a:rPr>
              <a:t>E</a:t>
            </a:r>
            <a:r>
              <a:rPr lang="en-US" sz="1800" b="1" i="1" u="none" strike="noStrike" baseline="0" dirty="0">
                <a:latin typeface="Times-Italic"/>
              </a:rPr>
              <a:t>stablish </a:t>
            </a:r>
            <a:r>
              <a:rPr lang="en-US" sz="1800" b="1" i="0" u="none" strike="noStrike" baseline="0" dirty="0">
                <a:latin typeface="Times-Roman"/>
              </a:rPr>
              <a:t>state  </a:t>
            </a:r>
            <a:r>
              <a:rPr lang="en-US" sz="1800" b="0" i="0" u="none" strike="noStrike" baseline="0" dirty="0">
                <a:latin typeface="Times-Roman"/>
              </a:rPr>
              <a:t>- </a:t>
            </a:r>
            <a:r>
              <a:rPr lang="en-IN" sz="1800" b="0" i="0" u="none" strike="noStrike" baseline="0" dirty="0">
                <a:latin typeface="Times-Roman"/>
              </a:rPr>
              <a:t>When one </a:t>
            </a:r>
            <a:r>
              <a:rPr lang="en-US" sz="1800" b="0" i="0" u="none" strike="noStrike" baseline="0" dirty="0">
                <a:latin typeface="Times-Roman"/>
              </a:rPr>
              <a:t>of the two nodes starts the communication, the connection goes into this state. Negotiation is done for </a:t>
            </a:r>
            <a:r>
              <a:rPr lang="en-US" sz="1800" b="0" i="0" u="none" strike="noStrike" baseline="0" dirty="0" err="1">
                <a:latin typeface="Times-Roman"/>
              </a:rPr>
              <a:t>authenthentication</a:t>
            </a:r>
            <a:r>
              <a:rPr lang="en-US" sz="1800" b="0" i="0" u="none" strike="noStrike" baseline="0" dirty="0">
                <a:latin typeface="Times-Roman"/>
              </a:rPr>
              <a:t> and followed by agreement. Several </a:t>
            </a:r>
            <a:r>
              <a:rPr lang="en-IN" sz="1800" b="0" i="0" u="none" strike="noStrike" baseline="0" dirty="0">
                <a:latin typeface="Times-Roman"/>
              </a:rPr>
              <a:t>link-control protocol packets are exchanged here.</a:t>
            </a:r>
            <a:endParaRPr lang="en-IN" sz="1800" b="0" i="0" u="none" strike="noStrike" baseline="0" dirty="0">
              <a:latin typeface="Times-Roman"/>
            </a:endParaRPr>
          </a:p>
          <a:p>
            <a:pPr algn="l"/>
            <a:endParaRPr lang="en-IN" sz="1800" b="1" i="1" dirty="0">
              <a:latin typeface="Times-Roman"/>
            </a:endParaRPr>
          </a:p>
          <a:p>
            <a:pPr algn="l"/>
            <a:r>
              <a:rPr lang="en-IN" sz="1800" b="1" i="1" dirty="0">
                <a:latin typeface="Times-Roman"/>
              </a:rPr>
              <a:t>Open</a:t>
            </a:r>
            <a:r>
              <a:rPr lang="en-IN" sz="1800" b="1" dirty="0">
                <a:latin typeface="Times-Roman"/>
              </a:rPr>
              <a:t> state </a:t>
            </a:r>
            <a:r>
              <a:rPr lang="en-IN" sz="1800" dirty="0">
                <a:latin typeface="Times-Roman"/>
              </a:rPr>
              <a:t>- </a:t>
            </a:r>
            <a:r>
              <a:rPr lang="en-US" sz="1800" b="0" i="0" u="none" strike="noStrike" baseline="0" dirty="0">
                <a:latin typeface="Times-Roman"/>
              </a:rPr>
              <a:t>Data transfer takes place in the </a:t>
            </a:r>
            <a:r>
              <a:rPr lang="en-US" sz="1800" b="0" i="1" u="none" strike="noStrike" baseline="0" dirty="0">
                <a:latin typeface="Times-Italic"/>
              </a:rPr>
              <a:t>open </a:t>
            </a:r>
            <a:r>
              <a:rPr lang="en-US" sz="1800" b="0" i="0" u="none" strike="noStrike" baseline="0" dirty="0">
                <a:latin typeface="Times-Roman"/>
              </a:rPr>
              <a:t>state. </a:t>
            </a:r>
            <a:r>
              <a:rPr lang="en-IN" sz="1800" b="0" i="0" u="none" strike="noStrike" baseline="0" dirty="0">
                <a:latin typeface="Times-Roman"/>
              </a:rPr>
              <a:t>The connection </a:t>
            </a:r>
            <a:r>
              <a:rPr lang="en-US" sz="1800" b="0" i="0" u="none" strike="noStrike" baseline="0" dirty="0">
                <a:latin typeface="Times-Roman"/>
              </a:rPr>
              <a:t>remains in this state until one of the endpoints wants to terminate the connection. The system remains in this state until the carrier (physical-layer signal) is dropped, which moves the system to the </a:t>
            </a:r>
            <a:r>
              <a:rPr lang="en-US" sz="1800" b="0" i="1" u="none" strike="noStrike" baseline="0" dirty="0">
                <a:latin typeface="Times-Italic"/>
              </a:rPr>
              <a:t>dead </a:t>
            </a:r>
            <a:r>
              <a:rPr lang="en-US" sz="1800" b="0" i="0" u="none" strike="noStrike" baseline="0" dirty="0">
                <a:latin typeface="Times-Roman"/>
              </a:rPr>
              <a:t>state again.</a:t>
            </a:r>
            <a:endParaRPr lang="en-US" sz="1800" b="0" i="0" u="none" strike="noStrike" baseline="0" dirty="0">
              <a:latin typeface="Times-Roman"/>
            </a:endParaRPr>
          </a:p>
          <a:p>
            <a:pPr algn="l"/>
            <a:endParaRPr lang="en-US" sz="1800" b="0" i="0" u="none" strike="noStrike" baseline="0" dirty="0">
              <a:latin typeface="Times-Roman"/>
            </a:endParaRPr>
          </a:p>
          <a:p>
            <a:pPr algn="l"/>
            <a:endParaRPr lang="en-US" sz="1800" b="0" i="0" u="none" strike="noStrike" baseline="0" dirty="0">
              <a:latin typeface="Times-Roman"/>
            </a:endParaRPr>
          </a:p>
          <a:p>
            <a:pPr algn="l"/>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IN" sz="1800" b="0" i="0" u="none" strike="noStrike" baseline="0" dirty="0">
                <a:latin typeface="Times-Roman"/>
              </a:rPr>
              <a:t>Three sets of </a:t>
            </a:r>
            <a:r>
              <a:rPr lang="en-US" sz="1800" b="0" i="0" u="none" strike="noStrike" baseline="0" dirty="0">
                <a:latin typeface="Times-Roman"/>
              </a:rPr>
              <a:t>protocols are defined to make PPP powerful: </a:t>
            </a:r>
            <a:endParaRPr lang="en-US" sz="1800" b="0" i="0" u="none" strike="noStrike" baseline="0" dirty="0">
              <a:latin typeface="Times-Roman"/>
            </a:endParaRPr>
          </a:p>
          <a:p>
            <a:pPr lvl="1">
              <a:lnSpc>
                <a:spcPct val="150000"/>
              </a:lnSpc>
            </a:pPr>
            <a:r>
              <a:rPr lang="en-US" sz="1500" b="0" i="0" u="none" strike="noStrike" baseline="0" dirty="0">
                <a:latin typeface="Times-Roman"/>
              </a:rPr>
              <a:t>the Link Control Protocol (LCP)</a:t>
            </a:r>
            <a:endParaRPr lang="en-US" sz="1500" b="0" i="0" u="none" strike="noStrike" baseline="0" dirty="0">
              <a:latin typeface="Times-Roman"/>
            </a:endParaRPr>
          </a:p>
          <a:p>
            <a:pPr lvl="1">
              <a:lnSpc>
                <a:spcPct val="150000"/>
              </a:lnSpc>
            </a:pPr>
            <a:r>
              <a:rPr lang="en-US" sz="1500" b="0" i="0" u="none" strike="noStrike" baseline="0" dirty="0">
                <a:latin typeface="Times-Roman"/>
              </a:rPr>
              <a:t>Two</a:t>
            </a:r>
            <a:r>
              <a:rPr lang="en-US" sz="1500" dirty="0">
                <a:latin typeface="Times-Roman"/>
              </a:rPr>
              <a:t> </a:t>
            </a:r>
            <a:r>
              <a:rPr lang="en-US" sz="1500" b="0" i="0" u="none" strike="noStrike" baseline="0" dirty="0">
                <a:latin typeface="Times-Roman"/>
              </a:rPr>
              <a:t>Authentication Protocols (APs)</a:t>
            </a:r>
            <a:endParaRPr lang="en-US" sz="1500" b="0" i="0" u="none" strike="noStrike" baseline="0" dirty="0">
              <a:latin typeface="Times-Roman"/>
            </a:endParaRPr>
          </a:p>
          <a:p>
            <a:pPr lvl="1">
              <a:lnSpc>
                <a:spcPct val="150000"/>
              </a:lnSpc>
            </a:pPr>
            <a:r>
              <a:rPr lang="en-US" sz="1500" b="0" i="0" u="none" strike="noStrike" baseline="0" dirty="0">
                <a:latin typeface="Times-Roman"/>
              </a:rPr>
              <a:t>Network Control Protocols (NCPs).</a:t>
            </a:r>
            <a:endParaRPr lang="en-IN" sz="15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 Control Protocol (LCP)</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The </a:t>
            </a:r>
            <a:r>
              <a:rPr lang="en-US" sz="1800" b="1" i="0" u="none" strike="noStrike" baseline="0" dirty="0">
                <a:latin typeface="Times-Bold"/>
              </a:rPr>
              <a:t>Link Control Protocol (LCP) </a:t>
            </a:r>
            <a:r>
              <a:rPr lang="en-US" sz="1800" b="0" i="0" u="none" strike="noStrike" baseline="0" dirty="0">
                <a:latin typeface="Times-Roman"/>
              </a:rPr>
              <a:t>is responsible for </a:t>
            </a:r>
            <a:endParaRPr lang="en-US" sz="1800" b="0" i="0" u="none" strike="noStrike" baseline="0" dirty="0">
              <a:latin typeface="Times-Roman"/>
            </a:endParaRPr>
          </a:p>
          <a:p>
            <a:pPr algn="l"/>
            <a:r>
              <a:rPr lang="en-US" sz="1800" b="0" i="1" u="none" strike="noStrike" baseline="0" dirty="0">
                <a:latin typeface="Times-Roman"/>
              </a:rPr>
              <a:t>establishing </a:t>
            </a:r>
            <a:endParaRPr lang="en-US" sz="1800" b="0" i="1" u="none" strike="noStrike" baseline="0" dirty="0">
              <a:latin typeface="Times-Roman"/>
            </a:endParaRPr>
          </a:p>
          <a:p>
            <a:pPr algn="l"/>
            <a:r>
              <a:rPr lang="en-US" sz="1800" b="0" i="1" u="none" strike="noStrike" baseline="0" dirty="0">
                <a:latin typeface="Times-Roman"/>
              </a:rPr>
              <a:t>maintaining </a:t>
            </a:r>
            <a:endParaRPr lang="en-US" sz="1800" b="0" i="1" u="none" strike="noStrike" baseline="0" dirty="0">
              <a:latin typeface="Times-Roman"/>
            </a:endParaRPr>
          </a:p>
          <a:p>
            <a:pPr algn="l"/>
            <a:r>
              <a:rPr lang="en-US" sz="1800" i="1" dirty="0">
                <a:latin typeface="Times-Roman"/>
              </a:rPr>
              <a:t>c</a:t>
            </a:r>
            <a:r>
              <a:rPr lang="en-US" sz="1800" b="0" i="1" u="none" strike="noStrike" baseline="0" dirty="0">
                <a:latin typeface="Times-Roman"/>
              </a:rPr>
              <a:t>onfiguring</a:t>
            </a:r>
            <a:endParaRPr lang="en-US" sz="1800" b="0" i="1" u="none" strike="noStrike" baseline="0" dirty="0">
              <a:latin typeface="Times-Roman"/>
            </a:endParaRPr>
          </a:p>
          <a:p>
            <a:pPr algn="l"/>
            <a:r>
              <a:rPr lang="en-IN" sz="1800" b="0" i="1" u="none" strike="noStrike" baseline="0" dirty="0">
                <a:latin typeface="Times-Roman"/>
              </a:rPr>
              <a:t>terminating  </a:t>
            </a:r>
            <a:r>
              <a:rPr lang="en-IN" sz="1800" b="0" i="0" u="none" strike="noStrike" baseline="0" dirty="0">
                <a:latin typeface="Times-Roman"/>
              </a:rPr>
              <a:t>communication links.</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Multiplexing in PPP</a:t>
            </a:r>
            <a:endParaRPr lang="en-IN" dirty="0"/>
          </a:p>
        </p:txBody>
      </p:sp>
      <p:pic>
        <p:nvPicPr>
          <p:cNvPr id="5" name="Picture 4"/>
          <p:cNvPicPr>
            <a:picLocks noChangeAspect="1"/>
          </p:cNvPicPr>
          <p:nvPr/>
        </p:nvPicPr>
        <p:blipFill>
          <a:blip r:embed="rId1"/>
          <a:stretch>
            <a:fillRect/>
          </a:stretch>
        </p:blipFill>
        <p:spPr>
          <a:xfrm>
            <a:off x="1253202" y="2099195"/>
            <a:ext cx="6637595" cy="265961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1800" b="0" i="0" u="none" strike="noStrike" baseline="0" dirty="0">
                <a:latin typeface="Times-Roman"/>
              </a:rPr>
              <a:t>All LCP packets are carried in the </a:t>
            </a:r>
            <a:r>
              <a:rPr lang="en-US" sz="1800" b="1" i="1" u="none" strike="noStrike" baseline="0" dirty="0">
                <a:latin typeface="Times-Roman"/>
              </a:rPr>
              <a:t>payload</a:t>
            </a:r>
            <a:r>
              <a:rPr lang="en-US" sz="1800" b="0" i="0" u="none" strike="noStrike" baseline="0" dirty="0">
                <a:latin typeface="Times-Roman"/>
              </a:rPr>
              <a:t> field of the PPP frame with the protocol field set to </a:t>
            </a:r>
            <a:r>
              <a:rPr lang="en-US" sz="1800" b="1" i="0" u="none" strike="noStrike" baseline="0" dirty="0">
                <a:latin typeface="Times-Roman"/>
              </a:rPr>
              <a:t>0xC021</a:t>
            </a:r>
            <a:r>
              <a:rPr lang="en-US" sz="1800" b="0" i="0" u="none" strike="noStrike" baseline="0" dirty="0">
                <a:latin typeface="Times-Roman"/>
              </a:rPr>
              <a:t> in hexadecimal.</a:t>
            </a:r>
            <a:endParaRPr lang="en-IN" dirty="0"/>
          </a:p>
        </p:txBody>
      </p:sp>
      <p:pic>
        <p:nvPicPr>
          <p:cNvPr id="5" name="Picture 4"/>
          <p:cNvPicPr>
            <a:picLocks noChangeAspect="1"/>
          </p:cNvPicPr>
          <p:nvPr/>
        </p:nvPicPr>
        <p:blipFill>
          <a:blip r:embed="rId1"/>
          <a:stretch>
            <a:fillRect/>
          </a:stretch>
        </p:blipFill>
        <p:spPr>
          <a:xfrm>
            <a:off x="1264633" y="2369728"/>
            <a:ext cx="6614733" cy="21185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DLC Services</a:t>
            </a:r>
            <a:endParaRPr lang="en-IN" dirty="0"/>
          </a:p>
        </p:txBody>
      </p:sp>
      <p:sp>
        <p:nvSpPr>
          <p:cNvPr id="3" name="Content Placeholder 2"/>
          <p:cNvSpPr>
            <a:spLocks noGrp="1"/>
          </p:cNvSpPr>
          <p:nvPr>
            <p:ph idx="1"/>
          </p:nvPr>
        </p:nvSpPr>
        <p:spPr/>
        <p:txBody>
          <a:bodyPr/>
          <a:lstStyle/>
          <a:p>
            <a:r>
              <a:rPr lang="en-IN" dirty="0"/>
              <a:t>Framing</a:t>
            </a:r>
            <a:endParaRPr lang="en-IN" dirty="0"/>
          </a:p>
          <a:p>
            <a:r>
              <a:rPr lang="en-IN" dirty="0"/>
              <a:t>Flow Control</a:t>
            </a:r>
            <a:endParaRPr lang="en-IN" dirty="0"/>
          </a:p>
          <a:p>
            <a:r>
              <a:rPr lang="en-IN" dirty="0"/>
              <a:t>Error Control</a:t>
            </a:r>
            <a:endParaRPr lang="en-IN" dirty="0"/>
          </a:p>
          <a:p>
            <a:r>
              <a:rPr lang="en-IN" dirty="0"/>
              <a:t>Connectionless and Connection Oriented</a:t>
            </a:r>
            <a:endParaRPr lang="en-IN" dirty="0"/>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field in LCP</a:t>
            </a:r>
            <a:endParaRPr lang="en-IN" dirty="0"/>
          </a:p>
        </p:txBody>
      </p:sp>
      <p:pic>
        <p:nvPicPr>
          <p:cNvPr id="5" name="Picture 4"/>
          <p:cNvPicPr>
            <a:picLocks noChangeAspect="1"/>
          </p:cNvPicPr>
          <p:nvPr/>
        </p:nvPicPr>
        <p:blipFill>
          <a:blip r:embed="rId1"/>
          <a:stretch>
            <a:fillRect/>
          </a:stretch>
        </p:blipFill>
        <p:spPr>
          <a:xfrm>
            <a:off x="1317978" y="1531455"/>
            <a:ext cx="6508044" cy="379508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IN" sz="1600" b="0" i="0" u="none" strike="noStrike" baseline="0" dirty="0">
                <a:latin typeface="Times-Roman"/>
              </a:rPr>
              <a:t>the first </a:t>
            </a:r>
            <a:r>
              <a:rPr lang="en-US" sz="1600" b="0" i="0" u="none" strike="noStrike" baseline="0" dirty="0">
                <a:latin typeface="Times-Roman"/>
              </a:rPr>
              <a:t>four packet types, is used for </a:t>
            </a:r>
            <a:r>
              <a:rPr lang="en-US" sz="1600" b="1" i="0" u="none" strike="noStrike" baseline="0" dirty="0">
                <a:latin typeface="Times-Roman"/>
              </a:rPr>
              <a:t>link configuration </a:t>
            </a:r>
            <a:r>
              <a:rPr lang="en-US" sz="1600" b="0" i="0" u="none" strike="noStrike" baseline="0" dirty="0">
                <a:latin typeface="Times-Roman"/>
              </a:rPr>
              <a:t>during the establish phase.</a:t>
            </a:r>
            <a:endParaRPr lang="en-US" sz="1600" b="0" i="0" u="none" strike="noStrike" baseline="0" dirty="0">
              <a:latin typeface="Times-Roman"/>
            </a:endParaRPr>
          </a:p>
          <a:p>
            <a:pPr algn="l"/>
            <a:r>
              <a:rPr lang="en-IN" sz="1600" b="0" i="0" u="none" strike="noStrike" baseline="0" dirty="0">
                <a:latin typeface="Times-Roman"/>
              </a:rPr>
              <a:t>The </a:t>
            </a:r>
            <a:r>
              <a:rPr lang="en-US" sz="1600" b="0" i="0" u="none" strike="noStrike" baseline="0" dirty="0">
                <a:latin typeface="Times-Roman"/>
              </a:rPr>
              <a:t>second category, comprising packet types 5 and 6, is used for </a:t>
            </a:r>
            <a:r>
              <a:rPr lang="en-US" sz="1600" b="1" i="0" u="none" strike="noStrike" baseline="0" dirty="0">
                <a:latin typeface="Times-Roman"/>
              </a:rPr>
              <a:t>link termination</a:t>
            </a:r>
            <a:r>
              <a:rPr lang="en-US" sz="1600" b="0" i="0" u="none" strike="noStrike" baseline="0" dirty="0">
                <a:latin typeface="Times-Roman"/>
              </a:rPr>
              <a:t> during </a:t>
            </a:r>
            <a:r>
              <a:rPr lang="en-IN" sz="1600" b="0" i="0" u="none" strike="noStrike" baseline="0" dirty="0">
                <a:latin typeface="Times-Roman"/>
              </a:rPr>
              <a:t>the termination phase.</a:t>
            </a:r>
            <a:endParaRPr lang="en-IN" sz="1600" b="0" i="0" u="none" strike="noStrike" baseline="0" dirty="0">
              <a:latin typeface="Times-Roman"/>
            </a:endParaRPr>
          </a:p>
          <a:p>
            <a:pPr algn="l"/>
            <a:r>
              <a:rPr lang="en-US" sz="1600" b="0" i="0" u="none" strike="noStrike" baseline="0" dirty="0">
                <a:latin typeface="Times-Roman"/>
              </a:rPr>
              <a:t>The last five packets are used for link </a:t>
            </a:r>
            <a:r>
              <a:rPr lang="en-US" sz="1600" b="1" i="0" u="none" strike="noStrike" baseline="0" dirty="0">
                <a:latin typeface="Times-Roman"/>
              </a:rPr>
              <a:t>monitoring and </a:t>
            </a:r>
            <a:r>
              <a:rPr lang="en-IN" sz="1600" b="1" i="0" u="none" strike="noStrike" baseline="0" dirty="0">
                <a:latin typeface="Times-Roman"/>
              </a:rPr>
              <a:t>debugging.</a:t>
            </a:r>
            <a:endParaRPr lang="en-IN" sz="1600" b="1" i="0" u="none" strike="noStrike" baseline="0" dirty="0">
              <a:latin typeface="Times-Roman"/>
            </a:endParaRPr>
          </a:p>
          <a:p>
            <a:pPr algn="l"/>
            <a:endParaRPr lang="en-IN" sz="1600" dirty="0">
              <a:latin typeface="Times-Roman"/>
            </a:endParaRPr>
          </a:p>
          <a:p>
            <a:pPr algn="l"/>
            <a:r>
              <a:rPr lang="en-US" sz="1600" b="0" i="0" u="none" strike="noStrike" baseline="0" dirty="0">
                <a:latin typeface="Times-Roman"/>
              </a:rPr>
              <a:t>The </a:t>
            </a:r>
            <a:r>
              <a:rPr lang="en-US" sz="1600" b="1" i="0" u="none" strike="noStrike" baseline="0" dirty="0">
                <a:latin typeface="Times-Roman"/>
              </a:rPr>
              <a:t>ID</a:t>
            </a:r>
            <a:r>
              <a:rPr lang="en-US" sz="1600" b="0" i="0" u="none" strike="noStrike" baseline="0" dirty="0">
                <a:latin typeface="Times-Roman"/>
              </a:rPr>
              <a:t> field holds a value that matches a request with a reply.</a:t>
            </a:r>
            <a:endParaRPr lang="en-US" sz="1600" b="0" i="0" u="none" strike="noStrike" baseline="0" dirty="0">
              <a:latin typeface="Times-Roman"/>
            </a:endParaRPr>
          </a:p>
          <a:p>
            <a:pPr algn="l"/>
            <a:r>
              <a:rPr lang="en-IN" sz="1600" b="0" i="0" u="none" strike="noStrike" baseline="0" dirty="0">
                <a:latin typeface="Times-Roman"/>
              </a:rPr>
              <a:t>The </a:t>
            </a:r>
            <a:r>
              <a:rPr lang="en-IN" sz="1600" b="1" i="0" u="none" strike="noStrike" baseline="0" dirty="0">
                <a:latin typeface="Times-Roman"/>
              </a:rPr>
              <a:t>length</a:t>
            </a:r>
            <a:r>
              <a:rPr lang="en-IN" sz="1600" b="0" i="0" u="none" strike="noStrike" baseline="0" dirty="0">
                <a:latin typeface="Times-Roman"/>
              </a:rPr>
              <a:t> field defines </a:t>
            </a:r>
            <a:r>
              <a:rPr lang="en-US" sz="1600" b="0" i="0" u="none" strike="noStrike" baseline="0" dirty="0">
                <a:latin typeface="Times-Roman"/>
              </a:rPr>
              <a:t>the length of the entire LCP packet. </a:t>
            </a:r>
            <a:endParaRPr lang="en-US" sz="1600" b="0" i="0" u="none" strike="noStrike" baseline="0" dirty="0">
              <a:latin typeface="Times-Roman"/>
            </a:endParaRPr>
          </a:p>
          <a:p>
            <a:pPr algn="l"/>
            <a:r>
              <a:rPr lang="en-US" sz="1600" b="0" i="0" u="none" strike="noStrike" baseline="0" dirty="0">
                <a:latin typeface="Times-Roman"/>
              </a:rPr>
              <a:t>The </a:t>
            </a:r>
            <a:r>
              <a:rPr lang="en-US" sz="1600" b="1" i="0" u="none" strike="noStrike" baseline="0" dirty="0">
                <a:latin typeface="Times-Roman"/>
              </a:rPr>
              <a:t>information</a:t>
            </a:r>
            <a:r>
              <a:rPr lang="en-US" sz="1600" b="0" i="0" u="none" strike="noStrike" baseline="0" dirty="0">
                <a:latin typeface="Times-Roman"/>
              </a:rPr>
              <a:t> field contains information, such as options, needed for some LCP packets</a:t>
            </a:r>
            <a:endParaRPr lang="en-US" sz="1600" b="0" i="0" u="none" strike="noStrike" baseline="0" dirty="0">
              <a:latin typeface="Times-Roman"/>
            </a:endParaRPr>
          </a:p>
          <a:p>
            <a:pPr algn="l"/>
            <a:r>
              <a:rPr lang="en-IN" sz="1600" b="1" i="0" u="none" strike="noStrike" baseline="0" dirty="0">
                <a:latin typeface="Times-Roman"/>
              </a:rPr>
              <a:t>Options</a:t>
            </a:r>
            <a:r>
              <a:rPr lang="en-IN" sz="1600" b="0" i="0" u="none" strike="noStrike" baseline="0" dirty="0">
                <a:latin typeface="Times-Roman"/>
              </a:rPr>
              <a:t> </a:t>
            </a:r>
            <a:r>
              <a:rPr lang="en-US" sz="1600" b="0" i="0" u="none" strike="noStrike" baseline="0" dirty="0">
                <a:latin typeface="Times-Roman"/>
              </a:rPr>
              <a:t>are inserted in the information field of the configuration packets, For this, information field is divided into three fields: </a:t>
            </a:r>
            <a:r>
              <a:rPr lang="en-US" sz="1600" b="1" i="0" u="none" strike="noStrike" baseline="0" dirty="0">
                <a:latin typeface="Times-Roman"/>
              </a:rPr>
              <a:t>option type, option length</a:t>
            </a:r>
            <a:r>
              <a:rPr lang="en-US" sz="1600" b="0" i="0" u="none" strike="noStrike" baseline="0" dirty="0">
                <a:latin typeface="Times-Roman"/>
              </a:rPr>
              <a:t>, and </a:t>
            </a:r>
            <a:r>
              <a:rPr lang="en-US" sz="1600" b="1" i="0" u="none" strike="noStrike" baseline="0" dirty="0">
                <a:latin typeface="Times-Roman"/>
              </a:rPr>
              <a:t>option </a:t>
            </a:r>
            <a:r>
              <a:rPr lang="en-IN" sz="1600" b="1" i="0" u="none" strike="noStrike" baseline="0" dirty="0">
                <a:latin typeface="Times-Roman"/>
              </a:rPr>
              <a:t>data</a:t>
            </a:r>
            <a:r>
              <a:rPr lang="en-IN" sz="1600" b="0" i="0" u="none" strike="noStrike" baseline="0" dirty="0">
                <a:latin typeface="Times-Roman"/>
              </a:rPr>
              <a:t>.</a:t>
            </a:r>
            <a:endParaRPr lang="en-IN"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options</a:t>
            </a:r>
            <a:endParaRPr lang="en-IN" dirty="0"/>
          </a:p>
        </p:txBody>
      </p:sp>
      <p:sp>
        <p:nvSpPr>
          <p:cNvPr id="3" name="Content Placeholder 2"/>
          <p:cNvSpPr>
            <a:spLocks noGrp="1"/>
          </p:cNvSpPr>
          <p:nvPr>
            <p:ph idx="1"/>
          </p:nvPr>
        </p:nvSpPr>
        <p:spPr/>
        <p:txBody>
          <a:bodyPr/>
          <a:lstStyle/>
          <a:p>
            <a:r>
              <a:rPr lang="en-IN" sz="2000" b="1" dirty="0">
                <a:latin typeface="Times-Roman"/>
              </a:rPr>
              <a:t>Options</a:t>
            </a:r>
            <a:r>
              <a:rPr lang="en-IN" sz="2000" dirty="0">
                <a:latin typeface="Times-Roman"/>
              </a:rPr>
              <a:t> </a:t>
            </a:r>
            <a:r>
              <a:rPr lang="en-US" sz="2000" dirty="0">
                <a:latin typeface="Times-Roman"/>
              </a:rPr>
              <a:t>are inserted in the information field of the configuration packets, For this, information field is divided into three fields: </a:t>
            </a:r>
            <a:r>
              <a:rPr lang="en-US" sz="2000" b="1" dirty="0">
                <a:latin typeface="Times-Roman"/>
              </a:rPr>
              <a:t>option type, option length</a:t>
            </a:r>
            <a:r>
              <a:rPr lang="en-US" sz="2000" dirty="0">
                <a:latin typeface="Times-Roman"/>
              </a:rPr>
              <a:t>, and </a:t>
            </a:r>
            <a:r>
              <a:rPr lang="en-US" sz="2000" b="1" dirty="0">
                <a:latin typeface="Times-Roman"/>
              </a:rPr>
              <a:t>option </a:t>
            </a:r>
            <a:r>
              <a:rPr lang="en-IN" sz="2000" b="1" dirty="0">
                <a:latin typeface="Times-Roman"/>
              </a:rPr>
              <a:t>data</a:t>
            </a:r>
            <a:r>
              <a:rPr lang="en-IN" sz="2000" dirty="0">
                <a:latin typeface="Times-Roman"/>
              </a:rPr>
              <a:t>.</a:t>
            </a:r>
            <a:endParaRPr lang="en-IN" sz="3600" dirty="0"/>
          </a:p>
          <a:p>
            <a:endParaRPr lang="en-IN" sz="2000" dirty="0"/>
          </a:p>
        </p:txBody>
      </p:sp>
      <p:pic>
        <p:nvPicPr>
          <p:cNvPr id="5" name="Picture 4"/>
          <p:cNvPicPr>
            <a:picLocks noChangeAspect="1"/>
          </p:cNvPicPr>
          <p:nvPr/>
        </p:nvPicPr>
        <p:blipFill>
          <a:blip r:embed="rId1"/>
          <a:stretch>
            <a:fillRect/>
          </a:stretch>
        </p:blipFill>
        <p:spPr>
          <a:xfrm>
            <a:off x="2419163" y="2670744"/>
            <a:ext cx="4305673" cy="151651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Authentication protocols in PPP</a:t>
            </a:r>
            <a:endParaRPr lang="en-IN" dirty="0"/>
          </a:p>
        </p:txBody>
      </p:sp>
      <p:sp>
        <p:nvSpPr>
          <p:cNvPr id="3" name="Content Placeholder 2"/>
          <p:cNvSpPr>
            <a:spLocks noGrp="1"/>
          </p:cNvSpPr>
          <p:nvPr>
            <p:ph idx="1"/>
          </p:nvPr>
        </p:nvSpPr>
        <p:spPr/>
        <p:txBody>
          <a:bodyPr/>
          <a:lstStyle/>
          <a:p>
            <a:pPr algn="l"/>
            <a:r>
              <a:rPr lang="en-IN" sz="1800" b="0" i="0" u="none" strike="noStrike" baseline="0" dirty="0">
                <a:latin typeface="Times-Roman"/>
              </a:rPr>
              <a:t>PPP has created </a:t>
            </a:r>
            <a:r>
              <a:rPr lang="en-US" sz="1800" b="0" i="0" u="none" strike="noStrike" baseline="0" dirty="0">
                <a:latin typeface="Times-Roman"/>
              </a:rPr>
              <a:t>two protocols for authentication: </a:t>
            </a:r>
            <a:endParaRPr lang="en-US" sz="1800" b="0" i="0" u="none" strike="noStrike" baseline="0" dirty="0">
              <a:latin typeface="Times-Roman"/>
            </a:endParaRPr>
          </a:p>
          <a:p>
            <a:pPr algn="l"/>
            <a:endParaRPr lang="en-US" sz="1800" dirty="0">
              <a:latin typeface="Times-Roman"/>
            </a:endParaRPr>
          </a:p>
          <a:p>
            <a:pPr algn="l">
              <a:buFont typeface="+mj-lt"/>
              <a:buAutoNum type="arabicPeriod"/>
            </a:pPr>
            <a:r>
              <a:rPr lang="en-US" sz="1800" b="0" i="0" u="none" strike="noStrike" baseline="0" dirty="0">
                <a:latin typeface="Times-Roman"/>
              </a:rPr>
              <a:t>Password Authentication Protocol (</a:t>
            </a:r>
            <a:r>
              <a:rPr lang="en-US" sz="1800" b="1" i="0" u="none" strike="noStrike" baseline="0" dirty="0">
                <a:latin typeface="Times-Roman"/>
              </a:rPr>
              <a:t>PAP</a:t>
            </a:r>
            <a:r>
              <a:rPr lang="en-US" sz="1800" b="0" i="0" u="none" strike="noStrike" baseline="0" dirty="0">
                <a:latin typeface="Times-Roman"/>
              </a:rPr>
              <a:t>)</a:t>
            </a:r>
            <a:endParaRPr lang="en-US" sz="1800" dirty="0">
              <a:latin typeface="Times-Roman"/>
            </a:endParaRPr>
          </a:p>
          <a:p>
            <a:pPr algn="l">
              <a:buFont typeface="+mj-lt"/>
              <a:buAutoNum type="arabicPeriod"/>
            </a:pPr>
            <a:r>
              <a:rPr lang="en-US" sz="1800" b="0" i="0" u="none" strike="noStrike" baseline="0" dirty="0">
                <a:latin typeface="Times-Roman"/>
              </a:rPr>
              <a:t>Challenge</a:t>
            </a:r>
            <a:r>
              <a:rPr lang="en-US" sz="1800" dirty="0">
                <a:latin typeface="Times-Roman"/>
              </a:rPr>
              <a:t> </a:t>
            </a:r>
            <a:r>
              <a:rPr lang="en-IN" sz="1800" b="0" i="0" u="none" strike="noStrike" baseline="0" dirty="0">
                <a:latin typeface="Times-Roman"/>
              </a:rPr>
              <a:t>Handshake Authentication Protocol (</a:t>
            </a:r>
            <a:r>
              <a:rPr lang="en-IN" sz="1800" b="1" i="0" u="none" strike="noStrike" baseline="0" dirty="0">
                <a:latin typeface="Times-Roman"/>
              </a:rPr>
              <a:t>CHAP</a:t>
            </a:r>
            <a:r>
              <a:rPr lang="en-IN" sz="1800" b="0" i="0" u="none" strike="noStrike" baseline="0" dirty="0">
                <a:latin typeface="Times-Roman"/>
              </a:rPr>
              <a:t>)</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Password Authentication Protocol (PAP)</a:t>
            </a:r>
            <a:endParaRPr lang="en-IN" dirty="0"/>
          </a:p>
        </p:txBody>
      </p:sp>
      <p:sp>
        <p:nvSpPr>
          <p:cNvPr id="3" name="Content Placeholder 2"/>
          <p:cNvSpPr>
            <a:spLocks noGrp="1"/>
          </p:cNvSpPr>
          <p:nvPr>
            <p:ph idx="1"/>
          </p:nvPr>
        </p:nvSpPr>
        <p:spPr/>
        <p:txBody>
          <a:bodyPr/>
          <a:lstStyle/>
          <a:p>
            <a:pPr algn="l"/>
            <a:r>
              <a:rPr lang="en-US" sz="1800" b="0" i="0" u="none" strike="noStrike" baseline="0" dirty="0">
                <a:solidFill>
                  <a:srgbClr val="000000"/>
                </a:solidFill>
                <a:latin typeface="Times-Roman"/>
              </a:rPr>
              <a:t>The </a:t>
            </a:r>
            <a:r>
              <a:rPr lang="en-US" sz="1800" b="1" i="0" u="none" strike="noStrike" baseline="0" dirty="0">
                <a:solidFill>
                  <a:srgbClr val="000000"/>
                </a:solidFill>
                <a:latin typeface="Times-Bold"/>
              </a:rPr>
              <a:t>Password Authentication Protocol (PAP) </a:t>
            </a:r>
            <a:r>
              <a:rPr lang="en-US" sz="1800" b="0" i="0" u="none" strike="noStrike" baseline="0" dirty="0">
                <a:solidFill>
                  <a:srgbClr val="000000"/>
                </a:solidFill>
                <a:latin typeface="Times-Roman"/>
              </a:rPr>
              <a:t>is a simple authentication procedure </a:t>
            </a:r>
            <a:r>
              <a:rPr lang="en-IN" sz="1800" b="0" i="0" u="none" strike="noStrike" baseline="0" dirty="0">
                <a:solidFill>
                  <a:srgbClr val="000000"/>
                </a:solidFill>
                <a:latin typeface="Times-Roman"/>
              </a:rPr>
              <a:t>with a two-step process:</a:t>
            </a:r>
            <a:endParaRPr lang="en-IN" sz="1800" b="0" i="0" u="none" strike="noStrike" baseline="0" dirty="0">
              <a:solidFill>
                <a:srgbClr val="000000"/>
              </a:solidFill>
              <a:latin typeface="Times-Roman"/>
            </a:endParaRPr>
          </a:p>
          <a:p>
            <a:pPr algn="l">
              <a:lnSpc>
                <a:spcPct val="150000"/>
              </a:lnSpc>
              <a:buFont typeface="+mj-lt"/>
              <a:buAutoNum type="arabicPeriod"/>
            </a:pPr>
            <a:r>
              <a:rPr lang="en-US" sz="1800" b="0" i="0" u="none" strike="noStrike" baseline="0" dirty="0">
                <a:solidFill>
                  <a:srgbClr val="000000"/>
                </a:solidFill>
                <a:latin typeface="Times-Roman"/>
              </a:rPr>
              <a:t>The user who wants to access a system sends an authentication identification (usually the user name) and a password.</a:t>
            </a:r>
            <a:endParaRPr lang="en-US" sz="1800" b="0" i="0" u="none" strike="noStrike" baseline="0" dirty="0">
              <a:solidFill>
                <a:srgbClr val="000000"/>
              </a:solidFill>
              <a:latin typeface="Times-Roman"/>
            </a:endParaRPr>
          </a:p>
          <a:p>
            <a:pPr algn="l">
              <a:lnSpc>
                <a:spcPct val="150000"/>
              </a:lnSpc>
              <a:buFont typeface="+mj-lt"/>
              <a:buAutoNum type="arabicPeriod"/>
            </a:pPr>
            <a:r>
              <a:rPr lang="en-US" sz="1800" b="0" i="0" u="none" strike="noStrike" baseline="0" dirty="0">
                <a:solidFill>
                  <a:srgbClr val="000000"/>
                </a:solidFill>
                <a:latin typeface="Times-Roman"/>
              </a:rPr>
              <a:t>The system checks the validity of the identification and password and either </a:t>
            </a:r>
            <a:r>
              <a:rPr lang="en-IN" sz="1800" b="0" i="0" u="none" strike="noStrike" baseline="0" dirty="0">
                <a:solidFill>
                  <a:srgbClr val="000000"/>
                </a:solidFill>
                <a:latin typeface="Times-Roman"/>
              </a:rPr>
              <a:t>accepts or denies connection.</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Frames in PAP</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When a PPP frame is carrying any PAP packets, the value of the protocol </a:t>
            </a:r>
            <a:r>
              <a:rPr lang="en-IN" sz="1800" b="0" i="0" u="none" strike="noStrike" baseline="0" dirty="0">
                <a:latin typeface="Times-Roman"/>
              </a:rPr>
              <a:t>field is </a:t>
            </a:r>
            <a:r>
              <a:rPr lang="en-IN" sz="1800" b="1" i="0" u="none" strike="noStrike" baseline="0" dirty="0">
                <a:latin typeface="Times-Roman"/>
              </a:rPr>
              <a:t>0xC023</a:t>
            </a:r>
            <a:endParaRPr lang="en-IN" sz="1800" dirty="0">
              <a:latin typeface="Times-Roman"/>
            </a:endParaRPr>
          </a:p>
          <a:p>
            <a:pPr algn="l"/>
            <a:r>
              <a:rPr lang="en-US" sz="1800" dirty="0">
                <a:latin typeface="Times-Roman"/>
              </a:rPr>
              <a:t>T</a:t>
            </a:r>
            <a:r>
              <a:rPr lang="en-US" sz="1800" b="0" i="0" u="none" strike="noStrike" baseline="0" dirty="0">
                <a:latin typeface="Times-Roman"/>
              </a:rPr>
              <a:t>hree PAP packets are </a:t>
            </a:r>
            <a:endParaRPr lang="en-US" sz="1800" b="0" i="0" u="none" strike="noStrike" baseline="0" dirty="0">
              <a:latin typeface="Times-Roman"/>
            </a:endParaRPr>
          </a:p>
          <a:p>
            <a:pPr algn="l">
              <a:buFont typeface="+mj-lt"/>
              <a:buAutoNum type="arabicPeriod"/>
            </a:pPr>
            <a:r>
              <a:rPr lang="en-US" sz="1800" b="1" i="0" u="none" strike="noStrike" baseline="0" dirty="0">
                <a:latin typeface="Times-Roman"/>
              </a:rPr>
              <a:t>authenticate-request(</a:t>
            </a:r>
            <a:r>
              <a:rPr lang="en-US" sz="1800" i="0" u="none" strike="noStrike" baseline="0" dirty="0">
                <a:latin typeface="Times-Roman"/>
              </a:rPr>
              <a:t>used by the user to send the user name and password)</a:t>
            </a:r>
            <a:endParaRPr lang="en-US" sz="1800" b="1" dirty="0">
              <a:latin typeface="Times-Roman"/>
            </a:endParaRPr>
          </a:p>
          <a:p>
            <a:pPr algn="l">
              <a:buFont typeface="+mj-lt"/>
              <a:buAutoNum type="arabicPeriod"/>
            </a:pPr>
            <a:r>
              <a:rPr lang="en-US" sz="1800" b="1" i="0" u="none" strike="noStrike" baseline="0" dirty="0">
                <a:latin typeface="Times-Roman"/>
              </a:rPr>
              <a:t>authenticate-ack(</a:t>
            </a:r>
            <a:r>
              <a:rPr lang="en-US" sz="1800" i="0" u="none" strike="noStrike" baseline="0" dirty="0">
                <a:latin typeface="Times-Roman"/>
              </a:rPr>
              <a:t>used by the system to allow access)</a:t>
            </a:r>
            <a:endParaRPr lang="en-US" sz="1800" i="0" u="none" strike="noStrike" baseline="0" dirty="0">
              <a:latin typeface="Times-Roman"/>
            </a:endParaRPr>
          </a:p>
          <a:p>
            <a:pPr algn="l">
              <a:buFont typeface="+mj-lt"/>
              <a:buAutoNum type="arabicPeriod"/>
            </a:pPr>
            <a:r>
              <a:rPr lang="en-IN" sz="1800" b="1" i="0" u="none" strike="noStrike" baseline="0" dirty="0">
                <a:latin typeface="Times-Roman"/>
              </a:rPr>
              <a:t>authenticate-nak(</a:t>
            </a:r>
            <a:r>
              <a:rPr lang="en-IN" sz="1800" i="0" u="none" strike="noStrike" baseline="0" dirty="0">
                <a:latin typeface="Times-Roman"/>
              </a:rPr>
              <a:t>used by the system to deny access).</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PAP in PPP frame</a:t>
            </a:r>
            <a:endParaRPr lang="en-IN" dirty="0"/>
          </a:p>
        </p:txBody>
      </p:sp>
      <p:pic>
        <p:nvPicPr>
          <p:cNvPr id="5" name="Picture 4"/>
          <p:cNvPicPr>
            <a:picLocks noChangeAspect="1"/>
          </p:cNvPicPr>
          <p:nvPr/>
        </p:nvPicPr>
        <p:blipFill>
          <a:blip r:embed="rId1"/>
          <a:stretch>
            <a:fillRect/>
          </a:stretch>
        </p:blipFill>
        <p:spPr>
          <a:xfrm>
            <a:off x="1561839" y="1691489"/>
            <a:ext cx="6020322" cy="3475021"/>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Challenge Handshake Authentication Protocol (CHAP)</a:t>
            </a:r>
            <a:endParaRPr lang="en-IN" sz="2800" dirty="0"/>
          </a:p>
        </p:txBody>
      </p:sp>
      <p:sp>
        <p:nvSpPr>
          <p:cNvPr id="3" name="Content Placeholder 2"/>
          <p:cNvSpPr>
            <a:spLocks noGrp="1"/>
          </p:cNvSpPr>
          <p:nvPr>
            <p:ph idx="1"/>
          </p:nvPr>
        </p:nvSpPr>
        <p:spPr/>
        <p:txBody>
          <a:bodyPr/>
          <a:lstStyle/>
          <a:p>
            <a:r>
              <a:rPr lang="en-US" sz="1800" dirty="0"/>
              <a:t>CHAP frames are exchanged during the peer authentication phase, when peer authentication based on the Challenge-Handshake Authentication Protocol (CHAP) is requested as one of the configuration options during the link establishment phase</a:t>
            </a:r>
            <a:endParaRPr lang="en-US" sz="1800" dirty="0"/>
          </a:p>
          <a:p>
            <a:endParaRPr lang="en-IN" sz="1800" b="0" i="0" u="none" strike="noStrike" baseline="0" dirty="0">
              <a:latin typeface="Times-Roman"/>
            </a:endParaRPr>
          </a:p>
          <a:p>
            <a:pPr algn="l"/>
            <a:r>
              <a:rPr lang="en-IN" sz="1800" b="0" i="0" u="none" strike="noStrike" baseline="0" dirty="0">
                <a:latin typeface="Times-Roman"/>
              </a:rPr>
              <a:t>three-way handshaking authentication protocol.</a:t>
            </a:r>
            <a:endParaRPr lang="en-IN" sz="1800" b="0" i="0" u="none" strike="noStrike" baseline="0" dirty="0">
              <a:latin typeface="Times-Roman"/>
            </a:endParaRPr>
          </a:p>
          <a:p>
            <a:pPr algn="l"/>
            <a:r>
              <a:rPr lang="en-IN" sz="1800" dirty="0">
                <a:latin typeface="Times-Roman"/>
              </a:rPr>
              <a:t>Provides greater security – password is kept secret – never sent online</a:t>
            </a:r>
            <a:endParaRPr lang="en-IN" sz="1800" dirty="0">
              <a:latin typeface="Times-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z="2000" dirty="0">
                <a:solidFill>
                  <a:srgbClr val="000000"/>
                </a:solidFill>
                <a:latin typeface="Times-Roman"/>
              </a:rPr>
              <a:t>The system sends the user a </a:t>
            </a:r>
            <a:r>
              <a:rPr lang="en-US" sz="2000" b="1" i="1" dirty="0">
                <a:solidFill>
                  <a:srgbClr val="000000"/>
                </a:solidFill>
                <a:latin typeface="Times-Roman"/>
              </a:rPr>
              <a:t>challenge packet </a:t>
            </a:r>
            <a:r>
              <a:rPr lang="en-US" sz="2000" dirty="0">
                <a:solidFill>
                  <a:srgbClr val="000000"/>
                </a:solidFill>
                <a:latin typeface="Times-Roman"/>
              </a:rPr>
              <a:t>containing a challenge value, usually </a:t>
            </a:r>
            <a:r>
              <a:rPr lang="en-IN" sz="2000" dirty="0">
                <a:solidFill>
                  <a:srgbClr val="000000"/>
                </a:solidFill>
                <a:latin typeface="Times-Roman"/>
              </a:rPr>
              <a:t>a few bytes.</a:t>
            </a:r>
            <a:endParaRPr lang="en-IN" sz="2000" dirty="0">
              <a:solidFill>
                <a:srgbClr val="000000"/>
              </a:solidFill>
              <a:latin typeface="Times-Roman"/>
            </a:endParaRPr>
          </a:p>
          <a:p>
            <a:pPr marL="457200" indent="-457200">
              <a:buFont typeface="+mj-lt"/>
              <a:buAutoNum type="arabicPeriod"/>
            </a:pPr>
            <a:endParaRPr lang="en-IN" sz="2000" dirty="0">
              <a:solidFill>
                <a:srgbClr val="000000"/>
              </a:solidFill>
              <a:latin typeface="Times-Roman"/>
            </a:endParaRPr>
          </a:p>
          <a:p>
            <a:pPr>
              <a:buFont typeface="+mj-lt"/>
              <a:buAutoNum type="arabicPeriod"/>
            </a:pPr>
            <a:r>
              <a:rPr lang="en-US" sz="2000" dirty="0">
                <a:solidFill>
                  <a:srgbClr val="000000"/>
                </a:solidFill>
                <a:latin typeface="Times-Roman"/>
              </a:rPr>
              <a:t>The user applies a predefined function that takes the challenge value and the user’s own password and creates a </a:t>
            </a:r>
            <a:r>
              <a:rPr lang="en-US" sz="2000" b="1" dirty="0">
                <a:solidFill>
                  <a:srgbClr val="000000"/>
                </a:solidFill>
                <a:latin typeface="Times-Roman"/>
              </a:rPr>
              <a:t>result</a:t>
            </a:r>
            <a:r>
              <a:rPr lang="en-US" sz="2000" dirty="0">
                <a:solidFill>
                  <a:srgbClr val="000000"/>
                </a:solidFill>
                <a:latin typeface="Times-Roman"/>
              </a:rPr>
              <a:t>. The user sends the result in the </a:t>
            </a:r>
            <a:r>
              <a:rPr lang="en-US" sz="2000" b="1" i="1" dirty="0">
                <a:solidFill>
                  <a:srgbClr val="000000"/>
                </a:solidFill>
                <a:latin typeface="Times-Roman"/>
              </a:rPr>
              <a:t>response packet </a:t>
            </a:r>
            <a:r>
              <a:rPr lang="en-US" sz="2000" dirty="0">
                <a:solidFill>
                  <a:srgbClr val="000000"/>
                </a:solidFill>
                <a:latin typeface="Times-Roman"/>
              </a:rPr>
              <a:t>to the system.</a:t>
            </a:r>
            <a:endParaRPr lang="en-US" sz="2000" dirty="0">
              <a:solidFill>
                <a:srgbClr val="000000"/>
              </a:solidFill>
              <a:latin typeface="Times-Roman"/>
            </a:endParaRPr>
          </a:p>
          <a:p>
            <a:pPr marL="457200" indent="-457200">
              <a:buFont typeface="+mj-lt"/>
              <a:buAutoNum type="arabicPeriod"/>
            </a:pPr>
            <a:endParaRPr lang="en-US" sz="2000" dirty="0">
              <a:solidFill>
                <a:srgbClr val="000000"/>
              </a:solidFill>
              <a:latin typeface="Times-Roman"/>
            </a:endParaRPr>
          </a:p>
          <a:p>
            <a:pPr>
              <a:buFont typeface="+mj-lt"/>
              <a:buAutoNum type="arabicPeriod"/>
            </a:pPr>
            <a:r>
              <a:rPr lang="en-US" sz="2000" dirty="0">
                <a:solidFill>
                  <a:srgbClr val="000000"/>
                </a:solidFill>
                <a:latin typeface="Times-Roman"/>
              </a:rPr>
              <a:t>The system does the same. It applies the </a:t>
            </a:r>
            <a:r>
              <a:rPr lang="en-US" sz="2000" b="1" i="1" dirty="0">
                <a:solidFill>
                  <a:srgbClr val="000000"/>
                </a:solidFill>
                <a:latin typeface="Times-Roman"/>
              </a:rPr>
              <a:t>same function </a:t>
            </a:r>
            <a:r>
              <a:rPr lang="en-US" sz="2000" dirty="0">
                <a:solidFill>
                  <a:srgbClr val="000000"/>
                </a:solidFill>
                <a:latin typeface="Times-Roman"/>
              </a:rPr>
              <a:t>to the password of the user (known to the system) and the challenge value to create a result. </a:t>
            </a:r>
            <a:r>
              <a:rPr lang="en-US" sz="2000" b="1" dirty="0">
                <a:solidFill>
                  <a:srgbClr val="000000"/>
                </a:solidFill>
                <a:latin typeface="Times-Roman"/>
              </a:rPr>
              <a:t>If result is same, access is granted, else denied</a:t>
            </a:r>
            <a:r>
              <a:rPr lang="en-US" sz="2000" dirty="0">
                <a:solidFill>
                  <a:srgbClr val="000000"/>
                </a:solidFill>
                <a:latin typeface="Times-Roman"/>
              </a:rPr>
              <a:t>.</a:t>
            </a:r>
            <a:endParaRPr lang="en-IN" sz="2000" dirty="0">
              <a:latin typeface="Times-Roman"/>
            </a:endParaRPr>
          </a:p>
          <a:p>
            <a:endParaRPr lang="en-IN"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Times-Roman"/>
              </a:rPr>
              <a:t>CHAP packets are encapsulated in the PPP frame with the protocol value </a:t>
            </a:r>
            <a:r>
              <a:rPr lang="en-US" sz="1800" b="1" i="0" u="none" strike="noStrike" baseline="0" dirty="0">
                <a:latin typeface="Times-Roman"/>
              </a:rPr>
              <a:t>0xC223</a:t>
            </a:r>
            <a:r>
              <a:rPr lang="en-US" sz="1800" b="0" i="0" u="none" strike="noStrike" baseline="0" dirty="0">
                <a:latin typeface="Times-Roman"/>
              </a:rPr>
              <a:t> in</a:t>
            </a:r>
            <a:endParaRPr lang="en-US" sz="1800" b="0" i="0" u="none" strike="noStrike" baseline="0" dirty="0">
              <a:latin typeface="Times-Roman"/>
            </a:endParaRPr>
          </a:p>
          <a:p>
            <a:pPr algn="l"/>
            <a:r>
              <a:rPr lang="en-US" sz="1800" b="0" i="0" u="none" strike="noStrike" baseline="0" dirty="0">
                <a:latin typeface="Times-Roman"/>
              </a:rPr>
              <a:t>hexadecimal. </a:t>
            </a:r>
            <a:endParaRPr lang="en-US" sz="1800" b="0" i="0" u="none" strike="noStrike" baseline="0" dirty="0">
              <a:latin typeface="Times-Roman"/>
            </a:endParaRPr>
          </a:p>
          <a:p>
            <a:pPr algn="l"/>
            <a:r>
              <a:rPr lang="en-US" sz="1800" b="0" i="0" u="none" strike="noStrike" baseline="0" dirty="0">
                <a:latin typeface="Times-Roman"/>
              </a:rPr>
              <a:t>There are four CHAP packets: </a:t>
            </a:r>
            <a:endParaRPr lang="en-US" sz="1800" b="0" i="0" u="none" strike="noStrike" baseline="0" dirty="0">
              <a:latin typeface="Times-Roman"/>
            </a:endParaRPr>
          </a:p>
          <a:p>
            <a:pPr algn="l"/>
            <a:r>
              <a:rPr lang="en-US" sz="1800" b="1" i="0" u="none" strike="noStrike" baseline="0" dirty="0">
                <a:latin typeface="Times-Roman"/>
              </a:rPr>
              <a:t>Challenge</a:t>
            </a:r>
            <a:r>
              <a:rPr lang="en-US" sz="1800" b="0" i="0" u="none" strike="noStrike" baseline="0" dirty="0">
                <a:latin typeface="Times-Roman"/>
              </a:rPr>
              <a:t>(used by the system to send the challenge value)</a:t>
            </a:r>
            <a:endParaRPr lang="en-US" sz="1800" b="0" i="0" u="none" strike="noStrike" baseline="0" dirty="0">
              <a:latin typeface="Times-Roman"/>
            </a:endParaRPr>
          </a:p>
          <a:p>
            <a:pPr algn="l"/>
            <a:r>
              <a:rPr lang="en-US" sz="1800" b="1" i="0" u="none" strike="noStrike" baseline="0" dirty="0">
                <a:latin typeface="Times-Roman"/>
              </a:rPr>
              <a:t>Response</a:t>
            </a:r>
            <a:r>
              <a:rPr lang="en-US" sz="1800" b="0" i="0" u="none" strike="noStrike" baseline="0" dirty="0">
                <a:latin typeface="Times-Roman"/>
              </a:rPr>
              <a:t>(is used by the user to return the result of the calculation)</a:t>
            </a:r>
            <a:endParaRPr lang="en-US" sz="1800" b="0" i="0" u="none" strike="noStrike" baseline="0" dirty="0">
              <a:latin typeface="Times-Roman"/>
            </a:endParaRPr>
          </a:p>
          <a:p>
            <a:pPr algn="l"/>
            <a:r>
              <a:rPr lang="en-US" sz="1800" b="1" i="0" u="none" strike="noStrike" baseline="0" dirty="0">
                <a:latin typeface="Times-Roman"/>
              </a:rPr>
              <a:t>Success</a:t>
            </a:r>
            <a:r>
              <a:rPr lang="en-US" sz="1800" b="0" i="0" u="none" strike="noStrike" baseline="0" dirty="0">
                <a:latin typeface="Times-Roman"/>
              </a:rPr>
              <a:t> (used by the system to allow access to the system) </a:t>
            </a:r>
            <a:endParaRPr lang="en-US" sz="1800" b="0" i="0" u="none" strike="noStrike" baseline="0" dirty="0">
              <a:latin typeface="Times-Roman"/>
            </a:endParaRPr>
          </a:p>
          <a:p>
            <a:pPr algn="l"/>
            <a:r>
              <a:rPr lang="en-US" sz="1800" b="1" dirty="0">
                <a:latin typeface="Times-Roman"/>
              </a:rPr>
              <a:t>F</a:t>
            </a:r>
            <a:r>
              <a:rPr lang="en-US" sz="1800" b="1" i="0" u="none" strike="noStrike" baseline="0" dirty="0">
                <a:latin typeface="Times-Roman"/>
              </a:rPr>
              <a:t>ailure</a:t>
            </a:r>
            <a:r>
              <a:rPr lang="en-US" sz="1800" b="0" i="0" u="none" strike="noStrike" baseline="0" dirty="0">
                <a:latin typeface="Times-Roman"/>
              </a:rPr>
              <a:t> (is used by the system to deny access to the system)</a:t>
            </a:r>
            <a:endParaRPr lang="en-US" sz="1800" b="0" i="0" u="none" strike="noStrike" baseline="0" dirty="0">
              <a:latin typeface="Times-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Framing</a:t>
            </a:r>
            <a:endParaRPr lang="en-IN" dirty="0"/>
          </a:p>
        </p:txBody>
      </p:sp>
      <p:sp>
        <p:nvSpPr>
          <p:cNvPr id="3" name="Content Placeholder 2"/>
          <p:cNvSpPr>
            <a:spLocks noGrp="1"/>
          </p:cNvSpPr>
          <p:nvPr>
            <p:ph idx="1"/>
          </p:nvPr>
        </p:nvSpPr>
        <p:spPr/>
        <p:txBody>
          <a:bodyPr/>
          <a:lstStyle/>
          <a:p>
            <a:pPr algn="just"/>
            <a:r>
              <a:rPr lang="en-IN" sz="2000" dirty="0">
                <a:latin typeface="+mj-lt"/>
              </a:rPr>
              <a:t>Pack bits into </a:t>
            </a:r>
            <a:r>
              <a:rPr lang="en-IN" sz="2000" b="1" dirty="0">
                <a:latin typeface="+mj-lt"/>
              </a:rPr>
              <a:t>frames</a:t>
            </a:r>
            <a:r>
              <a:rPr lang="en-IN" sz="2000" dirty="0">
                <a:latin typeface="+mj-lt"/>
              </a:rPr>
              <a:t>.</a:t>
            </a:r>
            <a:endParaRPr lang="en-IN" sz="2000" dirty="0">
              <a:latin typeface="+mj-lt"/>
            </a:endParaRPr>
          </a:p>
          <a:p>
            <a:pPr algn="just"/>
            <a:r>
              <a:rPr lang="en-US" sz="2000" b="0" i="0" u="none" strike="noStrike" baseline="0" dirty="0">
                <a:latin typeface="+mj-lt"/>
              </a:rPr>
              <a:t>For instance, postal system practices a type of framing.</a:t>
            </a:r>
            <a:endParaRPr lang="en-US" sz="2000" b="0" i="0" u="none" strike="noStrike" baseline="0" dirty="0">
              <a:latin typeface="+mj-lt"/>
            </a:endParaRPr>
          </a:p>
          <a:p>
            <a:pPr algn="just"/>
            <a:r>
              <a:rPr lang="en-US" sz="2000" b="0" i="1" u="none" strike="noStrike" baseline="0" dirty="0">
                <a:latin typeface="+mj-lt"/>
              </a:rPr>
              <a:t>Framing </a:t>
            </a:r>
            <a:r>
              <a:rPr lang="en-US" sz="2000" b="0" i="0" u="none" strike="noStrike" baseline="0" dirty="0">
                <a:latin typeface="+mj-lt"/>
              </a:rPr>
              <a:t>in the data-link layer separates a message from one source to a destination by adding a sender address and a destination address.</a:t>
            </a:r>
            <a:endParaRPr lang="en-US" sz="2000" b="0" i="0" u="none" strike="noStrike" baseline="0" dirty="0">
              <a:latin typeface="+mj-lt"/>
            </a:endParaRPr>
          </a:p>
          <a:p>
            <a:pPr algn="just"/>
            <a:r>
              <a:rPr lang="en-IN" sz="2000" b="0" i="0" u="none" strike="noStrike" baseline="0" dirty="0">
                <a:latin typeface="+mj-lt"/>
              </a:rPr>
              <a:t>destination address defines </a:t>
            </a:r>
            <a:r>
              <a:rPr lang="en-US" sz="2000" b="0" i="0" u="none" strike="noStrike" baseline="0" dirty="0">
                <a:latin typeface="+mj-lt"/>
              </a:rPr>
              <a:t>where the packet is to go;</a:t>
            </a:r>
            <a:r>
              <a:rPr lang="en-IN" sz="2000" b="0" i="0" u="none" strike="noStrike" baseline="0" dirty="0">
                <a:latin typeface="+mj-lt"/>
              </a:rPr>
              <a:t> </a:t>
            </a:r>
            <a:r>
              <a:rPr lang="en-US" sz="2000" b="0" i="0" u="none" strike="noStrike" baseline="0" dirty="0">
                <a:latin typeface="+mj-lt"/>
              </a:rPr>
              <a:t>sender address helps the recipient acknowledge the </a:t>
            </a:r>
            <a:r>
              <a:rPr lang="en-IN" sz="2000" b="0" i="0" u="none" strike="noStrike" baseline="0" dirty="0">
                <a:latin typeface="+mj-lt"/>
              </a:rPr>
              <a:t>receipt.</a:t>
            </a:r>
            <a:endParaRPr lang="en-IN" sz="2000" b="0" i="0" u="none" strike="noStrike" baseline="0" dirty="0">
              <a:latin typeface="+mj-lt"/>
            </a:endParaRPr>
          </a:p>
          <a:p>
            <a:pPr algn="just"/>
            <a:r>
              <a:rPr lang="en-IN" sz="2000" dirty="0">
                <a:latin typeface="+mj-lt"/>
              </a:rPr>
              <a:t>Frame size acts like a delimiter.</a:t>
            </a:r>
            <a:endParaRPr lang="en-IN" sz="2000" dirty="0">
              <a:latin typeface="+mj-lt"/>
            </a:endParaRPr>
          </a:p>
          <a:p>
            <a:pPr algn="just"/>
            <a:r>
              <a:rPr lang="en-IN" sz="2000" b="0" i="0" u="none" strike="noStrike" baseline="0" dirty="0">
                <a:latin typeface="+mj-lt"/>
              </a:rPr>
              <a:t>The size of a fixed size frame acts like a delimiter.</a:t>
            </a:r>
            <a:endParaRPr lang="en-IN" sz="2000" b="0" i="0" u="none" strike="noStrike" baseline="0" dirty="0">
              <a:latin typeface="+mj-lt"/>
            </a:endParaRPr>
          </a:p>
          <a:p>
            <a:pPr algn="just"/>
            <a:endParaRPr lang="en-US" sz="2000" b="0" i="0" u="none" strike="noStrike" baseline="0"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 Packets</a:t>
            </a:r>
            <a:endParaRPr lang="en-US" dirty="0"/>
          </a:p>
        </p:txBody>
      </p:sp>
      <p:pic>
        <p:nvPicPr>
          <p:cNvPr id="1026" name="Picture 2"/>
          <p:cNvPicPr>
            <a:picLocks noChangeAspect="1" noChangeArrowheads="1"/>
          </p:cNvPicPr>
          <p:nvPr/>
        </p:nvPicPr>
        <p:blipFill>
          <a:blip r:embed="rId1"/>
          <a:srcRect/>
          <a:stretch>
            <a:fillRect/>
          </a:stretch>
        </p:blipFill>
        <p:spPr bwMode="auto">
          <a:xfrm>
            <a:off x="1785918" y="1928802"/>
            <a:ext cx="5143536" cy="3331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Control Protocols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Internet Protocol Control Protocol (IPCP)</a:t>
            </a:r>
            <a:endParaRPr lang="en-US" sz="3600" dirty="0"/>
          </a:p>
        </p:txBody>
      </p:sp>
      <p:sp>
        <p:nvSpPr>
          <p:cNvPr id="3" name="Content Placeholder 2"/>
          <p:cNvSpPr>
            <a:spLocks noGrp="1"/>
          </p:cNvSpPr>
          <p:nvPr>
            <p:ph idx="1"/>
          </p:nvPr>
        </p:nvSpPr>
        <p:spPr/>
        <p:txBody>
          <a:bodyPr/>
          <a:lstStyle/>
          <a:p>
            <a:r>
              <a:rPr lang="en-US" sz="2400" dirty="0"/>
              <a:t>IPCP configures the link used to carry IP packets in the Internet.</a:t>
            </a:r>
            <a:endParaRPr lang="en-US" sz="2400" dirty="0"/>
          </a:p>
          <a:p>
            <a:r>
              <a:rPr lang="en-US" sz="2400" dirty="0"/>
              <a:t>The Internet Protocol Control Protocol (IPCP) is used to </a:t>
            </a:r>
            <a:r>
              <a:rPr lang="en-US" sz="2400" b="1" dirty="0"/>
              <a:t>configure, enable, and disable </a:t>
            </a:r>
            <a:r>
              <a:rPr lang="en-US" sz="2400" dirty="0"/>
              <a:t>IP over PPP links. It uses the same frame exchange mechanism as the link control protocol (LCP).</a:t>
            </a: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the value of the protocol field in hexadecimal is </a:t>
            </a:r>
            <a:r>
              <a:rPr lang="en-US" sz="2400" b="1" dirty="0"/>
              <a:t>0x8021</a:t>
            </a:r>
            <a:endParaRPr lang="en-US" sz="2400" b="1" dirty="0"/>
          </a:p>
        </p:txBody>
      </p:sp>
      <p:pic>
        <p:nvPicPr>
          <p:cNvPr id="2050" name="Picture 2"/>
          <p:cNvPicPr>
            <a:picLocks noChangeAspect="1" noChangeArrowheads="1"/>
          </p:cNvPicPr>
          <p:nvPr/>
        </p:nvPicPr>
        <p:blipFill>
          <a:blip r:embed="rId1"/>
          <a:srcRect/>
          <a:stretch>
            <a:fillRect/>
          </a:stretch>
        </p:blipFill>
        <p:spPr bwMode="auto">
          <a:xfrm>
            <a:off x="1571604" y="2500306"/>
            <a:ext cx="5867410" cy="137242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a:t>Address Field</a:t>
            </a:r>
            <a:endParaRPr lang="en-US" sz="2000" b="1" dirty="0"/>
          </a:p>
          <a:p>
            <a:pPr>
              <a:buNone/>
            </a:pPr>
            <a:r>
              <a:rPr lang="en-US" sz="2000" dirty="0"/>
              <a:t>	The address field is one octet in length, and is part of the HDLC-like framing for PPP. It is always set to 0xff.</a:t>
            </a:r>
            <a:endParaRPr lang="en-US" sz="2000" dirty="0"/>
          </a:p>
          <a:p>
            <a:r>
              <a:rPr lang="en-US" sz="2000" b="1" dirty="0"/>
              <a:t>Control Field</a:t>
            </a:r>
            <a:endParaRPr lang="en-US" sz="2000" b="1" dirty="0"/>
          </a:p>
          <a:p>
            <a:pPr>
              <a:buNone/>
            </a:pPr>
            <a:r>
              <a:rPr lang="en-US" sz="2000" dirty="0"/>
              <a:t>	The control field is one octet in length, and is part of the HDLC-like framing for PPP. It is always set to 0x03.</a:t>
            </a:r>
            <a:endParaRPr lang="en-US" sz="2000" dirty="0"/>
          </a:p>
          <a:p>
            <a:r>
              <a:rPr lang="en-US" sz="2000" b="1" dirty="0"/>
              <a:t>Protocol Id</a:t>
            </a:r>
            <a:endParaRPr lang="en-US" sz="2000" b="1" dirty="0"/>
          </a:p>
          <a:p>
            <a:pPr>
              <a:buNone/>
            </a:pPr>
            <a:r>
              <a:rPr lang="en-US" sz="2000" dirty="0"/>
              <a:t>	The protocol id identifies the type of information contained in the information field of the frame, and is always 0x8021 for IPCP frames.</a:t>
            </a:r>
            <a:endParaRPr lang="en-US" sz="2000" dirty="0"/>
          </a:p>
          <a:p>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dirty="0"/>
              <a:t>Id Field</a:t>
            </a:r>
            <a:endParaRPr lang="en-US" sz="1800" b="1" dirty="0"/>
          </a:p>
          <a:p>
            <a:pPr>
              <a:buNone/>
            </a:pPr>
            <a:r>
              <a:rPr lang="en-US" sz="1800" dirty="0"/>
              <a:t>	The id field is one octet in length, and carries an identifier that is used to match associated requests and replies.</a:t>
            </a:r>
            <a:endParaRPr lang="en-US" sz="1800" dirty="0"/>
          </a:p>
          <a:p>
            <a:r>
              <a:rPr lang="en-US" sz="1800" b="1" dirty="0"/>
              <a:t>Length Field</a:t>
            </a:r>
            <a:endParaRPr lang="en-US" sz="1800" b="1" dirty="0"/>
          </a:p>
          <a:p>
            <a:pPr>
              <a:buNone/>
            </a:pPr>
            <a:r>
              <a:rPr lang="en-US" sz="1800" dirty="0"/>
              <a:t>	The length field is two octets in length, and indicates the total length of the IPCP frame including the code, id, length, and data fields. The length must not exceed the maximum receive unit (MRU).</a:t>
            </a:r>
            <a:endParaRPr lang="en-US" sz="1800" dirty="0"/>
          </a:p>
          <a:p>
            <a:r>
              <a:rPr lang="en-US" sz="1800" b="1" dirty="0"/>
              <a:t>Data Field</a:t>
            </a:r>
            <a:endParaRPr lang="en-US" sz="1800" b="1" dirty="0"/>
          </a:p>
          <a:p>
            <a:pPr>
              <a:buNone/>
            </a:pPr>
            <a:r>
              <a:rPr lang="en-US" sz="1800" dirty="0"/>
              <a:t>	The data field is zero or more octets in length, as indicated by the length field. It contains the information associated with the frame, which may be configuration options, frame information, or simple data, in a format determined by the code field</a:t>
            </a:r>
            <a:endParaRPr lang="en-US" sz="1800" dirty="0"/>
          </a:p>
          <a:p>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IPCP Packet Codes</a:t>
            </a:r>
            <a:endParaRPr lang="en-IN" altLang="en-US"/>
          </a:p>
        </p:txBody>
      </p:sp>
      <p:pic>
        <p:nvPicPr>
          <p:cNvPr id="3074" name="Picture 2"/>
          <p:cNvPicPr>
            <a:picLocks noChangeAspect="1" noChangeArrowheads="1"/>
          </p:cNvPicPr>
          <p:nvPr/>
        </p:nvPicPr>
        <p:blipFill>
          <a:blip r:embed="rId1"/>
          <a:srcRect/>
          <a:stretch>
            <a:fillRect/>
          </a:stretch>
        </p:blipFill>
        <p:spPr bwMode="auto">
          <a:xfrm>
            <a:off x="1657350" y="1700213"/>
            <a:ext cx="5829300" cy="34575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Multipo</a:t>
            </a:r>
            <a:r>
              <a:rPr lang="en-US" dirty="0"/>
              <a:t>	</a:t>
            </a:r>
            <a:r>
              <a:rPr lang="en-US" dirty="0" err="1"/>
              <a:t>int</a:t>
            </a:r>
            <a:r>
              <a:rPr lang="en-US" dirty="0"/>
              <a:t> PPP</a:t>
            </a:r>
            <a:endParaRPr lang="en-US" dirty="0"/>
          </a:p>
        </p:txBody>
      </p:sp>
      <p:pic>
        <p:nvPicPr>
          <p:cNvPr id="4098" name="Picture 2"/>
          <p:cNvPicPr>
            <a:picLocks noGrp="1" noChangeAspect="1" noChangeArrowheads="1"/>
          </p:cNvPicPr>
          <p:nvPr>
            <p:ph idx="1"/>
          </p:nvPr>
        </p:nvPicPr>
        <p:blipFill>
          <a:blip r:embed="rId1"/>
          <a:srcRect/>
          <a:stretch>
            <a:fillRect/>
          </a:stretch>
        </p:blipFill>
        <p:spPr bwMode="auto">
          <a:xfrm>
            <a:off x="928662" y="2000240"/>
            <a:ext cx="6829444" cy="20167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sized framing</a:t>
            </a:r>
            <a:endParaRPr lang="en-IN" dirty="0"/>
          </a:p>
        </p:txBody>
      </p:sp>
      <p:sp>
        <p:nvSpPr>
          <p:cNvPr id="3" name="Content Placeholder 2"/>
          <p:cNvSpPr>
            <a:spLocks noGrp="1"/>
          </p:cNvSpPr>
          <p:nvPr>
            <p:ph idx="1"/>
          </p:nvPr>
        </p:nvSpPr>
        <p:spPr/>
        <p:txBody>
          <a:bodyPr/>
          <a:lstStyle/>
          <a:p>
            <a:pPr algn="l"/>
            <a:r>
              <a:rPr lang="en-US" sz="2200" dirty="0">
                <a:latin typeface="+mj-lt"/>
              </a:rPr>
              <a:t>T</a:t>
            </a:r>
            <a:r>
              <a:rPr lang="en-US" sz="2200" b="0" i="0" u="none" strike="noStrike" baseline="0" dirty="0">
                <a:latin typeface="+mj-lt"/>
              </a:rPr>
              <a:t>wo approaches :</a:t>
            </a:r>
            <a:endParaRPr lang="en-US" sz="2200" b="0" i="0" u="none" strike="noStrike" baseline="0" dirty="0">
              <a:latin typeface="+mj-lt"/>
            </a:endParaRPr>
          </a:p>
          <a:p>
            <a:pPr lvl="1"/>
            <a:r>
              <a:rPr lang="en-US" sz="1800" b="0" i="0" u="none" strike="noStrike" baseline="0" dirty="0">
                <a:latin typeface="+mj-lt"/>
              </a:rPr>
              <a:t>character-oriented approach </a:t>
            </a:r>
            <a:endParaRPr lang="en-US" sz="1800" b="0" i="0" u="none" strike="noStrike" baseline="0" dirty="0">
              <a:latin typeface="+mj-lt"/>
            </a:endParaRPr>
          </a:p>
          <a:p>
            <a:pPr lvl="1"/>
            <a:r>
              <a:rPr lang="en-US" sz="1800" b="0" i="0" u="none" strike="noStrike" baseline="0" dirty="0">
                <a:latin typeface="+mj-lt"/>
              </a:rPr>
              <a:t>bit-oriented approach.</a:t>
            </a:r>
            <a:endParaRPr lang="en-IN" sz="18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oriented approach</a:t>
            </a:r>
            <a:endParaRPr lang="en-IN" dirty="0"/>
          </a:p>
        </p:txBody>
      </p:sp>
      <p:sp>
        <p:nvSpPr>
          <p:cNvPr id="3" name="Content Placeholder 2"/>
          <p:cNvSpPr>
            <a:spLocks noGrp="1"/>
          </p:cNvSpPr>
          <p:nvPr>
            <p:ph idx="1"/>
          </p:nvPr>
        </p:nvSpPr>
        <p:spPr/>
        <p:txBody>
          <a:bodyPr/>
          <a:lstStyle/>
          <a:p>
            <a:r>
              <a:rPr lang="en-IN" sz="1800" dirty="0">
                <a:latin typeface="Times-Italic"/>
              </a:rPr>
              <a:t>C</a:t>
            </a:r>
            <a:r>
              <a:rPr lang="en-IN" sz="1800" b="0" u="none" strike="noStrike" baseline="0" dirty="0">
                <a:latin typeface="Times-Italic"/>
              </a:rPr>
              <a:t>haracter-oriented (or byte-oriented) framing</a:t>
            </a:r>
            <a:endParaRPr lang="en-IN" sz="1800" b="0" u="none" strike="noStrike" baseline="0" dirty="0">
              <a:latin typeface="Times-Italic"/>
            </a:endParaRPr>
          </a:p>
          <a:p>
            <a:r>
              <a:rPr lang="en-IN" sz="1800" dirty="0">
                <a:latin typeface="Times-Italic"/>
              </a:rPr>
              <a:t>Data is usually 8 bit character (ASCII)</a:t>
            </a:r>
            <a:endParaRPr lang="en-IN" sz="1800" dirty="0">
              <a:latin typeface="Times-Italic"/>
            </a:endParaRPr>
          </a:p>
          <a:p>
            <a:r>
              <a:rPr lang="en-IN" sz="1800" dirty="0">
                <a:latin typeface="Times-Italic"/>
              </a:rPr>
              <a:t>Header – source and destination address</a:t>
            </a:r>
            <a:endParaRPr lang="en-IN" sz="1800" dirty="0">
              <a:latin typeface="Times-Italic"/>
            </a:endParaRPr>
          </a:p>
          <a:p>
            <a:r>
              <a:rPr lang="en-US" sz="1800" dirty="0">
                <a:latin typeface="Times-Roman"/>
              </a:rPr>
              <a:t>T</a:t>
            </a:r>
            <a:r>
              <a:rPr lang="en-US" sz="1800" b="0" i="0" u="none" strike="noStrike" baseline="0" dirty="0">
                <a:latin typeface="Times-Roman"/>
              </a:rPr>
              <a:t>railer - carries error detection redundant bits</a:t>
            </a:r>
            <a:endParaRPr lang="en-US" sz="1800" b="0" i="0" u="none" strike="noStrike" baseline="0" dirty="0">
              <a:latin typeface="Times-Roman"/>
            </a:endParaRPr>
          </a:p>
          <a:p>
            <a:pPr algn="l"/>
            <a:r>
              <a:rPr lang="en-US" sz="1800" dirty="0">
                <a:latin typeface="Times-Roman"/>
              </a:rPr>
              <a:t>To separate frames, </a:t>
            </a:r>
            <a:r>
              <a:rPr lang="en-US" sz="1800" b="0" i="0" u="none" strike="noStrike" baseline="0" dirty="0">
                <a:latin typeface="Times-Roman"/>
              </a:rPr>
              <a:t>8-bit (1-byte) </a:t>
            </a:r>
            <a:r>
              <a:rPr lang="en-US" sz="1800" b="1" i="0" u="none" strike="noStrike" baseline="0" dirty="0">
                <a:latin typeface="Times-Bold"/>
              </a:rPr>
              <a:t>flag </a:t>
            </a:r>
            <a:r>
              <a:rPr lang="en-US" sz="1800" b="0" i="0" u="none" strike="noStrike" baseline="0" dirty="0">
                <a:latin typeface="Times-Roman"/>
              </a:rPr>
              <a:t>is added at the beginning and the </a:t>
            </a:r>
            <a:r>
              <a:rPr lang="en-IN" sz="1800" b="0" i="0" u="none" strike="noStrike" baseline="0" dirty="0">
                <a:latin typeface="Times-Roman"/>
              </a:rPr>
              <a:t>end of a frame.</a:t>
            </a:r>
            <a:endParaRPr lang="en-IN" sz="1800" b="0" i="0" u="none" strike="noStrike" baseline="0" dirty="0">
              <a:latin typeface="Times-Roman"/>
            </a:endParaRPr>
          </a:p>
          <a:p>
            <a:pPr algn="l"/>
            <a:r>
              <a:rPr lang="en-US" sz="1800" b="0" i="0" u="none" strike="noStrike" baseline="0" dirty="0">
                <a:latin typeface="Times-Roman"/>
              </a:rPr>
              <a:t>The flag, composed of protocol-dependent special characters, signals the</a:t>
            </a:r>
            <a:r>
              <a:rPr lang="en-IN" sz="1800" dirty="0">
                <a:latin typeface="Times-Roman"/>
              </a:rPr>
              <a:t> start and end of the frame.</a:t>
            </a:r>
            <a:endParaRPr lang="en-IN" sz="1800" dirty="0">
              <a:latin typeface="Times-Roman"/>
            </a:endParaRPr>
          </a:p>
          <a:p>
            <a:pPr algn="l"/>
            <a:endParaRPr lang="en-IN" sz="1800" dirty="0">
              <a:latin typeface="Times-Roman"/>
            </a:endParaRPr>
          </a:p>
        </p:txBody>
      </p:sp>
      <p:pic>
        <p:nvPicPr>
          <p:cNvPr id="5" name="Picture 4"/>
          <p:cNvPicPr>
            <a:picLocks noChangeAspect="1"/>
          </p:cNvPicPr>
          <p:nvPr/>
        </p:nvPicPr>
        <p:blipFill>
          <a:blip r:embed="rId1"/>
          <a:stretch>
            <a:fillRect/>
          </a:stretch>
        </p:blipFill>
        <p:spPr>
          <a:xfrm>
            <a:off x="1028393" y="4122322"/>
            <a:ext cx="7087214" cy="113547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19660</Words>
  <Application>WPS Presentation</Application>
  <PresentationFormat>On-screen Show (4:3)</PresentationFormat>
  <Paragraphs>479</Paragraphs>
  <Slides>77</Slides>
  <Notes>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77</vt:i4>
      </vt:variant>
    </vt:vector>
  </HeadingPairs>
  <TitlesOfParts>
    <vt:vector size="94" baseType="lpstr">
      <vt:lpstr>Arial</vt:lpstr>
      <vt:lpstr>SimSun</vt:lpstr>
      <vt:lpstr>Wingdings</vt:lpstr>
      <vt:lpstr>Calibri</vt:lpstr>
      <vt:lpstr>Times New Roman</vt:lpstr>
      <vt:lpstr>Courier New</vt:lpstr>
      <vt:lpstr>Times-Roman</vt:lpstr>
      <vt:lpstr>Times-Bold</vt:lpstr>
      <vt:lpstr>Times-Italic</vt:lpstr>
      <vt:lpstr>Segoe Print</vt:lpstr>
      <vt:lpstr>Microsoft YaHei</vt:lpstr>
      <vt:lpstr>Arial Unicode MS</vt:lpstr>
      <vt:lpstr>Times-BoldItalic</vt:lpstr>
      <vt:lpstr>Symbol</vt:lpstr>
      <vt:lpstr>Default Design</vt:lpstr>
      <vt:lpstr>1_Custom Design</vt:lpstr>
      <vt:lpstr>Custom Design</vt:lpstr>
      <vt:lpstr>PowerPoint 演示文稿</vt:lpstr>
      <vt:lpstr>Data Link Layer</vt:lpstr>
      <vt:lpstr>Data Link Layer</vt:lpstr>
      <vt:lpstr>PowerPoint 演示文稿</vt:lpstr>
      <vt:lpstr>Data Link Control (DLC)</vt:lpstr>
      <vt:lpstr>DLC Services</vt:lpstr>
      <vt:lpstr>Framing</vt:lpstr>
      <vt:lpstr>Variable sized framing</vt:lpstr>
      <vt:lpstr>Character oriented approach</vt:lpstr>
      <vt:lpstr>Problem?</vt:lpstr>
      <vt:lpstr>Byte Stuffing</vt:lpstr>
      <vt:lpstr>PowerPoint 演示文稿</vt:lpstr>
      <vt:lpstr>PowerPoint 演示文稿</vt:lpstr>
      <vt:lpstr>PowerPoint 演示文稿</vt:lpstr>
      <vt:lpstr>Bit oriented Framing</vt:lpstr>
      <vt:lpstr>Bit stuffing</vt:lpstr>
      <vt:lpstr>PowerPoint 演示文稿</vt:lpstr>
      <vt:lpstr>Bit stuffing and unstuffing</vt:lpstr>
      <vt:lpstr>Flow control</vt:lpstr>
      <vt:lpstr>PowerPoint 演示文稿</vt:lpstr>
      <vt:lpstr>PowerPoint 演示文稿</vt:lpstr>
      <vt:lpstr>Buffering</vt:lpstr>
      <vt:lpstr>Error control</vt:lpstr>
      <vt:lpstr>PowerPoint 演示文稿</vt:lpstr>
      <vt:lpstr>PowerPoint 演示文稿</vt:lpstr>
      <vt:lpstr>Connectionless</vt:lpstr>
      <vt:lpstr>Connection oriented</vt:lpstr>
      <vt:lpstr>Protocols</vt:lpstr>
      <vt:lpstr>Simple protocol</vt:lpstr>
      <vt:lpstr>FSM for simple protocol</vt:lpstr>
      <vt:lpstr>Flow diagram for simple protocol</vt:lpstr>
      <vt:lpstr>Stop and Wait protocol</vt:lpstr>
      <vt:lpstr>Stop and Wait protocol</vt:lpstr>
      <vt:lpstr>Stop and Wait protocol</vt:lpstr>
      <vt:lpstr>FSM for stop and wait protocol</vt:lpstr>
      <vt:lpstr>Sender states</vt:lpstr>
      <vt:lpstr>Receiver state</vt:lpstr>
      <vt:lpstr>PowerPoint 演示文稿</vt:lpstr>
      <vt:lpstr>High-level Data Link Control (HDLC)</vt:lpstr>
      <vt:lpstr>Normal Response Mode</vt:lpstr>
      <vt:lpstr>Asynchronous Balanced Mode</vt:lpstr>
      <vt:lpstr>HDLC Frames</vt:lpstr>
      <vt:lpstr>PowerPoint 演示文稿</vt:lpstr>
      <vt:lpstr>Control Field format</vt:lpstr>
      <vt:lpstr>Instructional Frame(I frame)</vt:lpstr>
      <vt:lpstr>Supervisory frame</vt:lpstr>
      <vt:lpstr>Supervisory frame</vt:lpstr>
      <vt:lpstr>Supervisory frame</vt:lpstr>
      <vt:lpstr>Unnumbered frame</vt:lpstr>
      <vt:lpstr>Unnumbered frame</vt:lpstr>
      <vt:lpstr>Point to point (PPP) protocol</vt:lpstr>
      <vt:lpstr>Framing</vt:lpstr>
      <vt:lpstr>PowerPoint 演示文稿</vt:lpstr>
      <vt:lpstr>FSM for PPP</vt:lpstr>
      <vt:lpstr>PowerPoint 演示文稿</vt:lpstr>
      <vt:lpstr>PowerPoint 演示文稿</vt:lpstr>
      <vt:lpstr>Link Control Protocol (LCP)</vt:lpstr>
      <vt:lpstr>Multiplexing in PPP</vt:lpstr>
      <vt:lpstr>PowerPoint 演示文稿</vt:lpstr>
      <vt:lpstr>Code field in LCP</vt:lpstr>
      <vt:lpstr>PowerPoint 演示文稿</vt:lpstr>
      <vt:lpstr>Common options</vt:lpstr>
      <vt:lpstr>Authentication protocols in PPP</vt:lpstr>
      <vt:lpstr>Password Authentication Protocol (PAP)</vt:lpstr>
      <vt:lpstr>Frames in PAP</vt:lpstr>
      <vt:lpstr>PAP in PPP frame</vt:lpstr>
      <vt:lpstr>Challenge Handshake Authentication Protocol (CHAP)</vt:lpstr>
      <vt:lpstr>PowerPoint 演示文稿</vt:lpstr>
      <vt:lpstr>PowerPoint 演示文稿</vt:lpstr>
      <vt:lpstr>CHAP Packets</vt:lpstr>
      <vt:lpstr>Network Control Protocols</vt:lpstr>
      <vt:lpstr>Internet Protocol Control Protocol (IPCP)</vt:lpstr>
      <vt:lpstr>PowerPoint 演示文稿</vt:lpstr>
      <vt:lpstr>PowerPoint 演示文稿</vt:lpstr>
      <vt:lpstr>PowerPoint 演示文稿</vt:lpstr>
      <vt:lpstr>IPCP Packet Codes</vt:lpstr>
      <vt:lpstr>Multipo	int PPP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743</cp:revision>
  <cp:lastPrinted>2113-01-01T00:00:00Z</cp:lastPrinted>
  <dcterms:created xsi:type="dcterms:W3CDTF">2113-01-01T00:00:00Z</dcterms:created>
  <dcterms:modified xsi:type="dcterms:W3CDTF">2023-06-25T01:08:32Z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8FE32DF7C1984AC6BF353055AE65F044</vt:lpwstr>
  </property>
  <property fmtid="{D5CDD505-2E9C-101B-9397-08002B2CF9AE}" pid="4" name="KSOProductBuildVer">
    <vt:lpwstr>1033-11.2.0.11537</vt:lpwstr>
  </property>
</Properties>
</file>