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4" r:id="rId4"/>
  </p:sldMasterIdLst>
  <p:notesMasterIdLst>
    <p:notesMasterId r:id="rId6"/>
  </p:notesMasterIdLst>
  <p:handoutMasterIdLst>
    <p:handoutMasterId r:id="rId75"/>
  </p:handoutMasterIdLst>
  <p:sldIdLst>
    <p:sldId id="286" r:id="rId5"/>
    <p:sldId id="288" r:id="rId7"/>
    <p:sldId id="340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4" autoAdjust="0"/>
  </p:normalViewPr>
  <p:slideViewPr>
    <p:cSldViewPr>
      <p:cViewPr varScale="1">
        <p:scale>
          <a:sx n="82" d="100"/>
          <a:sy n="82" d="100"/>
        </p:scale>
        <p:origin x="13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</a:fld>
            <a:endParaRPr lang="en-US" dirty="0"/>
          </a:p>
        </p:txBody>
      </p:sp>
      <p:sp>
        <p:nvSpPr>
          <p:cNvPr id="7" name="Slide Number Placeholder 3"/>
          <p:cNvSpPr txBox="1"/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Department of Computer Engineering and Information Technology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College of Engineering Pune (COEP)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anose="020B0604020202020204" pitchFamily="34" charset="0"/>
              </a:rPr>
              <a:t>Forerunners in Technical Education </a:t>
            </a:r>
            <a:endParaRPr lang="en-US" sz="1400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                                     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Department of Computer Engineering and Information Technology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College of Engineering Pune (COEP)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anose="020B0604020202020204" pitchFamily="34" charset="0"/>
              </a:rPr>
              <a:t>Forerunners in Technical Education </a:t>
            </a:r>
            <a:endParaRPr lang="en-US" sz="1400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                                     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mailto:vrt22.comp@coep.ac.in" TargetMode="Externa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7240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en-US" sz="4000" b="1" dirty="0">
                <a:solidFill>
                  <a:srgbClr val="0000FF"/>
                </a:solidFill>
              </a:rPr>
              <a:t>Unit VI</a:t>
            </a: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en-US" sz="2000" b="1" dirty="0">
                <a:solidFill>
                  <a:srgbClr val="0000FF"/>
                </a:solidFill>
              </a:rPr>
              <a:t>(Part I)</a:t>
            </a:r>
            <a:endParaRPr lang="en-US" sz="2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13360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/>
              <a:t>Media Access Control</a:t>
            </a:r>
            <a:endParaRPr lang="en-US" sz="4500" b="1" dirty="0"/>
          </a:p>
          <a:p>
            <a:pPr algn="ctr"/>
            <a:r>
              <a:rPr lang="en-US" sz="4500" b="1" dirty="0"/>
              <a:t>(MAC)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4040" y="3803326"/>
            <a:ext cx="4055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Vinit R Tribhuvan</a:t>
            </a:r>
            <a:endParaRPr lang="en-US" sz="2400" b="1" dirty="0">
              <a:latin typeface="+mn-lt"/>
            </a:endParaRP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vrt22.comp@coep.ac.in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backoff time T</a:t>
            </a:r>
            <a:r>
              <a:rPr lang="en-IN" sz="2800" dirty="0"/>
              <a:t>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Pure ALOHA has a second method to prevent congesting the channel with retransmitted frames.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After a maximum number of retransmission attempts </a:t>
            </a:r>
            <a:r>
              <a:rPr lang="en-US" sz="1800" b="1" i="1" u="none" strike="noStrike" baseline="0" dirty="0" err="1">
                <a:latin typeface="Times-Italic"/>
              </a:rPr>
              <a:t>Kmax</a:t>
            </a:r>
            <a:r>
              <a:rPr lang="en-US" sz="1800" b="0" i="1" u="none" strike="noStrike" baseline="0" dirty="0">
                <a:latin typeface="Times-Italic"/>
              </a:rPr>
              <a:t>, </a:t>
            </a:r>
            <a:r>
              <a:rPr lang="en-US" sz="1800" b="0" i="0" u="none" strike="noStrike" baseline="0" dirty="0">
                <a:latin typeface="Times-Roman"/>
              </a:rPr>
              <a:t>a station must give up and try later.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time-out period is equal to the maximum possible round-trip propagation delay, </a:t>
            </a:r>
            <a:r>
              <a:rPr lang="en-US" sz="1800" b="1" i="0" u="none" strike="noStrike" baseline="0" dirty="0">
                <a:latin typeface="Times-Roman"/>
              </a:rPr>
              <a:t>which is twice the amount of time required to send a frame between the two most widely </a:t>
            </a:r>
            <a:r>
              <a:rPr lang="en-IN" sz="1800" b="1" i="0" u="none" strike="noStrike" baseline="0" dirty="0">
                <a:latin typeface="Times-Roman"/>
              </a:rPr>
              <a:t>separated stations (2 </a:t>
            </a:r>
            <a:r>
              <a:rPr lang="en-IN" sz="1800" b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i="1" u="none" strike="noStrike" baseline="0" dirty="0" err="1">
                <a:latin typeface="Times-Italic"/>
              </a:rPr>
              <a:t>Tp</a:t>
            </a:r>
            <a:r>
              <a:rPr lang="en-IN" sz="1800" b="1" i="0" u="none" strike="noStrike" baseline="0" dirty="0">
                <a:latin typeface="Times-Roman"/>
              </a:rPr>
              <a:t>)</a:t>
            </a:r>
            <a:endParaRPr lang="en-IN" sz="1800" b="1" i="0" u="none" strike="noStrike" baseline="0" dirty="0">
              <a:latin typeface="Times-Roman"/>
            </a:endParaRPr>
          </a:p>
          <a:p>
            <a:pPr algn="l"/>
            <a:endParaRPr lang="en-IN" sz="1800" b="1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backoff time </a:t>
            </a:r>
            <a:r>
              <a:rPr lang="en-US" sz="1800" b="0" i="1" u="none" strike="noStrike" baseline="0" dirty="0">
                <a:latin typeface="Times-Italic"/>
              </a:rPr>
              <a:t>TB </a:t>
            </a:r>
            <a:r>
              <a:rPr lang="en-US" sz="1800" b="0" i="0" u="none" strike="noStrike" baseline="0" dirty="0">
                <a:latin typeface="Times-Roman"/>
              </a:rPr>
              <a:t>is a random value that normally depends on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Times-Roman"/>
              </a:rPr>
              <a:t>(the number of attempted unsuccessful transmissions).</a:t>
            </a: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exponential backoff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for each retransmission, a multiplier </a:t>
            </a:r>
            <a:r>
              <a:rPr lang="en-US" sz="1800" b="0" i="1" u="none" strike="noStrike" baseline="0" dirty="0">
                <a:latin typeface="Times-Italic"/>
              </a:rPr>
              <a:t>R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0 to 2</a:t>
            </a:r>
            <a:r>
              <a:rPr lang="en-US" sz="1800" b="0" i="1" u="none" strike="noStrike" baseline="30000" dirty="0">
                <a:latin typeface="Times-Italic"/>
              </a:rPr>
              <a:t>K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-</a:t>
            </a:r>
            <a:r>
              <a:rPr lang="en-US" sz="1800" b="0" i="0" u="none" strike="noStrike" baseline="0" dirty="0">
                <a:latin typeface="Times-Roman"/>
              </a:rPr>
              <a:t>1 is randomly chosen and multiplied by </a:t>
            </a:r>
            <a:r>
              <a:rPr lang="en-US" sz="1800" b="1" i="1" u="none" strike="noStrike" baseline="0" dirty="0" err="1">
                <a:latin typeface="Times-Italic"/>
              </a:rPr>
              <a:t>Tp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(maximum propagation time) or </a:t>
            </a:r>
            <a:r>
              <a:rPr lang="en-US" sz="1800" b="1" i="1" u="none" strike="noStrike" baseline="0" dirty="0" err="1">
                <a:latin typeface="Times-Italic"/>
              </a:rPr>
              <a:t>Tfr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(the average time required to send out a frame) to find </a:t>
            </a:r>
            <a:r>
              <a:rPr lang="en-US" sz="1800" b="1" i="1" u="none" strike="noStrike" baseline="0" dirty="0">
                <a:latin typeface="Times-Italic"/>
              </a:rPr>
              <a:t>T</a:t>
            </a:r>
            <a:r>
              <a:rPr lang="en-US" sz="1400" b="1" i="1" u="none" strike="noStrike" baseline="0" dirty="0">
                <a:latin typeface="Times-Italic"/>
              </a:rPr>
              <a:t>B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Note that in this procedure, the range of the random numbers increases after each collision. The value of</a:t>
            </a:r>
            <a:r>
              <a:rPr lang="en-US" sz="1800" b="1" i="0" u="none" strike="noStrike" baseline="0" dirty="0">
                <a:latin typeface="Times-Roman"/>
              </a:rPr>
              <a:t> </a:t>
            </a:r>
            <a:r>
              <a:rPr lang="en-US" sz="1800" b="1" i="1" u="none" strike="noStrike" baseline="0" dirty="0" err="1">
                <a:latin typeface="Times-Italic"/>
              </a:rPr>
              <a:t>Kmax</a:t>
            </a:r>
            <a:r>
              <a:rPr lang="en-US" sz="1800" b="1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usually chosen as 15.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time in which there is a possibility of collision.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047" y="2121353"/>
            <a:ext cx="6751905" cy="31473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Station B starts to send a frame at 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Now imagine station A has started to send its frame after </a:t>
            </a:r>
            <a:r>
              <a:rPr lang="en-US" sz="1800" b="0" i="1" u="none" strike="noStrike" baseline="0" dirty="0">
                <a:latin typeface="Times-Italic"/>
              </a:rPr>
              <a:t>t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-</a:t>
            </a:r>
            <a:r>
              <a:rPr lang="en-US" sz="1800" b="0" i="1" u="none" strike="noStrike" baseline="0" dirty="0">
                <a:latin typeface="Times-Italic"/>
              </a:rPr>
              <a:t>Tfr.</a:t>
            </a:r>
            <a:endParaRPr lang="en-US" sz="1800" b="0" i="1" u="none" strike="noStrike" baseline="0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leads to a collision between the frames from station B and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u="none" strike="noStrike" baseline="0" dirty="0">
                <a:latin typeface="Times-Italic"/>
              </a:rPr>
              <a:t>station A</a:t>
            </a:r>
            <a:endParaRPr lang="en-US" sz="1800" b="0" u="none" strike="noStrike" baseline="0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suppose that station C starts to send a frame before time </a:t>
            </a:r>
            <a:r>
              <a:rPr lang="en-IN" sz="1800" b="0" i="1" u="none" strike="noStrike" baseline="0" dirty="0">
                <a:latin typeface="Times-Italic"/>
              </a:rPr>
              <a:t>t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IN" sz="1800" b="0" i="1" u="none" strike="noStrike" baseline="0" dirty="0">
                <a:latin typeface="Times-Italic"/>
              </a:rPr>
              <a:t>Tfr.</a:t>
            </a:r>
            <a:endParaRPr lang="en-IN" sz="1800" b="0" i="1" u="none" strike="noStrike" baseline="0" dirty="0">
              <a:latin typeface="Times-Italic"/>
            </a:endParaRPr>
          </a:p>
          <a:p>
            <a:pPr algn="l"/>
            <a:endParaRPr lang="en-IN" sz="1800" i="1" dirty="0">
              <a:latin typeface="Times-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there is also a collision between frames from station B and station C.</a:t>
            </a:r>
            <a:r>
              <a:rPr lang="en-IN" sz="1800" b="0" i="1" u="none" strike="noStrike" baseline="0" dirty="0">
                <a:latin typeface="Times-Italic"/>
              </a:rPr>
              <a:t>	</a:t>
            </a:r>
            <a:endParaRPr lang="en-IN" sz="1800" b="0" i="1" u="none" strike="noStrike" baseline="0" dirty="0">
              <a:latin typeface="Times-Italic"/>
            </a:endParaRPr>
          </a:p>
          <a:p>
            <a:pPr algn="l"/>
            <a:endParaRPr lang="en-IN" sz="1800" i="1" dirty="0">
              <a:latin typeface="Times-It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200" b="1" i="0" u="none" strike="noStrike" baseline="0" dirty="0">
                <a:latin typeface="Times-Roman"/>
              </a:rPr>
              <a:t>we see that the vulnerable time during which a collision may occur in pure ALOHA is 2 times the frame transmission time</a:t>
            </a:r>
            <a:endParaRPr lang="en-IN" sz="2200" b="1" dirty="0"/>
          </a:p>
          <a:p>
            <a:endParaRPr lang="en-IN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334" y="2781247"/>
            <a:ext cx="5877332" cy="7620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 ALOHA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there is no rule that defines when the station can send.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station may send soon after another station has started or just before another station has finished.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Slotted ALOHA improves the efficiency of pure ALOHA.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</a:t>
            </a:r>
            <a:r>
              <a:rPr lang="en-US" sz="1800" b="1" i="0" u="none" strike="noStrike" baseline="0" dirty="0">
                <a:latin typeface="Times-Bold"/>
              </a:rPr>
              <a:t>slotted ALOHA </a:t>
            </a:r>
            <a:r>
              <a:rPr lang="en-US" sz="1800" b="0" i="0" u="none" strike="noStrike" baseline="0" dirty="0">
                <a:latin typeface="Times-Roman"/>
              </a:rPr>
              <a:t>we divide the time into slots of </a:t>
            </a:r>
            <a:r>
              <a:rPr lang="en-US" sz="1800" b="0" i="1" u="none" strike="noStrike" baseline="0" dirty="0" err="1">
                <a:latin typeface="Times-Italic"/>
              </a:rPr>
              <a:t>Tfr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seconds and force the station to </a:t>
            </a:r>
            <a:r>
              <a:rPr lang="en-US" sz="1800" b="1" i="0" u="none" strike="noStrike" baseline="0" dirty="0">
                <a:latin typeface="Times-Roman"/>
              </a:rPr>
              <a:t>send only at the beginning of the time slot.</a:t>
            </a:r>
            <a:endParaRPr lang="en-I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998" y="1653386"/>
            <a:ext cx="8116003" cy="35512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if a station misses this moment, it must wait until the beginning of the next time</a:t>
            </a:r>
            <a:endParaRPr lang="en-US" sz="18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-Roman"/>
              </a:rPr>
              <a:t> slot.</a:t>
            </a:r>
            <a:endParaRPr lang="en-IN" sz="18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Of course, there is still the possibility of collision if two stations try to send at the beginning of the </a:t>
            </a:r>
            <a:r>
              <a:rPr lang="en-US" sz="1800" b="1" i="0" u="none" strike="noStrike" baseline="0" dirty="0">
                <a:latin typeface="Times-Roman"/>
              </a:rPr>
              <a:t>same time slot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However, the vulnerable time </a:t>
            </a:r>
            <a:r>
              <a:rPr lang="en-US" sz="1800" b="0" i="0" u="none" strike="noStrike" baseline="0" dirty="0">
                <a:latin typeface="Times-Roman"/>
              </a:rPr>
              <a:t>is now reduced to one-half, equal to </a:t>
            </a:r>
            <a:r>
              <a:rPr lang="en-US" sz="1800" b="0" i="1" u="none" strike="noStrike" baseline="0" dirty="0">
                <a:latin typeface="Times-Italic"/>
              </a:rPr>
              <a:t>Tfr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4343400"/>
            <a:ext cx="3779848" cy="5867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Carrier sense multiple access (CSMA)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Minimizes the chance of collision.</a:t>
            </a:r>
            <a:endParaRPr lang="en-US" sz="1800" b="0" i="0" u="none" strike="noStrike" baseline="0" dirty="0">
              <a:latin typeface="Times-Roman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first listen (sense) to the medium (or check the state of the medium) </a:t>
            </a:r>
            <a:r>
              <a:rPr lang="en-IN" sz="1800" b="0" i="0" u="none" strike="noStrike" baseline="0" dirty="0">
                <a:latin typeface="Times-Roman"/>
              </a:rPr>
              <a:t>before sending.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sense before transmit – listen before talk.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CSMA can reduce the possibility of collision, but it cannot eliminate it.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Space/time model of a collision in CSMA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7205"/>
            <a:ext cx="9144000" cy="42235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Multiple Access Protocols</a:t>
            </a:r>
            <a:endParaRPr lang="en-US" sz="3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172829"/>
            <a:ext cx="8686800" cy="3886200"/>
          </a:xfrm>
        </p:spPr>
        <p:txBody>
          <a:bodyPr/>
          <a:lstStyle/>
          <a:p>
            <a:endParaRPr lang="en-US" altLang="en-US" sz="2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96" y="1972381"/>
            <a:ext cx="7141408" cy="21694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possibility of collision still exists because of propagation delay.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when a station </a:t>
            </a:r>
            <a:r>
              <a:rPr lang="en-US" sz="1800" b="0" i="0" u="none" strike="noStrike" baseline="0" dirty="0">
                <a:latin typeface="Times-Roman"/>
              </a:rPr>
              <a:t>sends a frame, it still takes time (although very short) for the first bit to reach every station and for every station to sense it.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station may sense the medium and find it idle, only because the first bit sent by another station has not yet been received.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At 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1, station B senses the medium and finds it idle, so it sends a frame.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At </a:t>
            </a:r>
            <a:r>
              <a:rPr lang="en-US" sz="1800" b="0" i="0" u="none" strike="noStrike" baseline="0" dirty="0">
                <a:latin typeface="Times-Roman"/>
              </a:rPr>
              <a:t>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2 (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2 &gt;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1), station C senses the medium and finds it idle because, at this time, the first bits from station B have not reached station C.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Station C also sends a frame. The two signals collide and both frames are destroyed.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Vulnerable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vulnerable time for CSMA is the </a:t>
            </a:r>
            <a:r>
              <a:rPr lang="en-US" sz="1800" b="1" i="1" u="none" strike="noStrike" baseline="0" dirty="0">
                <a:latin typeface="Times-BoldItalic"/>
              </a:rPr>
              <a:t>propagation time </a:t>
            </a:r>
            <a:r>
              <a:rPr lang="en-US" sz="1800" b="0" i="1" u="none" strike="noStrike" baseline="0" dirty="0" err="1">
                <a:latin typeface="Times-Italic"/>
              </a:rPr>
              <a:t>Tp</a:t>
            </a:r>
            <a:endParaRPr lang="en-US" sz="1800" b="0" i="1" u="none" strike="noStrike" baseline="0" dirty="0">
              <a:latin typeface="Times-Italic"/>
            </a:endParaRPr>
          </a:p>
          <a:p>
            <a:endParaRPr lang="en-US" sz="1800" b="0" i="1" u="none" strike="noStrike" baseline="0" dirty="0">
              <a:latin typeface="Times-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is the time needed for a signal to propagate from one end of the medium to the other.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sends a frame and any other station tries to send a frame during this time, a collision will result.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But if the first bit of the frame reaches the end of the medium, every station will </a:t>
            </a:r>
            <a:r>
              <a:rPr lang="en-US" sz="1800" b="1" i="1" u="none" strike="noStrike" baseline="0" dirty="0">
                <a:latin typeface="Times-Roman"/>
              </a:rPr>
              <a:t>already have heard the bit and will refrain </a:t>
            </a:r>
            <a:r>
              <a:rPr lang="en-US" sz="1800" b="0" i="0" u="none" strike="noStrike" baseline="0" dirty="0">
                <a:latin typeface="Times-Roman"/>
              </a:rPr>
              <a:t>from sending.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Times-Roman"/>
              </a:rPr>
              <a:t>The </a:t>
            </a:r>
            <a:r>
              <a:rPr lang="en-US" sz="1800" b="0" i="0" u="none" strike="noStrike" baseline="0" dirty="0">
                <a:latin typeface="Times-Roman"/>
              </a:rPr>
              <a:t>leftmost station, A, sends a frame at 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1, which reaches the rightmost station, D, at 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1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US" sz="1800" b="0" i="1" u="none" strike="noStrike" baseline="0" dirty="0">
                <a:latin typeface="Times-Italic"/>
              </a:rPr>
              <a:t>Tp</a:t>
            </a:r>
            <a:r>
              <a:rPr lang="en-US" sz="1800" b="0" i="0" u="none" strike="noStrike" baseline="0" dirty="0">
                <a:latin typeface="Times-Roman"/>
              </a:rPr>
              <a:t>. The gray area shows the vulnerable area in time and space.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514600"/>
            <a:ext cx="7218537" cy="22862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What should a station do if the channel is busy?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What should a station do if the channel </a:t>
            </a:r>
            <a:r>
              <a:rPr lang="en-IN" sz="1800" b="0" i="0" u="none" strike="noStrike" baseline="0" dirty="0">
                <a:latin typeface="Times-Roman"/>
              </a:rPr>
              <a:t>is idle?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methods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1-persistent 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</a:t>
            </a:r>
            <a:endParaRPr lang="en-US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nonpersistent method</a:t>
            </a:r>
            <a:endParaRPr lang="en-US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80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-persistent method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1-persistent </a:t>
            </a:r>
            <a:r>
              <a:rPr lang="en-US" dirty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Times-Roman"/>
              </a:rPr>
              <a:t>After the station </a:t>
            </a:r>
            <a:r>
              <a:rPr lang="en-US" sz="1800" b="0" i="0" u="none" strike="noStrike" baseline="0" dirty="0">
                <a:latin typeface="Times-Roman"/>
              </a:rPr>
              <a:t>finds the line idle, it sends its frame immediately (with probability 1).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This method has </a:t>
            </a:r>
            <a:r>
              <a:rPr lang="en-US" sz="1800" b="0" i="0" u="none" strike="noStrike" baseline="0" dirty="0">
                <a:latin typeface="Times-Roman"/>
              </a:rPr>
              <a:t>the highest chance of collision because two or more stations may find the line idle and </a:t>
            </a:r>
            <a:r>
              <a:rPr lang="en-IN" sz="1800" b="0" i="0" u="none" strike="noStrike" baseline="0" dirty="0">
                <a:latin typeface="Times-Roman"/>
              </a:rPr>
              <a:t>send their frames immediately.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Ethernet uses this method</a:t>
            </a:r>
            <a:r>
              <a:rPr lang="en-IN" sz="1800" dirty="0">
                <a:latin typeface="Times-Roman"/>
              </a:rPr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8681" y="3200222"/>
            <a:ext cx="4366638" cy="20575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Nonpersistent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 station that has a frame to send senses the line. If the line is idle, it sends immediately. </a:t>
            </a:r>
            <a:endParaRPr lang="en-US" sz="18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line is not idle, it waits a random amount of time and then senses the line again.</a:t>
            </a:r>
            <a:endParaRPr lang="en-US" sz="1800" dirty="0">
              <a:latin typeface="Times-Roman"/>
            </a:endParaRPr>
          </a:p>
          <a:p>
            <a:pPr marL="0" indent="0" algn="l">
              <a:buNone/>
            </a:pPr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nonpersistent approach </a:t>
            </a:r>
            <a:r>
              <a:rPr lang="en-US" sz="1800" b="1" i="1" u="none" strike="noStrike" baseline="0" dirty="0">
                <a:latin typeface="Times-Roman"/>
              </a:rPr>
              <a:t>reduces the chance of collision </a:t>
            </a:r>
            <a:r>
              <a:rPr lang="en-US" sz="1800" b="0" i="0" u="none" strike="noStrike" baseline="0" dirty="0">
                <a:latin typeface="Times-Roman"/>
              </a:rPr>
              <a:t>because it is unlikely that two or more stations will wait the same amount of time and </a:t>
            </a:r>
            <a:r>
              <a:rPr lang="en-IN" sz="1800" b="0" i="0" u="none" strike="noStrike" baseline="0" dirty="0">
                <a:latin typeface="Times-Roman"/>
              </a:rPr>
              <a:t>retry to send simultaneously.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reduces the efficiency of the network because the medium remains idle when there may be stations with frames to send.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p-Persistent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used if the channel has time slots with a slot duration equal to or greater than the maximum propagation time.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Combines </a:t>
            </a:r>
            <a:r>
              <a:rPr lang="en-US" sz="1800" b="0" i="0" u="none" strike="noStrike" baseline="0" dirty="0">
                <a:latin typeface="Times-Roman"/>
              </a:rPr>
              <a:t>the advantages of the other two strategies.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reduces the chance of collision and </a:t>
            </a:r>
            <a:r>
              <a:rPr lang="en-IN" sz="1800" b="0" i="0" u="none" strike="noStrike" baseline="0" dirty="0">
                <a:latin typeface="Times-Roman"/>
              </a:rPr>
              <a:t>improves efficiency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p-Persistent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after the station finds the line idle it follows these </a:t>
            </a:r>
            <a:r>
              <a:rPr lang="en-IN" sz="1800" b="0" i="0" u="none" strike="noStrike" baseline="0" dirty="0">
                <a:latin typeface="Times-Roman"/>
              </a:rPr>
              <a:t>steps: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-Roman"/>
              </a:rPr>
              <a:t>With probability </a:t>
            </a:r>
            <a:r>
              <a:rPr lang="en-US" sz="1800" b="0" i="1" u="none" strike="noStrike" baseline="0" dirty="0">
                <a:latin typeface="Times-Italic"/>
              </a:rPr>
              <a:t>p</a:t>
            </a:r>
            <a:r>
              <a:rPr lang="en-US" sz="1800" b="0" i="0" u="none" strike="noStrike" baseline="0" dirty="0">
                <a:latin typeface="Times-Roman"/>
              </a:rPr>
              <a:t>, the station sends its frame.</a:t>
            </a:r>
            <a:endParaRPr lang="en-IN" sz="1800" b="0" i="0" u="none" strike="noStrike" baseline="0" dirty="0">
              <a:latin typeface="Times-Roman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With probability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q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, the station waits for the beginning of the next time slot and checks the line again.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457200" lvl="1" indent="0">
              <a:buNone/>
            </a:pPr>
            <a:r>
              <a:rPr lang="en-US" sz="1400" b="1" i="0" u="none" strike="noStrike" baseline="0" dirty="0">
                <a:solidFill>
                  <a:srgbClr val="00FFFF"/>
                </a:solidFill>
                <a:latin typeface="Times-Bold"/>
              </a:rPr>
              <a:t>a.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-Roman"/>
              </a:rPr>
              <a:t>If the line is idle, it goes to step 1.</a:t>
            </a:r>
            <a:endParaRPr lang="en-US" sz="14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457200" lvl="1" indent="0">
              <a:buNone/>
            </a:pPr>
            <a:r>
              <a:rPr lang="en-US" sz="1400" b="1" i="0" u="none" strike="noStrike" baseline="0" dirty="0">
                <a:solidFill>
                  <a:srgbClr val="00FFFF"/>
                </a:solidFill>
                <a:latin typeface="Times-Bold"/>
              </a:rPr>
              <a:t>b.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-Roman"/>
              </a:rPr>
              <a:t>If the line is busy, it acts as though a collision has occurred and uses the backoff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Times-Roman"/>
              </a:rPr>
              <a:t>procedure.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Random Access</a:t>
            </a:r>
            <a:endParaRPr lang="en-US" sz="3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172829"/>
            <a:ext cx="8686800" cy="3886200"/>
          </a:xfrm>
        </p:spPr>
        <p:txBody>
          <a:bodyPr/>
          <a:lstStyle/>
          <a:p>
            <a:pPr algn="just"/>
            <a:r>
              <a:rPr lang="en-IN" sz="1800" b="0" i="0" u="none" strike="noStrike" baseline="0" dirty="0">
                <a:latin typeface="Times-Roman"/>
              </a:rPr>
              <a:t>Two features – 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altLang="en-US" sz="1800" b="1" dirty="0">
                <a:latin typeface="Times-Roman"/>
              </a:rPr>
              <a:t>Random Access</a:t>
            </a:r>
            <a:r>
              <a:rPr lang="en-IN" altLang="en-US" sz="1600" b="1" dirty="0">
                <a:latin typeface="Times-Roman"/>
              </a:rPr>
              <a:t> </a:t>
            </a:r>
            <a:r>
              <a:rPr lang="en-IN" altLang="en-US" sz="1600" dirty="0">
                <a:latin typeface="Times-Roman"/>
              </a:rPr>
              <a:t>- </a:t>
            </a:r>
            <a:r>
              <a:rPr lang="en-US" sz="1800" b="0" i="0" u="none" strike="noStrike" baseline="0" dirty="0">
                <a:latin typeface="Times-Roman"/>
              </a:rPr>
              <a:t>no scheduled time for a </a:t>
            </a:r>
            <a:r>
              <a:rPr lang="en-IN" sz="1800" b="0" i="0" u="none" strike="noStrike" baseline="0" dirty="0">
                <a:latin typeface="Times-Roman"/>
              </a:rPr>
              <a:t>station to transmit.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altLang="en-US" sz="1800" b="1" dirty="0">
                <a:latin typeface="Times-Roman"/>
              </a:rPr>
              <a:t>Contention</a:t>
            </a:r>
            <a:r>
              <a:rPr lang="en-IN" altLang="en-US" sz="1800" dirty="0">
                <a:latin typeface="Times-Roman"/>
              </a:rPr>
              <a:t> - </a:t>
            </a:r>
            <a:r>
              <a:rPr lang="en-US" sz="1800" b="0" i="0" u="none" strike="noStrike" baseline="0" dirty="0">
                <a:latin typeface="Times-Roman"/>
              </a:rPr>
              <a:t>Stations compete with one another to access the medium.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alt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station that has data to send uses a procedure defined by the protocol to make a </a:t>
            </a:r>
            <a:r>
              <a:rPr lang="en-US" sz="1800" b="1" i="0" u="none" strike="noStrike" baseline="0" dirty="0">
                <a:latin typeface="Times-Roman"/>
              </a:rPr>
              <a:t>decision</a:t>
            </a:r>
            <a:r>
              <a:rPr lang="en-US" sz="1800" b="0" i="0" u="none" strike="noStrike" baseline="0" dirty="0">
                <a:latin typeface="Times-Roman"/>
              </a:rPr>
              <a:t> on whether or not to send.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alt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Depends on the state of the medium (idle or busy).</a:t>
            </a:r>
            <a:endParaRPr lang="en-US" altLang="en-US" sz="16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783" y="1874385"/>
            <a:ext cx="3848433" cy="31092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148" y="1904868"/>
            <a:ext cx="5349704" cy="30482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45996"/>
            <a:ext cx="6858000" cy="391180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Carrier sense multiple access with collision avoidance (CSMA/CA)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sz="1800" b="0" i="0" u="none" strike="noStrike" baseline="0" dirty="0">
                <a:latin typeface="Times-Roman"/>
              </a:rPr>
              <a:t>For wireless networks.</a:t>
            </a:r>
            <a:endParaRPr lang="en-IN" sz="1800" b="0" i="0" u="none" strike="noStrike" baseline="0" dirty="0">
              <a:latin typeface="Times-Roman"/>
            </a:endParaRPr>
          </a:p>
          <a:p>
            <a:pPr algn="l">
              <a:lnSpc>
                <a:spcPct val="200000"/>
              </a:lnSpc>
            </a:pPr>
            <a:r>
              <a:rPr lang="en-US" sz="1800" b="0" i="0" u="none" strike="noStrike" baseline="0" dirty="0">
                <a:latin typeface="Times-Roman"/>
              </a:rPr>
              <a:t>Collisions are avoided through the use of CSMA/CA’s three strategies: </a:t>
            </a:r>
            <a:endParaRPr lang="en-US" sz="1800" b="0" i="0" u="none" strike="noStrike" baseline="0" dirty="0">
              <a:latin typeface="Times-Roman"/>
            </a:endParaRPr>
          </a:p>
          <a:p>
            <a:pPr lvl="1">
              <a:lnSpc>
                <a:spcPct val="200000"/>
              </a:lnSpc>
            </a:pPr>
            <a:r>
              <a:rPr lang="en-US" sz="1800" b="0" i="0" u="none" strike="noStrike" baseline="0" dirty="0">
                <a:latin typeface="Times-Roman"/>
              </a:rPr>
              <a:t>the interframe space</a:t>
            </a:r>
            <a:endParaRPr lang="en-US" sz="1800" b="0" i="0" u="none" strike="noStrike" baseline="0" dirty="0">
              <a:latin typeface="Times-Roman"/>
            </a:endParaRPr>
          </a:p>
          <a:p>
            <a:pPr lvl="1">
              <a:lnSpc>
                <a:spcPct val="200000"/>
              </a:lnSpc>
            </a:pPr>
            <a:r>
              <a:rPr lang="en-US" sz="1800" b="0" i="0" u="none" strike="noStrike" baseline="0" dirty="0">
                <a:latin typeface="Times-Roman"/>
              </a:rPr>
              <a:t>the contention window</a:t>
            </a:r>
            <a:endParaRPr lang="en-US" sz="1800" b="0" i="0" u="none" strike="noStrike" baseline="0" dirty="0">
              <a:latin typeface="Times-Roman"/>
            </a:endParaRPr>
          </a:p>
          <a:p>
            <a:pPr lvl="1">
              <a:lnSpc>
                <a:spcPct val="200000"/>
              </a:lnSpc>
            </a:pPr>
            <a:r>
              <a:rPr lang="en-US" sz="1800" b="0" i="0" u="none" strike="noStrike" baseline="0" dirty="0">
                <a:latin typeface="Times-Roman"/>
              </a:rPr>
              <a:t>acknowledgments</a:t>
            </a:r>
            <a:endParaRPr lang="en-IN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Interframe Space (IFS)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collisions are avoided by deferring transmission even if the channel is found idle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an idle channel is found, the station does not send immediately.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waits for a period of time called the </a:t>
            </a:r>
            <a:r>
              <a:rPr lang="en-US" sz="1800" b="1" i="1" u="none" strike="noStrike" baseline="0" dirty="0">
                <a:latin typeface="Times-BoldItalic"/>
              </a:rPr>
              <a:t>interframe space </a:t>
            </a:r>
            <a:r>
              <a:rPr lang="en-US" sz="1800" b="0" i="0" u="none" strike="noStrike" baseline="0" dirty="0">
                <a:latin typeface="Times-Roman"/>
              </a:rPr>
              <a:t>or </a:t>
            </a:r>
            <a:r>
              <a:rPr lang="en-US" sz="1800" b="1" i="1" u="none" strike="noStrike" baseline="0" dirty="0">
                <a:latin typeface="Times-BoldItalic"/>
              </a:rPr>
              <a:t>IFS</a:t>
            </a:r>
            <a:r>
              <a:rPr lang="en-US" sz="1800" b="1" i="0" u="none" strike="noStrike" baseline="0" dirty="0">
                <a:latin typeface="Times-Bold"/>
              </a:rPr>
              <a:t>.</a:t>
            </a:r>
            <a:endParaRPr lang="en-US" sz="1800" b="1" i="0" u="none" strike="noStrike" baseline="0" dirty="0">
              <a:latin typeface="Times-Bold"/>
            </a:endParaRPr>
          </a:p>
          <a:p>
            <a:pPr algn="l"/>
            <a:endParaRPr lang="en-US" sz="1800" b="1" dirty="0">
              <a:latin typeface="Times-Bold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distant station may have </a:t>
            </a:r>
            <a:r>
              <a:rPr lang="en-IN" sz="1800" b="0" i="0" u="none" strike="noStrike" baseline="0" dirty="0">
                <a:latin typeface="Times-Roman"/>
              </a:rPr>
              <a:t>already started transmitting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IFS time allows the front of the transmitted signal by the distant station to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reach this station.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After waiting an IFS time, if the channel is still idle, the station can send, but it still needs to wait a time equal to the contention window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Contention Window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1" i="0" u="none" strike="noStrike" baseline="0" dirty="0">
                <a:latin typeface="Times-Bold"/>
              </a:rPr>
              <a:t>contention window </a:t>
            </a:r>
            <a:r>
              <a:rPr lang="en-US" sz="1800" b="0" i="0" u="none" strike="noStrike" baseline="0" dirty="0">
                <a:latin typeface="Times-Roman"/>
              </a:rPr>
              <a:t>is an amount of time divided into </a:t>
            </a:r>
            <a:r>
              <a:rPr lang="en-IN" sz="1800" b="0" i="0" u="none" strike="noStrike" baseline="0" dirty="0">
                <a:latin typeface="Times-Roman"/>
              </a:rPr>
              <a:t>slots.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station that is ready to send chooses a random number of slots as its wait time.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number of slots in the window changes according to the binary exponential </a:t>
            </a:r>
            <a:r>
              <a:rPr lang="en-IN" sz="1800" b="0" i="0" u="none" strike="noStrike" baseline="0" dirty="0">
                <a:latin typeface="Times-Roman"/>
              </a:rPr>
              <a:t>backoff strategy.</a:t>
            </a:r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random outcome defines the number of slots taken by the waiting station.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station needs to sense the channel after each time slot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station finds the channel busy, it does not restart the process; it just stops the timer and restarts it when the channel is sensed as idle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Priority </a:t>
            </a:r>
            <a:r>
              <a:rPr lang="en-US" sz="1800" b="0" i="0" u="none" strike="noStrike" baseline="0" dirty="0">
                <a:latin typeface="Times-Roman"/>
              </a:rPr>
              <a:t>to the station with the longest waiting time.</a:t>
            </a:r>
            <a:endParaRPr lang="en-US" sz="1800" dirty="0">
              <a:latin typeface="Times-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047" y="2232556"/>
            <a:ext cx="6751905" cy="239288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There still may be a collision resulting </a:t>
            </a:r>
            <a:r>
              <a:rPr lang="en-IN" sz="1800" b="0" i="0" u="none" strike="noStrike" baseline="0" dirty="0">
                <a:latin typeface="Times-Roman"/>
              </a:rPr>
              <a:t>in destroyed data.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dirty="0">
                <a:latin typeface="Times-Roman"/>
              </a:rPr>
              <a:t>However, </a:t>
            </a:r>
            <a:r>
              <a:rPr lang="en-US" sz="1800" b="0" i="0" u="none" strike="noStrike" baseline="0" dirty="0">
                <a:latin typeface="Times-Roman"/>
              </a:rPr>
              <a:t>The positive acknowledgment and the time-out timer can help guarantee that the receiver has received the frame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exchange of data and control frames in time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1.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Before sending a frame, the source station senses the medium by checking the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energy level at the carrier frequency.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a.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channel uses a persistence strategy with backoff until the channel is idle.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b.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After the station is found to be idle, the station waits for a period of time called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DCF interframe space (DIFS);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then the station sends a control frame called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request to send (RTS)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2.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After receiving the RTS and waiting a period of time called 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short interframe</a:t>
            </a:r>
            <a:endParaRPr lang="en-US" sz="1800" b="1" i="1" u="none" strike="noStrike" baseline="0" dirty="0">
              <a:solidFill>
                <a:srgbClr val="000000"/>
              </a:solidFill>
              <a:latin typeface="Times-BoldItalic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space (SIFS),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destination station sends a control frame, called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clear to</a:t>
            </a:r>
            <a:endParaRPr lang="en-US" sz="1800" b="0" i="1" u="none" strike="noStrike" baseline="0" dirty="0">
              <a:solidFill>
                <a:srgbClr val="000000"/>
              </a:solidFill>
              <a:latin typeface="Times-Italic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send (CTS),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to the source station. This control frame indicates that the destination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station is ready to receive data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Each station has the right to the medium without being controlled by any other station.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more than one station tries to send, there is </a:t>
            </a:r>
            <a:r>
              <a:rPr lang="en-IN" sz="1800" b="0" i="0" u="none" strike="noStrike" baseline="0" dirty="0">
                <a:latin typeface="Times-Roman"/>
              </a:rPr>
              <a:t>an access conflict—</a:t>
            </a:r>
            <a:r>
              <a:rPr lang="en-IN" sz="1800" b="1" i="1" u="none" strike="noStrike" baseline="0" dirty="0">
                <a:latin typeface="Times-BoldItalic"/>
              </a:rPr>
              <a:t>collision</a:t>
            </a:r>
            <a:endParaRPr lang="en-IN" sz="1800" b="1" i="1" u="none" strike="noStrike" baseline="0" dirty="0">
              <a:latin typeface="Times-BoldItalic"/>
            </a:endParaRPr>
          </a:p>
          <a:p>
            <a:pPr algn="l"/>
            <a:endParaRPr lang="en-IN" sz="1800" b="1" i="1" dirty="0">
              <a:latin typeface="Times-BoldItalic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To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-Roman"/>
              </a:rPr>
              <a:t>avoid access conflict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or resolve it, each station follows a procedure that answers the following questions: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FFFF"/>
                </a:solidFill>
                <a:latin typeface="ZapfDingbats"/>
              </a:rPr>
              <a:t>❑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When can the station access the medium?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FFFF"/>
                </a:solidFill>
                <a:latin typeface="ZapfDingbats"/>
              </a:rPr>
              <a:t>❑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What can the station do if the medium is busy?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FFFF"/>
                </a:solidFill>
                <a:latin typeface="ZapfDingbats"/>
              </a:rPr>
              <a:t>❑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How can the station determine the success or failure of the transmission?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FFFF"/>
                </a:solidFill>
                <a:latin typeface="ZapfDingbats"/>
              </a:rPr>
              <a:t>❑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What can the station do if there is an access conflict?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3.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source station sends data after waiting an amount of time equal to SIFS.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4.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destination station, after waiting an amount of time equal to SIFS, sends an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acknowledgment to show that the frame has been received. Acknowledgment is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needed in this protocol because the station does not have any means to check for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successful arrival of its data at the destination. On the other hand, the lack of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collision in CSMA/CD is a kind of indication to the source that data have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-Roman"/>
              </a:rPr>
              <a:t>arrived.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0" i="0" u="none" strike="noStrike" baseline="0" dirty="0">
                <a:latin typeface="Times-Roman"/>
              </a:rPr>
              <a:t>how is the </a:t>
            </a:r>
            <a:r>
              <a:rPr lang="en-US" b="0" i="1" u="none" strike="noStrike" baseline="0" dirty="0">
                <a:latin typeface="Times-Italic"/>
              </a:rPr>
              <a:t>collision avoidance </a:t>
            </a:r>
            <a:r>
              <a:rPr lang="en-US" b="0" i="0" u="none" strike="noStrike" baseline="0" dirty="0">
                <a:latin typeface="Times-Roman"/>
              </a:rPr>
              <a:t>aspect of this protocol accomplished?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allocation vector (NAV)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sends an RTS frame, it includes the duration of time that it needs to occupy the channel.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stations that are affected by this transmission create a timer called a </a:t>
            </a:r>
            <a:r>
              <a:rPr lang="en-US" sz="1800" b="1" i="0" u="none" strike="noStrike" baseline="0" dirty="0">
                <a:latin typeface="Times-Bold"/>
              </a:rPr>
              <a:t>network allocation vector (NAV) </a:t>
            </a:r>
            <a:r>
              <a:rPr lang="en-US" sz="1800" b="0" i="0" u="none" strike="noStrike" baseline="0" dirty="0">
                <a:latin typeface="Times-Roman"/>
              </a:rPr>
              <a:t>that shows how much time must pass before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these stations are allowed to check the channel for idleness.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time a station accesses the system and sends an RTS frame, other stations start their NAV.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other words, each station, before sensing the physical medium to see if it is idle, first checks its NAV to see if it has expired.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CONTROLLED ACCESS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</a:t>
            </a:r>
            <a:r>
              <a:rPr lang="en-US" sz="1800" b="1" i="0" u="none" strike="noStrike" baseline="0" dirty="0">
                <a:latin typeface="Times-Bold"/>
              </a:rPr>
              <a:t>controlled access, </a:t>
            </a:r>
            <a:r>
              <a:rPr lang="en-US" sz="1800" b="0" i="0" u="none" strike="noStrike" baseline="0" dirty="0">
                <a:latin typeface="Times-Roman"/>
              </a:rPr>
              <a:t>the stations consult one another to find which station has the right to send.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station cannot send unless it has been authorized by other stations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Reservation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the </a:t>
            </a:r>
            <a:r>
              <a:rPr lang="en-US" sz="1800" b="1" i="0" u="none" strike="noStrike" baseline="0" dirty="0">
                <a:latin typeface="Times-Bold"/>
              </a:rPr>
              <a:t>reservation </a:t>
            </a:r>
            <a:r>
              <a:rPr lang="en-US" sz="1800" b="0" i="0" u="none" strike="noStrike" baseline="0" dirty="0">
                <a:latin typeface="Times-Roman"/>
              </a:rPr>
              <a:t>method, a station needs to make a reservation before sending data.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Time is divided into intervals. In each interval, a reservation frame precedes the data frames sent in that interval.</a:t>
            </a:r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there are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stations in the system, there are exactly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reservation </a:t>
            </a:r>
            <a:r>
              <a:rPr lang="en-US" sz="1800" b="0" i="0" u="none" strike="noStrike" baseline="0" dirty="0" err="1">
                <a:latin typeface="Times-Roman"/>
              </a:rPr>
              <a:t>minislots</a:t>
            </a:r>
            <a:r>
              <a:rPr lang="en-US" sz="1800" b="0" i="0" u="none" strike="noStrike" baseline="0" dirty="0">
                <a:latin typeface="Times-Roman"/>
              </a:rPr>
              <a:t> in the </a:t>
            </a:r>
            <a:r>
              <a:rPr lang="en-IN" sz="1800" b="0" i="0" u="none" strike="noStrike" baseline="0" dirty="0">
                <a:latin typeface="Times-Roman"/>
              </a:rPr>
              <a:t>reservation frame. </a:t>
            </a:r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needs to send a data frame, it makes a reservation in its own </a:t>
            </a:r>
            <a:r>
              <a:rPr lang="en-US" sz="1800" b="0" i="0" u="none" strike="noStrike" baseline="0" dirty="0" err="1">
                <a:latin typeface="Times-Roman"/>
              </a:rPr>
              <a:t>minislot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stations that have made reservations can send their data frames after the reservation frame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271" y="2236366"/>
            <a:ext cx="6439458" cy="238526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one device is designated as a </a:t>
            </a:r>
            <a:r>
              <a:rPr lang="en-US" sz="1800" b="1" i="1" u="none" strike="noStrike" baseline="0" dirty="0">
                <a:latin typeface="Times-BoldItalic"/>
              </a:rPr>
              <a:t>primary station </a:t>
            </a:r>
            <a:r>
              <a:rPr lang="en-US" sz="1800" b="0" i="0" u="none" strike="noStrike" baseline="0" dirty="0">
                <a:latin typeface="Times-Roman"/>
              </a:rPr>
              <a:t>and the other devices are </a:t>
            </a:r>
            <a:r>
              <a:rPr lang="en-US" sz="1800" b="1" i="1" u="none" strike="noStrike" baseline="0" dirty="0">
                <a:latin typeface="Times-BoldItalic"/>
              </a:rPr>
              <a:t>secondary station.</a:t>
            </a:r>
            <a:endParaRPr lang="en-US" sz="1800" b="1" i="1" u="none" strike="noStrike" baseline="0" dirty="0">
              <a:latin typeface="Times-BoldItalic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All data exchanges must be made through the primary device even when the ultimate destination is a secondary device.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 primary </a:t>
            </a:r>
            <a:r>
              <a:rPr lang="en-US" sz="1800" b="0" i="0" u="none" strike="noStrike" baseline="0" dirty="0">
                <a:latin typeface="Times-Roman"/>
              </a:rPr>
              <a:t>device controls the link; the secondary devices follow its instructions.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Primary device initiates the sessions</a:t>
            </a:r>
            <a:r>
              <a:rPr lang="en-IN" sz="1800" dirty="0">
                <a:latin typeface="Times-Roman"/>
              </a:rPr>
              <a:t>.</a:t>
            </a:r>
            <a:endParaRPr lang="en-IN" sz="180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This </a:t>
            </a:r>
            <a:r>
              <a:rPr lang="en-US" sz="1800" b="0" i="0" u="none" strike="noStrike" baseline="0" dirty="0">
                <a:latin typeface="Times-Roman"/>
              </a:rPr>
              <a:t>method uses </a:t>
            </a:r>
            <a:r>
              <a:rPr lang="en-US" sz="1800" b="1" i="0" u="none" strike="noStrike" baseline="0" dirty="0">
                <a:latin typeface="Times-Roman"/>
              </a:rPr>
              <a:t>poll</a:t>
            </a:r>
            <a:r>
              <a:rPr lang="en-US" sz="1800" b="0" i="0" u="none" strike="noStrike" baseline="0" dirty="0">
                <a:latin typeface="Times-Roman"/>
              </a:rPr>
              <a:t> and </a:t>
            </a:r>
            <a:r>
              <a:rPr lang="en-US" sz="1800" b="1" i="0" u="none" strike="noStrike" baseline="0" dirty="0">
                <a:latin typeface="Times-Roman"/>
              </a:rPr>
              <a:t>select</a:t>
            </a:r>
            <a:r>
              <a:rPr lang="en-US" sz="1800" b="0" i="0" u="none" strike="noStrike" baseline="0" dirty="0">
                <a:latin typeface="Times-Roman"/>
              </a:rPr>
              <a:t> functions to prevent collisions.</a:t>
            </a:r>
            <a:endParaRPr lang="en-IN" sz="180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0" i="1" u="none" strike="noStrike" baseline="0" dirty="0">
                <a:latin typeface="Times-Italic"/>
              </a:rPr>
              <a:t>select </a:t>
            </a:r>
            <a:r>
              <a:rPr lang="en-US" sz="1800" b="0" i="0" u="none" strike="noStrike" baseline="0" dirty="0">
                <a:latin typeface="Times-Roman"/>
              </a:rPr>
              <a:t>function is used whenever the primary device has something to send.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primary is neither sending nor receiving data, it knows the link is available.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it has something to send, the primary device sends it.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I</a:t>
            </a:r>
            <a:r>
              <a:rPr lang="en-US" sz="1800" b="0" i="0" u="none" strike="noStrike" baseline="0" dirty="0">
                <a:latin typeface="Times-Roman"/>
              </a:rPr>
              <a:t>t does not know whether the target device is prepared </a:t>
            </a:r>
            <a:r>
              <a:rPr lang="en-IN" sz="1800" b="0" i="0" u="none" strike="noStrike" baseline="0" dirty="0">
                <a:latin typeface="Times-Roman"/>
              </a:rPr>
              <a:t>to receive.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primary must alert the secondary to the upcoming transmission and wait for an acknowledgment of the secondary’s ready status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Before sending data, </a:t>
            </a:r>
            <a:r>
              <a:rPr lang="en-US" sz="1800" b="0" i="0" u="none" strike="noStrike" baseline="0" dirty="0">
                <a:latin typeface="Times-Roman"/>
              </a:rPr>
              <a:t>the primary creates and transmits a select (SEL) frame, one field of which includes the address of the intended secondary.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0" i="1" u="none" strike="noStrike" baseline="0" dirty="0">
                <a:latin typeface="Times-Italic"/>
              </a:rPr>
              <a:t>poll </a:t>
            </a:r>
            <a:r>
              <a:rPr lang="en-US" sz="1800" b="0" i="0" u="none" strike="noStrike" baseline="0" dirty="0">
                <a:latin typeface="Times-Roman"/>
              </a:rPr>
              <a:t>function is used by the primary device to solicit transmissions from the secondary </a:t>
            </a:r>
            <a:r>
              <a:rPr lang="en-IN" sz="1800" b="0" i="0" u="none" strike="noStrike" baseline="0" dirty="0">
                <a:latin typeface="Times-Roman"/>
              </a:rPr>
              <a:t>devices.</a:t>
            </a:r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the primary is ready to receive data, it must ask (poll) each device in turn if it has anything to send.</a:t>
            </a:r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the first secondary is approached, it responds either with a NAK frame if it has nothing to send. It responds with data (in the form of a data frame) if it has data to send.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response is negative (a NAK frame), then the primary polls the next secondary in the same manner until it finds one with data to send.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When </a:t>
            </a:r>
            <a:r>
              <a:rPr lang="en-US" sz="1800" b="0" i="0" u="none" strike="noStrike" baseline="0" dirty="0">
                <a:latin typeface="Times-Roman"/>
              </a:rPr>
              <a:t>the response is positive (a data frame), the primary reads the frame and returns an acknowledgment (ACK frame), verifying its receipt.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823" y="1721972"/>
            <a:ext cx="6622354" cy="3414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Developed at the University of Hawaii </a:t>
            </a:r>
            <a:r>
              <a:rPr lang="en-IN" sz="1800" b="0" i="0" u="none" strike="noStrike" baseline="0" dirty="0">
                <a:latin typeface="Times-Roman"/>
              </a:rPr>
              <a:t>in early 1970.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was designed for a radio (wireless) LAN</a:t>
            </a:r>
            <a:r>
              <a:rPr lang="en-IN" sz="1800" dirty="0">
                <a:latin typeface="Times-Roman"/>
              </a:rPr>
              <a:t>.</a:t>
            </a:r>
            <a:endParaRPr lang="en-IN" sz="1800" dirty="0">
              <a:latin typeface="Times-Roman"/>
            </a:endParaRPr>
          </a:p>
          <a:p>
            <a:pPr algn="l">
              <a:lnSpc>
                <a:spcPct val="250000"/>
              </a:lnSpc>
            </a:pPr>
            <a:r>
              <a:rPr lang="en-IN" sz="1800" b="0" i="0" u="none" strike="noStrike" baseline="0" dirty="0">
                <a:latin typeface="Times-Roman"/>
              </a:rPr>
              <a:t>The medium is shared between the stations.</a:t>
            </a:r>
            <a:endParaRPr lang="en-IN" sz="1800" b="0" i="0" u="none" strike="noStrike" baseline="0" dirty="0">
              <a:latin typeface="Times-Roman"/>
            </a:endParaRPr>
          </a:p>
          <a:p>
            <a:pPr algn="l">
              <a:lnSpc>
                <a:spcPct val="250000"/>
              </a:lnSpc>
            </a:pPr>
            <a:r>
              <a:rPr lang="en-US" sz="1800" b="0" i="0" u="none" strike="noStrike" baseline="0" dirty="0">
                <a:latin typeface="Times-Roman"/>
              </a:rPr>
              <a:t>When a station sends data, another station may attempt to do so at the same time. </a:t>
            </a:r>
            <a:endParaRPr lang="en-US" sz="1800" b="0" i="0" u="none" strike="noStrike" baseline="0" dirty="0">
              <a:latin typeface="Times-Roman"/>
            </a:endParaRPr>
          </a:p>
          <a:p>
            <a:pPr algn="l">
              <a:lnSpc>
                <a:spcPct val="250000"/>
              </a:lnSpc>
            </a:pPr>
            <a:r>
              <a:rPr lang="en-US" sz="1800" b="0" i="0" u="none" strike="noStrike" baseline="0" dirty="0">
                <a:latin typeface="Times-Roman"/>
              </a:rPr>
              <a:t>The data from the two stations </a:t>
            </a:r>
            <a:r>
              <a:rPr lang="en-US" sz="1800" b="1" i="0" u="none" strike="noStrike" baseline="0" dirty="0">
                <a:latin typeface="Times-Roman"/>
              </a:rPr>
              <a:t>collide</a:t>
            </a:r>
            <a:r>
              <a:rPr lang="en-US" sz="1800" b="0" i="0" u="none" strike="noStrike" baseline="0" dirty="0">
                <a:latin typeface="Times-Roman"/>
              </a:rPr>
              <a:t> and become garbled.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Token Passing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stations in a network are organized in a logical ring.</a:t>
            </a:r>
            <a:endParaRPr lang="en-US" sz="1800" b="0" i="0" u="none" strike="noStrike" baseline="0" dirty="0">
              <a:latin typeface="Times-Roman"/>
            </a:endParaRPr>
          </a:p>
          <a:p>
            <a:endParaRPr lang="en-US" sz="1800" dirty="0">
              <a:latin typeface="Times-Roman"/>
            </a:endParaRPr>
          </a:p>
          <a:p>
            <a:r>
              <a:rPr lang="en-US" sz="1800" b="0" i="0" u="none" strike="noStrike" baseline="0" dirty="0">
                <a:latin typeface="Times-Roman"/>
              </a:rPr>
              <a:t>for each station, there is a </a:t>
            </a:r>
            <a:r>
              <a:rPr lang="en-US" sz="1800" b="0" i="1" u="none" strike="noStrike" baseline="0" dirty="0">
                <a:latin typeface="Times-Italic"/>
              </a:rPr>
              <a:t>predecessor </a:t>
            </a:r>
            <a:r>
              <a:rPr lang="en-US" sz="1800" b="0" i="0" u="none" strike="noStrike" baseline="0" dirty="0">
                <a:latin typeface="Times-Roman"/>
              </a:rPr>
              <a:t>and a </a:t>
            </a:r>
            <a:r>
              <a:rPr lang="en-US" sz="1800" b="0" i="1" u="none" strike="noStrike" baseline="0" dirty="0">
                <a:latin typeface="Times-Italic"/>
              </a:rPr>
              <a:t>successor</a:t>
            </a:r>
            <a:r>
              <a:rPr lang="en-US" sz="1800" b="0" i="1" u="none" strike="noStrike" baseline="0" dirty="0">
                <a:latin typeface="Times-Roman"/>
              </a:rPr>
              <a:t>.</a:t>
            </a:r>
            <a:endParaRPr lang="en-US" sz="1800" b="0" i="1" u="none" strike="noStrike" baseline="0" dirty="0">
              <a:latin typeface="Times-Roman"/>
            </a:endParaRPr>
          </a:p>
          <a:p>
            <a:endParaRPr lang="en-US" sz="1800" i="1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current station is the one that is </a:t>
            </a:r>
            <a:r>
              <a:rPr lang="en-IN" sz="1800" b="0" i="0" u="none" strike="noStrike" baseline="0" dirty="0">
                <a:latin typeface="Times-Roman"/>
              </a:rPr>
              <a:t>accessing the channel now.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special packet called a </a:t>
            </a:r>
            <a:r>
              <a:rPr lang="en-US" sz="1800" b="1" i="1" u="none" strike="noStrike" baseline="0" dirty="0">
                <a:latin typeface="Times-BoldItalic"/>
              </a:rPr>
              <a:t>token </a:t>
            </a:r>
            <a:r>
              <a:rPr lang="en-US" sz="1800" b="0" i="0" u="none" strike="noStrike" baseline="0" dirty="0">
                <a:latin typeface="Times-Roman"/>
              </a:rPr>
              <a:t>circulates through the ring.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 possession </a:t>
            </a:r>
            <a:r>
              <a:rPr lang="en-US" sz="1800" b="0" i="0" u="none" strike="noStrike" baseline="0" dirty="0">
                <a:latin typeface="Times-Roman"/>
              </a:rPr>
              <a:t>of the token gives the station the right to access the channel.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756"/>
            <a:ext cx="8229600" cy="3886200"/>
          </a:xfrm>
        </p:spPr>
        <p:txBody>
          <a:bodyPr/>
          <a:lstStyle/>
          <a:p>
            <a:pPr algn="l"/>
            <a:r>
              <a:rPr lang="en-IN" sz="1800" b="0" i="0" u="none" strike="noStrike" baseline="0" dirty="0">
                <a:latin typeface="Times-Roman"/>
              </a:rPr>
              <a:t>When a </a:t>
            </a:r>
            <a:r>
              <a:rPr lang="en-US" sz="1800" b="0" i="0" u="none" strike="noStrike" baseline="0" dirty="0">
                <a:latin typeface="Times-Roman"/>
              </a:rPr>
              <a:t>station has some data to send, it waits until it receives the token from its predecessor.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 station cannot </a:t>
            </a:r>
            <a:r>
              <a:rPr lang="en-US" sz="1800" b="0" i="0" u="none" strike="noStrike" baseline="0" dirty="0">
                <a:latin typeface="Times-Roman"/>
              </a:rPr>
              <a:t>send data until it receives the token again in the next round.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Token management is needed for this access method.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token must be monitored to ensure it has not been lost or destroyed.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Another function of token management is to assign priorities to the stations and to the types of data being transmitted.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token management </a:t>
            </a:r>
            <a:r>
              <a:rPr lang="en-US" sz="1800" b="0" i="0" u="none" strike="noStrike" baseline="0" dirty="0">
                <a:latin typeface="Times-Roman"/>
              </a:rPr>
              <a:t>is needed to make low-priority stations release the token to high-priority stations.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sends the token to its successor, the token cannot be seen by other stations.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token does not have to have the address of the next successor as token comes next to successor itself.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one of the links—the medium between two adjacent stations—fails, the whole system fails.</a:t>
            </a:r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152400"/>
            <a:ext cx="2351222" cy="162321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uses a second (auxiliary) ring which operates in the reverse</a:t>
            </a:r>
            <a:endParaRPr lang="en-US" sz="18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direction compared with the main ring.</a:t>
            </a:r>
            <a:endParaRPr lang="en-US" sz="18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endParaRPr lang="en-US" sz="1800" dirty="0">
              <a:latin typeface="Times-Roman"/>
            </a:endParaRPr>
          </a:p>
          <a:p>
            <a:r>
              <a:rPr lang="en-US" sz="1800" b="0" i="0" u="none" strike="noStrike" baseline="0" dirty="0">
                <a:latin typeface="Times-Roman"/>
              </a:rPr>
              <a:t>The second ring is for emergencies only.</a:t>
            </a:r>
            <a:endParaRPr lang="en-US" sz="1800" b="0" i="0" u="none" strike="noStrike" baseline="0" dirty="0">
              <a:latin typeface="Times-Roman"/>
            </a:endParaRPr>
          </a:p>
          <a:p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one of the links in the main ring fails, the system automatically combines the two rings to form a temporary ring.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for this topology to work, each station needs to have two transmitter ports and two receiver ports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0" y="152400"/>
            <a:ext cx="2465337" cy="17993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Bus-Ring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also called a token bus.</a:t>
            </a:r>
            <a:endParaRPr lang="en-US" sz="1800" b="0" i="0" u="none" strike="noStrike" baseline="0" dirty="0">
              <a:latin typeface="Times-Roman"/>
            </a:endParaRPr>
          </a:p>
          <a:p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bus, makes a logical ring, because each station knows the address of its successor.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has finished sending its data, it releases the token and inserts the address of its successor in the token which gets access to the token.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52400"/>
            <a:ext cx="2514818" cy="178704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physical topology is a star.</a:t>
            </a:r>
            <a:endParaRPr lang="en-US" sz="1800" b="0" i="0" u="none" strike="noStrike" baseline="0" dirty="0">
              <a:latin typeface="Times-Roman"/>
            </a:endParaRPr>
          </a:p>
          <a:p>
            <a:r>
              <a:rPr lang="en-IN" sz="1800" b="0" i="0" u="none" strike="noStrike" baseline="0" dirty="0">
                <a:latin typeface="Times-Roman"/>
              </a:rPr>
              <a:t>There is a hub</a:t>
            </a:r>
            <a:r>
              <a:rPr lang="en-US" sz="1800" dirty="0">
                <a:latin typeface="Times-Roman"/>
              </a:rPr>
              <a:t> which acts as a connector.</a:t>
            </a:r>
            <a:endParaRPr lang="en-US" sz="1800" dirty="0">
              <a:latin typeface="Times-Roman"/>
            </a:endParaRPr>
          </a:p>
          <a:p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wiring inside the hub makes the ring; the stations are connected to this ring through the two wire connections.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less prone to failure because if a link goes down, it will be bypassed by the hub and the rest of the stations can operate.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adding and removing stations from the ring is easier.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76200"/>
            <a:ext cx="2183280" cy="227967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CHANNELIZATION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sz="1800" b="1" i="0" u="none" strike="noStrike" baseline="0" dirty="0">
                <a:latin typeface="Times-Bold"/>
              </a:rPr>
              <a:t>Channelization </a:t>
            </a:r>
            <a:r>
              <a:rPr lang="en-US" sz="1800" b="0" i="0" u="none" strike="noStrike" baseline="0" dirty="0">
                <a:latin typeface="Times-Roman"/>
              </a:rPr>
              <a:t>(or </a:t>
            </a:r>
            <a:r>
              <a:rPr lang="en-US" sz="1800" b="0" i="1" u="none" strike="noStrike" baseline="0" dirty="0">
                <a:latin typeface="Times-Italic"/>
              </a:rPr>
              <a:t>channel partition, </a:t>
            </a:r>
            <a:r>
              <a:rPr lang="en-US" sz="1800" b="0" i="0" u="none" strike="noStrike" baseline="0" dirty="0">
                <a:latin typeface="Times-Roman"/>
              </a:rPr>
              <a:t>as it is sometimes called) is a multiple-access method in which the available bandwidth of a link is shared in time, frequency, or through code, among different stations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Frequency-division multiple access (FDMA)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</a:t>
            </a:r>
            <a:r>
              <a:rPr lang="en-US" sz="1800" b="1" i="0" u="none" strike="noStrike" baseline="0" dirty="0">
                <a:latin typeface="Times-Bold"/>
              </a:rPr>
              <a:t>frequency-division multiple access (FDMA), </a:t>
            </a:r>
            <a:r>
              <a:rPr lang="en-US" sz="1800" b="0" i="0" u="none" strike="noStrike" baseline="0" dirty="0">
                <a:latin typeface="Times-Roman"/>
              </a:rPr>
              <a:t>the available bandwidth is divided </a:t>
            </a:r>
            <a:r>
              <a:rPr lang="en-IN" sz="1800" b="0" i="0" u="none" strike="noStrike" baseline="0" dirty="0">
                <a:latin typeface="Times-Roman"/>
              </a:rPr>
              <a:t>into frequency bands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is allocated a band to send its data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band is reserved for a specific station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also uses a bandpass filter to confine the transmitter frequencies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79303"/>
            <a:ext cx="7734970" cy="528873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FDMA specifies a predetermined frequency band for the entire period of communication.</a:t>
            </a:r>
            <a:endParaRPr lang="en-US" sz="1800" b="0" i="0" u="none" strike="noStrike" baseline="0" dirty="0">
              <a:latin typeface="Times-Roman"/>
            </a:endParaRPr>
          </a:p>
          <a:p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FDMA, on the other hand, is an access method in the data-link layer.</a:t>
            </a:r>
            <a:r>
              <a:rPr lang="en-IN" sz="1800" b="0" i="0" u="none" strike="noStrike" baseline="0" dirty="0">
                <a:latin typeface="Times-Roman"/>
              </a:rPr>
              <a:t> 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There is no physical </a:t>
            </a:r>
            <a:r>
              <a:rPr lang="en-US" sz="1800" b="0" i="0" u="none" strike="noStrike" baseline="0" dirty="0">
                <a:latin typeface="Times-Roman"/>
              </a:rPr>
              <a:t>multiplexer at the physical layer as in FDM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ALOHA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station sends a frame whenever it has a frame to send (multiple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only one channel to share, there is the possibility of collision between frames from different stations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Time-division multiple access (TDMA)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stations share the bandwidth of the </a:t>
            </a:r>
            <a:r>
              <a:rPr lang="en-IN" sz="1800" b="0" i="0" u="none" strike="noStrike" baseline="0" dirty="0">
                <a:latin typeface="Times-Roman"/>
              </a:rPr>
              <a:t>channel in time.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is allocated a time slot during which it can send data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transmits its data in its assigned time slot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needs to know the beginning of its slot and the location of its slot.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To compensate for the delays, we can insert </a:t>
            </a:r>
            <a:r>
              <a:rPr lang="en-US" sz="1800" b="0" i="1" u="none" strike="noStrike" baseline="0" dirty="0">
                <a:latin typeface="Times-Italic"/>
              </a:rPr>
              <a:t>guard </a:t>
            </a:r>
            <a:r>
              <a:rPr lang="en-IN" sz="1800" b="0" i="1" u="none" strike="noStrike" baseline="0" dirty="0">
                <a:latin typeface="Times-Italic"/>
              </a:rPr>
              <a:t>times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Synchronization is normally accomplished by having some synchronization bits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184" y="277748"/>
            <a:ext cx="7773074" cy="534970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Code-division multiple access (CDMA)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CDMA differs from FDMA in that only one channel occupies the entire bandwidth of </a:t>
            </a:r>
            <a:r>
              <a:rPr lang="en-IN" sz="1800" b="0" i="0" u="none" strike="noStrike" baseline="0" dirty="0">
                <a:latin typeface="Times-Roman"/>
              </a:rPr>
              <a:t>the link.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differs from TDMA in that all stations can send data simultaneously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CDMA simply means communication with different codes.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CDMA is based on coding theory.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is assigned a code, which is a sequence </a:t>
            </a:r>
            <a:r>
              <a:rPr lang="en-IN" sz="1800" b="0" i="0" u="none" strike="noStrike" baseline="0" dirty="0">
                <a:latin typeface="Times-Roman"/>
              </a:rPr>
              <a:t>of numbers called </a:t>
            </a:r>
            <a:r>
              <a:rPr lang="en-IN" sz="1800" b="0" i="1" u="none" strike="noStrike" baseline="0" dirty="0">
                <a:latin typeface="Times-Italic"/>
              </a:rPr>
              <a:t>chips.</a:t>
            </a: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They are called </a:t>
            </a:r>
            <a:r>
              <a:rPr lang="en-US" sz="1800" b="1" i="1" u="none" strike="noStrike" baseline="0" dirty="0">
                <a:latin typeface="Times-BoldItalic"/>
              </a:rPr>
              <a:t>orthogonal sequences </a:t>
            </a:r>
            <a:r>
              <a:rPr lang="en-US" sz="1800" b="0" i="0" u="none" strike="noStrike" baseline="0" dirty="0">
                <a:latin typeface="Times-Roman"/>
              </a:rPr>
              <a:t>and have the following properties:</a:t>
            </a:r>
            <a:endParaRPr lang="en-US" sz="1800" b="0" i="0" u="none" strike="noStrike" baseline="0" dirty="0">
              <a:latin typeface="Times-Roman"/>
            </a:endParaRPr>
          </a:p>
          <a:p>
            <a:endParaRPr lang="en-US" sz="1800" dirty="0">
              <a:latin typeface="Times-Roman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1.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Each sequence is made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elements, where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the number of stations.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2.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If we multiply a sequence by a number, every element in the sequence is multiplied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by that element. This is called multiplication of a sequence by a scalar.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3.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If we multiply two equal sequences, element by element, and add the results, we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get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, where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the number of elements in each sequence. This is called 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inner</a:t>
            </a:r>
            <a:endParaRPr lang="en-US" sz="1800" b="1" i="1" u="none" strike="noStrike" baseline="0" dirty="0">
              <a:solidFill>
                <a:srgbClr val="000000"/>
              </a:solidFill>
              <a:latin typeface="Times-BoldItalic"/>
            </a:endParaRP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product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of two equal sequences.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4.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If we multiply two different sequences, element by element, and add the results,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we get 0. This is called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inner product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of two different sequences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986" y="457200"/>
            <a:ext cx="7218027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935" y="847693"/>
            <a:ext cx="8138865" cy="410753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Walsh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Times-Roman"/>
              </a:rPr>
              <a:t>To generate chip sequences.</a:t>
            </a:r>
            <a:endParaRPr lang="en-IN" sz="1800" b="0" i="0" u="none" strike="noStrike" baseline="0" dirty="0">
              <a:latin typeface="Times-Roman"/>
            </a:endParaRPr>
          </a:p>
          <a:p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is a two-dimensional table with an equal number of rows and columns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row is a sequence of chips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1 for a one-chip sequence has one row and one column. (</a:t>
            </a:r>
            <a:r>
              <a:rPr lang="en-IN" sz="1800" b="0" i="0" u="none" strike="noStrike" baseline="0" dirty="0">
                <a:latin typeface="Times-Roman"/>
              </a:rPr>
              <a:t>choose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-</a:t>
            </a:r>
            <a:r>
              <a:rPr lang="en-IN" sz="1800" b="0" i="0" u="none" strike="noStrike" baseline="0" dirty="0">
                <a:latin typeface="Times-Roman"/>
              </a:rPr>
              <a:t>1 or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+</a:t>
            </a:r>
            <a:r>
              <a:rPr lang="en-IN" sz="1800" b="0" i="0" u="none" strike="noStrike" baseline="0" dirty="0">
                <a:latin typeface="Times-Roman"/>
              </a:rPr>
              <a:t>1)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we know the table for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sequences </a:t>
            </a:r>
            <a:r>
              <a:rPr lang="en-US" sz="1800" b="0" i="1" u="none" strike="noStrike" baseline="0" dirty="0">
                <a:latin typeface="Times-Italic"/>
              </a:rPr>
              <a:t>WN</a:t>
            </a:r>
            <a:r>
              <a:rPr lang="en-US" sz="1800" b="0" i="0" u="none" strike="noStrike" baseline="0" dirty="0">
                <a:latin typeface="Times-Roman"/>
              </a:rPr>
              <a:t>, we can create the table for 2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sequences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200" b="0" i="0" u="none" strike="noStrike" baseline="0" dirty="0">
                <a:latin typeface="Times-Roman"/>
              </a:rPr>
              <a:t>2</a:t>
            </a:r>
            <a:r>
              <a:rPr lang="en-US" sz="1200" b="0" i="1" u="none" strike="noStrike" baseline="0" dirty="0">
                <a:latin typeface="Times-Italic"/>
              </a:rPr>
              <a:t>N</a:t>
            </a:r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1" u="none" strike="noStrike" baseline="0" dirty="0">
                <a:latin typeface="Times-Italic"/>
              </a:rPr>
              <a:t>W</a:t>
            </a:r>
            <a:r>
              <a:rPr lang="en-IN" sz="1800" b="0" i="0" u="none" strike="noStrike" baseline="0" dirty="0">
                <a:latin typeface="Times-Roman"/>
              </a:rPr>
              <a:t>2 </a:t>
            </a:r>
            <a:r>
              <a:rPr lang="en-US" sz="1800" b="0" i="0" u="none" strike="noStrike" baseline="0" dirty="0">
                <a:latin typeface="Times-Roman"/>
              </a:rPr>
              <a:t>can be made from four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1s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4 can be made of four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2s, with the last one the complement of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2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8 is composed of four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4s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73" y="1874385"/>
            <a:ext cx="7765453" cy="310922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number of sequences, </a:t>
            </a:r>
            <a:r>
              <a:rPr lang="en-US" sz="1800" b="0" i="1" u="none" strike="noStrike" baseline="0" dirty="0">
                <a:latin typeface="Times-Italic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, needs to be a power of 2.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11" y="3074639"/>
            <a:ext cx="7811177" cy="7087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Frames in ALOHA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r>
              <a:rPr lang="en-US" sz="1800" b="0" i="0" u="none" strike="noStrike" baseline="0" dirty="0">
                <a:latin typeface="Times-Roman"/>
              </a:rPr>
              <a:t>Even if one bit of a </a:t>
            </a:r>
            <a:r>
              <a:rPr lang="en-US" sz="1800" b="1" i="0" u="none" strike="noStrike" baseline="0" dirty="0">
                <a:latin typeface="Times-Roman"/>
              </a:rPr>
              <a:t>frame coexists on the channel </a:t>
            </a:r>
            <a:r>
              <a:rPr lang="en-US" sz="1800" b="0" i="0" u="none" strike="noStrike" baseline="0" dirty="0">
                <a:latin typeface="Times-Roman"/>
              </a:rPr>
              <a:t>with one bit from another frame, there is a collision and both will be destroyed.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we need </a:t>
            </a:r>
            <a:r>
              <a:rPr lang="en-US" sz="1800" b="0" i="0" u="none" strike="noStrike" baseline="0" dirty="0">
                <a:latin typeface="Times-Roman"/>
              </a:rPr>
              <a:t>to </a:t>
            </a:r>
            <a:r>
              <a:rPr lang="en-US" sz="1800" b="1" i="0" u="none" strike="noStrike" baseline="0" dirty="0">
                <a:latin typeface="Times-Roman"/>
              </a:rPr>
              <a:t>resend the frames </a:t>
            </a:r>
            <a:r>
              <a:rPr lang="en-US" sz="1800" b="0" i="0" u="none" strike="noStrike" baseline="0" dirty="0">
                <a:latin typeface="Times-Roman"/>
              </a:rPr>
              <a:t>that have been destroyed during transmission.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838200"/>
            <a:ext cx="6569009" cy="30254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Times-Roman"/>
              </a:rPr>
              <a:t>When a </a:t>
            </a:r>
            <a:r>
              <a:rPr lang="en-US" sz="1800" b="0" i="0" u="none" strike="noStrike" baseline="0" dirty="0">
                <a:latin typeface="Times-Roman"/>
              </a:rPr>
              <a:t>station sends a frame, it expects the receiver to send an acknowledgment.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</a:t>
            </a:r>
            <a:r>
              <a:rPr lang="en-US" sz="1800" b="1" i="0" u="none" strike="noStrike" baseline="0" dirty="0">
                <a:latin typeface="Times-Roman"/>
              </a:rPr>
              <a:t>acknowledgment does not arrive </a:t>
            </a:r>
            <a:r>
              <a:rPr lang="en-US" sz="1800" b="0" i="0" u="none" strike="noStrike" baseline="0" dirty="0">
                <a:latin typeface="Times-Roman"/>
              </a:rPr>
              <a:t>after a time-out period, the station assumes that the frame (or the acknowledgment) has been destroyed and </a:t>
            </a:r>
            <a:r>
              <a:rPr lang="en-US" sz="1800" b="1" i="0" u="none" strike="noStrike" baseline="0" dirty="0">
                <a:latin typeface="Times-Roman"/>
              </a:rPr>
              <a:t>resends the frame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collision, the stations resend their frames after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possibility that the frames may collide again.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Pure ALOHA, each station waits a </a:t>
            </a:r>
            <a:r>
              <a:rPr lang="en-US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amount of time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resending its frame.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randomness will help avoid more collisions. And this time is called 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backoff time T</a:t>
            </a:r>
            <a:r>
              <a:rPr lang="en-IN" sz="1200" b="1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17923</Words>
  <Application>WPS Presentation</Application>
  <PresentationFormat>On-screen Show (4:3)</PresentationFormat>
  <Paragraphs>499</Paragraphs>
  <Slides>69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87" baseType="lpstr">
      <vt:lpstr>Arial</vt:lpstr>
      <vt:lpstr>SimSun</vt:lpstr>
      <vt:lpstr>Wingdings</vt:lpstr>
      <vt:lpstr>Calibri</vt:lpstr>
      <vt:lpstr>Times New Roman</vt:lpstr>
      <vt:lpstr>Courier New</vt:lpstr>
      <vt:lpstr>Times-Roman</vt:lpstr>
      <vt:lpstr>Times-BoldItalic</vt:lpstr>
      <vt:lpstr>ZapfDingbats</vt:lpstr>
      <vt:lpstr>Times-Italic</vt:lpstr>
      <vt:lpstr>Microsoft YaHei</vt:lpstr>
      <vt:lpstr>Arial Unicode MS</vt:lpstr>
      <vt:lpstr>Symbol</vt:lpstr>
      <vt:lpstr>Times-Bold</vt:lpstr>
      <vt:lpstr>Segoe Print</vt:lpstr>
      <vt:lpstr>Default Design</vt:lpstr>
      <vt:lpstr>1_Custom Design</vt:lpstr>
      <vt:lpstr>Custom Design</vt:lpstr>
      <vt:lpstr>PowerPoint 演示文稿</vt:lpstr>
      <vt:lpstr>Multiple Access Protocols</vt:lpstr>
      <vt:lpstr>Random Access</vt:lpstr>
      <vt:lpstr>PowerPoint 演示文稿</vt:lpstr>
      <vt:lpstr>ALOHA</vt:lpstr>
      <vt:lpstr>Pure ALOHA</vt:lpstr>
      <vt:lpstr>Frames in ALOHA network</vt:lpstr>
      <vt:lpstr>PowerPoint 演示文稿</vt:lpstr>
      <vt:lpstr>PowerPoint 演示文稿</vt:lpstr>
      <vt:lpstr>backoff time TB</vt:lpstr>
      <vt:lpstr>binary exponential backoff</vt:lpstr>
      <vt:lpstr>Vulnerable time</vt:lpstr>
      <vt:lpstr>PowerPoint 演示文稿</vt:lpstr>
      <vt:lpstr>Vulnerable time</vt:lpstr>
      <vt:lpstr>Shared ALOHA</vt:lpstr>
      <vt:lpstr>PowerPoint 演示文稿</vt:lpstr>
      <vt:lpstr>PowerPoint 演示文稿</vt:lpstr>
      <vt:lpstr>Carrier sense multiple access (CSMA)</vt:lpstr>
      <vt:lpstr>Space/time model of a collision in CSMA</vt:lpstr>
      <vt:lpstr>PowerPoint 演示文稿</vt:lpstr>
      <vt:lpstr>PowerPoint 演示文稿</vt:lpstr>
      <vt:lpstr>Vulnerable Time</vt:lpstr>
      <vt:lpstr>PowerPoint 演示文稿</vt:lpstr>
      <vt:lpstr>Questions</vt:lpstr>
      <vt:lpstr>Persistent methods</vt:lpstr>
      <vt:lpstr>1-persistent method</vt:lpstr>
      <vt:lpstr>Nonpersistent method</vt:lpstr>
      <vt:lpstr>p-Persistent</vt:lpstr>
      <vt:lpstr>p-Persistent</vt:lpstr>
      <vt:lpstr>PowerPoint 演示文稿</vt:lpstr>
      <vt:lpstr>PowerPoint 演示文稿</vt:lpstr>
      <vt:lpstr>PowerPoint 演示文稿</vt:lpstr>
      <vt:lpstr>Carrier sense multiple access with collision avoidance (CSMA/CA)</vt:lpstr>
      <vt:lpstr>Interframe Space (IFS)</vt:lpstr>
      <vt:lpstr>Contention Window</vt:lpstr>
      <vt:lpstr>PowerPoint 演示文稿</vt:lpstr>
      <vt:lpstr>Acknowledgment</vt:lpstr>
      <vt:lpstr>the exchange of data and control frames in time</vt:lpstr>
      <vt:lpstr>PowerPoint 演示文稿</vt:lpstr>
      <vt:lpstr>PowerPoint 演示文稿</vt:lpstr>
      <vt:lpstr>PowerPoint 演示文稿</vt:lpstr>
      <vt:lpstr>network allocation vector (NAV)</vt:lpstr>
      <vt:lpstr>CONTROLLED ACCESS</vt:lpstr>
      <vt:lpstr>Reservation</vt:lpstr>
      <vt:lpstr>PowerPoint 演示文稿</vt:lpstr>
      <vt:lpstr>Polling</vt:lpstr>
      <vt:lpstr>Select</vt:lpstr>
      <vt:lpstr>Poll</vt:lpstr>
      <vt:lpstr>PowerPoint 演示文稿</vt:lpstr>
      <vt:lpstr>Token Passing</vt:lpstr>
      <vt:lpstr>PowerPoint 演示文稿</vt:lpstr>
      <vt:lpstr>Physical ring</vt:lpstr>
      <vt:lpstr>Dual Ring</vt:lpstr>
      <vt:lpstr>Bus-Ring</vt:lpstr>
      <vt:lpstr>Star Ring</vt:lpstr>
      <vt:lpstr>CHANNELIZATION</vt:lpstr>
      <vt:lpstr>Frequency-division multiple access (FDMA)</vt:lpstr>
      <vt:lpstr>PowerPoint 演示文稿</vt:lpstr>
      <vt:lpstr>PowerPoint 演示文稿</vt:lpstr>
      <vt:lpstr>Time-division multiple access (TDMA)</vt:lpstr>
      <vt:lpstr>PowerPoint 演示文稿</vt:lpstr>
      <vt:lpstr>Code-division multiple access (CDMA)</vt:lpstr>
      <vt:lpstr>PowerPoint 演示文稿</vt:lpstr>
      <vt:lpstr>PowerPoint 演示文稿</vt:lpstr>
      <vt:lpstr>PowerPoint 演示文稿</vt:lpstr>
      <vt:lpstr>Walsh Tables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manka</cp:lastModifiedBy>
  <cp:revision>734</cp:revision>
  <cp:lastPrinted>2113-01-01T00:00:00Z</cp:lastPrinted>
  <dcterms:created xsi:type="dcterms:W3CDTF">2113-01-01T00:00:00Z</dcterms:created>
  <dcterms:modified xsi:type="dcterms:W3CDTF">2023-06-24T07:11:34Z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A1575867528743E4965FADAE0355F610</vt:lpwstr>
  </property>
  <property fmtid="{D5CDD505-2E9C-101B-9397-08002B2CF9AE}" pid="4" name="KSOProductBuildVer">
    <vt:lpwstr>1033-11.2.0.11537</vt:lpwstr>
  </property>
</Properties>
</file>