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61" r:id="rId3"/>
    <p:sldId id="529" r:id="rId4"/>
    <p:sldId id="530" r:id="rId5"/>
    <p:sldId id="531" r:id="rId6"/>
    <p:sldId id="462" r:id="rId7"/>
    <p:sldId id="532" r:id="rId8"/>
    <p:sldId id="535" r:id="rId9"/>
    <p:sldId id="533" r:id="rId10"/>
    <p:sldId id="534" r:id="rId11"/>
    <p:sldId id="536" r:id="rId12"/>
    <p:sldId id="467" r:id="rId13"/>
    <p:sldId id="512" r:id="rId15"/>
    <p:sldId id="509" r:id="rId16"/>
    <p:sldId id="510" r:id="rId17"/>
    <p:sldId id="537" r:id="rId18"/>
    <p:sldId id="538" r:id="rId19"/>
    <p:sldId id="539" r:id="rId20"/>
    <p:sldId id="540" r:id="rId21"/>
    <p:sldId id="541" r:id="rId22"/>
    <p:sldId id="482" r:id="rId23"/>
    <p:sldId id="484" r:id="rId24"/>
    <p:sldId id="380" r:id="rId25"/>
    <p:sldId id="542" r:id="rId26"/>
    <p:sldId id="5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5109" autoAdjust="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11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459F9-7916-4254-9A51-68F95DDE4F8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4F912-4695-49CD-BB77-B860C938FC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4F912-4695-49CD-BB77-B860C938FC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4F912-4695-49CD-BB77-B860C938FC4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ndustrybuying.com/brands/solar-india" TargetMode="Externa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763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Optical sensors are electronic devices that use light to detect changes in a physical environment.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These sensors are designed to detect and measure changes in light intensity, color, or wavelength, and convert them into electrical signals. 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ypes: 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Active sensors and Passive sensors.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Application: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utomotive, aerospace, consumer electronics, and healthcare.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P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roximity sensing, motion detection, color sensing, and gas sensing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52400"/>
            <a:ext cx="4580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FF0000"/>
                </a:solidFill>
                <a:effectLst/>
              </a:rPr>
              <a:t>Optical sensors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dyeazul Solar &amp; Electronics : Solar Pane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1999" y="457200"/>
            <a:ext cx="8250555" cy="4648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0"/>
            <a:ext cx="45720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Working of Solar Cell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</a:t>
            </a:r>
            <a:endParaRPr lang="en-US" sz="1600" dirty="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33439" y="804632"/>
            <a:ext cx="5715000" cy="537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98" y="675620"/>
          <a:ext cx="4546600" cy="4633469"/>
        </p:xfrm>
        <a:graphic>
          <a:graphicData uri="http://schemas.openxmlformats.org/drawingml/2006/table">
            <a:tbl>
              <a:tblPr/>
              <a:tblGrid>
                <a:gridCol w="2273300"/>
                <a:gridCol w="2273300"/>
              </a:tblGrid>
              <a:tr h="429254"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rgbClr val="FF0000"/>
                        </a:solidFill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</a:tr>
              <a:tr h="1212089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Type of Product :</a:t>
                      </a:r>
                      <a:endParaRPr lang="en-US" sz="2000" dirty="0"/>
                    </a:p>
                  </a:txBody>
                  <a:tcPr marL="1143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Polycrystalline Solar Panel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067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Rated Power Range :</a:t>
                      </a:r>
                      <a:endParaRPr lang="en-US" sz="2000" dirty="0"/>
                    </a:p>
                  </a:txBody>
                  <a:tcPr marL="1143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1-30 W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254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Watt :</a:t>
                      </a:r>
                      <a:endParaRPr lang="en-US" sz="2000" dirty="0"/>
                    </a:p>
                  </a:txBody>
                  <a:tcPr marL="1143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5 W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067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Voltage at Pmax ( V) :</a:t>
                      </a:r>
                      <a:endParaRPr lang="en-US" sz="2000" dirty="0"/>
                    </a:p>
                  </a:txBody>
                  <a:tcPr marL="1143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17.3 V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254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/>
                        <a:t>Module Voltage :</a:t>
                      </a:r>
                      <a:endParaRPr lang="en-US" sz="2000"/>
                    </a:p>
                  </a:txBody>
                  <a:tcPr marL="114300" marR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000" dirty="0"/>
                        <a:t>12 V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Specifications and Characteristics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Photovoltaic Inverter | Applications | Current Sensors | Products | Asahi  Kasei Microdevices (AKM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5910" y="685800"/>
            <a:ext cx="8534400" cy="5314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4600" y="228600"/>
            <a:ext cx="311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Application of Solar cell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200" y="6019800"/>
            <a:ext cx="897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cs typeface="Arial" panose="020B0604020202020204" pitchFamily="34" charset="0"/>
                <a:sym typeface="+mn-ea"/>
              </a:rPr>
              <a:t>Solar India 5 Watt 12 V Polycrystalline Solar Panel SSI5 Watt</a:t>
            </a:r>
            <a:r>
              <a:rPr lang="en-IN" altLang="en-US" sz="1600">
                <a:ln>
                  <a:noFill/>
                </a:ln>
                <a:solidFill>
                  <a:srgbClr val="444444"/>
                </a:solidFill>
                <a:effectLst/>
                <a:latin typeface="inherit"/>
                <a:cs typeface="Arial" panose="020B0604020202020204" pitchFamily="34" charset="0"/>
                <a:sym typeface="+mn-ea"/>
              </a:rPr>
              <a:t> </a:t>
            </a:r>
            <a:r>
              <a:rPr lang="en-US" sz="1600">
                <a:ln>
                  <a:noFill/>
                </a:ln>
                <a:solidFill>
                  <a:srgbClr val="A1A1A1"/>
                </a:solidFill>
                <a:effectLst/>
                <a:latin typeface="inherit"/>
                <a:cs typeface="Arial" panose="020B0604020202020204" pitchFamily="34" charset="0"/>
                <a:sym typeface="+mn-ea"/>
              </a:rPr>
              <a:t>by </a:t>
            </a:r>
            <a:r>
              <a:rPr lang="en-US" sz="1600">
                <a:ln>
                  <a:noFill/>
                </a:ln>
                <a:solidFill>
                  <a:srgbClr val="046699"/>
                </a:solidFill>
                <a:effectLst/>
                <a:latin typeface="inherit"/>
                <a:cs typeface="Arial" panose="020B0604020202020204" pitchFamily="34" charset="0"/>
                <a:sym typeface="+mn-ea"/>
                <a:hlinkClick r:id="rId2"/>
              </a:rPr>
              <a:t>Solar India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38430"/>
            <a:ext cx="135890" cy="276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none" lIns="9522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Photodiode Pinout, Features, Uses &amp; Datashee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70" y="1423987"/>
            <a:ext cx="3410805" cy="40100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47800" y="304800"/>
            <a:ext cx="3410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4. Photodiode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343400" y="1143000"/>
          <a:ext cx="4495800" cy="4114800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205740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202124"/>
                          </a:solidFill>
                        </a:rPr>
                        <a:t>Sensitivity:</a:t>
                      </a:r>
                      <a:endParaRPr lang="en-US" b="1" dirty="0">
                        <a:solidFill>
                          <a:srgbClr val="202124"/>
                        </a:solidFill>
                      </a:endParaRPr>
                    </a:p>
                  </a:txBody>
                  <a:tcPr marR="635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202124"/>
                          </a:solidFill>
                        </a:rPr>
                        <a:t>A measure of the effectiveness of a detector in producing an electrical signal at the peak sensitivity wavelength.</a:t>
                      </a:r>
                      <a:endParaRPr lang="en-US" b="1" dirty="0">
                        <a:solidFill>
                          <a:srgbClr val="202124"/>
                        </a:solidFill>
                      </a:endParaRPr>
                    </a:p>
                  </a:txBody>
                  <a:tcPr marL="63500" marR="635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/>
                        <a:t>Noise Equivalent Power (NEP):</a:t>
                      </a:r>
                      <a:endParaRPr lang="en-US"/>
                    </a:p>
                  </a:txBody>
                  <a:tcPr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power of incident light, at a specific wavelength, required to produce a signal on the detector that is equal to the noise.</a:t>
                      </a:r>
                      <a:endParaRPr lang="en-US" dirty="0"/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ics of Phototransisto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304800"/>
            <a:ext cx="7467600" cy="5296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001000" cy="568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Specifications</a:t>
            </a:r>
            <a:endParaRPr lang="en-US" sz="32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dirty="0"/>
              <a:t>Peak wavelength: 940 nm.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Package: Round 5 mm (T-1 3/4)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Lens type: dark plastic to cut visible light.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Viewing angle: 20 degrees.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Voltage - Collector Emitter Breakdown (Max): 30 V.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Current - Collector (</a:t>
            </a:r>
            <a:r>
              <a:rPr lang="en-US" sz="2800" dirty="0" err="1"/>
              <a:t>Ic</a:t>
            </a:r>
            <a:r>
              <a:rPr lang="en-US" sz="2800" dirty="0"/>
              <a:t>) (Max): 3.12 </a:t>
            </a:r>
            <a:r>
              <a:rPr lang="en-US" sz="2800" dirty="0" err="1"/>
              <a:t>mA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Current - Dark (Id) (Max): 100 </a:t>
            </a:r>
            <a:r>
              <a:rPr lang="en-US" sz="2800" dirty="0" err="1"/>
              <a:t>nA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Power - Max: 100 </a:t>
            </a:r>
            <a:r>
              <a:rPr lang="en-US" sz="2800" dirty="0" err="1"/>
              <a:t>mW</a:t>
            </a:r>
            <a:r>
              <a:rPr lang="en-US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33400"/>
            <a:ext cx="868680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pH is a measure of the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acidity or alkalinity of a solution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and is expressed on a scale of 0 to 14, with 7 being neutral. </a:t>
            </a:r>
            <a:endParaRPr lang="en-US" sz="2200" dirty="0">
              <a:solidFill>
                <a:srgbClr val="374151"/>
              </a:solidFill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Applications: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hemical, pharmaceutical, food and beverage, and water treatment industries.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 pH measurement consists of pH sensor, which is placed in the solution to be measured, and a signal conditioning circuit, which converts the signal from the sensor into a usable output signal. 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Types: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lass electrodes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Ion-selective field-effect transistors (ISFETs).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ifferential pH sensors.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62400" y="152400"/>
            <a:ext cx="185737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90575" y="861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öhne"/>
              </a:rPr>
              <a:t>Chemical Sensors: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8472"/>
            <a:ext cx="830580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Glass electrodes are the most  commonly used pH sensors.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They consist of a thin glass membrane that is sensitive to changes in pH, and an internal reference electrode.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When the glass membrane comes  into contact with a solution, an electrical potential is generated that is proportional to the pH of the solution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The internal reference electrode provides a stable reference voltage against which the potential of the glass electrode is measured.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04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</a:rPr>
              <a:t>Glass electrodes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89812"/>
            <a:ext cx="853440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ISFETs are a newer type of pH sensor that use a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semiconductor junction instead of a glass membrane. </a:t>
            </a:r>
            <a:endParaRPr lang="en-US" sz="22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They are smaller and more robust than glass electrodes and can be used in harsh environments.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However, they are more sensitive to interference from other ions in the solution and may require more frequent calibration.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Differential pH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sensors use two pH sensors with different sensitivities to measure the pH of a solution. 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By subtracting the output signal from the two sensors, the effects of temperature and other interfering factors can be minimized.</a:t>
            </a:r>
            <a:endParaRPr lang="en-I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592"/>
            <a:ext cx="6477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Ion-selective field-effect transistors (ISFETs).</a:t>
            </a:r>
            <a:endParaRPr lang="en-US" sz="2400" b="0" i="0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8763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The pH rate of a material is directly linked to the degree of the hydrogen ion [H+] and the hydroxyl ion [OH-] concentrations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If the H+ density is higher than OH-, the substance is acidic; i.e., </a:t>
            </a:r>
            <a:r>
              <a:rPr lang="en-US" sz="2400" dirty="0">
                <a:solidFill>
                  <a:srgbClr val="FF0000"/>
                </a:solidFill>
              </a:rPr>
              <a:t>the pH amount is less than 7.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If the OH- intensity is higher than H+, the substance is basic, including a </a:t>
            </a:r>
            <a:r>
              <a:rPr lang="en-US" sz="2400" dirty="0">
                <a:solidFill>
                  <a:srgbClr val="FF0000"/>
                </a:solidFill>
              </a:rPr>
              <a:t>pH value higher than 7.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If identical quantities of H+ and OH- ions are present, the substance is neutral, with a pH of 7.</a:t>
            </a:r>
            <a:endParaRPr lang="en-US" sz="2400" dirty="0"/>
          </a:p>
          <a:p>
            <a:pPr algn="just"/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304800"/>
            <a:ext cx="8991600" cy="566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dvantages: </a:t>
            </a:r>
            <a:r>
              <a:rPr lang="en-US" sz="2400" dirty="0">
                <a:solidFill>
                  <a:srgbClr val="374151"/>
                </a:solidFill>
              </a:rPr>
              <a:t>H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igh accuracy, low power consumption, and immunity to electromagnetic interference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FF0000"/>
                </a:solidFill>
                <a:effectLst/>
              </a:rPr>
              <a:t>1.Photo Emissive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ransducers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also known as photo emissive detectors or photomultipliers, are electronic devices that convert light energy into electrical signals.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They consist of a photocathode, a series of electron amplification stages, and an anode.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When light falls on the photocathode, electrons are emitted and accelerated by an electric field towards the first dynode, which is held at a higher potential. 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does the pH scale range from 0 to 14? Can it go beyond that range?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762000"/>
            <a:ext cx="7728632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H Electrode Parts diagram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295400"/>
            <a:ext cx="8203218" cy="495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43200" y="457200"/>
            <a:ext cx="2840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 Meter Working Principle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H Measurement - Working Principle, Applications and Advantag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1219200"/>
            <a:ext cx="7772400" cy="470863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0" y="533400"/>
            <a:ext cx="2840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 Meter Working Principle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 H METER. P H pH is a unit of measure which describes the degree of  acidity or basicity of a solution. It is measured on a scale of 0 to 14.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066800"/>
            <a:ext cx="8001000" cy="5105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400" i="1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4400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52800"/>
            <a:ext cx="7772400" cy="3467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23458"/>
            <a:ext cx="8686800" cy="332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impact of the electrons on the dynode releases more electrons, which are then accelerated towards the next dynode.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process continues through several stages, resulting in a cascade of electrons that produces a large number of electrons at the anode.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resulting electrical signal is proportional to the amount of light falling on the photocathode.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04800"/>
            <a:ext cx="530733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429000"/>
            <a:ext cx="861060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Photo emissive transducers have a high sensitivity to light and can detect low levels of light with a high signal-to-noise ratio.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Söhne"/>
              </a:rPr>
              <a:t>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pplications: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Scientific instruments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Medical equipment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Night vision devices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8610600" cy="572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2.Photoconductive transducers: 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öhne"/>
              </a:rPr>
              <a:t>It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convert light energy into electrical energy by exploiting the property of certain materials to become more conductive when exposed to light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Photoconductive materials typically have a high resistance in the dark, but their resistance decreases when light is absorbed.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change in resistance can be used to generate an electrical signal that corresponds to the intensity of the incident light.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pplications: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Light sensors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hotodetectors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mage sensors. 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Digital cameras,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Photocopiers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Imaging systems.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581400"/>
            <a:ext cx="7010400" cy="2957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883920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hotoconductive material: 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C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admium sulfide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FF0000"/>
                </a:solidFill>
                <a:effectLst/>
              </a:rPr>
              <a:t>CdS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),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which is often used in light-dependent resistors (LDRs) or photoresistors.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L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ead sulfide (</a:t>
            </a:r>
            <a:r>
              <a:rPr lang="en-US" sz="2400" b="0" i="0" dirty="0" err="1">
                <a:solidFill>
                  <a:srgbClr val="FF0000"/>
                </a:solidFill>
                <a:effectLst/>
              </a:rPr>
              <a:t>PbS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)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lead selenide (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PbSe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)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dirty="0">
                <a:solidFill>
                  <a:srgbClr val="374151"/>
                </a:solidFill>
              </a:rPr>
              <a:t>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ilicon (Si), which is used in photodiodes and CCDs (charge-coupled devices).</a:t>
            </a:r>
            <a:endParaRPr lang="en-I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duino LDR Sensor Sensor Simulation in Proteus - projectiot123 Technology  Information Website worldwid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219200"/>
            <a:ext cx="7924800" cy="548983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6096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öhne"/>
              </a:rPr>
              <a:t>Characteristics: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2194"/>
            <a:ext cx="8610600" cy="622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FF0000"/>
                </a:solidFill>
                <a:effectLst/>
              </a:rPr>
              <a:t>3.Photovoltaic transducers /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 solar cells. 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It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>
                <a:effectLst/>
              </a:rPr>
              <a:t>convert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light energy into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electrical energy. They are also known as photovoltaic cells or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The basic principle of photovoltaic transducers is the photovoltaic effect.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When light strikes a material, it can excite electrons within the material, causing them to flow in a particular direction.</a:t>
            </a:r>
            <a:endParaRPr lang="en-US" sz="2400" b="0" i="0" dirty="0">
              <a:solidFill>
                <a:srgbClr val="FF0000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By placing two different materials in contact with each other, one of which is a semiconductor material, it is possible to create a potential difference between the two materials, which can be used to generate an electric current.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138"/>
            <a:ext cx="8610600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aterials: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endParaRPr lang="en-US" sz="2400" dirty="0">
              <a:solidFill>
                <a:srgbClr val="37415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Silicon</a:t>
            </a:r>
            <a:endParaRPr lang="en-US" sz="2400" dirty="0">
              <a:solidFill>
                <a:srgbClr val="37415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Gallium arsenide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Cadmium telluride.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These materials have the ability to absorb photons of light and create an electrical charge.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The most commonly used material for commercial photovoltaic cells is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silicon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6015</Words>
  <Application>WPS Presentation</Application>
  <PresentationFormat>On-screen Show (4:3)</PresentationFormat>
  <Paragraphs>142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Söhne</vt:lpstr>
      <vt:lpstr>Segoe Print</vt:lpstr>
      <vt:lpstr>Calibri</vt:lpstr>
      <vt:lpstr>Microsoft YaHei</vt:lpstr>
      <vt:lpstr>Arial Unicode MS</vt:lpstr>
      <vt:lpstr>inherit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AND AUTOMATION</dc:title>
  <dc:creator>Admin</dc:creator>
  <cp:lastModifiedBy>manka</cp:lastModifiedBy>
  <cp:revision>625</cp:revision>
  <dcterms:created xsi:type="dcterms:W3CDTF">2006-08-16T00:00:00Z</dcterms:created>
  <dcterms:modified xsi:type="dcterms:W3CDTF">2023-06-07T13:19:34Z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2D6121EED42E4A28897783D4FC0EDB36</vt:lpwstr>
  </property>
  <property fmtid="{D5CDD505-2E9C-101B-9397-08002B2CF9AE}" pid="3" name="KSOProductBuildVer">
    <vt:lpwstr>1033-11.2.0.11537</vt:lpwstr>
  </property>
</Properties>
</file>