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70"/>
  </p:handoutMasterIdLst>
  <p:sldIdLst>
    <p:sldId id="295" r:id="rId3"/>
    <p:sldId id="297" r:id="rId4"/>
    <p:sldId id="331" r:id="rId5"/>
    <p:sldId id="287" r:id="rId6"/>
    <p:sldId id="311" r:id="rId7"/>
    <p:sldId id="257" r:id="rId8"/>
    <p:sldId id="306" r:id="rId9"/>
    <p:sldId id="334" r:id="rId10"/>
    <p:sldId id="260" r:id="rId11"/>
    <p:sldId id="261" r:id="rId12"/>
    <p:sldId id="307" r:id="rId13"/>
    <p:sldId id="324" r:id="rId14"/>
    <p:sldId id="325" r:id="rId15"/>
    <p:sldId id="326" r:id="rId16"/>
    <p:sldId id="293" r:id="rId17"/>
    <p:sldId id="294" r:id="rId18"/>
    <p:sldId id="335" r:id="rId19"/>
    <p:sldId id="338" r:id="rId20"/>
    <p:sldId id="336" r:id="rId21"/>
    <p:sldId id="339" r:id="rId22"/>
    <p:sldId id="337" r:id="rId23"/>
    <p:sldId id="340" r:id="rId24"/>
    <p:sldId id="308" r:id="rId25"/>
    <p:sldId id="309" r:id="rId26"/>
    <p:sldId id="302" r:id="rId27"/>
    <p:sldId id="291" r:id="rId28"/>
    <p:sldId id="341" r:id="rId29"/>
    <p:sldId id="268" r:id="rId30"/>
    <p:sldId id="330" r:id="rId31"/>
    <p:sldId id="270" r:id="rId32"/>
    <p:sldId id="269" r:id="rId33"/>
    <p:sldId id="271" r:id="rId34"/>
    <p:sldId id="272" r:id="rId35"/>
    <p:sldId id="358" r:id="rId36"/>
    <p:sldId id="274" r:id="rId37"/>
    <p:sldId id="355" r:id="rId38"/>
    <p:sldId id="356" r:id="rId40"/>
    <p:sldId id="273" r:id="rId41"/>
    <p:sldId id="278" r:id="rId42"/>
    <p:sldId id="312" r:id="rId43"/>
    <p:sldId id="265" r:id="rId44"/>
    <p:sldId id="342" r:id="rId45"/>
    <p:sldId id="313" r:id="rId46"/>
    <p:sldId id="310" r:id="rId47"/>
    <p:sldId id="343" r:id="rId48"/>
    <p:sldId id="290" r:id="rId49"/>
    <p:sldId id="344" r:id="rId50"/>
    <p:sldId id="267" r:id="rId51"/>
    <p:sldId id="345" r:id="rId52"/>
    <p:sldId id="327" r:id="rId53"/>
    <p:sldId id="357" r:id="rId54"/>
    <p:sldId id="346" r:id="rId55"/>
    <p:sldId id="332" r:id="rId56"/>
    <p:sldId id="348" r:id="rId57"/>
    <p:sldId id="347" r:id="rId58"/>
    <p:sldId id="333" r:id="rId59"/>
    <p:sldId id="349" r:id="rId60"/>
    <p:sldId id="277" r:id="rId61"/>
    <p:sldId id="350" r:id="rId62"/>
    <p:sldId id="321" r:id="rId63"/>
    <p:sldId id="351" r:id="rId64"/>
    <p:sldId id="320" r:id="rId65"/>
    <p:sldId id="352" r:id="rId66"/>
    <p:sldId id="353" r:id="rId67"/>
    <p:sldId id="319" r:id="rId68"/>
    <p:sldId id="354" r:id="rId69"/>
  </p:sldIdLst>
  <p:sldSz cx="10801350" cy="6858000"/>
  <p:notesSz cx="7010400" cy="9296400"/>
  <p:defaultTextStyle>
    <a:defPPr>
      <a:defRPr lang="en-US"/>
    </a:defPPr>
    <a:lvl1pPr marL="0" algn="l" defTabSz="780415" rtl="0" eaLnBrk="1" latinLnBrk="0" hangingPunct="1">
      <a:defRPr sz="1500" kern="1200">
        <a:solidFill>
          <a:schemeClr val="tx1"/>
        </a:solidFill>
        <a:latin typeface="+mn-lt"/>
        <a:ea typeface="+mn-ea"/>
        <a:cs typeface="+mn-cs"/>
      </a:defRPr>
    </a:lvl1pPr>
    <a:lvl2pPr marL="389890" algn="l" defTabSz="780415" rtl="0" eaLnBrk="1" latinLnBrk="0" hangingPunct="1">
      <a:defRPr sz="1500" kern="1200">
        <a:solidFill>
          <a:schemeClr val="tx1"/>
        </a:solidFill>
        <a:latin typeface="+mn-lt"/>
        <a:ea typeface="+mn-ea"/>
        <a:cs typeface="+mn-cs"/>
      </a:defRPr>
    </a:lvl2pPr>
    <a:lvl3pPr marL="780415" algn="l" defTabSz="780415" rtl="0" eaLnBrk="1" latinLnBrk="0" hangingPunct="1">
      <a:defRPr sz="1500" kern="1200">
        <a:solidFill>
          <a:schemeClr val="tx1"/>
        </a:solidFill>
        <a:latin typeface="+mn-lt"/>
        <a:ea typeface="+mn-ea"/>
        <a:cs typeface="+mn-cs"/>
      </a:defRPr>
    </a:lvl3pPr>
    <a:lvl4pPr marL="1170305" algn="l" defTabSz="780415" rtl="0" eaLnBrk="1" latinLnBrk="0" hangingPunct="1">
      <a:defRPr sz="1500" kern="1200">
        <a:solidFill>
          <a:schemeClr val="tx1"/>
        </a:solidFill>
        <a:latin typeface="+mn-lt"/>
        <a:ea typeface="+mn-ea"/>
        <a:cs typeface="+mn-cs"/>
      </a:defRPr>
    </a:lvl4pPr>
    <a:lvl5pPr marL="1560830" algn="l" defTabSz="780415" rtl="0" eaLnBrk="1" latinLnBrk="0" hangingPunct="1">
      <a:defRPr sz="1500" kern="1200">
        <a:solidFill>
          <a:schemeClr val="tx1"/>
        </a:solidFill>
        <a:latin typeface="+mn-lt"/>
        <a:ea typeface="+mn-ea"/>
        <a:cs typeface="+mn-cs"/>
      </a:defRPr>
    </a:lvl5pPr>
    <a:lvl6pPr marL="1950720" algn="l" defTabSz="780415" rtl="0" eaLnBrk="1" latinLnBrk="0" hangingPunct="1">
      <a:defRPr sz="1500" kern="1200">
        <a:solidFill>
          <a:schemeClr val="tx1"/>
        </a:solidFill>
        <a:latin typeface="+mn-lt"/>
        <a:ea typeface="+mn-ea"/>
        <a:cs typeface="+mn-cs"/>
      </a:defRPr>
    </a:lvl6pPr>
    <a:lvl7pPr marL="2341245" algn="l" defTabSz="780415" rtl="0" eaLnBrk="1" latinLnBrk="0" hangingPunct="1">
      <a:defRPr sz="1500" kern="1200">
        <a:solidFill>
          <a:schemeClr val="tx1"/>
        </a:solidFill>
        <a:latin typeface="+mn-lt"/>
        <a:ea typeface="+mn-ea"/>
        <a:cs typeface="+mn-cs"/>
      </a:defRPr>
    </a:lvl7pPr>
    <a:lvl8pPr marL="2731135" algn="l" defTabSz="780415" rtl="0" eaLnBrk="1" latinLnBrk="0" hangingPunct="1">
      <a:defRPr sz="1500" kern="1200">
        <a:solidFill>
          <a:schemeClr val="tx1"/>
        </a:solidFill>
        <a:latin typeface="+mn-lt"/>
        <a:ea typeface="+mn-ea"/>
        <a:cs typeface="+mn-cs"/>
      </a:defRPr>
    </a:lvl8pPr>
    <a:lvl9pPr marL="3121660" algn="l" defTabSz="780415"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5" autoAdjust="0"/>
    <p:restoredTop sz="85470" autoAdjust="0"/>
  </p:normalViewPr>
  <p:slideViewPr>
    <p:cSldViewPr>
      <p:cViewPr varScale="1">
        <p:scale>
          <a:sx n="54" d="100"/>
          <a:sy n="54" d="100"/>
        </p:scale>
        <p:origin x="1364" y="44"/>
      </p:cViewPr>
      <p:guideLst>
        <p:guide orient="horz" pos="1963"/>
        <p:guide pos="30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13" cy="465114"/>
          </a:xfrm>
          <a:prstGeom prst="rect">
            <a:avLst/>
          </a:prstGeom>
        </p:spPr>
        <p:txBody>
          <a:bodyPr vert="horz" lIns="83622" tIns="41811" rIns="83622" bIns="41811" rtlCol="0"/>
          <a:lstStyle>
            <a:lvl1pPr algn="l">
              <a:defRPr sz="1100"/>
            </a:lvl1pPr>
          </a:lstStyle>
          <a:p>
            <a:endParaRPr lang="en-US"/>
          </a:p>
        </p:txBody>
      </p:sp>
      <p:sp>
        <p:nvSpPr>
          <p:cNvPr id="3" name="Date Placeholder 2"/>
          <p:cNvSpPr>
            <a:spLocks noGrp="1"/>
          </p:cNvSpPr>
          <p:nvPr>
            <p:ph type="dt" sz="quarter" idx="1"/>
          </p:nvPr>
        </p:nvSpPr>
        <p:spPr>
          <a:xfrm>
            <a:off x="3970557" y="0"/>
            <a:ext cx="3038413" cy="465114"/>
          </a:xfrm>
          <a:prstGeom prst="rect">
            <a:avLst/>
          </a:prstGeom>
        </p:spPr>
        <p:txBody>
          <a:bodyPr vert="horz" lIns="83622" tIns="41811" rIns="83622" bIns="41811" rtlCol="0"/>
          <a:lstStyle>
            <a:lvl1pPr algn="r">
              <a:defRPr sz="1100"/>
            </a:lvl1pPr>
          </a:lstStyle>
          <a:p>
            <a:fld id="{437D75D4-5826-49B0-964C-F69C8872E2A9}" type="datetimeFigureOut">
              <a:rPr lang="en-US" smtClean="0"/>
            </a:fld>
            <a:endParaRPr lang="en-US"/>
          </a:p>
        </p:txBody>
      </p:sp>
      <p:sp>
        <p:nvSpPr>
          <p:cNvPr id="4" name="Footer Placeholder 3"/>
          <p:cNvSpPr>
            <a:spLocks noGrp="1"/>
          </p:cNvSpPr>
          <p:nvPr>
            <p:ph type="ftr" sz="quarter" idx="2"/>
          </p:nvPr>
        </p:nvSpPr>
        <p:spPr>
          <a:xfrm>
            <a:off x="1" y="8829819"/>
            <a:ext cx="3038413" cy="465114"/>
          </a:xfrm>
          <a:prstGeom prst="rect">
            <a:avLst/>
          </a:prstGeom>
        </p:spPr>
        <p:txBody>
          <a:bodyPr vert="horz" lIns="83622" tIns="41811" rIns="83622" bIns="41811" rtlCol="0" anchor="b"/>
          <a:lstStyle>
            <a:lvl1pPr algn="l">
              <a:defRPr sz="1100"/>
            </a:lvl1pPr>
          </a:lstStyle>
          <a:p>
            <a:endParaRPr lang="en-US"/>
          </a:p>
        </p:txBody>
      </p:sp>
      <p:sp>
        <p:nvSpPr>
          <p:cNvPr id="5" name="Slide Number Placeholder 4"/>
          <p:cNvSpPr>
            <a:spLocks noGrp="1"/>
          </p:cNvSpPr>
          <p:nvPr>
            <p:ph type="sldNum" sz="quarter" idx="3"/>
          </p:nvPr>
        </p:nvSpPr>
        <p:spPr>
          <a:xfrm>
            <a:off x="3970557" y="8829819"/>
            <a:ext cx="3038413" cy="465114"/>
          </a:xfrm>
          <a:prstGeom prst="rect">
            <a:avLst/>
          </a:prstGeom>
        </p:spPr>
        <p:txBody>
          <a:bodyPr vert="horz" lIns="83622" tIns="41811" rIns="83622" bIns="41811" rtlCol="0" anchor="b"/>
          <a:lstStyle>
            <a:lvl1pPr algn="r">
              <a:defRPr sz="1100"/>
            </a:lvl1pPr>
          </a:lstStyle>
          <a:p>
            <a:fld id="{D05B3CB3-08D9-4100-B9D3-A34A6530DAB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DAC9AAD-574F-4272-B90B-41FD3446AB4B}" type="datetimeFigureOut">
              <a:rPr lang="en-IN" smtClean="0"/>
            </a:fld>
            <a:endParaRPr lang="en-IN"/>
          </a:p>
        </p:txBody>
      </p:sp>
      <p:sp>
        <p:nvSpPr>
          <p:cNvPr id="4" name="Slide Image Placeholder 3"/>
          <p:cNvSpPr>
            <a:spLocks noGrp="1" noRot="1" noChangeAspect="1"/>
          </p:cNvSpPr>
          <p:nvPr>
            <p:ph type="sldImg" idx="2"/>
          </p:nvPr>
        </p:nvSpPr>
        <p:spPr>
          <a:xfrm>
            <a:off x="1035050" y="1162050"/>
            <a:ext cx="4940300"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5F5A926-ABC6-4997-9C0A-770D1D29B2E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F5A926-ABC6-4997-9C0A-770D1D29B2E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F5A926-ABC6-4997-9C0A-770D1D29B2E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10101" y="2125981"/>
            <a:ext cx="9181148" cy="33855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20203" y="3840485"/>
            <a:ext cx="7560945"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540070" y="1577345"/>
            <a:ext cx="4698587"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62696" y="1577345"/>
            <a:ext cx="4698587"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5"/>
            <a:ext cx="3308179" cy="338554"/>
          </a:xfrm>
          <a:prstGeom prst="rect">
            <a:avLst/>
          </a:prstGeom>
        </p:spPr>
        <p:txBody>
          <a:bodyPr wrap="square" lIns="0" tIns="0" rIns="0" bIns="0">
            <a:spAutoFit/>
          </a:bodyPr>
          <a:lstStyle>
            <a:lvl1pPr>
              <a:defRPr sz="22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540069" y="1577345"/>
            <a:ext cx="9721215"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672459" y="6377940"/>
            <a:ext cx="3456432" cy="23083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40068" y="6377940"/>
            <a:ext cx="2484311" cy="2308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0038902" y="6531667"/>
            <a:ext cx="362690" cy="166712"/>
          </a:xfrm>
          <a:prstGeom prst="rect">
            <a:avLst/>
          </a:prstGeom>
        </p:spPr>
        <p:txBody>
          <a:bodyPr wrap="square" lIns="0" tIns="0" rIns="0" bIns="0">
            <a:spAutoFit/>
          </a:bodyPr>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389890">
        <a:defRPr>
          <a:latin typeface="+mn-lt"/>
          <a:ea typeface="+mn-ea"/>
          <a:cs typeface="+mn-cs"/>
        </a:defRPr>
      </a:lvl2pPr>
      <a:lvl3pPr marL="780415">
        <a:defRPr>
          <a:latin typeface="+mn-lt"/>
          <a:ea typeface="+mn-ea"/>
          <a:cs typeface="+mn-cs"/>
        </a:defRPr>
      </a:lvl3pPr>
      <a:lvl4pPr marL="1170305">
        <a:defRPr>
          <a:latin typeface="+mn-lt"/>
          <a:ea typeface="+mn-ea"/>
          <a:cs typeface="+mn-cs"/>
        </a:defRPr>
      </a:lvl4pPr>
      <a:lvl5pPr marL="1560830">
        <a:defRPr>
          <a:latin typeface="+mn-lt"/>
          <a:ea typeface="+mn-ea"/>
          <a:cs typeface="+mn-cs"/>
        </a:defRPr>
      </a:lvl5pPr>
      <a:lvl6pPr marL="1950720">
        <a:defRPr>
          <a:latin typeface="+mn-lt"/>
          <a:ea typeface="+mn-ea"/>
          <a:cs typeface="+mn-cs"/>
        </a:defRPr>
      </a:lvl6pPr>
      <a:lvl7pPr marL="2341245">
        <a:defRPr>
          <a:latin typeface="+mn-lt"/>
          <a:ea typeface="+mn-ea"/>
          <a:cs typeface="+mn-cs"/>
        </a:defRPr>
      </a:lvl7pPr>
      <a:lvl8pPr marL="2731135">
        <a:defRPr>
          <a:latin typeface="+mn-lt"/>
          <a:ea typeface="+mn-ea"/>
          <a:cs typeface="+mn-cs"/>
        </a:defRPr>
      </a:lvl8pPr>
      <a:lvl9pPr marL="3121660">
        <a:defRPr>
          <a:latin typeface="+mn-lt"/>
          <a:ea typeface="+mn-ea"/>
          <a:cs typeface="+mn-cs"/>
        </a:defRPr>
      </a:lvl9pPr>
    </p:bodyStyle>
    <p:otherStyle>
      <a:lvl1pPr marL="0">
        <a:defRPr>
          <a:latin typeface="+mn-lt"/>
          <a:ea typeface="+mn-ea"/>
          <a:cs typeface="+mn-cs"/>
        </a:defRPr>
      </a:lvl1pPr>
      <a:lvl2pPr marL="389890">
        <a:defRPr>
          <a:latin typeface="+mn-lt"/>
          <a:ea typeface="+mn-ea"/>
          <a:cs typeface="+mn-cs"/>
        </a:defRPr>
      </a:lvl2pPr>
      <a:lvl3pPr marL="780415">
        <a:defRPr>
          <a:latin typeface="+mn-lt"/>
          <a:ea typeface="+mn-ea"/>
          <a:cs typeface="+mn-cs"/>
        </a:defRPr>
      </a:lvl3pPr>
      <a:lvl4pPr marL="1170305">
        <a:defRPr>
          <a:latin typeface="+mn-lt"/>
          <a:ea typeface="+mn-ea"/>
          <a:cs typeface="+mn-cs"/>
        </a:defRPr>
      </a:lvl4pPr>
      <a:lvl5pPr marL="1560830">
        <a:defRPr>
          <a:latin typeface="+mn-lt"/>
          <a:ea typeface="+mn-ea"/>
          <a:cs typeface="+mn-cs"/>
        </a:defRPr>
      </a:lvl5pPr>
      <a:lvl6pPr marL="1950720">
        <a:defRPr>
          <a:latin typeface="+mn-lt"/>
          <a:ea typeface="+mn-ea"/>
          <a:cs typeface="+mn-cs"/>
        </a:defRPr>
      </a:lvl6pPr>
      <a:lvl7pPr marL="2341245">
        <a:defRPr>
          <a:latin typeface="+mn-lt"/>
          <a:ea typeface="+mn-ea"/>
          <a:cs typeface="+mn-cs"/>
        </a:defRPr>
      </a:lvl7pPr>
      <a:lvl8pPr marL="2731135">
        <a:defRPr>
          <a:latin typeface="+mn-lt"/>
          <a:ea typeface="+mn-ea"/>
          <a:cs typeface="+mn-cs"/>
        </a:defRPr>
      </a:lvl8pPr>
      <a:lvl9pPr marL="312166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5.xml"/><Relationship Id="rId6" Type="http://schemas.openxmlformats.org/officeDocument/2006/relationships/image" Target="../media/image41.wmf"/><Relationship Id="rId5" Type="http://schemas.openxmlformats.org/officeDocument/2006/relationships/oleObject" Target="../embeddings/oleObject3.bin"/><Relationship Id="rId4" Type="http://schemas.openxmlformats.org/officeDocument/2006/relationships/image" Target="../media/image40.wmf"/><Relationship Id="rId3" Type="http://schemas.openxmlformats.org/officeDocument/2006/relationships/oleObject" Target="../embeddings/oleObject2.bin"/><Relationship Id="rId2" Type="http://schemas.openxmlformats.org/officeDocument/2006/relationships/image" Target="../media/image39.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5.emf"/><Relationship Id="rId1" Type="http://schemas.openxmlformats.org/officeDocument/2006/relationships/image" Target="../media/image44.emf"/></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7.emf"/><Relationship Id="rId1" Type="http://schemas.openxmlformats.org/officeDocument/2006/relationships/image" Target="../media/image46.e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9.emf"/><Relationship Id="rId1" Type="http://schemas.openxmlformats.org/officeDocument/2006/relationships/image" Target="../media/image48.e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2.emf"/><Relationship Id="rId1" Type="http://schemas.openxmlformats.org/officeDocument/2006/relationships/image" Target="../media/image5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5.emf"/><Relationship Id="rId1" Type="http://schemas.openxmlformats.org/officeDocument/2006/relationships/image" Target="../media/image54.emf"/></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7.png"/><Relationship Id="rId1" Type="http://schemas.openxmlformats.org/officeDocument/2006/relationships/image" Target="../media/image5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9.png"/><Relationship Id="rId1" Type="http://schemas.openxmlformats.org/officeDocument/2006/relationships/image" Target="../media/image5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101" y="391886"/>
            <a:ext cx="9181148" cy="1470025"/>
          </a:xfrm>
        </p:spPr>
        <p:txBody>
          <a:bodyPr>
            <a:normAutofit/>
          </a:bodyPr>
          <a:lstStyle/>
          <a:p>
            <a:pPr algn="ctr"/>
            <a:r>
              <a:rPr lang="en-US" dirty="0">
                <a:solidFill>
                  <a:srgbClr val="FF0000"/>
                </a:solidFill>
                <a:latin typeface="Arial Rounded MT Bold" panose="020F0704030504030204" pitchFamily="34" charset="0"/>
              </a:rPr>
              <a:t>Sensors and Automation</a:t>
            </a:r>
            <a:br>
              <a:rPr lang="en-US" dirty="0">
                <a:solidFill>
                  <a:srgbClr val="FF0000"/>
                </a:solidFill>
                <a:latin typeface="Arial Rounded MT Bold" panose="020F0704030504030204" pitchFamily="34" charset="0"/>
              </a:rPr>
            </a:br>
            <a:r>
              <a:rPr lang="en-US" sz="2200" b="1" i="1" dirty="0">
                <a:solidFill>
                  <a:srgbClr val="FF0000"/>
                </a:solidFill>
                <a:latin typeface="Aparajita" pitchFamily="34" charset="0"/>
                <a:cs typeface="Aparajita" pitchFamily="34" charset="0"/>
              </a:rPr>
              <a:t>(Interdisciplinary Foundation Course–II)</a:t>
            </a:r>
            <a:br>
              <a:rPr lang="en-US" sz="2200" b="1" i="1" dirty="0">
                <a:solidFill>
                  <a:srgbClr val="FF0000"/>
                </a:solidFill>
                <a:latin typeface="Aparajita" pitchFamily="34" charset="0"/>
                <a:cs typeface="Aparajita" pitchFamily="34" charset="0"/>
              </a:rPr>
            </a:br>
            <a:r>
              <a:rPr lang="en-US" sz="2700" b="1" i="1" dirty="0">
                <a:solidFill>
                  <a:srgbClr val="FF0000"/>
                </a:solidFill>
                <a:latin typeface="Aparajita" pitchFamily="34" charset="0"/>
                <a:cs typeface="Aparajita" pitchFamily="34" charset="0"/>
              </a:rPr>
              <a:t>Theory Session</a:t>
            </a:r>
            <a:br>
              <a:rPr lang="en-US" dirty="0"/>
            </a:br>
            <a:endParaRPr lang="en-US" dirty="0">
              <a:latin typeface="Arial Rounded MT Bold" panose="020F0704030504030204" pitchFamily="34" charset="0"/>
            </a:endParaRPr>
          </a:p>
        </p:txBody>
      </p:sp>
      <p:sp>
        <p:nvSpPr>
          <p:cNvPr id="5" name="TextBox 4"/>
          <p:cNvSpPr txBox="1"/>
          <p:nvPr/>
        </p:nvSpPr>
        <p:spPr>
          <a:xfrm>
            <a:off x="1260158" y="5562602"/>
            <a:ext cx="8821103" cy="692497"/>
          </a:xfrm>
          <a:prstGeom prst="rect">
            <a:avLst/>
          </a:prstGeom>
          <a:noFill/>
        </p:spPr>
        <p:txBody>
          <a:bodyPr wrap="square" rtlCol="0">
            <a:spAutoFit/>
          </a:bodyPr>
          <a:lstStyle/>
          <a:p>
            <a:pPr algn="ctr"/>
            <a:r>
              <a:rPr lang="en-US" sz="2400" dirty="0">
                <a:latin typeface="Arial Rounded MT Bold" panose="020F0704030504030204" pitchFamily="34" charset="0"/>
              </a:rPr>
              <a:t>COEP Tech., Pune</a:t>
            </a:r>
            <a:endParaRPr lang="en-US" sz="2400" dirty="0">
              <a:latin typeface="Arial Rounded MT Bold" panose="020F0704030504030204" pitchFamily="34" charset="0"/>
            </a:endParaRPr>
          </a:p>
          <a:p>
            <a:pPr algn="ctr"/>
            <a:endParaRPr lang="en-US" dirty="0"/>
          </a:p>
        </p:txBody>
      </p:sp>
      <p:pic>
        <p:nvPicPr>
          <p:cNvPr id="4" name="Picture 2" descr="C:\Users\Girish\Desktop\CoEP_Academics\CoEP_Logo.jpg"/>
          <p:cNvPicPr>
            <a:picLocks noChangeAspect="1" noChangeArrowheads="1"/>
          </p:cNvPicPr>
          <p:nvPr/>
        </p:nvPicPr>
        <p:blipFill>
          <a:blip r:embed="rId1" cstate="print"/>
          <a:srcRect/>
          <a:stretch>
            <a:fillRect/>
          </a:stretch>
        </p:blipFill>
        <p:spPr bwMode="auto">
          <a:xfrm>
            <a:off x="3960497" y="1524003"/>
            <a:ext cx="2970370" cy="253637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00075" y="35704"/>
            <a:ext cx="9438827" cy="450587"/>
          </a:xfrm>
          <a:prstGeom prst="rect">
            <a:avLst/>
          </a:prstGeom>
          <a:ln w="12953">
            <a:solidFill>
              <a:srgbClr val="000000"/>
            </a:solidFill>
          </a:ln>
        </p:spPr>
        <p:txBody>
          <a:bodyPr vert="horz" wrap="square" lIns="0" tIns="19509" rIns="0" bIns="0" rtlCol="0">
            <a:spAutoFit/>
          </a:bodyPr>
          <a:lstStyle/>
          <a:p>
            <a:pPr algn="ctr">
              <a:spcBef>
                <a:spcPts val="155"/>
              </a:spcBef>
            </a:pPr>
            <a:r>
              <a:rPr lang="en-US" sz="2800" spc="-9" dirty="0">
                <a:solidFill>
                  <a:srgbClr val="FF0000"/>
                </a:solidFill>
                <a:latin typeface="Calibri" panose="020F0502020204030204"/>
                <a:cs typeface="Calibri" panose="020F0502020204030204"/>
              </a:rPr>
              <a:t>Electrodynamic type Application: Displacement Measurement</a:t>
            </a:r>
            <a:endParaRPr sz="2800" dirty="0">
              <a:solidFill>
                <a:srgbClr val="FF0000"/>
              </a:solidFill>
              <a:latin typeface="Calibri" panose="020F0502020204030204"/>
              <a:cs typeface="Calibri" panose="020F0502020204030204"/>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5" name="Picture 4"/>
          <p:cNvPicPr>
            <a:picLocks noChangeAspect="1"/>
          </p:cNvPicPr>
          <p:nvPr/>
        </p:nvPicPr>
        <p:blipFill>
          <a:blip r:embed="rId1"/>
          <a:stretch>
            <a:fillRect/>
          </a:stretch>
        </p:blipFill>
        <p:spPr>
          <a:xfrm>
            <a:off x="399758" y="848562"/>
            <a:ext cx="10334917" cy="5915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23810" y="1614750"/>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pic>
        <p:nvPicPr>
          <p:cNvPr id="6" name="object 6"/>
          <p:cNvPicPr/>
          <p:nvPr/>
        </p:nvPicPr>
        <p:blipFill>
          <a:blip r:embed="rId1" cstate="print"/>
          <a:stretch>
            <a:fillRect/>
          </a:stretch>
        </p:blipFill>
        <p:spPr>
          <a:xfrm>
            <a:off x="600075" y="1614750"/>
            <a:ext cx="9677400" cy="4546766"/>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8" name="Rectangle 7"/>
          <p:cNvSpPr/>
          <p:nvPr/>
        </p:nvSpPr>
        <p:spPr>
          <a:xfrm>
            <a:off x="830874" y="391885"/>
            <a:ext cx="9305778" cy="1159292"/>
          </a:xfrm>
          <a:prstGeom prst="rect">
            <a:avLst/>
          </a:prstGeom>
        </p:spPr>
        <p:txBody>
          <a:bodyPr wrap="square">
            <a:spAutoFit/>
          </a:bodyPr>
          <a:lstStyle/>
          <a:p>
            <a:pPr algn="ctr">
              <a:spcBef>
                <a:spcPts val="1555"/>
              </a:spcBef>
            </a:pPr>
            <a:r>
              <a:rPr lang="en-US" sz="2800" spc="-17" dirty="0">
                <a:solidFill>
                  <a:srgbClr val="FF0000"/>
                </a:solidFill>
                <a:cs typeface="Calibri" panose="020F0502020204030204"/>
              </a:rPr>
              <a:t>Automation: Automatic Control system:</a:t>
            </a:r>
            <a:endParaRPr lang="en-US" sz="2800" spc="-17" dirty="0">
              <a:solidFill>
                <a:srgbClr val="FF0000"/>
              </a:solidFill>
              <a:cs typeface="Calibri" panose="020F0502020204030204"/>
            </a:endParaRPr>
          </a:p>
          <a:p>
            <a:pPr algn="just">
              <a:spcBef>
                <a:spcPts val="1555"/>
              </a:spcBef>
            </a:pPr>
            <a:endParaRPr lang="en-US" sz="2800" dirty="0">
              <a:solidFill>
                <a:srgbClr val="FF0000"/>
              </a:solidFill>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1" cstate="print"/>
          <a:srcRect/>
          <a:stretch>
            <a:fillRect/>
          </a:stretch>
        </p:blipFill>
        <p:spPr bwMode="auto">
          <a:xfrm>
            <a:off x="270034" y="457200"/>
            <a:ext cx="6137643" cy="2877451"/>
          </a:xfrm>
          <a:prstGeom prst="rect">
            <a:avLst/>
          </a:prstGeom>
          <a:noFill/>
          <a:ln w="9525">
            <a:noFill/>
            <a:miter lim="800000"/>
            <a:headEnd/>
            <a:tailEnd/>
          </a:ln>
        </p:spPr>
      </p:pic>
      <p:pic>
        <p:nvPicPr>
          <p:cNvPr id="20483" name="Picture 3"/>
          <p:cNvPicPr>
            <a:picLocks noChangeAspect="1" noChangeArrowheads="1"/>
          </p:cNvPicPr>
          <p:nvPr/>
        </p:nvPicPr>
        <p:blipFill>
          <a:blip r:embed="rId2" cstate="print"/>
          <a:srcRect/>
          <a:stretch>
            <a:fillRect/>
          </a:stretch>
        </p:blipFill>
        <p:spPr bwMode="auto">
          <a:xfrm>
            <a:off x="3780473" y="3341914"/>
            <a:ext cx="6506319" cy="3257550"/>
          </a:xfrm>
          <a:prstGeom prst="rect">
            <a:avLst/>
          </a:prstGeom>
          <a:noFill/>
          <a:ln w="9525">
            <a:noFill/>
            <a:miter lim="800000"/>
            <a:headEnd/>
            <a:tailEnd/>
          </a:ln>
        </p:spPr>
      </p:pic>
      <p:sp>
        <p:nvSpPr>
          <p:cNvPr id="4" name="TextBox 3"/>
          <p:cNvSpPr txBox="1"/>
          <p:nvPr/>
        </p:nvSpPr>
        <p:spPr>
          <a:xfrm>
            <a:off x="6570821" y="3048000"/>
            <a:ext cx="2762359" cy="323165"/>
          </a:xfrm>
          <a:prstGeom prst="rect">
            <a:avLst/>
          </a:prstGeom>
          <a:noFill/>
        </p:spPr>
        <p:txBody>
          <a:bodyPr wrap="none" rtlCol="0">
            <a:spAutoFit/>
          </a:bodyPr>
          <a:lstStyle/>
          <a:p>
            <a:r>
              <a:rPr lang="en-US" dirty="0">
                <a:solidFill>
                  <a:srgbClr val="FF0000"/>
                </a:solidFill>
              </a:rPr>
              <a:t>Example: 1  Manual Level control</a:t>
            </a:r>
            <a:endParaRPr lang="en-US" dirty="0">
              <a:solidFill>
                <a:srgbClr val="FF0000"/>
              </a:solidFill>
            </a:endParaRPr>
          </a:p>
        </p:txBody>
      </p:sp>
      <p:sp>
        <p:nvSpPr>
          <p:cNvPr id="5" name="TextBox 4"/>
          <p:cNvSpPr txBox="1"/>
          <p:nvPr/>
        </p:nvSpPr>
        <p:spPr>
          <a:xfrm>
            <a:off x="948897" y="0"/>
            <a:ext cx="8384283" cy="523220"/>
          </a:xfrm>
          <a:prstGeom prst="rect">
            <a:avLst/>
          </a:prstGeom>
          <a:noFill/>
        </p:spPr>
        <p:txBody>
          <a:bodyPr wrap="none" rtlCol="0">
            <a:spAutoFit/>
          </a:bodyPr>
          <a:lstStyle/>
          <a:p>
            <a:r>
              <a:rPr lang="en-US" sz="2800" dirty="0">
                <a:solidFill>
                  <a:srgbClr val="FF0000"/>
                </a:solidFill>
              </a:rPr>
              <a:t>Why Automation ?: Example Level Measurement system</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cstate="print"/>
          <a:srcRect/>
          <a:stretch>
            <a:fillRect/>
          </a:stretch>
        </p:blipFill>
        <p:spPr bwMode="auto">
          <a:xfrm>
            <a:off x="270034" y="981075"/>
            <a:ext cx="10261283" cy="4895850"/>
          </a:xfrm>
          <a:prstGeom prst="rect">
            <a:avLst/>
          </a:prstGeom>
          <a:noFill/>
          <a:ln w="9525">
            <a:noFill/>
            <a:miter lim="800000"/>
            <a:headEnd/>
            <a:tailEnd/>
          </a:ln>
        </p:spPr>
      </p:pic>
      <p:sp>
        <p:nvSpPr>
          <p:cNvPr id="5" name="TextBox 4"/>
          <p:cNvSpPr txBox="1"/>
          <p:nvPr/>
        </p:nvSpPr>
        <p:spPr>
          <a:xfrm>
            <a:off x="2340292" y="152401"/>
            <a:ext cx="4577792" cy="461665"/>
          </a:xfrm>
          <a:prstGeom prst="rect">
            <a:avLst/>
          </a:prstGeom>
          <a:noFill/>
        </p:spPr>
        <p:txBody>
          <a:bodyPr wrap="none" rtlCol="0">
            <a:spAutoFit/>
          </a:bodyPr>
          <a:lstStyle/>
          <a:p>
            <a:r>
              <a:rPr lang="en-US" sz="2400" dirty="0">
                <a:solidFill>
                  <a:srgbClr val="FF0000"/>
                </a:solidFill>
              </a:rPr>
              <a:t>Example: 1 Automatic Level control</a:t>
            </a:r>
            <a:endParaRPr lang="en-US" sz="24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1" cstate="print"/>
          <a:srcRect/>
          <a:stretch>
            <a:fillRect/>
          </a:stretch>
        </p:blipFill>
        <p:spPr bwMode="auto">
          <a:xfrm>
            <a:off x="434975" y="762000"/>
            <a:ext cx="9931400" cy="5922010"/>
          </a:xfrm>
          <a:prstGeom prst="rect">
            <a:avLst/>
          </a:prstGeom>
          <a:noFill/>
          <a:ln w="9525">
            <a:noFill/>
            <a:miter lim="800000"/>
            <a:headEnd/>
            <a:tailEnd/>
          </a:ln>
        </p:spPr>
      </p:pic>
      <p:sp>
        <p:nvSpPr>
          <p:cNvPr id="3" name="TextBox 2"/>
          <p:cNvSpPr txBox="1"/>
          <p:nvPr/>
        </p:nvSpPr>
        <p:spPr>
          <a:xfrm>
            <a:off x="2340293" y="152400"/>
            <a:ext cx="4549002" cy="461665"/>
          </a:xfrm>
          <a:prstGeom prst="rect">
            <a:avLst/>
          </a:prstGeom>
          <a:noFill/>
        </p:spPr>
        <p:txBody>
          <a:bodyPr wrap="none" rtlCol="0">
            <a:spAutoFit/>
          </a:bodyPr>
          <a:lstStyle/>
          <a:p>
            <a:r>
              <a:rPr lang="en-US" sz="2400" dirty="0">
                <a:solidFill>
                  <a:srgbClr val="FF0000"/>
                </a:solidFill>
              </a:rPr>
              <a:t>Example: 2 Automatic  flow control</a:t>
            </a:r>
            <a:endParaRPr lang="en-US" sz="24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ensors and Transducers Classification"/>
          <p:cNvPicPr>
            <a:picLocks noChangeAspect="1" noChangeArrowheads="1"/>
          </p:cNvPicPr>
          <p:nvPr/>
        </p:nvPicPr>
        <p:blipFill>
          <a:blip r:embed="rId1" cstate="print"/>
          <a:srcRect/>
          <a:stretch>
            <a:fillRect/>
          </a:stretch>
        </p:blipFill>
        <p:spPr bwMode="auto">
          <a:xfrm>
            <a:off x="415436" y="675620"/>
            <a:ext cx="9970477" cy="5182973"/>
          </a:xfrm>
          <a:prstGeom prst="rect">
            <a:avLst/>
          </a:prstGeom>
          <a:noFill/>
        </p:spPr>
      </p:pic>
      <p:sp>
        <p:nvSpPr>
          <p:cNvPr id="2" name="TextBox 1"/>
          <p:cNvSpPr txBox="1"/>
          <p:nvPr/>
        </p:nvSpPr>
        <p:spPr>
          <a:xfrm>
            <a:off x="2340293" y="152400"/>
            <a:ext cx="6730240" cy="523220"/>
          </a:xfrm>
          <a:prstGeom prst="rect">
            <a:avLst/>
          </a:prstGeom>
          <a:noFill/>
        </p:spPr>
        <p:txBody>
          <a:bodyPr wrap="none" rtlCol="0">
            <a:spAutoFit/>
          </a:bodyPr>
          <a:lstStyle/>
          <a:p>
            <a:r>
              <a:rPr lang="en-US" sz="2800" dirty="0">
                <a:solidFill>
                  <a:srgbClr val="FF0000"/>
                </a:solidFill>
              </a:rPr>
              <a:t>General classification of Transducers/Sensors</a:t>
            </a:r>
            <a:endParaRPr lang="en-US" sz="24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lassification of Electrical Transducers"/>
          <p:cNvPicPr>
            <a:picLocks noChangeAspect="1" noChangeArrowheads="1"/>
          </p:cNvPicPr>
          <p:nvPr/>
        </p:nvPicPr>
        <p:blipFill>
          <a:blip r:embed="rId1" cstate="print"/>
          <a:srcRect/>
          <a:stretch>
            <a:fillRect/>
          </a:stretch>
        </p:blipFill>
        <p:spPr bwMode="auto">
          <a:xfrm>
            <a:off x="371475" y="838200"/>
            <a:ext cx="9835947" cy="5638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5" y="740229"/>
            <a:ext cx="10363200" cy="5631180"/>
          </a:xfrm>
          <a:prstGeom prst="rect">
            <a:avLst/>
          </a:prstGeom>
          <a:noFill/>
        </p:spPr>
        <p:txBody>
          <a:bodyPr wrap="square">
            <a:spAutoFit/>
          </a:bodyPr>
          <a:lstStyle/>
          <a:p>
            <a:pPr algn="just">
              <a:lnSpc>
                <a:spcPct val="150000"/>
              </a:lnSpc>
            </a:pPr>
            <a:r>
              <a:rPr lang="en-US" sz="2400" b="0" i="0" dirty="0">
                <a:solidFill>
                  <a:srgbClr val="C00000"/>
                </a:solidFill>
                <a:effectLst/>
                <a:latin typeface="Söhne"/>
              </a:rPr>
              <a:t>There are many different types of transducers, including</a:t>
            </a:r>
            <a:r>
              <a:rPr lang="en-US" sz="2400" b="0" i="0" dirty="0">
                <a:solidFill>
                  <a:srgbClr val="374151"/>
                </a:solidFill>
                <a:effectLst/>
                <a:latin typeface="Söhne"/>
              </a:rPr>
              <a:t>:</a:t>
            </a:r>
            <a:endParaRPr lang="en-US" sz="2400" b="0" i="0" dirty="0">
              <a:solidFill>
                <a:srgbClr val="374151"/>
              </a:solidFill>
              <a:effectLst/>
              <a:latin typeface="Söhne"/>
            </a:endParaRPr>
          </a:p>
          <a:p>
            <a:pPr algn="just">
              <a:lnSpc>
                <a:spcPct val="150000"/>
              </a:lnSpc>
            </a:pPr>
            <a:r>
              <a:rPr lang="en-US" sz="2400" b="0" i="0" dirty="0">
                <a:solidFill>
                  <a:srgbClr val="C00000"/>
                </a:solidFill>
                <a:effectLst/>
                <a:latin typeface="Söhne"/>
              </a:rPr>
              <a:t>Pressure transducers </a:t>
            </a:r>
            <a:r>
              <a:rPr lang="en-US" sz="2400" b="0" i="0" dirty="0">
                <a:solidFill>
                  <a:srgbClr val="374151"/>
                </a:solidFill>
                <a:effectLst/>
                <a:latin typeface="Söhne"/>
              </a:rPr>
              <a:t>- These transducers convert pressure into an electrical signal, typically used in applications such as </a:t>
            </a:r>
            <a:r>
              <a:rPr lang="en-US" sz="2400" b="0" i="0" dirty="0">
                <a:solidFill>
                  <a:srgbClr val="0070C0"/>
                </a:solidFill>
                <a:effectLst/>
                <a:latin typeface="Söhne"/>
              </a:rPr>
              <a:t>fluid measurement, automotive systems, and industrial control systems.</a:t>
            </a:r>
            <a:endParaRPr lang="en-US" sz="2400" b="0" i="0" dirty="0">
              <a:solidFill>
                <a:srgbClr val="0070C0"/>
              </a:solidFill>
              <a:effectLst/>
              <a:latin typeface="Söhne"/>
            </a:endParaRPr>
          </a:p>
          <a:p>
            <a:pPr algn="just">
              <a:lnSpc>
                <a:spcPct val="150000"/>
              </a:lnSpc>
              <a:buFont typeface="+mj-lt"/>
              <a:buAutoNum type="arabicPeriod"/>
            </a:pPr>
            <a:endParaRPr lang="en-US" sz="2400" b="0" i="0" dirty="0">
              <a:solidFill>
                <a:srgbClr val="0070C0"/>
              </a:solidFill>
              <a:effectLst/>
              <a:latin typeface="Söhne"/>
            </a:endParaRPr>
          </a:p>
          <a:p>
            <a:pPr algn="just">
              <a:lnSpc>
                <a:spcPct val="150000"/>
              </a:lnSpc>
            </a:pPr>
            <a:r>
              <a:rPr lang="en-US" sz="2400" b="0" i="0" dirty="0">
                <a:solidFill>
                  <a:srgbClr val="C00000"/>
                </a:solidFill>
                <a:effectLst/>
                <a:latin typeface="Söhne"/>
              </a:rPr>
              <a:t>Temperature transducers - </a:t>
            </a:r>
            <a:r>
              <a:rPr lang="en-US" sz="2400" b="0" i="0" dirty="0">
                <a:solidFill>
                  <a:srgbClr val="374151"/>
                </a:solidFill>
                <a:effectLst/>
                <a:latin typeface="Söhne"/>
              </a:rPr>
              <a:t>These transducers convert temperature into an electrical signal, and are used in applications such as </a:t>
            </a:r>
            <a:r>
              <a:rPr lang="en-US" sz="2400" b="0" i="0" dirty="0">
                <a:solidFill>
                  <a:srgbClr val="0070C0"/>
                </a:solidFill>
                <a:effectLst/>
                <a:latin typeface="Söhne"/>
              </a:rPr>
              <a:t>HVAC systems, industrial process control, and food processing.</a:t>
            </a:r>
            <a:endParaRPr lang="en-US" sz="2400" b="0" i="0" dirty="0">
              <a:solidFill>
                <a:srgbClr val="0070C0"/>
              </a:solidFill>
              <a:effectLst/>
              <a:latin typeface="Söhne"/>
            </a:endParaRPr>
          </a:p>
        </p:txBody>
      </p:sp>
      <p:sp>
        <p:nvSpPr>
          <p:cNvPr id="2" name="TextBox 1"/>
          <p:cNvSpPr txBox="1"/>
          <p:nvPr/>
        </p:nvSpPr>
        <p:spPr>
          <a:xfrm flipH="1">
            <a:off x="2581274" y="206123"/>
            <a:ext cx="6477000" cy="523220"/>
          </a:xfrm>
          <a:prstGeom prst="rect">
            <a:avLst/>
          </a:prstGeom>
          <a:noFill/>
        </p:spPr>
        <p:txBody>
          <a:bodyPr wrap="square" rtlCol="0">
            <a:spAutoFit/>
          </a:bodyPr>
          <a:lstStyle/>
          <a:p>
            <a:r>
              <a:rPr lang="en-US" sz="2800" dirty="0">
                <a:solidFill>
                  <a:srgbClr val="FF0000"/>
                </a:solidFill>
              </a:rPr>
              <a:t>Types of Sensors and Applications</a:t>
            </a:r>
            <a:endParaRPr lang="en-IN" sz="28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5" y="838200"/>
            <a:ext cx="10515600" cy="4549835"/>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Accelerometer transducers </a:t>
            </a:r>
            <a:r>
              <a:rPr lang="en-US" sz="2800" b="0" i="0" dirty="0">
                <a:solidFill>
                  <a:srgbClr val="374151"/>
                </a:solidFill>
                <a:effectLst/>
                <a:latin typeface="Söhne"/>
              </a:rPr>
              <a:t>- These transducers measure acceleration or vibration and are used in applications such as </a:t>
            </a:r>
            <a:r>
              <a:rPr lang="en-US" sz="2800" b="0" i="0" dirty="0">
                <a:solidFill>
                  <a:srgbClr val="0070C0"/>
                </a:solidFill>
                <a:effectLst/>
                <a:latin typeface="Söhne"/>
              </a:rPr>
              <a:t>structural health monitoring, aerospace, and automotive systems.</a:t>
            </a:r>
            <a:endParaRPr lang="en-US" sz="2800" b="0" i="0" dirty="0">
              <a:solidFill>
                <a:srgbClr val="0070C0"/>
              </a:solidFill>
              <a:effectLst/>
              <a:latin typeface="Söhne"/>
            </a:endParaRPr>
          </a:p>
          <a:p>
            <a:pPr algn="just">
              <a:lnSpc>
                <a:spcPct val="150000"/>
              </a:lnSpc>
            </a:pPr>
            <a:endParaRPr lang="en-US" sz="2800" b="0" i="0" dirty="0">
              <a:solidFill>
                <a:srgbClr val="0070C0"/>
              </a:solidFill>
              <a:effectLst/>
              <a:latin typeface="Söhne"/>
            </a:endParaRPr>
          </a:p>
          <a:p>
            <a:pPr algn="just">
              <a:lnSpc>
                <a:spcPct val="150000"/>
              </a:lnSpc>
            </a:pPr>
            <a:r>
              <a:rPr lang="en-US" sz="2800" b="0" i="0" dirty="0">
                <a:solidFill>
                  <a:srgbClr val="C00000"/>
                </a:solidFill>
                <a:effectLst/>
                <a:latin typeface="Söhne"/>
              </a:rPr>
              <a:t>Strain gauge transducers </a:t>
            </a:r>
            <a:r>
              <a:rPr lang="en-US" sz="2800" b="0" i="0" dirty="0">
                <a:solidFill>
                  <a:srgbClr val="374151"/>
                </a:solidFill>
                <a:effectLst/>
                <a:latin typeface="Söhne"/>
              </a:rPr>
              <a:t>- These transducers measure changes in the strain of a material and are used in applications such </a:t>
            </a:r>
            <a:r>
              <a:rPr lang="en-US" sz="2800" b="0" i="0" dirty="0">
                <a:solidFill>
                  <a:srgbClr val="0070C0"/>
                </a:solidFill>
                <a:effectLst/>
                <a:latin typeface="Söhne"/>
              </a:rPr>
              <a:t>as load cells, torque sensors, and pressure sensors.</a:t>
            </a:r>
            <a:endParaRPr lang="en-US" sz="2800" b="0" i="0" dirty="0">
              <a:solidFill>
                <a:srgbClr val="0070C0"/>
              </a:solidFill>
              <a:effectLst/>
              <a:latin typeface="Söh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5" y="58846"/>
            <a:ext cx="10134600" cy="6185535"/>
          </a:xfrm>
          <a:prstGeom prst="rect">
            <a:avLst/>
          </a:prstGeom>
          <a:noFill/>
        </p:spPr>
        <p:txBody>
          <a:bodyPr wrap="square">
            <a:spAutoFit/>
          </a:bodyPr>
          <a:lstStyle/>
          <a:p>
            <a:pPr algn="just">
              <a:lnSpc>
                <a:spcPct val="150000"/>
              </a:lnSpc>
            </a:pPr>
            <a:r>
              <a:rPr lang="en-US" sz="2400" b="0" i="0" dirty="0">
                <a:solidFill>
                  <a:srgbClr val="C00000"/>
                </a:solidFill>
                <a:effectLst/>
                <a:latin typeface="Söhne"/>
              </a:rPr>
              <a:t>Flow transducers - </a:t>
            </a:r>
            <a:r>
              <a:rPr lang="en-US" sz="2400" b="0" i="0" dirty="0">
                <a:solidFill>
                  <a:srgbClr val="374151"/>
                </a:solidFill>
                <a:effectLst/>
                <a:latin typeface="Söhne"/>
              </a:rPr>
              <a:t>These transducers measure fluid flow and are used in applications such as chemical processing</a:t>
            </a:r>
            <a:r>
              <a:rPr lang="en-US" sz="2400" b="0" i="0" dirty="0">
                <a:solidFill>
                  <a:srgbClr val="0070C0"/>
                </a:solidFill>
                <a:effectLst/>
                <a:latin typeface="Söhne"/>
              </a:rPr>
              <a:t>, water treatment, and food and beverage production.</a:t>
            </a:r>
            <a:endParaRPr lang="en-US" sz="2400" b="0" i="0" dirty="0">
              <a:solidFill>
                <a:srgbClr val="0070C0"/>
              </a:solidFill>
              <a:effectLst/>
              <a:latin typeface="Söhne"/>
            </a:endParaRPr>
          </a:p>
          <a:p>
            <a:pPr algn="just">
              <a:lnSpc>
                <a:spcPct val="150000"/>
              </a:lnSpc>
            </a:pPr>
            <a:r>
              <a:rPr lang="en-US" sz="2400" b="0" i="0" dirty="0">
                <a:solidFill>
                  <a:srgbClr val="C00000"/>
                </a:solidFill>
                <a:effectLst/>
                <a:latin typeface="Söhne"/>
              </a:rPr>
              <a:t>Magnetic transducers </a:t>
            </a:r>
            <a:r>
              <a:rPr lang="en-US" sz="2400" b="0" i="0" dirty="0">
                <a:solidFill>
                  <a:srgbClr val="374151"/>
                </a:solidFill>
                <a:effectLst/>
                <a:latin typeface="Söhne"/>
              </a:rPr>
              <a:t>- These transducers use magnetic fields to measure position, velocity, or distance, and are used in applications </a:t>
            </a:r>
            <a:r>
              <a:rPr lang="en-US" sz="2400" b="0" i="0" dirty="0">
                <a:solidFill>
                  <a:srgbClr val="0070C0"/>
                </a:solidFill>
                <a:effectLst/>
                <a:latin typeface="Söhne"/>
              </a:rPr>
              <a:t>such as robotics, automotive systems, and industrial control systems.</a:t>
            </a:r>
            <a:endParaRPr lang="en-US" sz="2400" b="0" i="0" dirty="0">
              <a:solidFill>
                <a:srgbClr val="0070C0"/>
              </a:solidFill>
              <a:effectLst/>
              <a:latin typeface="Söhne"/>
            </a:endParaRPr>
          </a:p>
          <a:p>
            <a:pPr algn="just">
              <a:lnSpc>
                <a:spcPct val="150000"/>
              </a:lnSpc>
            </a:pPr>
            <a:endParaRPr lang="en-US" sz="2400" b="0" i="0" dirty="0">
              <a:solidFill>
                <a:srgbClr val="0070C0"/>
              </a:solidFill>
              <a:effectLst/>
              <a:latin typeface="Söhne"/>
            </a:endParaRPr>
          </a:p>
          <a:p>
            <a:pPr algn="just">
              <a:lnSpc>
                <a:spcPct val="150000"/>
              </a:lnSpc>
            </a:pPr>
            <a:r>
              <a:rPr lang="en-US" sz="2400" b="0" i="0" dirty="0">
                <a:solidFill>
                  <a:srgbClr val="FF0000"/>
                </a:solidFill>
                <a:effectLst/>
                <a:latin typeface="Söhne"/>
              </a:rPr>
              <a:t>Optical transducers </a:t>
            </a:r>
            <a:r>
              <a:rPr lang="en-US" sz="2400" b="0" i="0" dirty="0">
                <a:solidFill>
                  <a:srgbClr val="374151"/>
                </a:solidFill>
                <a:effectLst/>
                <a:latin typeface="Söhne"/>
              </a:rPr>
              <a:t>- These transducers use light to measure position, velocity, or distance, and are used in applications such as laser measurement, spectroscopy, and imaging.</a:t>
            </a:r>
            <a:endParaRPr lang="en-US" sz="2000" b="0" i="0" dirty="0">
              <a:solidFill>
                <a:srgbClr val="374151"/>
              </a:solidFill>
              <a:effectLst/>
              <a:latin typeface="Söh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60046" y="3101051"/>
          <a:ext cx="9901236" cy="3375951"/>
        </p:xfrm>
        <a:graphic>
          <a:graphicData uri="http://schemas.openxmlformats.org/drawingml/2006/table">
            <a:tbl>
              <a:tblPr/>
              <a:tblGrid>
                <a:gridCol w="961284"/>
                <a:gridCol w="8939952"/>
              </a:tblGrid>
              <a:tr h="239485">
                <a:tc>
                  <a:txBody>
                    <a:bodyPr/>
                    <a:lstStyle/>
                    <a:p>
                      <a:pPr marL="0" marR="0" algn="ctr">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Unit No</a:t>
                      </a:r>
                      <a:endParaRPr lang="en-US" sz="1600" dirty="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Contents</a:t>
                      </a:r>
                      <a:endParaRPr lang="en-US" sz="1600" dirty="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0">
                <a:tc>
                  <a:txBody>
                    <a:bodyPr/>
                    <a:lstStyle/>
                    <a:p>
                      <a:pPr marL="0" marR="0" algn="ctr">
                        <a:lnSpc>
                          <a:spcPct val="115000"/>
                        </a:lnSpc>
                        <a:spcBef>
                          <a:spcPts val="0"/>
                        </a:spcBef>
                        <a:spcAft>
                          <a:spcPts val="0"/>
                        </a:spcAft>
                      </a:pPr>
                      <a:r>
                        <a:rPr lang="en-US" sz="1600" b="1" dirty="0">
                          <a:solidFill>
                            <a:srgbClr val="000000"/>
                          </a:solidFill>
                          <a:latin typeface="Times New Roman" panose="02020603050405020304"/>
                          <a:ea typeface="Calibri" panose="020F0502020204030204"/>
                          <a:cs typeface="Times New Roman" panose="02020603050405020304"/>
                        </a:rPr>
                        <a:t>1</a:t>
                      </a:r>
                      <a:endParaRPr lang="en-US" sz="1600" dirty="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Basics of Sensors: </a:t>
                      </a:r>
                      <a:r>
                        <a:rPr lang="en-US" sz="1600" dirty="0">
                          <a:latin typeface="Times New Roman" panose="02020603050405020304"/>
                          <a:ea typeface="Calibri" panose="020F0502020204030204"/>
                          <a:cs typeface="Times New Roman" panose="02020603050405020304"/>
                        </a:rPr>
                        <a:t>Concepts and terminology of transducer, sensor, sensor classifications and characteristics (Static and dynamic), Working principle, characterization and applications of: strain gauges, LVDT, capacitive, RTD, thermocouple, </a:t>
                      </a:r>
                      <a:r>
                        <a:rPr lang="en-US" sz="1600" dirty="0" err="1">
                          <a:latin typeface="Times New Roman" panose="02020603050405020304"/>
                          <a:ea typeface="Calibri" panose="020F0502020204030204"/>
                          <a:cs typeface="Times New Roman" panose="02020603050405020304"/>
                        </a:rPr>
                        <a:t>thermistor</a:t>
                      </a:r>
                      <a:r>
                        <a:rPr lang="en-US" sz="1600" dirty="0">
                          <a:latin typeface="Times New Roman" panose="02020603050405020304"/>
                          <a:ea typeface="Calibri" panose="020F0502020204030204"/>
                          <a:cs typeface="Times New Roman" panose="02020603050405020304"/>
                        </a:rPr>
                        <a:t>, Solid-State, pressure, optical, chemical sensors, integration of sensors for IOT and Industry 4.0 applications.</a:t>
                      </a:r>
                      <a:endParaRPr lang="en-US" sz="1600" dirty="0">
                        <a:latin typeface="Times New Roman" panose="02020603050405020304"/>
                        <a:ea typeface="Calibri" panose="020F0502020204030204"/>
                        <a:cs typeface="Times New Roman" panose="02020603050405020304"/>
                      </a:endParaRPr>
                    </a:p>
                    <a:p>
                      <a:pPr marL="0" marR="0" algn="just">
                        <a:lnSpc>
                          <a:spcPct val="115000"/>
                        </a:lnSpc>
                        <a:spcBef>
                          <a:spcPts val="0"/>
                        </a:spcBef>
                        <a:spcAft>
                          <a:spcPts val="0"/>
                        </a:spcAft>
                      </a:pPr>
                      <a:endParaRPr lang="en-US" sz="1600" dirty="0">
                        <a:latin typeface="Calibri" panose="020F0502020204030204"/>
                        <a:ea typeface="Calibri" panose="020F0502020204030204"/>
                        <a:cs typeface="Times New Roman" panose="02020603050405020304"/>
                      </a:endParaRPr>
                    </a:p>
                  </a:txBody>
                  <a:tcPr marL="81010" marR="810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6915">
                <a:tc>
                  <a:txBody>
                    <a:bodyPr/>
                    <a:lstStyle/>
                    <a:p>
                      <a:pPr marL="0" marR="0" algn="ctr">
                        <a:lnSpc>
                          <a:spcPct val="115000"/>
                        </a:lnSpc>
                        <a:spcBef>
                          <a:spcPts val="0"/>
                        </a:spcBef>
                        <a:spcAft>
                          <a:spcPts val="0"/>
                        </a:spcAft>
                      </a:pPr>
                      <a:r>
                        <a:rPr lang="en-US" sz="1600" b="1">
                          <a:latin typeface="Times New Roman" panose="02020603050405020304"/>
                          <a:ea typeface="Calibri" panose="020F0502020204030204"/>
                          <a:cs typeface="Times New Roman" panose="02020603050405020304"/>
                        </a:rPr>
                        <a:t>2</a:t>
                      </a:r>
                      <a:endParaRPr lang="en-US" sz="160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Industrial Automation </a:t>
                      </a:r>
                      <a:r>
                        <a:rPr lang="en-US" sz="1600" dirty="0">
                          <a:latin typeface="Times New Roman" panose="02020603050405020304"/>
                          <a:ea typeface="Calibri" panose="020F0502020204030204"/>
                          <a:cs typeface="Times New Roman" panose="02020603050405020304"/>
                        </a:rPr>
                        <a:t>Industrial Automation: concept, automation components, necessity and working principle, block schematic of Programmable Logic Controller (PLC). Input &amp; Output modules (AI, DI, AO, DO), Introduction to Ladder Programming, introduction to Distributed Control Systems (DCS). Industrial automation leads to Industrial IOT and Industry 4.0.</a:t>
                      </a:r>
                      <a:endParaRPr lang="en-US" sz="1600" dirty="0">
                        <a:latin typeface="Calibri" panose="020F0502020204030204"/>
                        <a:ea typeface="Calibri" panose="020F0502020204030204"/>
                        <a:cs typeface="Times New Roman" panose="02020603050405020304"/>
                      </a:endParaRPr>
                    </a:p>
                  </a:txBody>
                  <a:tcPr marL="81010" marR="810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1"/>
          <p:cNvSpPr txBox="1"/>
          <p:nvPr/>
        </p:nvSpPr>
        <p:spPr>
          <a:xfrm>
            <a:off x="2700337" y="381000"/>
            <a:ext cx="4860608" cy="4572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b="1" dirty="0">
                <a:solidFill>
                  <a:srgbClr val="FF0000"/>
                </a:solidFill>
                <a:latin typeface="Arial Black" panose="020B0A04020102020204" pitchFamily="34" charset="0"/>
                <a:ea typeface="+mj-ea"/>
                <a:cs typeface="+mj-cs"/>
              </a:rPr>
              <a:t>Course Contents: S&amp;A </a:t>
            </a:r>
            <a:endParaRPr kumimoji="0" lang="en-US" sz="3200" b="1" i="0" u="none" strike="noStrike" kern="1200" cap="none" spc="0" normalizeH="0" baseline="0" noProof="0" dirty="0">
              <a:ln>
                <a:noFill/>
              </a:ln>
              <a:solidFill>
                <a:srgbClr val="FF0000"/>
              </a:solidFill>
              <a:effectLst/>
              <a:uLnTx/>
              <a:uFillTx/>
              <a:latin typeface="Arial Black" panose="020B0A04020102020204" pitchFamily="34" charset="0"/>
              <a:ea typeface="+mj-ea"/>
              <a:cs typeface="+mj-cs"/>
            </a:endParaRPr>
          </a:p>
        </p:txBody>
      </p:sp>
      <p:sp>
        <p:nvSpPr>
          <p:cNvPr id="4" name="TextBox 3"/>
          <p:cNvSpPr txBox="1"/>
          <p:nvPr/>
        </p:nvSpPr>
        <p:spPr>
          <a:xfrm>
            <a:off x="747785" y="914401"/>
            <a:ext cx="8973430" cy="2539157"/>
          </a:xfrm>
          <a:prstGeom prst="rect">
            <a:avLst/>
          </a:prstGeom>
          <a:noFill/>
        </p:spPr>
        <p:txBody>
          <a:bodyPr wrap="square" rtlCol="0">
            <a:spAutoFit/>
          </a:bodyPr>
          <a:lstStyle/>
          <a:p>
            <a:pPr algn="ctr"/>
            <a:r>
              <a:rPr lang="en-US" sz="1800" b="1" dirty="0"/>
              <a:t>Course Name: Sensors and Automation</a:t>
            </a:r>
            <a:endParaRPr lang="en-US" sz="1800" dirty="0"/>
          </a:p>
          <a:p>
            <a:pPr algn="ctr"/>
            <a:r>
              <a:rPr lang="en-US" sz="1800" b="1" dirty="0"/>
              <a:t>(Interdisciplinary Foundation Course–II)</a:t>
            </a:r>
            <a:endParaRPr lang="en-US" sz="1800" dirty="0"/>
          </a:p>
          <a:p>
            <a:r>
              <a:rPr lang="en-US" sz="1800" dirty="0"/>
              <a:t>                                           </a:t>
            </a:r>
            <a:endParaRPr lang="en-US" sz="1800" dirty="0"/>
          </a:p>
          <a:p>
            <a:r>
              <a:rPr lang="en-US" sz="1800" b="1" dirty="0"/>
              <a:t>    Teaching Scheme                                                               Examination Scheme</a:t>
            </a:r>
            <a:endParaRPr lang="en-US" sz="1800" dirty="0"/>
          </a:p>
          <a:p>
            <a:r>
              <a:rPr lang="en-US" sz="1800" dirty="0"/>
              <a:t> Lectures: 1 Hr / Week                                                                   </a:t>
            </a:r>
            <a:r>
              <a:rPr lang="en-IN" sz="1800" dirty="0"/>
              <a:t>Assignment/Quizzes : 40 marks</a:t>
            </a:r>
            <a:r>
              <a:rPr lang="en-US" sz="1800" dirty="0"/>
              <a:t>                                   </a:t>
            </a:r>
            <a:endParaRPr lang="en-US" sz="2400" dirty="0">
              <a:solidFill>
                <a:srgbClr val="FF0000"/>
              </a:solidFill>
            </a:endParaRPr>
          </a:p>
          <a:p>
            <a:r>
              <a:rPr lang="en-US" sz="2400" dirty="0">
                <a:solidFill>
                  <a:srgbClr val="FF0000"/>
                </a:solidFill>
              </a:rPr>
              <a:t>  </a:t>
            </a:r>
            <a:r>
              <a:rPr lang="en-US" sz="1800" dirty="0"/>
              <a:t> </a:t>
            </a:r>
            <a:r>
              <a:rPr lang="en-US" sz="1800" dirty="0" err="1"/>
              <a:t>Practicals</a:t>
            </a:r>
            <a:r>
              <a:rPr lang="en-US" sz="1800" dirty="0"/>
              <a:t>: 2 Hrs / Week                                                               End Semester Exam : 60 marks</a:t>
            </a:r>
            <a:endParaRPr lang="en-US" sz="1800"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076" y="0"/>
            <a:ext cx="10582274" cy="5631180"/>
          </a:xfrm>
          <a:prstGeom prst="rect">
            <a:avLst/>
          </a:prstGeom>
          <a:noFill/>
        </p:spPr>
        <p:txBody>
          <a:bodyPr wrap="square">
            <a:spAutoFit/>
          </a:bodyPr>
          <a:lstStyle/>
          <a:p>
            <a:pPr algn="just">
              <a:lnSpc>
                <a:spcPct val="150000"/>
              </a:lnSpc>
            </a:pPr>
            <a:r>
              <a:rPr lang="en-US" sz="2400" b="0" i="0" dirty="0">
                <a:solidFill>
                  <a:srgbClr val="C00000"/>
                </a:solidFill>
                <a:effectLst/>
                <a:latin typeface="Söhne"/>
              </a:rPr>
              <a:t>Ultrasonic transducers </a:t>
            </a:r>
            <a:r>
              <a:rPr lang="en-US" sz="2400" b="0" i="0" dirty="0">
                <a:solidFill>
                  <a:srgbClr val="374151"/>
                </a:solidFill>
                <a:effectLst/>
                <a:latin typeface="Söhne"/>
              </a:rPr>
              <a:t>- These transducers use sound waves to measure distance, </a:t>
            </a:r>
            <a:r>
              <a:rPr lang="en-US" sz="2400" b="0" i="0" dirty="0">
                <a:solidFill>
                  <a:srgbClr val="0070C0"/>
                </a:solidFill>
                <a:effectLst/>
                <a:latin typeface="Söhne"/>
              </a:rPr>
              <a:t>level, or flow, and are used in applications such as medical </a:t>
            </a:r>
            <a:r>
              <a:rPr lang="en-US" sz="2400" b="0" i="0" dirty="0">
                <a:solidFill>
                  <a:srgbClr val="374151"/>
                </a:solidFill>
                <a:effectLst/>
                <a:latin typeface="Söhne"/>
              </a:rPr>
              <a:t>imaging, industrial testing, and underwater navigation.</a:t>
            </a:r>
            <a:endParaRPr lang="en-US" sz="2400" b="0" i="0" dirty="0">
              <a:solidFill>
                <a:srgbClr val="374151"/>
              </a:solidFill>
              <a:effectLst/>
              <a:latin typeface="Söhne"/>
            </a:endParaRPr>
          </a:p>
          <a:p>
            <a:pPr algn="just">
              <a:lnSpc>
                <a:spcPct val="150000"/>
              </a:lnSpc>
            </a:pPr>
            <a:endParaRPr lang="en-US" sz="2400" b="0" i="0" dirty="0">
              <a:solidFill>
                <a:srgbClr val="374151"/>
              </a:solidFill>
              <a:effectLst/>
              <a:latin typeface="Söhne"/>
            </a:endParaRPr>
          </a:p>
          <a:p>
            <a:pPr algn="just">
              <a:lnSpc>
                <a:spcPct val="150000"/>
              </a:lnSpc>
            </a:pPr>
            <a:r>
              <a:rPr lang="en-US" sz="2400" b="0" i="0" dirty="0">
                <a:solidFill>
                  <a:srgbClr val="C00000"/>
                </a:solidFill>
                <a:effectLst/>
                <a:latin typeface="Söhne"/>
              </a:rPr>
              <a:t>Capacitive transducers - </a:t>
            </a:r>
            <a:r>
              <a:rPr lang="en-US" sz="2400" b="0" i="0" dirty="0">
                <a:solidFill>
                  <a:srgbClr val="374151"/>
                </a:solidFill>
                <a:effectLst/>
                <a:latin typeface="Söhne"/>
              </a:rPr>
              <a:t>These transducers measure changes in capacitance and are used in applications </a:t>
            </a:r>
            <a:r>
              <a:rPr lang="en-US" sz="2400" b="0" i="0" dirty="0">
                <a:solidFill>
                  <a:srgbClr val="0070C0"/>
                </a:solidFill>
                <a:effectLst/>
                <a:latin typeface="Söhne"/>
              </a:rPr>
              <a:t>such as touch screens, proximity sensors, and level sensors.</a:t>
            </a:r>
            <a:endParaRPr lang="en-US" sz="2400" b="0" i="0" dirty="0">
              <a:solidFill>
                <a:srgbClr val="0070C0"/>
              </a:solidFill>
              <a:effectLst/>
              <a:latin typeface="Söhne"/>
            </a:endParaRPr>
          </a:p>
          <a:p>
            <a:pPr algn="just">
              <a:lnSpc>
                <a:spcPct val="150000"/>
              </a:lnSpc>
            </a:pPr>
            <a:r>
              <a:rPr lang="en-US" sz="2400" b="0" i="0" dirty="0">
                <a:solidFill>
                  <a:srgbClr val="C00000"/>
                </a:solidFill>
                <a:effectLst/>
                <a:latin typeface="Söhne"/>
              </a:rPr>
              <a:t>Piezoelectric transducers </a:t>
            </a:r>
            <a:r>
              <a:rPr lang="en-US" sz="2400" b="0" i="0" dirty="0">
                <a:solidFill>
                  <a:srgbClr val="374151"/>
                </a:solidFill>
                <a:effectLst/>
                <a:latin typeface="Söhne"/>
              </a:rPr>
              <a:t>- These transducers convert mechanical energy into electrical energy and are used in applications such </a:t>
            </a:r>
            <a:r>
              <a:rPr lang="en-US" sz="2400" b="0" i="0" dirty="0">
                <a:solidFill>
                  <a:srgbClr val="0070C0"/>
                </a:solidFill>
                <a:effectLst/>
                <a:latin typeface="Söhne"/>
              </a:rPr>
              <a:t>as medical imaging, sonar, and vibration sensing.</a:t>
            </a:r>
            <a:endParaRPr lang="en-US" sz="2000" b="0" i="0" dirty="0">
              <a:solidFill>
                <a:srgbClr val="0070C0"/>
              </a:solidFill>
              <a:effectLst/>
              <a:latin typeface="Söh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075" y="228600"/>
            <a:ext cx="10439400" cy="7478970"/>
          </a:xfrm>
          <a:prstGeom prst="rect">
            <a:avLst/>
          </a:prstGeom>
          <a:noFill/>
        </p:spPr>
        <p:txBody>
          <a:bodyPr wrap="square">
            <a:spAutoFit/>
          </a:bodyPr>
          <a:lstStyle/>
          <a:p>
            <a:pPr algn="just">
              <a:lnSpc>
                <a:spcPct val="150000"/>
              </a:lnSpc>
            </a:pPr>
            <a:r>
              <a:rPr lang="en-US" sz="3200" b="0" i="0" dirty="0">
                <a:solidFill>
                  <a:srgbClr val="FF0000"/>
                </a:solidFill>
                <a:effectLst/>
                <a:latin typeface="Söhne"/>
              </a:rPr>
              <a:t>Light sensors </a:t>
            </a:r>
            <a:r>
              <a:rPr lang="en-US" sz="2800" b="0" i="0" dirty="0">
                <a:solidFill>
                  <a:srgbClr val="374151"/>
                </a:solidFill>
                <a:effectLst/>
                <a:latin typeface="Söhne"/>
              </a:rPr>
              <a:t>- used to detect light levels in an environment.</a:t>
            </a: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Humidity</a:t>
            </a:r>
            <a:r>
              <a:rPr lang="en-US" sz="3200" b="0" i="0" dirty="0">
                <a:solidFill>
                  <a:srgbClr val="FF0000"/>
                </a:solidFill>
                <a:effectLst/>
                <a:latin typeface="Söhne"/>
              </a:rPr>
              <a:t> </a:t>
            </a:r>
            <a:r>
              <a:rPr lang="en-US" sz="3200" b="0" i="0" dirty="0">
                <a:solidFill>
                  <a:srgbClr val="374151"/>
                </a:solidFill>
                <a:effectLst/>
                <a:latin typeface="Söhne"/>
              </a:rPr>
              <a:t>sensors - used to measure the amount of moisture in the air or in a material.</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Magnetic sensors </a:t>
            </a:r>
            <a:r>
              <a:rPr lang="en-US" sz="3200" b="0" i="0" dirty="0">
                <a:solidFill>
                  <a:srgbClr val="374151"/>
                </a:solidFill>
                <a:effectLst/>
                <a:latin typeface="Söhne"/>
              </a:rPr>
              <a:t>- used to detect magnetic fields.</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Flow sensors </a:t>
            </a:r>
            <a:r>
              <a:rPr lang="en-US" sz="3200" b="0" i="0" dirty="0">
                <a:solidFill>
                  <a:srgbClr val="374151"/>
                </a:solidFill>
                <a:effectLst/>
                <a:latin typeface="Söhne"/>
              </a:rPr>
              <a:t>- used to measure the flow rate of fluids or gases.</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Gas sensors </a:t>
            </a:r>
            <a:r>
              <a:rPr lang="en-US" sz="3200" b="0" i="0" dirty="0">
                <a:solidFill>
                  <a:srgbClr val="374151"/>
                </a:solidFill>
                <a:effectLst/>
                <a:latin typeface="Söhne"/>
              </a:rPr>
              <a:t>- used to detect the presence of gases in the air.</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pH sensors </a:t>
            </a:r>
            <a:r>
              <a:rPr lang="en-US" sz="3200" b="0" i="0" dirty="0">
                <a:solidFill>
                  <a:srgbClr val="374151"/>
                </a:solidFill>
                <a:effectLst/>
                <a:latin typeface="Söhne"/>
              </a:rPr>
              <a:t>- used to measure the acidity or alkalinity of a substance.</a:t>
            </a:r>
            <a:endParaRPr lang="en-US" sz="3200" b="0" i="0" dirty="0">
              <a:solidFill>
                <a:srgbClr val="374151"/>
              </a:solidFill>
              <a:effectLst/>
              <a:latin typeface="Söhne"/>
            </a:endParaRPr>
          </a:p>
          <a:p>
            <a:pPr algn="just"/>
            <a:br>
              <a:rPr lang="en-US" sz="2400" dirty="0"/>
            </a:b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81000"/>
            <a:ext cx="9896475" cy="6462395"/>
          </a:xfrm>
          <a:prstGeom prst="rect">
            <a:avLst/>
          </a:prstGeom>
          <a:noFill/>
        </p:spPr>
        <p:txBody>
          <a:bodyPr wrap="square">
            <a:spAutoFit/>
          </a:bodyPr>
          <a:lstStyle/>
          <a:p>
            <a:pPr algn="just">
              <a:lnSpc>
                <a:spcPct val="150000"/>
              </a:lnSpc>
            </a:pPr>
            <a:r>
              <a:rPr lang="en-US" sz="3200" b="0" i="0" dirty="0">
                <a:solidFill>
                  <a:srgbClr val="C00000"/>
                </a:solidFill>
                <a:effectLst/>
                <a:latin typeface="Söhne"/>
              </a:rPr>
              <a:t>Sound sensors </a:t>
            </a:r>
            <a:r>
              <a:rPr lang="en-US" sz="2800" b="0" i="0" dirty="0">
                <a:solidFill>
                  <a:srgbClr val="374151"/>
                </a:solidFill>
                <a:effectLst/>
                <a:latin typeface="Söhne"/>
              </a:rPr>
              <a:t>- used to detect sound levels in an environment.</a:t>
            </a: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Image sensors </a:t>
            </a:r>
            <a:r>
              <a:rPr lang="en-US" sz="2800" b="0" i="0" dirty="0">
                <a:solidFill>
                  <a:srgbClr val="374151"/>
                </a:solidFill>
                <a:effectLst/>
                <a:latin typeface="Söhne"/>
              </a:rPr>
              <a:t>- used to capture images or video.</a:t>
            </a: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Position sensors </a:t>
            </a:r>
            <a:r>
              <a:rPr lang="en-US" sz="2800" b="0" i="0" dirty="0">
                <a:solidFill>
                  <a:srgbClr val="374151"/>
                </a:solidFill>
                <a:effectLst/>
                <a:latin typeface="Söhne"/>
              </a:rPr>
              <a:t>- used to measure the position or movement of an object.</a:t>
            </a: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Motion sensors </a:t>
            </a:r>
            <a:r>
              <a:rPr lang="en-US" sz="2800" b="0" i="0" dirty="0">
                <a:solidFill>
                  <a:srgbClr val="374151"/>
                </a:solidFill>
                <a:effectLst/>
                <a:latin typeface="Söhne"/>
              </a:rPr>
              <a:t>- used to detect motion or movement.</a:t>
            </a:r>
            <a:endParaRPr lang="en-US" sz="2800" b="0" i="0" dirty="0">
              <a:solidFill>
                <a:srgbClr val="374151"/>
              </a:solidFill>
              <a:effectLst/>
              <a:latin typeface="Söhne"/>
            </a:endParaRPr>
          </a:p>
          <a:p>
            <a:pPr algn="just">
              <a:lnSpc>
                <a:spcPct val="150000"/>
              </a:lnSpc>
            </a:pPr>
            <a:r>
              <a:rPr lang="en-US" sz="3600" b="0" i="0" dirty="0">
                <a:solidFill>
                  <a:srgbClr val="C00000"/>
                </a:solidFill>
                <a:effectLst/>
                <a:latin typeface="Söhne"/>
              </a:rPr>
              <a:t>Proximity sensors </a:t>
            </a:r>
            <a:r>
              <a:rPr lang="en-US" sz="2800" b="0" i="0" dirty="0">
                <a:solidFill>
                  <a:srgbClr val="374151"/>
                </a:solidFill>
                <a:effectLst/>
                <a:latin typeface="Söhne"/>
              </a:rPr>
              <a:t>- used to detect the presence of an object without physical contact.</a:t>
            </a:r>
            <a:endParaRPr lang="en-US" sz="2800" b="0" i="0" dirty="0">
              <a:solidFill>
                <a:srgbClr val="374151"/>
              </a:solidFill>
              <a:effectLst/>
              <a:latin typeface="Söh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a:stretch>
            <a:fillRect/>
          </a:stretch>
        </p:blipFill>
        <p:spPr bwMode="auto">
          <a:xfrm>
            <a:off x="1800225" y="544286"/>
            <a:ext cx="7334250" cy="2201979"/>
          </a:xfrm>
          <a:prstGeom prst="rect">
            <a:avLst/>
          </a:prstGeom>
          <a:noFill/>
          <a:ln w="9525">
            <a:noFill/>
            <a:miter lim="800000"/>
            <a:headEnd/>
            <a:tailEnd/>
          </a:ln>
        </p:spPr>
      </p:pic>
      <p:pic>
        <p:nvPicPr>
          <p:cNvPr id="2051" name="Picture 3"/>
          <p:cNvPicPr>
            <a:picLocks noChangeAspect="1" noChangeArrowheads="1"/>
          </p:cNvPicPr>
          <p:nvPr/>
        </p:nvPicPr>
        <p:blipFill>
          <a:blip r:embed="rId2" cstate="print"/>
          <a:srcRect/>
          <a:stretch>
            <a:fillRect/>
          </a:stretch>
        </p:blipFill>
        <p:spPr bwMode="auto">
          <a:xfrm>
            <a:off x="1260158" y="2819400"/>
            <a:ext cx="7874317" cy="17526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260157" y="4789714"/>
            <a:ext cx="8102917" cy="1857374"/>
          </a:xfrm>
          <a:prstGeom prst="rect">
            <a:avLst/>
          </a:prstGeom>
          <a:noFill/>
          <a:ln w="9525">
            <a:noFill/>
            <a:miter lim="800000"/>
            <a:headEnd/>
            <a:tailEnd/>
          </a:ln>
        </p:spPr>
      </p:pic>
      <p:sp>
        <p:nvSpPr>
          <p:cNvPr id="7" name="TextBox 6"/>
          <p:cNvSpPr txBox="1"/>
          <p:nvPr/>
        </p:nvSpPr>
        <p:spPr>
          <a:xfrm>
            <a:off x="295275" y="20914"/>
            <a:ext cx="9684126" cy="584775"/>
          </a:xfrm>
          <a:prstGeom prst="rect">
            <a:avLst/>
          </a:prstGeom>
          <a:noFill/>
        </p:spPr>
        <p:txBody>
          <a:bodyPr wrap="none" rtlCol="0">
            <a:spAutoFit/>
          </a:bodyPr>
          <a:lstStyle/>
          <a:p>
            <a:r>
              <a:rPr lang="en-US" sz="3200" dirty="0">
                <a:solidFill>
                  <a:srgbClr val="FF0000"/>
                </a:solidFill>
              </a:rPr>
              <a:t>Transducers  Classification: According to Application Area</a:t>
            </a:r>
            <a:endParaRPr lang="en-US" sz="32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cstate="print"/>
          <a:srcRect/>
          <a:stretch>
            <a:fillRect/>
          </a:stretch>
        </p:blipFill>
        <p:spPr bwMode="auto">
          <a:xfrm>
            <a:off x="1666875" y="182327"/>
            <a:ext cx="6781800" cy="1882287"/>
          </a:xfrm>
          <a:prstGeom prst="rect">
            <a:avLst/>
          </a:prstGeom>
          <a:noFill/>
          <a:ln w="9525">
            <a:noFill/>
            <a:miter lim="800000"/>
            <a:headEnd/>
            <a:tailEnd/>
          </a:ln>
        </p:spPr>
      </p:pic>
      <p:pic>
        <p:nvPicPr>
          <p:cNvPr id="3075" name="Picture 3"/>
          <p:cNvPicPr>
            <a:picLocks noChangeAspect="1" noChangeArrowheads="1"/>
          </p:cNvPicPr>
          <p:nvPr/>
        </p:nvPicPr>
        <p:blipFill>
          <a:blip r:embed="rId2" cstate="print"/>
          <a:srcRect/>
          <a:stretch>
            <a:fillRect/>
          </a:stretch>
        </p:blipFill>
        <p:spPr bwMode="auto">
          <a:xfrm>
            <a:off x="1666875" y="2481943"/>
            <a:ext cx="6858000" cy="20949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362075" y="4800600"/>
            <a:ext cx="6781800" cy="174444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5875" y="0"/>
            <a:ext cx="7391400" cy="954107"/>
          </a:xfrm>
          <a:prstGeom prst="rect">
            <a:avLst/>
          </a:prstGeom>
        </p:spPr>
        <p:txBody>
          <a:bodyPr wrap="square">
            <a:spAutoFit/>
          </a:bodyPr>
          <a:lstStyle/>
          <a:p>
            <a:pPr algn="ctr"/>
            <a:r>
              <a:rPr lang="en-US" sz="2800" b="1" spc="-17" dirty="0">
                <a:solidFill>
                  <a:srgbClr val="FF0000"/>
                </a:solidFill>
                <a:cs typeface="Calibri" panose="020F0502020204030204"/>
              </a:rPr>
              <a:t>Transducer</a:t>
            </a:r>
            <a:r>
              <a:rPr lang="en-US" sz="2800" b="1" spc="-30" dirty="0">
                <a:solidFill>
                  <a:srgbClr val="FF0000"/>
                </a:solidFill>
                <a:cs typeface="Calibri" panose="020F0502020204030204"/>
              </a:rPr>
              <a:t> </a:t>
            </a:r>
            <a:r>
              <a:rPr lang="en-US" sz="2800" b="1" spc="-9" dirty="0">
                <a:solidFill>
                  <a:srgbClr val="FF0000"/>
                </a:solidFill>
                <a:cs typeface="Calibri" panose="020F0502020204030204"/>
              </a:rPr>
              <a:t>Characteristics :</a:t>
            </a:r>
            <a:endParaRPr lang="en-US" sz="2800" b="1" spc="-9" dirty="0">
              <a:solidFill>
                <a:srgbClr val="FF0000"/>
              </a:solidFill>
              <a:cs typeface="Calibri" panose="020F0502020204030204"/>
            </a:endParaRPr>
          </a:p>
          <a:p>
            <a:pPr algn="ctr"/>
            <a:r>
              <a:rPr lang="en-US" sz="2800" b="1" dirty="0">
                <a:solidFill>
                  <a:srgbClr val="FF0000"/>
                </a:solidFill>
              </a:rPr>
              <a:t>1.Static         2.Dynamic</a:t>
            </a:r>
            <a:endParaRPr lang="en-US" sz="2400" b="1" dirty="0"/>
          </a:p>
        </p:txBody>
      </p:sp>
      <p:pic>
        <p:nvPicPr>
          <p:cNvPr id="19458" name="Picture 2"/>
          <p:cNvPicPr>
            <a:picLocks noChangeAspect="1" noChangeArrowheads="1"/>
          </p:cNvPicPr>
          <p:nvPr/>
        </p:nvPicPr>
        <p:blipFill>
          <a:blip r:embed="rId1" cstate="print"/>
          <a:srcRect/>
          <a:stretch>
            <a:fillRect/>
          </a:stretch>
        </p:blipFill>
        <p:spPr bwMode="auto">
          <a:xfrm>
            <a:off x="523875" y="1981200"/>
            <a:ext cx="6400800" cy="4495800"/>
          </a:xfrm>
          <a:prstGeom prst="rect">
            <a:avLst/>
          </a:prstGeom>
          <a:noFill/>
          <a:ln w="9525">
            <a:noFill/>
            <a:miter lim="800000"/>
            <a:headEnd/>
            <a:tailEnd/>
          </a:ln>
        </p:spPr>
      </p:pic>
      <p:sp>
        <p:nvSpPr>
          <p:cNvPr id="6" name="Rectangle 5"/>
          <p:cNvSpPr/>
          <p:nvPr/>
        </p:nvSpPr>
        <p:spPr>
          <a:xfrm>
            <a:off x="541069" y="1272055"/>
            <a:ext cx="3603166" cy="523220"/>
          </a:xfrm>
          <a:prstGeom prst="rect">
            <a:avLst/>
          </a:prstGeom>
        </p:spPr>
        <p:txBody>
          <a:bodyPr wrap="none">
            <a:spAutoFit/>
          </a:bodyPr>
          <a:lstStyle/>
          <a:p>
            <a:pPr algn="ctr"/>
            <a:r>
              <a:rPr lang="en-US" sz="2400" b="1" dirty="0">
                <a:solidFill>
                  <a:srgbClr val="FF0000"/>
                </a:solidFill>
              </a:rPr>
              <a:t>1</a:t>
            </a:r>
            <a:r>
              <a:rPr lang="en-US" sz="2800" b="1" dirty="0">
                <a:solidFill>
                  <a:srgbClr val="FF0000"/>
                </a:solidFill>
              </a:rPr>
              <a:t>.Static  Characteristics</a:t>
            </a:r>
            <a:endParaRPr lang="en-US" sz="2400"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295275" y="228600"/>
            <a:ext cx="9753600" cy="5500133"/>
          </a:xfrm>
          <a:prstGeom prst="rect">
            <a:avLst/>
          </a:prstGeom>
          <a:ln w="12953">
            <a:solidFill>
              <a:srgbClr val="000000"/>
            </a:solidFill>
          </a:ln>
        </p:spPr>
        <p:txBody>
          <a:bodyPr vert="horz" wrap="square" lIns="0" tIns="197268" rIns="0" bIns="0" rtlCol="0">
            <a:spAutoFit/>
          </a:bodyPr>
          <a:lstStyle/>
          <a:p>
            <a:pPr marL="227965" algn="just">
              <a:lnSpc>
                <a:spcPct val="150000"/>
              </a:lnSpc>
              <a:spcBef>
                <a:spcPts val="1435"/>
              </a:spcBef>
              <a:tabLst>
                <a:tab pos="375285" algn="l"/>
              </a:tabLst>
            </a:pPr>
            <a:r>
              <a:rPr lang="en-US" sz="3200" b="1" i="1" u="heavy" spc="-4" dirty="0">
                <a:solidFill>
                  <a:srgbClr val="FF0000"/>
                </a:solidFill>
                <a:uFill>
                  <a:solidFill>
                    <a:srgbClr val="000000"/>
                  </a:solidFill>
                </a:uFill>
                <a:latin typeface="Calibri" panose="020F0502020204030204"/>
                <a:cs typeface="Calibri" panose="020F0502020204030204"/>
              </a:rPr>
              <a:t>1.</a:t>
            </a:r>
            <a:r>
              <a:rPr sz="3200" b="1" i="1" u="heavy" spc="-4" dirty="0">
                <a:solidFill>
                  <a:srgbClr val="FF0000"/>
                </a:solidFill>
                <a:uFill>
                  <a:solidFill>
                    <a:srgbClr val="000000"/>
                  </a:solidFill>
                </a:uFill>
                <a:latin typeface="Calibri" panose="020F0502020204030204"/>
                <a:cs typeface="Calibri" panose="020F0502020204030204"/>
              </a:rPr>
              <a:t>Accuracy</a:t>
            </a:r>
            <a:endParaRPr sz="3200" dirty="0">
              <a:solidFill>
                <a:srgbClr val="FF0000"/>
              </a:solidFill>
              <a:latin typeface="Calibri" panose="020F0502020204030204"/>
              <a:cs typeface="Calibri" panose="020F0502020204030204"/>
            </a:endParaRPr>
          </a:p>
          <a:p>
            <a:pPr marL="375285" marR="231140" indent="10160" algn="just">
              <a:lnSpc>
                <a:spcPct val="150000"/>
              </a:lnSpc>
              <a:spcBef>
                <a:spcPts val="345"/>
              </a:spcBef>
            </a:pPr>
            <a:r>
              <a:rPr sz="2800" spc="-4" dirty="0">
                <a:cs typeface="Times New Roman" panose="02020603050405020304" pitchFamily="18" charset="0"/>
              </a:rPr>
              <a:t>Accuracy</a:t>
            </a:r>
            <a:r>
              <a:rPr sz="2800" spc="-4" dirty="0">
                <a:solidFill>
                  <a:srgbClr val="FF0000"/>
                </a:solidFill>
                <a:cs typeface="Times New Roman" panose="02020603050405020304" pitchFamily="18" charset="0"/>
              </a:rPr>
              <a:t> </a:t>
            </a:r>
            <a:r>
              <a:rPr sz="2800" spc="-4" dirty="0">
                <a:cs typeface="Times New Roman" panose="02020603050405020304" pitchFamily="18" charset="0"/>
              </a:rPr>
              <a:t>is defined </a:t>
            </a:r>
            <a:r>
              <a:rPr sz="2800" dirty="0">
                <a:cs typeface="Times New Roman" panose="02020603050405020304" pitchFamily="18" charset="0"/>
              </a:rPr>
              <a:t>as </a:t>
            </a:r>
            <a:r>
              <a:rPr sz="2800" spc="-4" dirty="0">
                <a:cs typeface="Times New Roman" panose="02020603050405020304" pitchFamily="18" charset="0"/>
              </a:rPr>
              <a:t>the closeness </a:t>
            </a:r>
            <a:r>
              <a:rPr sz="2800" dirty="0">
                <a:cs typeface="Times New Roman" panose="02020603050405020304" pitchFamily="18" charset="0"/>
              </a:rPr>
              <a:t>of </a:t>
            </a:r>
            <a:r>
              <a:rPr sz="2800" spc="-4" dirty="0">
                <a:cs typeface="Times New Roman" panose="02020603050405020304" pitchFamily="18" charset="0"/>
              </a:rPr>
              <a:t>the </a:t>
            </a:r>
            <a:r>
              <a:rPr sz="2800" dirty="0">
                <a:cs typeface="Times New Roman" panose="02020603050405020304" pitchFamily="18" charset="0"/>
              </a:rPr>
              <a:t> </a:t>
            </a:r>
            <a:r>
              <a:rPr sz="2800" spc="-9" dirty="0">
                <a:cs typeface="Times New Roman" panose="02020603050405020304" pitchFamily="18" charset="0"/>
              </a:rPr>
              <a:t>transducer </a:t>
            </a:r>
            <a:r>
              <a:rPr sz="2800" spc="-4" dirty="0">
                <a:cs typeface="Times New Roman" panose="02020603050405020304" pitchFamily="18" charset="0"/>
              </a:rPr>
              <a:t>output</a:t>
            </a:r>
            <a:r>
              <a:rPr sz="2800" spc="13" dirty="0">
                <a:cs typeface="Times New Roman" panose="02020603050405020304" pitchFamily="18" charset="0"/>
              </a:rPr>
              <a:t> </a:t>
            </a:r>
            <a:r>
              <a:rPr sz="2800" spc="-13" dirty="0">
                <a:cs typeface="Times New Roman" panose="02020603050405020304" pitchFamily="18" charset="0"/>
              </a:rPr>
              <a:t>to</a:t>
            </a:r>
            <a:r>
              <a:rPr sz="2800" spc="4" dirty="0">
                <a:cs typeface="Times New Roman" panose="02020603050405020304" pitchFamily="18" charset="0"/>
              </a:rPr>
              <a:t> </a:t>
            </a:r>
            <a:r>
              <a:rPr sz="2800" spc="-4" dirty="0">
                <a:cs typeface="Times New Roman" panose="02020603050405020304" pitchFamily="18" charset="0"/>
              </a:rPr>
              <a:t>the</a:t>
            </a:r>
            <a:r>
              <a:rPr sz="2800" spc="4" dirty="0">
                <a:cs typeface="Times New Roman" panose="02020603050405020304" pitchFamily="18" charset="0"/>
              </a:rPr>
              <a:t> </a:t>
            </a:r>
            <a:r>
              <a:rPr sz="2800" spc="-4" dirty="0">
                <a:cs typeface="Times New Roman" panose="02020603050405020304" pitchFamily="18" charset="0"/>
              </a:rPr>
              <a:t>true</a:t>
            </a:r>
            <a:r>
              <a:rPr sz="2800" spc="4" dirty="0">
                <a:cs typeface="Times New Roman" panose="02020603050405020304" pitchFamily="18" charset="0"/>
              </a:rPr>
              <a:t> </a:t>
            </a:r>
            <a:r>
              <a:rPr sz="2800" spc="-9" dirty="0">
                <a:cs typeface="Times New Roman" panose="02020603050405020304" pitchFamily="18" charset="0"/>
              </a:rPr>
              <a:t>value</a:t>
            </a:r>
            <a:r>
              <a:rPr sz="2800" dirty="0">
                <a:cs typeface="Times New Roman" panose="02020603050405020304" pitchFamily="18" charset="0"/>
              </a:rPr>
              <a:t> of </a:t>
            </a:r>
            <a:r>
              <a:rPr sz="2800" spc="-4" dirty="0">
                <a:cs typeface="Times New Roman" panose="02020603050405020304" pitchFamily="18" charset="0"/>
              </a:rPr>
              <a:t>the </a:t>
            </a:r>
            <a:r>
              <a:rPr sz="2800" dirty="0">
                <a:cs typeface="Times New Roman" panose="02020603050405020304" pitchFamily="18" charset="0"/>
              </a:rPr>
              <a:t> </a:t>
            </a:r>
            <a:r>
              <a:rPr sz="2800" spc="-4" dirty="0">
                <a:cs typeface="Times New Roman" panose="02020603050405020304" pitchFamily="18" charset="0"/>
              </a:rPr>
              <a:t>measured </a:t>
            </a:r>
            <a:r>
              <a:rPr sz="2800" spc="-17" dirty="0">
                <a:cs typeface="Times New Roman" panose="02020603050405020304" pitchFamily="18" charset="0"/>
              </a:rPr>
              <a:t>quantity.</a:t>
            </a:r>
            <a:endParaRPr lang="en-US" sz="2800" spc="-17" dirty="0">
              <a:cs typeface="Times New Roman" panose="02020603050405020304" pitchFamily="18" charset="0"/>
            </a:endParaRPr>
          </a:p>
          <a:p>
            <a:pPr marL="375285" marR="231140" indent="10160" algn="just">
              <a:lnSpc>
                <a:spcPct val="150000"/>
              </a:lnSpc>
              <a:spcBef>
                <a:spcPts val="345"/>
              </a:spcBef>
            </a:pPr>
            <a:r>
              <a:rPr sz="2800" spc="273" dirty="0">
                <a:cs typeface="Times New Roman" panose="02020603050405020304" pitchFamily="18" charset="0"/>
              </a:rPr>
              <a:t> </a:t>
            </a:r>
            <a:r>
              <a:rPr sz="2800" spc="-21" dirty="0">
                <a:cs typeface="Times New Roman" panose="02020603050405020304" pitchFamily="18" charset="0"/>
              </a:rPr>
              <a:t>However,</a:t>
            </a:r>
            <a:r>
              <a:rPr sz="2800" spc="264" dirty="0">
                <a:cs typeface="Times New Roman" panose="02020603050405020304" pitchFamily="18" charset="0"/>
              </a:rPr>
              <a:t> </a:t>
            </a:r>
            <a:r>
              <a:rPr sz="2800" spc="-4" dirty="0">
                <a:cs typeface="Times New Roman" panose="02020603050405020304" pitchFamily="18" charset="0"/>
              </a:rPr>
              <a:t>in usual </a:t>
            </a:r>
            <a:r>
              <a:rPr sz="2800" dirty="0">
                <a:cs typeface="Times New Roman" panose="02020603050405020304" pitchFamily="18" charset="0"/>
              </a:rPr>
              <a:t> </a:t>
            </a:r>
            <a:r>
              <a:rPr sz="2800" spc="-9" dirty="0">
                <a:cs typeface="Times New Roman" panose="02020603050405020304" pitchFamily="18" charset="0"/>
              </a:rPr>
              <a:t>practice,</a:t>
            </a:r>
            <a:r>
              <a:rPr sz="2800" spc="-17" dirty="0">
                <a:cs typeface="Times New Roman" panose="02020603050405020304" pitchFamily="18" charset="0"/>
              </a:rPr>
              <a:t> </a:t>
            </a:r>
            <a:r>
              <a:rPr sz="2800" spc="-4" dirty="0">
                <a:cs typeface="Times New Roman" panose="02020603050405020304" pitchFamily="18" charset="0"/>
              </a:rPr>
              <a:t>it</a:t>
            </a:r>
            <a:r>
              <a:rPr sz="2800" spc="4" dirty="0">
                <a:cs typeface="Times New Roman" panose="02020603050405020304" pitchFamily="18" charset="0"/>
              </a:rPr>
              <a:t> </a:t>
            </a:r>
            <a:r>
              <a:rPr sz="2800" spc="-4" dirty="0">
                <a:cs typeface="Times New Roman" panose="02020603050405020304" pitchFamily="18" charset="0"/>
              </a:rPr>
              <a:t>is</a:t>
            </a:r>
            <a:r>
              <a:rPr sz="2800" dirty="0">
                <a:cs typeface="Times New Roman" panose="02020603050405020304" pitchFamily="18" charset="0"/>
              </a:rPr>
              <a:t> </a:t>
            </a:r>
            <a:r>
              <a:rPr sz="2800" spc="-4" dirty="0">
                <a:cs typeface="Times New Roman" panose="02020603050405020304" pitchFamily="18" charset="0"/>
              </a:rPr>
              <a:t>specified</a:t>
            </a:r>
            <a:r>
              <a:rPr sz="2800" dirty="0">
                <a:cs typeface="Times New Roman" panose="02020603050405020304" pitchFamily="18" charset="0"/>
              </a:rPr>
              <a:t> as </a:t>
            </a:r>
            <a:r>
              <a:rPr sz="2800" spc="-4" dirty="0">
                <a:cs typeface="Times New Roman" panose="02020603050405020304" pitchFamily="18" charset="0"/>
              </a:rPr>
              <a:t>the</a:t>
            </a:r>
            <a:r>
              <a:rPr sz="2800" spc="4" dirty="0">
                <a:cs typeface="Times New Roman" panose="02020603050405020304" pitchFamily="18" charset="0"/>
              </a:rPr>
              <a:t> </a:t>
            </a:r>
            <a:r>
              <a:rPr sz="2800" spc="-9" dirty="0">
                <a:cs typeface="Times New Roman" panose="02020603050405020304" pitchFamily="18" charset="0"/>
              </a:rPr>
              <a:t>inaccuracy</a:t>
            </a:r>
            <a:r>
              <a:rPr sz="2800" dirty="0">
                <a:cs typeface="Times New Roman" panose="02020603050405020304" pitchFamily="18" charset="0"/>
              </a:rPr>
              <a:t> of </a:t>
            </a:r>
            <a:r>
              <a:rPr sz="2800" spc="4" dirty="0">
                <a:cs typeface="Times New Roman" panose="02020603050405020304" pitchFamily="18" charset="0"/>
              </a:rPr>
              <a:t> </a:t>
            </a:r>
            <a:r>
              <a:rPr sz="2800" spc="-4" dirty="0">
                <a:cs typeface="Times New Roman" panose="02020603050405020304" pitchFamily="18" charset="0"/>
              </a:rPr>
              <a:t>measurement</a:t>
            </a:r>
            <a:r>
              <a:rPr sz="2800" spc="-21" dirty="0">
                <a:cs typeface="Times New Roman" panose="02020603050405020304" pitchFamily="18" charset="0"/>
              </a:rPr>
              <a:t> </a:t>
            </a:r>
            <a:r>
              <a:rPr sz="2800" spc="-9" dirty="0">
                <a:cs typeface="Times New Roman" panose="02020603050405020304" pitchFamily="18" charset="0"/>
              </a:rPr>
              <a:t>from</a:t>
            </a:r>
            <a:r>
              <a:rPr sz="2800" dirty="0">
                <a:cs typeface="Times New Roman" panose="02020603050405020304" pitchFamily="18" charset="0"/>
              </a:rPr>
              <a:t> </a:t>
            </a:r>
            <a:r>
              <a:rPr sz="2800" spc="-4" dirty="0">
                <a:cs typeface="Times New Roman" panose="02020603050405020304" pitchFamily="18" charset="0"/>
              </a:rPr>
              <a:t>the</a:t>
            </a:r>
            <a:r>
              <a:rPr sz="2800" spc="-9" dirty="0">
                <a:cs typeface="Times New Roman" panose="02020603050405020304" pitchFamily="18" charset="0"/>
              </a:rPr>
              <a:t> </a:t>
            </a:r>
            <a:r>
              <a:rPr sz="2800" spc="-4" dirty="0">
                <a:cs typeface="Times New Roman" panose="02020603050405020304" pitchFamily="18" charset="0"/>
              </a:rPr>
              <a:t>true</a:t>
            </a:r>
            <a:r>
              <a:rPr sz="2800" spc="4" dirty="0">
                <a:cs typeface="Times New Roman" panose="02020603050405020304" pitchFamily="18" charset="0"/>
              </a:rPr>
              <a:t> </a:t>
            </a:r>
            <a:r>
              <a:rPr sz="2800" spc="-9" dirty="0">
                <a:cs typeface="Times New Roman" panose="02020603050405020304" pitchFamily="18" charset="0"/>
              </a:rPr>
              <a:t>value</a:t>
            </a:r>
            <a:r>
              <a:rPr sz="2800" dirty="0">
                <a:cs typeface="Times New Roman" panose="02020603050405020304" pitchFamily="18" charset="0"/>
              </a:rPr>
              <a:t> </a:t>
            </a:r>
            <a:r>
              <a:rPr sz="2800" spc="-9" dirty="0">
                <a:cs typeface="Times New Roman" panose="02020603050405020304" pitchFamily="18" charset="0"/>
              </a:rPr>
              <a:t>by </a:t>
            </a:r>
            <a:r>
              <a:rPr sz="2800" spc="-4" dirty="0">
                <a:cs typeface="Times New Roman" panose="02020603050405020304" pitchFamily="18" charset="0"/>
              </a:rPr>
              <a:t> </a:t>
            </a:r>
            <a:r>
              <a:rPr sz="2800" spc="-9" dirty="0">
                <a:cs typeface="Times New Roman" panose="02020603050405020304" pitchFamily="18" charset="0"/>
              </a:rPr>
              <a:t>calculating</a:t>
            </a:r>
            <a:r>
              <a:rPr sz="2800" spc="9" dirty="0">
                <a:cs typeface="Times New Roman" panose="02020603050405020304" pitchFamily="18" charset="0"/>
              </a:rPr>
              <a:t> </a:t>
            </a:r>
            <a:r>
              <a:rPr sz="2800" spc="-4" dirty="0">
                <a:cs typeface="Times New Roman" panose="02020603050405020304" pitchFamily="18" charset="0"/>
              </a:rPr>
              <a:t>the</a:t>
            </a:r>
            <a:r>
              <a:rPr sz="2800" spc="9" dirty="0">
                <a:cs typeface="Times New Roman" panose="02020603050405020304" pitchFamily="18" charset="0"/>
              </a:rPr>
              <a:t> </a:t>
            </a:r>
            <a:r>
              <a:rPr sz="2800" spc="-9" dirty="0">
                <a:cs typeface="Times New Roman" panose="02020603050405020304" pitchFamily="18" charset="0"/>
              </a:rPr>
              <a:t>absolute</a:t>
            </a:r>
            <a:r>
              <a:rPr sz="2800" spc="13" dirty="0">
                <a:cs typeface="Times New Roman" panose="02020603050405020304" pitchFamily="18" charset="0"/>
              </a:rPr>
              <a:t> </a:t>
            </a:r>
            <a:r>
              <a:rPr sz="2800" spc="-4" dirty="0">
                <a:cs typeface="Times New Roman" panose="02020603050405020304" pitchFamily="18" charset="0"/>
              </a:rPr>
              <a:t>and</a:t>
            </a:r>
            <a:r>
              <a:rPr sz="2800" spc="13" dirty="0">
                <a:cs typeface="Times New Roman" panose="02020603050405020304" pitchFamily="18" charset="0"/>
              </a:rPr>
              <a:t> </a:t>
            </a:r>
            <a:r>
              <a:rPr sz="2800" spc="-9" dirty="0">
                <a:cs typeface="Times New Roman" panose="02020603050405020304" pitchFamily="18" charset="0"/>
              </a:rPr>
              <a:t>percent </a:t>
            </a:r>
            <a:r>
              <a:rPr sz="2800" spc="-30" dirty="0">
                <a:cs typeface="Times New Roman" panose="02020603050405020304" pitchFamily="18" charset="0"/>
              </a:rPr>
              <a:t>error.</a:t>
            </a:r>
            <a:r>
              <a:rPr sz="2800" spc="-4" dirty="0">
                <a:cs typeface="Times New Roman" panose="02020603050405020304" pitchFamily="18" charset="0"/>
              </a:rPr>
              <a:t> </a:t>
            </a:r>
            <a:endParaRPr lang="en-US" sz="2800" spc="-4" dirty="0">
              <a:cs typeface="Times New Roman" panose="02020603050405020304" pitchFamily="18" charset="0"/>
            </a:endParaRPr>
          </a:p>
          <a:p>
            <a:pPr marL="375285" marR="231140" indent="10160" algn="just">
              <a:lnSpc>
                <a:spcPct val="150000"/>
              </a:lnSpc>
              <a:spcBef>
                <a:spcPts val="345"/>
              </a:spcBef>
            </a:pPr>
            <a:r>
              <a:rPr sz="2800" i="1" spc="-4" dirty="0">
                <a:cs typeface="Times New Roman" panose="02020603050405020304" pitchFamily="18" charset="0"/>
              </a:rPr>
              <a:t>The </a:t>
            </a:r>
            <a:r>
              <a:rPr sz="2800" i="1" spc="-294" dirty="0">
                <a:cs typeface="Times New Roman" panose="02020603050405020304" pitchFamily="18" charset="0"/>
              </a:rPr>
              <a:t> </a:t>
            </a:r>
            <a:r>
              <a:rPr sz="2800" i="1" spc="-4" dirty="0">
                <a:cs typeface="Times New Roman" panose="02020603050405020304" pitchFamily="18" charset="0"/>
              </a:rPr>
              <a:t>accuracy</a:t>
            </a:r>
            <a:r>
              <a:rPr sz="2800" i="1" dirty="0">
                <a:cs typeface="Times New Roman" panose="02020603050405020304" pitchFamily="18" charset="0"/>
              </a:rPr>
              <a:t> </a:t>
            </a:r>
            <a:r>
              <a:rPr sz="2800" i="1" spc="-4" dirty="0">
                <a:cs typeface="Times New Roman" panose="02020603050405020304" pitchFamily="18" charset="0"/>
              </a:rPr>
              <a:t>of an instrument</a:t>
            </a:r>
            <a:r>
              <a:rPr sz="2800" i="1" spc="4" dirty="0">
                <a:cs typeface="Times New Roman" panose="02020603050405020304" pitchFamily="18" charset="0"/>
              </a:rPr>
              <a:t> </a:t>
            </a:r>
            <a:r>
              <a:rPr sz="2800" i="1" spc="-4" dirty="0">
                <a:cs typeface="Times New Roman" panose="02020603050405020304" pitchFamily="18" charset="0"/>
              </a:rPr>
              <a:t>depends</a:t>
            </a:r>
            <a:r>
              <a:rPr sz="2800" i="1" spc="4" dirty="0">
                <a:cs typeface="Times New Roman" panose="02020603050405020304" pitchFamily="18" charset="0"/>
              </a:rPr>
              <a:t> </a:t>
            </a:r>
            <a:r>
              <a:rPr sz="2800" i="1" spc="-4" dirty="0">
                <a:cs typeface="Times New Roman" panose="02020603050405020304" pitchFamily="18" charset="0"/>
              </a:rPr>
              <a:t>on</a:t>
            </a:r>
            <a:r>
              <a:rPr sz="2800" i="1" spc="-9" dirty="0">
                <a:cs typeface="Times New Roman" panose="02020603050405020304" pitchFamily="18" charset="0"/>
              </a:rPr>
              <a:t> </a:t>
            </a:r>
            <a:r>
              <a:rPr sz="2800" i="1" spc="-4" dirty="0">
                <a:cs typeface="Times New Roman" panose="02020603050405020304" pitchFamily="18" charset="0"/>
              </a:rPr>
              <a:t>the </a:t>
            </a:r>
            <a:r>
              <a:rPr sz="2800" i="1" dirty="0">
                <a:cs typeface="Times New Roman" panose="02020603050405020304" pitchFamily="18" charset="0"/>
              </a:rPr>
              <a:t> </a:t>
            </a:r>
            <a:r>
              <a:rPr sz="2800" i="1" spc="-4" dirty="0">
                <a:cs typeface="Times New Roman" panose="02020603050405020304" pitchFamily="18" charset="0"/>
              </a:rPr>
              <a:t>various</a:t>
            </a:r>
            <a:r>
              <a:rPr sz="2800" i="1" spc="-9" dirty="0">
                <a:cs typeface="Times New Roman" panose="02020603050405020304" pitchFamily="18" charset="0"/>
              </a:rPr>
              <a:t> systematic</a:t>
            </a:r>
            <a:r>
              <a:rPr sz="2800" i="1" spc="17" dirty="0">
                <a:cs typeface="Times New Roman" panose="02020603050405020304" pitchFamily="18" charset="0"/>
              </a:rPr>
              <a:t> </a:t>
            </a:r>
            <a:r>
              <a:rPr sz="2800" i="1" dirty="0">
                <a:cs typeface="Times New Roman" panose="02020603050405020304" pitchFamily="18" charset="0"/>
              </a:rPr>
              <a:t>errors.</a:t>
            </a:r>
            <a:endParaRPr sz="2800" dirty="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clrChange>
              <a:clrFrom>
                <a:srgbClr val="FFFFFF"/>
              </a:clrFrom>
              <a:clrTo>
                <a:srgbClr val="FFFFFF">
                  <a:alpha val="0"/>
                </a:srgbClr>
              </a:clrTo>
            </a:clrChange>
            <a:biLevel thresh="75000"/>
          </a:blip>
          <a:stretch>
            <a:fillRect/>
          </a:stretch>
        </p:blipFill>
        <p:spPr>
          <a:xfrm>
            <a:off x="142875" y="1790700"/>
            <a:ext cx="4495800" cy="2247900"/>
          </a:xfrm>
          <a:prstGeom prst="rect">
            <a:avLst/>
          </a:prstGeom>
        </p:spPr>
      </p:pic>
      <p:pic>
        <p:nvPicPr>
          <p:cNvPr id="3"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4439858" y="685800"/>
            <a:ext cx="5761417" cy="4876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2050" name="Picture 2"/>
          <p:cNvPicPr>
            <a:picLocks noChangeAspect="1" noChangeArrowheads="1"/>
          </p:cNvPicPr>
          <p:nvPr/>
        </p:nvPicPr>
        <p:blipFill>
          <a:blip r:embed="rId1" cstate="print"/>
          <a:srcRect/>
          <a:stretch>
            <a:fillRect/>
          </a:stretch>
        </p:blipFill>
        <p:spPr bwMode="auto">
          <a:xfrm>
            <a:off x="1514475" y="1987671"/>
            <a:ext cx="6096000" cy="1623500"/>
          </a:xfrm>
          <a:prstGeom prst="rect">
            <a:avLst/>
          </a:prstGeom>
          <a:noFill/>
          <a:ln w="9525">
            <a:noFill/>
            <a:miter lim="800000"/>
            <a:headEnd/>
            <a:tailEnd/>
          </a:ln>
        </p:spPr>
      </p:pic>
      <p:sp>
        <p:nvSpPr>
          <p:cNvPr id="3" name="TextBox 2"/>
          <p:cNvSpPr txBox="1"/>
          <p:nvPr/>
        </p:nvSpPr>
        <p:spPr>
          <a:xfrm>
            <a:off x="257175" y="3757603"/>
            <a:ext cx="10287000" cy="2703176"/>
          </a:xfrm>
          <a:prstGeom prst="rect">
            <a:avLst/>
          </a:prstGeom>
          <a:noFill/>
        </p:spPr>
        <p:txBody>
          <a:bodyPr wrap="square">
            <a:spAutoFit/>
          </a:bodyPr>
          <a:lstStyle/>
          <a:p>
            <a:pPr algn="just">
              <a:lnSpc>
                <a:spcPct val="150000"/>
              </a:lnSpc>
            </a:pPr>
            <a:r>
              <a:rPr lang="en-US" sz="3200" b="1" spc="-9" dirty="0">
                <a:solidFill>
                  <a:srgbClr val="FF0000"/>
                </a:solidFill>
                <a:cs typeface="Calibri" panose="020F0502020204030204"/>
              </a:rPr>
              <a:t>3.Repeatability: </a:t>
            </a:r>
            <a:r>
              <a:rPr lang="en-US" sz="2800" b="1" spc="-9" dirty="0">
                <a:cs typeface="Calibri" panose="020F0502020204030204"/>
              </a:rPr>
              <a:t>It</a:t>
            </a:r>
            <a:r>
              <a:rPr lang="en-US" sz="2800" b="1" spc="-9" dirty="0">
                <a:solidFill>
                  <a:srgbClr val="FF0000"/>
                </a:solidFill>
                <a:cs typeface="Calibri" panose="020F0502020204030204"/>
              </a:rPr>
              <a:t> </a:t>
            </a:r>
            <a:r>
              <a:rPr lang="en-US" sz="2800" spc="-4" dirty="0">
                <a:cs typeface="Calibri" panose="020F0502020204030204"/>
              </a:rPr>
              <a:t>is </a:t>
            </a:r>
            <a:r>
              <a:rPr lang="en-US" sz="2800" spc="-9" dirty="0">
                <a:cs typeface="Calibri" panose="020F0502020204030204"/>
              </a:rPr>
              <a:t>defined </a:t>
            </a:r>
            <a:r>
              <a:rPr lang="en-US" sz="2800" dirty="0">
                <a:cs typeface="Calibri" panose="020F0502020204030204"/>
              </a:rPr>
              <a:t>as </a:t>
            </a:r>
            <a:r>
              <a:rPr lang="en-US" sz="2800" spc="-4" dirty="0">
                <a:cs typeface="Calibri" panose="020F0502020204030204"/>
              </a:rPr>
              <a:t>the ability </a:t>
            </a:r>
            <a:r>
              <a:rPr lang="en-US" sz="2800" dirty="0">
                <a:cs typeface="Calibri" panose="020F0502020204030204"/>
              </a:rPr>
              <a:t>of </a:t>
            </a:r>
            <a:r>
              <a:rPr lang="en-US" sz="2800" spc="-4" dirty="0">
                <a:cs typeface="Calibri" panose="020F0502020204030204"/>
              </a:rPr>
              <a:t>the </a:t>
            </a:r>
            <a:r>
              <a:rPr lang="en-US" sz="2800" dirty="0">
                <a:cs typeface="Calibri" panose="020F0502020204030204"/>
              </a:rPr>
              <a:t> </a:t>
            </a:r>
            <a:r>
              <a:rPr lang="en-US" sz="2800" spc="-9" dirty="0">
                <a:cs typeface="Calibri" panose="020F0502020204030204"/>
              </a:rPr>
              <a:t>instrument to reproduce </a:t>
            </a:r>
            <a:r>
              <a:rPr lang="en-US" sz="2800" dirty="0">
                <a:cs typeface="Calibri" panose="020F0502020204030204"/>
              </a:rPr>
              <a:t>a </a:t>
            </a:r>
            <a:r>
              <a:rPr lang="en-US" sz="2800" spc="-4" dirty="0">
                <a:cs typeface="Calibri" panose="020F0502020204030204"/>
              </a:rPr>
              <a:t>group </a:t>
            </a:r>
            <a:r>
              <a:rPr lang="en-US" sz="2800" dirty="0">
                <a:cs typeface="Calibri" panose="020F0502020204030204"/>
              </a:rPr>
              <a:t>of </a:t>
            </a:r>
            <a:r>
              <a:rPr lang="en-US" sz="2800" spc="-4" dirty="0">
                <a:cs typeface="Calibri" panose="020F0502020204030204"/>
              </a:rPr>
              <a:t>measurements </a:t>
            </a:r>
            <a:r>
              <a:rPr lang="en-US" sz="2800" spc="-277" dirty="0">
                <a:cs typeface="Calibri" panose="020F0502020204030204"/>
              </a:rPr>
              <a:t> </a:t>
            </a:r>
            <a:r>
              <a:rPr lang="en-US" sz="2800" dirty="0">
                <a:cs typeface="Calibri" panose="020F0502020204030204"/>
              </a:rPr>
              <a:t>of </a:t>
            </a:r>
            <a:r>
              <a:rPr lang="en-US" sz="2800" spc="-4" dirty="0">
                <a:cs typeface="Calibri" panose="020F0502020204030204"/>
              </a:rPr>
              <a:t>the </a:t>
            </a:r>
            <a:r>
              <a:rPr lang="en-US" sz="2800" dirty="0">
                <a:cs typeface="Calibri" panose="020F0502020204030204"/>
              </a:rPr>
              <a:t>same </a:t>
            </a:r>
            <a:r>
              <a:rPr lang="en-US" sz="2800" spc="-9" dirty="0">
                <a:cs typeface="Calibri" panose="020F0502020204030204"/>
              </a:rPr>
              <a:t>measured </a:t>
            </a:r>
            <a:r>
              <a:rPr lang="en-US" sz="2800" spc="-17" dirty="0">
                <a:cs typeface="Calibri" panose="020F0502020204030204"/>
              </a:rPr>
              <a:t>quantity, </a:t>
            </a:r>
            <a:r>
              <a:rPr lang="en-US" sz="2800" dirty="0">
                <a:cs typeface="Calibri" panose="020F0502020204030204"/>
              </a:rPr>
              <a:t>made </a:t>
            </a:r>
            <a:r>
              <a:rPr lang="en-US" sz="2800" spc="-4" dirty="0">
                <a:cs typeface="Calibri" panose="020F0502020204030204"/>
              </a:rPr>
              <a:t>by the </a:t>
            </a:r>
            <a:r>
              <a:rPr lang="en-US" sz="2800" dirty="0">
                <a:cs typeface="Calibri" panose="020F0502020204030204"/>
              </a:rPr>
              <a:t>same </a:t>
            </a:r>
            <a:r>
              <a:rPr lang="en-US" sz="2800" spc="-277" dirty="0">
                <a:cs typeface="Calibri" panose="020F0502020204030204"/>
              </a:rPr>
              <a:t> </a:t>
            </a:r>
            <a:r>
              <a:rPr lang="en-US" sz="2800" spc="-17" dirty="0">
                <a:cs typeface="Calibri" panose="020F0502020204030204"/>
              </a:rPr>
              <a:t>observer,</a:t>
            </a:r>
            <a:r>
              <a:rPr lang="en-US" sz="2800" spc="-13" dirty="0">
                <a:cs typeface="Calibri" panose="020F0502020204030204"/>
              </a:rPr>
              <a:t> </a:t>
            </a:r>
            <a:r>
              <a:rPr lang="en-US" sz="2800" spc="-4" dirty="0">
                <a:cs typeface="Calibri" panose="020F0502020204030204"/>
              </a:rPr>
              <a:t>using</a:t>
            </a:r>
            <a:r>
              <a:rPr lang="en-US" sz="2800" dirty="0">
                <a:cs typeface="Calibri" panose="020F0502020204030204"/>
              </a:rPr>
              <a:t> </a:t>
            </a:r>
            <a:r>
              <a:rPr lang="en-US" sz="2800" spc="-4" dirty="0">
                <a:cs typeface="Calibri" panose="020F0502020204030204"/>
              </a:rPr>
              <a:t>the</a:t>
            </a:r>
            <a:r>
              <a:rPr lang="en-US" sz="2800" spc="-9" dirty="0">
                <a:cs typeface="Calibri" panose="020F0502020204030204"/>
              </a:rPr>
              <a:t> </a:t>
            </a:r>
            <a:r>
              <a:rPr lang="en-US" sz="2800" dirty="0">
                <a:cs typeface="Calibri" panose="020F0502020204030204"/>
              </a:rPr>
              <a:t>same</a:t>
            </a:r>
            <a:r>
              <a:rPr lang="en-US" sz="2800" spc="-9" dirty="0">
                <a:cs typeface="Calibri" panose="020F0502020204030204"/>
              </a:rPr>
              <a:t> instrument,</a:t>
            </a:r>
            <a:r>
              <a:rPr lang="en-US" sz="2800" dirty="0">
                <a:cs typeface="Calibri" panose="020F0502020204030204"/>
              </a:rPr>
              <a:t> </a:t>
            </a:r>
            <a:r>
              <a:rPr lang="en-US" sz="2800" spc="-4" dirty="0">
                <a:cs typeface="Calibri" panose="020F0502020204030204"/>
              </a:rPr>
              <a:t>and</a:t>
            </a:r>
            <a:r>
              <a:rPr lang="en-US" sz="2800" spc="-9" dirty="0">
                <a:cs typeface="Calibri" panose="020F0502020204030204"/>
              </a:rPr>
              <a:t> </a:t>
            </a:r>
            <a:r>
              <a:rPr lang="en-US" sz="2800" spc="-4" dirty="0">
                <a:cs typeface="Calibri" panose="020F0502020204030204"/>
              </a:rPr>
              <a:t>under </a:t>
            </a:r>
            <a:r>
              <a:rPr lang="en-US" sz="2800" dirty="0">
                <a:cs typeface="Calibri" panose="020F0502020204030204"/>
              </a:rPr>
              <a:t> </a:t>
            </a:r>
            <a:r>
              <a:rPr lang="en-US" sz="2800" spc="-4" dirty="0">
                <a:cs typeface="Calibri" panose="020F0502020204030204"/>
              </a:rPr>
              <a:t>the </a:t>
            </a:r>
            <a:r>
              <a:rPr lang="en-US" sz="2800" dirty="0">
                <a:cs typeface="Calibri" panose="020F0502020204030204"/>
              </a:rPr>
              <a:t>same </a:t>
            </a:r>
            <a:r>
              <a:rPr lang="en-US" sz="2800" spc="-4" dirty="0">
                <a:cs typeface="Calibri" panose="020F0502020204030204"/>
              </a:rPr>
              <a:t>conditions</a:t>
            </a:r>
            <a:endParaRPr lang="en-IN" sz="2400" dirty="0"/>
          </a:p>
        </p:txBody>
      </p:sp>
      <p:sp>
        <p:nvSpPr>
          <p:cNvPr id="5" name="TextBox 4"/>
          <p:cNvSpPr txBox="1"/>
          <p:nvPr/>
        </p:nvSpPr>
        <p:spPr>
          <a:xfrm>
            <a:off x="169720" y="82523"/>
            <a:ext cx="10030116" cy="1399870"/>
          </a:xfrm>
          <a:prstGeom prst="rect">
            <a:avLst/>
          </a:prstGeom>
          <a:noFill/>
        </p:spPr>
        <p:txBody>
          <a:bodyPr wrap="square">
            <a:spAutoFit/>
          </a:bodyPr>
          <a:lstStyle/>
          <a:p>
            <a:pPr marL="277495" marR="248920" algn="just">
              <a:lnSpc>
                <a:spcPct val="150000"/>
              </a:lnSpc>
              <a:spcBef>
                <a:spcPts val="330"/>
              </a:spcBef>
            </a:pPr>
            <a:r>
              <a:rPr lang="en-US" sz="3200" b="1" spc="-9" dirty="0">
                <a:solidFill>
                  <a:srgbClr val="FF0000"/>
                </a:solidFill>
                <a:latin typeface="Times New Roman" panose="02020603050405020304" pitchFamily="18" charset="0"/>
                <a:cs typeface="Times New Roman" panose="02020603050405020304" pitchFamily="18" charset="0"/>
              </a:rPr>
              <a:t>2.Precision</a:t>
            </a:r>
            <a:r>
              <a:rPr lang="en-US" sz="3200" b="1"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is</a:t>
            </a:r>
            <a:r>
              <a:rPr lang="en-US" sz="2800" spc="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defined</a:t>
            </a:r>
            <a:r>
              <a:rPr lang="en-US" sz="2800" spc="4"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a:t>
            </a:r>
            <a:r>
              <a:rPr lang="en-US" sz="2800" spc="-4" dirty="0">
                <a:latin typeface="Times New Roman" panose="02020603050405020304" pitchFamily="18" charset="0"/>
                <a:cs typeface="Times New Roman" panose="02020603050405020304" pitchFamily="18" charset="0"/>
              </a:rPr>
              <a:t> the</a:t>
            </a:r>
            <a:r>
              <a:rPr lang="en-US" sz="2800" spc="-9"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ability</a:t>
            </a:r>
            <a:r>
              <a:rPr lang="en-US" sz="2800" spc="4"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of </a:t>
            </a:r>
            <a:r>
              <a:rPr lang="en-US" sz="2800" spc="-4" dirty="0">
                <a:latin typeface="Times New Roman" panose="02020603050405020304" pitchFamily="18" charset="0"/>
                <a:cs typeface="Times New Roman" panose="02020603050405020304" pitchFamily="18" charset="0"/>
              </a:rPr>
              <a:t>the</a:t>
            </a:r>
            <a:r>
              <a:rPr lang="en-US" sz="2800" spc="-9" dirty="0">
                <a:latin typeface="Times New Roman" panose="02020603050405020304" pitchFamily="18" charset="0"/>
                <a:cs typeface="Times New Roman" panose="02020603050405020304" pitchFamily="18" charset="0"/>
              </a:rPr>
              <a:t> instrument </a:t>
            </a:r>
            <a:r>
              <a:rPr lang="en-US" sz="2800" spc="-277"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to reproduce </a:t>
            </a:r>
            <a:r>
              <a:rPr lang="en-US" sz="2800" dirty="0">
                <a:latin typeface="Times New Roman" panose="02020603050405020304" pitchFamily="18" charset="0"/>
                <a:cs typeface="Times New Roman" panose="02020603050405020304" pitchFamily="18" charset="0"/>
              </a:rPr>
              <a:t>a </a:t>
            </a:r>
            <a:r>
              <a:rPr lang="en-US" sz="2800" spc="-9" dirty="0">
                <a:latin typeface="Times New Roman" panose="02020603050405020304" pitchFamily="18" charset="0"/>
                <a:cs typeface="Times New Roman" panose="02020603050405020304" pitchFamily="18" charset="0"/>
              </a:rPr>
              <a:t>certain </a:t>
            </a:r>
            <a:r>
              <a:rPr lang="en-US" sz="2800" spc="-4" dirty="0">
                <a:latin typeface="Times New Roman" panose="02020603050405020304" pitchFamily="18" charset="0"/>
                <a:cs typeface="Times New Roman" panose="02020603050405020304" pitchFamily="18" charset="0"/>
              </a:rPr>
              <a:t>set </a:t>
            </a:r>
            <a:r>
              <a:rPr lang="en-US" sz="2800" dirty="0">
                <a:latin typeface="Times New Roman" panose="02020603050405020304" pitchFamily="18" charset="0"/>
                <a:cs typeface="Times New Roman" panose="02020603050405020304" pitchFamily="18" charset="0"/>
              </a:rPr>
              <a:t>of </a:t>
            </a:r>
            <a:r>
              <a:rPr lang="en-US" sz="2800" spc="-4" dirty="0">
                <a:latin typeface="Times New Roman" panose="02020603050405020304" pitchFamily="18" charset="0"/>
                <a:cs typeface="Times New Roman" panose="02020603050405020304" pitchFamily="18" charset="0"/>
              </a:rPr>
              <a:t>readings within </a:t>
            </a:r>
            <a:r>
              <a:rPr lang="en-US" sz="2800" dirty="0">
                <a:latin typeface="Times New Roman" panose="02020603050405020304" pitchFamily="18" charset="0"/>
                <a:cs typeface="Times New Roman" panose="02020603050405020304" pitchFamily="18" charset="0"/>
              </a:rPr>
              <a:t>a </a:t>
            </a:r>
            <a:r>
              <a:rPr lang="en-US" sz="2800" spc="4"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given</a:t>
            </a:r>
            <a:r>
              <a:rPr lang="en-US" sz="2800" spc="-21" dirty="0">
                <a:latin typeface="Times New Roman" panose="02020603050405020304" pitchFamily="18" charset="0"/>
                <a:cs typeface="Times New Roman" panose="02020603050405020304" pitchFamily="18" charset="0"/>
              </a:rPr>
              <a:t> </a:t>
            </a:r>
            <a:r>
              <a:rPr lang="en-US" sz="2800" spc="-13" dirty="0">
                <a:latin typeface="Times New Roman" panose="02020603050405020304" pitchFamily="18" charset="0"/>
                <a:cs typeface="Times New Roman" panose="02020603050405020304" pitchFamily="18" charset="0"/>
              </a:rPr>
              <a:t>accuracy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p:cNvPicPr/>
          <p:nvPr/>
        </p:nvPicPr>
        <p:blipFill>
          <a:blip r:embed="rId1" cstate="print"/>
          <a:stretch>
            <a:fillRect/>
          </a:stretch>
        </p:blipFill>
        <p:spPr>
          <a:xfrm>
            <a:off x="790575" y="1478420"/>
            <a:ext cx="9220200" cy="3626980"/>
          </a:xfrm>
          <a:prstGeom prst="rect">
            <a:avLst/>
          </a:prstGeom>
        </p:spPr>
      </p:pic>
      <p:sp>
        <p:nvSpPr>
          <p:cNvPr id="5" name="TextBox 4"/>
          <p:cNvSpPr txBox="1"/>
          <p:nvPr/>
        </p:nvSpPr>
        <p:spPr>
          <a:xfrm>
            <a:off x="1895475" y="229811"/>
            <a:ext cx="4270721" cy="646331"/>
          </a:xfrm>
          <a:prstGeom prst="rect">
            <a:avLst/>
          </a:prstGeom>
          <a:noFill/>
        </p:spPr>
        <p:txBody>
          <a:bodyPr wrap="none" rtlCol="0">
            <a:spAutoFit/>
          </a:bodyPr>
          <a:lstStyle/>
          <a:p>
            <a:r>
              <a:rPr lang="en-US" sz="3600" dirty="0">
                <a:solidFill>
                  <a:srgbClr val="FF0000"/>
                </a:solidFill>
              </a:rPr>
              <a:t>Accuracy vs. Precision</a:t>
            </a:r>
            <a:endParaRPr lang="en-IN" sz="3600" dirty="0">
              <a:solidFill>
                <a:srgbClr val="FF0000"/>
              </a:solidFill>
            </a:endParaRPr>
          </a:p>
        </p:txBody>
      </p:sp>
      <p:sp>
        <p:nvSpPr>
          <p:cNvPr id="7" name="TextBox 6"/>
          <p:cNvSpPr txBox="1"/>
          <p:nvPr/>
        </p:nvSpPr>
        <p:spPr>
          <a:xfrm>
            <a:off x="823231" y="5663625"/>
            <a:ext cx="9606643" cy="830997"/>
          </a:xfrm>
          <a:prstGeom prst="rect">
            <a:avLst/>
          </a:prstGeom>
          <a:noFill/>
        </p:spPr>
        <p:txBody>
          <a:bodyPr wrap="square">
            <a:spAutoFit/>
          </a:bodyPr>
          <a:lstStyle/>
          <a:p>
            <a:pPr marL="620395" marR="251460" indent="-342900" algn="just">
              <a:spcBef>
                <a:spcPts val="305"/>
              </a:spcBef>
              <a:buFont typeface="Arial" panose="020B0604020202020204" pitchFamily="34" charset="0"/>
              <a:buChar char="•"/>
            </a:pPr>
            <a:r>
              <a:rPr lang="en-US" sz="2400" i="1" dirty="0">
                <a:cs typeface="Calibri" panose="020F0502020204030204"/>
              </a:rPr>
              <a:t>The </a:t>
            </a:r>
            <a:r>
              <a:rPr lang="en-US" sz="2400" i="1" spc="-4" dirty="0">
                <a:cs typeface="Calibri" panose="020F0502020204030204"/>
              </a:rPr>
              <a:t>precision of </a:t>
            </a:r>
            <a:r>
              <a:rPr lang="en-US" sz="2400" i="1" dirty="0">
                <a:cs typeface="Calibri" panose="020F0502020204030204"/>
              </a:rPr>
              <a:t>the </a:t>
            </a:r>
            <a:r>
              <a:rPr lang="en-US" sz="2400" i="1" spc="4" dirty="0">
                <a:cs typeface="Calibri" panose="020F0502020204030204"/>
              </a:rPr>
              <a:t> </a:t>
            </a:r>
            <a:r>
              <a:rPr lang="en-US" sz="2400" i="1" spc="-9" dirty="0">
                <a:cs typeface="Calibri" panose="020F0502020204030204"/>
              </a:rPr>
              <a:t>instrument </a:t>
            </a:r>
            <a:r>
              <a:rPr lang="en-US" sz="2400" i="1" dirty="0">
                <a:cs typeface="Calibri" panose="020F0502020204030204"/>
              </a:rPr>
              <a:t>depends </a:t>
            </a:r>
            <a:r>
              <a:rPr lang="en-US" sz="2400" i="1" spc="-4" dirty="0">
                <a:cs typeface="Calibri" panose="020F0502020204030204"/>
              </a:rPr>
              <a:t>on </a:t>
            </a:r>
            <a:r>
              <a:rPr lang="en-US" sz="2400" i="1" dirty="0">
                <a:cs typeface="Calibri" panose="020F0502020204030204"/>
              </a:rPr>
              <a:t>the </a:t>
            </a:r>
            <a:r>
              <a:rPr lang="en-US" sz="2400" i="1" spc="-9" dirty="0">
                <a:cs typeface="Calibri" panose="020F0502020204030204"/>
              </a:rPr>
              <a:t>factors </a:t>
            </a:r>
            <a:r>
              <a:rPr lang="en-US" sz="2400" i="1" dirty="0">
                <a:cs typeface="Calibri" panose="020F0502020204030204"/>
              </a:rPr>
              <a:t>that </a:t>
            </a:r>
            <a:r>
              <a:rPr lang="en-US" sz="2400" i="1" spc="-4" dirty="0">
                <a:cs typeface="Calibri" panose="020F0502020204030204"/>
              </a:rPr>
              <a:t>cause </a:t>
            </a:r>
            <a:r>
              <a:rPr lang="en-US" sz="2400" i="1" dirty="0">
                <a:cs typeface="Calibri" panose="020F0502020204030204"/>
              </a:rPr>
              <a:t> random</a:t>
            </a:r>
            <a:r>
              <a:rPr lang="en-US" sz="2400" i="1" spc="-30" dirty="0">
                <a:cs typeface="Calibri" panose="020F0502020204030204"/>
              </a:rPr>
              <a:t> </a:t>
            </a:r>
            <a:r>
              <a:rPr lang="en-US" sz="2400" i="1" dirty="0">
                <a:cs typeface="Calibri" panose="020F0502020204030204"/>
              </a:rPr>
              <a:t>errors.</a:t>
            </a:r>
            <a:endParaRPr lang="en-US" sz="1800" dirty="0">
              <a:cs typeface="Calibri" panose="020F0502020204030204"/>
            </a:endParaRPr>
          </a:p>
        </p:txBody>
      </p:sp>
      <p:pic>
        <p:nvPicPr>
          <p:cNvPr id="9" name="Picture 8"/>
          <p:cNvPicPr>
            <a:picLocks noChangeAspect="1"/>
          </p:cNvPicPr>
          <p:nvPr/>
        </p:nvPicPr>
        <p:blipFill>
          <a:blip r:embed="rId2">
            <a:duotone>
              <a:prstClr val="black"/>
              <a:schemeClr val="accent2">
                <a:tint val="45000"/>
                <a:satMod val="400000"/>
              </a:schemeClr>
            </a:duotone>
          </a:blip>
          <a:stretch>
            <a:fillRect/>
          </a:stretch>
        </p:blipFill>
        <p:spPr>
          <a:xfrm>
            <a:off x="600075" y="1012020"/>
            <a:ext cx="9440686" cy="4223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228600"/>
            <a:ext cx="8686799" cy="1292662"/>
          </a:xfrm>
        </p:spPr>
        <p:txBody>
          <a:bodyPr/>
          <a:lstStyle/>
          <a:p>
            <a:r>
              <a:rPr lang="en-US" sz="2800" dirty="0">
                <a:solidFill>
                  <a:srgbClr val="FF0000"/>
                </a:solidFill>
              </a:rPr>
              <a:t>Applications of Sensors and Automation</a:t>
            </a:r>
            <a:endParaRPr lang="en-IN" dirty="0">
              <a:solidFill>
                <a:srgbClr val="FF0000"/>
              </a:solidFill>
            </a:endParaRPr>
          </a:p>
        </p:txBody>
      </p:sp>
      <p:pic>
        <p:nvPicPr>
          <p:cNvPr id="5" name="Picture 4"/>
          <p:cNvPicPr>
            <a:picLocks noChangeAspect="1"/>
          </p:cNvPicPr>
          <p:nvPr/>
        </p:nvPicPr>
        <p:blipFill>
          <a:blip r:embed="rId1"/>
          <a:stretch>
            <a:fillRect/>
          </a:stretch>
        </p:blipFill>
        <p:spPr>
          <a:xfrm>
            <a:off x="485773" y="762000"/>
            <a:ext cx="9867901" cy="5943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mc:AlternateContent xmlns:mc="http://schemas.openxmlformats.org/markup-compatibility/2006">
        <mc:Choice xmlns:a14="http://schemas.microsoft.com/office/drawing/2010/main" Requires="a14">
          <p:sp>
            <p:nvSpPr>
              <p:cNvPr id="2" name="TextBox 1"/>
              <p:cNvSpPr txBox="1"/>
              <p:nvPr/>
            </p:nvSpPr>
            <p:spPr>
              <a:xfrm>
                <a:off x="-1" y="202114"/>
                <a:ext cx="10506075" cy="6448240"/>
              </a:xfrm>
              <a:prstGeom prst="rect">
                <a:avLst/>
              </a:prstGeom>
              <a:noFill/>
            </p:spPr>
            <p:txBody>
              <a:bodyPr wrap="square" rtlCol="0">
                <a:spAutoFit/>
              </a:bodyPr>
              <a:lstStyle/>
              <a:p>
                <a:pPr algn="just">
                  <a:lnSpc>
                    <a:spcPct val="150000"/>
                  </a:lnSpc>
                </a:pPr>
                <a:r>
                  <a:rPr lang="en-US" sz="3200" dirty="0">
                    <a:solidFill>
                      <a:srgbClr val="FF0000"/>
                    </a:solidFill>
                  </a:rPr>
                  <a:t>4.Resolution or Discrimination: </a:t>
                </a:r>
                <a:r>
                  <a:rPr lang="en-US" sz="2800" dirty="0"/>
                  <a:t>It is defined as the smallest increment in the measured value that can be detected with certainty by the instrument.</a:t>
                </a:r>
                <a:endParaRPr lang="en-US" sz="2800" dirty="0"/>
              </a:p>
              <a:p>
                <a:pPr algn="just">
                  <a:lnSpc>
                    <a:spcPct val="150000"/>
                  </a:lnSpc>
                </a:pPr>
                <a:r>
                  <a:rPr lang="en-US" sz="2800" dirty="0"/>
                  <a:t>Resolution is also defined as the largest change in input that can occur without any corresponding change in output.</a:t>
                </a:r>
                <a:endParaRPr lang="en-US" sz="2800" dirty="0"/>
              </a:p>
              <a:p>
                <a:pPr algn="just">
                  <a:lnSpc>
                    <a:spcPct val="150000"/>
                  </a:lnSpc>
                </a:pPr>
                <a:r>
                  <a:rPr lang="en-US" sz="2800" b="0" dirty="0"/>
                  <a:t>                     </a:t>
                </a:r>
                <a14:m>
                  <m:oMath xmlns:m="http://schemas.openxmlformats.org/officeDocument/2006/math">
                    <m:r>
                      <a:rPr lang="en-US" sz="3200" b="0" i="1" smtClean="0">
                        <a:latin typeface="Cambria Math" panose="02040503050406030204" pitchFamily="18" charset="0"/>
                      </a:rPr>
                      <m:t>𝑅𝑒𝑠𝑜𝑙𝑢𝑡𝑎𝑡𝑖𝑜𝑛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𝐼</m:t>
                        </m:r>
                      </m:num>
                      <m:den>
                        <m:r>
                          <a:rPr lang="en-US" sz="3200" b="0" i="1" smtClean="0">
                            <a:latin typeface="Cambria Math" panose="02040503050406030204" pitchFamily="18" charset="0"/>
                          </a:rPr>
                          <m:t>𝐹𝑢𝑙𝑙</m:t>
                        </m:r>
                        <m:r>
                          <a:rPr lang="en-US" sz="3200" b="0" i="1" smtClean="0">
                            <a:latin typeface="Cambria Math" panose="02040503050406030204" pitchFamily="18" charset="0"/>
                          </a:rPr>
                          <m:t> </m:t>
                        </m:r>
                        <m:r>
                          <a:rPr lang="en-US" sz="3200" b="0" i="1" smtClean="0">
                            <a:latin typeface="Cambria Math" panose="02040503050406030204" pitchFamily="18" charset="0"/>
                          </a:rPr>
                          <m:t>𝑠𝑐𝑎𝑙𝑒</m:t>
                        </m:r>
                      </m:den>
                    </m:f>
                  </m:oMath>
                </a14:m>
                <a:r>
                  <a:rPr lang="en-IN" sz="3200" dirty="0"/>
                  <a:t>*100</a:t>
                </a:r>
                <a:endParaRPr lang="en-IN" sz="2800" dirty="0"/>
              </a:p>
              <a:p>
                <a:pPr algn="just">
                  <a:lnSpc>
                    <a:spcPct val="150000"/>
                  </a:lnSpc>
                </a:pPr>
                <a:r>
                  <a:rPr lang="en-IN" sz="3200" dirty="0">
                    <a:solidFill>
                      <a:srgbClr val="FF0000"/>
                    </a:solidFill>
                  </a:rPr>
                  <a:t>5. Range or  Span: </a:t>
                </a:r>
                <a:r>
                  <a:rPr lang="en-IN" sz="2800" dirty="0"/>
                  <a:t>The range and span of an instrument defines the minimum and maximum values of a quantity that the instrument is designed to measure</a:t>
                </a:r>
                <a:endParaRPr lang="en-IN" sz="2800" dirty="0"/>
              </a:p>
            </p:txBody>
          </p:sp>
        </mc:Choice>
        <mc:Fallback>
          <p:sp>
            <p:nvSpPr>
              <p:cNvPr id="2" name="TextBox 1"/>
              <p:cNvSpPr txBox="1">
                <a:spLocks noRot="1" noChangeAspect="1" noMove="1" noResize="1" noEditPoints="1" noAdjustHandles="1" noChangeArrowheads="1" noChangeShapeType="1" noTextEdit="1"/>
              </p:cNvSpPr>
              <p:nvPr/>
            </p:nvSpPr>
            <p:spPr>
              <a:xfrm>
                <a:off x="-1" y="202114"/>
                <a:ext cx="10506075" cy="6448240"/>
              </a:xfrm>
              <a:prstGeom prst="rect">
                <a:avLst/>
              </a:prstGeom>
              <a:blipFill rotWithShape="1">
                <a:blip r:embed="rId1"/>
                <a:stretch>
                  <a:fillRect t="-3" r="6" b="10"/>
                </a:stretch>
              </a:blipFill>
            </p:spPr>
            <p:txBody>
              <a:bodyPr/>
              <a:lstStyle/>
              <a:p>
                <a:r>
                  <a:rPr lang="en-US"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4098" name="Picture 2"/>
          <p:cNvPicPr>
            <a:picLocks noChangeAspect="1" noChangeArrowheads="1"/>
          </p:cNvPicPr>
          <p:nvPr/>
        </p:nvPicPr>
        <p:blipFill>
          <a:blip r:embed="rId1"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654050" y="1219200"/>
            <a:ext cx="9725317" cy="4419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243358" y="2590802"/>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5122" name="Picture 2"/>
          <p:cNvPicPr>
            <a:picLocks noChangeAspect="1" noChangeArrowheads="1"/>
          </p:cNvPicPr>
          <p:nvPr/>
        </p:nvPicPr>
        <p:blipFill>
          <a:blip r:embed="rId1" cstate="print"/>
          <a:srcRect/>
          <a:stretch>
            <a:fillRect/>
          </a:stretch>
        </p:blipFill>
        <p:spPr bwMode="auto">
          <a:xfrm>
            <a:off x="371474" y="152400"/>
            <a:ext cx="10030117" cy="5943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223810" y="5242217"/>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4" name="TextBox 3"/>
          <p:cNvSpPr txBox="1"/>
          <p:nvPr/>
        </p:nvSpPr>
        <p:spPr>
          <a:xfrm>
            <a:off x="142875" y="15766"/>
            <a:ext cx="10658475" cy="1410514"/>
          </a:xfrm>
          <a:prstGeom prst="rect">
            <a:avLst/>
          </a:prstGeom>
          <a:noFill/>
        </p:spPr>
        <p:txBody>
          <a:bodyPr wrap="square">
            <a:spAutoFit/>
          </a:bodyPr>
          <a:lstStyle/>
          <a:p>
            <a:pPr>
              <a:lnSpc>
                <a:spcPct val="150000"/>
              </a:lnSpc>
            </a:pPr>
            <a:r>
              <a:rPr lang="en-US" sz="3200" dirty="0">
                <a:solidFill>
                  <a:srgbClr val="FF0000"/>
                </a:solidFill>
                <a:latin typeface="Söhne"/>
              </a:rPr>
              <a:t>7.L</a:t>
            </a:r>
            <a:r>
              <a:rPr lang="en-US" sz="3200" b="0" i="0" dirty="0">
                <a:solidFill>
                  <a:srgbClr val="FF0000"/>
                </a:solidFill>
                <a:effectLst/>
                <a:latin typeface="Söhne"/>
              </a:rPr>
              <a:t>inearity </a:t>
            </a:r>
            <a:r>
              <a:rPr lang="en-US" sz="2800" b="0" i="0" dirty="0">
                <a:solidFill>
                  <a:srgbClr val="374151"/>
                </a:solidFill>
                <a:effectLst/>
                <a:latin typeface="Söhne"/>
              </a:rPr>
              <a:t>refers to the property of a system or function that exhibits a proportional relationship between its inputs and outputs.</a:t>
            </a:r>
            <a:endParaRPr lang="en-IN" sz="2800" dirty="0"/>
          </a:p>
        </p:txBody>
      </p:sp>
      <p:pic>
        <p:nvPicPr>
          <p:cNvPr id="6" name="Picture 5"/>
          <p:cNvPicPr>
            <a:picLocks noChangeAspect="1"/>
          </p:cNvPicPr>
          <p:nvPr/>
        </p:nvPicPr>
        <p:blipFill>
          <a:blip r:embed="rId1"/>
          <a:stretch>
            <a:fillRect/>
          </a:stretch>
        </p:blipFill>
        <p:spPr>
          <a:xfrm>
            <a:off x="523875" y="1579938"/>
            <a:ext cx="9601200" cy="47980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00075" y="152400"/>
            <a:ext cx="9753600" cy="6096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flipH="1">
            <a:off x="409203" y="159621"/>
            <a:ext cx="10173071" cy="2056845"/>
          </a:xfrm>
          <a:prstGeom prst="rect">
            <a:avLst/>
          </a:prstGeom>
          <a:noFill/>
        </p:spPr>
        <p:txBody>
          <a:bodyPr wrap="square" rtlCol="0">
            <a:spAutoFit/>
          </a:bodyPr>
          <a:lstStyle/>
          <a:p>
            <a:pPr>
              <a:lnSpc>
                <a:spcPct val="150000"/>
              </a:lnSpc>
            </a:pPr>
            <a:r>
              <a:rPr lang="en-US" sz="3200" dirty="0">
                <a:solidFill>
                  <a:srgbClr val="FF0000"/>
                </a:solidFill>
              </a:rPr>
              <a:t>8.Drift: </a:t>
            </a:r>
            <a:r>
              <a:rPr lang="en-US" sz="2800" dirty="0"/>
              <a:t>The variation of output for a given input caused due to change in the sensitivity of the instrument due to certain interfering inputs like </a:t>
            </a:r>
            <a:r>
              <a:rPr lang="en-US" sz="2800" dirty="0">
                <a:solidFill>
                  <a:srgbClr val="C00000"/>
                </a:solidFill>
              </a:rPr>
              <a:t>temperature changes.</a:t>
            </a:r>
            <a:endParaRPr lang="en-IN" sz="2800" dirty="0">
              <a:solidFill>
                <a:srgbClr val="C00000"/>
              </a:solidFill>
            </a:endParaRPr>
          </a:p>
        </p:txBody>
      </p:sp>
      <p:pic>
        <p:nvPicPr>
          <p:cNvPr id="5" name="Picture 4"/>
          <p:cNvPicPr>
            <a:picLocks noChangeAspect="1"/>
          </p:cNvPicPr>
          <p:nvPr/>
        </p:nvPicPr>
        <p:blipFill>
          <a:blip r:embed="rId1"/>
          <a:stretch>
            <a:fillRect/>
          </a:stretch>
        </p:blipFill>
        <p:spPr>
          <a:xfrm>
            <a:off x="1133475" y="2362199"/>
            <a:ext cx="9220200" cy="396240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275" y="304800"/>
            <a:ext cx="10134600" cy="4832092"/>
          </a:xfrm>
          <a:prstGeom prst="rect">
            <a:avLst/>
          </a:prstGeom>
          <a:noFill/>
        </p:spPr>
        <p:txBody>
          <a:bodyPr wrap="square">
            <a:spAutoFit/>
          </a:bodyPr>
          <a:lstStyle/>
          <a:p>
            <a:pPr algn="just"/>
            <a:r>
              <a:rPr lang="en-US" sz="2800" b="0" i="0" dirty="0">
                <a:solidFill>
                  <a:srgbClr val="C00000"/>
                </a:solidFill>
                <a:effectLst/>
                <a:latin typeface="Söhne"/>
              </a:rPr>
              <a:t>9.</a:t>
            </a:r>
            <a:r>
              <a:rPr lang="en-US" sz="2800" b="0" i="0" dirty="0">
                <a:solidFill>
                  <a:srgbClr val="C00000"/>
                </a:solidFill>
                <a:effectLst/>
              </a:rPr>
              <a:t>Hysteresis</a:t>
            </a:r>
            <a:r>
              <a:rPr lang="en-US" sz="2800" b="0" i="0" dirty="0">
                <a:solidFill>
                  <a:srgbClr val="374151"/>
                </a:solidFill>
                <a:effectLst/>
              </a:rPr>
              <a:t> refers to a phenomenon in which the value of a physical property of a system depends on its history. </a:t>
            </a:r>
            <a:endParaRPr lang="en-US" sz="2800" b="0" i="0" dirty="0">
              <a:solidFill>
                <a:srgbClr val="374151"/>
              </a:solidFill>
              <a:effectLst/>
            </a:endParaRPr>
          </a:p>
          <a:p>
            <a:pPr algn="just"/>
            <a:endParaRPr lang="en-US" sz="2800" b="0" i="0" dirty="0">
              <a:solidFill>
                <a:srgbClr val="374151"/>
              </a:solidFill>
              <a:effectLst/>
            </a:endParaRPr>
          </a:p>
          <a:p>
            <a:pPr marL="457200" indent="-457200" algn="just">
              <a:buFont typeface="Arial" panose="020B0604020202020204" pitchFamily="34" charset="0"/>
              <a:buChar char="•"/>
            </a:pPr>
            <a:r>
              <a:rPr lang="en-US" sz="2800" b="0" i="0" dirty="0">
                <a:solidFill>
                  <a:srgbClr val="C00000"/>
                </a:solidFill>
                <a:effectLst/>
              </a:rPr>
              <a:t> </a:t>
            </a:r>
            <a:r>
              <a:rPr lang="en-US" sz="2800" b="0" i="0" dirty="0">
                <a:solidFill>
                  <a:srgbClr val="202124"/>
                </a:solidFill>
                <a:effectLst/>
              </a:rPr>
              <a:t>Hysteresis loss is caused by the </a:t>
            </a:r>
            <a:r>
              <a:rPr lang="en-US" sz="2800" b="1" i="0" dirty="0">
                <a:solidFill>
                  <a:srgbClr val="202124"/>
                </a:solidFill>
                <a:effectLst/>
              </a:rPr>
              <a:t>magnetization and demagnetization of the core as current flows in the forward and reverse directions</a:t>
            </a:r>
            <a:r>
              <a:rPr lang="en-US" sz="2800" b="0" i="0" dirty="0">
                <a:solidFill>
                  <a:srgbClr val="202124"/>
                </a:solidFill>
                <a:effectLst/>
              </a:rPr>
              <a:t>. As the magnetizing force (current) increases, the magnetic flux increases</a:t>
            </a:r>
            <a:r>
              <a:rPr lang="en-US" sz="2400" b="0" i="0" dirty="0">
                <a:solidFill>
                  <a:srgbClr val="202124"/>
                </a:solidFill>
                <a:effectLst/>
              </a:rPr>
              <a:t>.</a:t>
            </a:r>
            <a:endParaRPr lang="en-US" sz="2400" b="0" i="0" dirty="0">
              <a:solidFill>
                <a:srgbClr val="202124"/>
              </a:solidFill>
              <a:effectLst/>
            </a:endParaRPr>
          </a:p>
          <a:p>
            <a:pPr marL="457200" indent="-457200" algn="just">
              <a:buFont typeface="Arial" panose="020B0604020202020204" pitchFamily="34" charset="0"/>
              <a:buChar char="•"/>
            </a:pPr>
            <a:endParaRPr lang="en-US" sz="2800" b="0" i="0" dirty="0">
              <a:solidFill>
                <a:srgbClr val="202124"/>
              </a:solidFill>
              <a:effectLst/>
            </a:endParaRPr>
          </a:p>
          <a:p>
            <a:pPr marL="457200" indent="-457200" algn="just">
              <a:buFont typeface="Arial" panose="020B0604020202020204" pitchFamily="34" charset="0"/>
              <a:buChar char="•"/>
            </a:pPr>
            <a:r>
              <a:rPr lang="en-US" sz="2800" b="0" i="0" dirty="0">
                <a:solidFill>
                  <a:srgbClr val="202124"/>
                </a:solidFill>
                <a:effectLst/>
              </a:rPr>
              <a:t>Examples include </a:t>
            </a:r>
            <a:r>
              <a:rPr lang="en-US" sz="2800" b="1" i="0" dirty="0">
                <a:solidFill>
                  <a:srgbClr val="202124"/>
                </a:solidFill>
                <a:effectLst/>
              </a:rPr>
              <a:t>backlash in gears caused by excess play, forces exerted by elastic materials, Schmitt triggers from electronic circuits, and magnetization of ferrous materials</a:t>
            </a:r>
            <a:endParaRPr lang="en-US" sz="2400" b="0" i="0" dirty="0">
              <a:solidFill>
                <a:srgbClr val="374151"/>
              </a:solidFill>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ysteresis Loop | Magnetization Curve | Electrical Academ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075" y="152400"/>
            <a:ext cx="1002982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flipH="1">
            <a:off x="219075" y="736443"/>
            <a:ext cx="10182516" cy="4734501"/>
          </a:xfrm>
          <a:prstGeom prst="rect">
            <a:avLst/>
          </a:prstGeom>
          <a:noFill/>
        </p:spPr>
        <p:txBody>
          <a:bodyPr wrap="square" rtlCol="0">
            <a:spAutoFit/>
          </a:bodyPr>
          <a:lstStyle/>
          <a:p>
            <a:pPr algn="just">
              <a:lnSpc>
                <a:spcPct val="150000"/>
              </a:lnSpc>
            </a:pPr>
            <a:r>
              <a:rPr lang="en-US" sz="3200" dirty="0">
                <a:solidFill>
                  <a:srgbClr val="FF0000"/>
                </a:solidFill>
              </a:rPr>
              <a:t>10.Dead Band: </a:t>
            </a:r>
            <a:r>
              <a:rPr lang="en-US" sz="2800" dirty="0"/>
              <a:t>It is defined as the largest change of the measured to which the instrument does not respond</a:t>
            </a:r>
            <a:endParaRPr lang="en-US" sz="2800" dirty="0"/>
          </a:p>
          <a:p>
            <a:pPr algn="just">
              <a:lnSpc>
                <a:spcPct val="150000"/>
              </a:lnSpc>
            </a:pPr>
            <a:endParaRPr lang="en-US" sz="2800" dirty="0"/>
          </a:p>
          <a:p>
            <a:pPr algn="just">
              <a:lnSpc>
                <a:spcPct val="150000"/>
              </a:lnSpc>
            </a:pPr>
            <a:r>
              <a:rPr lang="en-US" sz="3200" dirty="0">
                <a:solidFill>
                  <a:srgbClr val="FF0000"/>
                </a:solidFill>
              </a:rPr>
              <a:t>11.Backlash:  </a:t>
            </a:r>
            <a:r>
              <a:rPr lang="en-US" sz="2800" dirty="0"/>
              <a:t>It is defined as the maximum distance or angle through t which any part of the mechanical system may be moved in one direction causing motion of the next part.(It is similar  to hysteresis loop)</a:t>
            </a:r>
            <a:endParaRPr lang="en-I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3812241" y="2394068"/>
            <a:ext cx="2859180" cy="51954"/>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flipH="1">
            <a:off x="371475" y="533400"/>
            <a:ext cx="10286999" cy="5288499"/>
          </a:xfrm>
          <a:prstGeom prst="rect">
            <a:avLst/>
          </a:prstGeom>
          <a:noFill/>
        </p:spPr>
        <p:txBody>
          <a:bodyPr wrap="square" rtlCol="0">
            <a:spAutoFit/>
          </a:bodyPr>
          <a:lstStyle/>
          <a:p>
            <a:pPr>
              <a:lnSpc>
                <a:spcPct val="150000"/>
              </a:lnSpc>
            </a:pPr>
            <a:r>
              <a:rPr lang="en-US" sz="3200" dirty="0">
                <a:solidFill>
                  <a:srgbClr val="FF0000"/>
                </a:solidFill>
              </a:rPr>
              <a:t>12.Loading Effect(Impendence Load):</a:t>
            </a:r>
            <a:endParaRPr lang="en-US" sz="3200" dirty="0">
              <a:solidFill>
                <a:srgbClr val="FF0000"/>
              </a:solidFill>
            </a:endParaRPr>
          </a:p>
          <a:p>
            <a:pPr algn="just">
              <a:lnSpc>
                <a:spcPct val="150000"/>
              </a:lnSpc>
            </a:pPr>
            <a:r>
              <a:rPr lang="en-IN" sz="2800" dirty="0"/>
              <a:t>Any measuring instrument with an input signal source would extract some energy, thereby changing the value of measured variable.</a:t>
            </a:r>
            <a:endParaRPr lang="en-IN" sz="2800" dirty="0"/>
          </a:p>
          <a:p>
            <a:pPr algn="just">
              <a:lnSpc>
                <a:spcPct val="150000"/>
              </a:lnSpc>
            </a:pPr>
            <a:r>
              <a:rPr lang="en-IN" sz="2800" dirty="0"/>
              <a:t>This means that the input signal suffers a change by it is being measured </a:t>
            </a:r>
            <a:r>
              <a:rPr lang="en-IN" sz="2800" dirty="0">
                <a:solidFill>
                  <a:srgbClr val="FF0000"/>
                </a:solidFill>
              </a:rPr>
              <a:t>this is called as loading</a:t>
            </a:r>
            <a:endParaRPr lang="en-IN" sz="2800" dirty="0">
              <a:solidFill>
                <a:srgbClr val="FF0000"/>
              </a:solidFill>
            </a:endParaRPr>
          </a:p>
          <a:p>
            <a:pPr marL="457200" indent="-457200" algn="just">
              <a:lnSpc>
                <a:spcPct val="150000"/>
              </a:lnSpc>
              <a:buFont typeface="Arial" panose="020B0604020202020204" pitchFamily="34" charset="0"/>
              <a:buChar char="•"/>
            </a:pPr>
            <a:r>
              <a:rPr lang="en-IN" sz="2800" dirty="0"/>
              <a:t>Major problem in </a:t>
            </a:r>
            <a:r>
              <a:rPr lang="en-IN" sz="2800" dirty="0" err="1"/>
              <a:t>analog</a:t>
            </a:r>
            <a:r>
              <a:rPr lang="en-IN" sz="2800" dirty="0"/>
              <a:t>  signal conditioning is loading of one circuit by another. Circuit</a:t>
            </a:r>
            <a:endParaRPr lang="en-IN" sz="2800" dirty="0"/>
          </a:p>
          <a:p>
            <a:pPr marL="457200" indent="-457200" algn="just">
              <a:lnSpc>
                <a:spcPct val="150000"/>
              </a:lnSpc>
              <a:buFont typeface="Arial" panose="020B0604020202020204" pitchFamily="34" charset="0"/>
              <a:buChar char="•"/>
            </a:pPr>
            <a:r>
              <a:rPr lang="en-IN" sz="2800" dirty="0"/>
              <a:t>The loading effect cannot  zero. But it can be minimized</a:t>
            </a:r>
            <a:r>
              <a:rPr lang="en-IN" sz="1600" dirty="0"/>
              <a:t>’</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600075" y="1208313"/>
            <a:ext cx="9601200" cy="5388667"/>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Rectangle 1"/>
          <p:cNvSpPr/>
          <p:nvPr/>
        </p:nvSpPr>
        <p:spPr>
          <a:xfrm>
            <a:off x="1994097" y="304800"/>
            <a:ext cx="6046399" cy="523220"/>
          </a:xfrm>
          <a:prstGeom prst="rect">
            <a:avLst/>
          </a:prstGeom>
        </p:spPr>
        <p:txBody>
          <a:bodyPr wrap="none">
            <a:spAutoFit/>
          </a:bodyPr>
          <a:lstStyle/>
          <a:p>
            <a:pPr marL="1663065" marR="382905" indent="-1273810">
              <a:spcBef>
                <a:spcPts val="855"/>
              </a:spcBef>
            </a:pPr>
            <a:r>
              <a:rPr lang="en-US" sz="2800" dirty="0">
                <a:solidFill>
                  <a:srgbClr val="FF0000"/>
                </a:solidFill>
                <a:cs typeface="Calibri" panose="020F0502020204030204"/>
              </a:rPr>
              <a:t>Generalized  </a:t>
            </a:r>
            <a:r>
              <a:rPr lang="en-US" sz="2800" spc="-4" dirty="0">
                <a:solidFill>
                  <a:srgbClr val="FF0000"/>
                </a:solidFill>
                <a:cs typeface="Calibri" panose="020F0502020204030204"/>
              </a:rPr>
              <a:t>Measurement </a:t>
            </a:r>
            <a:r>
              <a:rPr lang="en-US" sz="2800" spc="-341" dirty="0">
                <a:solidFill>
                  <a:srgbClr val="FF0000"/>
                </a:solidFill>
                <a:cs typeface="Calibri" panose="020F0502020204030204"/>
              </a:rPr>
              <a:t> </a:t>
            </a:r>
            <a:r>
              <a:rPr lang="en-US" sz="2800" spc="-17" dirty="0">
                <a:solidFill>
                  <a:srgbClr val="FF0000"/>
                </a:solidFill>
                <a:cs typeface="Calibri" panose="020F0502020204030204"/>
              </a:rPr>
              <a:t>System</a:t>
            </a:r>
            <a:endParaRPr lang="en-US" sz="2800" dirty="0">
              <a:solidFill>
                <a:srgbClr val="FF0000"/>
              </a:solidFill>
              <a:cs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srcRect/>
          <a:stretch>
            <a:fillRect/>
          </a:stretch>
        </p:blipFill>
        <p:spPr bwMode="auto">
          <a:xfrm>
            <a:off x="676275" y="914400"/>
            <a:ext cx="9220200" cy="4648200"/>
          </a:xfrm>
          <a:prstGeom prst="rect">
            <a:avLst/>
          </a:prstGeom>
          <a:noFill/>
          <a:ln w="9525">
            <a:noFill/>
            <a:miter lim="800000"/>
            <a:headEnd/>
            <a:tailEnd/>
          </a:ln>
        </p:spPr>
      </p:pic>
      <p:sp>
        <p:nvSpPr>
          <p:cNvPr id="4" name="TextBox 3"/>
          <p:cNvSpPr txBox="1"/>
          <p:nvPr/>
        </p:nvSpPr>
        <p:spPr>
          <a:xfrm>
            <a:off x="3190875" y="29737"/>
            <a:ext cx="2533066" cy="1154162"/>
          </a:xfrm>
          <a:prstGeom prst="rect">
            <a:avLst/>
          </a:prstGeom>
          <a:noFill/>
        </p:spPr>
        <p:txBody>
          <a:bodyPr wrap="none" rtlCol="0">
            <a:spAutoFit/>
          </a:bodyPr>
          <a:lstStyle/>
          <a:p>
            <a:r>
              <a:rPr lang="en-US" sz="5400" spc="-17" dirty="0">
                <a:solidFill>
                  <a:srgbClr val="FF0000"/>
                </a:solidFill>
                <a:cs typeface="Calibri" panose="020F0502020204030204"/>
              </a:rPr>
              <a:t>13.</a:t>
            </a:r>
            <a:r>
              <a:rPr lang="en-US" sz="4800" spc="-17" dirty="0">
                <a:solidFill>
                  <a:srgbClr val="FF0000"/>
                </a:solidFill>
                <a:cs typeface="Calibri" panose="020F0502020204030204"/>
              </a:rPr>
              <a:t>Errors</a:t>
            </a:r>
            <a:endParaRPr lang="en-US" sz="1600" dirty="0">
              <a:solidFill>
                <a:srgbClr val="FF0000"/>
              </a:solidFill>
              <a:cs typeface="Calibri" panose="020F0502020204030204"/>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223810" y="446289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8" name="Rectangle 7"/>
          <p:cNvSpPr/>
          <p:nvPr/>
        </p:nvSpPr>
        <p:spPr>
          <a:xfrm>
            <a:off x="0" y="-152702"/>
            <a:ext cx="10658475" cy="7010702"/>
          </a:xfrm>
          <a:prstGeom prst="rect">
            <a:avLst/>
          </a:prstGeom>
        </p:spPr>
        <p:txBody>
          <a:bodyPr wrap="square">
            <a:spAutoFit/>
          </a:bodyPr>
          <a:lstStyle/>
          <a:p>
            <a:pPr algn="just">
              <a:lnSpc>
                <a:spcPct val="150000"/>
              </a:lnSpc>
              <a:spcBef>
                <a:spcPts val="375"/>
              </a:spcBef>
            </a:pPr>
            <a:r>
              <a:rPr lang="en-US" sz="3600" spc="-26" dirty="0">
                <a:solidFill>
                  <a:srgbClr val="FF0000"/>
                </a:solidFill>
                <a:cs typeface="Calibri" panose="020F0502020204030204"/>
              </a:rPr>
              <a:t>Type </a:t>
            </a:r>
            <a:r>
              <a:rPr lang="en-US" sz="3600" dirty="0">
                <a:solidFill>
                  <a:srgbClr val="FF0000"/>
                </a:solidFill>
                <a:cs typeface="Calibri" panose="020F0502020204030204"/>
              </a:rPr>
              <a:t>of</a:t>
            </a:r>
            <a:r>
              <a:rPr lang="en-US" sz="3600" spc="-17" dirty="0">
                <a:solidFill>
                  <a:srgbClr val="FF0000"/>
                </a:solidFill>
                <a:cs typeface="Calibri" panose="020F0502020204030204"/>
              </a:rPr>
              <a:t> Errors</a:t>
            </a:r>
            <a:endParaRPr lang="en-US" sz="3600" dirty="0">
              <a:solidFill>
                <a:srgbClr val="FF0000"/>
              </a:solidFill>
              <a:cs typeface="Calibri" panose="020F0502020204030204"/>
            </a:endParaRPr>
          </a:p>
          <a:p>
            <a:pPr marL="309880" marR="269875" indent="-146050" algn="just">
              <a:lnSpc>
                <a:spcPct val="150000"/>
              </a:lnSpc>
              <a:spcBef>
                <a:spcPts val="485"/>
              </a:spcBef>
              <a:buFont typeface="Arial MT"/>
              <a:buChar char="•"/>
              <a:tabLst>
                <a:tab pos="310515" algn="l"/>
              </a:tabLst>
            </a:pPr>
            <a:r>
              <a:rPr lang="en-US" sz="2800" u="heavy" spc="-9" dirty="0">
                <a:solidFill>
                  <a:srgbClr val="FF0000"/>
                </a:solidFill>
                <a:uFill>
                  <a:solidFill>
                    <a:srgbClr val="000000"/>
                  </a:solidFill>
                </a:uFill>
                <a:cs typeface="Calibri" panose="020F0502020204030204"/>
              </a:rPr>
              <a:t>Systematic</a:t>
            </a:r>
            <a:r>
              <a:rPr lang="en-US" sz="2800" u="heavy" spc="-26" dirty="0">
                <a:solidFill>
                  <a:srgbClr val="FF0000"/>
                </a:solidFill>
                <a:uFill>
                  <a:solidFill>
                    <a:srgbClr val="000000"/>
                  </a:solidFill>
                </a:uFill>
                <a:cs typeface="Calibri" panose="020F0502020204030204"/>
              </a:rPr>
              <a:t> </a:t>
            </a:r>
            <a:r>
              <a:rPr lang="en-US" sz="2800" u="heavy" spc="-9" dirty="0">
                <a:solidFill>
                  <a:srgbClr val="FF0000"/>
                </a:solidFill>
                <a:uFill>
                  <a:solidFill>
                    <a:srgbClr val="000000"/>
                  </a:solidFill>
                </a:uFill>
                <a:cs typeface="Calibri" panose="020F0502020204030204"/>
              </a:rPr>
              <a:t>errors</a:t>
            </a:r>
            <a:r>
              <a:rPr lang="en-US" sz="2800" spc="-9" dirty="0">
                <a:solidFill>
                  <a:srgbClr val="FF0000"/>
                </a:solidFill>
                <a:cs typeface="Calibri" panose="020F0502020204030204"/>
              </a:rPr>
              <a:t>:</a:t>
            </a:r>
            <a:r>
              <a:rPr lang="en-US" sz="2800" spc="-4" dirty="0">
                <a:solidFill>
                  <a:srgbClr val="FF0000"/>
                </a:solidFill>
                <a:cs typeface="Calibri" panose="020F0502020204030204"/>
              </a:rPr>
              <a:t> </a:t>
            </a:r>
            <a:r>
              <a:rPr lang="en-US" sz="2800" spc="-9" dirty="0">
                <a:solidFill>
                  <a:srgbClr val="0070C0"/>
                </a:solidFill>
                <a:cs typeface="Calibri" panose="020F0502020204030204"/>
              </a:rPr>
              <a:t>Errors</a:t>
            </a:r>
            <a:r>
              <a:rPr lang="en-US" sz="2800" dirty="0">
                <a:solidFill>
                  <a:srgbClr val="0070C0"/>
                </a:solidFill>
                <a:cs typeface="Calibri" panose="020F0502020204030204"/>
              </a:rPr>
              <a:t> </a:t>
            </a:r>
            <a:r>
              <a:rPr lang="en-US" sz="2800" spc="-9" dirty="0">
                <a:solidFill>
                  <a:srgbClr val="0070C0"/>
                </a:solidFill>
                <a:cs typeface="Calibri" panose="020F0502020204030204"/>
              </a:rPr>
              <a:t>that</a:t>
            </a:r>
            <a:r>
              <a:rPr lang="en-US" sz="2800" dirty="0">
                <a:solidFill>
                  <a:srgbClr val="0070C0"/>
                </a:solidFill>
                <a:cs typeface="Calibri" panose="020F0502020204030204"/>
              </a:rPr>
              <a:t> </a:t>
            </a:r>
            <a:r>
              <a:rPr lang="en-US" sz="2800" spc="-9" dirty="0">
                <a:solidFill>
                  <a:srgbClr val="0070C0"/>
                </a:solidFill>
                <a:cs typeface="Calibri" panose="020F0502020204030204"/>
              </a:rPr>
              <a:t>tend</a:t>
            </a:r>
            <a:r>
              <a:rPr lang="en-US" sz="2800" spc="4" dirty="0">
                <a:solidFill>
                  <a:srgbClr val="0070C0"/>
                </a:solidFill>
                <a:cs typeface="Calibri" panose="020F0502020204030204"/>
              </a:rPr>
              <a:t> </a:t>
            </a:r>
            <a:r>
              <a:rPr lang="en-US" sz="2800" spc="-13" dirty="0">
                <a:solidFill>
                  <a:srgbClr val="0070C0"/>
                </a:solidFill>
                <a:cs typeface="Calibri" panose="020F0502020204030204"/>
              </a:rPr>
              <a:t>to</a:t>
            </a:r>
            <a:r>
              <a:rPr lang="en-US" sz="2800" spc="9" dirty="0">
                <a:solidFill>
                  <a:srgbClr val="0070C0"/>
                </a:solidFill>
                <a:cs typeface="Calibri" panose="020F0502020204030204"/>
              </a:rPr>
              <a:t> </a:t>
            </a:r>
            <a:r>
              <a:rPr lang="en-US" sz="2800" spc="-13" dirty="0">
                <a:solidFill>
                  <a:srgbClr val="0070C0"/>
                </a:solidFill>
                <a:cs typeface="Calibri" panose="020F0502020204030204"/>
              </a:rPr>
              <a:t>have</a:t>
            </a:r>
            <a:r>
              <a:rPr lang="en-US" sz="2800" spc="-4" dirty="0">
                <a:solidFill>
                  <a:srgbClr val="0070C0"/>
                </a:solidFill>
                <a:cs typeface="Calibri" panose="020F0502020204030204"/>
              </a:rPr>
              <a:t> the </a:t>
            </a:r>
            <a:r>
              <a:rPr lang="en-US" sz="2800" spc="-294" dirty="0">
                <a:solidFill>
                  <a:srgbClr val="0070C0"/>
                </a:solidFill>
                <a:cs typeface="Calibri" panose="020F0502020204030204"/>
              </a:rPr>
              <a:t> </a:t>
            </a:r>
            <a:r>
              <a:rPr lang="en-US" sz="2800" spc="-4" dirty="0">
                <a:solidFill>
                  <a:srgbClr val="0070C0"/>
                </a:solidFill>
                <a:cs typeface="Calibri" panose="020F0502020204030204"/>
              </a:rPr>
              <a:t>same magnitude</a:t>
            </a:r>
            <a:r>
              <a:rPr lang="en-US" sz="2800" spc="13" dirty="0">
                <a:solidFill>
                  <a:srgbClr val="0070C0"/>
                </a:solidFill>
                <a:cs typeface="Calibri" panose="020F0502020204030204"/>
              </a:rPr>
              <a:t> </a:t>
            </a:r>
            <a:r>
              <a:rPr lang="en-US" sz="2800" spc="-4" dirty="0">
                <a:solidFill>
                  <a:srgbClr val="0070C0"/>
                </a:solidFill>
                <a:cs typeface="Calibri" panose="020F0502020204030204"/>
              </a:rPr>
              <a:t>and</a:t>
            </a:r>
            <a:r>
              <a:rPr lang="en-US" sz="2800" dirty="0">
                <a:solidFill>
                  <a:srgbClr val="0070C0"/>
                </a:solidFill>
                <a:cs typeface="Calibri" panose="020F0502020204030204"/>
              </a:rPr>
              <a:t> </a:t>
            </a:r>
            <a:r>
              <a:rPr lang="en-US" sz="2800" spc="-4" dirty="0">
                <a:solidFill>
                  <a:srgbClr val="0070C0"/>
                </a:solidFill>
                <a:cs typeface="Calibri" panose="020F0502020204030204"/>
              </a:rPr>
              <a:t>sign</a:t>
            </a:r>
            <a:r>
              <a:rPr lang="en-US" sz="2800" dirty="0">
                <a:cs typeface="Calibri" panose="020F0502020204030204"/>
              </a:rPr>
              <a:t> </a:t>
            </a:r>
            <a:r>
              <a:rPr lang="en-US" sz="2800" spc="-13" dirty="0">
                <a:cs typeface="Calibri" panose="020F0502020204030204"/>
              </a:rPr>
              <a:t>for</a:t>
            </a:r>
            <a:r>
              <a:rPr lang="en-US" sz="2800" spc="-4" dirty="0">
                <a:cs typeface="Calibri" panose="020F0502020204030204"/>
              </a:rPr>
              <a:t> the</a:t>
            </a:r>
            <a:r>
              <a:rPr lang="en-US" sz="2800" spc="4" dirty="0">
                <a:cs typeface="Calibri" panose="020F0502020204030204"/>
              </a:rPr>
              <a:t> </a:t>
            </a:r>
            <a:r>
              <a:rPr lang="en-US" sz="2800" spc="-4" dirty="0">
                <a:cs typeface="Calibri" panose="020F0502020204030204"/>
              </a:rPr>
              <a:t>given set </a:t>
            </a:r>
            <a:r>
              <a:rPr lang="en-US" sz="2800" dirty="0">
                <a:cs typeface="Calibri" panose="020F0502020204030204"/>
              </a:rPr>
              <a:t>of </a:t>
            </a:r>
            <a:r>
              <a:rPr lang="en-US" sz="2800" spc="4" dirty="0">
                <a:cs typeface="Calibri" panose="020F0502020204030204"/>
              </a:rPr>
              <a:t> </a:t>
            </a:r>
            <a:r>
              <a:rPr lang="en-US" sz="2800" spc="-4" dirty="0">
                <a:cs typeface="Calibri" panose="020F0502020204030204"/>
              </a:rPr>
              <a:t>conditions,</a:t>
            </a:r>
            <a:r>
              <a:rPr lang="en-US" sz="2800" spc="4" dirty="0">
                <a:cs typeface="Calibri" panose="020F0502020204030204"/>
              </a:rPr>
              <a:t> </a:t>
            </a:r>
            <a:r>
              <a:rPr lang="en-US" sz="2800" spc="-4" dirty="0">
                <a:cs typeface="Calibri" panose="020F0502020204030204"/>
              </a:rPr>
              <a:t>such</a:t>
            </a:r>
            <a:r>
              <a:rPr lang="en-US" sz="2800" spc="4" dirty="0">
                <a:cs typeface="Calibri" panose="020F0502020204030204"/>
              </a:rPr>
              <a:t> </a:t>
            </a:r>
            <a:r>
              <a:rPr lang="en-US" sz="2800" dirty="0">
                <a:cs typeface="Calibri" panose="020F0502020204030204"/>
              </a:rPr>
              <a:t>as</a:t>
            </a:r>
            <a:r>
              <a:rPr lang="en-US" sz="2800" spc="-4" dirty="0">
                <a:cs typeface="Calibri" panose="020F0502020204030204"/>
              </a:rPr>
              <a:t> </a:t>
            </a:r>
            <a:r>
              <a:rPr lang="en-US" sz="2800" spc="-9" dirty="0">
                <a:cs typeface="Calibri" panose="020F0502020204030204"/>
              </a:rPr>
              <a:t>instrument,</a:t>
            </a:r>
            <a:r>
              <a:rPr lang="en-US" sz="2800" spc="13" dirty="0">
                <a:cs typeface="Calibri" panose="020F0502020204030204"/>
              </a:rPr>
              <a:t> </a:t>
            </a:r>
            <a:r>
              <a:rPr lang="en-US" sz="2800" spc="-9" dirty="0">
                <a:cs typeface="Calibri" panose="020F0502020204030204"/>
              </a:rPr>
              <a:t>environmental, </a:t>
            </a:r>
            <a:r>
              <a:rPr lang="en-US" sz="2800" spc="-294" dirty="0">
                <a:cs typeface="Calibri" panose="020F0502020204030204"/>
              </a:rPr>
              <a:t> </a:t>
            </a:r>
            <a:r>
              <a:rPr lang="en-US" sz="2800" spc="-4" dirty="0">
                <a:cs typeface="Calibri" panose="020F0502020204030204"/>
              </a:rPr>
              <a:t>and loading</a:t>
            </a:r>
            <a:r>
              <a:rPr lang="en-US" sz="2800" spc="9" dirty="0">
                <a:cs typeface="Calibri" panose="020F0502020204030204"/>
              </a:rPr>
              <a:t> </a:t>
            </a:r>
            <a:r>
              <a:rPr lang="en-US" sz="2800" spc="-9" dirty="0">
                <a:cs typeface="Calibri" panose="020F0502020204030204"/>
              </a:rPr>
              <a:t>errors.</a:t>
            </a:r>
            <a:r>
              <a:rPr lang="en-US" sz="2800" spc="-4" dirty="0">
                <a:cs typeface="Calibri" panose="020F0502020204030204"/>
              </a:rPr>
              <a:t> This</a:t>
            </a:r>
            <a:r>
              <a:rPr lang="en-US" sz="2800" dirty="0">
                <a:cs typeface="Calibri" panose="020F0502020204030204"/>
              </a:rPr>
              <a:t> </a:t>
            </a:r>
            <a:r>
              <a:rPr lang="en-US" sz="2800" spc="-4" dirty="0">
                <a:cs typeface="Calibri" panose="020F0502020204030204"/>
              </a:rPr>
              <a:t>type </a:t>
            </a:r>
            <a:r>
              <a:rPr lang="en-US" sz="2800" dirty="0">
                <a:cs typeface="Calibri" panose="020F0502020204030204"/>
              </a:rPr>
              <a:t>of</a:t>
            </a:r>
            <a:r>
              <a:rPr lang="en-US" sz="2800" spc="-4" dirty="0">
                <a:cs typeface="Calibri" panose="020F0502020204030204"/>
              </a:rPr>
              <a:t> error</a:t>
            </a:r>
            <a:r>
              <a:rPr lang="en-US" sz="2800" spc="-17" dirty="0">
                <a:cs typeface="Calibri" panose="020F0502020204030204"/>
              </a:rPr>
              <a:t> </a:t>
            </a:r>
            <a:r>
              <a:rPr lang="en-US" sz="2800" spc="-4" dirty="0">
                <a:cs typeface="Calibri" panose="020F0502020204030204"/>
              </a:rPr>
              <a:t>can</a:t>
            </a:r>
            <a:r>
              <a:rPr lang="en-US" sz="2800" spc="-9" dirty="0">
                <a:cs typeface="Calibri" panose="020F0502020204030204"/>
              </a:rPr>
              <a:t> </a:t>
            </a:r>
            <a:r>
              <a:rPr lang="en-US" sz="2800" spc="-4" dirty="0">
                <a:cs typeface="Calibri" panose="020F0502020204030204"/>
              </a:rPr>
              <a:t>be </a:t>
            </a:r>
            <a:r>
              <a:rPr lang="en-US" sz="2800" dirty="0">
                <a:cs typeface="Calibri" panose="020F0502020204030204"/>
              </a:rPr>
              <a:t> </a:t>
            </a:r>
            <a:r>
              <a:rPr lang="en-US" sz="2800" spc="-9" dirty="0">
                <a:solidFill>
                  <a:srgbClr val="FF0000"/>
                </a:solidFill>
                <a:cs typeface="Calibri" panose="020F0502020204030204"/>
              </a:rPr>
              <a:t>eliminated</a:t>
            </a:r>
            <a:r>
              <a:rPr lang="en-US" sz="2800" dirty="0">
                <a:solidFill>
                  <a:srgbClr val="FF0000"/>
                </a:solidFill>
                <a:cs typeface="Calibri" panose="020F0502020204030204"/>
              </a:rPr>
              <a:t> </a:t>
            </a:r>
            <a:r>
              <a:rPr lang="en-US" sz="2800" spc="-4" dirty="0">
                <a:solidFill>
                  <a:srgbClr val="FF0000"/>
                </a:solidFill>
                <a:cs typeface="Calibri" panose="020F0502020204030204"/>
              </a:rPr>
              <a:t>by applying</a:t>
            </a:r>
            <a:r>
              <a:rPr lang="en-US" sz="2800" spc="13" dirty="0">
                <a:solidFill>
                  <a:srgbClr val="FF0000"/>
                </a:solidFill>
                <a:cs typeface="Calibri" panose="020F0502020204030204"/>
              </a:rPr>
              <a:t> </a:t>
            </a:r>
            <a:r>
              <a:rPr lang="en-US" sz="2800" spc="-4" dirty="0">
                <a:solidFill>
                  <a:srgbClr val="FF0000"/>
                </a:solidFill>
                <a:cs typeface="Calibri" panose="020F0502020204030204"/>
              </a:rPr>
              <a:t>the</a:t>
            </a:r>
            <a:r>
              <a:rPr lang="en-US" sz="2800" spc="4" dirty="0">
                <a:solidFill>
                  <a:srgbClr val="FF0000"/>
                </a:solidFill>
                <a:cs typeface="Calibri" panose="020F0502020204030204"/>
              </a:rPr>
              <a:t> </a:t>
            </a:r>
            <a:r>
              <a:rPr lang="en-US" sz="2800" spc="-9" dirty="0">
                <a:solidFill>
                  <a:srgbClr val="FF0000"/>
                </a:solidFill>
                <a:cs typeface="Calibri" panose="020F0502020204030204"/>
              </a:rPr>
              <a:t>proper</a:t>
            </a:r>
            <a:r>
              <a:rPr lang="en-US" sz="2800" dirty="0">
                <a:solidFill>
                  <a:srgbClr val="FF0000"/>
                </a:solidFill>
                <a:cs typeface="Calibri" panose="020F0502020204030204"/>
              </a:rPr>
              <a:t> </a:t>
            </a:r>
            <a:r>
              <a:rPr lang="en-US" sz="2800" spc="-9" dirty="0">
                <a:solidFill>
                  <a:srgbClr val="FF0000"/>
                </a:solidFill>
                <a:cs typeface="Calibri" panose="020F0502020204030204"/>
              </a:rPr>
              <a:t>calibration</a:t>
            </a:r>
            <a:r>
              <a:rPr lang="en-US" sz="2800" spc="-9" dirty="0">
                <a:cs typeface="Calibri" panose="020F0502020204030204"/>
              </a:rPr>
              <a:t>.</a:t>
            </a:r>
            <a:endParaRPr lang="en-US" sz="2800" dirty="0">
              <a:cs typeface="Calibri" panose="020F0502020204030204"/>
            </a:endParaRPr>
          </a:p>
          <a:p>
            <a:pPr marL="309880" marR="283845" indent="-146050" algn="just">
              <a:lnSpc>
                <a:spcPct val="150000"/>
              </a:lnSpc>
              <a:buFont typeface="Arial MT"/>
              <a:buChar char="•"/>
              <a:tabLst>
                <a:tab pos="310515" algn="l"/>
              </a:tabLst>
            </a:pPr>
            <a:r>
              <a:rPr lang="en-US" sz="2800" u="heavy" spc="-4" dirty="0">
                <a:solidFill>
                  <a:srgbClr val="FF0000"/>
                </a:solidFill>
                <a:uFill>
                  <a:solidFill>
                    <a:srgbClr val="000000"/>
                  </a:solidFill>
                </a:uFill>
                <a:cs typeface="Calibri" panose="020F0502020204030204"/>
              </a:rPr>
              <a:t>Random </a:t>
            </a:r>
            <a:r>
              <a:rPr lang="en-US" sz="2800" u="heavy" dirty="0">
                <a:solidFill>
                  <a:srgbClr val="FF0000"/>
                </a:solidFill>
                <a:uFill>
                  <a:solidFill>
                    <a:srgbClr val="000000"/>
                  </a:solidFill>
                </a:uFill>
                <a:cs typeface="Calibri" panose="020F0502020204030204"/>
              </a:rPr>
              <a:t>(or </a:t>
            </a:r>
            <a:r>
              <a:rPr lang="en-US" sz="2800" u="heavy" spc="-4" dirty="0">
                <a:solidFill>
                  <a:srgbClr val="FF0000"/>
                </a:solidFill>
                <a:uFill>
                  <a:solidFill>
                    <a:srgbClr val="000000"/>
                  </a:solidFill>
                </a:uFill>
                <a:cs typeface="Calibri" panose="020F0502020204030204"/>
              </a:rPr>
              <a:t>Accidental) </a:t>
            </a:r>
            <a:r>
              <a:rPr lang="en-US" sz="2800" u="heavy" spc="-9" dirty="0">
                <a:solidFill>
                  <a:srgbClr val="FF0000"/>
                </a:solidFill>
                <a:uFill>
                  <a:solidFill>
                    <a:srgbClr val="000000"/>
                  </a:solidFill>
                </a:uFill>
                <a:cs typeface="Calibri" panose="020F0502020204030204"/>
              </a:rPr>
              <a:t>errors):</a:t>
            </a:r>
            <a:r>
              <a:rPr lang="en-US" sz="2800" spc="-9" dirty="0">
                <a:solidFill>
                  <a:srgbClr val="FF0000"/>
                </a:solidFill>
                <a:cs typeface="Calibri" panose="020F0502020204030204"/>
              </a:rPr>
              <a:t> </a:t>
            </a:r>
            <a:r>
              <a:rPr lang="en-US" sz="2800" spc="-4" dirty="0">
                <a:solidFill>
                  <a:srgbClr val="0070C0"/>
                </a:solidFill>
                <a:cs typeface="Calibri" panose="020F0502020204030204"/>
              </a:rPr>
              <a:t>These </a:t>
            </a:r>
            <a:r>
              <a:rPr lang="en-US" sz="2800" spc="-9" dirty="0">
                <a:solidFill>
                  <a:srgbClr val="0070C0"/>
                </a:solidFill>
                <a:cs typeface="Calibri" panose="020F0502020204030204"/>
              </a:rPr>
              <a:t>errors </a:t>
            </a:r>
            <a:r>
              <a:rPr lang="en-US" sz="2800" spc="-4" dirty="0">
                <a:solidFill>
                  <a:srgbClr val="0070C0"/>
                </a:solidFill>
                <a:cs typeface="Calibri" panose="020F0502020204030204"/>
              </a:rPr>
              <a:t> </a:t>
            </a:r>
            <a:r>
              <a:rPr lang="en-US" sz="2800" spc="-9" dirty="0">
                <a:solidFill>
                  <a:srgbClr val="0070C0"/>
                </a:solidFill>
                <a:cs typeface="Calibri" panose="020F0502020204030204"/>
              </a:rPr>
              <a:t>are</a:t>
            </a:r>
            <a:r>
              <a:rPr lang="en-US" sz="2800" spc="-17" dirty="0">
                <a:solidFill>
                  <a:srgbClr val="0070C0"/>
                </a:solidFill>
                <a:cs typeface="Calibri" panose="020F0502020204030204"/>
              </a:rPr>
              <a:t> </a:t>
            </a:r>
            <a:r>
              <a:rPr lang="en-US" sz="2800" dirty="0">
                <a:solidFill>
                  <a:srgbClr val="0070C0"/>
                </a:solidFill>
                <a:cs typeface="Calibri" panose="020F0502020204030204"/>
              </a:rPr>
              <a:t>of</a:t>
            </a:r>
            <a:r>
              <a:rPr lang="en-US" sz="2800" spc="-4" dirty="0">
                <a:solidFill>
                  <a:srgbClr val="0070C0"/>
                </a:solidFill>
                <a:cs typeface="Calibri" panose="020F0502020204030204"/>
              </a:rPr>
              <a:t> </a:t>
            </a:r>
            <a:r>
              <a:rPr lang="en-US" sz="2800" spc="-9" dirty="0">
                <a:solidFill>
                  <a:srgbClr val="0070C0"/>
                </a:solidFill>
                <a:cs typeface="Calibri" panose="020F0502020204030204"/>
              </a:rPr>
              <a:t>variable</a:t>
            </a:r>
            <a:r>
              <a:rPr lang="en-US" sz="2800" dirty="0">
                <a:solidFill>
                  <a:srgbClr val="0070C0"/>
                </a:solidFill>
                <a:cs typeface="Calibri" panose="020F0502020204030204"/>
              </a:rPr>
              <a:t> </a:t>
            </a:r>
            <a:r>
              <a:rPr lang="en-US" sz="2800" spc="-4" dirty="0">
                <a:solidFill>
                  <a:srgbClr val="0070C0"/>
                </a:solidFill>
                <a:cs typeface="Calibri" panose="020F0502020204030204"/>
              </a:rPr>
              <a:t>magnitude</a:t>
            </a:r>
            <a:r>
              <a:rPr lang="en-US" sz="2800" spc="17" dirty="0">
                <a:solidFill>
                  <a:srgbClr val="0070C0"/>
                </a:solidFill>
                <a:cs typeface="Calibri" panose="020F0502020204030204"/>
              </a:rPr>
              <a:t> </a:t>
            </a:r>
            <a:r>
              <a:rPr lang="en-US" sz="2800" spc="-4" dirty="0">
                <a:solidFill>
                  <a:srgbClr val="0070C0"/>
                </a:solidFill>
                <a:cs typeface="Calibri" panose="020F0502020204030204"/>
              </a:rPr>
              <a:t>and</a:t>
            </a:r>
            <a:r>
              <a:rPr lang="en-US" sz="2800" spc="4" dirty="0">
                <a:solidFill>
                  <a:srgbClr val="0070C0"/>
                </a:solidFill>
                <a:cs typeface="Calibri" panose="020F0502020204030204"/>
              </a:rPr>
              <a:t> </a:t>
            </a:r>
            <a:r>
              <a:rPr lang="en-US" sz="2800" spc="-4" dirty="0">
                <a:solidFill>
                  <a:srgbClr val="0070C0"/>
                </a:solidFill>
                <a:cs typeface="Calibri" panose="020F0502020204030204"/>
              </a:rPr>
              <a:t>sign</a:t>
            </a:r>
            <a:r>
              <a:rPr lang="en-US" sz="2800" dirty="0">
                <a:solidFill>
                  <a:srgbClr val="0070C0"/>
                </a:solidFill>
                <a:cs typeface="Calibri" panose="020F0502020204030204"/>
              </a:rPr>
              <a:t> </a:t>
            </a:r>
            <a:r>
              <a:rPr lang="en-US" sz="2800" spc="-4" dirty="0">
                <a:cs typeface="Calibri" panose="020F0502020204030204"/>
              </a:rPr>
              <a:t>and</a:t>
            </a:r>
            <a:r>
              <a:rPr lang="en-US" sz="2800" spc="4" dirty="0">
                <a:cs typeface="Calibri" panose="020F0502020204030204"/>
              </a:rPr>
              <a:t> </a:t>
            </a:r>
            <a:r>
              <a:rPr lang="en-US" sz="2800" spc="-4" dirty="0">
                <a:cs typeface="Calibri" panose="020F0502020204030204"/>
              </a:rPr>
              <a:t>do</a:t>
            </a:r>
            <a:r>
              <a:rPr lang="en-US" sz="2800" spc="4" dirty="0">
                <a:cs typeface="Calibri" panose="020F0502020204030204"/>
              </a:rPr>
              <a:t> </a:t>
            </a:r>
            <a:r>
              <a:rPr lang="en-US" sz="2800" spc="-4" dirty="0">
                <a:cs typeface="Calibri" panose="020F0502020204030204"/>
              </a:rPr>
              <a:t>not </a:t>
            </a:r>
            <a:r>
              <a:rPr lang="en-US" sz="2800" dirty="0">
                <a:cs typeface="Calibri" panose="020F0502020204030204"/>
              </a:rPr>
              <a:t> </a:t>
            </a:r>
            <a:r>
              <a:rPr lang="en-US" sz="2800" spc="-9" dirty="0">
                <a:cs typeface="Calibri" panose="020F0502020204030204"/>
              </a:rPr>
              <a:t>obey </a:t>
            </a:r>
            <a:r>
              <a:rPr lang="en-US" sz="2800" spc="-13" dirty="0">
                <a:cs typeface="Calibri" panose="020F0502020204030204"/>
              </a:rPr>
              <a:t>any</a:t>
            </a:r>
            <a:r>
              <a:rPr lang="en-US" sz="2800" spc="4" dirty="0">
                <a:cs typeface="Calibri" panose="020F0502020204030204"/>
              </a:rPr>
              <a:t> </a:t>
            </a:r>
            <a:r>
              <a:rPr lang="en-US" sz="2800" spc="-4" dirty="0">
                <a:cs typeface="Calibri" panose="020F0502020204030204"/>
              </a:rPr>
              <a:t>known</a:t>
            </a:r>
            <a:r>
              <a:rPr lang="en-US" sz="2800" dirty="0">
                <a:cs typeface="Calibri" panose="020F0502020204030204"/>
              </a:rPr>
              <a:t> </a:t>
            </a:r>
            <a:r>
              <a:rPr lang="en-US" sz="2800" spc="-30" dirty="0">
                <a:cs typeface="Calibri" panose="020F0502020204030204"/>
              </a:rPr>
              <a:t>law.</a:t>
            </a:r>
            <a:r>
              <a:rPr lang="en-US" sz="2800" dirty="0">
                <a:cs typeface="Calibri" panose="020F0502020204030204"/>
              </a:rPr>
              <a:t> </a:t>
            </a:r>
            <a:r>
              <a:rPr lang="en-US" sz="2800" spc="-4" dirty="0">
                <a:cs typeface="Calibri" panose="020F0502020204030204"/>
              </a:rPr>
              <a:t>Theses</a:t>
            </a:r>
            <a:r>
              <a:rPr lang="en-US" sz="2800" spc="-9" dirty="0">
                <a:cs typeface="Calibri" panose="020F0502020204030204"/>
              </a:rPr>
              <a:t> errors</a:t>
            </a:r>
            <a:r>
              <a:rPr lang="en-US" sz="2800" spc="-13" dirty="0">
                <a:cs typeface="Calibri" panose="020F0502020204030204"/>
              </a:rPr>
              <a:t> </a:t>
            </a:r>
            <a:r>
              <a:rPr lang="en-US" sz="2800" spc="-4" dirty="0">
                <a:cs typeface="Calibri" panose="020F0502020204030204"/>
              </a:rPr>
              <a:t>caused</a:t>
            </a:r>
            <a:r>
              <a:rPr lang="en-US" sz="2800" dirty="0">
                <a:cs typeface="Calibri" panose="020F0502020204030204"/>
              </a:rPr>
              <a:t> </a:t>
            </a:r>
            <a:r>
              <a:rPr lang="en-US" sz="2800" spc="-4" dirty="0">
                <a:cs typeface="Calibri" panose="020F0502020204030204"/>
              </a:rPr>
              <a:t>due </a:t>
            </a:r>
            <a:r>
              <a:rPr lang="en-US" sz="2800" spc="-294" dirty="0">
                <a:cs typeface="Calibri" panose="020F0502020204030204"/>
              </a:rPr>
              <a:t> </a:t>
            </a:r>
            <a:r>
              <a:rPr lang="en-US" sz="2800" spc="-13" dirty="0">
                <a:cs typeface="Calibri" panose="020F0502020204030204"/>
              </a:rPr>
              <a:t>to</a:t>
            </a:r>
            <a:r>
              <a:rPr lang="en-US" sz="2800" spc="-4" dirty="0">
                <a:cs typeface="Calibri" panose="020F0502020204030204"/>
              </a:rPr>
              <a:t> </a:t>
            </a:r>
            <a:r>
              <a:rPr lang="en-US" sz="2800" spc="-9" dirty="0">
                <a:cs typeface="Calibri" panose="020F0502020204030204"/>
              </a:rPr>
              <a:t>random</a:t>
            </a:r>
            <a:r>
              <a:rPr lang="en-US" sz="2800" dirty="0">
                <a:cs typeface="Calibri" panose="020F0502020204030204"/>
              </a:rPr>
              <a:t> </a:t>
            </a:r>
            <a:r>
              <a:rPr lang="en-US" sz="2800" spc="-9" dirty="0">
                <a:cs typeface="Calibri" panose="020F0502020204030204"/>
              </a:rPr>
              <a:t>variation</a:t>
            </a:r>
            <a:r>
              <a:rPr lang="en-US" sz="2800" spc="4" dirty="0">
                <a:cs typeface="Calibri" panose="020F0502020204030204"/>
              </a:rPr>
              <a:t> </a:t>
            </a:r>
            <a:r>
              <a:rPr lang="en-US" sz="2800" spc="-4" dirty="0">
                <a:cs typeface="Calibri" panose="020F0502020204030204"/>
              </a:rPr>
              <a:t>in</a:t>
            </a:r>
            <a:r>
              <a:rPr lang="en-US" sz="2800"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9" dirty="0">
                <a:cs typeface="Calibri" panose="020F0502020204030204"/>
              </a:rPr>
              <a:t>parameter</a:t>
            </a:r>
            <a:r>
              <a:rPr lang="en-US" sz="2800" spc="-4" dirty="0">
                <a:cs typeface="Calibri" panose="020F0502020204030204"/>
              </a:rPr>
              <a:t> </a:t>
            </a:r>
            <a:r>
              <a:rPr lang="en-US" sz="2800" dirty="0">
                <a:cs typeface="Calibri" panose="020F0502020204030204"/>
              </a:rPr>
              <a:t>or</a:t>
            </a:r>
            <a:r>
              <a:rPr lang="en-US" sz="2800" spc="-4" dirty="0">
                <a:cs typeface="Calibri" panose="020F0502020204030204"/>
              </a:rPr>
              <a:t> the </a:t>
            </a:r>
            <a:r>
              <a:rPr lang="en-US" sz="2800" dirty="0">
                <a:cs typeface="Calibri" panose="020F0502020204030204"/>
              </a:rPr>
              <a:t> </a:t>
            </a:r>
            <a:r>
              <a:rPr lang="en-US" sz="2800" spc="-17" dirty="0">
                <a:cs typeface="Calibri" panose="020F0502020204030204"/>
              </a:rPr>
              <a:t>system</a:t>
            </a:r>
            <a:r>
              <a:rPr lang="en-US" sz="2800" spc="-4" dirty="0">
                <a:cs typeface="Calibri" panose="020F0502020204030204"/>
              </a:rPr>
              <a:t> </a:t>
            </a:r>
            <a:r>
              <a:rPr lang="en-US" sz="2800" dirty="0">
                <a:cs typeface="Calibri" panose="020F0502020204030204"/>
              </a:rPr>
              <a:t>of</a:t>
            </a:r>
            <a:r>
              <a:rPr lang="en-US" sz="2800" spc="-4" dirty="0">
                <a:cs typeface="Calibri" panose="020F0502020204030204"/>
              </a:rPr>
              <a:t> </a:t>
            </a:r>
            <a:r>
              <a:rPr lang="en-US" sz="2800" spc="-9" dirty="0">
                <a:cs typeface="Calibri" panose="020F0502020204030204"/>
              </a:rPr>
              <a:t>measurement,</a:t>
            </a:r>
            <a:r>
              <a:rPr lang="en-US" sz="2800" spc="-4" dirty="0">
                <a:cs typeface="Calibri" panose="020F0502020204030204"/>
              </a:rPr>
              <a:t> such</a:t>
            </a:r>
            <a:r>
              <a:rPr lang="en-US" sz="2800" dirty="0">
                <a:cs typeface="Calibri" panose="020F0502020204030204"/>
              </a:rPr>
              <a:t> as</a:t>
            </a:r>
            <a:r>
              <a:rPr lang="en-US" sz="2800" spc="4"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4" dirty="0">
                <a:cs typeface="Calibri" panose="020F0502020204030204"/>
              </a:rPr>
              <a:t>accuracy </a:t>
            </a:r>
            <a:r>
              <a:rPr lang="en-US" sz="2800" dirty="0">
                <a:cs typeface="Calibri" panose="020F0502020204030204"/>
              </a:rPr>
              <a:t> of</a:t>
            </a:r>
            <a:r>
              <a:rPr lang="en-US" sz="2800" spc="-13" dirty="0">
                <a:cs typeface="Calibri" panose="020F0502020204030204"/>
              </a:rPr>
              <a:t> </a:t>
            </a:r>
            <a:r>
              <a:rPr lang="en-US" sz="2800" spc="-4" dirty="0">
                <a:cs typeface="Calibri" panose="020F0502020204030204"/>
              </a:rPr>
              <a:t>measuring</a:t>
            </a:r>
            <a:r>
              <a:rPr lang="en-US" sz="2800" spc="4" dirty="0">
                <a:cs typeface="Calibri" panose="020F0502020204030204"/>
              </a:rPr>
              <a:t> </a:t>
            </a:r>
            <a:r>
              <a:rPr lang="en-US" sz="2800" spc="-4" dirty="0">
                <a:cs typeface="Calibri" panose="020F0502020204030204"/>
              </a:rPr>
              <a:t>small</a:t>
            </a:r>
            <a:r>
              <a:rPr lang="en-US" sz="2800" dirty="0">
                <a:cs typeface="Calibri" panose="020F0502020204030204"/>
              </a:rPr>
              <a:t> </a:t>
            </a:r>
            <a:r>
              <a:rPr lang="en-US" sz="2800" spc="-4" dirty="0">
                <a:cs typeface="Calibri" panose="020F0502020204030204"/>
              </a:rPr>
              <a:t>quantities.</a:t>
            </a:r>
            <a:r>
              <a:rPr lang="en-US" sz="2800" spc="21" dirty="0">
                <a:cs typeface="Calibri" panose="020F0502020204030204"/>
              </a:rPr>
              <a:t> </a:t>
            </a:r>
            <a:r>
              <a:rPr lang="en-US" sz="2800" spc="-4" dirty="0">
                <a:cs typeface="Calibri" panose="020F0502020204030204"/>
              </a:rPr>
              <a:t>This</a:t>
            </a:r>
            <a:r>
              <a:rPr lang="en-US" sz="2800" spc="4" dirty="0">
                <a:cs typeface="Calibri" panose="020F0502020204030204"/>
              </a:rPr>
              <a:t> </a:t>
            </a:r>
            <a:r>
              <a:rPr lang="en-US" sz="2800" spc="-4" dirty="0">
                <a:cs typeface="Calibri" panose="020F0502020204030204"/>
              </a:rPr>
              <a:t>type</a:t>
            </a:r>
            <a:r>
              <a:rPr lang="en-US" sz="2800" spc="-9" dirty="0">
                <a:cs typeface="Calibri" panose="020F0502020204030204"/>
              </a:rPr>
              <a:t> </a:t>
            </a:r>
            <a:r>
              <a:rPr lang="en-US" sz="2800" dirty="0">
                <a:cs typeface="Calibri" panose="020F0502020204030204"/>
              </a:rPr>
              <a:t>of </a:t>
            </a:r>
            <a:r>
              <a:rPr lang="en-US" sz="2800" spc="4" dirty="0">
                <a:cs typeface="Calibri" panose="020F0502020204030204"/>
              </a:rPr>
              <a:t> </a:t>
            </a:r>
            <a:r>
              <a:rPr lang="en-US" sz="2800" spc="-4" dirty="0">
                <a:cs typeface="Calibri" panose="020F0502020204030204"/>
              </a:rPr>
              <a:t>error</a:t>
            </a:r>
            <a:r>
              <a:rPr lang="en-US" sz="2800" spc="-21" dirty="0">
                <a:cs typeface="Calibri" panose="020F0502020204030204"/>
              </a:rPr>
              <a:t> </a:t>
            </a:r>
            <a:r>
              <a:rPr lang="en-US" sz="2800" spc="-4" dirty="0">
                <a:cs typeface="Calibri" panose="020F0502020204030204"/>
              </a:rPr>
              <a:t>can</a:t>
            </a:r>
            <a:r>
              <a:rPr lang="en-US" sz="2800" dirty="0">
                <a:cs typeface="Calibri" panose="020F0502020204030204"/>
              </a:rPr>
              <a:t> </a:t>
            </a:r>
            <a:r>
              <a:rPr lang="en-US" sz="2800" spc="-4" dirty="0">
                <a:cs typeface="Calibri" panose="020F0502020204030204"/>
              </a:rPr>
              <a:t>be </a:t>
            </a:r>
            <a:r>
              <a:rPr lang="en-US" sz="2800" spc="-9" dirty="0">
                <a:cs typeface="Calibri" panose="020F0502020204030204"/>
              </a:rPr>
              <a:t>calculated</a:t>
            </a:r>
            <a:r>
              <a:rPr lang="en-US" sz="2800" spc="4" dirty="0">
                <a:cs typeface="Calibri" panose="020F0502020204030204"/>
              </a:rPr>
              <a:t> </a:t>
            </a:r>
            <a:r>
              <a:rPr lang="en-US" sz="2800" spc="-4" dirty="0">
                <a:solidFill>
                  <a:srgbClr val="FF0000"/>
                </a:solidFill>
                <a:cs typeface="Calibri" panose="020F0502020204030204"/>
              </a:rPr>
              <a:t>by</a:t>
            </a:r>
            <a:r>
              <a:rPr lang="en-US" sz="2800" spc="4" dirty="0">
                <a:solidFill>
                  <a:srgbClr val="FF0000"/>
                </a:solidFill>
                <a:cs typeface="Calibri" panose="020F0502020204030204"/>
              </a:rPr>
              <a:t> </a:t>
            </a:r>
            <a:r>
              <a:rPr lang="en-US" sz="2800" spc="-4" dirty="0">
                <a:solidFill>
                  <a:srgbClr val="FF0000"/>
                </a:solidFill>
                <a:cs typeface="Calibri" panose="020F0502020204030204"/>
              </a:rPr>
              <a:t>using</a:t>
            </a:r>
            <a:r>
              <a:rPr lang="en-US" sz="2800" spc="9" dirty="0">
                <a:solidFill>
                  <a:srgbClr val="FF0000"/>
                </a:solidFill>
                <a:cs typeface="Calibri" panose="020F0502020204030204"/>
              </a:rPr>
              <a:t> </a:t>
            </a:r>
            <a:r>
              <a:rPr lang="en-US" sz="2800" spc="-13" dirty="0">
                <a:solidFill>
                  <a:srgbClr val="FF0000"/>
                </a:solidFill>
                <a:cs typeface="Calibri" panose="020F0502020204030204"/>
              </a:rPr>
              <a:t>statistical </a:t>
            </a:r>
            <a:r>
              <a:rPr lang="en-US" sz="2800" spc="-9" dirty="0">
                <a:solidFill>
                  <a:srgbClr val="FF0000"/>
                </a:solidFill>
                <a:cs typeface="Calibri" panose="020F0502020204030204"/>
              </a:rPr>
              <a:t> analysis.</a:t>
            </a:r>
            <a:endParaRPr lang="en-US" sz="3200" spc="-9" dirty="0">
              <a:solidFill>
                <a:srgbClr val="FF0000"/>
              </a:solidFill>
              <a:cs typeface="Calibri" panose="020F0502020204030204"/>
            </a:endParaRPr>
          </a:p>
          <a:p>
            <a:pPr marL="309880" marR="283845" indent="-146050" algn="just">
              <a:lnSpc>
                <a:spcPts val="1315"/>
              </a:lnSpc>
              <a:buFont typeface="Arial MT"/>
              <a:buChar char="•"/>
              <a:tabLst>
                <a:tab pos="310515" algn="l"/>
              </a:tabLst>
            </a:pPr>
            <a:endParaRPr lang="en-US" sz="2400" dirty="0">
              <a:cs typeface="Calibri"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4" y="-25400"/>
            <a:ext cx="10429875" cy="5493683"/>
          </a:xfrm>
          <a:prstGeom prst="rect">
            <a:avLst/>
          </a:prstGeom>
          <a:noFill/>
        </p:spPr>
        <p:txBody>
          <a:bodyPr wrap="square">
            <a:spAutoFit/>
          </a:bodyPr>
          <a:lstStyle/>
          <a:p>
            <a:pPr marL="309880" marR="316865" indent="-146050">
              <a:lnSpc>
                <a:spcPct val="150000"/>
              </a:lnSpc>
              <a:spcBef>
                <a:spcPts val="1105"/>
              </a:spcBef>
              <a:buFont typeface="Arial MT"/>
              <a:buChar char="•"/>
              <a:tabLst>
                <a:tab pos="310515" algn="l"/>
              </a:tabLst>
            </a:pPr>
            <a:r>
              <a:rPr lang="en-US" sz="3200" b="1" u="heavy" spc="-4" dirty="0">
                <a:solidFill>
                  <a:srgbClr val="FF0000"/>
                </a:solidFill>
                <a:uFill>
                  <a:solidFill>
                    <a:srgbClr val="000000"/>
                  </a:solidFill>
                </a:uFill>
                <a:cs typeface="Calibri" panose="020F0502020204030204"/>
              </a:rPr>
              <a:t>Gross</a:t>
            </a:r>
            <a:r>
              <a:rPr lang="en-US" sz="3200" b="1" u="heavy" spc="-17" dirty="0">
                <a:solidFill>
                  <a:srgbClr val="FF0000"/>
                </a:solidFill>
                <a:uFill>
                  <a:solidFill>
                    <a:srgbClr val="000000"/>
                  </a:solidFill>
                </a:uFill>
                <a:cs typeface="Calibri" panose="020F0502020204030204"/>
              </a:rPr>
              <a:t> </a:t>
            </a:r>
            <a:r>
              <a:rPr lang="en-US" sz="3200" b="1" u="heavy" spc="-9" dirty="0">
                <a:solidFill>
                  <a:srgbClr val="FF0000"/>
                </a:solidFill>
                <a:uFill>
                  <a:solidFill>
                    <a:srgbClr val="000000"/>
                  </a:solidFill>
                </a:uFill>
                <a:cs typeface="Calibri" panose="020F0502020204030204"/>
              </a:rPr>
              <a:t>errors</a:t>
            </a:r>
            <a:r>
              <a:rPr lang="en-US" sz="2800" spc="-9" dirty="0">
                <a:solidFill>
                  <a:srgbClr val="FF0000"/>
                </a:solidFill>
                <a:cs typeface="Calibri" panose="020F0502020204030204"/>
              </a:rPr>
              <a:t>:</a:t>
            </a:r>
            <a:r>
              <a:rPr lang="en-US" sz="2800" spc="-4" dirty="0">
                <a:solidFill>
                  <a:srgbClr val="FF0000"/>
                </a:solidFill>
                <a:cs typeface="Calibri" panose="020F0502020204030204"/>
              </a:rPr>
              <a:t> </a:t>
            </a:r>
            <a:endParaRPr lang="en-US" sz="2800" spc="-4" dirty="0">
              <a:solidFill>
                <a:srgbClr val="FF0000"/>
              </a:solidFill>
              <a:cs typeface="Calibri" panose="020F0502020204030204"/>
            </a:endParaRPr>
          </a:p>
          <a:p>
            <a:pPr marL="309880" marR="316865" indent="-146050">
              <a:lnSpc>
                <a:spcPct val="150000"/>
              </a:lnSpc>
              <a:spcBef>
                <a:spcPts val="1105"/>
              </a:spcBef>
              <a:buFont typeface="Arial MT"/>
              <a:buChar char="•"/>
              <a:tabLst>
                <a:tab pos="310515" algn="l"/>
              </a:tabLst>
            </a:pPr>
            <a:r>
              <a:rPr lang="en-US" sz="2800" spc="-4" dirty="0">
                <a:cs typeface="Calibri" panose="020F0502020204030204"/>
              </a:rPr>
              <a:t>These</a:t>
            </a:r>
            <a:r>
              <a:rPr lang="en-US" sz="2800" dirty="0">
                <a:cs typeface="Calibri" panose="020F0502020204030204"/>
              </a:rPr>
              <a:t> </a:t>
            </a:r>
            <a:r>
              <a:rPr lang="en-US" sz="2800" spc="-9" dirty="0">
                <a:cs typeface="Calibri" panose="020F0502020204030204"/>
              </a:rPr>
              <a:t>are</a:t>
            </a:r>
            <a:r>
              <a:rPr lang="en-US" sz="2800" spc="-4" dirty="0">
                <a:cs typeface="Calibri" panose="020F0502020204030204"/>
              </a:rPr>
              <a:t> </a:t>
            </a:r>
            <a:r>
              <a:rPr lang="en-US" sz="2800" spc="-9" dirty="0">
                <a:cs typeface="Calibri" panose="020F0502020204030204"/>
              </a:rPr>
              <a:t>generally</a:t>
            </a:r>
            <a:r>
              <a:rPr lang="en-US" sz="2800" spc="-4" dirty="0">
                <a:cs typeface="Calibri" panose="020F0502020204030204"/>
              </a:rPr>
              <a:t> the</a:t>
            </a:r>
            <a:r>
              <a:rPr lang="en-US" sz="2800" spc="4" dirty="0">
                <a:cs typeface="Calibri" panose="020F0502020204030204"/>
              </a:rPr>
              <a:t> </a:t>
            </a:r>
            <a:r>
              <a:rPr lang="en-US" sz="2800" spc="-9" dirty="0">
                <a:solidFill>
                  <a:srgbClr val="FF0000"/>
                </a:solidFill>
                <a:cs typeface="Calibri" panose="020F0502020204030204"/>
              </a:rPr>
              <a:t>fault</a:t>
            </a:r>
            <a:r>
              <a:rPr lang="en-US" sz="2800" spc="4" dirty="0">
                <a:solidFill>
                  <a:srgbClr val="FF0000"/>
                </a:solidFill>
                <a:cs typeface="Calibri" panose="020F0502020204030204"/>
              </a:rPr>
              <a:t> </a:t>
            </a:r>
            <a:r>
              <a:rPr lang="en-US" sz="2800" dirty="0">
                <a:solidFill>
                  <a:srgbClr val="FF0000"/>
                </a:solidFill>
                <a:cs typeface="Calibri" panose="020F0502020204030204"/>
              </a:rPr>
              <a:t>of </a:t>
            </a:r>
            <a:r>
              <a:rPr lang="en-US" sz="2800" spc="4" dirty="0">
                <a:solidFill>
                  <a:srgbClr val="FF0000"/>
                </a:solidFill>
                <a:cs typeface="Calibri" panose="020F0502020204030204"/>
              </a:rPr>
              <a:t> </a:t>
            </a:r>
            <a:r>
              <a:rPr lang="en-US" sz="2800" spc="-4" dirty="0">
                <a:solidFill>
                  <a:srgbClr val="FF0000"/>
                </a:solidFill>
                <a:cs typeface="Calibri" panose="020F0502020204030204"/>
              </a:rPr>
              <a:t>the</a:t>
            </a:r>
            <a:r>
              <a:rPr lang="en-US" sz="2800" spc="-9" dirty="0">
                <a:solidFill>
                  <a:srgbClr val="FF0000"/>
                </a:solidFill>
                <a:cs typeface="Calibri" panose="020F0502020204030204"/>
              </a:rPr>
              <a:t> </a:t>
            </a:r>
            <a:r>
              <a:rPr lang="en-US" sz="2800" spc="-4" dirty="0">
                <a:solidFill>
                  <a:srgbClr val="FF0000"/>
                </a:solidFill>
                <a:cs typeface="Calibri" panose="020F0502020204030204"/>
              </a:rPr>
              <a:t>person</a:t>
            </a:r>
            <a:r>
              <a:rPr lang="en-US" sz="2800" dirty="0">
                <a:solidFill>
                  <a:srgbClr val="FF0000"/>
                </a:solidFill>
                <a:cs typeface="Calibri" panose="020F0502020204030204"/>
              </a:rPr>
              <a:t> </a:t>
            </a:r>
            <a:r>
              <a:rPr lang="en-US" sz="2800" spc="-4" dirty="0">
                <a:cs typeface="Calibri" panose="020F0502020204030204"/>
              </a:rPr>
              <a:t>using</a:t>
            </a:r>
            <a:r>
              <a:rPr lang="en-US" sz="2800" spc="9"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9" dirty="0">
                <a:cs typeface="Calibri" panose="020F0502020204030204"/>
              </a:rPr>
              <a:t>instruments,</a:t>
            </a:r>
            <a:r>
              <a:rPr lang="en-US" sz="2800" spc="13" dirty="0">
                <a:cs typeface="Calibri" panose="020F0502020204030204"/>
              </a:rPr>
              <a:t> </a:t>
            </a:r>
            <a:r>
              <a:rPr lang="en-US" sz="2800" spc="-4" dirty="0">
                <a:cs typeface="Calibri" panose="020F0502020204030204"/>
              </a:rPr>
              <a:t>and</a:t>
            </a:r>
            <a:r>
              <a:rPr lang="en-US" sz="2800" spc="4" dirty="0">
                <a:cs typeface="Calibri" panose="020F0502020204030204"/>
              </a:rPr>
              <a:t> </a:t>
            </a:r>
            <a:r>
              <a:rPr lang="en-US" sz="2800" spc="-9" dirty="0">
                <a:cs typeface="Calibri" panose="020F0502020204030204"/>
              </a:rPr>
              <a:t>are </a:t>
            </a:r>
            <a:r>
              <a:rPr lang="en-US" sz="2800" spc="-4" dirty="0">
                <a:cs typeface="Calibri" panose="020F0502020204030204"/>
              </a:rPr>
              <a:t>due </a:t>
            </a:r>
            <a:r>
              <a:rPr lang="en-US" sz="2800" spc="-294" dirty="0">
                <a:cs typeface="Calibri" panose="020F0502020204030204"/>
              </a:rPr>
              <a:t> </a:t>
            </a:r>
            <a:r>
              <a:rPr lang="en-US" sz="2800" spc="-9" dirty="0">
                <a:cs typeface="Calibri" panose="020F0502020204030204"/>
              </a:rPr>
              <a:t>to:</a:t>
            </a:r>
            <a:endParaRPr lang="en-US" sz="2800" dirty="0">
              <a:cs typeface="Calibri" panose="020F0502020204030204"/>
            </a:endParaRPr>
          </a:p>
          <a:p>
            <a:pPr marL="481330" lvl="1" indent="-122555">
              <a:lnSpc>
                <a:spcPct val="150000"/>
              </a:lnSpc>
              <a:spcBef>
                <a:spcPts val="135"/>
              </a:spcBef>
              <a:buFont typeface="Arial MT"/>
              <a:buChar char="–"/>
              <a:tabLst>
                <a:tab pos="480695" algn="l"/>
              </a:tabLst>
            </a:pPr>
            <a:r>
              <a:rPr lang="en-US" sz="2800" spc="-9" dirty="0">
                <a:cs typeface="Calibri" panose="020F0502020204030204"/>
              </a:rPr>
              <a:t>Incorrect</a:t>
            </a:r>
            <a:r>
              <a:rPr lang="en-US" sz="2800" spc="-21" dirty="0">
                <a:cs typeface="Calibri" panose="020F0502020204030204"/>
              </a:rPr>
              <a:t> </a:t>
            </a:r>
            <a:r>
              <a:rPr lang="en-US" sz="2800" spc="-4" dirty="0">
                <a:cs typeface="Calibri" panose="020F0502020204030204"/>
              </a:rPr>
              <a:t>reading</a:t>
            </a:r>
            <a:r>
              <a:rPr lang="en-US" sz="2800" dirty="0">
                <a:cs typeface="Calibri" panose="020F0502020204030204"/>
              </a:rPr>
              <a:t> of</a:t>
            </a:r>
            <a:r>
              <a:rPr lang="en-US" sz="2800" spc="-9" dirty="0">
                <a:cs typeface="Calibri" panose="020F0502020204030204"/>
              </a:rPr>
              <a:t> instruments</a:t>
            </a:r>
            <a:r>
              <a:rPr lang="en-US" sz="2800" spc="9" dirty="0">
                <a:cs typeface="Calibri" panose="020F0502020204030204"/>
              </a:rPr>
              <a:t> </a:t>
            </a:r>
            <a:r>
              <a:rPr lang="en-US" sz="2800" dirty="0">
                <a:cs typeface="Calibri" panose="020F0502020204030204"/>
              </a:rPr>
              <a:t>.</a:t>
            </a:r>
            <a:endParaRPr lang="en-US" sz="2800" dirty="0">
              <a:cs typeface="Calibri" panose="020F0502020204030204"/>
            </a:endParaRPr>
          </a:p>
          <a:p>
            <a:pPr marL="481330" lvl="1" indent="-123190">
              <a:lnSpc>
                <a:spcPct val="150000"/>
              </a:lnSpc>
              <a:spcBef>
                <a:spcPts val="165"/>
              </a:spcBef>
              <a:buFont typeface="Arial MT"/>
              <a:buChar char="–"/>
              <a:tabLst>
                <a:tab pos="481330" algn="l"/>
              </a:tabLst>
            </a:pPr>
            <a:r>
              <a:rPr lang="en-US" sz="2800" spc="-9" dirty="0">
                <a:cs typeface="Calibri" panose="020F0502020204030204"/>
              </a:rPr>
              <a:t>Incorrect</a:t>
            </a:r>
            <a:r>
              <a:rPr lang="en-US" sz="2800" spc="-21" dirty="0">
                <a:cs typeface="Calibri" panose="020F0502020204030204"/>
              </a:rPr>
              <a:t> </a:t>
            </a:r>
            <a:r>
              <a:rPr lang="en-US" sz="2800" spc="-9" dirty="0">
                <a:cs typeface="Calibri" panose="020F0502020204030204"/>
              </a:rPr>
              <a:t>recording</a:t>
            </a:r>
            <a:r>
              <a:rPr lang="en-US" sz="2800" spc="-4" dirty="0">
                <a:cs typeface="Calibri" panose="020F0502020204030204"/>
              </a:rPr>
              <a:t> </a:t>
            </a:r>
            <a:r>
              <a:rPr lang="en-US" sz="2800" dirty="0">
                <a:cs typeface="Calibri" panose="020F0502020204030204"/>
              </a:rPr>
              <a:t>of</a:t>
            </a:r>
            <a:r>
              <a:rPr lang="en-US" sz="2800" spc="-9" dirty="0">
                <a:cs typeface="Calibri" panose="020F0502020204030204"/>
              </a:rPr>
              <a:t> </a:t>
            </a:r>
            <a:r>
              <a:rPr lang="en-US" sz="2800" spc="-4" dirty="0">
                <a:cs typeface="Calibri" panose="020F0502020204030204"/>
              </a:rPr>
              <a:t>experiment</a:t>
            </a:r>
            <a:r>
              <a:rPr lang="en-US" sz="2800" spc="-13" dirty="0">
                <a:cs typeface="Calibri" panose="020F0502020204030204"/>
              </a:rPr>
              <a:t> </a:t>
            </a:r>
            <a:r>
              <a:rPr lang="en-US" sz="2800" spc="-9" dirty="0">
                <a:cs typeface="Calibri" panose="020F0502020204030204"/>
              </a:rPr>
              <a:t>data..</a:t>
            </a:r>
            <a:endParaRPr lang="en-US" sz="2800" spc="-9" dirty="0">
              <a:cs typeface="Calibri" panose="020F0502020204030204"/>
            </a:endParaRPr>
          </a:p>
          <a:p>
            <a:pPr marL="481330" lvl="1" indent="-122555">
              <a:lnSpc>
                <a:spcPct val="150000"/>
              </a:lnSpc>
              <a:spcBef>
                <a:spcPts val="165"/>
              </a:spcBef>
              <a:buFont typeface="Arial MT"/>
              <a:buChar char="–"/>
              <a:tabLst>
                <a:tab pos="480695" algn="l"/>
              </a:tabLst>
            </a:pPr>
            <a:r>
              <a:rPr lang="en-US" sz="2800" spc="-9" dirty="0">
                <a:cs typeface="Calibri" panose="020F0502020204030204"/>
              </a:rPr>
              <a:t>Incorrect</a:t>
            </a:r>
            <a:r>
              <a:rPr lang="en-US" sz="2800" spc="-21" dirty="0">
                <a:cs typeface="Calibri" panose="020F0502020204030204"/>
              </a:rPr>
              <a:t> </a:t>
            </a:r>
            <a:r>
              <a:rPr lang="en-US" sz="2800" spc="-4" dirty="0">
                <a:cs typeface="Calibri" panose="020F0502020204030204"/>
              </a:rPr>
              <a:t>use </a:t>
            </a:r>
            <a:r>
              <a:rPr lang="en-US" sz="2800" dirty="0">
                <a:cs typeface="Calibri" panose="020F0502020204030204"/>
              </a:rPr>
              <a:t>of </a:t>
            </a:r>
            <a:r>
              <a:rPr lang="en-US" sz="2800" spc="-9" dirty="0">
                <a:cs typeface="Calibri" panose="020F0502020204030204"/>
              </a:rPr>
              <a:t>instruments.</a:t>
            </a:r>
            <a:endParaRPr lang="en-US" sz="2800" spc="-9" dirty="0">
              <a:cs typeface="Calibri" panose="020F0502020204030204"/>
            </a:endParaRPr>
          </a:p>
          <a:p>
            <a:pPr marL="481330" marR="516255" indent="-122555">
              <a:lnSpc>
                <a:spcPct val="150000"/>
              </a:lnSpc>
              <a:spcBef>
                <a:spcPts val="5"/>
              </a:spcBef>
            </a:pPr>
            <a:r>
              <a:rPr lang="en-US" sz="2800" spc="-4" dirty="0">
                <a:cs typeface="Calibri" panose="020F0502020204030204"/>
              </a:rPr>
              <a:t>These</a:t>
            </a:r>
            <a:r>
              <a:rPr lang="en-US" sz="2800" spc="-9" dirty="0">
                <a:cs typeface="Calibri" panose="020F0502020204030204"/>
              </a:rPr>
              <a:t> errors</a:t>
            </a:r>
            <a:r>
              <a:rPr lang="en-US" sz="2800" spc="-17" dirty="0">
                <a:cs typeface="Calibri" panose="020F0502020204030204"/>
              </a:rPr>
              <a:t> </a:t>
            </a:r>
            <a:r>
              <a:rPr lang="en-US" sz="2800" spc="-13" dirty="0">
                <a:cs typeface="Calibri" panose="020F0502020204030204"/>
              </a:rPr>
              <a:t>may</a:t>
            </a:r>
            <a:r>
              <a:rPr lang="en-US" sz="2800" spc="-4" dirty="0">
                <a:cs typeface="Calibri" panose="020F0502020204030204"/>
              </a:rPr>
              <a:t> be</a:t>
            </a:r>
            <a:r>
              <a:rPr lang="en-US" sz="2800" spc="-9" dirty="0">
                <a:cs typeface="Calibri" panose="020F0502020204030204"/>
              </a:rPr>
              <a:t> </a:t>
            </a:r>
            <a:r>
              <a:rPr lang="en-US" sz="2800" dirty="0">
                <a:cs typeface="Calibri" panose="020F0502020204030204"/>
              </a:rPr>
              <a:t>of</a:t>
            </a:r>
            <a:r>
              <a:rPr lang="en-US" sz="2800" spc="-4" dirty="0">
                <a:cs typeface="Calibri" panose="020F0502020204030204"/>
              </a:rPr>
              <a:t> </a:t>
            </a:r>
            <a:r>
              <a:rPr lang="en-US" sz="2800" spc="-13" dirty="0">
                <a:cs typeface="Calibri" panose="020F0502020204030204"/>
              </a:rPr>
              <a:t>any</a:t>
            </a:r>
            <a:r>
              <a:rPr lang="en-US" sz="2800" dirty="0">
                <a:cs typeface="Calibri" panose="020F0502020204030204"/>
              </a:rPr>
              <a:t> </a:t>
            </a:r>
            <a:r>
              <a:rPr lang="en-US" sz="2800" spc="-4" dirty="0">
                <a:cs typeface="Calibri" panose="020F0502020204030204"/>
              </a:rPr>
              <a:t>magnitude</a:t>
            </a:r>
            <a:r>
              <a:rPr lang="en-US" sz="2800" spc="13" dirty="0">
                <a:cs typeface="Calibri" panose="020F0502020204030204"/>
              </a:rPr>
              <a:t> </a:t>
            </a:r>
            <a:r>
              <a:rPr lang="en-US" sz="2800" spc="-4" dirty="0">
                <a:cs typeface="Calibri" panose="020F0502020204030204"/>
              </a:rPr>
              <a:t>and </a:t>
            </a:r>
            <a:r>
              <a:rPr lang="en-US" sz="2800" spc="-294" dirty="0">
                <a:cs typeface="Calibri" panose="020F0502020204030204"/>
              </a:rPr>
              <a:t> </a:t>
            </a:r>
            <a:r>
              <a:rPr lang="en-US" sz="2800" spc="-4" dirty="0">
                <a:cs typeface="Calibri" panose="020F0502020204030204"/>
              </a:rPr>
              <a:t>cannot be</a:t>
            </a:r>
            <a:r>
              <a:rPr lang="en-US" sz="2800" spc="4" dirty="0">
                <a:cs typeface="Calibri" panose="020F0502020204030204"/>
              </a:rPr>
              <a:t> </a:t>
            </a:r>
            <a:r>
              <a:rPr lang="en-US" sz="2800" spc="-9" dirty="0">
                <a:cs typeface="Calibri" panose="020F0502020204030204"/>
              </a:rPr>
              <a:t>subjected</a:t>
            </a:r>
            <a:r>
              <a:rPr lang="en-US" sz="2800" spc="-4" dirty="0">
                <a:cs typeface="Calibri" panose="020F0502020204030204"/>
              </a:rPr>
              <a:t> </a:t>
            </a:r>
            <a:r>
              <a:rPr lang="en-US" sz="2800" spc="-13" dirty="0">
                <a:cs typeface="Calibri" panose="020F0502020204030204"/>
              </a:rPr>
              <a:t>to</a:t>
            </a:r>
            <a:r>
              <a:rPr lang="en-US" sz="2800" spc="4" dirty="0">
                <a:cs typeface="Calibri" panose="020F0502020204030204"/>
              </a:rPr>
              <a:t> </a:t>
            </a:r>
            <a:r>
              <a:rPr lang="en-US" sz="2800" spc="-9" dirty="0">
                <a:cs typeface="Calibri" panose="020F0502020204030204"/>
              </a:rPr>
              <a:t>mathematical </a:t>
            </a:r>
            <a:r>
              <a:rPr lang="en-US" sz="2800" spc="-4" dirty="0">
                <a:cs typeface="Calibri" panose="020F0502020204030204"/>
              </a:rPr>
              <a:t> </a:t>
            </a:r>
            <a:r>
              <a:rPr lang="en-US" sz="2800" spc="-9" dirty="0">
                <a:cs typeface="Calibri" panose="020F0502020204030204"/>
              </a:rPr>
              <a:t>treatment.</a:t>
            </a:r>
            <a:endParaRPr lang="en-US" sz="2800" dirty="0">
              <a:cs typeface="Calibri"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cstate="print"/>
          <a:srcRect/>
          <a:stretch>
            <a:fillRect/>
          </a:stretch>
        </p:blipFill>
        <p:spPr bwMode="auto">
          <a:xfrm>
            <a:off x="916305" y="2095500"/>
            <a:ext cx="8968739" cy="2667000"/>
          </a:xfrm>
          <a:prstGeom prst="rect">
            <a:avLst/>
          </a:prstGeom>
          <a:noFill/>
          <a:ln w="9525">
            <a:noFill/>
            <a:miter lim="800000"/>
            <a:headEnd/>
            <a:tailEnd/>
          </a:ln>
        </p:spPr>
      </p:pic>
      <p:sp>
        <p:nvSpPr>
          <p:cNvPr id="4" name="TextBox 3"/>
          <p:cNvSpPr txBox="1"/>
          <p:nvPr/>
        </p:nvSpPr>
        <p:spPr>
          <a:xfrm>
            <a:off x="2428875" y="685800"/>
            <a:ext cx="4885633" cy="815608"/>
          </a:xfrm>
          <a:prstGeom prst="rect">
            <a:avLst/>
          </a:prstGeom>
          <a:noFill/>
        </p:spPr>
        <p:txBody>
          <a:bodyPr wrap="none" rtlCol="0">
            <a:spAutoFit/>
          </a:bodyPr>
          <a:lstStyle/>
          <a:p>
            <a:r>
              <a:rPr lang="en-US" sz="3200" spc="-26" dirty="0">
                <a:solidFill>
                  <a:srgbClr val="FF0000"/>
                </a:solidFill>
                <a:cs typeface="Calibri" panose="020F0502020204030204"/>
              </a:rPr>
              <a:t>Remedies to Minimize</a:t>
            </a:r>
            <a:r>
              <a:rPr lang="en-US" sz="3200" spc="-17" dirty="0">
                <a:solidFill>
                  <a:srgbClr val="FF0000"/>
                </a:solidFill>
                <a:cs typeface="Calibri" panose="020F0502020204030204"/>
              </a:rPr>
              <a:t> Errors</a:t>
            </a:r>
            <a:endParaRPr lang="en-US" sz="3200" dirty="0">
              <a:solidFill>
                <a:srgbClr val="FF0000"/>
              </a:solidFill>
              <a:cs typeface="Calibri" panose="020F0502020204030204"/>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600075" y="0"/>
            <a:ext cx="9525000" cy="6629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1016000" y="3886201"/>
          <a:ext cx="7059083" cy="762000"/>
        </p:xfrm>
        <a:graphic>
          <a:graphicData uri="http://schemas.openxmlformats.org/presentationml/2006/ole">
            <mc:AlternateContent xmlns:mc="http://schemas.openxmlformats.org/markup-compatibility/2006">
              <mc:Choice xmlns:v="urn:schemas-microsoft-com:vml" Requires="v">
                <p:oleObj spid="_x0000_s3" name="Equation" r:id="rId1" imgW="53644800" imgH="5791200" progId="Equation.DSMT4">
                  <p:embed/>
                </p:oleObj>
              </mc:Choice>
              <mc:Fallback>
                <p:oleObj name="Equation" r:id="rId1" imgW="53644800" imgH="5791200" progId="Equation.DSMT4">
                  <p:embed/>
                  <p:pic>
                    <p:nvPicPr>
                      <p:cNvPr id="0" name="Object 2"/>
                      <p:cNvPicPr>
                        <a:picLocks noChangeAspect="1" noChangeArrowheads="1"/>
                      </p:cNvPicPr>
                      <p:nvPr/>
                    </p:nvPicPr>
                    <p:blipFill>
                      <a:blip r:embed="rId2"/>
                      <a:srcRect/>
                      <a:stretch>
                        <a:fillRect/>
                      </a:stretch>
                    </p:blipFill>
                    <p:spPr bwMode="auto">
                      <a:xfrm>
                        <a:off x="1016000" y="3886201"/>
                        <a:ext cx="7059083" cy="762000"/>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nvGraphicFramePr>
        <p:xfrm>
          <a:off x="811741" y="990600"/>
          <a:ext cx="7467600" cy="762000"/>
        </p:xfrm>
        <a:graphic>
          <a:graphicData uri="http://schemas.openxmlformats.org/presentationml/2006/ole">
            <mc:AlternateContent xmlns:mc="http://schemas.openxmlformats.org/markup-compatibility/2006">
              <mc:Choice xmlns:v="urn:schemas-microsoft-com:vml" Requires="v">
                <p:oleObj spid="_x0000_s5" name="Equation" r:id="rId3" imgW="59740800" imgH="6096000" progId="Equation.DSMT4">
                  <p:embed/>
                </p:oleObj>
              </mc:Choice>
              <mc:Fallback>
                <p:oleObj name="Equation" r:id="rId3" imgW="59740800" imgH="6096000" progId="Equation.DSMT4">
                  <p:embed/>
                  <p:pic>
                    <p:nvPicPr>
                      <p:cNvPr id="0" name="Object 3"/>
                      <p:cNvPicPr>
                        <a:picLocks noChangeAspect="1" noChangeArrowheads="1"/>
                      </p:cNvPicPr>
                      <p:nvPr/>
                    </p:nvPicPr>
                    <p:blipFill>
                      <a:blip r:embed="rId4"/>
                      <a:srcRect/>
                      <a:stretch>
                        <a:fillRect/>
                      </a:stretch>
                    </p:blipFill>
                    <p:spPr bwMode="auto">
                      <a:xfrm>
                        <a:off x="811741" y="990600"/>
                        <a:ext cx="7467600" cy="762000"/>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nvGraphicFramePr>
        <p:xfrm>
          <a:off x="1016000" y="2133600"/>
          <a:ext cx="2590800" cy="685800"/>
        </p:xfrm>
        <a:graphic>
          <a:graphicData uri="http://schemas.openxmlformats.org/presentationml/2006/ole">
            <mc:AlternateContent xmlns:mc="http://schemas.openxmlformats.org/markup-compatibility/2006">
              <mc:Choice xmlns:v="urn:schemas-microsoft-com:vml" Requires="v">
                <p:oleObj spid="_x0000_s7" name="Equation" r:id="rId5" imgW="20726400" imgH="5486400" progId="Equation.DSMT4">
                  <p:embed/>
                </p:oleObj>
              </mc:Choice>
              <mc:Fallback>
                <p:oleObj name="Equation" r:id="rId5" imgW="20726400" imgH="5486400" progId="Equation.DSMT4">
                  <p:embed/>
                  <p:pic>
                    <p:nvPicPr>
                      <p:cNvPr id="0" name="Object 3"/>
                      <p:cNvPicPr>
                        <a:picLocks noChangeAspect="1" noChangeArrowheads="1"/>
                      </p:cNvPicPr>
                      <p:nvPr/>
                    </p:nvPicPr>
                    <p:blipFill>
                      <a:blip r:embed="rId6"/>
                      <a:srcRect/>
                      <a:stretch>
                        <a:fillRect/>
                      </a:stretch>
                    </p:blipFill>
                    <p:spPr bwMode="auto">
                      <a:xfrm>
                        <a:off x="1016000" y="2133600"/>
                        <a:ext cx="2590800" cy="685800"/>
                      </a:xfrm>
                      <a:prstGeom prst="rect">
                        <a:avLst/>
                      </a:prstGeom>
                      <a:noFill/>
                      <a:ln>
                        <a:noFill/>
                      </a:ln>
                      <a:effec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5275" y="762000"/>
            <a:ext cx="10134600" cy="5311582"/>
          </a:xfrm>
          <a:prstGeom prst="rect">
            <a:avLst/>
          </a:prstGeom>
        </p:spPr>
        <p:txBody>
          <a:bodyPr wrap="square">
            <a:spAutoFit/>
          </a:bodyPr>
          <a:lstStyle/>
          <a:p>
            <a:pPr marL="98425">
              <a:lnSpc>
                <a:spcPct val="150000"/>
              </a:lnSpc>
            </a:pPr>
            <a:r>
              <a:rPr lang="en-US" sz="2800" b="1" spc="-9" dirty="0">
                <a:cs typeface="Calibri" panose="020F0502020204030204"/>
              </a:rPr>
              <a:t>Interpretation</a:t>
            </a:r>
            <a:r>
              <a:rPr lang="en-US" sz="2800" b="1" spc="-17" dirty="0">
                <a:cs typeface="Calibri" panose="020F0502020204030204"/>
              </a:rPr>
              <a:t> </a:t>
            </a:r>
            <a:r>
              <a:rPr lang="en-US" sz="2800" b="1" dirty="0">
                <a:cs typeface="Calibri" panose="020F0502020204030204"/>
              </a:rPr>
              <a:t>of</a:t>
            </a:r>
            <a:r>
              <a:rPr lang="en-US" sz="2800" b="1" spc="-30" dirty="0">
                <a:cs typeface="Calibri" panose="020F0502020204030204"/>
              </a:rPr>
              <a:t> </a:t>
            </a:r>
            <a:r>
              <a:rPr lang="en-US" sz="2800" b="1" spc="-4" dirty="0">
                <a:cs typeface="Calibri" panose="020F0502020204030204"/>
              </a:rPr>
              <a:t>Standard</a:t>
            </a:r>
            <a:r>
              <a:rPr lang="en-US" sz="2800" b="1" spc="-21" dirty="0">
                <a:cs typeface="Calibri" panose="020F0502020204030204"/>
              </a:rPr>
              <a:t> </a:t>
            </a:r>
            <a:r>
              <a:rPr lang="en-US" sz="2800" b="1" spc="-4" dirty="0">
                <a:cs typeface="Calibri" panose="020F0502020204030204"/>
              </a:rPr>
              <a:t>deviation</a:t>
            </a:r>
            <a:endParaRPr lang="en-US" sz="2800" b="1" spc="-4" dirty="0">
              <a:cs typeface="Calibri" panose="020F0502020204030204"/>
            </a:endParaRPr>
          </a:p>
          <a:p>
            <a:pPr marL="245110" marR="400050" indent="-146685" algn="just">
              <a:lnSpc>
                <a:spcPct val="150000"/>
              </a:lnSpc>
              <a:spcBef>
                <a:spcPts val="345"/>
              </a:spcBef>
              <a:buFont typeface="Arial MT"/>
              <a:buChar char="•"/>
              <a:tabLst>
                <a:tab pos="245110" algn="l"/>
              </a:tabLst>
            </a:pPr>
            <a:r>
              <a:rPr lang="en-US" sz="2800" spc="-4" dirty="0">
                <a:cs typeface="Calibri" panose="020F0502020204030204"/>
              </a:rPr>
              <a:t>If</a:t>
            </a:r>
            <a:r>
              <a:rPr lang="en-US" sz="2800" spc="-9"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4" dirty="0">
                <a:cs typeface="Calibri" panose="020F0502020204030204"/>
              </a:rPr>
              <a:t>error</a:t>
            </a:r>
            <a:r>
              <a:rPr lang="en-US" sz="2800" spc="-17" dirty="0">
                <a:cs typeface="Calibri" panose="020F0502020204030204"/>
              </a:rPr>
              <a:t> </a:t>
            </a:r>
            <a:r>
              <a:rPr lang="en-US" sz="2800" spc="-4" dirty="0">
                <a:cs typeface="Calibri" panose="020F0502020204030204"/>
              </a:rPr>
              <a:t>is</a:t>
            </a:r>
            <a:r>
              <a:rPr lang="en-US" sz="2800" spc="4" dirty="0">
                <a:cs typeface="Calibri" panose="020F0502020204030204"/>
              </a:rPr>
              <a:t> </a:t>
            </a:r>
            <a:r>
              <a:rPr lang="en-US" sz="2800" spc="-4" dirty="0">
                <a:cs typeface="Calibri" panose="020F0502020204030204"/>
              </a:rPr>
              <a:t>truly</a:t>
            </a:r>
            <a:r>
              <a:rPr lang="en-US" sz="2800" dirty="0">
                <a:cs typeface="Calibri" panose="020F0502020204030204"/>
              </a:rPr>
              <a:t> </a:t>
            </a:r>
            <a:r>
              <a:rPr lang="en-US" sz="2800" spc="-9" dirty="0">
                <a:cs typeface="Calibri" panose="020F0502020204030204"/>
              </a:rPr>
              <a:t>random</a:t>
            </a:r>
            <a:r>
              <a:rPr lang="en-US" sz="2800" dirty="0">
                <a:cs typeface="Calibri" panose="020F0502020204030204"/>
              </a:rPr>
              <a:t> </a:t>
            </a:r>
            <a:r>
              <a:rPr lang="en-US" sz="2800" spc="-4" dirty="0">
                <a:cs typeface="Calibri" panose="020F0502020204030204"/>
              </a:rPr>
              <a:t>and</a:t>
            </a:r>
            <a:r>
              <a:rPr lang="en-US" sz="2800" spc="4" dirty="0">
                <a:cs typeface="Calibri" panose="020F0502020204030204"/>
              </a:rPr>
              <a:t> </a:t>
            </a:r>
            <a:r>
              <a:rPr lang="en-US" sz="2800" spc="-9" dirty="0">
                <a:cs typeface="Calibri" panose="020F0502020204030204"/>
              </a:rPr>
              <a:t>we</a:t>
            </a:r>
            <a:r>
              <a:rPr lang="en-US" sz="2800" spc="-13" dirty="0">
                <a:cs typeface="Calibri" panose="020F0502020204030204"/>
              </a:rPr>
              <a:t> have</a:t>
            </a:r>
            <a:r>
              <a:rPr lang="en-US" sz="2800" spc="-4" dirty="0">
                <a:cs typeface="Calibri" panose="020F0502020204030204"/>
              </a:rPr>
              <a:t> </a:t>
            </a:r>
            <a:r>
              <a:rPr lang="en-US" sz="2800" spc="-9" dirty="0">
                <a:cs typeface="Calibri" panose="020F0502020204030204"/>
              </a:rPr>
              <a:t>large </a:t>
            </a:r>
            <a:r>
              <a:rPr lang="en-US" sz="2800" spc="-4" dirty="0">
                <a:cs typeface="Calibri" panose="020F0502020204030204"/>
              </a:rPr>
              <a:t> sample</a:t>
            </a:r>
            <a:r>
              <a:rPr lang="en-US" sz="2800" dirty="0">
                <a:cs typeface="Calibri" panose="020F0502020204030204"/>
              </a:rPr>
              <a:t> of</a:t>
            </a:r>
            <a:r>
              <a:rPr lang="en-US" sz="2800" spc="-4" dirty="0">
                <a:cs typeface="Calibri" panose="020F0502020204030204"/>
              </a:rPr>
              <a:t> readings,</a:t>
            </a:r>
            <a:r>
              <a:rPr lang="en-US" sz="2800" spc="4" dirty="0">
                <a:cs typeface="Calibri" panose="020F0502020204030204"/>
              </a:rPr>
              <a:t> </a:t>
            </a:r>
            <a:r>
              <a:rPr lang="en-US" sz="2800" spc="-4" dirty="0">
                <a:cs typeface="Calibri" panose="020F0502020204030204"/>
              </a:rPr>
              <a:t>the</a:t>
            </a:r>
            <a:r>
              <a:rPr lang="en-US" sz="2800" spc="-9" dirty="0">
                <a:cs typeface="Calibri" panose="020F0502020204030204"/>
              </a:rPr>
              <a:t> </a:t>
            </a:r>
            <a:r>
              <a:rPr lang="en-US" sz="2800" spc="-13" dirty="0">
                <a:cs typeface="Calibri" panose="020F0502020204030204"/>
              </a:rPr>
              <a:t>data</a:t>
            </a:r>
            <a:r>
              <a:rPr lang="en-US" sz="2800" spc="9" dirty="0">
                <a:cs typeface="Calibri" panose="020F0502020204030204"/>
              </a:rPr>
              <a:t> </a:t>
            </a:r>
            <a:r>
              <a:rPr lang="en-US" sz="2800" spc="-4" dirty="0">
                <a:cs typeface="Calibri" panose="020F0502020204030204"/>
              </a:rPr>
              <a:t>and</a:t>
            </a:r>
            <a:r>
              <a:rPr lang="en-US" sz="2800" dirty="0">
                <a:cs typeface="Calibri" panose="020F0502020204030204"/>
              </a:rPr>
              <a:t> </a:t>
            </a:r>
            <a:r>
              <a:rPr lang="en-US" sz="2800" spc="-4" dirty="0">
                <a:cs typeface="Calibri" panose="020F0502020204030204"/>
              </a:rPr>
              <a:t>the</a:t>
            </a:r>
            <a:r>
              <a:rPr lang="en-US" sz="2800" dirty="0">
                <a:cs typeface="Calibri" panose="020F0502020204030204"/>
              </a:rPr>
              <a:t> </a:t>
            </a:r>
            <a:r>
              <a:rPr lang="en-US" sz="2800" spc="-13" dirty="0">
                <a:cs typeface="Calibri" panose="020F0502020204030204"/>
              </a:rPr>
              <a:t>standard </a:t>
            </a:r>
            <a:r>
              <a:rPr lang="en-US" sz="2800" spc="-294" dirty="0">
                <a:cs typeface="Calibri" panose="020F0502020204030204"/>
              </a:rPr>
              <a:t> </a:t>
            </a:r>
            <a:r>
              <a:rPr lang="en-US" sz="2800" spc="-4" dirty="0">
                <a:cs typeface="Calibri" panose="020F0502020204030204"/>
              </a:rPr>
              <a:t>deviation is</a:t>
            </a:r>
            <a:r>
              <a:rPr lang="en-US" sz="2800" dirty="0">
                <a:cs typeface="Calibri" panose="020F0502020204030204"/>
              </a:rPr>
              <a:t> </a:t>
            </a:r>
            <a:r>
              <a:rPr lang="en-US" sz="2800" spc="-9" dirty="0">
                <a:cs typeface="Calibri" panose="020F0502020204030204"/>
              </a:rPr>
              <a:t>related</a:t>
            </a:r>
            <a:r>
              <a:rPr lang="en-US" sz="2800" spc="-4" dirty="0">
                <a:cs typeface="Calibri" panose="020F0502020204030204"/>
              </a:rPr>
              <a:t> </a:t>
            </a:r>
            <a:r>
              <a:rPr lang="en-US" sz="2800" spc="-13" dirty="0">
                <a:cs typeface="Calibri" panose="020F0502020204030204"/>
              </a:rPr>
              <a:t>to</a:t>
            </a:r>
            <a:r>
              <a:rPr lang="en-US" sz="2800"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4" dirty="0">
                <a:solidFill>
                  <a:srgbClr val="FF0000"/>
                </a:solidFill>
                <a:cs typeface="Calibri" panose="020F0502020204030204"/>
              </a:rPr>
              <a:t>normal</a:t>
            </a:r>
            <a:r>
              <a:rPr lang="en-US" sz="2800" spc="4" dirty="0">
                <a:solidFill>
                  <a:srgbClr val="FF0000"/>
                </a:solidFill>
                <a:cs typeface="Calibri" panose="020F0502020204030204"/>
              </a:rPr>
              <a:t> </a:t>
            </a:r>
            <a:r>
              <a:rPr lang="en-US" sz="2800" spc="-9" dirty="0">
                <a:solidFill>
                  <a:srgbClr val="FF0000"/>
                </a:solidFill>
                <a:cs typeface="Calibri" panose="020F0502020204030204"/>
              </a:rPr>
              <a:t>probability </a:t>
            </a:r>
            <a:r>
              <a:rPr lang="en-US" sz="2800" spc="-4" dirty="0">
                <a:solidFill>
                  <a:srgbClr val="FF0000"/>
                </a:solidFill>
                <a:cs typeface="Calibri" panose="020F0502020204030204"/>
              </a:rPr>
              <a:t> </a:t>
            </a:r>
            <a:r>
              <a:rPr lang="en-US" sz="2800" dirty="0">
                <a:solidFill>
                  <a:srgbClr val="FF0000"/>
                </a:solidFill>
                <a:cs typeface="Calibri" panose="020F0502020204030204"/>
              </a:rPr>
              <a:t>curve.</a:t>
            </a:r>
            <a:endParaRPr lang="en-US" sz="2800" dirty="0">
              <a:solidFill>
                <a:srgbClr val="FF0000"/>
              </a:solidFill>
              <a:cs typeface="Calibri" panose="020F0502020204030204"/>
            </a:endParaRPr>
          </a:p>
          <a:p>
            <a:pPr marL="245110" marR="358140" indent="-146050">
              <a:lnSpc>
                <a:spcPct val="150000"/>
              </a:lnSpc>
              <a:spcBef>
                <a:spcPts val="320"/>
              </a:spcBef>
              <a:buFont typeface="Arial MT"/>
              <a:buChar char="•"/>
              <a:tabLst>
                <a:tab pos="245110" algn="l"/>
              </a:tabLst>
            </a:pPr>
            <a:r>
              <a:rPr lang="en-US" sz="2800" spc="-4" dirty="0">
                <a:cs typeface="Calibri" panose="020F0502020204030204"/>
              </a:rPr>
              <a:t>The</a:t>
            </a:r>
            <a:r>
              <a:rPr lang="en-US" sz="2800" dirty="0">
                <a:cs typeface="Calibri" panose="020F0502020204030204"/>
              </a:rPr>
              <a:t> </a:t>
            </a:r>
            <a:r>
              <a:rPr lang="en-US" sz="2800" spc="-4" dirty="0">
                <a:cs typeface="Calibri" panose="020F0502020204030204"/>
              </a:rPr>
              <a:t>normal</a:t>
            </a:r>
            <a:r>
              <a:rPr lang="en-US" sz="2800" spc="4" dirty="0">
                <a:cs typeface="Calibri" panose="020F0502020204030204"/>
              </a:rPr>
              <a:t> </a:t>
            </a:r>
            <a:r>
              <a:rPr lang="en-US" sz="2800" spc="-9" dirty="0">
                <a:cs typeface="Calibri" panose="020F0502020204030204"/>
              </a:rPr>
              <a:t>probability</a:t>
            </a:r>
            <a:r>
              <a:rPr lang="en-US" sz="2800" spc="21" dirty="0">
                <a:cs typeface="Calibri" panose="020F0502020204030204"/>
              </a:rPr>
              <a:t> </a:t>
            </a:r>
            <a:r>
              <a:rPr lang="en-US" sz="2800" spc="-4" dirty="0">
                <a:cs typeface="Calibri" panose="020F0502020204030204"/>
              </a:rPr>
              <a:t>curve</a:t>
            </a:r>
            <a:r>
              <a:rPr lang="en-US" sz="2800" dirty="0">
                <a:cs typeface="Calibri" panose="020F0502020204030204"/>
              </a:rPr>
              <a:t> </a:t>
            </a:r>
            <a:r>
              <a:rPr lang="en-US" sz="2800" spc="-4" dirty="0">
                <a:cs typeface="Calibri" panose="020F0502020204030204"/>
              </a:rPr>
              <a:t>has</a:t>
            </a:r>
            <a:r>
              <a:rPr lang="en-US" sz="2800" spc="4"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9" dirty="0">
                <a:cs typeface="Calibri" panose="020F0502020204030204"/>
              </a:rPr>
              <a:t>following </a:t>
            </a:r>
            <a:r>
              <a:rPr lang="en-US" sz="2800" spc="-294" dirty="0">
                <a:cs typeface="Calibri" panose="020F0502020204030204"/>
              </a:rPr>
              <a:t> </a:t>
            </a:r>
            <a:r>
              <a:rPr lang="en-US" sz="2800" spc="-9" dirty="0">
                <a:cs typeface="Calibri" panose="020F0502020204030204"/>
              </a:rPr>
              <a:t>characteristics:</a:t>
            </a:r>
            <a:endParaRPr lang="en-US" sz="2800" dirty="0">
              <a:cs typeface="Calibri" panose="020F0502020204030204"/>
            </a:endParaRPr>
          </a:p>
          <a:p>
            <a:pPr marL="415925" lvl="1" indent="-122555">
              <a:lnSpc>
                <a:spcPct val="150000"/>
              </a:lnSpc>
              <a:spcBef>
                <a:spcPts val="130"/>
              </a:spcBef>
              <a:buFont typeface="Arial MT"/>
              <a:buChar char="–"/>
              <a:tabLst>
                <a:tab pos="415925" algn="l"/>
              </a:tabLst>
            </a:pPr>
            <a:r>
              <a:rPr lang="en-US" sz="2800" spc="-4" dirty="0">
                <a:cs typeface="Calibri" panose="020F0502020204030204"/>
              </a:rPr>
              <a:t>68% of</a:t>
            </a:r>
            <a:r>
              <a:rPr lang="en-US" sz="2800" dirty="0">
                <a:cs typeface="Calibri" panose="020F0502020204030204"/>
              </a:rPr>
              <a:t> </a:t>
            </a:r>
            <a:r>
              <a:rPr lang="en-US" sz="2800" spc="-9" dirty="0">
                <a:cs typeface="Calibri" panose="020F0502020204030204"/>
              </a:rPr>
              <a:t>readings</a:t>
            </a:r>
            <a:r>
              <a:rPr lang="en-US" sz="2800" spc="4" dirty="0">
                <a:cs typeface="Calibri" panose="020F0502020204030204"/>
              </a:rPr>
              <a:t> </a:t>
            </a:r>
            <a:r>
              <a:rPr lang="en-US" sz="2800" spc="-4" dirty="0">
                <a:cs typeface="Calibri" panose="020F0502020204030204"/>
              </a:rPr>
              <a:t>lie</a:t>
            </a:r>
            <a:r>
              <a:rPr lang="en-US" sz="2800" dirty="0">
                <a:cs typeface="Calibri" panose="020F0502020204030204"/>
              </a:rPr>
              <a:t> </a:t>
            </a:r>
            <a:r>
              <a:rPr lang="en-US" sz="2800" spc="-4" dirty="0">
                <a:cs typeface="Calibri" panose="020F0502020204030204"/>
              </a:rPr>
              <a:t>within</a:t>
            </a:r>
            <a:r>
              <a:rPr lang="en-US" sz="2800" spc="4" dirty="0">
                <a:cs typeface="Calibri" panose="020F0502020204030204"/>
              </a:rPr>
              <a:t> </a:t>
            </a:r>
            <a:r>
              <a:rPr lang="en-US" sz="2800" spc="-4" dirty="0">
                <a:cs typeface="Calibri" panose="020F0502020204030204"/>
              </a:rPr>
              <a:t>±1σ</a:t>
            </a:r>
            <a:r>
              <a:rPr lang="en-US" sz="2800" spc="4" dirty="0">
                <a:cs typeface="Calibri" panose="020F0502020204030204"/>
              </a:rPr>
              <a:t> </a:t>
            </a:r>
            <a:r>
              <a:rPr lang="en-US" sz="2800" spc="-4" dirty="0">
                <a:cs typeface="Calibri" panose="020F0502020204030204"/>
              </a:rPr>
              <a:t>of the</a:t>
            </a:r>
            <a:r>
              <a:rPr lang="en-US" sz="2800" spc="4" dirty="0">
                <a:cs typeface="Calibri" panose="020F0502020204030204"/>
              </a:rPr>
              <a:t> </a:t>
            </a:r>
            <a:r>
              <a:rPr lang="en-US" sz="2800" spc="-4" dirty="0">
                <a:cs typeface="Calibri" panose="020F0502020204030204"/>
              </a:rPr>
              <a:t>mean</a:t>
            </a:r>
            <a:endParaRPr lang="en-US" sz="2800" dirty="0">
              <a:cs typeface="Calibri" panose="020F0502020204030204"/>
            </a:endParaRPr>
          </a:p>
          <a:p>
            <a:pPr marL="415925" lvl="1" indent="-122555">
              <a:lnSpc>
                <a:spcPct val="150000"/>
              </a:lnSpc>
              <a:spcBef>
                <a:spcPts val="145"/>
              </a:spcBef>
              <a:buFont typeface="Arial MT"/>
              <a:buChar char="–"/>
              <a:tabLst>
                <a:tab pos="415925" algn="l"/>
              </a:tabLst>
            </a:pPr>
            <a:r>
              <a:rPr lang="en-US" sz="2800" spc="-4" dirty="0">
                <a:cs typeface="Calibri" panose="020F0502020204030204"/>
              </a:rPr>
              <a:t>95.5%</a:t>
            </a:r>
            <a:r>
              <a:rPr lang="en-US" sz="2800" dirty="0">
                <a:cs typeface="Calibri" panose="020F0502020204030204"/>
              </a:rPr>
              <a:t> </a:t>
            </a:r>
            <a:r>
              <a:rPr lang="en-US" sz="2800" spc="-4" dirty="0">
                <a:cs typeface="Calibri" panose="020F0502020204030204"/>
              </a:rPr>
              <a:t>of </a:t>
            </a:r>
            <a:r>
              <a:rPr lang="en-US" sz="2800" spc="-9" dirty="0">
                <a:cs typeface="Calibri" panose="020F0502020204030204"/>
              </a:rPr>
              <a:t>readings</a:t>
            </a:r>
            <a:r>
              <a:rPr lang="en-US" sz="2800" spc="9" dirty="0">
                <a:cs typeface="Calibri" panose="020F0502020204030204"/>
              </a:rPr>
              <a:t> </a:t>
            </a:r>
            <a:r>
              <a:rPr lang="en-US" sz="2800" spc="-4" dirty="0">
                <a:cs typeface="Calibri" panose="020F0502020204030204"/>
              </a:rPr>
              <a:t>lie within</a:t>
            </a:r>
            <a:r>
              <a:rPr lang="en-US" sz="2800" spc="9" dirty="0">
                <a:cs typeface="Calibri" panose="020F0502020204030204"/>
              </a:rPr>
              <a:t> </a:t>
            </a:r>
            <a:r>
              <a:rPr lang="en-US" sz="2800" spc="-4" dirty="0">
                <a:cs typeface="Calibri" panose="020F0502020204030204"/>
              </a:rPr>
              <a:t>±2σ</a:t>
            </a:r>
            <a:r>
              <a:rPr lang="en-US" sz="2800" dirty="0">
                <a:cs typeface="Calibri" panose="020F0502020204030204"/>
              </a:rPr>
              <a:t> </a:t>
            </a:r>
            <a:r>
              <a:rPr lang="en-US" sz="2800" spc="-4" dirty="0">
                <a:cs typeface="Calibri" panose="020F0502020204030204"/>
              </a:rPr>
              <a:t>of</a:t>
            </a:r>
            <a:r>
              <a:rPr lang="en-US" sz="2800" dirty="0">
                <a:cs typeface="Calibri" panose="020F0502020204030204"/>
              </a:rPr>
              <a:t> </a:t>
            </a:r>
            <a:r>
              <a:rPr lang="en-US" sz="2800" spc="-4" dirty="0">
                <a:cs typeface="Calibri" panose="020F0502020204030204"/>
              </a:rPr>
              <a:t>the</a:t>
            </a:r>
            <a:r>
              <a:rPr lang="en-US" sz="2800" dirty="0">
                <a:cs typeface="Calibri" panose="020F0502020204030204"/>
              </a:rPr>
              <a:t> </a:t>
            </a:r>
            <a:r>
              <a:rPr lang="en-US" sz="2800" spc="-4" dirty="0">
                <a:cs typeface="Calibri" panose="020F0502020204030204"/>
              </a:rPr>
              <a:t>mean</a:t>
            </a:r>
            <a:endParaRPr lang="en-US" sz="2800" dirty="0">
              <a:cs typeface="Calibri" panose="020F0502020204030204"/>
            </a:endParaRPr>
          </a:p>
          <a:p>
            <a:pPr marL="415925" lvl="1" indent="-122555">
              <a:lnSpc>
                <a:spcPct val="150000"/>
              </a:lnSpc>
              <a:spcBef>
                <a:spcPts val="140"/>
              </a:spcBef>
              <a:buFont typeface="Arial MT"/>
              <a:buChar char="–"/>
              <a:tabLst>
                <a:tab pos="415925" algn="l"/>
              </a:tabLst>
            </a:pPr>
            <a:r>
              <a:rPr lang="en-US" sz="2800" spc="-4" dirty="0">
                <a:cs typeface="Calibri" panose="020F0502020204030204"/>
              </a:rPr>
              <a:t>99.7%</a:t>
            </a:r>
            <a:r>
              <a:rPr lang="en-US" sz="2800" dirty="0">
                <a:cs typeface="Calibri" panose="020F0502020204030204"/>
              </a:rPr>
              <a:t> </a:t>
            </a:r>
            <a:r>
              <a:rPr lang="en-US" sz="2800" spc="-4" dirty="0">
                <a:cs typeface="Calibri" panose="020F0502020204030204"/>
              </a:rPr>
              <a:t>of </a:t>
            </a:r>
            <a:r>
              <a:rPr lang="en-US" sz="2800" spc="-9" dirty="0">
                <a:cs typeface="Calibri" panose="020F0502020204030204"/>
              </a:rPr>
              <a:t>readings</a:t>
            </a:r>
            <a:r>
              <a:rPr lang="en-US" sz="2800" spc="9" dirty="0">
                <a:cs typeface="Calibri" panose="020F0502020204030204"/>
              </a:rPr>
              <a:t> </a:t>
            </a:r>
            <a:r>
              <a:rPr lang="en-US" sz="2800" spc="-4" dirty="0">
                <a:cs typeface="Calibri" panose="020F0502020204030204"/>
              </a:rPr>
              <a:t>lie within</a:t>
            </a:r>
            <a:r>
              <a:rPr lang="en-US" sz="2800" spc="9" dirty="0">
                <a:cs typeface="Calibri" panose="020F0502020204030204"/>
              </a:rPr>
              <a:t> </a:t>
            </a:r>
            <a:r>
              <a:rPr lang="en-US" sz="2800" spc="-4" dirty="0">
                <a:cs typeface="Calibri" panose="020F0502020204030204"/>
              </a:rPr>
              <a:t>±3σ</a:t>
            </a:r>
            <a:r>
              <a:rPr lang="en-US" sz="2800" dirty="0">
                <a:cs typeface="Calibri" panose="020F0502020204030204"/>
              </a:rPr>
              <a:t> </a:t>
            </a:r>
            <a:r>
              <a:rPr lang="en-US" sz="2800" spc="-4" dirty="0">
                <a:cs typeface="Calibri" panose="020F0502020204030204"/>
              </a:rPr>
              <a:t>of</a:t>
            </a:r>
            <a:r>
              <a:rPr lang="en-US" sz="2800" dirty="0">
                <a:cs typeface="Calibri" panose="020F0502020204030204"/>
              </a:rPr>
              <a:t> </a:t>
            </a:r>
            <a:r>
              <a:rPr lang="en-US" sz="2800" spc="-4" dirty="0">
                <a:cs typeface="Calibri" panose="020F0502020204030204"/>
              </a:rPr>
              <a:t>the</a:t>
            </a:r>
            <a:r>
              <a:rPr lang="en-US" sz="2800" dirty="0">
                <a:cs typeface="Calibri" panose="020F0502020204030204"/>
              </a:rPr>
              <a:t> </a:t>
            </a:r>
            <a:r>
              <a:rPr lang="en-US" sz="2800" spc="-4" dirty="0">
                <a:cs typeface="Calibri" panose="020F0502020204030204"/>
              </a:rPr>
              <a:t>mean</a:t>
            </a:r>
            <a:endParaRPr lang="en-US" sz="2400" dirty="0">
              <a:cs typeface="Calibri" panose="020F0502020204030204"/>
            </a:endParaRPr>
          </a:p>
        </p:txBody>
      </p:sp>
      <p:sp>
        <p:nvSpPr>
          <p:cNvPr id="4" name="TextBox 3"/>
          <p:cNvSpPr txBox="1"/>
          <p:nvPr/>
        </p:nvSpPr>
        <p:spPr>
          <a:xfrm>
            <a:off x="1040737" y="145703"/>
            <a:ext cx="9236738" cy="938719"/>
          </a:xfrm>
          <a:prstGeom prst="rect">
            <a:avLst/>
          </a:prstGeom>
          <a:noFill/>
        </p:spPr>
        <p:txBody>
          <a:bodyPr wrap="square">
            <a:spAutoFit/>
          </a:bodyPr>
          <a:lstStyle/>
          <a:p>
            <a:pPr marL="1323975" marR="675005" indent="-643890">
              <a:spcBef>
                <a:spcPts val="645"/>
              </a:spcBef>
            </a:pPr>
            <a:r>
              <a:rPr lang="en-US" sz="3200" spc="-13" dirty="0">
                <a:solidFill>
                  <a:srgbClr val="FF0000"/>
                </a:solidFill>
                <a:cs typeface="Calibri" panose="020F0502020204030204"/>
              </a:rPr>
              <a:t>Statistical </a:t>
            </a:r>
            <a:r>
              <a:rPr lang="en-US" sz="3200" spc="-4" dirty="0">
                <a:solidFill>
                  <a:srgbClr val="FF0000"/>
                </a:solidFill>
                <a:cs typeface="Calibri" panose="020F0502020204030204"/>
              </a:rPr>
              <a:t>Analysis of </a:t>
            </a:r>
            <a:r>
              <a:rPr lang="en-US" sz="3200" spc="-9" dirty="0">
                <a:solidFill>
                  <a:srgbClr val="FF0000"/>
                </a:solidFill>
                <a:cs typeface="Calibri" panose="020F0502020204030204"/>
              </a:rPr>
              <a:t>Error in </a:t>
            </a:r>
            <a:r>
              <a:rPr lang="en-US" sz="3200" spc="-376" dirty="0">
                <a:solidFill>
                  <a:srgbClr val="FF0000"/>
                </a:solidFill>
                <a:cs typeface="Calibri" panose="020F0502020204030204"/>
              </a:rPr>
              <a:t> </a:t>
            </a:r>
            <a:r>
              <a:rPr lang="en-US" sz="3200" spc="-9" dirty="0">
                <a:solidFill>
                  <a:srgbClr val="FF0000"/>
                </a:solidFill>
                <a:cs typeface="Calibri" panose="020F0502020204030204"/>
              </a:rPr>
              <a:t>Measurement</a:t>
            </a:r>
            <a:endParaRPr lang="en-US" sz="3200" spc="-9" dirty="0">
              <a:solidFill>
                <a:srgbClr val="FF0000"/>
              </a:solidFill>
              <a:cs typeface="Calibri" panose="020F0502020204030204"/>
            </a:endParaRPr>
          </a:p>
          <a:p>
            <a:pPr marL="1323975" marR="675005" indent="-643890">
              <a:spcBef>
                <a:spcPts val="645"/>
              </a:spcBef>
            </a:pPr>
            <a:endParaRPr lang="en-US" sz="1800" dirty="0">
              <a:solidFill>
                <a:srgbClr val="FF0000"/>
              </a:solidFill>
              <a:cs typeface="Calibri" panose="020F0502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srcRect/>
          <a:stretch>
            <a:fillRect/>
          </a:stretch>
        </p:blipFill>
        <p:spPr bwMode="auto">
          <a:xfrm>
            <a:off x="1362075" y="228600"/>
            <a:ext cx="7467600" cy="6211081"/>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a:off x="471101" y="1371600"/>
            <a:ext cx="10296973" cy="3993529"/>
          </a:xfrm>
          <a:prstGeom prst="rect">
            <a:avLst/>
          </a:prstGeom>
          <a:noFill/>
        </p:spPr>
        <p:txBody>
          <a:bodyPr wrap="square" rtlCol="0">
            <a:spAutoFit/>
          </a:bodyPr>
          <a:lstStyle/>
          <a:p>
            <a:pPr>
              <a:lnSpc>
                <a:spcPct val="150000"/>
              </a:lnSpc>
            </a:pPr>
            <a:r>
              <a:rPr lang="en-US" sz="3200" spc="-9" dirty="0">
                <a:solidFill>
                  <a:srgbClr val="FF0000"/>
                </a:solidFill>
                <a:cs typeface="Calibri" panose="020F0502020204030204"/>
              </a:rPr>
              <a:t>Example</a:t>
            </a:r>
            <a:r>
              <a:rPr lang="en-US" sz="3200" spc="-30" dirty="0">
                <a:solidFill>
                  <a:srgbClr val="FF0000"/>
                </a:solidFill>
                <a:cs typeface="Calibri" panose="020F0502020204030204"/>
              </a:rPr>
              <a:t> </a:t>
            </a:r>
            <a:r>
              <a:rPr lang="en-US" sz="3200" spc="-4" dirty="0">
                <a:solidFill>
                  <a:srgbClr val="FF0000"/>
                </a:solidFill>
                <a:cs typeface="Calibri" panose="020F0502020204030204"/>
              </a:rPr>
              <a:t>1:</a:t>
            </a:r>
            <a:endParaRPr lang="en-US" sz="3200" spc="-4" dirty="0">
              <a:solidFill>
                <a:srgbClr val="FF0000"/>
              </a:solidFill>
              <a:cs typeface="Calibri" panose="020F0502020204030204"/>
            </a:endParaRPr>
          </a:p>
          <a:p>
            <a:pPr>
              <a:lnSpc>
                <a:spcPct val="150000"/>
              </a:lnSpc>
            </a:pPr>
            <a:r>
              <a:rPr lang="en-US" sz="2800" dirty="0"/>
              <a:t>The temperature measured in eight locations in a room and the </a:t>
            </a:r>
            <a:r>
              <a:rPr lang="en-US" sz="2800" dirty="0" err="1"/>
              <a:t>the</a:t>
            </a:r>
            <a:r>
              <a:rPr lang="en-US" sz="2800" dirty="0"/>
              <a:t> values obtained were 21.2</a:t>
            </a:r>
            <a:r>
              <a:rPr lang="en-US" sz="2800" dirty="0">
                <a:latin typeface="Times New Roman" panose="02020603050405020304" pitchFamily="18" charset="0"/>
                <a:cs typeface="Times New Roman" panose="02020603050405020304" pitchFamily="18" charset="0"/>
              </a:rPr>
              <a:t>℃, 25.0 ℃,18.5 ℃,19.5 ℃,27.1 ℃,19.0 ℃ and 20.0. ℃  18.5 ℃ Find </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1. Arithmetic Mean</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2. Standard Deviation</a:t>
            </a:r>
            <a:endParaRPr lang="en-I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5" y="533400"/>
            <a:ext cx="10439400" cy="4742196"/>
          </a:xfrm>
          <a:prstGeom prst="rect">
            <a:avLst/>
          </a:prstGeom>
          <a:noFill/>
        </p:spPr>
        <p:txBody>
          <a:bodyPr wrap="square">
            <a:spAutoFit/>
          </a:bodyPr>
          <a:lstStyle/>
          <a:p>
            <a:pPr marL="98425" algn="just">
              <a:lnSpc>
                <a:spcPts val="1455"/>
              </a:lnSpc>
            </a:pPr>
            <a:r>
              <a:rPr lang="en-US" sz="3200" spc="-9" dirty="0">
                <a:solidFill>
                  <a:srgbClr val="FF0000"/>
                </a:solidFill>
                <a:cs typeface="Calibri" panose="020F0502020204030204"/>
              </a:rPr>
              <a:t>Example</a:t>
            </a:r>
            <a:r>
              <a:rPr lang="en-US" sz="3200" spc="-30" dirty="0">
                <a:solidFill>
                  <a:srgbClr val="FF0000"/>
                </a:solidFill>
                <a:cs typeface="Calibri" panose="020F0502020204030204"/>
              </a:rPr>
              <a:t> </a:t>
            </a:r>
            <a:r>
              <a:rPr lang="en-US" sz="3200" spc="-4" dirty="0">
                <a:solidFill>
                  <a:srgbClr val="FF0000"/>
                </a:solidFill>
                <a:cs typeface="Calibri" panose="020F0502020204030204"/>
              </a:rPr>
              <a:t>2:</a:t>
            </a:r>
            <a:endParaRPr lang="en-US" sz="3200" spc="-4" dirty="0">
              <a:solidFill>
                <a:srgbClr val="FF0000"/>
              </a:solidFill>
              <a:cs typeface="Calibri" panose="020F0502020204030204"/>
            </a:endParaRPr>
          </a:p>
          <a:p>
            <a:pPr marL="98425" algn="just">
              <a:lnSpc>
                <a:spcPct val="150000"/>
              </a:lnSpc>
            </a:pPr>
            <a:r>
              <a:rPr lang="en-US" sz="2800" spc="-4" dirty="0">
                <a:cs typeface="Calibri" panose="020F0502020204030204"/>
              </a:rPr>
              <a:t>The following 10 observations were recorded when measuring a voltage 41.7, 42.0 ,41.8 ,42.0, 42.1,41.9,  42.5,42.0,  41.9 and 41.8</a:t>
            </a:r>
            <a:endParaRPr lang="en-US" sz="2800" spc="-4" dirty="0">
              <a:cs typeface="Calibri" panose="020F0502020204030204"/>
            </a:endParaRPr>
          </a:p>
          <a:p>
            <a:pPr marL="98425" algn="just">
              <a:lnSpc>
                <a:spcPct val="150000"/>
              </a:lnSpc>
            </a:pPr>
            <a:r>
              <a:rPr lang="en-US" sz="2800" spc="-4" dirty="0">
                <a:cs typeface="Calibri" panose="020F0502020204030204"/>
              </a:rPr>
              <a:t>Find</a:t>
            </a:r>
            <a:endParaRPr lang="en-US" sz="2800" spc="-4" dirty="0">
              <a:cs typeface="Calibri" panose="020F0502020204030204"/>
            </a:endParaRPr>
          </a:p>
          <a:p>
            <a:pPr marL="612775" indent="-514350" algn="just">
              <a:lnSpc>
                <a:spcPct val="150000"/>
              </a:lnSpc>
              <a:buAutoNum type="arabicPeriod"/>
            </a:pPr>
            <a:r>
              <a:rPr lang="en-US" sz="2800" spc="-4" dirty="0">
                <a:cs typeface="Calibri" panose="020F0502020204030204"/>
              </a:rPr>
              <a:t>Arithmetic Mean(</a:t>
            </a:r>
            <a:r>
              <a:rPr lang="en-US" sz="2800" spc="-4" dirty="0">
                <a:solidFill>
                  <a:srgbClr val="C00000"/>
                </a:solidFill>
                <a:cs typeface="Calibri" panose="020F0502020204030204"/>
              </a:rPr>
              <a:t>A:41.97)</a:t>
            </a:r>
            <a:endParaRPr lang="en-US" sz="2800" spc="-4" dirty="0">
              <a:solidFill>
                <a:srgbClr val="C00000"/>
              </a:solidFill>
              <a:cs typeface="Calibri" panose="020F0502020204030204"/>
            </a:endParaRPr>
          </a:p>
          <a:p>
            <a:pPr marL="612775" indent="-514350" algn="just">
              <a:lnSpc>
                <a:spcPct val="150000"/>
              </a:lnSpc>
              <a:buAutoNum type="arabicPeriod"/>
            </a:pPr>
            <a:r>
              <a:rPr lang="en-US" sz="2800" spc="-4" dirty="0">
                <a:cs typeface="Calibri" panose="020F0502020204030204"/>
              </a:rPr>
              <a:t>Standard deviation(</a:t>
            </a:r>
            <a:r>
              <a:rPr lang="en-US" sz="2800" spc="-4" dirty="0">
                <a:solidFill>
                  <a:srgbClr val="C00000"/>
                </a:solidFill>
                <a:cs typeface="Calibri" panose="020F0502020204030204"/>
              </a:rPr>
              <a:t>A:0.221</a:t>
            </a:r>
            <a:r>
              <a:rPr lang="en-US" sz="2800" spc="-4" dirty="0">
                <a:cs typeface="Calibri" panose="020F0502020204030204"/>
              </a:rPr>
              <a:t>)</a:t>
            </a:r>
            <a:endParaRPr lang="en-US" sz="2800" spc="-4" dirty="0">
              <a:cs typeface="Calibri" panose="020F0502020204030204"/>
            </a:endParaRPr>
          </a:p>
          <a:p>
            <a:pPr marL="612775" indent="-514350" algn="just">
              <a:lnSpc>
                <a:spcPct val="150000"/>
              </a:lnSpc>
              <a:buAutoNum type="arabicPeriod"/>
            </a:pPr>
            <a:r>
              <a:rPr lang="en-US" sz="2800" spc="-4" dirty="0">
                <a:cs typeface="Calibri" panose="020F0502020204030204"/>
              </a:rPr>
              <a:t>Probable error of one reading</a:t>
            </a:r>
            <a:endParaRPr lang="en-US" sz="2800" spc="-4" dirty="0">
              <a:cs typeface="Calibri" panose="020F0502020204030204"/>
            </a:endParaRPr>
          </a:p>
          <a:p>
            <a:pPr marL="612775" indent="-514350" algn="just">
              <a:lnSpc>
                <a:spcPct val="150000"/>
              </a:lnSpc>
              <a:buAutoNum type="arabicPeriod"/>
            </a:pPr>
            <a:r>
              <a:rPr lang="en-US" sz="2800" spc="-4" dirty="0">
                <a:cs typeface="Calibri" panose="020F0502020204030204"/>
              </a:rPr>
              <a:t>Range</a:t>
            </a:r>
            <a:endParaRPr lang="en-US" sz="1600" spc="-4" dirty="0">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026" name="Picture 2"/>
          <p:cNvPicPr>
            <a:picLocks noChangeAspect="1" noChangeArrowheads="1"/>
          </p:cNvPicPr>
          <p:nvPr/>
        </p:nvPicPr>
        <p:blipFill>
          <a:blip r:embed="rId1" cstate="print"/>
          <a:srcRect/>
          <a:stretch>
            <a:fillRect/>
          </a:stretch>
        </p:blipFill>
        <p:spPr bwMode="auto">
          <a:xfrm>
            <a:off x="46738" y="762000"/>
            <a:ext cx="10707877" cy="5181600"/>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2991143" y="152400"/>
            <a:ext cx="3437738" cy="457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475" y="665599"/>
            <a:ext cx="10429875" cy="3107690"/>
          </a:xfrm>
          <a:prstGeom prst="rect">
            <a:avLst/>
          </a:prstGeom>
          <a:noFill/>
        </p:spPr>
        <p:txBody>
          <a:bodyPr wrap="square">
            <a:spAutoFit/>
          </a:bodyPr>
          <a:lstStyle/>
          <a:p>
            <a:pPr algn="just"/>
            <a:r>
              <a:rPr lang="en-US" sz="2800" spc="-9" dirty="0">
                <a:solidFill>
                  <a:srgbClr val="FF0000"/>
                </a:solidFill>
                <a:cs typeface="Calibri" panose="020F0502020204030204"/>
              </a:rPr>
              <a:t>Example</a:t>
            </a:r>
            <a:r>
              <a:rPr lang="en-US" sz="2800" spc="-30" dirty="0">
                <a:solidFill>
                  <a:srgbClr val="FF0000"/>
                </a:solidFill>
                <a:cs typeface="Calibri" panose="020F0502020204030204"/>
              </a:rPr>
              <a:t> </a:t>
            </a:r>
            <a:r>
              <a:rPr lang="en-US" sz="2800" spc="-4" dirty="0">
                <a:solidFill>
                  <a:srgbClr val="FF0000"/>
                </a:solidFill>
                <a:cs typeface="Calibri" panose="020F0502020204030204"/>
              </a:rPr>
              <a:t>3:</a:t>
            </a:r>
            <a:endParaRPr lang="en-US" sz="2800" spc="-4" dirty="0">
              <a:solidFill>
                <a:srgbClr val="FF0000"/>
              </a:solidFill>
              <a:cs typeface="Calibri" panose="020F0502020204030204"/>
            </a:endParaRPr>
          </a:p>
          <a:p>
            <a:pPr algn="just"/>
            <a:r>
              <a:rPr lang="en-US" sz="2800" dirty="0"/>
              <a:t>In a test temp. is measured</a:t>
            </a:r>
            <a:r>
              <a:rPr lang="en-IN" altLang="en-US" sz="2800" dirty="0"/>
              <a:t> </a:t>
            </a:r>
            <a:r>
              <a:rPr lang="en-US" sz="2800" dirty="0"/>
              <a:t>100 times with various instruments  and procedure and following observations made</a:t>
            </a:r>
            <a:endParaRPr lang="en-US" sz="2800" dirty="0"/>
          </a:p>
          <a:p>
            <a:pPr algn="just"/>
            <a:r>
              <a:rPr lang="en-US" sz="2800" dirty="0"/>
              <a:t>Find</a:t>
            </a:r>
            <a:endParaRPr lang="en-US" sz="2800" dirty="0"/>
          </a:p>
          <a:p>
            <a:pPr marL="514350" indent="-514350">
              <a:lnSpc>
                <a:spcPct val="150000"/>
              </a:lnSpc>
              <a:buAutoNum type="arabicPeriod"/>
            </a:pPr>
            <a:r>
              <a:rPr lang="en-US" sz="2800" dirty="0"/>
              <a:t>Arithmetic Mean(</a:t>
            </a:r>
            <a:r>
              <a:rPr lang="en-US" sz="2800" dirty="0">
                <a:solidFill>
                  <a:srgbClr val="C00000"/>
                </a:solidFill>
              </a:rPr>
              <a:t>400.78) </a:t>
            </a:r>
            <a:r>
              <a:rPr lang="en-US" sz="2800" dirty="0"/>
              <a:t>2.Average deviation(</a:t>
            </a:r>
            <a:r>
              <a:rPr lang="en-US" sz="2800" dirty="0">
                <a:solidFill>
                  <a:srgbClr val="C00000"/>
                </a:solidFill>
              </a:rPr>
              <a:t>1.048</a:t>
            </a:r>
            <a:r>
              <a:rPr lang="en-US" sz="2800" dirty="0"/>
              <a:t>)3.Standard Deviation(</a:t>
            </a:r>
            <a:r>
              <a:rPr lang="en-US" sz="2800" dirty="0">
                <a:solidFill>
                  <a:srgbClr val="C00000"/>
                </a:solidFill>
              </a:rPr>
              <a:t>1.38</a:t>
            </a:r>
            <a:r>
              <a:rPr lang="en-US" sz="2800" dirty="0"/>
              <a:t>),4. Variance 5. Probable error(</a:t>
            </a:r>
            <a:r>
              <a:rPr lang="en-US" sz="2800" dirty="0">
                <a:solidFill>
                  <a:srgbClr val="C00000"/>
                </a:solidFill>
              </a:rPr>
              <a:t>0.43</a:t>
            </a:r>
            <a:r>
              <a:rPr lang="en-US" sz="2800" dirty="0"/>
              <a:t>)</a:t>
            </a:r>
            <a:endParaRPr lang="en-US" sz="1800" dirty="0"/>
          </a:p>
        </p:txBody>
      </p:sp>
      <p:graphicFrame>
        <p:nvGraphicFramePr>
          <p:cNvPr id="9" name="Table 9"/>
          <p:cNvGraphicFramePr>
            <a:graphicFrameLocks noGrp="1"/>
          </p:cNvGraphicFramePr>
          <p:nvPr/>
        </p:nvGraphicFramePr>
        <p:xfrm>
          <a:off x="142870" y="4038600"/>
          <a:ext cx="10658480" cy="2286000"/>
        </p:xfrm>
        <a:graphic>
          <a:graphicData uri="http://schemas.openxmlformats.org/drawingml/2006/table">
            <a:tbl>
              <a:tblPr bandRow="1">
                <a:tableStyleId>{073A0DAA-6AF3-43AB-8588-CEC1D06C72B9}</a:tableStyleId>
              </a:tblPr>
              <a:tblGrid>
                <a:gridCol w="1065848"/>
                <a:gridCol w="1065848"/>
                <a:gridCol w="1065848"/>
                <a:gridCol w="1065848"/>
                <a:gridCol w="1065848"/>
                <a:gridCol w="1065848"/>
                <a:gridCol w="1065848"/>
                <a:gridCol w="1065848"/>
                <a:gridCol w="1065848"/>
                <a:gridCol w="1065848"/>
              </a:tblGrid>
              <a:tr h="1143000">
                <a:tc>
                  <a:txBody>
                    <a:bodyPr/>
                    <a:lstStyle/>
                    <a:p>
                      <a:r>
                        <a:rPr lang="en-US" sz="2800" dirty="0"/>
                        <a:t>Temp.</a:t>
                      </a:r>
                      <a:r>
                        <a:rPr lang="en-US" sz="2800" dirty="0">
                          <a:latin typeface="Times New Roman" panose="02020603050405020304" pitchFamily="18" charset="0"/>
                          <a:cs typeface="Times New Roman" panose="02020603050405020304" pitchFamily="18" charset="0"/>
                        </a:rPr>
                        <a:t> ℃</a:t>
                      </a:r>
                      <a:endParaRPr lang="en-IN" sz="2800" dirty="0"/>
                    </a:p>
                  </a:txBody>
                  <a:tcPr/>
                </a:tc>
                <a:tc>
                  <a:txBody>
                    <a:bodyPr/>
                    <a:lstStyle/>
                    <a:p>
                      <a:r>
                        <a:rPr lang="en-US" sz="2800" dirty="0"/>
                        <a:t>397</a:t>
                      </a:r>
                      <a:endParaRPr lang="en-IN" sz="2800" dirty="0"/>
                    </a:p>
                  </a:txBody>
                  <a:tcPr/>
                </a:tc>
                <a:tc>
                  <a:txBody>
                    <a:bodyPr/>
                    <a:lstStyle/>
                    <a:p>
                      <a:r>
                        <a:rPr lang="en-US" sz="2800" dirty="0"/>
                        <a:t>398</a:t>
                      </a:r>
                      <a:endParaRPr lang="en-IN" sz="2800" dirty="0"/>
                    </a:p>
                  </a:txBody>
                  <a:tcPr/>
                </a:tc>
                <a:tc>
                  <a:txBody>
                    <a:bodyPr/>
                    <a:lstStyle/>
                    <a:p>
                      <a:r>
                        <a:rPr lang="en-US" sz="2800" dirty="0"/>
                        <a:t>399</a:t>
                      </a:r>
                      <a:endParaRPr lang="en-IN" sz="2800" dirty="0"/>
                    </a:p>
                  </a:txBody>
                  <a:tcPr/>
                </a:tc>
                <a:tc>
                  <a:txBody>
                    <a:bodyPr/>
                    <a:lstStyle/>
                    <a:p>
                      <a:r>
                        <a:rPr lang="en-US" sz="2800" dirty="0"/>
                        <a:t>400</a:t>
                      </a:r>
                      <a:endParaRPr lang="en-IN" sz="2800" dirty="0"/>
                    </a:p>
                  </a:txBody>
                  <a:tcPr/>
                </a:tc>
                <a:tc>
                  <a:txBody>
                    <a:bodyPr/>
                    <a:lstStyle/>
                    <a:p>
                      <a:r>
                        <a:rPr lang="en-US" sz="2800" dirty="0"/>
                        <a:t>401</a:t>
                      </a:r>
                      <a:endParaRPr lang="en-IN" sz="2800" dirty="0"/>
                    </a:p>
                  </a:txBody>
                  <a:tcPr/>
                </a:tc>
                <a:tc>
                  <a:txBody>
                    <a:bodyPr/>
                    <a:lstStyle/>
                    <a:p>
                      <a:r>
                        <a:rPr lang="en-US" sz="2800" dirty="0"/>
                        <a:t>402</a:t>
                      </a:r>
                      <a:endParaRPr lang="en-IN" sz="2800" dirty="0"/>
                    </a:p>
                  </a:txBody>
                  <a:tcPr/>
                </a:tc>
                <a:tc>
                  <a:txBody>
                    <a:bodyPr/>
                    <a:lstStyle/>
                    <a:p>
                      <a:r>
                        <a:rPr lang="en-US" sz="2800" dirty="0"/>
                        <a:t>403</a:t>
                      </a:r>
                      <a:endParaRPr lang="en-IN" sz="2800" dirty="0"/>
                    </a:p>
                  </a:txBody>
                  <a:tcPr/>
                </a:tc>
                <a:tc>
                  <a:txBody>
                    <a:bodyPr/>
                    <a:lstStyle/>
                    <a:p>
                      <a:r>
                        <a:rPr lang="en-US" sz="2800" dirty="0"/>
                        <a:t>404</a:t>
                      </a:r>
                      <a:endParaRPr lang="en-IN" sz="2800" dirty="0"/>
                    </a:p>
                  </a:txBody>
                  <a:tcPr/>
                </a:tc>
                <a:tc>
                  <a:txBody>
                    <a:bodyPr/>
                    <a:lstStyle/>
                    <a:p>
                      <a:r>
                        <a:rPr lang="en-US" sz="2800" dirty="0"/>
                        <a:t>405</a:t>
                      </a:r>
                      <a:endParaRPr lang="en-IN" sz="2800" dirty="0"/>
                    </a:p>
                  </a:txBody>
                  <a:tcPr/>
                </a:tc>
              </a:tr>
              <a:tr h="1143000">
                <a:tc>
                  <a:txBody>
                    <a:bodyPr/>
                    <a:lstStyle/>
                    <a:p>
                      <a:r>
                        <a:rPr lang="en-US" sz="2800" dirty="0"/>
                        <a:t>Frequency</a:t>
                      </a:r>
                      <a:endParaRPr lang="en-IN" sz="2800" dirty="0"/>
                    </a:p>
                  </a:txBody>
                  <a:tcPr/>
                </a:tc>
                <a:tc>
                  <a:txBody>
                    <a:bodyPr/>
                    <a:lstStyle/>
                    <a:p>
                      <a:r>
                        <a:rPr lang="en-US" sz="2800" dirty="0"/>
                        <a:t>1</a:t>
                      </a:r>
                      <a:endParaRPr lang="en-IN" sz="2800" dirty="0"/>
                    </a:p>
                  </a:txBody>
                  <a:tcPr/>
                </a:tc>
                <a:tc>
                  <a:txBody>
                    <a:bodyPr/>
                    <a:lstStyle/>
                    <a:p>
                      <a:r>
                        <a:rPr lang="en-US" sz="2800" dirty="0"/>
                        <a:t>3</a:t>
                      </a:r>
                      <a:endParaRPr lang="en-IN" sz="2800" dirty="0"/>
                    </a:p>
                  </a:txBody>
                  <a:tcPr/>
                </a:tc>
                <a:tc>
                  <a:txBody>
                    <a:bodyPr/>
                    <a:lstStyle/>
                    <a:p>
                      <a:r>
                        <a:rPr lang="en-US" sz="2800" dirty="0"/>
                        <a:t>12</a:t>
                      </a:r>
                      <a:endParaRPr lang="en-IN" sz="2800" dirty="0"/>
                    </a:p>
                  </a:txBody>
                  <a:tcPr/>
                </a:tc>
                <a:tc>
                  <a:txBody>
                    <a:bodyPr/>
                    <a:lstStyle/>
                    <a:p>
                      <a:r>
                        <a:rPr lang="en-US" sz="2800"/>
                        <a:t>23</a:t>
                      </a:r>
                      <a:endParaRPr lang="en-IN" sz="2800" dirty="0"/>
                    </a:p>
                  </a:txBody>
                  <a:tcPr/>
                </a:tc>
                <a:tc>
                  <a:txBody>
                    <a:bodyPr/>
                    <a:lstStyle/>
                    <a:p>
                      <a:r>
                        <a:rPr lang="en-US" sz="2800" dirty="0"/>
                        <a:t>37</a:t>
                      </a:r>
                      <a:endParaRPr lang="en-IN" sz="2800" dirty="0"/>
                    </a:p>
                  </a:txBody>
                  <a:tcPr/>
                </a:tc>
                <a:tc>
                  <a:txBody>
                    <a:bodyPr/>
                    <a:lstStyle/>
                    <a:p>
                      <a:r>
                        <a:rPr lang="en-US" sz="2800" dirty="0"/>
                        <a:t>16</a:t>
                      </a:r>
                      <a:endParaRPr lang="en-IN" sz="2800" dirty="0"/>
                    </a:p>
                  </a:txBody>
                  <a:tcPr/>
                </a:tc>
                <a:tc>
                  <a:txBody>
                    <a:bodyPr/>
                    <a:lstStyle/>
                    <a:p>
                      <a:r>
                        <a:rPr lang="en-US" sz="2800" dirty="0"/>
                        <a:t>4</a:t>
                      </a:r>
                      <a:endParaRPr lang="en-IN" sz="2800" dirty="0"/>
                    </a:p>
                  </a:txBody>
                  <a:tcPr/>
                </a:tc>
                <a:tc>
                  <a:txBody>
                    <a:bodyPr/>
                    <a:lstStyle/>
                    <a:p>
                      <a:r>
                        <a:rPr lang="en-US" sz="2800" dirty="0"/>
                        <a:t>2</a:t>
                      </a:r>
                      <a:endParaRPr lang="en-IN" sz="2800" dirty="0"/>
                    </a:p>
                  </a:txBody>
                  <a:tcPr/>
                </a:tc>
                <a:tc>
                  <a:txBody>
                    <a:bodyPr/>
                    <a:lstStyle/>
                    <a:p>
                      <a:r>
                        <a:rPr lang="en-US" sz="2800" dirty="0"/>
                        <a:t>2</a:t>
                      </a:r>
                      <a:endParaRPr lang="en-IN" sz="2800" dirty="0"/>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800225" y="1028700"/>
          <a:ext cx="7200900" cy="2225040"/>
        </p:xfrm>
        <a:graphic>
          <a:graphicData uri="http://schemas.openxmlformats.org/drawingml/2006/table">
            <a:tbl>
              <a:tblPr>
                <a:tableStyleId>{5C22544A-7EE6-4342-B048-85BDC9FD1C3A}</a:tableStyleId>
              </a:tblPr>
              <a:tblGrid>
                <a:gridCol w="1028700"/>
                <a:gridCol w="1028700"/>
                <a:gridCol w="1028700"/>
                <a:gridCol w="1028700"/>
                <a:gridCol w="1028700"/>
                <a:gridCol w="1028700"/>
                <a:gridCol w="10287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mc:AlternateContent xmlns:mc="http://schemas.openxmlformats.org/markup-compatibility/2006" xmlns:a14="http://schemas.microsoft.com/office/drawing/2010/main">
        <mc:Choice Requires="a14">
          <p:graphicFrame>
            <p:nvGraphicFramePr>
              <p:cNvPr id="3" name="Table 3"/>
              <p:cNvGraphicFramePr>
                <a:graphicFrameLocks noGrp="1"/>
              </p:cNvGraphicFramePr>
              <p:nvPr/>
            </p:nvGraphicFramePr>
            <p:xfrm>
              <a:off x="371475" y="1028700"/>
              <a:ext cx="10210799" cy="4800598"/>
            </p:xfrm>
            <a:graphic>
              <a:graphicData uri="http://schemas.openxmlformats.org/drawingml/2006/table">
                <a:tbl>
                  <a:tblPr bandRow="1">
                    <a:tableStyleId>{073A0DAA-6AF3-43AB-8588-CEC1D06C72B9}</a:tableStyleId>
                  </a:tblPr>
                  <a:tblGrid>
                    <a:gridCol w="1235177"/>
                    <a:gridCol w="1235177"/>
                    <a:gridCol w="1152832"/>
                    <a:gridCol w="2388009"/>
                    <a:gridCol w="1304005"/>
                    <a:gridCol w="1001659"/>
                    <a:gridCol w="1646903"/>
                    <a:gridCol w="247037"/>
                  </a:tblGrid>
                  <a:tr h="1270748">
                    <a:tc>
                      <a:txBody>
                        <a:bodyPr/>
                        <a:lstStyle/>
                        <a:p>
                          <a:r>
                            <a:rPr lang="en-US" sz="2800" dirty="0">
                              <a:solidFill>
                                <a:srgbClr val="C00000"/>
                              </a:solidFill>
                            </a:rPr>
                            <a:t>Temp</a:t>
                          </a:r>
                          <a:endParaRPr lang="en-US" sz="2800" dirty="0">
                            <a:solidFill>
                              <a:srgbClr val="C00000"/>
                            </a:solidFill>
                          </a:endParaRPr>
                        </a:p>
                        <a:p>
                          <a:r>
                            <a:rPr lang="en-IN"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endParaRPr>
                        </a:p>
                      </a:txBody>
                      <a:tcPr/>
                    </a:tc>
                    <a:tc>
                      <a:txBody>
                        <a:bodyPr/>
                        <a:lstStyle/>
                        <a:p>
                          <a:r>
                            <a:rPr lang="en-US" sz="2800" dirty="0">
                              <a:solidFill>
                                <a:srgbClr val="C00000"/>
                              </a:solidFill>
                            </a:rPr>
                            <a:t>Freq.</a:t>
                          </a:r>
                          <a:endParaRPr lang="en-US" sz="2800" dirty="0">
                            <a:solidFill>
                              <a:srgbClr val="C00000"/>
                            </a:solidFill>
                          </a:endParaRPr>
                        </a:p>
                        <a:p>
                          <a:r>
                            <a:rPr lang="en-US" sz="2800" dirty="0">
                              <a:solidFill>
                                <a:srgbClr val="C00000"/>
                              </a:solidFill>
                            </a:rPr>
                            <a:t>(f)</a:t>
                          </a:r>
                          <a:endParaRPr lang="en-IN" sz="2800" dirty="0">
                            <a:solidFill>
                              <a:srgbClr val="C00000"/>
                            </a:solidFill>
                          </a:endParaRPr>
                        </a:p>
                      </a:txBody>
                      <a:tcPr/>
                    </a:tc>
                    <a:tc>
                      <a:txBody>
                        <a:bodyPr/>
                        <a:lstStyle/>
                        <a:p>
                          <a:r>
                            <a:rPr lang="en-US" sz="2800" dirty="0">
                              <a:solidFill>
                                <a:srgbClr val="C00000"/>
                              </a:solidFill>
                            </a:rPr>
                            <a:t>T*f</a:t>
                          </a:r>
                          <a:endParaRPr lang="en-IN" sz="2800" dirty="0">
                            <a:solidFill>
                              <a:srgbClr val="C00000"/>
                            </a:solidFill>
                          </a:endParaRPr>
                        </a:p>
                      </a:txBody>
                      <a:tcPr/>
                    </a:tc>
                    <a:tc>
                      <a:txBody>
                        <a:bodyPr/>
                        <a:lstStyle/>
                        <a:p>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𝑑</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𝑇</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𝑇</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𝑏𝑎𝑟</m:t>
                                </m:r>
                                <m:r>
                                  <a:rPr lang="en-US" sz="2800" b="0" i="1" smtClean="0">
                                    <a:solidFill>
                                      <a:srgbClr val="C00000"/>
                                    </a:solidFill>
                                    <a:latin typeface="Cambria Math" panose="02040503050406030204" pitchFamily="18" charset="0"/>
                                  </a:rPr>
                                  <m:t>)</m:t>
                                </m:r>
                              </m:oMath>
                            </m:oMathPara>
                          </a14:m>
                          <a:endParaRPr lang="en-IN" sz="2800" dirty="0">
                            <a:solidFill>
                              <a:srgbClr val="C00000"/>
                            </a:solidFill>
                          </a:endParaRPr>
                        </a:p>
                      </a:txBody>
                      <a:tcPr/>
                    </a:tc>
                    <a:tc>
                      <a:txBody>
                        <a:bodyPr/>
                        <a:lstStyle/>
                        <a:p>
                          <a14:m>
                            <m:oMathPara xmlns:m="http://schemas.openxmlformats.org/officeDocument/2006/math">
                              <m:oMathParaPr>
                                <m:jc m:val="centerGroup"/>
                              </m:oMathParaPr>
                              <m:oMath xmlns:m="http://schemas.openxmlformats.org/officeDocument/2006/math">
                                <m:d>
                                  <m:dPr>
                                    <m:begChr m:val="|"/>
                                    <m:endChr m:val="|"/>
                                    <m:ctrlPr>
                                      <a:rPr lang="en-IN" sz="280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𝑓</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𝑑</m:t>
                                    </m:r>
                                  </m:e>
                                </m:d>
                              </m:oMath>
                            </m:oMathPara>
                          </a14:m>
                          <a:endParaRPr lang="en-IN" sz="2800" dirty="0">
                            <a:solidFill>
                              <a:srgbClr val="C00000"/>
                            </a:solidFill>
                          </a:endParaRPr>
                        </a:p>
                      </a:txBody>
                      <a:tcPr/>
                    </a:tc>
                    <a:tc>
                      <a:txBody>
                        <a:bodyPr/>
                        <a:lstStyle/>
                        <a:p>
                          <a14:m>
                            <m:oMathPara xmlns:m="http://schemas.openxmlformats.org/officeDocument/2006/math">
                              <m:oMathParaPr>
                                <m:jc m:val="centerGroup"/>
                              </m:oMathParaPr>
                              <m:oMath xmlns:m="http://schemas.openxmlformats.org/officeDocument/2006/math">
                                <m:sSup>
                                  <m:sSupPr>
                                    <m:ctrlPr>
                                      <a:rPr lang="en-IN" sz="280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𝑑</m:t>
                                    </m:r>
                                  </m:e>
                                  <m:sup>
                                    <m:r>
                                      <a:rPr lang="en-US" sz="2800" b="0" i="1" smtClean="0">
                                        <a:solidFill>
                                          <a:srgbClr val="C00000"/>
                                        </a:solidFill>
                                        <a:latin typeface="Cambria Math" panose="02040503050406030204" pitchFamily="18" charset="0"/>
                                      </a:rPr>
                                      <m:t>2</m:t>
                                    </m:r>
                                  </m:sup>
                                </m:sSup>
                              </m:oMath>
                            </m:oMathPara>
                          </a14:m>
                          <a:endParaRPr lang="en-IN" sz="2800" dirty="0">
                            <a:solidFill>
                              <a:srgbClr val="C00000"/>
                            </a:solidFill>
                          </a:endParaRPr>
                        </a:p>
                      </a:txBody>
                      <a:tcPr/>
                    </a:tc>
                    <a:tc>
                      <a:txBody>
                        <a:bodyPr/>
                        <a:lstStyle/>
                        <a:p>
                          <a:r>
                            <a:rPr lang="en-US" sz="2800" dirty="0">
                              <a:solidFill>
                                <a:srgbClr val="C00000"/>
                              </a:solidFill>
                            </a:rPr>
                            <a:t>F*</a:t>
                          </a:r>
                          <a14:m>
                            <m:oMath xmlns:m="http://schemas.openxmlformats.org/officeDocument/2006/math">
                              <m:sSup>
                                <m:sSupPr>
                                  <m:ctrlPr>
                                    <a:rPr lang="en-IN" sz="280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𝑑</m:t>
                                  </m:r>
                                </m:e>
                                <m:sup>
                                  <m:r>
                                    <a:rPr lang="en-US" sz="2800" b="0" i="1" smtClean="0">
                                      <a:solidFill>
                                        <a:srgbClr val="C00000"/>
                                      </a:solidFill>
                                      <a:latin typeface="Cambria Math" panose="02040503050406030204" pitchFamily="18" charset="0"/>
                                    </a:rPr>
                                    <m:t>2</m:t>
                                  </m:r>
                                </m:sup>
                              </m:sSup>
                            </m:oMath>
                          </a14:m>
                          <a:endParaRPr lang="en-IN" sz="2800" dirty="0">
                            <a:solidFill>
                              <a:srgbClr val="C00000"/>
                            </a:solidFill>
                          </a:endParaRPr>
                        </a:p>
                      </a:txBody>
                      <a:tcPr/>
                    </a:tc>
                    <a:tc rowSpan="6">
                      <a:txBody>
                        <a:bodyPr/>
                        <a:lstStyle/>
                        <a:p>
                          <a:endParaRPr lang="en-IN" sz="2400" dirty="0">
                            <a:solidFill>
                              <a:srgbClr val="C00000"/>
                            </a:solidFill>
                          </a:endParaRPr>
                        </a:p>
                      </a:txBody>
                      <a:tcPr/>
                    </a:tc>
                  </a:tr>
                  <a:tr h="705970">
                    <a:tc>
                      <a:txBody>
                        <a:bodyPr/>
                        <a:lstStyle/>
                        <a:p>
                          <a:r>
                            <a:rPr lang="en-US" sz="2400" dirty="0"/>
                            <a:t>397</a:t>
                          </a:r>
                          <a:endParaRPr lang="en-IN" sz="2400" dirty="0"/>
                        </a:p>
                      </a:txBody>
                      <a:tcPr/>
                    </a:tc>
                    <a:tc>
                      <a:txBody>
                        <a:bodyPr/>
                        <a:lstStyle/>
                        <a:p>
                          <a:r>
                            <a:rPr lang="en-US" sz="2400" dirty="0"/>
                            <a:t>1</a:t>
                          </a:r>
                          <a:endParaRPr lang="en-IN" sz="2400" dirty="0"/>
                        </a:p>
                      </a:txBody>
                      <a:tcPr/>
                    </a:tc>
                    <a:tc>
                      <a:txBody>
                        <a:bodyPr/>
                        <a:lstStyle/>
                        <a:p>
                          <a:r>
                            <a:rPr lang="en-US" sz="2400" dirty="0"/>
                            <a:t>397</a:t>
                          </a:r>
                          <a:endParaRPr lang="en-IN" sz="2400" dirty="0"/>
                        </a:p>
                      </a:txBody>
                      <a:tcPr/>
                    </a:tc>
                    <a:tc>
                      <a:txBody>
                        <a:bodyPr/>
                        <a:lstStyle/>
                        <a:p>
                          <a:r>
                            <a:rPr lang="en-US" sz="2400" dirty="0"/>
                            <a:t>-3.78</a:t>
                          </a:r>
                          <a:endParaRPr lang="en-IN" sz="2400" dirty="0"/>
                        </a:p>
                      </a:txBody>
                      <a:tcPr/>
                    </a:tc>
                    <a:tc>
                      <a:txBody>
                        <a:bodyPr/>
                        <a:lstStyle/>
                        <a:p>
                          <a:r>
                            <a:rPr lang="en-US" sz="2400" dirty="0"/>
                            <a:t>3.78</a:t>
                          </a:r>
                          <a:endParaRPr lang="en-IN" sz="2400" dirty="0"/>
                        </a:p>
                      </a:txBody>
                      <a:tcPr/>
                    </a:tc>
                    <a:tc>
                      <a:txBody>
                        <a:bodyPr/>
                        <a:lstStyle/>
                        <a:p>
                          <a:r>
                            <a:rPr lang="en-US" sz="2400" dirty="0"/>
                            <a:t>14.28</a:t>
                          </a:r>
                          <a:endParaRPr lang="en-IN" sz="2400" dirty="0"/>
                        </a:p>
                      </a:txBody>
                      <a:tcPr/>
                    </a:tc>
                    <a:tc>
                      <a:txBody>
                        <a:bodyPr/>
                        <a:lstStyle/>
                        <a:p>
                          <a:r>
                            <a:rPr lang="en-US" sz="2400" dirty="0"/>
                            <a:t>14.28</a:t>
                          </a:r>
                          <a:endParaRPr lang="en-IN" sz="2400" dirty="0"/>
                        </a:p>
                      </a:txBody>
                      <a:tcPr/>
                    </a:tc>
                    <a:tc vMerge="1">
                      <a:tcPr/>
                    </a:tc>
                  </a:tr>
                  <a:tr h="705970">
                    <a:tc>
                      <a:txBody>
                        <a:bodyPr/>
                        <a:lstStyle/>
                        <a:p>
                          <a:r>
                            <a:rPr lang="en-US" sz="2400" dirty="0"/>
                            <a:t>398</a:t>
                          </a:r>
                          <a:endParaRPr lang="en-IN" sz="2400" dirty="0"/>
                        </a:p>
                      </a:txBody>
                      <a:tcPr/>
                    </a:tc>
                    <a:tc>
                      <a:txBody>
                        <a:bodyPr/>
                        <a:lstStyle/>
                        <a:p>
                          <a:r>
                            <a:rPr lang="en-US" sz="2400" dirty="0"/>
                            <a:t>3</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dirty="0"/>
                        </a:p>
                      </a:txBody>
                      <a:tcPr/>
                    </a:tc>
                    <a:tc>
                      <a:txBody>
                        <a:bodyPr/>
                        <a:lstStyle/>
                        <a:p>
                          <a:endParaRPr lang="en-IN" sz="2400"/>
                        </a:p>
                      </a:txBody>
                      <a:tcPr/>
                    </a:tc>
                    <a:tc vMerge="1">
                      <a:tcPr/>
                    </a:tc>
                  </a:tr>
                  <a:tr h="705970">
                    <a:tc>
                      <a:txBody>
                        <a:bodyPr/>
                        <a:lstStyle/>
                        <a:p>
                          <a:r>
                            <a:rPr lang="en-US" sz="2400" dirty="0"/>
                            <a:t>399</a:t>
                          </a:r>
                          <a:endParaRPr lang="en-IN" sz="2400" dirty="0"/>
                        </a:p>
                      </a:txBody>
                      <a:tcPr/>
                    </a:tc>
                    <a:tc>
                      <a:txBody>
                        <a:bodyPr/>
                        <a:lstStyle/>
                        <a:p>
                          <a:r>
                            <a:rPr lang="en-US" sz="2400" dirty="0"/>
                            <a:t>12</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r>
                            <a:rPr lang="en-US" sz="2400" dirty="0"/>
                            <a:t>.</a:t>
                          </a:r>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endParaRPr lang="en-IN" sz="2400" dirty="0"/>
                        </a:p>
                      </a:txBody>
                      <a:tcPr/>
                    </a:tc>
                    <a:tc>
                      <a:txBody>
                        <a:bodyPr/>
                        <a:lstStyle/>
                        <a:p>
                          <a:r>
                            <a:rPr lang="en-US" sz="2400" dirty="0">
                              <a:solidFill>
                                <a:srgbClr val="C00000"/>
                              </a:solidFill>
                            </a:rPr>
                            <a:t>100</a:t>
                          </a:r>
                          <a:endParaRPr lang="en-IN" sz="2400" dirty="0">
                            <a:solidFill>
                              <a:srgbClr val="C00000"/>
                            </a:solidFill>
                          </a:endParaRPr>
                        </a:p>
                      </a:txBody>
                      <a:tcPr/>
                    </a:tc>
                    <a:tc>
                      <a:txBody>
                        <a:bodyPr/>
                        <a:lstStyle/>
                        <a:p>
                          <a:r>
                            <a:rPr lang="en-US" sz="2400" dirty="0">
                              <a:solidFill>
                                <a:srgbClr val="C00000"/>
                              </a:solidFill>
                            </a:rPr>
                            <a:t>400.78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102.8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190.66</a:t>
                          </a:r>
                          <a:endParaRPr lang="en-IN" sz="2400" dirty="0">
                            <a:solidFill>
                              <a:srgbClr val="C00000"/>
                            </a:solidFill>
                          </a:endParaRPr>
                        </a:p>
                      </a:txBody>
                      <a:tcPr/>
                    </a:tc>
                    <a:tc vMerge="1">
                      <a:tcPr/>
                    </a:tc>
                  </a:tr>
                </a:tbl>
              </a:graphicData>
            </a:graphic>
          </p:graphicFrame>
        </mc:Choice>
        <mc:Fallback xmlns="">
          <p:graphicFrame>
            <p:nvGraphicFramePr>
              <p:cNvPr id="3" name="Table 3"/>
              <p:cNvGraphicFramePr>
                <a:graphicFrameLocks noGrp="1"/>
              </p:cNvGraphicFramePr>
              <p:nvPr/>
            </p:nvGraphicFramePr>
            <p:xfrm>
              <a:off x="371475" y="1028700"/>
              <a:ext cx="10210799" cy="4800598"/>
            </p:xfrm>
            <a:graphic>
              <a:graphicData uri="http://schemas.openxmlformats.org/drawingml/2006/table">
                <a:tbl>
                  <a:tblPr bandRow="1">
                    <a:tableStyleId>{073A0DAA-6AF3-43AB-8588-CEC1D06C72B9}</a:tableStyleId>
                  </a:tblPr>
                  <a:tblGrid>
                    <a:gridCol w="1235177"/>
                    <a:gridCol w="1235177"/>
                    <a:gridCol w="1152832"/>
                    <a:gridCol w="2388009"/>
                    <a:gridCol w="1304005"/>
                    <a:gridCol w="1001659"/>
                    <a:gridCol w="1646903"/>
                    <a:gridCol w="247037"/>
                  </a:tblGrid>
                  <a:tr h="1371600">
                    <a:tc>
                      <a:txBody>
                        <a:bodyPr/>
                        <a:lstStyle/>
                        <a:p>
                          <a:r>
                            <a:rPr lang="en-US" sz="2800" dirty="0">
                              <a:solidFill>
                                <a:srgbClr val="C00000"/>
                              </a:solidFill>
                            </a:rPr>
                            <a:t>Temp</a:t>
                          </a:r>
                          <a:endParaRPr lang="en-US" sz="2800" dirty="0">
                            <a:solidFill>
                              <a:srgbClr val="C00000"/>
                            </a:solidFill>
                          </a:endParaRPr>
                        </a:p>
                        <a:p>
                          <a:r>
                            <a:rPr lang="en-IN"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endParaRPr>
                        </a:p>
                      </a:txBody>
                      <a:tcPr/>
                    </a:tc>
                    <a:tc>
                      <a:txBody>
                        <a:bodyPr/>
                        <a:lstStyle/>
                        <a:p>
                          <a:r>
                            <a:rPr lang="en-US" sz="2800" dirty="0">
                              <a:solidFill>
                                <a:srgbClr val="C00000"/>
                              </a:solidFill>
                            </a:rPr>
                            <a:t>Freq.</a:t>
                          </a:r>
                          <a:endParaRPr lang="en-US" sz="2800" dirty="0">
                            <a:solidFill>
                              <a:srgbClr val="C00000"/>
                            </a:solidFill>
                          </a:endParaRPr>
                        </a:p>
                        <a:p>
                          <a:r>
                            <a:rPr lang="en-US" sz="2800" dirty="0">
                              <a:solidFill>
                                <a:srgbClr val="C00000"/>
                              </a:solidFill>
                            </a:rPr>
                            <a:t>(f)</a:t>
                          </a:r>
                          <a:endParaRPr lang="en-IN" sz="2800" dirty="0">
                            <a:solidFill>
                              <a:srgbClr val="C00000"/>
                            </a:solidFill>
                          </a:endParaRPr>
                        </a:p>
                      </a:txBody>
                      <a:tcPr/>
                    </a:tc>
                    <a:tc>
                      <a:txBody>
                        <a:bodyPr/>
                        <a:lstStyle/>
                        <a:p>
                          <a:r>
                            <a:rPr lang="en-US" sz="2800" dirty="0">
                              <a:solidFill>
                                <a:srgbClr val="C00000"/>
                              </a:solidFill>
                            </a:rPr>
                            <a:t>T*f</a:t>
                          </a:r>
                          <a:endParaRPr lang="en-IN" sz="2800" dirty="0">
                            <a:solidFill>
                              <a:srgbClr val="C00000"/>
                            </a:solidFill>
                          </a:endParaRPr>
                        </a:p>
                      </a:txBody>
                      <a:tcPr/>
                    </a:tc>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c rowSpan="6">
                      <a:txBody>
                        <a:bodyPr/>
                        <a:lstStyle/>
                        <a:p>
                          <a:endParaRPr lang="en-IN" sz="2400" dirty="0">
                            <a:solidFill>
                              <a:srgbClr val="C00000"/>
                            </a:solidFill>
                          </a:endParaRPr>
                        </a:p>
                      </a:txBody>
                      <a:tcPr/>
                    </a:tc>
                  </a:tr>
                  <a:tr h="705970">
                    <a:tc>
                      <a:txBody>
                        <a:bodyPr/>
                        <a:lstStyle/>
                        <a:p>
                          <a:r>
                            <a:rPr lang="en-US" sz="2400" dirty="0"/>
                            <a:t>397</a:t>
                          </a:r>
                          <a:endParaRPr lang="en-IN" sz="2400" dirty="0"/>
                        </a:p>
                      </a:txBody>
                      <a:tcPr/>
                    </a:tc>
                    <a:tc>
                      <a:txBody>
                        <a:bodyPr/>
                        <a:lstStyle/>
                        <a:p>
                          <a:r>
                            <a:rPr lang="en-US" sz="2400" dirty="0"/>
                            <a:t>1</a:t>
                          </a:r>
                          <a:endParaRPr lang="en-IN" sz="2400" dirty="0"/>
                        </a:p>
                      </a:txBody>
                      <a:tcPr/>
                    </a:tc>
                    <a:tc>
                      <a:txBody>
                        <a:bodyPr/>
                        <a:lstStyle/>
                        <a:p>
                          <a:r>
                            <a:rPr lang="en-US" sz="2400" dirty="0"/>
                            <a:t>397</a:t>
                          </a:r>
                          <a:endParaRPr lang="en-IN" sz="2400" dirty="0"/>
                        </a:p>
                      </a:txBody>
                      <a:tcPr/>
                    </a:tc>
                    <a:tc>
                      <a:txBody>
                        <a:bodyPr/>
                        <a:lstStyle/>
                        <a:p>
                          <a:r>
                            <a:rPr lang="en-US" sz="2400" dirty="0"/>
                            <a:t>-3.78</a:t>
                          </a:r>
                          <a:endParaRPr lang="en-IN" sz="2400" dirty="0"/>
                        </a:p>
                      </a:txBody>
                      <a:tcPr/>
                    </a:tc>
                    <a:tc>
                      <a:txBody>
                        <a:bodyPr/>
                        <a:lstStyle/>
                        <a:p>
                          <a:r>
                            <a:rPr lang="en-US" sz="2400" dirty="0"/>
                            <a:t>3.78</a:t>
                          </a:r>
                          <a:endParaRPr lang="en-IN" sz="2400" dirty="0"/>
                        </a:p>
                      </a:txBody>
                      <a:tcPr/>
                    </a:tc>
                    <a:tc>
                      <a:txBody>
                        <a:bodyPr/>
                        <a:lstStyle/>
                        <a:p>
                          <a:r>
                            <a:rPr lang="en-US" sz="2400" dirty="0"/>
                            <a:t>14.28</a:t>
                          </a:r>
                          <a:endParaRPr lang="en-IN" sz="2400" dirty="0"/>
                        </a:p>
                      </a:txBody>
                      <a:tcPr/>
                    </a:tc>
                    <a:tc>
                      <a:txBody>
                        <a:bodyPr/>
                        <a:lstStyle/>
                        <a:p>
                          <a:r>
                            <a:rPr lang="en-US" sz="2400" dirty="0"/>
                            <a:t>14.28</a:t>
                          </a:r>
                          <a:endParaRPr lang="en-IN" sz="2400" dirty="0"/>
                        </a:p>
                      </a:txBody>
                      <a:tcPr/>
                    </a:tc>
                    <a:tc vMerge="1">
                      <a:tcPr/>
                    </a:tc>
                  </a:tr>
                  <a:tr h="705970">
                    <a:tc>
                      <a:txBody>
                        <a:bodyPr/>
                        <a:lstStyle/>
                        <a:p>
                          <a:r>
                            <a:rPr lang="en-US" sz="2400" dirty="0"/>
                            <a:t>398</a:t>
                          </a:r>
                          <a:endParaRPr lang="en-IN" sz="2400" dirty="0"/>
                        </a:p>
                      </a:txBody>
                      <a:tcPr/>
                    </a:tc>
                    <a:tc>
                      <a:txBody>
                        <a:bodyPr/>
                        <a:lstStyle/>
                        <a:p>
                          <a:r>
                            <a:rPr lang="en-US" sz="2400" dirty="0"/>
                            <a:t>3</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dirty="0"/>
                        </a:p>
                      </a:txBody>
                      <a:tcPr/>
                    </a:tc>
                    <a:tc>
                      <a:txBody>
                        <a:bodyPr/>
                        <a:lstStyle/>
                        <a:p>
                          <a:endParaRPr lang="en-IN" sz="2400"/>
                        </a:p>
                      </a:txBody>
                      <a:tcPr/>
                    </a:tc>
                    <a:tc vMerge="1">
                      <a:tcPr/>
                    </a:tc>
                  </a:tr>
                  <a:tr h="705970">
                    <a:tc>
                      <a:txBody>
                        <a:bodyPr/>
                        <a:lstStyle/>
                        <a:p>
                          <a:r>
                            <a:rPr lang="en-US" sz="2400" dirty="0"/>
                            <a:t>399</a:t>
                          </a:r>
                          <a:endParaRPr lang="en-IN" sz="2400" dirty="0"/>
                        </a:p>
                      </a:txBody>
                      <a:tcPr/>
                    </a:tc>
                    <a:tc>
                      <a:txBody>
                        <a:bodyPr/>
                        <a:lstStyle/>
                        <a:p>
                          <a:r>
                            <a:rPr lang="en-US" sz="2400" dirty="0"/>
                            <a:t>12</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r>
                            <a:rPr lang="en-US" sz="2400" dirty="0"/>
                            <a:t>.</a:t>
                          </a:r>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endParaRPr lang="en-IN" sz="2400" dirty="0"/>
                        </a:p>
                      </a:txBody>
                      <a:tcPr/>
                    </a:tc>
                    <a:tc>
                      <a:txBody>
                        <a:bodyPr/>
                        <a:lstStyle/>
                        <a:p>
                          <a:r>
                            <a:rPr lang="en-US" sz="2400" dirty="0">
                              <a:solidFill>
                                <a:srgbClr val="C00000"/>
                              </a:solidFill>
                            </a:rPr>
                            <a:t>100</a:t>
                          </a:r>
                          <a:endParaRPr lang="en-IN" sz="2400" dirty="0">
                            <a:solidFill>
                              <a:srgbClr val="C00000"/>
                            </a:solidFill>
                          </a:endParaRPr>
                        </a:p>
                      </a:txBody>
                      <a:tcPr/>
                    </a:tc>
                    <a:tc>
                      <a:txBody>
                        <a:bodyPr/>
                        <a:lstStyle/>
                        <a:p>
                          <a:r>
                            <a:rPr lang="en-US" sz="2400" dirty="0">
                              <a:solidFill>
                                <a:srgbClr val="C00000"/>
                              </a:solidFill>
                            </a:rPr>
                            <a:t>400.78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102.8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190.66</a:t>
                          </a:r>
                          <a:endParaRPr lang="en-IN" sz="2400" dirty="0">
                            <a:solidFill>
                              <a:srgbClr val="C00000"/>
                            </a:solidFill>
                          </a:endParaRPr>
                        </a:p>
                      </a:txBody>
                      <a:tcPr/>
                    </a:tc>
                    <a:tc vMerge="1">
                      <a:tcPr/>
                    </a:tc>
                  </a:tr>
                </a:tbl>
              </a:graphicData>
            </a:graphic>
          </p:graphicFrame>
        </mc:Fallback>
      </mc:AlternateContent>
      <p:sp>
        <p:nvSpPr>
          <p:cNvPr id="5" name="TextBox 4"/>
          <p:cNvSpPr txBox="1"/>
          <p:nvPr/>
        </p:nvSpPr>
        <p:spPr>
          <a:xfrm>
            <a:off x="1666875" y="228600"/>
            <a:ext cx="4724400" cy="523220"/>
          </a:xfrm>
          <a:prstGeom prst="rect">
            <a:avLst/>
          </a:prstGeom>
          <a:noFill/>
        </p:spPr>
        <p:txBody>
          <a:bodyPr wrap="square" rtlCol="0">
            <a:spAutoFit/>
          </a:bodyPr>
          <a:lstStyle/>
          <a:p>
            <a:r>
              <a:rPr lang="en-US" sz="2800" dirty="0">
                <a:solidFill>
                  <a:srgbClr val="C00000"/>
                </a:solidFill>
              </a:rPr>
              <a:t>Sample calculations</a:t>
            </a:r>
            <a:endParaRPr lang="en-IN" sz="2800" dirty="0">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 y="229590"/>
            <a:ext cx="10515600" cy="4201150"/>
          </a:xfrm>
          <a:prstGeom prst="rect">
            <a:avLst/>
          </a:prstGeom>
          <a:noFill/>
        </p:spPr>
        <p:txBody>
          <a:bodyPr wrap="square" rtlCol="0">
            <a:spAutoFit/>
          </a:bodyPr>
          <a:lstStyle/>
          <a:p>
            <a:pPr algn="just">
              <a:lnSpc>
                <a:spcPct val="150000"/>
              </a:lnSpc>
            </a:pPr>
            <a:r>
              <a:rPr lang="en-US" sz="2800" spc="-9" dirty="0">
                <a:solidFill>
                  <a:srgbClr val="FF0000"/>
                </a:solidFill>
                <a:cs typeface="Calibri" panose="020F0502020204030204"/>
              </a:rPr>
              <a:t>Example</a:t>
            </a:r>
            <a:r>
              <a:rPr lang="en-US" sz="2800" spc="-30" dirty="0">
                <a:solidFill>
                  <a:srgbClr val="FF0000"/>
                </a:solidFill>
                <a:cs typeface="Calibri" panose="020F0502020204030204"/>
              </a:rPr>
              <a:t> </a:t>
            </a:r>
            <a:r>
              <a:rPr lang="en-US" sz="2800" spc="-4" dirty="0">
                <a:solidFill>
                  <a:srgbClr val="FF0000"/>
                </a:solidFill>
                <a:cs typeface="Calibri" panose="020F0502020204030204"/>
              </a:rPr>
              <a:t>4:</a:t>
            </a:r>
            <a:endParaRPr lang="en-US" sz="2800" spc="-4" dirty="0">
              <a:solidFill>
                <a:srgbClr val="FF0000"/>
              </a:solidFill>
              <a:cs typeface="Calibri" panose="020F0502020204030204"/>
            </a:endParaRPr>
          </a:p>
          <a:p>
            <a:pPr algn="just">
              <a:lnSpc>
                <a:spcPct val="150000"/>
              </a:lnSpc>
            </a:pPr>
            <a:r>
              <a:rPr lang="en-US" sz="2800" dirty="0"/>
              <a:t>In a test temp. is measured100 times with various instruments  and procedure and following observations made</a:t>
            </a:r>
            <a:endParaRPr lang="en-US" sz="2800" dirty="0"/>
          </a:p>
          <a:p>
            <a:pPr algn="just">
              <a:lnSpc>
                <a:spcPct val="150000"/>
              </a:lnSpc>
            </a:pPr>
            <a:r>
              <a:rPr lang="en-US" sz="2800" dirty="0"/>
              <a:t>Find:,</a:t>
            </a:r>
            <a:endParaRPr lang="en-US" sz="2800" dirty="0"/>
          </a:p>
          <a:p>
            <a:pPr marL="514350" indent="-514350">
              <a:buAutoNum type="arabicPeriod"/>
            </a:pPr>
            <a:r>
              <a:rPr lang="en-US" sz="2800" dirty="0"/>
              <a:t>Arithmetic Mean(</a:t>
            </a:r>
            <a:r>
              <a:rPr lang="en-US" sz="2800" dirty="0">
                <a:solidFill>
                  <a:srgbClr val="C00000"/>
                </a:solidFill>
              </a:rPr>
              <a:t>99.98</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 2.Average deviation(</a:t>
            </a:r>
            <a:r>
              <a:rPr lang="en-US" sz="2800" dirty="0">
                <a:solidFill>
                  <a:srgbClr val="C00000"/>
                </a:solidFill>
              </a:rPr>
              <a:t>0.5196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)3.Standard Deviation(</a:t>
            </a:r>
            <a:r>
              <a:rPr lang="en-US" sz="2800" dirty="0">
                <a:solidFill>
                  <a:srgbClr val="C00000"/>
                </a:solidFill>
              </a:rPr>
              <a:t>0.67</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a:t>
            </a:r>
            <a:endParaRPr lang="en-US" sz="2800" dirty="0"/>
          </a:p>
          <a:p>
            <a:r>
              <a:rPr lang="en-US" sz="2800" dirty="0"/>
              <a:t>4. Variance(</a:t>
            </a:r>
            <a:r>
              <a:rPr lang="en-US" sz="2800" dirty="0">
                <a:solidFill>
                  <a:srgbClr val="C00000"/>
                </a:solidFill>
              </a:rPr>
              <a:t>0.46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 5. Probable error(</a:t>
            </a:r>
            <a:r>
              <a:rPr lang="en-US" sz="2800" dirty="0">
                <a:solidFill>
                  <a:srgbClr val="C00000"/>
                </a:solidFill>
              </a:rPr>
              <a:t>0.4626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a:t>
            </a:r>
            <a:endParaRPr lang="en-US" sz="2800" dirty="0"/>
          </a:p>
          <a:p>
            <a:endParaRPr lang="en-IN" dirty="0"/>
          </a:p>
        </p:txBody>
      </p:sp>
      <p:graphicFrame>
        <p:nvGraphicFramePr>
          <p:cNvPr id="5" name="Table 5"/>
          <p:cNvGraphicFramePr>
            <a:graphicFrameLocks noGrp="1"/>
          </p:cNvGraphicFramePr>
          <p:nvPr/>
        </p:nvGraphicFramePr>
        <p:xfrm>
          <a:off x="447674" y="4430740"/>
          <a:ext cx="9906002" cy="1752600"/>
        </p:xfrm>
        <a:graphic>
          <a:graphicData uri="http://schemas.openxmlformats.org/drawingml/2006/table">
            <a:tbl>
              <a:tblPr firstRow="1" bandRow="1">
                <a:tableStyleId>{D7AC3CCA-C797-4891-BE02-D94E43425B78}</a:tableStyleId>
              </a:tblPr>
              <a:tblGrid>
                <a:gridCol w="1735622"/>
                <a:gridCol w="922086"/>
                <a:gridCol w="1208049"/>
                <a:gridCol w="1208049"/>
                <a:gridCol w="1208049"/>
                <a:gridCol w="1208049"/>
                <a:gridCol w="1208049"/>
                <a:gridCol w="1208049"/>
              </a:tblGrid>
              <a:tr h="838200">
                <a:tc>
                  <a:txBody>
                    <a:bodyPr/>
                    <a:lstStyle/>
                    <a:p>
                      <a:r>
                        <a:rPr lang="en-US" sz="2800" dirty="0"/>
                        <a:t>Temp.</a:t>
                      </a:r>
                      <a:r>
                        <a:rPr lang="en-US" sz="2800" dirty="0">
                          <a:latin typeface="Times New Roman" panose="02020603050405020304" pitchFamily="18" charset="0"/>
                          <a:cs typeface="Times New Roman" panose="02020603050405020304" pitchFamily="18" charset="0"/>
                        </a:rPr>
                        <a:t>℃</a:t>
                      </a:r>
                      <a:endParaRPr lang="en-IN" sz="2800" dirty="0"/>
                    </a:p>
                  </a:txBody>
                  <a:tcPr/>
                </a:tc>
                <a:tc>
                  <a:txBody>
                    <a:bodyPr/>
                    <a:lstStyle/>
                    <a:p>
                      <a:r>
                        <a:rPr lang="en-US" sz="2800" dirty="0"/>
                        <a:t>98.5</a:t>
                      </a:r>
                      <a:endParaRPr lang="en-IN" sz="2800" dirty="0"/>
                    </a:p>
                  </a:txBody>
                  <a:tcPr/>
                </a:tc>
                <a:tc>
                  <a:txBody>
                    <a:bodyPr/>
                    <a:lstStyle/>
                    <a:p>
                      <a:r>
                        <a:rPr lang="en-US" sz="2800" dirty="0"/>
                        <a:t>99</a:t>
                      </a:r>
                      <a:endParaRPr lang="en-IN" sz="2800" dirty="0"/>
                    </a:p>
                  </a:txBody>
                  <a:tcPr/>
                </a:tc>
                <a:tc>
                  <a:txBody>
                    <a:bodyPr/>
                    <a:lstStyle/>
                    <a:p>
                      <a:r>
                        <a:rPr lang="en-US" sz="2800" dirty="0"/>
                        <a:t>99.5</a:t>
                      </a:r>
                      <a:endParaRPr lang="en-IN" sz="2800" dirty="0"/>
                    </a:p>
                  </a:txBody>
                  <a:tcPr/>
                </a:tc>
                <a:tc>
                  <a:txBody>
                    <a:bodyPr/>
                    <a:lstStyle/>
                    <a:p>
                      <a:r>
                        <a:rPr lang="en-US" sz="2800" dirty="0"/>
                        <a:t>100</a:t>
                      </a:r>
                      <a:endParaRPr lang="en-IN" sz="2800" dirty="0"/>
                    </a:p>
                  </a:txBody>
                  <a:tcPr/>
                </a:tc>
                <a:tc>
                  <a:txBody>
                    <a:bodyPr/>
                    <a:lstStyle/>
                    <a:p>
                      <a:r>
                        <a:rPr lang="en-US" sz="2800" dirty="0"/>
                        <a:t>100.5</a:t>
                      </a:r>
                      <a:endParaRPr lang="en-IN" sz="2800" dirty="0"/>
                    </a:p>
                  </a:txBody>
                  <a:tcPr/>
                </a:tc>
                <a:tc>
                  <a:txBody>
                    <a:bodyPr/>
                    <a:lstStyle/>
                    <a:p>
                      <a:r>
                        <a:rPr lang="en-US" sz="2800" dirty="0"/>
                        <a:t>101.0</a:t>
                      </a:r>
                      <a:endParaRPr lang="en-IN" sz="2800" dirty="0"/>
                    </a:p>
                  </a:txBody>
                  <a:tcPr/>
                </a:tc>
                <a:tc>
                  <a:txBody>
                    <a:bodyPr/>
                    <a:lstStyle/>
                    <a:p>
                      <a:r>
                        <a:rPr lang="en-US" sz="2800" dirty="0"/>
                        <a:t>101.5</a:t>
                      </a:r>
                      <a:endParaRPr lang="en-IN" sz="2800" dirty="0"/>
                    </a:p>
                  </a:txBody>
                  <a:tcPr/>
                </a:tc>
              </a:tr>
              <a:tr h="914400">
                <a:tc>
                  <a:txBody>
                    <a:bodyPr/>
                    <a:lstStyle/>
                    <a:p>
                      <a:r>
                        <a:rPr lang="en-US" sz="2800" dirty="0"/>
                        <a:t>Frequency          </a:t>
                      </a:r>
                      <a:endParaRPr lang="en-IN" sz="2800" dirty="0"/>
                    </a:p>
                  </a:txBody>
                  <a:tcPr/>
                </a:tc>
                <a:tc>
                  <a:txBody>
                    <a:bodyPr/>
                    <a:lstStyle/>
                    <a:p>
                      <a:r>
                        <a:rPr lang="en-US" sz="2800" b="1" dirty="0"/>
                        <a:t>4</a:t>
                      </a:r>
                      <a:endParaRPr lang="en-IN" sz="2800" b="1" dirty="0"/>
                    </a:p>
                  </a:txBody>
                  <a:tcPr/>
                </a:tc>
                <a:tc>
                  <a:txBody>
                    <a:bodyPr/>
                    <a:lstStyle/>
                    <a:p>
                      <a:r>
                        <a:rPr lang="en-US" sz="2800" b="1" dirty="0"/>
                        <a:t>13</a:t>
                      </a:r>
                      <a:endParaRPr lang="en-IN" sz="2800" b="1" dirty="0"/>
                    </a:p>
                  </a:txBody>
                  <a:tcPr/>
                </a:tc>
                <a:tc>
                  <a:txBody>
                    <a:bodyPr/>
                    <a:lstStyle/>
                    <a:p>
                      <a:r>
                        <a:rPr lang="en-US" sz="2800" b="1" dirty="0"/>
                        <a:t>19</a:t>
                      </a:r>
                      <a:endParaRPr lang="en-IN" sz="2800" b="1" dirty="0"/>
                    </a:p>
                  </a:txBody>
                  <a:tcPr/>
                </a:tc>
                <a:tc>
                  <a:txBody>
                    <a:bodyPr/>
                    <a:lstStyle/>
                    <a:p>
                      <a:r>
                        <a:rPr lang="en-US" sz="2800" b="1" dirty="0"/>
                        <a:t>35</a:t>
                      </a:r>
                      <a:endParaRPr lang="en-IN" sz="2800" b="1" dirty="0"/>
                    </a:p>
                  </a:txBody>
                  <a:tcPr/>
                </a:tc>
                <a:tc>
                  <a:txBody>
                    <a:bodyPr/>
                    <a:lstStyle/>
                    <a:p>
                      <a:r>
                        <a:rPr lang="en-US" sz="2800" b="1" dirty="0"/>
                        <a:t>17</a:t>
                      </a:r>
                      <a:endParaRPr lang="en-IN" sz="2800" b="1" dirty="0"/>
                    </a:p>
                  </a:txBody>
                  <a:tcPr/>
                </a:tc>
                <a:tc>
                  <a:txBody>
                    <a:bodyPr/>
                    <a:lstStyle/>
                    <a:p>
                      <a:r>
                        <a:rPr lang="en-US" sz="2800" b="1" dirty="0"/>
                        <a:t>10</a:t>
                      </a:r>
                      <a:endParaRPr lang="en-IN" sz="2800" b="1" dirty="0"/>
                    </a:p>
                  </a:txBody>
                  <a:tcPr/>
                </a:tc>
                <a:tc>
                  <a:txBody>
                    <a:bodyPr/>
                    <a:lstStyle/>
                    <a:p>
                      <a:r>
                        <a:rPr lang="en-US" sz="2800" b="1" dirty="0"/>
                        <a:t>02</a:t>
                      </a:r>
                      <a:endParaRPr lang="en-IN" sz="2800" b="1" dirty="0"/>
                    </a:p>
                  </a:txBody>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1752730"/>
            <a:ext cx="9982200" cy="1198880"/>
          </a:xfrm>
          <a:prstGeom prst="rect">
            <a:avLst/>
          </a:prstGeom>
          <a:noFill/>
        </p:spPr>
        <p:txBody>
          <a:bodyPr wrap="square">
            <a:spAutoFit/>
          </a:bodyPr>
          <a:lstStyle/>
          <a:p>
            <a:pPr algn="just">
              <a:lnSpc>
                <a:spcPct val="150000"/>
              </a:lnSpc>
            </a:pPr>
            <a:r>
              <a:rPr lang="en-US" sz="2400" b="0" i="0" dirty="0">
                <a:solidFill>
                  <a:srgbClr val="374151"/>
                </a:solidFill>
                <a:effectLst/>
                <a:latin typeface="+mj-lt"/>
              </a:rPr>
              <a:t>The dynamic characteristics of a transducer refer to how the transducer responds to changes in the input signal over time. </a:t>
            </a:r>
            <a:endParaRPr lang="en-US" sz="2400" b="0" i="0" dirty="0">
              <a:solidFill>
                <a:srgbClr val="374151"/>
              </a:solidFill>
              <a:effectLst/>
              <a:latin typeface="+mj-lt"/>
            </a:endParaRPr>
          </a:p>
        </p:txBody>
      </p:sp>
      <p:sp>
        <p:nvSpPr>
          <p:cNvPr id="8" name="TextBox 7"/>
          <p:cNvSpPr txBox="1"/>
          <p:nvPr/>
        </p:nvSpPr>
        <p:spPr>
          <a:xfrm>
            <a:off x="1895475" y="211724"/>
            <a:ext cx="5450774" cy="707886"/>
          </a:xfrm>
          <a:prstGeom prst="rect">
            <a:avLst/>
          </a:prstGeom>
          <a:noFill/>
        </p:spPr>
        <p:txBody>
          <a:bodyPr wrap="square">
            <a:spAutoFit/>
          </a:bodyPr>
          <a:lstStyle/>
          <a:p>
            <a:r>
              <a:rPr lang="en-US" sz="4000" dirty="0">
                <a:solidFill>
                  <a:srgbClr val="C00000"/>
                </a:solidFill>
                <a:latin typeface="Söhne"/>
              </a:rPr>
              <a:t>D</a:t>
            </a:r>
            <a:r>
              <a:rPr lang="en-US" sz="4000" b="0" i="0" dirty="0">
                <a:solidFill>
                  <a:srgbClr val="C00000"/>
                </a:solidFill>
                <a:effectLst/>
                <a:latin typeface="Söhne"/>
              </a:rPr>
              <a:t>ynamic characteristics </a:t>
            </a:r>
            <a:endParaRPr lang="en-IN" sz="3600" dirty="0">
              <a:solidFill>
                <a:srgbClr val="C00000"/>
              </a:solidFill>
            </a:endParaRPr>
          </a:p>
        </p:txBody>
      </p:sp>
      <p:sp>
        <p:nvSpPr>
          <p:cNvPr id="13" name="TextBox 12"/>
          <p:cNvSpPr txBox="1"/>
          <p:nvPr/>
        </p:nvSpPr>
        <p:spPr>
          <a:xfrm>
            <a:off x="219075" y="3124103"/>
            <a:ext cx="10287000" cy="3415030"/>
          </a:xfrm>
          <a:prstGeom prst="rect">
            <a:avLst/>
          </a:prstGeom>
          <a:noFill/>
        </p:spPr>
        <p:txBody>
          <a:bodyPr wrap="square">
            <a:spAutoFit/>
          </a:bodyPr>
          <a:lstStyle/>
          <a:p>
            <a:pPr algn="just">
              <a:lnSpc>
                <a:spcPct val="150000"/>
              </a:lnSpc>
              <a:buFont typeface="+mj-lt"/>
              <a:buAutoNum type="arabicPeriod"/>
            </a:pPr>
            <a:r>
              <a:rPr lang="en-US" sz="2400" b="0" i="0" dirty="0">
                <a:solidFill>
                  <a:srgbClr val="C00000"/>
                </a:solidFill>
                <a:effectLst/>
              </a:rPr>
              <a:t>Frequency response: </a:t>
            </a:r>
            <a:r>
              <a:rPr lang="en-US" sz="2400" b="0" i="0" dirty="0">
                <a:solidFill>
                  <a:srgbClr val="374151"/>
                </a:solidFill>
                <a:effectLst/>
              </a:rPr>
              <a:t>This refers to the range of frequencies that the transducer can accurately measure. A transducer with a wider frequency response will be able to measure a broader range of signals.</a:t>
            </a:r>
            <a:endParaRPr lang="en-US" sz="2400" b="0" i="0" dirty="0">
              <a:solidFill>
                <a:srgbClr val="374151"/>
              </a:solidFill>
              <a:effectLst/>
            </a:endParaRPr>
          </a:p>
          <a:p>
            <a:pPr algn="just">
              <a:lnSpc>
                <a:spcPct val="150000"/>
              </a:lnSpc>
              <a:buFont typeface="+mj-lt"/>
              <a:buAutoNum type="arabicPeriod"/>
            </a:pPr>
            <a:r>
              <a:rPr lang="en-US" sz="2400" b="0" i="0" dirty="0">
                <a:solidFill>
                  <a:srgbClr val="C00000"/>
                </a:solidFill>
                <a:effectLst/>
              </a:rPr>
              <a:t>Rise time: </a:t>
            </a:r>
            <a:r>
              <a:rPr lang="en-US" sz="2400" b="0" i="0" dirty="0">
                <a:solidFill>
                  <a:srgbClr val="374151"/>
                </a:solidFill>
                <a:effectLst/>
              </a:rPr>
              <a:t>This is the time it takes for the transducer's output to reach a specified percentage of its final value in response to a step change in the input signal. A faster rise time indicates a more responsive transducer.</a:t>
            </a:r>
            <a:endParaRPr lang="en-US" sz="2400" b="0" i="0" dirty="0">
              <a:solidFill>
                <a:srgbClr val="374151"/>
              </a:solidFill>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676" y="228600"/>
            <a:ext cx="10353674" cy="6185535"/>
          </a:xfrm>
          <a:prstGeom prst="rect">
            <a:avLst/>
          </a:prstGeom>
          <a:noFill/>
        </p:spPr>
        <p:txBody>
          <a:bodyPr wrap="square">
            <a:spAutoFit/>
          </a:bodyPr>
          <a:lstStyle/>
          <a:p>
            <a:pPr algn="just">
              <a:lnSpc>
                <a:spcPct val="150000"/>
              </a:lnSpc>
            </a:pPr>
            <a:r>
              <a:rPr lang="en-US" sz="2000" b="0" i="0" dirty="0">
                <a:solidFill>
                  <a:srgbClr val="C00000"/>
                </a:solidFill>
                <a:effectLst/>
                <a:latin typeface="Söhne"/>
              </a:rPr>
              <a:t>3</a:t>
            </a:r>
            <a:r>
              <a:rPr lang="en-US" sz="2000" b="0" i="0" dirty="0">
                <a:solidFill>
                  <a:srgbClr val="C00000"/>
                </a:solidFill>
                <a:effectLst/>
                <a:latin typeface="+mj-lt"/>
              </a:rPr>
              <a:t>.</a:t>
            </a:r>
            <a:r>
              <a:rPr lang="en-US" sz="2400" b="0" i="0" dirty="0">
                <a:solidFill>
                  <a:srgbClr val="C00000"/>
                </a:solidFill>
                <a:effectLst/>
              </a:rPr>
              <a:t>Overshoot and settling time: </a:t>
            </a:r>
            <a:r>
              <a:rPr lang="en-US" sz="2400" b="0" i="0" dirty="0">
                <a:solidFill>
                  <a:srgbClr val="374151"/>
                </a:solidFill>
                <a:effectLst/>
              </a:rPr>
              <a:t>Overshoot refers to the amount by which the transducer's output exceeds its final value before settling down. </a:t>
            </a:r>
            <a:endParaRPr lang="en-US" sz="2400" b="0" i="0" dirty="0">
              <a:solidFill>
                <a:srgbClr val="374151"/>
              </a:solidFill>
              <a:effectLst/>
            </a:endParaRPr>
          </a:p>
          <a:p>
            <a:pPr algn="just">
              <a:lnSpc>
                <a:spcPct val="150000"/>
              </a:lnSpc>
            </a:pPr>
            <a:r>
              <a:rPr lang="en-US" sz="2400" b="0" i="0" dirty="0">
                <a:solidFill>
                  <a:srgbClr val="C00000"/>
                </a:solidFill>
                <a:effectLst/>
              </a:rPr>
              <a:t>4. Settling time </a:t>
            </a:r>
            <a:r>
              <a:rPr lang="en-US" sz="2400" b="0" i="0" dirty="0">
                <a:solidFill>
                  <a:srgbClr val="374151"/>
                </a:solidFill>
                <a:effectLst/>
              </a:rPr>
              <a:t>is the time it takes for the output to settle within a specified range of the final value.</a:t>
            </a:r>
            <a:endParaRPr lang="en-US" sz="2400" b="0" i="0" dirty="0">
              <a:solidFill>
                <a:srgbClr val="374151"/>
              </a:solidFill>
              <a:effectLst/>
            </a:endParaRPr>
          </a:p>
          <a:p>
            <a:pPr marL="342900" indent="-342900" algn="just">
              <a:lnSpc>
                <a:spcPct val="150000"/>
              </a:lnSpc>
              <a:buFont typeface="Arial" panose="020B0604020202020204" pitchFamily="34" charset="0"/>
              <a:buChar char="•"/>
            </a:pPr>
            <a:r>
              <a:rPr lang="en-US" sz="2400" b="0" i="0" dirty="0">
                <a:solidFill>
                  <a:srgbClr val="374151"/>
                </a:solidFill>
                <a:effectLst/>
              </a:rPr>
              <a:t> A transducer with low overshoot and settling time will produce more accurate and stable measurements.</a:t>
            </a:r>
            <a:endParaRPr lang="en-US" sz="2400" b="0" i="0" dirty="0">
              <a:solidFill>
                <a:srgbClr val="374151"/>
              </a:solidFill>
              <a:effectLst/>
            </a:endParaRPr>
          </a:p>
          <a:p>
            <a:pPr algn="just">
              <a:lnSpc>
                <a:spcPct val="150000"/>
              </a:lnSpc>
            </a:pPr>
            <a:r>
              <a:rPr lang="en-US" sz="2400" dirty="0">
                <a:solidFill>
                  <a:srgbClr val="C00000"/>
                </a:solidFill>
              </a:rPr>
              <a:t>5</a:t>
            </a:r>
            <a:r>
              <a:rPr lang="en-US" sz="2400" b="0" i="0" dirty="0">
                <a:solidFill>
                  <a:srgbClr val="C00000"/>
                </a:solidFill>
                <a:effectLst/>
              </a:rPr>
              <a:t>.Hysteresis: </a:t>
            </a:r>
            <a:r>
              <a:rPr lang="en-US" sz="2400" b="0" i="0" dirty="0">
                <a:solidFill>
                  <a:srgbClr val="374151"/>
                </a:solidFill>
                <a:effectLst/>
              </a:rPr>
              <a:t>This refers to the tendency of the transducer's output to lag  behind changes in the input signal. Hysteresis can cause measurement errors and can be minimized through careful calibration and design of the transducer.</a:t>
            </a:r>
            <a:endParaRPr lang="en-US" sz="2400" b="0" i="0" dirty="0">
              <a:solidFill>
                <a:srgbClr val="374151"/>
              </a:solidFill>
              <a:effectLst/>
            </a:endParaRPr>
          </a:p>
          <a:p>
            <a:pPr algn="just">
              <a:lnSpc>
                <a:spcPct val="150000"/>
              </a:lnSpc>
            </a:pPr>
            <a:r>
              <a:rPr lang="en-US" sz="2400" b="0" i="0" dirty="0">
                <a:solidFill>
                  <a:srgbClr val="C00000"/>
                </a:solidFill>
                <a:effectLst/>
              </a:rPr>
              <a:t>5.Non-linearity: </a:t>
            </a:r>
            <a:r>
              <a:rPr lang="en-US" sz="2400" b="0" i="0" dirty="0">
                <a:solidFill>
                  <a:srgbClr val="374151"/>
                </a:solidFill>
                <a:effectLst/>
              </a:rPr>
              <a:t>This refers to the deviation of the transducer's output from a </a:t>
            </a:r>
            <a:r>
              <a:rPr lang="en-US" sz="2400" b="0" i="0" dirty="0">
                <a:solidFill>
                  <a:srgbClr val="374151"/>
                </a:solidFill>
                <a:effectLst/>
                <a:latin typeface="Söhne"/>
              </a:rPr>
              <a:t>linear relationship with the input signal. </a:t>
            </a:r>
            <a:endParaRPr lang="en-US" sz="2400" b="0" i="0" dirty="0">
              <a:solidFill>
                <a:srgbClr val="374151"/>
              </a:solidFill>
              <a:effectLst/>
              <a:latin typeface="Söhne"/>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57275" y="1295400"/>
            <a:ext cx="8915400" cy="3945576"/>
          </a:xfrm>
          <a:prstGeom prst="rect">
            <a:avLst/>
          </a:prstGeom>
        </p:spPr>
      </p:pic>
      <p:pic>
        <p:nvPicPr>
          <p:cNvPr id="3" name="Picture 2"/>
          <p:cNvPicPr>
            <a:picLocks noChangeAspect="1"/>
          </p:cNvPicPr>
          <p:nvPr/>
        </p:nvPicPr>
        <p:blipFill>
          <a:blip r:embed="rId2"/>
          <a:stretch>
            <a:fillRect/>
          </a:stretch>
        </p:blipFill>
        <p:spPr>
          <a:xfrm>
            <a:off x="2962275" y="5334000"/>
            <a:ext cx="3405250" cy="388871"/>
          </a:xfrm>
          <a:prstGeom prst="rect">
            <a:avLst/>
          </a:prstGeom>
        </p:spPr>
      </p:pic>
      <p:sp>
        <p:nvSpPr>
          <p:cNvPr id="4" name="TextBox 3"/>
          <p:cNvSpPr txBox="1"/>
          <p:nvPr/>
        </p:nvSpPr>
        <p:spPr>
          <a:xfrm flipH="1">
            <a:off x="1285875" y="550354"/>
            <a:ext cx="7879082" cy="584775"/>
          </a:xfrm>
          <a:prstGeom prst="rect">
            <a:avLst/>
          </a:prstGeom>
          <a:noFill/>
        </p:spPr>
        <p:txBody>
          <a:bodyPr wrap="square" rtlCol="0">
            <a:spAutoFit/>
          </a:bodyPr>
          <a:lstStyle/>
          <a:p>
            <a:r>
              <a:rPr lang="en-US" sz="3200" dirty="0">
                <a:solidFill>
                  <a:srgbClr val="C00000"/>
                </a:solidFill>
              </a:rPr>
              <a:t>Input Signals in Dynamic Systems</a:t>
            </a:r>
            <a:endParaRPr lang="en-IN" sz="3200" dirty="0">
              <a:solidFill>
                <a:srgbClr val="C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00075" y="914400"/>
            <a:ext cx="8763000" cy="2514600"/>
          </a:xfrm>
          <a:prstGeom prst="rect">
            <a:avLst/>
          </a:prstGeom>
        </p:spPr>
      </p:pic>
      <p:pic>
        <p:nvPicPr>
          <p:cNvPr id="5" name="Picture 4"/>
          <p:cNvPicPr>
            <a:picLocks noChangeAspect="1"/>
          </p:cNvPicPr>
          <p:nvPr/>
        </p:nvPicPr>
        <p:blipFill>
          <a:blip r:embed="rId2"/>
          <a:stretch>
            <a:fillRect/>
          </a:stretch>
        </p:blipFill>
        <p:spPr>
          <a:xfrm>
            <a:off x="752475" y="3813208"/>
            <a:ext cx="7924800" cy="3044792"/>
          </a:xfrm>
          <a:prstGeom prst="rect">
            <a:avLst/>
          </a:prstGeom>
        </p:spPr>
      </p:pic>
      <p:sp>
        <p:nvSpPr>
          <p:cNvPr id="4" name="TextBox 3"/>
          <p:cNvSpPr txBox="1"/>
          <p:nvPr/>
        </p:nvSpPr>
        <p:spPr>
          <a:xfrm>
            <a:off x="2013491" y="193496"/>
            <a:ext cx="7044783" cy="584775"/>
          </a:xfrm>
          <a:prstGeom prst="rect">
            <a:avLst/>
          </a:prstGeom>
          <a:noFill/>
        </p:spPr>
        <p:txBody>
          <a:bodyPr wrap="square">
            <a:spAutoFit/>
          </a:bodyPr>
          <a:lstStyle/>
          <a:p>
            <a:r>
              <a:rPr lang="en-US" sz="3200" dirty="0">
                <a:solidFill>
                  <a:srgbClr val="C00000"/>
                </a:solidFill>
              </a:rPr>
              <a:t>Input Signals in Dynamic Systems</a:t>
            </a:r>
            <a:endParaRPr lang="en-IN" sz="3200" dirty="0">
              <a:solidFill>
                <a:srgbClr val="C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66875" y="2590800"/>
            <a:ext cx="6767509" cy="2209800"/>
          </a:xfrm>
          <a:prstGeom prst="rect">
            <a:avLst/>
          </a:prstGeom>
        </p:spPr>
      </p:pic>
      <p:pic>
        <p:nvPicPr>
          <p:cNvPr id="3" name="Picture 2"/>
          <p:cNvPicPr>
            <a:picLocks noChangeAspect="1"/>
          </p:cNvPicPr>
          <p:nvPr/>
        </p:nvPicPr>
        <p:blipFill>
          <a:blip r:embed="rId2"/>
          <a:stretch>
            <a:fillRect/>
          </a:stretch>
        </p:blipFill>
        <p:spPr>
          <a:xfrm>
            <a:off x="1666875" y="1295400"/>
            <a:ext cx="6306208" cy="914400"/>
          </a:xfrm>
          <a:prstGeom prst="rect">
            <a:avLst/>
          </a:prstGeom>
        </p:spPr>
      </p:pic>
      <p:sp>
        <p:nvSpPr>
          <p:cNvPr id="5" name="TextBox 4"/>
          <p:cNvSpPr txBox="1"/>
          <p:nvPr/>
        </p:nvSpPr>
        <p:spPr>
          <a:xfrm>
            <a:off x="447675" y="341293"/>
            <a:ext cx="9829800" cy="954107"/>
          </a:xfrm>
          <a:prstGeom prst="rect">
            <a:avLst/>
          </a:prstGeom>
          <a:noFill/>
        </p:spPr>
        <p:txBody>
          <a:bodyPr wrap="square">
            <a:spAutoFit/>
          </a:bodyPr>
          <a:lstStyle/>
          <a:p>
            <a:r>
              <a:rPr lang="en-US" sz="2800" dirty="0">
                <a:solidFill>
                  <a:srgbClr val="C00000"/>
                </a:solidFill>
              </a:rPr>
              <a:t>Dynamic Characteristics of Zero order system:</a:t>
            </a:r>
            <a:endParaRPr lang="en-US" sz="2800" dirty="0">
              <a:solidFill>
                <a:srgbClr val="C00000"/>
              </a:solidFill>
            </a:endParaRPr>
          </a:p>
          <a:p>
            <a:r>
              <a:rPr lang="en-US" sz="2800" dirty="0">
                <a:solidFill>
                  <a:srgbClr val="C00000"/>
                </a:solidFill>
              </a:rPr>
              <a:t>Potentiometer</a:t>
            </a:r>
            <a:endParaRPr lang="en-IN" sz="2800"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54997" y="2391420"/>
            <a:ext cx="1801991" cy="0"/>
          </a:xfrm>
          <a:custGeom>
            <a:avLst/>
            <a:gdLst/>
            <a:ahLst/>
            <a:cxnLst/>
            <a:rect l="l" t="t" r="r" b="b"/>
            <a:pathLst>
              <a:path w="1296670">
                <a:moveTo>
                  <a:pt x="0" y="0"/>
                </a:moveTo>
                <a:lnTo>
                  <a:pt x="1296162" y="0"/>
                </a:lnTo>
              </a:path>
            </a:pathLst>
          </a:custGeom>
          <a:ln w="7759">
            <a:solidFill>
              <a:srgbClr val="000000"/>
            </a:solidFill>
          </a:ln>
        </p:spPr>
        <p:txBody>
          <a:bodyPr wrap="square" lIns="0" tIns="0" rIns="0" bIns="0" rtlCol="0"/>
          <a:lstStyle/>
          <a:p/>
        </p:txBody>
      </p:sp>
      <p:sp>
        <p:nvSpPr>
          <p:cNvPr id="6" name="object 6"/>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2290" name="Picture 2"/>
          <p:cNvPicPr>
            <a:picLocks noChangeAspect="1" noChangeArrowheads="1"/>
          </p:cNvPicPr>
          <p:nvPr/>
        </p:nvPicPr>
        <p:blipFill>
          <a:blip r:embed="rId1" cstate="print"/>
          <a:srcRect/>
          <a:stretch>
            <a:fillRect/>
          </a:stretch>
        </p:blipFill>
        <p:spPr bwMode="auto">
          <a:xfrm>
            <a:off x="752475" y="833460"/>
            <a:ext cx="8077200" cy="467985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886075" y="4953000"/>
            <a:ext cx="4694640" cy="391220"/>
          </a:xfrm>
          <a:prstGeom prst="rect">
            <a:avLst/>
          </a:prstGeom>
        </p:spPr>
      </p:pic>
      <p:pic>
        <p:nvPicPr>
          <p:cNvPr id="4" name="Picture 3"/>
          <p:cNvPicPr>
            <a:picLocks noChangeAspect="1"/>
          </p:cNvPicPr>
          <p:nvPr/>
        </p:nvPicPr>
        <p:blipFill>
          <a:blip r:embed="rId2"/>
          <a:stretch>
            <a:fillRect/>
          </a:stretch>
        </p:blipFill>
        <p:spPr>
          <a:xfrm>
            <a:off x="1971675" y="2590800"/>
            <a:ext cx="6678612" cy="2133600"/>
          </a:xfrm>
          <a:prstGeom prst="rect">
            <a:avLst/>
          </a:prstGeom>
        </p:spPr>
      </p:pic>
      <p:sp>
        <p:nvSpPr>
          <p:cNvPr id="8" name="TextBox 7"/>
          <p:cNvSpPr txBox="1"/>
          <p:nvPr/>
        </p:nvSpPr>
        <p:spPr>
          <a:xfrm>
            <a:off x="981075" y="762000"/>
            <a:ext cx="7669212" cy="954107"/>
          </a:xfrm>
          <a:prstGeom prst="rect">
            <a:avLst/>
          </a:prstGeom>
          <a:noFill/>
        </p:spPr>
        <p:txBody>
          <a:bodyPr wrap="square">
            <a:spAutoFit/>
          </a:bodyPr>
          <a:lstStyle/>
          <a:p>
            <a:r>
              <a:rPr lang="en-US" sz="2800" dirty="0">
                <a:solidFill>
                  <a:srgbClr val="C00000"/>
                </a:solidFill>
              </a:rPr>
              <a:t>Dynamic Characteristics of First order system</a:t>
            </a:r>
            <a:endParaRPr lang="en-US" sz="2800" dirty="0">
              <a:solidFill>
                <a:srgbClr val="C00000"/>
              </a:solidFill>
            </a:endParaRPr>
          </a:p>
          <a:p>
            <a:r>
              <a:rPr lang="en-US" sz="2800" dirty="0">
                <a:solidFill>
                  <a:srgbClr val="C00000"/>
                </a:solidFill>
              </a:rPr>
              <a:t>( Thermocouple )</a:t>
            </a:r>
            <a:endParaRPr lang="en-IN" sz="2800"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5" name="object 5"/>
          <p:cNvSpPr/>
          <p:nvPr/>
        </p:nvSpPr>
        <p:spPr>
          <a:xfrm>
            <a:off x="2223810" y="5242217"/>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8" name="Rectangle 7"/>
          <p:cNvSpPr/>
          <p:nvPr/>
        </p:nvSpPr>
        <p:spPr>
          <a:xfrm>
            <a:off x="676275" y="381541"/>
            <a:ext cx="9010415" cy="584775"/>
          </a:xfrm>
          <a:prstGeom prst="rect">
            <a:avLst/>
          </a:prstGeom>
        </p:spPr>
        <p:txBody>
          <a:bodyPr wrap="none">
            <a:spAutoFit/>
          </a:bodyPr>
          <a:lstStyle/>
          <a:p>
            <a:pPr marL="1663065" marR="382905" indent="-1273810">
              <a:spcBef>
                <a:spcPts val="855"/>
              </a:spcBef>
            </a:pPr>
            <a:r>
              <a:rPr lang="en-US" sz="3200" dirty="0">
                <a:solidFill>
                  <a:srgbClr val="FF0000"/>
                </a:solidFill>
                <a:cs typeface="Calibri" panose="020F0502020204030204"/>
              </a:rPr>
              <a:t>Generalized  </a:t>
            </a:r>
            <a:r>
              <a:rPr lang="en-US" sz="3200" spc="-4" dirty="0">
                <a:solidFill>
                  <a:srgbClr val="FF0000"/>
                </a:solidFill>
                <a:cs typeface="Calibri" panose="020F0502020204030204"/>
              </a:rPr>
              <a:t>Measurement </a:t>
            </a:r>
            <a:r>
              <a:rPr lang="en-US" sz="3200" spc="-341" dirty="0">
                <a:solidFill>
                  <a:srgbClr val="FF0000"/>
                </a:solidFill>
                <a:cs typeface="Calibri" panose="020F0502020204030204"/>
              </a:rPr>
              <a:t> </a:t>
            </a:r>
            <a:r>
              <a:rPr lang="en-US" sz="3200" spc="-17" dirty="0">
                <a:solidFill>
                  <a:srgbClr val="FF0000"/>
                </a:solidFill>
                <a:cs typeface="Calibri" panose="020F0502020204030204"/>
              </a:rPr>
              <a:t>System: Applications</a:t>
            </a:r>
            <a:endParaRPr lang="en-US" sz="3200" dirty="0">
              <a:solidFill>
                <a:srgbClr val="FF0000"/>
              </a:solidFill>
              <a:cs typeface="Calibri" panose="020F0502020204030204"/>
            </a:endParaRPr>
          </a:p>
        </p:txBody>
      </p:sp>
      <p:sp>
        <p:nvSpPr>
          <p:cNvPr id="3" name="TextBox 2"/>
          <p:cNvSpPr txBox="1"/>
          <p:nvPr/>
        </p:nvSpPr>
        <p:spPr>
          <a:xfrm>
            <a:off x="828675" y="1167313"/>
            <a:ext cx="9296400" cy="5016758"/>
          </a:xfrm>
          <a:prstGeom prst="rect">
            <a:avLst/>
          </a:prstGeom>
          <a:noFill/>
        </p:spPr>
        <p:txBody>
          <a:bodyPr wrap="square">
            <a:spAutoFit/>
          </a:bodyPr>
          <a:lstStyle/>
          <a:p>
            <a:pPr marL="457200" indent="-457200" algn="just">
              <a:buFont typeface="+mj-lt"/>
              <a:buAutoNum type="arabicPeriod"/>
            </a:pPr>
            <a:r>
              <a:rPr lang="en-IN" sz="3200" dirty="0"/>
              <a:t> Measurement of system parameters information</a:t>
            </a:r>
            <a:endParaRPr lang="en-IN" sz="3200" dirty="0"/>
          </a:p>
          <a:p>
            <a:pPr marL="514350" indent="-514350" algn="just">
              <a:buFont typeface="+mj-lt"/>
              <a:buAutoNum type="arabicPeriod"/>
            </a:pPr>
            <a:r>
              <a:rPr lang="en-IN" sz="3200" dirty="0"/>
              <a:t> Control of a certain process operation</a:t>
            </a:r>
            <a:endParaRPr lang="en-IN" sz="3200" dirty="0"/>
          </a:p>
          <a:p>
            <a:pPr marL="514350" indent="-514350" algn="just">
              <a:buFont typeface="+mj-lt"/>
              <a:buAutoNum type="arabicPeriod"/>
            </a:pPr>
            <a:r>
              <a:rPr lang="en-IN" sz="3200" dirty="0"/>
              <a:t>Simulation of system conditions</a:t>
            </a:r>
            <a:endParaRPr lang="en-IN" sz="3200" dirty="0"/>
          </a:p>
          <a:p>
            <a:pPr marL="514350" indent="-514350" algn="just">
              <a:buFont typeface="+mj-lt"/>
              <a:buAutoNum type="arabicPeriod"/>
            </a:pPr>
            <a:r>
              <a:rPr lang="en-IN" sz="3200" dirty="0"/>
              <a:t>Experimental design studies</a:t>
            </a:r>
            <a:endParaRPr lang="en-IN" sz="3200" dirty="0"/>
          </a:p>
          <a:p>
            <a:pPr marL="514350" indent="-514350" algn="just">
              <a:buFont typeface="+mj-lt"/>
              <a:buAutoNum type="arabicPeriod"/>
            </a:pPr>
            <a:r>
              <a:rPr lang="en-IN" sz="3200" dirty="0"/>
              <a:t>To perform various manipulations</a:t>
            </a:r>
            <a:endParaRPr lang="en-IN" sz="3200" dirty="0"/>
          </a:p>
          <a:p>
            <a:pPr marL="514350" indent="-514350" algn="just">
              <a:buFont typeface="+mj-lt"/>
              <a:buAutoNum type="arabicPeriod"/>
            </a:pPr>
            <a:r>
              <a:rPr lang="en-IN" sz="3200" dirty="0"/>
              <a:t> Testing of materials, maintenance of standards and specifications</a:t>
            </a:r>
            <a:endParaRPr lang="en-IN" sz="3200" dirty="0"/>
          </a:p>
          <a:p>
            <a:pPr marL="514350" indent="-514350" algn="just">
              <a:buFont typeface="+mj-lt"/>
              <a:buAutoNum type="arabicPeriod"/>
            </a:pPr>
            <a:r>
              <a:rPr lang="en-US" sz="3200" dirty="0"/>
              <a:t> Verifications of physical phenomenal scientific theories</a:t>
            </a:r>
            <a:endParaRPr lang="en-US" sz="3200" dirty="0"/>
          </a:p>
          <a:p>
            <a:pPr marL="514350" indent="-514350" algn="just">
              <a:buFont typeface="+mj-lt"/>
              <a:buAutoNum type="arabicPeriod"/>
            </a:pPr>
            <a:r>
              <a:rPr lang="en-US" sz="3200" dirty="0"/>
              <a:t>Quality control in industry</a:t>
            </a:r>
            <a:endParaRPr lang="en-IN"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54997" y="2391420"/>
            <a:ext cx="1801991" cy="0"/>
          </a:xfrm>
          <a:custGeom>
            <a:avLst/>
            <a:gdLst/>
            <a:ahLst/>
            <a:cxnLst/>
            <a:rect l="l" t="t" r="r" b="b"/>
            <a:pathLst>
              <a:path w="1296670">
                <a:moveTo>
                  <a:pt x="0" y="0"/>
                </a:moveTo>
                <a:lnTo>
                  <a:pt x="1296162" y="0"/>
                </a:lnTo>
              </a:path>
            </a:pathLst>
          </a:custGeom>
          <a:ln w="7759">
            <a:solidFill>
              <a:srgbClr val="000000"/>
            </a:solidFill>
          </a:ln>
        </p:spPr>
        <p:txBody>
          <a:bodyPr wrap="square" lIns="0" tIns="0" rIns="0" bIns="0" rtlCol="0"/>
          <a:lstStyle/>
          <a:p/>
        </p:txBody>
      </p:sp>
      <p:sp>
        <p:nvSpPr>
          <p:cNvPr id="6" name="object 6"/>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3314" name="Picture 2"/>
          <p:cNvPicPr>
            <a:picLocks noChangeAspect="1" noChangeArrowheads="1"/>
          </p:cNvPicPr>
          <p:nvPr/>
        </p:nvPicPr>
        <p:blipFill>
          <a:blip r:embed="rId1" cstate="print"/>
          <a:srcRect/>
          <a:stretch>
            <a:fillRect/>
          </a:stretch>
        </p:blipFill>
        <p:spPr bwMode="auto">
          <a:xfrm>
            <a:off x="773497" y="685800"/>
            <a:ext cx="8763000" cy="4692543"/>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66875" y="2286000"/>
            <a:ext cx="7025497" cy="2047302"/>
          </a:xfrm>
          <a:prstGeom prst="rect">
            <a:avLst/>
          </a:prstGeom>
        </p:spPr>
      </p:pic>
      <p:pic>
        <p:nvPicPr>
          <p:cNvPr id="3" name="Picture 2"/>
          <p:cNvPicPr>
            <a:picLocks noChangeAspect="1"/>
          </p:cNvPicPr>
          <p:nvPr/>
        </p:nvPicPr>
        <p:blipFill>
          <a:blip r:embed="rId2"/>
          <a:stretch>
            <a:fillRect/>
          </a:stretch>
        </p:blipFill>
        <p:spPr>
          <a:xfrm>
            <a:off x="2479348" y="4724400"/>
            <a:ext cx="5842653" cy="973776"/>
          </a:xfrm>
          <a:prstGeom prst="rect">
            <a:avLst/>
          </a:prstGeom>
        </p:spPr>
      </p:pic>
      <p:sp>
        <p:nvSpPr>
          <p:cNvPr id="5" name="TextBox 4"/>
          <p:cNvSpPr txBox="1"/>
          <p:nvPr/>
        </p:nvSpPr>
        <p:spPr>
          <a:xfrm>
            <a:off x="2460529" y="685800"/>
            <a:ext cx="6750145" cy="461665"/>
          </a:xfrm>
          <a:prstGeom prst="rect">
            <a:avLst/>
          </a:prstGeom>
          <a:noFill/>
        </p:spPr>
        <p:txBody>
          <a:bodyPr wrap="square">
            <a:spAutoFit/>
          </a:bodyPr>
          <a:lstStyle/>
          <a:p>
            <a:r>
              <a:rPr lang="en-US" sz="2400" dirty="0">
                <a:solidFill>
                  <a:srgbClr val="C00000"/>
                </a:solidFill>
              </a:rPr>
              <a:t>Dynamic Characteristics of Second order system</a:t>
            </a:r>
            <a:endParaRPr lang="en-IN" sz="2400" dirty="0">
              <a:solidFill>
                <a:srgbClr val="C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4338" name="Picture 2"/>
          <p:cNvPicPr>
            <a:picLocks noChangeAspect="1" noChangeArrowheads="1"/>
          </p:cNvPicPr>
          <p:nvPr/>
        </p:nvPicPr>
        <p:blipFill>
          <a:blip r:embed="rId1" cstate="print"/>
          <a:srcRect/>
          <a:stretch>
            <a:fillRect/>
          </a:stretch>
        </p:blipFill>
        <p:spPr bwMode="auto">
          <a:xfrm>
            <a:off x="7183195" y="1828800"/>
            <a:ext cx="3058205" cy="2743200"/>
          </a:xfrm>
          <a:prstGeom prst="rect">
            <a:avLst/>
          </a:prstGeom>
          <a:noFill/>
          <a:ln w="9525">
            <a:noFill/>
            <a:miter lim="800000"/>
            <a:headEnd/>
            <a:tailEnd/>
          </a:ln>
        </p:spPr>
      </p:pic>
      <p:pic>
        <p:nvPicPr>
          <p:cNvPr id="14339" name="Picture 3"/>
          <p:cNvPicPr>
            <a:picLocks noChangeAspect="1" noChangeArrowheads="1"/>
          </p:cNvPicPr>
          <p:nvPr/>
        </p:nvPicPr>
        <p:blipFill>
          <a:blip r:embed="rId2" cstate="print"/>
          <a:srcRect/>
          <a:stretch>
            <a:fillRect/>
          </a:stretch>
        </p:blipFill>
        <p:spPr bwMode="auto">
          <a:xfrm>
            <a:off x="219075" y="1066800"/>
            <a:ext cx="6367463" cy="51054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875" y="304800"/>
            <a:ext cx="5403272" cy="984885"/>
          </a:xfrm>
          <a:prstGeom prst="rect">
            <a:avLst/>
          </a:prstGeom>
          <a:noFill/>
        </p:spPr>
        <p:txBody>
          <a:bodyPr wrap="square">
            <a:spAutoFit/>
          </a:bodyPr>
          <a:lstStyle/>
          <a:p>
            <a:pPr algn="l"/>
            <a:r>
              <a:rPr lang="en-US" sz="2800" dirty="0">
                <a:solidFill>
                  <a:srgbClr val="C00000"/>
                </a:solidFill>
                <a:latin typeface="Söhne"/>
              </a:rPr>
              <a:t>S</a:t>
            </a:r>
            <a:r>
              <a:rPr lang="en-US" sz="2800" b="0" i="0" dirty="0">
                <a:solidFill>
                  <a:srgbClr val="C00000"/>
                </a:solidFill>
                <a:effectLst/>
                <a:latin typeface="Söhne"/>
              </a:rPr>
              <a:t>electing of a transducer:</a:t>
            </a:r>
            <a:endParaRPr lang="en-US" sz="2800" b="0" i="0" dirty="0">
              <a:solidFill>
                <a:srgbClr val="C00000"/>
              </a:solidFill>
              <a:effectLst/>
              <a:latin typeface="Söhne"/>
            </a:endParaRPr>
          </a:p>
          <a:p>
            <a:br>
              <a:rPr lang="en-US" b="0" i="0" dirty="0">
                <a:solidFill>
                  <a:srgbClr val="374151"/>
                </a:solidFill>
                <a:effectLst/>
                <a:latin typeface="Söhne"/>
              </a:rPr>
            </a:br>
            <a:endParaRPr lang="en-IN" dirty="0"/>
          </a:p>
        </p:txBody>
      </p:sp>
      <p:sp>
        <p:nvSpPr>
          <p:cNvPr id="5" name="TextBox 4"/>
          <p:cNvSpPr txBox="1"/>
          <p:nvPr/>
        </p:nvSpPr>
        <p:spPr>
          <a:xfrm>
            <a:off x="226373" y="918472"/>
            <a:ext cx="10051102" cy="5196166"/>
          </a:xfrm>
          <a:prstGeom prst="rect">
            <a:avLst/>
          </a:prstGeom>
          <a:noFill/>
        </p:spPr>
        <p:txBody>
          <a:bodyPr wrap="square">
            <a:spAutoFit/>
          </a:bodyPr>
          <a:lstStyle/>
          <a:p>
            <a:pPr algn="just">
              <a:lnSpc>
                <a:spcPct val="150000"/>
              </a:lnSpc>
              <a:buFont typeface="+mj-lt"/>
              <a:buAutoNum type="arabicPeriod"/>
            </a:pPr>
            <a:r>
              <a:rPr lang="en-US" sz="2800" b="0" i="0" dirty="0">
                <a:solidFill>
                  <a:srgbClr val="C00000"/>
                </a:solidFill>
                <a:effectLst/>
              </a:rPr>
              <a:t>Type of energy: </a:t>
            </a:r>
            <a:r>
              <a:rPr lang="en-US" sz="2800" b="0" i="0" dirty="0">
                <a:solidFill>
                  <a:srgbClr val="374151"/>
                </a:solidFill>
                <a:effectLst/>
              </a:rPr>
              <a:t>Determine the type of energy that needs to be measured or converted, such as electrical, mechanical, thermal, or optical.</a:t>
            </a:r>
            <a:endParaRPr lang="en-US" sz="2800" b="0" i="0" dirty="0">
              <a:solidFill>
                <a:srgbClr val="374151"/>
              </a:solidFill>
              <a:effectLst/>
            </a:endParaRPr>
          </a:p>
          <a:p>
            <a:pPr algn="just">
              <a:lnSpc>
                <a:spcPct val="150000"/>
              </a:lnSpc>
              <a:buFont typeface="+mj-lt"/>
              <a:buAutoNum type="arabicPeriod"/>
            </a:pPr>
            <a:r>
              <a:rPr lang="en-US" sz="2800" b="0" i="0" dirty="0">
                <a:solidFill>
                  <a:srgbClr val="C00000"/>
                </a:solidFill>
                <a:effectLst/>
              </a:rPr>
              <a:t>Sensitivity: </a:t>
            </a:r>
            <a:r>
              <a:rPr lang="en-US" sz="2800" b="0" i="0" dirty="0">
                <a:solidFill>
                  <a:srgbClr val="374151"/>
                </a:solidFill>
                <a:effectLst/>
              </a:rPr>
              <a:t>The sensitivity of a transducer is the minimum amount of energy that it can detect or convert. The sensitivity required depends on the precision needed for the application.</a:t>
            </a:r>
            <a:endParaRPr lang="en-US" sz="2800" b="0" i="0" dirty="0">
              <a:solidFill>
                <a:srgbClr val="374151"/>
              </a:solidFill>
              <a:effectLst/>
            </a:endParaRPr>
          </a:p>
          <a:p>
            <a:pPr algn="just">
              <a:lnSpc>
                <a:spcPct val="150000"/>
              </a:lnSpc>
              <a:buFont typeface="+mj-lt"/>
              <a:buAutoNum type="arabicPeriod"/>
            </a:pPr>
            <a:r>
              <a:rPr lang="en-US" sz="2800" b="0" i="0" dirty="0">
                <a:solidFill>
                  <a:srgbClr val="C00000"/>
                </a:solidFill>
                <a:effectLst/>
              </a:rPr>
              <a:t>Range: </a:t>
            </a:r>
            <a:r>
              <a:rPr lang="en-US" sz="2800" b="0" i="0" dirty="0">
                <a:solidFill>
                  <a:srgbClr val="374151"/>
                </a:solidFill>
                <a:effectLst/>
              </a:rPr>
              <a:t>The range of a transducer is the minimum and maximum values that it can measure or convert..</a:t>
            </a:r>
            <a:endParaRPr lang="en-US" sz="2800" b="0" i="0" dirty="0">
              <a:solidFill>
                <a:srgbClr val="374151"/>
              </a:solidFill>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10744200" cy="5842497"/>
          </a:xfrm>
          <a:prstGeom prst="rect">
            <a:avLst/>
          </a:prstGeom>
          <a:noFill/>
        </p:spPr>
        <p:txBody>
          <a:bodyPr wrap="square">
            <a:spAutoFit/>
          </a:bodyPr>
          <a:lstStyle/>
          <a:p>
            <a:pPr algn="l">
              <a:lnSpc>
                <a:spcPct val="150000"/>
              </a:lnSpc>
            </a:pPr>
            <a:r>
              <a:rPr lang="en-US" sz="2400" b="0" i="0" dirty="0">
                <a:solidFill>
                  <a:srgbClr val="C00000"/>
                </a:solidFill>
                <a:effectLst/>
                <a:latin typeface="Söhne"/>
              </a:rPr>
              <a:t>4</a:t>
            </a:r>
            <a:r>
              <a:rPr lang="en-US" sz="2400" b="0" i="0" dirty="0">
                <a:solidFill>
                  <a:srgbClr val="C00000"/>
                </a:solidFill>
                <a:effectLst/>
                <a:latin typeface="+mj-lt"/>
              </a:rPr>
              <a:t>.</a:t>
            </a:r>
            <a:r>
              <a:rPr lang="en-US" sz="2800" b="0" i="0" dirty="0">
                <a:solidFill>
                  <a:srgbClr val="C00000"/>
                </a:solidFill>
                <a:effectLst/>
                <a:latin typeface="+mj-lt"/>
              </a:rPr>
              <a:t>Accuracy: </a:t>
            </a:r>
            <a:r>
              <a:rPr lang="en-US" sz="2800" b="0" i="0" dirty="0">
                <a:solidFill>
                  <a:srgbClr val="374151"/>
                </a:solidFill>
                <a:effectLst/>
                <a:latin typeface="+mj-lt"/>
              </a:rPr>
              <a:t>The accuracy of a transducer is the degree of closeness between the measured or converted value and the true value. </a:t>
            </a:r>
            <a:endParaRPr lang="en-US" sz="2800" b="0" i="0" dirty="0">
              <a:solidFill>
                <a:srgbClr val="374151"/>
              </a:solidFill>
              <a:effectLst/>
              <a:latin typeface="+mj-lt"/>
            </a:endParaRPr>
          </a:p>
          <a:p>
            <a:pPr algn="l">
              <a:lnSpc>
                <a:spcPct val="150000"/>
              </a:lnSpc>
            </a:pPr>
            <a:r>
              <a:rPr lang="en-US" sz="2800" b="0" i="0" dirty="0">
                <a:solidFill>
                  <a:srgbClr val="C00000"/>
                </a:solidFill>
                <a:effectLst/>
                <a:latin typeface="+mj-lt"/>
              </a:rPr>
              <a:t>5.Response time: </a:t>
            </a:r>
            <a:r>
              <a:rPr lang="en-US" sz="2800" b="0" i="0" dirty="0">
                <a:solidFill>
                  <a:srgbClr val="374151"/>
                </a:solidFill>
                <a:effectLst/>
                <a:latin typeface="+mj-lt"/>
              </a:rPr>
              <a:t>The response time of a transducer is the time it takes to detect or convert energy. The response time required depends on the speed at which the energy is changing.</a:t>
            </a:r>
            <a:endParaRPr lang="en-US" sz="2800" b="0" i="0" dirty="0">
              <a:solidFill>
                <a:srgbClr val="374151"/>
              </a:solidFill>
              <a:effectLst/>
              <a:latin typeface="+mj-lt"/>
            </a:endParaRPr>
          </a:p>
          <a:p>
            <a:pPr algn="l">
              <a:lnSpc>
                <a:spcPct val="150000"/>
              </a:lnSpc>
            </a:pPr>
            <a:r>
              <a:rPr lang="en-US" sz="2800" b="0" i="0" dirty="0">
                <a:solidFill>
                  <a:srgbClr val="C00000"/>
                </a:solidFill>
                <a:effectLst/>
                <a:latin typeface="+mj-lt"/>
              </a:rPr>
              <a:t>6.Environment: </a:t>
            </a:r>
            <a:r>
              <a:rPr lang="en-US" sz="2800" b="0" i="0" dirty="0">
                <a:solidFill>
                  <a:srgbClr val="374151"/>
                </a:solidFill>
                <a:effectLst/>
                <a:latin typeface="+mj-lt"/>
              </a:rPr>
              <a:t>Consider the environment in which the transducer will be used, including temperature, humidity, pressure, and vibration. </a:t>
            </a:r>
            <a:endParaRPr lang="en-US" sz="2800" b="0" i="0" dirty="0">
              <a:solidFill>
                <a:srgbClr val="374151"/>
              </a:solidFill>
              <a:effectLst/>
              <a:latin typeface="+mj-lt"/>
            </a:endParaRPr>
          </a:p>
          <a:p>
            <a:pPr algn="l">
              <a:lnSpc>
                <a:spcPct val="150000"/>
              </a:lnSpc>
            </a:pPr>
            <a:r>
              <a:rPr lang="en-US" sz="2800" b="0" i="0" dirty="0">
                <a:solidFill>
                  <a:srgbClr val="374151"/>
                </a:solidFill>
                <a:effectLst/>
                <a:latin typeface="+mj-lt"/>
              </a:rPr>
              <a:t>q</a:t>
            </a:r>
            <a:r>
              <a:rPr lang="en-US" sz="2800" dirty="0">
                <a:solidFill>
                  <a:srgbClr val="C00000"/>
                </a:solidFill>
                <a:latin typeface="+mj-lt"/>
              </a:rPr>
              <a:t>7.</a:t>
            </a:r>
            <a:r>
              <a:rPr lang="en-US" sz="2800" b="0" i="0" dirty="0">
                <a:solidFill>
                  <a:srgbClr val="C00000"/>
                </a:solidFill>
                <a:effectLst/>
                <a:latin typeface="+mj-lt"/>
              </a:rPr>
              <a:t>The cost </a:t>
            </a:r>
            <a:r>
              <a:rPr lang="en-US" sz="2800" b="0" i="0" dirty="0">
                <a:solidFill>
                  <a:srgbClr val="374151"/>
                </a:solidFill>
                <a:effectLst/>
                <a:latin typeface="+mj-lt"/>
              </a:rPr>
              <a:t>of a transducer can vary significantly depending on its features and </a:t>
            </a:r>
            <a:r>
              <a:rPr lang="en-US" sz="2400" b="0" i="0" dirty="0">
                <a:solidFill>
                  <a:srgbClr val="374151"/>
                </a:solidFill>
                <a:effectLst/>
                <a:latin typeface="+mj-lt"/>
              </a:rPr>
              <a:t>specifications</a:t>
            </a:r>
            <a:endParaRPr lang="en-US" sz="2400" b="0" i="0" dirty="0">
              <a:solidFill>
                <a:srgbClr val="374151"/>
              </a:solidFill>
              <a:effectLst/>
              <a:latin typeface="+mj-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5362" name="Picture 2"/>
          <p:cNvPicPr>
            <a:picLocks noChangeAspect="1" noChangeArrowheads="1"/>
          </p:cNvPicPr>
          <p:nvPr/>
        </p:nvPicPr>
        <p:blipFill>
          <a:blip r:embed="rId1"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86161" y="1219200"/>
            <a:ext cx="5300227" cy="4800600"/>
          </a:xfrm>
          <a:prstGeom prst="rect">
            <a:avLst/>
          </a:prstGeom>
          <a:noFill/>
          <a:ln w="9525">
            <a:noFill/>
            <a:miter lim="800000"/>
            <a:headEnd/>
            <a:tailEnd/>
          </a:ln>
        </p:spPr>
      </p:pic>
      <p:pic>
        <p:nvPicPr>
          <p:cNvPr id="15363" name="Picture 3"/>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5553075" y="1219200"/>
            <a:ext cx="4953000" cy="48006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4075" y="2209800"/>
            <a:ext cx="5303519" cy="923330"/>
          </a:xfrm>
          <a:prstGeom prst="rect">
            <a:avLst/>
          </a:prstGeom>
          <a:noFill/>
        </p:spPr>
        <p:txBody>
          <a:bodyPr wrap="square" rtlCol="0">
            <a:spAutoFit/>
          </a:bodyPr>
          <a:lstStyle/>
          <a:p>
            <a:pPr algn="ctr"/>
            <a:r>
              <a:rPr lang="en-US" sz="5400" i="1" dirty="0">
                <a:solidFill>
                  <a:srgbClr val="C00000"/>
                </a:solidFill>
                <a:latin typeface="Algerian" panose="04020705040A02060702" pitchFamily="82" charset="0"/>
              </a:rPr>
              <a:t>THANK YOU</a:t>
            </a:r>
            <a:endParaRPr lang="en-IN" i="1" dirty="0">
              <a:solidFill>
                <a:srgbClr val="C00000"/>
              </a:solidFill>
              <a:latin typeface="Algerian" panose="04020705040A020607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23" y="152401"/>
            <a:ext cx="10081260" cy="1815882"/>
          </a:xfrm>
          <a:prstGeom prst="rect">
            <a:avLst/>
          </a:prstGeom>
        </p:spPr>
        <p:txBody>
          <a:bodyPr wrap="square">
            <a:spAutoFit/>
          </a:bodyPr>
          <a:lstStyle/>
          <a:p>
            <a:pPr algn="ctr"/>
            <a:r>
              <a:rPr lang="en-US" sz="3200" b="1" dirty="0">
                <a:solidFill>
                  <a:srgbClr val="FF0000"/>
                </a:solidFill>
              </a:rPr>
              <a:t>Sensor/Transducers</a:t>
            </a:r>
            <a:endParaRPr lang="en-US" sz="3200" dirty="0">
              <a:solidFill>
                <a:srgbClr val="FF0000"/>
              </a:solidFill>
            </a:endParaRPr>
          </a:p>
          <a:p>
            <a:pPr algn="just"/>
            <a:r>
              <a:rPr lang="en-US" sz="2000" dirty="0"/>
              <a:t>A Sensor is a device that is used to detect changes in any physical quantity like Temperature, Speed, Flow, Level, Pressure, etc. Any changes in the input quantity will be detected by a Sensor and reflected as changes in output quantity.</a:t>
            </a:r>
            <a:endParaRPr lang="en-US" sz="2000" dirty="0"/>
          </a:p>
          <a:p>
            <a:pPr algn="just"/>
            <a:r>
              <a:rPr lang="en-US" sz="2000" dirty="0">
                <a:solidFill>
                  <a:srgbClr val="FF0000"/>
                </a:solidFill>
              </a:rPr>
              <a:t>Both the input and output quantities of a Sensor are Physical i.e., non-electrical in nature</a:t>
            </a:r>
            <a:r>
              <a:rPr lang="en-US" sz="2000" dirty="0"/>
              <a:t>.</a:t>
            </a:r>
            <a:endParaRPr lang="en-US" sz="2000" dirty="0"/>
          </a:p>
        </p:txBody>
      </p:sp>
      <p:pic>
        <p:nvPicPr>
          <p:cNvPr id="130050" name="Picture 2" descr="https://www.electronicshub.org/wp-content/uploads/2019/04/Different-Types-of-Transducers-Block-Diagram.jpg"/>
          <p:cNvPicPr>
            <a:picLocks noChangeAspect="1" noChangeArrowheads="1"/>
          </p:cNvPicPr>
          <p:nvPr/>
        </p:nvPicPr>
        <p:blipFill>
          <a:blip r:embed="rId1" cstate="print"/>
          <a:srcRect/>
          <a:stretch>
            <a:fillRect/>
          </a:stretch>
        </p:blipFill>
        <p:spPr bwMode="auto">
          <a:xfrm>
            <a:off x="270034" y="2514600"/>
            <a:ext cx="9721215" cy="2209800"/>
          </a:xfrm>
          <a:prstGeom prst="rect">
            <a:avLst/>
          </a:prstGeom>
          <a:noFill/>
        </p:spPr>
      </p:pic>
      <p:sp>
        <p:nvSpPr>
          <p:cNvPr id="6" name="Rectangle 5"/>
          <p:cNvSpPr/>
          <p:nvPr/>
        </p:nvSpPr>
        <p:spPr>
          <a:xfrm>
            <a:off x="270034" y="4648200"/>
            <a:ext cx="10351293" cy="1785104"/>
          </a:xfrm>
          <a:prstGeom prst="rect">
            <a:avLst/>
          </a:prstGeom>
        </p:spPr>
        <p:txBody>
          <a:bodyPr wrap="square">
            <a:spAutoFit/>
          </a:bodyPr>
          <a:lstStyle/>
          <a:p>
            <a:pPr algn="just"/>
            <a:r>
              <a:rPr lang="en-US" sz="2200" dirty="0"/>
              <a:t>Generally speaking, a </a:t>
            </a:r>
            <a:r>
              <a:rPr lang="en-US" sz="2200" dirty="0">
                <a:solidFill>
                  <a:srgbClr val="FF0000"/>
                </a:solidFill>
              </a:rPr>
              <a:t>Transducer</a:t>
            </a:r>
            <a:r>
              <a:rPr lang="en-US" sz="2200" dirty="0"/>
              <a:t> is a device that converts one form of energy into another by the principle of Transduction. Usually, a signal in one form of energy is converted to a signal in another form by a Transducer.</a:t>
            </a:r>
            <a:endParaRPr lang="en-US" sz="2200" dirty="0"/>
          </a:p>
          <a:p>
            <a:pPr algn="just"/>
            <a:r>
              <a:rPr lang="en-US" sz="2200" dirty="0">
                <a:solidFill>
                  <a:srgbClr val="FF0000"/>
                </a:solidFill>
              </a:rPr>
              <a:t>From the above example, a Transducer is a device that converts a Physical Quantity into an Electrical Quantity.</a:t>
            </a:r>
            <a:endParaRPr lang="en-US" sz="22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075" y="381000"/>
            <a:ext cx="10134600" cy="4955203"/>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C00000"/>
                </a:solidFill>
                <a:latin typeface="+mj-lt"/>
              </a:rPr>
              <a:t>S</a:t>
            </a:r>
            <a:r>
              <a:rPr lang="en-US" sz="2800" b="0" i="0" dirty="0">
                <a:solidFill>
                  <a:srgbClr val="C00000"/>
                </a:solidFill>
                <a:effectLst/>
                <a:latin typeface="+mj-lt"/>
              </a:rPr>
              <a:t>ensor</a:t>
            </a:r>
            <a:r>
              <a:rPr lang="en-US" sz="2800" b="0" i="0" dirty="0">
                <a:effectLst/>
                <a:latin typeface="+mj-lt"/>
              </a:rPr>
              <a:t> is a device that detects and responds to a physical or chemical stimulus</a:t>
            </a:r>
            <a:r>
              <a:rPr lang="en-US" sz="2800" dirty="0">
                <a:latin typeface="+mj-lt"/>
              </a:rPr>
              <a:t>.</a:t>
            </a:r>
            <a:endParaRPr lang="en-US" sz="2800" b="0" i="0" dirty="0">
              <a:effectLst/>
              <a:latin typeface="+mj-lt"/>
            </a:endParaRPr>
          </a:p>
          <a:p>
            <a:pPr marL="342900" indent="-342900" algn="just">
              <a:buFont typeface="Arial" panose="020B0604020202020204" pitchFamily="34" charset="0"/>
              <a:buChar char="•"/>
            </a:pPr>
            <a:endParaRPr lang="en-US" sz="2800" b="0" i="0" dirty="0">
              <a:solidFill>
                <a:srgbClr val="FF0000"/>
              </a:solidFill>
              <a:effectLst/>
              <a:latin typeface="Söhne"/>
            </a:endParaRPr>
          </a:p>
          <a:p>
            <a:pPr marL="342900" indent="-342900" algn="just">
              <a:buFont typeface="Arial" panose="020B0604020202020204" pitchFamily="34" charset="0"/>
              <a:buChar char="•"/>
            </a:pPr>
            <a:r>
              <a:rPr lang="en-US" sz="2800" b="0" i="0" dirty="0">
                <a:solidFill>
                  <a:srgbClr val="FF0000"/>
                </a:solidFill>
                <a:effectLst/>
                <a:latin typeface="Söhne"/>
              </a:rPr>
              <a:t> </a:t>
            </a:r>
            <a:r>
              <a:rPr lang="en-US" sz="2800" b="0" i="0" dirty="0">
                <a:effectLst/>
                <a:latin typeface="Söhne"/>
              </a:rPr>
              <a:t>Examples of sensors include temperature sensors, pressure sensors, motion sensors, and pH sensors</a:t>
            </a:r>
            <a:r>
              <a:rPr lang="en-US" sz="2400" b="0" i="0" dirty="0">
                <a:effectLst/>
                <a:latin typeface="Söhne"/>
              </a:rPr>
              <a:t>.</a:t>
            </a:r>
            <a:endParaRPr lang="en-US" sz="2400" b="0" i="0" dirty="0">
              <a:effectLst/>
              <a:latin typeface="Söhne"/>
            </a:endParaRPr>
          </a:p>
          <a:p>
            <a:pPr algn="just"/>
            <a:endParaRPr lang="en-US" sz="2400" dirty="0">
              <a:latin typeface="Söhne"/>
            </a:endParaRPr>
          </a:p>
          <a:p>
            <a:pPr marL="342900" indent="-342900" algn="just">
              <a:buFont typeface="Arial" panose="020B0604020202020204" pitchFamily="34" charset="0"/>
              <a:buChar char="•"/>
            </a:pPr>
            <a:r>
              <a:rPr lang="en-US" sz="2800" dirty="0">
                <a:solidFill>
                  <a:srgbClr val="C00000"/>
                </a:solidFill>
                <a:latin typeface="+mj-lt"/>
              </a:rPr>
              <a:t>T</a:t>
            </a:r>
            <a:r>
              <a:rPr lang="en-US" sz="2800" b="0" i="0" dirty="0">
                <a:solidFill>
                  <a:srgbClr val="C00000"/>
                </a:solidFill>
                <a:effectLst/>
                <a:latin typeface="+mj-lt"/>
              </a:rPr>
              <a:t>ransducer, </a:t>
            </a:r>
            <a:r>
              <a:rPr lang="en-US" sz="2800" b="0" i="0" dirty="0">
                <a:effectLst/>
                <a:latin typeface="+mj-lt"/>
              </a:rPr>
              <a:t>on the other hand, is a device that converts one form of energy into another</a:t>
            </a:r>
            <a:r>
              <a:rPr lang="en-US" sz="2800" b="0" i="0" dirty="0">
                <a:effectLst/>
                <a:latin typeface="Söhne"/>
              </a:rPr>
              <a:t>.</a:t>
            </a:r>
            <a:endParaRPr lang="en-US" sz="2800" b="0" i="0" dirty="0">
              <a:effectLst/>
              <a:latin typeface="Söhne"/>
            </a:endParaRPr>
          </a:p>
          <a:p>
            <a:pPr algn="just"/>
            <a:endParaRPr lang="en-US" sz="2800" b="0" i="0" dirty="0">
              <a:solidFill>
                <a:srgbClr val="00B0F0"/>
              </a:solidFill>
              <a:effectLst/>
              <a:latin typeface="Söhne"/>
            </a:endParaRPr>
          </a:p>
          <a:p>
            <a:pPr marL="342900" indent="-342900" algn="just">
              <a:buFont typeface="Arial" panose="020B0604020202020204" pitchFamily="34" charset="0"/>
              <a:buChar char="•"/>
            </a:pPr>
            <a:r>
              <a:rPr lang="en-US" sz="2800" b="0" i="0" dirty="0">
                <a:solidFill>
                  <a:srgbClr val="00B0F0"/>
                </a:solidFill>
                <a:effectLst/>
                <a:latin typeface="Söhne"/>
              </a:rPr>
              <a:t> </a:t>
            </a:r>
            <a:r>
              <a:rPr lang="en-US" sz="2800" b="0" i="0" dirty="0">
                <a:effectLst/>
                <a:latin typeface="Söhne"/>
              </a:rPr>
              <a:t>Examples of transducers include speakers, microphones, accelerometers, and actuators.</a:t>
            </a:r>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981075" y="1730828"/>
            <a:ext cx="9220200" cy="47244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7" name="TextBox 6"/>
          <p:cNvSpPr txBox="1"/>
          <p:nvPr/>
        </p:nvSpPr>
        <p:spPr>
          <a:xfrm>
            <a:off x="597582" y="241012"/>
            <a:ext cx="9853851" cy="584775"/>
          </a:xfrm>
          <a:prstGeom prst="rect">
            <a:avLst/>
          </a:prstGeom>
          <a:noFill/>
        </p:spPr>
        <p:txBody>
          <a:bodyPr wrap="none" rtlCol="0">
            <a:spAutoFit/>
          </a:bodyPr>
          <a:lstStyle/>
          <a:p>
            <a:r>
              <a:rPr lang="en-US" sz="3200" dirty="0">
                <a:solidFill>
                  <a:srgbClr val="FF0000"/>
                </a:solidFill>
              </a:rPr>
              <a:t>Example of Measurement System: Mechanical Application</a:t>
            </a:r>
            <a:endParaRPr lang="en-US" sz="20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13734</Words>
  <Application>WPS Presentation</Application>
  <PresentationFormat>Custom</PresentationFormat>
  <Paragraphs>411</Paragraphs>
  <Slides>66</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66</vt:i4>
      </vt:variant>
    </vt:vector>
  </HeadingPairs>
  <TitlesOfParts>
    <vt:vector size="87" baseType="lpstr">
      <vt:lpstr>Arial</vt:lpstr>
      <vt:lpstr>SimSun</vt:lpstr>
      <vt:lpstr>Wingdings</vt:lpstr>
      <vt:lpstr>Calibri</vt:lpstr>
      <vt:lpstr>Arial MT</vt:lpstr>
      <vt:lpstr>Arial Rounded MT Bold</vt:lpstr>
      <vt:lpstr>Aparajita</vt:lpstr>
      <vt:lpstr>Nirmala UI</vt:lpstr>
      <vt:lpstr>Times New Roman</vt:lpstr>
      <vt:lpstr>Arial Black</vt:lpstr>
      <vt:lpstr>Söhne</vt:lpstr>
      <vt:lpstr>Segoe Print</vt:lpstr>
      <vt:lpstr>Microsoft YaHei</vt:lpstr>
      <vt:lpstr>Arial Unicode MS</vt:lpstr>
      <vt:lpstr>Times New Roman</vt:lpstr>
      <vt:lpstr>Cambria Math</vt:lpstr>
      <vt:lpstr>Algerian</vt:lpstr>
      <vt:lpstr>Office Theme</vt:lpstr>
      <vt:lpstr>Equation.DSMT4</vt:lpstr>
      <vt:lpstr>Equation.DSMT4</vt:lpstr>
      <vt:lpstr>Equation.DSMT4</vt:lpstr>
      <vt:lpstr>Sensors and Automation (Interdisciplinary Foundation Course–II) Theory Session </vt:lpstr>
      <vt:lpstr>PowerPoint 演示文稿</vt:lpstr>
      <vt:lpstr>Applications of Sensors and Automation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One.ppt [Compatibility Mode]</dc:title>
  <dc:creator>ibrahim</dc:creator>
  <cp:lastModifiedBy>manka</cp:lastModifiedBy>
  <cp:revision>318</cp:revision>
  <dcterms:created xsi:type="dcterms:W3CDTF">2022-03-16T06:53:00Z</dcterms:created>
  <dcterms:modified xsi:type="dcterms:W3CDTF">2023-06-14T14:48:33Z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2017-03-08T14:30:00Z</vt:filetime>
  </property>
  <property fmtid="{D5CDD505-2E9C-101B-9397-08002B2CF9AE}" pid="3" name="Creator">
    <vt:lpwstr>PScript5.dll Version 5.2.2</vt:lpwstr>
  </property>
  <property fmtid="{D5CDD505-2E9C-101B-9397-08002B2CF9AE}" pid="4" name="LastSaved">
    <vt:filetime>2022-03-17T14:30:00Z</vt:filetime>
  </property>
  <property fmtid="{D5CDD505-2E9C-101B-9397-08002B2CF9AE}" pid="5" name="ICV">
    <vt:lpwstr>2B140204BB3F4FCFA679E06CE71E59D7</vt:lpwstr>
  </property>
  <property fmtid="{D5CDD505-2E9C-101B-9397-08002B2CF9AE}" pid="6" name="KSOProductBuildVer">
    <vt:lpwstr>1033-11.2.0.11537</vt:lpwstr>
  </property>
</Properties>
</file>