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7"/>
  </p:notesMasterIdLst>
  <p:sldIdLst>
    <p:sldId id="256" r:id="rId3"/>
    <p:sldId id="349" r:id="rId4"/>
    <p:sldId id="350" r:id="rId5"/>
    <p:sldId id="351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0" r:id="rId18"/>
    <p:sldId id="268" r:id="rId19"/>
    <p:sldId id="269" r:id="rId20"/>
    <p:sldId id="271" r:id="rId21"/>
    <p:sldId id="272" r:id="rId22"/>
    <p:sldId id="273" r:id="rId23"/>
    <p:sldId id="274" r:id="rId24"/>
    <p:sldId id="275" r:id="rId25"/>
    <p:sldId id="339" r:id="rId26"/>
    <p:sldId id="340" r:id="rId27"/>
    <p:sldId id="341" r:id="rId28"/>
    <p:sldId id="276" r:id="rId29"/>
    <p:sldId id="310" r:id="rId30"/>
    <p:sldId id="313" r:id="rId31"/>
    <p:sldId id="314" r:id="rId32"/>
    <p:sldId id="338" r:id="rId33"/>
    <p:sldId id="315" r:id="rId34"/>
    <p:sldId id="316" r:id="rId35"/>
    <p:sldId id="317" r:id="rId36"/>
    <p:sldId id="278" r:id="rId37"/>
    <p:sldId id="318" r:id="rId38"/>
    <p:sldId id="319" r:id="rId39"/>
    <p:sldId id="320" r:id="rId40"/>
    <p:sldId id="305" r:id="rId41"/>
    <p:sldId id="306" r:id="rId42"/>
    <p:sldId id="307" r:id="rId43"/>
    <p:sldId id="308" r:id="rId44"/>
    <p:sldId id="309" r:id="rId45"/>
    <p:sldId id="321" r:id="rId46"/>
    <p:sldId id="322" r:id="rId47"/>
    <p:sldId id="324" r:id="rId48"/>
    <p:sldId id="327" r:id="rId49"/>
    <p:sldId id="326" r:id="rId50"/>
    <p:sldId id="325" r:id="rId51"/>
    <p:sldId id="328" r:id="rId52"/>
    <p:sldId id="329" r:id="rId53"/>
    <p:sldId id="282" r:id="rId54"/>
    <p:sldId id="283" r:id="rId55"/>
    <p:sldId id="284" r:id="rId56"/>
    <p:sldId id="285" r:id="rId57"/>
    <p:sldId id="286" r:id="rId58"/>
    <p:sldId id="287" r:id="rId59"/>
    <p:sldId id="288" r:id="rId60"/>
    <p:sldId id="289" r:id="rId61"/>
    <p:sldId id="290" r:id="rId62"/>
    <p:sldId id="291" r:id="rId63"/>
    <p:sldId id="292" r:id="rId64"/>
    <p:sldId id="293" r:id="rId65"/>
    <p:sldId id="294" r:id="rId66"/>
    <p:sldId id="295" r:id="rId67"/>
    <p:sldId id="296" r:id="rId68"/>
    <p:sldId id="297" r:id="rId69"/>
    <p:sldId id="298" r:id="rId70"/>
    <p:sldId id="299" r:id="rId71"/>
    <p:sldId id="300" r:id="rId72"/>
    <p:sldId id="304" r:id="rId73"/>
    <p:sldId id="301" r:id="rId74"/>
    <p:sldId id="302" r:id="rId75"/>
    <p:sldId id="347" r:id="rId76"/>
  </p:sldIdLst>
  <p:sldSz cx="103632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500" y="56"/>
      </p:cViewPr>
      <p:guideLst>
        <p:guide orient="horz" pos="2880"/>
        <p:guide pos="22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0" Type="http://schemas.openxmlformats.org/officeDocument/2006/relationships/tableStyles" Target="tableStyles.xml"/><Relationship Id="rId8" Type="http://schemas.openxmlformats.org/officeDocument/2006/relationships/slide" Target="slides/slide6.xml"/><Relationship Id="rId79" Type="http://schemas.openxmlformats.org/officeDocument/2006/relationships/viewProps" Target="viewProps.xml"/><Relationship Id="rId78" Type="http://schemas.openxmlformats.org/officeDocument/2006/relationships/presProps" Target="presProps.xml"/><Relationship Id="rId77" Type="http://schemas.openxmlformats.org/officeDocument/2006/relationships/notesMaster" Target="notesMasters/notesMaster1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69D29-CFF2-46E5-A5CA-132C27B16E5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86100" y="582613"/>
            <a:ext cx="38862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49ED2-DBF5-4882-A42A-636F2A9820E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09501" y="1880107"/>
            <a:ext cx="7544199" cy="6341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2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25311" y="4268521"/>
            <a:ext cx="4912576" cy="5073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95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4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3335">
              <a:lnSpc>
                <a:spcPts val="1690"/>
              </a:lnSpc>
            </a:pPr>
            <a:r>
              <a:rPr lang="en-IN" spc="-10"/>
              <a:t>Lecture </a:t>
            </a:r>
            <a:r>
              <a:rPr lang="en-IN" spc="-5"/>
              <a:t>– Introduction to</a:t>
            </a:r>
            <a:r>
              <a:rPr lang="en-IN" spc="-62"/>
              <a:t> </a:t>
            </a:r>
            <a:r>
              <a:rPr lang="en-IN" spc="-5"/>
              <a:t>PLC's</a:t>
            </a:r>
            <a:endParaRPr lang="en-IN"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4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3335">
              <a:lnSpc>
                <a:spcPts val="1690"/>
              </a:lnSpc>
            </a:pPr>
            <a:r>
              <a:rPr lang="en-US" spc="-10"/>
              <a:t>MME 486 – Fall 2006</a:t>
            </a:r>
            <a:endParaRPr lang="en-US"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4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9370">
              <a:lnSpc>
                <a:spcPts val="1690"/>
              </a:lnSpc>
            </a:pPr>
            <a:fld id="{81D60167-4931-47E6-BA6A-407CBD079E47}" type="slidenum">
              <a:rPr lang="en-IN" spc="-5" smtClean="0"/>
            </a:fld>
            <a:r>
              <a:rPr lang="en-IN" spc="-5"/>
              <a:t> of</a:t>
            </a:r>
            <a:r>
              <a:rPr lang="en-IN" spc="-103"/>
              <a:t> </a:t>
            </a:r>
            <a:r>
              <a:rPr lang="en-IN" spc="-5"/>
              <a:t>47</a:t>
            </a:r>
            <a:endParaRPr lang="en-IN"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7539" y="810260"/>
            <a:ext cx="4768119" cy="443968"/>
          </a:xfrm>
        </p:spPr>
        <p:txBody>
          <a:bodyPr lIns="0" tIns="0" rIns="0" bIns="0"/>
          <a:lstStyle>
            <a:lvl1pPr>
              <a:defRPr sz="2885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2323" y="1438149"/>
            <a:ext cx="7790065" cy="317138"/>
          </a:xfrm>
        </p:spPr>
        <p:txBody>
          <a:bodyPr lIns="0" tIns="0" rIns="0" bIns="0"/>
          <a:lstStyle>
            <a:lvl1pPr>
              <a:defRPr sz="206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4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3335">
              <a:lnSpc>
                <a:spcPts val="1690"/>
              </a:lnSpc>
            </a:pPr>
            <a:r>
              <a:rPr lang="en-IN" spc="-10"/>
              <a:t>Lecture </a:t>
            </a:r>
            <a:r>
              <a:rPr lang="en-IN" spc="-5"/>
              <a:t>– Introduction to</a:t>
            </a:r>
            <a:r>
              <a:rPr lang="en-IN" spc="-62"/>
              <a:t> </a:t>
            </a:r>
            <a:r>
              <a:rPr lang="en-IN" spc="-5"/>
              <a:t>PLC's</a:t>
            </a:r>
            <a:endParaRPr lang="en-IN"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4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3335">
              <a:lnSpc>
                <a:spcPts val="1690"/>
              </a:lnSpc>
            </a:pPr>
            <a:r>
              <a:rPr lang="en-US" spc="-10"/>
              <a:t>MME 486 – Fall 2006</a:t>
            </a:r>
            <a:endParaRPr lang="en-US"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4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9370">
              <a:lnSpc>
                <a:spcPts val="1690"/>
              </a:lnSpc>
            </a:pPr>
            <a:fld id="{81D60167-4931-47E6-BA6A-407CBD079E47}" type="slidenum">
              <a:rPr lang="en-IN" spc="-5" smtClean="0"/>
            </a:fld>
            <a:r>
              <a:rPr lang="en-IN" spc="-5"/>
              <a:t> of</a:t>
            </a:r>
            <a:r>
              <a:rPr lang="en-IN" spc="-103"/>
              <a:t> </a:t>
            </a:r>
            <a:r>
              <a:rPr lang="en-IN" spc="-5"/>
              <a:t>47</a:t>
            </a:r>
            <a:endParaRPr lang="en-IN"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7539" y="810260"/>
            <a:ext cx="4768119" cy="443968"/>
          </a:xfrm>
        </p:spPr>
        <p:txBody>
          <a:bodyPr lIns="0" tIns="0" rIns="0" bIns="0"/>
          <a:lstStyle>
            <a:lvl1pPr>
              <a:defRPr sz="2885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18160" y="1787652"/>
            <a:ext cx="450799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337048" y="1787652"/>
            <a:ext cx="450799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4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3335">
              <a:lnSpc>
                <a:spcPts val="1690"/>
              </a:lnSpc>
            </a:pPr>
            <a:r>
              <a:rPr lang="en-IN" spc="-10"/>
              <a:t>Lecture </a:t>
            </a:r>
            <a:r>
              <a:rPr lang="en-IN" spc="-5"/>
              <a:t>– Introduction to</a:t>
            </a:r>
            <a:r>
              <a:rPr lang="en-IN" spc="-62"/>
              <a:t> </a:t>
            </a:r>
            <a:r>
              <a:rPr lang="en-IN" spc="-5"/>
              <a:t>PLC's</a:t>
            </a:r>
            <a:endParaRPr lang="en-IN"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4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3335">
              <a:lnSpc>
                <a:spcPts val="1690"/>
              </a:lnSpc>
            </a:pPr>
            <a:r>
              <a:rPr lang="en-US" spc="-10"/>
              <a:t>MME 486 – Fall 2006</a:t>
            </a:r>
            <a:endParaRPr lang="en-US"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4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9370">
              <a:lnSpc>
                <a:spcPts val="1690"/>
              </a:lnSpc>
            </a:pPr>
            <a:fld id="{81D60167-4931-47E6-BA6A-407CBD079E47}" type="slidenum">
              <a:rPr lang="en-IN" spc="-5" smtClean="0"/>
            </a:fld>
            <a:r>
              <a:rPr lang="en-IN" spc="-5"/>
              <a:t> of</a:t>
            </a:r>
            <a:r>
              <a:rPr lang="en-IN" spc="-103"/>
              <a:t> </a:t>
            </a:r>
            <a:r>
              <a:rPr lang="en-IN" spc="-5"/>
              <a:t>47</a:t>
            </a:r>
            <a:endParaRPr lang="en-IN"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7539" y="810260"/>
            <a:ext cx="4768119" cy="443968"/>
          </a:xfrm>
        </p:spPr>
        <p:txBody>
          <a:bodyPr lIns="0" tIns="0" rIns="0" bIns="0"/>
          <a:lstStyle>
            <a:lvl1pPr>
              <a:defRPr sz="2885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4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3335">
              <a:lnSpc>
                <a:spcPts val="1690"/>
              </a:lnSpc>
            </a:pPr>
            <a:r>
              <a:rPr lang="en-IN" spc="-10"/>
              <a:t>Lecture </a:t>
            </a:r>
            <a:r>
              <a:rPr lang="en-IN" spc="-5"/>
              <a:t>– Introduction to</a:t>
            </a:r>
            <a:r>
              <a:rPr lang="en-IN" spc="-62"/>
              <a:t> </a:t>
            </a:r>
            <a:r>
              <a:rPr lang="en-IN" spc="-5"/>
              <a:t>PLC's</a:t>
            </a:r>
            <a:endParaRPr lang="en-IN"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4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3335">
              <a:lnSpc>
                <a:spcPts val="1690"/>
              </a:lnSpc>
            </a:pPr>
            <a:r>
              <a:rPr lang="en-US" spc="-10"/>
              <a:t>MME 486 – Fall 2006</a:t>
            </a:r>
            <a:endParaRPr lang="en-US"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4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9370">
              <a:lnSpc>
                <a:spcPts val="1690"/>
              </a:lnSpc>
            </a:pPr>
            <a:fld id="{81D60167-4931-47E6-BA6A-407CBD079E47}" type="slidenum">
              <a:rPr lang="en-IN" spc="-5" smtClean="0"/>
            </a:fld>
            <a:r>
              <a:rPr lang="en-IN" spc="-5"/>
              <a:t> of</a:t>
            </a:r>
            <a:r>
              <a:rPr lang="en-IN" spc="-103"/>
              <a:t> </a:t>
            </a:r>
            <a:r>
              <a:rPr lang="en-IN" spc="-5"/>
              <a:t>47</a:t>
            </a:r>
            <a:endParaRPr lang="en-IN"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4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3335">
              <a:lnSpc>
                <a:spcPts val="1690"/>
              </a:lnSpc>
            </a:pPr>
            <a:r>
              <a:rPr lang="en-IN" spc="-10"/>
              <a:t>Lecture </a:t>
            </a:r>
            <a:r>
              <a:rPr lang="en-IN" spc="-5"/>
              <a:t>– Introduction to</a:t>
            </a:r>
            <a:r>
              <a:rPr lang="en-IN" spc="-62"/>
              <a:t> </a:t>
            </a:r>
            <a:r>
              <a:rPr lang="en-IN" spc="-5"/>
              <a:t>PLC's</a:t>
            </a:r>
            <a:endParaRPr lang="en-IN"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4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3335">
              <a:lnSpc>
                <a:spcPts val="1690"/>
              </a:lnSpc>
            </a:pPr>
            <a:r>
              <a:rPr lang="en-US" spc="-10"/>
              <a:t>MME 486 – Fall 2006</a:t>
            </a:r>
            <a:endParaRPr lang="en-US"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4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9370">
              <a:lnSpc>
                <a:spcPts val="1690"/>
              </a:lnSpc>
            </a:pPr>
            <a:fld id="{81D60167-4931-47E6-BA6A-407CBD079E47}" type="slidenum">
              <a:rPr lang="en-IN" spc="-5" smtClean="0"/>
            </a:fld>
            <a:r>
              <a:rPr lang="en-IN" spc="-5"/>
              <a:t> of</a:t>
            </a:r>
            <a:r>
              <a:rPr lang="en-IN" spc="-103"/>
              <a:t> </a:t>
            </a:r>
            <a:r>
              <a:rPr lang="en-IN" spc="-5"/>
              <a:t>47</a:t>
            </a:r>
            <a:endParaRPr lang="en-IN"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24931" y="609600"/>
            <a:ext cx="9107055" cy="6019800"/>
          </a:xfrm>
          <a:custGeom>
            <a:avLst/>
            <a:gdLst/>
            <a:ahLst/>
            <a:cxnLst/>
            <a:rect l="l" t="t" r="r" b="b"/>
            <a:pathLst>
              <a:path w="8839200" h="6019800">
                <a:moveTo>
                  <a:pt x="0" y="0"/>
                </a:moveTo>
                <a:lnTo>
                  <a:pt x="0" y="6019800"/>
                </a:lnTo>
                <a:lnTo>
                  <a:pt x="8839200" y="6019800"/>
                </a:lnTo>
                <a:lnTo>
                  <a:pt x="8839200" y="0"/>
                </a:lnTo>
                <a:lnTo>
                  <a:pt x="0" y="0"/>
                </a:lnTo>
                <a:close/>
              </a:path>
            </a:pathLst>
          </a:custGeom>
          <a:ln w="5181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855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7539" y="810260"/>
            <a:ext cx="476811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2323" y="1438149"/>
            <a:ext cx="779006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41585" y="6779751"/>
            <a:ext cx="2734733" cy="2180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4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3335">
              <a:lnSpc>
                <a:spcPts val="1690"/>
              </a:lnSpc>
            </a:pPr>
            <a:r>
              <a:rPr lang="en-IN" spc="-10"/>
              <a:t>Lecture </a:t>
            </a:r>
            <a:r>
              <a:rPr lang="en-IN" spc="-5"/>
              <a:t>– Introduction to</a:t>
            </a:r>
            <a:r>
              <a:rPr lang="en-IN" spc="-62"/>
              <a:t> </a:t>
            </a:r>
            <a:r>
              <a:rPr lang="en-IN" spc="-5"/>
              <a:t>PLC's</a:t>
            </a:r>
            <a:endParaRPr lang="en-IN"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395985" y="6779751"/>
            <a:ext cx="1779539" cy="2180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4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3335">
              <a:lnSpc>
                <a:spcPts val="1690"/>
              </a:lnSpc>
            </a:pPr>
            <a:r>
              <a:rPr lang="en-US" spc="-10"/>
              <a:t>MME 486 – Fall 2006</a:t>
            </a:r>
            <a:endParaRPr lang="en-US"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09307" y="6746223"/>
            <a:ext cx="728826" cy="2180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4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9370">
              <a:lnSpc>
                <a:spcPts val="1690"/>
              </a:lnSpc>
            </a:pPr>
            <a:fld id="{81D60167-4931-47E6-BA6A-407CBD079E47}" type="slidenum">
              <a:rPr lang="en-IN" spc="-5" smtClean="0"/>
            </a:fld>
            <a:r>
              <a:rPr lang="en-IN" spc="-5"/>
              <a:t> of</a:t>
            </a:r>
            <a:r>
              <a:rPr lang="en-IN" spc="-103"/>
              <a:t> </a:t>
            </a:r>
            <a:r>
              <a:rPr lang="en-IN" spc="-5"/>
              <a:t>47</a:t>
            </a:r>
            <a:endParaRPr lang="en-IN"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71170">
        <a:defRPr>
          <a:latin typeface="+mn-lt"/>
          <a:ea typeface="+mn-ea"/>
          <a:cs typeface="+mn-cs"/>
        </a:defRPr>
      </a:lvl2pPr>
      <a:lvl3pPr marL="942340">
        <a:defRPr>
          <a:latin typeface="+mn-lt"/>
          <a:ea typeface="+mn-ea"/>
          <a:cs typeface="+mn-cs"/>
        </a:defRPr>
      </a:lvl3pPr>
      <a:lvl4pPr marL="1412875">
        <a:defRPr>
          <a:latin typeface="+mn-lt"/>
          <a:ea typeface="+mn-ea"/>
          <a:cs typeface="+mn-cs"/>
        </a:defRPr>
      </a:lvl4pPr>
      <a:lvl5pPr marL="1884045">
        <a:defRPr>
          <a:latin typeface="+mn-lt"/>
          <a:ea typeface="+mn-ea"/>
          <a:cs typeface="+mn-cs"/>
        </a:defRPr>
      </a:lvl5pPr>
      <a:lvl6pPr marL="2355215">
        <a:defRPr>
          <a:latin typeface="+mn-lt"/>
          <a:ea typeface="+mn-ea"/>
          <a:cs typeface="+mn-cs"/>
        </a:defRPr>
      </a:lvl6pPr>
      <a:lvl7pPr marL="2826385">
        <a:defRPr>
          <a:latin typeface="+mn-lt"/>
          <a:ea typeface="+mn-ea"/>
          <a:cs typeface="+mn-cs"/>
        </a:defRPr>
      </a:lvl7pPr>
      <a:lvl8pPr marL="3297555">
        <a:defRPr>
          <a:latin typeface="+mn-lt"/>
          <a:ea typeface="+mn-ea"/>
          <a:cs typeface="+mn-cs"/>
        </a:defRPr>
      </a:lvl8pPr>
      <a:lvl9pPr marL="376872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71170">
        <a:defRPr>
          <a:latin typeface="+mn-lt"/>
          <a:ea typeface="+mn-ea"/>
          <a:cs typeface="+mn-cs"/>
        </a:defRPr>
      </a:lvl2pPr>
      <a:lvl3pPr marL="942340">
        <a:defRPr>
          <a:latin typeface="+mn-lt"/>
          <a:ea typeface="+mn-ea"/>
          <a:cs typeface="+mn-cs"/>
        </a:defRPr>
      </a:lvl3pPr>
      <a:lvl4pPr marL="1412875">
        <a:defRPr>
          <a:latin typeface="+mn-lt"/>
          <a:ea typeface="+mn-ea"/>
          <a:cs typeface="+mn-cs"/>
        </a:defRPr>
      </a:lvl4pPr>
      <a:lvl5pPr marL="1884045">
        <a:defRPr>
          <a:latin typeface="+mn-lt"/>
          <a:ea typeface="+mn-ea"/>
          <a:cs typeface="+mn-cs"/>
        </a:defRPr>
      </a:lvl5pPr>
      <a:lvl6pPr marL="2355215">
        <a:defRPr>
          <a:latin typeface="+mn-lt"/>
          <a:ea typeface="+mn-ea"/>
          <a:cs typeface="+mn-cs"/>
        </a:defRPr>
      </a:lvl6pPr>
      <a:lvl7pPr marL="2826385">
        <a:defRPr>
          <a:latin typeface="+mn-lt"/>
          <a:ea typeface="+mn-ea"/>
          <a:cs typeface="+mn-cs"/>
        </a:defRPr>
      </a:lvl7pPr>
      <a:lvl8pPr marL="3297555">
        <a:defRPr>
          <a:latin typeface="+mn-lt"/>
          <a:ea typeface="+mn-ea"/>
          <a:cs typeface="+mn-cs"/>
        </a:defRPr>
      </a:lvl8pPr>
      <a:lvl9pPr marL="376872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jpeg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jpe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8.png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8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4.png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image" Target="../media/image75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5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8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8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1.jpeg"/><Relationship Id="rId1" Type="http://schemas.openxmlformats.org/officeDocument/2006/relationships/image" Target="../media/image80.jpe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2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4.jpeg"/><Relationship Id="rId1" Type="http://schemas.openxmlformats.org/officeDocument/2006/relationships/image" Target="../media/image8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6.jpeg"/><Relationship Id="rId1" Type="http://schemas.openxmlformats.org/officeDocument/2006/relationships/image" Target="../media/image85.jpe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7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8.jpe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452214" y="1819317"/>
            <a:ext cx="7772811" cy="1916492"/>
          </a:xfrm>
          <a:prstGeom prst="rect">
            <a:avLst/>
          </a:prstGeom>
        </p:spPr>
        <p:txBody>
          <a:bodyPr vert="horz" wrap="square" lIns="0" tIns="13739" rIns="0" bIns="0" rtlCol="0">
            <a:spAutoFit/>
          </a:bodyPr>
          <a:lstStyle/>
          <a:p>
            <a:pPr marL="13335" marR="5080" indent="2094230">
              <a:spcBef>
                <a:spcPts val="110"/>
              </a:spcBef>
            </a:pPr>
            <a:r>
              <a:rPr spc="-5" dirty="0"/>
              <a:t>Introduction to  Programmable Logic</a:t>
            </a:r>
            <a:r>
              <a:rPr spc="-31" dirty="0"/>
              <a:t> </a:t>
            </a:r>
            <a:r>
              <a:rPr spc="-5" dirty="0"/>
              <a:t>Controllers</a:t>
            </a:r>
            <a:endParaRPr spc="-5" dirty="0"/>
          </a:p>
          <a:p>
            <a:pPr algn="ctr">
              <a:lnSpc>
                <a:spcPct val="100000"/>
              </a:lnSpc>
            </a:pPr>
            <a:r>
              <a:rPr dirty="0"/>
              <a:t>(PLC's)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2711" y="531768"/>
            <a:ext cx="7415184" cy="519274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>
              <a:spcBef>
                <a:spcPts val="95"/>
              </a:spcBef>
            </a:pPr>
            <a:r>
              <a:rPr sz="3295" spc="-10" dirty="0"/>
              <a:t>Advantages </a:t>
            </a:r>
            <a:r>
              <a:rPr sz="3295" spc="-5" dirty="0"/>
              <a:t>of a </a:t>
            </a:r>
            <a:r>
              <a:rPr sz="3295" spc="-10" dirty="0"/>
              <a:t>PLC </a:t>
            </a:r>
            <a:r>
              <a:rPr sz="3295" spc="-5" dirty="0"/>
              <a:t>Control</a:t>
            </a:r>
            <a:r>
              <a:rPr sz="3295" spc="36" dirty="0"/>
              <a:t> </a:t>
            </a:r>
            <a:r>
              <a:rPr sz="3295" spc="-10" dirty="0"/>
              <a:t>System</a:t>
            </a:r>
            <a:endParaRPr sz="3295"/>
          </a:p>
        </p:txBody>
      </p:sp>
      <p:sp>
        <p:nvSpPr>
          <p:cNvPr id="3" name="object 3"/>
          <p:cNvSpPr txBox="1"/>
          <p:nvPr/>
        </p:nvSpPr>
        <p:spPr>
          <a:xfrm>
            <a:off x="1074005" y="1411593"/>
            <a:ext cx="8262428" cy="994356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2526" rIns="0" bIns="0" rtlCol="0">
            <a:spAutoFit/>
          </a:bodyPr>
          <a:lstStyle/>
          <a:p>
            <a:pPr marL="93980">
              <a:spcBef>
                <a:spcPts val="335"/>
              </a:spcBef>
            </a:pPr>
            <a:r>
              <a:rPr sz="2060" i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Increased Reliability:</a:t>
            </a:r>
            <a:endParaRPr sz="2060" dirty="0">
              <a:solidFill>
                <a:srgbClr val="C00000"/>
              </a:solidFill>
              <a:latin typeface="Arial" panose="020B0604020202020204"/>
              <a:cs typeface="Arial" panose="020B0604020202020204"/>
            </a:endParaRPr>
          </a:p>
          <a:p>
            <a:pPr marL="93980" marR="158115"/>
            <a:r>
              <a:rPr sz="206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Once a program has been written and tested it can be downloaded </a:t>
            </a:r>
            <a:r>
              <a:rPr sz="206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to  </a:t>
            </a:r>
            <a:r>
              <a:rPr sz="206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other</a:t>
            </a:r>
            <a:r>
              <a:rPr sz="206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6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PLCs.</a:t>
            </a:r>
            <a:endParaRPr sz="2060" dirty="0">
              <a:solidFill>
                <a:srgbClr val="C00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3552" y="2535844"/>
            <a:ext cx="5867896" cy="394743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  <p:sp>
        <p:nvSpPr>
          <p:cNvPr id="5" name="object 5"/>
          <p:cNvSpPr txBox="1"/>
          <p:nvPr/>
        </p:nvSpPr>
        <p:spPr>
          <a:xfrm>
            <a:off x="6594239" y="3439744"/>
            <a:ext cx="2640522" cy="2239745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 marR="5080">
              <a:spcBef>
                <a:spcPts val="95"/>
              </a:spcBef>
            </a:pPr>
            <a:r>
              <a:rPr sz="2060" spc="-5" dirty="0">
                <a:latin typeface="Arial" panose="020B0604020202020204"/>
                <a:cs typeface="Arial" panose="020B0604020202020204"/>
              </a:rPr>
              <a:t>Since all the logic is  </a:t>
            </a:r>
            <a:r>
              <a:rPr sz="2060" spc="-10" dirty="0">
                <a:latin typeface="Arial" panose="020B0604020202020204"/>
                <a:cs typeface="Arial" panose="020B0604020202020204"/>
              </a:rPr>
              <a:t>contained in the </a:t>
            </a:r>
            <a:r>
              <a:rPr sz="2060" spc="-5" dirty="0">
                <a:latin typeface="Arial" panose="020B0604020202020204"/>
                <a:cs typeface="Arial" panose="020B0604020202020204"/>
              </a:rPr>
              <a:t>PLC’s  </a:t>
            </a:r>
            <a:r>
              <a:rPr sz="2060" spc="-10" dirty="0">
                <a:latin typeface="Arial" panose="020B0604020202020204"/>
                <a:cs typeface="Arial" panose="020B0604020202020204"/>
              </a:rPr>
              <a:t>memory, there is no  </a:t>
            </a:r>
            <a:r>
              <a:rPr sz="2060" spc="-5" dirty="0">
                <a:latin typeface="Arial" panose="020B0604020202020204"/>
                <a:cs typeface="Arial" panose="020B0604020202020204"/>
              </a:rPr>
              <a:t>chance of making a  logic wiring</a:t>
            </a:r>
            <a:r>
              <a:rPr sz="206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060" spc="-5" dirty="0">
                <a:latin typeface="Arial" panose="020B0604020202020204"/>
                <a:cs typeface="Arial" panose="020B0604020202020204"/>
              </a:rPr>
              <a:t>error.</a:t>
            </a:r>
            <a:endParaRPr sz="2060">
              <a:latin typeface="Arial" panose="020B0604020202020204"/>
              <a:cs typeface="Arial" panose="020B0604020202020204"/>
            </a:endParaRPr>
          </a:p>
          <a:p>
            <a:pPr>
              <a:spcBef>
                <a:spcPts val="40"/>
              </a:spcBef>
            </a:pPr>
            <a:endParaRPr sz="2110">
              <a:latin typeface="Arial" panose="020B0604020202020204"/>
              <a:cs typeface="Arial" panose="020B0604020202020204"/>
            </a:endParaRPr>
          </a:p>
          <a:p>
            <a:pPr marL="13335">
              <a:spcBef>
                <a:spcPts val="5"/>
              </a:spcBef>
            </a:pPr>
            <a:r>
              <a:rPr sz="2060" dirty="0">
                <a:latin typeface="Arial" panose="020B0604020202020204"/>
                <a:cs typeface="Arial" panose="020B0604020202020204"/>
              </a:rPr>
              <a:t>Conversely</a:t>
            </a:r>
            <a:r>
              <a:rPr sz="2060" spc="-52" dirty="0">
                <a:latin typeface="Arial" panose="020B0604020202020204"/>
                <a:cs typeface="Arial" panose="020B0604020202020204"/>
              </a:rPr>
              <a:t> </a:t>
            </a:r>
            <a:r>
              <a:rPr sz="2060" i="1" spc="-10" dirty="0">
                <a:latin typeface="Arial" panose="020B0604020202020204"/>
                <a:cs typeface="Arial" panose="020B0604020202020204"/>
              </a:rPr>
              <a:t>......</a:t>
            </a:r>
            <a:endParaRPr sz="206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8588" y="531768"/>
            <a:ext cx="7415184" cy="519274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>
              <a:spcBef>
                <a:spcPts val="95"/>
              </a:spcBef>
            </a:pPr>
            <a:r>
              <a:rPr sz="3295" spc="-10" dirty="0"/>
              <a:t>Advantages </a:t>
            </a:r>
            <a:r>
              <a:rPr sz="3295" spc="-5" dirty="0"/>
              <a:t>of a </a:t>
            </a:r>
            <a:r>
              <a:rPr sz="3295" spc="-10" dirty="0"/>
              <a:t>PLC </a:t>
            </a:r>
            <a:r>
              <a:rPr sz="3295" spc="-5" dirty="0"/>
              <a:t>Control</a:t>
            </a:r>
            <a:r>
              <a:rPr sz="3295" spc="36" dirty="0"/>
              <a:t> </a:t>
            </a:r>
            <a:r>
              <a:rPr sz="3295" spc="-10" dirty="0"/>
              <a:t>System</a:t>
            </a:r>
            <a:endParaRPr sz="3295"/>
          </a:p>
        </p:txBody>
      </p:sp>
      <p:sp>
        <p:nvSpPr>
          <p:cNvPr id="3" name="object 3"/>
          <p:cNvSpPr txBox="1"/>
          <p:nvPr/>
        </p:nvSpPr>
        <p:spPr>
          <a:xfrm>
            <a:off x="685800" y="1051042"/>
            <a:ext cx="8780588" cy="1517626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39909" rIns="0" bIns="0" rtlCol="0">
            <a:spAutoFit/>
          </a:bodyPr>
          <a:lstStyle/>
          <a:p>
            <a:pPr marL="93345" algn="just">
              <a:spcBef>
                <a:spcPts val="315"/>
              </a:spcBef>
            </a:pPr>
            <a:r>
              <a:rPr sz="2400" i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More Flexibility:</a:t>
            </a:r>
            <a:endParaRPr sz="2400" dirty="0">
              <a:solidFill>
                <a:srgbClr val="C00000"/>
              </a:solidFill>
              <a:latin typeface="Arial" panose="020B0604020202020204"/>
              <a:cs typeface="Arial" panose="020B0604020202020204"/>
            </a:endParaRPr>
          </a:p>
          <a:p>
            <a:pPr marL="93345" marR="444500" algn="just"/>
            <a:r>
              <a:rPr sz="24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Original equipment manufacturers (OEMs) can provide </a:t>
            </a:r>
            <a:r>
              <a:rPr sz="2400" spc="-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system </a:t>
            </a:r>
            <a:r>
              <a:rPr sz="24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updates  </a:t>
            </a:r>
            <a:r>
              <a:rPr sz="24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24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4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process </a:t>
            </a:r>
            <a:r>
              <a:rPr sz="24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by simply sending out a </a:t>
            </a:r>
            <a:r>
              <a:rPr sz="24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new</a:t>
            </a:r>
            <a:r>
              <a:rPr sz="2400" spc="-26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program.</a:t>
            </a:r>
            <a:endParaRPr sz="2400" dirty="0">
              <a:solidFill>
                <a:srgbClr val="C00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83344" y="3050340"/>
            <a:ext cx="3317856" cy="1914720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 marR="5080" algn="just">
              <a:spcBef>
                <a:spcPts val="95"/>
              </a:spcBef>
            </a:pPr>
            <a:r>
              <a:rPr sz="2060" spc="-5" dirty="0">
                <a:latin typeface="Arial" panose="020B0604020202020204"/>
                <a:cs typeface="Arial" panose="020B0604020202020204"/>
              </a:rPr>
              <a:t>It is easier to create  and change a</a:t>
            </a:r>
            <a:r>
              <a:rPr sz="2060" spc="-67" dirty="0">
                <a:latin typeface="Arial" panose="020B0604020202020204"/>
                <a:cs typeface="Arial" panose="020B0604020202020204"/>
              </a:rPr>
              <a:t> </a:t>
            </a:r>
            <a:r>
              <a:rPr sz="2060" spc="-5" dirty="0">
                <a:latin typeface="Arial" panose="020B0604020202020204"/>
                <a:cs typeface="Arial" panose="020B0604020202020204"/>
              </a:rPr>
              <a:t>program  </a:t>
            </a:r>
            <a:r>
              <a:rPr sz="2060" spc="-10" dirty="0">
                <a:latin typeface="Arial" panose="020B0604020202020204"/>
                <a:cs typeface="Arial" panose="020B0604020202020204"/>
              </a:rPr>
              <a:t>in </a:t>
            </a:r>
            <a:r>
              <a:rPr sz="2060" spc="-5" dirty="0">
                <a:latin typeface="Arial" panose="020B0604020202020204"/>
                <a:cs typeface="Arial" panose="020B0604020202020204"/>
              </a:rPr>
              <a:t>a </a:t>
            </a:r>
            <a:r>
              <a:rPr sz="2060" spc="-10" dirty="0">
                <a:latin typeface="Arial" panose="020B0604020202020204"/>
                <a:cs typeface="Arial" panose="020B0604020202020204"/>
              </a:rPr>
              <a:t>PLC than to wire  </a:t>
            </a:r>
            <a:r>
              <a:rPr sz="2060" spc="-5" dirty="0">
                <a:latin typeface="Arial" panose="020B0604020202020204"/>
                <a:cs typeface="Arial" panose="020B0604020202020204"/>
              </a:rPr>
              <a:t>and rewire a</a:t>
            </a:r>
            <a:r>
              <a:rPr sz="2060" spc="-36" dirty="0">
                <a:latin typeface="Arial" panose="020B0604020202020204"/>
                <a:cs typeface="Arial" panose="020B0604020202020204"/>
              </a:rPr>
              <a:t> </a:t>
            </a:r>
            <a:r>
              <a:rPr sz="2060" spc="-5" dirty="0">
                <a:latin typeface="Arial" panose="020B0604020202020204"/>
                <a:cs typeface="Arial" panose="020B0604020202020204"/>
              </a:rPr>
              <a:t>circuit.</a:t>
            </a:r>
            <a:endParaRPr sz="2060" dirty="0">
              <a:latin typeface="Arial" panose="020B0604020202020204"/>
              <a:cs typeface="Arial" panose="020B0604020202020204"/>
            </a:endParaRPr>
          </a:p>
          <a:p>
            <a:pPr marL="13335" marR="102870" algn="just"/>
            <a:r>
              <a:rPr sz="2060" spc="-5" dirty="0">
                <a:latin typeface="Arial" panose="020B0604020202020204"/>
                <a:cs typeface="Arial" panose="020B0604020202020204"/>
              </a:rPr>
              <a:t>End-users can</a:t>
            </a:r>
            <a:r>
              <a:rPr sz="2060" spc="-72" dirty="0">
                <a:latin typeface="Arial" panose="020B0604020202020204"/>
                <a:cs typeface="Arial" panose="020B0604020202020204"/>
              </a:rPr>
              <a:t> </a:t>
            </a:r>
            <a:r>
              <a:rPr sz="2060" dirty="0">
                <a:latin typeface="Arial" panose="020B0604020202020204"/>
                <a:cs typeface="Arial" panose="020B0604020202020204"/>
              </a:rPr>
              <a:t>modify  </a:t>
            </a:r>
            <a:r>
              <a:rPr sz="2060" spc="-5" dirty="0">
                <a:latin typeface="Arial" panose="020B0604020202020204"/>
                <a:cs typeface="Arial" panose="020B0604020202020204"/>
              </a:rPr>
              <a:t>the program in the  </a:t>
            </a:r>
            <a:r>
              <a:rPr sz="2060" spc="-10" dirty="0">
                <a:latin typeface="Arial" panose="020B0604020202020204"/>
                <a:cs typeface="Arial" panose="020B0604020202020204"/>
              </a:rPr>
              <a:t>field.</a:t>
            </a:r>
            <a:endParaRPr sz="206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2389" y="2922108"/>
            <a:ext cx="4585792" cy="351092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1220" y="531768"/>
            <a:ext cx="7415184" cy="519274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>
              <a:spcBef>
                <a:spcPts val="95"/>
              </a:spcBef>
            </a:pPr>
            <a:r>
              <a:rPr sz="3295" spc="-10" dirty="0"/>
              <a:t>Advantages </a:t>
            </a:r>
            <a:r>
              <a:rPr sz="3295" spc="-5" dirty="0"/>
              <a:t>of a </a:t>
            </a:r>
            <a:r>
              <a:rPr sz="3295" spc="-10" dirty="0"/>
              <a:t>PLC </a:t>
            </a:r>
            <a:r>
              <a:rPr sz="3295" spc="-5" dirty="0"/>
              <a:t>Control</a:t>
            </a:r>
            <a:r>
              <a:rPr sz="3295" spc="36" dirty="0"/>
              <a:t> </a:t>
            </a:r>
            <a:r>
              <a:rPr sz="3295" spc="-10" dirty="0"/>
              <a:t>System</a:t>
            </a:r>
            <a:endParaRPr sz="3295"/>
          </a:p>
        </p:txBody>
      </p:sp>
      <p:sp>
        <p:nvSpPr>
          <p:cNvPr id="3" name="object 3"/>
          <p:cNvSpPr txBox="1"/>
          <p:nvPr/>
        </p:nvSpPr>
        <p:spPr>
          <a:xfrm>
            <a:off x="816494" y="1219200"/>
            <a:ext cx="8730211" cy="1889601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2526" rIns="0" bIns="0" rtlCol="0">
            <a:spAutoFit/>
          </a:bodyPr>
          <a:lstStyle/>
          <a:p>
            <a:pPr marL="93980" algn="just">
              <a:spcBef>
                <a:spcPts val="335"/>
              </a:spcBef>
            </a:pPr>
            <a:r>
              <a:rPr sz="2400" i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Lower Costs:</a:t>
            </a:r>
            <a:endParaRPr sz="2400" dirty="0">
              <a:solidFill>
                <a:srgbClr val="C00000"/>
              </a:solidFill>
              <a:latin typeface="Arial" panose="020B0604020202020204"/>
              <a:cs typeface="Arial" panose="020B0604020202020204"/>
            </a:endParaRPr>
          </a:p>
          <a:p>
            <a:pPr marL="93980" marR="573405" algn="just"/>
            <a:r>
              <a:rPr sz="24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Originally PLCs were designed to replace relay control logic. The cost  savings using PLCs have been so significant that relay control is  becoming obsolete, except for power</a:t>
            </a:r>
            <a:r>
              <a:rPr sz="2400" spc="36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applications.</a:t>
            </a:r>
            <a:endParaRPr sz="2400" dirty="0">
              <a:solidFill>
                <a:srgbClr val="C00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0199" y="3681552"/>
            <a:ext cx="4136505" cy="1280443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 marR="5080">
              <a:spcBef>
                <a:spcPts val="95"/>
              </a:spcBef>
            </a:pPr>
            <a:r>
              <a:rPr sz="2060" spc="-5" dirty="0">
                <a:latin typeface="Arial" panose="020B0604020202020204"/>
                <a:cs typeface="Arial" panose="020B0604020202020204"/>
              </a:rPr>
              <a:t>Generally, if an application  requires more than about  6 control relays, it will  usually be less expensive  </a:t>
            </a:r>
            <a:r>
              <a:rPr sz="2060" spc="-10" dirty="0">
                <a:latin typeface="Arial" panose="020B0604020202020204"/>
                <a:cs typeface="Arial" panose="020B0604020202020204"/>
              </a:rPr>
              <a:t>to install </a:t>
            </a:r>
            <a:r>
              <a:rPr sz="206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206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060" spc="-10" dirty="0">
                <a:latin typeface="Arial" panose="020B0604020202020204"/>
                <a:cs typeface="Arial" panose="020B0604020202020204"/>
              </a:rPr>
              <a:t>PLC.</a:t>
            </a:r>
            <a:endParaRPr sz="206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8418" y="2997477"/>
            <a:ext cx="3540865" cy="322829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0815" y="569453"/>
            <a:ext cx="7415184" cy="519274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>
              <a:spcBef>
                <a:spcPts val="95"/>
              </a:spcBef>
            </a:pPr>
            <a:r>
              <a:rPr sz="3295" spc="-10" dirty="0"/>
              <a:t>Advantages </a:t>
            </a:r>
            <a:r>
              <a:rPr sz="3295" spc="-5" dirty="0"/>
              <a:t>of a </a:t>
            </a:r>
            <a:r>
              <a:rPr sz="3295" spc="-10" dirty="0"/>
              <a:t>PLC </a:t>
            </a:r>
            <a:r>
              <a:rPr sz="3295" spc="-5" dirty="0"/>
              <a:t>Control</a:t>
            </a:r>
            <a:r>
              <a:rPr sz="3295" spc="36" dirty="0"/>
              <a:t> </a:t>
            </a:r>
            <a:r>
              <a:rPr sz="3295" spc="-10" dirty="0"/>
              <a:t>System</a:t>
            </a:r>
            <a:endParaRPr sz="3295"/>
          </a:p>
        </p:txBody>
      </p:sp>
      <p:sp>
        <p:nvSpPr>
          <p:cNvPr id="3" name="object 3"/>
          <p:cNvSpPr txBox="1"/>
          <p:nvPr/>
        </p:nvSpPr>
        <p:spPr>
          <a:xfrm>
            <a:off x="822710" y="1088727"/>
            <a:ext cx="8717780" cy="1150937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2526" rIns="0" bIns="0" rtlCol="0">
            <a:spAutoFit/>
          </a:bodyPr>
          <a:lstStyle/>
          <a:p>
            <a:pPr marL="93345" algn="just">
              <a:spcBef>
                <a:spcPts val="335"/>
              </a:spcBef>
            </a:pPr>
            <a:r>
              <a:rPr sz="2400" i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Communications Capability:</a:t>
            </a:r>
            <a:endParaRPr sz="2400" dirty="0">
              <a:solidFill>
                <a:srgbClr val="C00000"/>
              </a:solidFill>
              <a:latin typeface="Arial" panose="020B0604020202020204"/>
              <a:cs typeface="Arial" panose="020B0604020202020204"/>
            </a:endParaRPr>
          </a:p>
          <a:p>
            <a:pPr marL="93345" algn="just"/>
            <a:r>
              <a:rPr sz="24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 PLC </a:t>
            </a:r>
            <a:r>
              <a:rPr sz="24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can communicate with other controllers or computer</a:t>
            </a:r>
            <a:r>
              <a:rPr sz="2400" spc="52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equipment.</a:t>
            </a:r>
            <a:endParaRPr sz="2400" dirty="0">
              <a:solidFill>
                <a:srgbClr val="C00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7920" y="2795971"/>
            <a:ext cx="4119479" cy="2231858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 marR="387350" algn="just">
              <a:spcBef>
                <a:spcPts val="95"/>
              </a:spcBef>
            </a:pPr>
            <a:r>
              <a:rPr sz="2060" spc="5" dirty="0">
                <a:latin typeface="Arial" panose="020B0604020202020204"/>
                <a:cs typeface="Arial" panose="020B0604020202020204"/>
              </a:rPr>
              <a:t>They </a:t>
            </a:r>
            <a:r>
              <a:rPr sz="2060" spc="-5" dirty="0">
                <a:latin typeface="Arial" panose="020B0604020202020204"/>
                <a:cs typeface="Arial" panose="020B0604020202020204"/>
              </a:rPr>
              <a:t>can be networked to  perform such functions</a:t>
            </a:r>
            <a:r>
              <a:rPr sz="2060" spc="-98" dirty="0">
                <a:latin typeface="Arial" panose="020B0604020202020204"/>
                <a:cs typeface="Arial" panose="020B0604020202020204"/>
              </a:rPr>
              <a:t> </a:t>
            </a:r>
            <a:r>
              <a:rPr sz="2060" spc="-5" dirty="0">
                <a:latin typeface="Arial" panose="020B0604020202020204"/>
                <a:cs typeface="Arial" panose="020B0604020202020204"/>
              </a:rPr>
              <a:t>as:  supervisory control, data  gathering, monitoring  devices and</a:t>
            </a:r>
            <a:r>
              <a:rPr sz="206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60" spc="-5" dirty="0">
                <a:latin typeface="Arial" panose="020B0604020202020204"/>
                <a:cs typeface="Arial" panose="020B0604020202020204"/>
              </a:rPr>
              <a:t>process</a:t>
            </a:r>
            <a:endParaRPr sz="2060" dirty="0">
              <a:latin typeface="Arial" panose="020B0604020202020204"/>
              <a:cs typeface="Arial" panose="020B0604020202020204"/>
            </a:endParaRPr>
          </a:p>
          <a:p>
            <a:pPr marL="13335" marR="5080" algn="just"/>
            <a:r>
              <a:rPr sz="2060" spc="-5" dirty="0">
                <a:latin typeface="Arial" panose="020B0604020202020204"/>
                <a:cs typeface="Arial" panose="020B0604020202020204"/>
              </a:rPr>
              <a:t>parameters, and downloading  and </a:t>
            </a:r>
            <a:r>
              <a:rPr sz="2060" dirty="0">
                <a:latin typeface="Arial" panose="020B0604020202020204"/>
                <a:cs typeface="Arial" panose="020B0604020202020204"/>
              </a:rPr>
              <a:t>uploading </a:t>
            </a:r>
            <a:r>
              <a:rPr sz="206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2060" spc="-31" dirty="0">
                <a:latin typeface="Arial" panose="020B0604020202020204"/>
                <a:cs typeface="Arial" panose="020B0604020202020204"/>
              </a:rPr>
              <a:t> </a:t>
            </a:r>
            <a:r>
              <a:rPr sz="2060" dirty="0">
                <a:latin typeface="Arial" panose="020B0604020202020204"/>
                <a:cs typeface="Arial" panose="020B0604020202020204"/>
              </a:rPr>
              <a:t>programs.</a:t>
            </a:r>
            <a:endParaRPr sz="206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2051" y="2627875"/>
            <a:ext cx="3811150" cy="282152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3044" y="531768"/>
            <a:ext cx="7415184" cy="519274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>
              <a:spcBef>
                <a:spcPts val="95"/>
              </a:spcBef>
            </a:pPr>
            <a:r>
              <a:rPr sz="3295" spc="-10" dirty="0"/>
              <a:t>Advantages </a:t>
            </a:r>
            <a:r>
              <a:rPr sz="3295" spc="-5" dirty="0"/>
              <a:t>of a </a:t>
            </a:r>
            <a:r>
              <a:rPr sz="3295" spc="-10" dirty="0"/>
              <a:t>PLC </a:t>
            </a:r>
            <a:r>
              <a:rPr sz="3295" spc="-5" dirty="0"/>
              <a:t>Control</a:t>
            </a:r>
            <a:r>
              <a:rPr sz="3295" spc="36" dirty="0"/>
              <a:t> </a:t>
            </a:r>
            <a:r>
              <a:rPr sz="3295" spc="-10" dirty="0"/>
              <a:t>System</a:t>
            </a:r>
            <a:endParaRPr sz="3295"/>
          </a:p>
        </p:txBody>
      </p:sp>
      <p:sp>
        <p:nvSpPr>
          <p:cNvPr id="3" name="object 3"/>
          <p:cNvSpPr txBox="1"/>
          <p:nvPr/>
        </p:nvSpPr>
        <p:spPr>
          <a:xfrm>
            <a:off x="781950" y="1364487"/>
            <a:ext cx="8777316" cy="1520269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2526" rIns="0" bIns="0" rtlCol="0">
            <a:spAutoFit/>
          </a:bodyPr>
          <a:lstStyle/>
          <a:p>
            <a:pPr marL="93345">
              <a:spcBef>
                <a:spcPts val="335"/>
              </a:spcBef>
            </a:pPr>
            <a:r>
              <a:rPr sz="2400" i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Faster Response</a:t>
            </a:r>
            <a:r>
              <a:rPr sz="2400" i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i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Time:</a:t>
            </a:r>
            <a:endParaRPr sz="2400" dirty="0">
              <a:solidFill>
                <a:srgbClr val="C00000"/>
              </a:solidFill>
              <a:latin typeface="Arial" panose="020B0604020202020204"/>
              <a:cs typeface="Arial" panose="020B0604020202020204"/>
            </a:endParaRPr>
          </a:p>
          <a:p>
            <a:pPr marL="93345" marR="353060"/>
            <a:r>
              <a:rPr sz="24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PLCs operate in real-time which means that an event taking place in the  field will result in an operation or output taking</a:t>
            </a:r>
            <a:r>
              <a:rPr sz="2400" spc="77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place.</a:t>
            </a:r>
            <a:endParaRPr sz="2400" dirty="0">
              <a:solidFill>
                <a:srgbClr val="C00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9957" y="3050340"/>
            <a:ext cx="3019329" cy="2231858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 marR="122555">
              <a:spcBef>
                <a:spcPts val="95"/>
              </a:spcBef>
            </a:pPr>
            <a:r>
              <a:rPr sz="2060" spc="-5" dirty="0">
                <a:latin typeface="Arial" panose="020B0604020202020204"/>
                <a:cs typeface="Arial" panose="020B0604020202020204"/>
              </a:rPr>
              <a:t>Machines that process  thousands of items per  second and objects that  spend only a fraction of  a second in front of a  sensor require the</a:t>
            </a:r>
            <a:r>
              <a:rPr sz="2060" spc="-77" dirty="0">
                <a:latin typeface="Arial" panose="020B0604020202020204"/>
                <a:cs typeface="Arial" panose="020B0604020202020204"/>
              </a:rPr>
              <a:t> </a:t>
            </a:r>
            <a:r>
              <a:rPr sz="2060" spc="-5" dirty="0">
                <a:latin typeface="Arial" panose="020B0604020202020204"/>
                <a:cs typeface="Arial" panose="020B0604020202020204"/>
              </a:rPr>
              <a:t>PLC’s</a:t>
            </a:r>
            <a:endParaRPr sz="2060">
              <a:latin typeface="Arial" panose="020B0604020202020204"/>
              <a:cs typeface="Arial" panose="020B0604020202020204"/>
            </a:endParaRPr>
          </a:p>
          <a:p>
            <a:pPr marL="13335"/>
            <a:r>
              <a:rPr sz="2060" spc="-5" dirty="0">
                <a:latin typeface="Arial" panose="020B0604020202020204"/>
                <a:cs typeface="Arial" panose="020B0604020202020204"/>
              </a:rPr>
              <a:t>quick response</a:t>
            </a:r>
            <a:r>
              <a:rPr sz="2060" spc="-72" dirty="0">
                <a:latin typeface="Arial" panose="020B0604020202020204"/>
                <a:cs typeface="Arial" panose="020B0604020202020204"/>
              </a:rPr>
              <a:t> </a:t>
            </a:r>
            <a:r>
              <a:rPr sz="2060" spc="-5" dirty="0">
                <a:latin typeface="Arial" panose="020B0604020202020204"/>
                <a:cs typeface="Arial" panose="020B0604020202020204"/>
              </a:rPr>
              <a:t>capability.</a:t>
            </a:r>
            <a:endParaRPr sz="206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4643" y="3079127"/>
            <a:ext cx="4408082" cy="23866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1395" y="531768"/>
            <a:ext cx="7415184" cy="519274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>
              <a:spcBef>
                <a:spcPts val="95"/>
              </a:spcBef>
            </a:pPr>
            <a:r>
              <a:rPr sz="3295" spc="-10" dirty="0"/>
              <a:t>Advantages </a:t>
            </a:r>
            <a:r>
              <a:rPr sz="3295" spc="-5" dirty="0"/>
              <a:t>of a </a:t>
            </a:r>
            <a:r>
              <a:rPr sz="3295" spc="-10" dirty="0"/>
              <a:t>PLC </a:t>
            </a:r>
            <a:r>
              <a:rPr sz="3295" spc="-5" dirty="0"/>
              <a:t>Control</a:t>
            </a:r>
            <a:r>
              <a:rPr sz="3295" spc="36" dirty="0"/>
              <a:t> </a:t>
            </a:r>
            <a:r>
              <a:rPr sz="3295" spc="-10" dirty="0"/>
              <a:t>System</a:t>
            </a:r>
            <a:endParaRPr sz="3295"/>
          </a:p>
        </p:txBody>
      </p:sp>
      <p:sp>
        <p:nvSpPr>
          <p:cNvPr id="3" name="object 3"/>
          <p:cNvSpPr txBox="1"/>
          <p:nvPr/>
        </p:nvSpPr>
        <p:spPr>
          <a:xfrm>
            <a:off x="762000" y="1051042"/>
            <a:ext cx="8466550" cy="140875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39909" rIns="0" bIns="0" rtlCol="0">
            <a:spAutoFit/>
          </a:bodyPr>
          <a:lstStyle/>
          <a:p>
            <a:pPr marL="96520" algn="just">
              <a:lnSpc>
                <a:spcPct val="150000"/>
              </a:lnSpc>
              <a:spcBef>
                <a:spcPts val="315"/>
              </a:spcBef>
            </a:pPr>
            <a:r>
              <a:rPr sz="2060" i="1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Easier To</a:t>
            </a:r>
            <a:r>
              <a:rPr sz="2060" i="1" spc="-10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60" i="1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Troubleshoot:</a:t>
            </a:r>
            <a:endParaRPr sz="2060" dirty="0">
              <a:latin typeface="Arial" panose="020B0604020202020204"/>
              <a:cs typeface="Arial" panose="020B0604020202020204"/>
            </a:endParaRPr>
          </a:p>
          <a:p>
            <a:pPr marL="96520" marR="161290" algn="just">
              <a:lnSpc>
                <a:spcPct val="150000"/>
              </a:lnSpc>
            </a:pPr>
            <a:r>
              <a:rPr sz="2060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PLCs have resident diagnostic and override functions allowing </a:t>
            </a:r>
            <a:r>
              <a:rPr sz="2060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users </a:t>
            </a:r>
            <a:r>
              <a:rPr sz="2060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to  </a:t>
            </a:r>
            <a:r>
              <a:rPr sz="2060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easily </a:t>
            </a:r>
            <a:r>
              <a:rPr sz="2060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trace and correct software and hardware</a:t>
            </a:r>
            <a:r>
              <a:rPr sz="2060" spc="-52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60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problems.</a:t>
            </a:r>
            <a:endParaRPr sz="206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47626" y="3772623"/>
            <a:ext cx="2953573" cy="1280443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 marR="5080" algn="just">
              <a:spcBef>
                <a:spcPts val="95"/>
              </a:spcBef>
            </a:pPr>
            <a:r>
              <a:rPr sz="2060" spc="-5" dirty="0">
                <a:latin typeface="Arial" panose="020B0604020202020204"/>
                <a:cs typeface="Arial" panose="020B0604020202020204"/>
              </a:rPr>
              <a:t>The control</a:t>
            </a:r>
            <a:r>
              <a:rPr sz="2060" spc="-93" dirty="0">
                <a:latin typeface="Arial" panose="020B0604020202020204"/>
                <a:cs typeface="Arial" panose="020B0604020202020204"/>
              </a:rPr>
              <a:t> </a:t>
            </a:r>
            <a:r>
              <a:rPr sz="2060" spc="-5" dirty="0">
                <a:latin typeface="Arial" panose="020B0604020202020204"/>
                <a:cs typeface="Arial" panose="020B0604020202020204"/>
              </a:rPr>
              <a:t>program  </a:t>
            </a:r>
            <a:r>
              <a:rPr sz="2060" spc="-10" dirty="0">
                <a:latin typeface="Arial" panose="020B0604020202020204"/>
                <a:cs typeface="Arial" panose="020B0604020202020204"/>
              </a:rPr>
              <a:t>can be watched in  </a:t>
            </a:r>
            <a:r>
              <a:rPr sz="2060" spc="-5" dirty="0">
                <a:latin typeface="Arial" panose="020B0604020202020204"/>
                <a:cs typeface="Arial" panose="020B0604020202020204"/>
              </a:rPr>
              <a:t>real-time </a:t>
            </a:r>
            <a:r>
              <a:rPr sz="2060" spc="-10" dirty="0">
                <a:latin typeface="Arial" panose="020B0604020202020204"/>
                <a:cs typeface="Arial" panose="020B0604020202020204"/>
              </a:rPr>
              <a:t>as it  </a:t>
            </a:r>
            <a:r>
              <a:rPr sz="2060" spc="-5" dirty="0">
                <a:latin typeface="Arial" panose="020B0604020202020204"/>
                <a:cs typeface="Arial" panose="020B0604020202020204"/>
              </a:rPr>
              <a:t>executes to</a:t>
            </a:r>
            <a:r>
              <a:rPr sz="2060" spc="-26" dirty="0">
                <a:latin typeface="Arial" panose="020B0604020202020204"/>
                <a:cs typeface="Arial" panose="020B0604020202020204"/>
              </a:rPr>
              <a:t> </a:t>
            </a:r>
            <a:r>
              <a:rPr sz="2060" spc="-5" dirty="0">
                <a:latin typeface="Arial" panose="020B0604020202020204"/>
                <a:cs typeface="Arial" panose="020B0604020202020204"/>
              </a:rPr>
              <a:t>find</a:t>
            </a:r>
            <a:endParaRPr sz="2060" dirty="0">
              <a:latin typeface="Arial" panose="020B0604020202020204"/>
              <a:cs typeface="Arial" panose="020B0604020202020204"/>
            </a:endParaRPr>
          </a:p>
          <a:p>
            <a:pPr marL="13335" algn="just"/>
            <a:r>
              <a:rPr sz="2060" spc="-5" dirty="0">
                <a:latin typeface="Arial" panose="020B0604020202020204"/>
                <a:cs typeface="Arial" panose="020B0604020202020204"/>
              </a:rPr>
              <a:t>and fix</a:t>
            </a:r>
            <a:r>
              <a:rPr sz="2060" spc="-21" dirty="0">
                <a:latin typeface="Arial" panose="020B0604020202020204"/>
                <a:cs typeface="Arial" panose="020B0604020202020204"/>
              </a:rPr>
              <a:t> </a:t>
            </a:r>
            <a:r>
              <a:rPr sz="2060" spc="-5" dirty="0">
                <a:latin typeface="Arial" panose="020B0604020202020204"/>
                <a:cs typeface="Arial" panose="020B0604020202020204"/>
              </a:rPr>
              <a:t>problems</a:t>
            </a:r>
            <a:endParaRPr sz="206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07013" y="2774510"/>
            <a:ext cx="5590890" cy="363654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800" y="654763"/>
            <a:ext cx="3443277" cy="519274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>
              <a:spcBef>
                <a:spcPts val="95"/>
              </a:spcBef>
            </a:pPr>
            <a:r>
              <a:rPr sz="3295" spc="-10" dirty="0">
                <a:solidFill>
                  <a:srgbClr val="C00000"/>
                </a:solidFill>
              </a:rPr>
              <a:t>PLC</a:t>
            </a:r>
            <a:r>
              <a:rPr sz="3295" spc="10" dirty="0">
                <a:solidFill>
                  <a:srgbClr val="C00000"/>
                </a:solidFill>
              </a:rPr>
              <a:t> </a:t>
            </a:r>
            <a:r>
              <a:rPr sz="3295" spc="-10" dirty="0">
                <a:solidFill>
                  <a:srgbClr val="C00000"/>
                </a:solidFill>
              </a:rPr>
              <a:t>Architecture</a:t>
            </a:r>
            <a:endParaRPr sz="3295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914400"/>
            <a:ext cx="8686800" cy="5107466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342900" marR="408305" indent="-342900" algn="just">
              <a:lnSpc>
                <a:spcPct val="150000"/>
              </a:lnSpc>
              <a:spcBef>
                <a:spcPts val="115"/>
              </a:spcBef>
              <a:buChar char="•"/>
              <a:tabLst>
                <a:tab pos="342265" algn="l"/>
              </a:tabLst>
            </a:pPr>
            <a:r>
              <a:rPr sz="2475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2475" i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open architecture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design allows </a:t>
            </a:r>
            <a:r>
              <a:rPr sz="2475" dirty="0">
                <a:latin typeface="Arial" panose="020B0604020202020204"/>
                <a:cs typeface="Arial" panose="020B0604020202020204"/>
              </a:rPr>
              <a:t>the system to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be  connected easily </a:t>
            </a:r>
            <a:r>
              <a:rPr sz="2475" dirty="0">
                <a:latin typeface="Arial" panose="020B0604020202020204"/>
                <a:cs typeface="Arial" panose="020B0604020202020204"/>
              </a:rPr>
              <a:t>to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devices and programs made by  other</a:t>
            </a:r>
            <a:r>
              <a:rPr sz="2475" spc="-26" dirty="0">
                <a:latin typeface="Arial" panose="020B0604020202020204"/>
                <a:cs typeface="Arial" panose="020B0604020202020204"/>
              </a:rPr>
              <a:t> </a:t>
            </a:r>
            <a:r>
              <a:rPr sz="2475" dirty="0">
                <a:latin typeface="Arial" panose="020B0604020202020204"/>
                <a:cs typeface="Arial" panose="020B0604020202020204"/>
              </a:rPr>
              <a:t>manufacturers.</a:t>
            </a:r>
            <a:endParaRPr lang="en-US" sz="2475" dirty="0">
              <a:latin typeface="Arial" panose="020B0604020202020204"/>
              <a:cs typeface="Arial" panose="020B0604020202020204"/>
            </a:endParaRPr>
          </a:p>
          <a:p>
            <a:pPr marL="342900" marR="408305" indent="-342900" algn="just">
              <a:lnSpc>
                <a:spcPct val="150000"/>
              </a:lnSpc>
              <a:spcBef>
                <a:spcPts val="115"/>
              </a:spcBef>
              <a:buChar char="•"/>
              <a:tabLst>
                <a:tab pos="342265" algn="l"/>
              </a:tabLst>
            </a:pPr>
            <a:endParaRPr lang="en-IN" sz="2475" dirty="0">
              <a:latin typeface="Arial" panose="020B0604020202020204"/>
              <a:cs typeface="Arial" panose="020B0604020202020204"/>
            </a:endParaRPr>
          </a:p>
          <a:p>
            <a:pPr marL="342900" marR="408305" indent="-342900" algn="just">
              <a:lnSpc>
                <a:spcPct val="150000"/>
              </a:lnSpc>
              <a:spcBef>
                <a:spcPts val="115"/>
              </a:spcBef>
              <a:buChar char="•"/>
              <a:tabLst>
                <a:tab pos="342265" algn="l"/>
              </a:tabLst>
            </a:pPr>
            <a:endParaRPr sz="2475" dirty="0">
              <a:latin typeface="Arial" panose="020B0604020202020204"/>
              <a:cs typeface="Arial" panose="020B0604020202020204"/>
            </a:endParaRPr>
          </a:p>
          <a:p>
            <a:pPr marL="276860" marR="5080" indent="-264160">
              <a:lnSpc>
                <a:spcPct val="150000"/>
              </a:lnSpc>
              <a:buChar char="•"/>
              <a:tabLst>
                <a:tab pos="297815" algn="l"/>
                <a:tab pos="298450" algn="l"/>
              </a:tabLst>
            </a:pPr>
            <a:r>
              <a:rPr sz="247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475" i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closed architecture </a:t>
            </a:r>
            <a:r>
              <a:rPr sz="2475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2475" i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proprietary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system, is </a:t>
            </a:r>
            <a:r>
              <a:rPr sz="2475" spc="-10" dirty="0">
                <a:latin typeface="Arial" panose="020B0604020202020204"/>
                <a:cs typeface="Arial" panose="020B0604020202020204"/>
              </a:rPr>
              <a:t>one 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whose design makes it more difficult to connect </a:t>
            </a:r>
            <a:r>
              <a:rPr sz="2475" spc="-10" dirty="0">
                <a:latin typeface="Arial" panose="020B0604020202020204"/>
                <a:cs typeface="Arial" panose="020B0604020202020204"/>
              </a:rPr>
              <a:t>devices 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and programs made by other</a:t>
            </a:r>
            <a:r>
              <a:rPr sz="2475" spc="-57" dirty="0">
                <a:latin typeface="Arial" panose="020B0604020202020204"/>
                <a:cs typeface="Arial" panose="020B0604020202020204"/>
              </a:rPr>
              <a:t> </a:t>
            </a:r>
            <a:r>
              <a:rPr sz="2475" dirty="0">
                <a:latin typeface="Arial" panose="020B0604020202020204"/>
                <a:cs typeface="Arial" panose="020B0604020202020204"/>
              </a:rPr>
              <a:t>manufacturers.</a:t>
            </a:r>
            <a:endParaRPr sz="2475" dirty="0">
              <a:latin typeface="Arial" panose="020B0604020202020204"/>
              <a:cs typeface="Arial" panose="020B0604020202020204"/>
            </a:endParaRPr>
          </a:p>
          <a:p>
            <a:pPr marL="241935" marR="143510">
              <a:lnSpc>
                <a:spcPct val="150000"/>
              </a:lnSpc>
            </a:pPr>
            <a:r>
              <a:rPr sz="2475" dirty="0">
                <a:latin typeface="Arial" panose="020B0604020202020204"/>
                <a:cs typeface="Arial" panose="020B0604020202020204"/>
              </a:rPr>
              <a:t>.</a:t>
            </a:r>
            <a:endParaRPr sz="2475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1981" y="641682"/>
            <a:ext cx="3443277" cy="519274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>
              <a:spcBef>
                <a:spcPts val="95"/>
              </a:spcBef>
            </a:pPr>
            <a:r>
              <a:rPr sz="3295" spc="-10" dirty="0"/>
              <a:t>PLC</a:t>
            </a:r>
            <a:r>
              <a:rPr sz="3295" spc="10" dirty="0"/>
              <a:t> </a:t>
            </a:r>
            <a:r>
              <a:rPr sz="3295" spc="-10" dirty="0"/>
              <a:t>Architecture</a:t>
            </a:r>
            <a:endParaRPr sz="3295"/>
          </a:p>
        </p:txBody>
      </p:sp>
      <p:sp>
        <p:nvSpPr>
          <p:cNvPr id="3" name="object 3"/>
          <p:cNvSpPr/>
          <p:nvPr/>
        </p:nvSpPr>
        <p:spPr>
          <a:xfrm>
            <a:off x="2753848" y="1289118"/>
            <a:ext cx="4889797" cy="526010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0387" y="641682"/>
            <a:ext cx="2466494" cy="519274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>
              <a:spcBef>
                <a:spcPts val="95"/>
              </a:spcBef>
            </a:pPr>
            <a:r>
              <a:rPr sz="3295" spc="-10" dirty="0"/>
              <a:t>PLC</a:t>
            </a:r>
            <a:r>
              <a:rPr sz="3295" spc="-57" dirty="0"/>
              <a:t> </a:t>
            </a:r>
            <a:r>
              <a:rPr sz="3295" spc="-10" dirty="0"/>
              <a:t>System</a:t>
            </a:r>
            <a:endParaRPr sz="3295"/>
          </a:p>
        </p:txBody>
      </p:sp>
      <p:grpSp>
        <p:nvGrpSpPr>
          <p:cNvPr id="3" name="object 3"/>
          <p:cNvGrpSpPr/>
          <p:nvPr/>
        </p:nvGrpSpPr>
        <p:grpSpPr>
          <a:xfrm>
            <a:off x="757850" y="1659681"/>
            <a:ext cx="8895734" cy="4817841"/>
            <a:chOff x="735560" y="1725167"/>
            <a:chExt cx="8634095" cy="4676140"/>
          </a:xfrm>
        </p:grpSpPr>
        <p:sp>
          <p:nvSpPr>
            <p:cNvPr id="4" name="object 4"/>
            <p:cNvSpPr/>
            <p:nvPr/>
          </p:nvSpPr>
          <p:spPr>
            <a:xfrm>
              <a:off x="735560" y="1725167"/>
              <a:ext cx="8633991" cy="467563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55"/>
            </a:p>
          </p:txBody>
        </p:sp>
        <p:sp>
          <p:nvSpPr>
            <p:cNvPr id="5" name="object 5"/>
            <p:cNvSpPr/>
            <p:nvPr/>
          </p:nvSpPr>
          <p:spPr>
            <a:xfrm>
              <a:off x="2892551" y="2057399"/>
              <a:ext cx="1143000" cy="0"/>
            </a:xfrm>
            <a:custGeom>
              <a:avLst/>
              <a:gdLst/>
              <a:ahLst/>
              <a:cxnLst/>
              <a:rect l="l" t="t" r="r" b="b"/>
              <a:pathLst>
                <a:path w="1143000">
                  <a:moveTo>
                    <a:pt x="1142999" y="0"/>
                  </a:moveTo>
                  <a:lnTo>
                    <a:pt x="0" y="0"/>
                  </a:lnTo>
                </a:path>
              </a:pathLst>
            </a:custGeom>
            <a:ln w="57912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 sz="1855"/>
            </a:p>
          </p:txBody>
        </p:sp>
        <p:sp>
          <p:nvSpPr>
            <p:cNvPr id="6" name="object 6"/>
            <p:cNvSpPr/>
            <p:nvPr/>
          </p:nvSpPr>
          <p:spPr>
            <a:xfrm>
              <a:off x="2819400" y="2045207"/>
              <a:ext cx="170815" cy="685800"/>
            </a:xfrm>
            <a:custGeom>
              <a:avLst/>
              <a:gdLst/>
              <a:ahLst/>
              <a:cxnLst/>
              <a:rect l="l" t="t" r="r" b="b"/>
              <a:pathLst>
                <a:path w="170814" h="685800">
                  <a:moveTo>
                    <a:pt x="57912" y="515112"/>
                  </a:moveTo>
                  <a:lnTo>
                    <a:pt x="0" y="515112"/>
                  </a:lnTo>
                  <a:lnTo>
                    <a:pt x="85343" y="685800"/>
                  </a:lnTo>
                  <a:lnTo>
                    <a:pt x="156972" y="542543"/>
                  </a:lnTo>
                  <a:lnTo>
                    <a:pt x="57912" y="542543"/>
                  </a:lnTo>
                  <a:lnTo>
                    <a:pt x="57912" y="515112"/>
                  </a:lnTo>
                  <a:close/>
                </a:path>
                <a:path w="170814" h="685800">
                  <a:moveTo>
                    <a:pt x="115824" y="0"/>
                  </a:moveTo>
                  <a:lnTo>
                    <a:pt x="57912" y="0"/>
                  </a:lnTo>
                  <a:lnTo>
                    <a:pt x="57912" y="542543"/>
                  </a:lnTo>
                  <a:lnTo>
                    <a:pt x="115824" y="542543"/>
                  </a:lnTo>
                  <a:lnTo>
                    <a:pt x="115824" y="0"/>
                  </a:lnTo>
                  <a:close/>
                </a:path>
                <a:path w="170814" h="685800">
                  <a:moveTo>
                    <a:pt x="170687" y="515112"/>
                  </a:moveTo>
                  <a:lnTo>
                    <a:pt x="115824" y="515112"/>
                  </a:lnTo>
                  <a:lnTo>
                    <a:pt x="115824" y="542543"/>
                  </a:lnTo>
                  <a:lnTo>
                    <a:pt x="156972" y="542543"/>
                  </a:lnTo>
                  <a:lnTo>
                    <a:pt x="170687" y="515112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 sz="1855"/>
            </a:p>
          </p:txBody>
        </p:sp>
        <p:sp>
          <p:nvSpPr>
            <p:cNvPr id="7" name="object 7"/>
            <p:cNvSpPr/>
            <p:nvPr/>
          </p:nvSpPr>
          <p:spPr>
            <a:xfrm>
              <a:off x="6156960" y="2069591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57912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 sz="1855"/>
            </a:p>
          </p:txBody>
        </p:sp>
        <p:sp>
          <p:nvSpPr>
            <p:cNvPr id="8" name="object 8"/>
            <p:cNvSpPr/>
            <p:nvPr/>
          </p:nvSpPr>
          <p:spPr>
            <a:xfrm>
              <a:off x="4940808" y="2045207"/>
              <a:ext cx="2063750" cy="786765"/>
            </a:xfrm>
            <a:custGeom>
              <a:avLst/>
              <a:gdLst/>
              <a:ahLst/>
              <a:cxnLst/>
              <a:rect l="l" t="t" r="r" b="b"/>
              <a:pathLst>
                <a:path w="2063750" h="786764">
                  <a:moveTo>
                    <a:pt x="170688" y="615696"/>
                  </a:moveTo>
                  <a:lnTo>
                    <a:pt x="112776" y="615696"/>
                  </a:lnTo>
                  <a:lnTo>
                    <a:pt x="112776" y="405384"/>
                  </a:lnTo>
                  <a:lnTo>
                    <a:pt x="57912" y="405384"/>
                  </a:lnTo>
                  <a:lnTo>
                    <a:pt x="57912" y="615696"/>
                  </a:lnTo>
                  <a:lnTo>
                    <a:pt x="0" y="615696"/>
                  </a:lnTo>
                  <a:lnTo>
                    <a:pt x="85344" y="786384"/>
                  </a:lnTo>
                  <a:lnTo>
                    <a:pt x="156959" y="643128"/>
                  </a:lnTo>
                  <a:lnTo>
                    <a:pt x="170688" y="615696"/>
                  </a:lnTo>
                  <a:close/>
                </a:path>
                <a:path w="2063750" h="786764">
                  <a:moveTo>
                    <a:pt x="2063496" y="515112"/>
                  </a:moveTo>
                  <a:lnTo>
                    <a:pt x="2005584" y="515112"/>
                  </a:lnTo>
                  <a:lnTo>
                    <a:pt x="2005584" y="0"/>
                  </a:lnTo>
                  <a:lnTo>
                    <a:pt x="1947672" y="0"/>
                  </a:lnTo>
                  <a:lnTo>
                    <a:pt x="1947672" y="515112"/>
                  </a:lnTo>
                  <a:lnTo>
                    <a:pt x="1892808" y="515112"/>
                  </a:lnTo>
                  <a:lnTo>
                    <a:pt x="1978152" y="685800"/>
                  </a:lnTo>
                  <a:lnTo>
                    <a:pt x="2049780" y="542544"/>
                  </a:lnTo>
                  <a:lnTo>
                    <a:pt x="2063496" y="515112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 sz="1855"/>
            </a:p>
          </p:txBody>
        </p:sp>
        <p:sp>
          <p:nvSpPr>
            <p:cNvPr id="9" name="object 9"/>
            <p:cNvSpPr/>
            <p:nvPr/>
          </p:nvSpPr>
          <p:spPr>
            <a:xfrm>
              <a:off x="3502151" y="3496055"/>
              <a:ext cx="533400" cy="170815"/>
            </a:xfrm>
            <a:custGeom>
              <a:avLst/>
              <a:gdLst/>
              <a:ahLst/>
              <a:cxnLst/>
              <a:rect l="l" t="t" r="r" b="b"/>
              <a:pathLst>
                <a:path w="533400" h="170814">
                  <a:moveTo>
                    <a:pt x="362712" y="0"/>
                  </a:moveTo>
                  <a:lnTo>
                    <a:pt x="362712" y="170688"/>
                  </a:lnTo>
                  <a:lnTo>
                    <a:pt x="478535" y="112776"/>
                  </a:lnTo>
                  <a:lnTo>
                    <a:pt x="390144" y="112776"/>
                  </a:lnTo>
                  <a:lnTo>
                    <a:pt x="390144" y="57912"/>
                  </a:lnTo>
                  <a:lnTo>
                    <a:pt x="478535" y="57912"/>
                  </a:lnTo>
                  <a:lnTo>
                    <a:pt x="362712" y="0"/>
                  </a:lnTo>
                  <a:close/>
                </a:path>
                <a:path w="533400" h="170814">
                  <a:moveTo>
                    <a:pt x="362712" y="57912"/>
                  </a:moveTo>
                  <a:lnTo>
                    <a:pt x="0" y="57912"/>
                  </a:lnTo>
                  <a:lnTo>
                    <a:pt x="0" y="112776"/>
                  </a:lnTo>
                  <a:lnTo>
                    <a:pt x="362712" y="112776"/>
                  </a:lnTo>
                  <a:lnTo>
                    <a:pt x="362712" y="57912"/>
                  </a:lnTo>
                  <a:close/>
                </a:path>
                <a:path w="533400" h="170814">
                  <a:moveTo>
                    <a:pt x="478535" y="57912"/>
                  </a:moveTo>
                  <a:lnTo>
                    <a:pt x="390144" y="57912"/>
                  </a:lnTo>
                  <a:lnTo>
                    <a:pt x="390144" y="112776"/>
                  </a:lnTo>
                  <a:lnTo>
                    <a:pt x="478535" y="112776"/>
                  </a:lnTo>
                  <a:lnTo>
                    <a:pt x="533400" y="85344"/>
                  </a:lnTo>
                  <a:lnTo>
                    <a:pt x="478535" y="57912"/>
                  </a:lnTo>
                  <a:close/>
                </a:path>
              </a:pathLst>
            </a:custGeom>
            <a:solidFill>
              <a:srgbClr val="0032CC"/>
            </a:solidFill>
          </p:spPr>
          <p:txBody>
            <a:bodyPr wrap="square" lIns="0" tIns="0" rIns="0" bIns="0" rtlCol="0"/>
            <a:lstStyle/>
            <a:p>
              <a:endParaRPr sz="1855"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2951" y="3496055"/>
              <a:ext cx="457200" cy="170815"/>
            </a:xfrm>
            <a:custGeom>
              <a:avLst/>
              <a:gdLst/>
              <a:ahLst/>
              <a:cxnLst/>
              <a:rect l="l" t="t" r="r" b="b"/>
              <a:pathLst>
                <a:path w="457200" h="170814">
                  <a:moveTo>
                    <a:pt x="286512" y="0"/>
                  </a:moveTo>
                  <a:lnTo>
                    <a:pt x="286512" y="170688"/>
                  </a:lnTo>
                  <a:lnTo>
                    <a:pt x="402335" y="112776"/>
                  </a:lnTo>
                  <a:lnTo>
                    <a:pt x="313944" y="112776"/>
                  </a:lnTo>
                  <a:lnTo>
                    <a:pt x="313944" y="57912"/>
                  </a:lnTo>
                  <a:lnTo>
                    <a:pt x="402335" y="57912"/>
                  </a:lnTo>
                  <a:lnTo>
                    <a:pt x="286512" y="0"/>
                  </a:lnTo>
                  <a:close/>
                </a:path>
                <a:path w="457200" h="170814">
                  <a:moveTo>
                    <a:pt x="286512" y="57912"/>
                  </a:moveTo>
                  <a:lnTo>
                    <a:pt x="0" y="57912"/>
                  </a:lnTo>
                  <a:lnTo>
                    <a:pt x="0" y="112776"/>
                  </a:lnTo>
                  <a:lnTo>
                    <a:pt x="286512" y="112776"/>
                  </a:lnTo>
                  <a:lnTo>
                    <a:pt x="286512" y="57912"/>
                  </a:lnTo>
                  <a:close/>
                </a:path>
                <a:path w="457200" h="170814">
                  <a:moveTo>
                    <a:pt x="402335" y="57912"/>
                  </a:moveTo>
                  <a:lnTo>
                    <a:pt x="313944" y="57912"/>
                  </a:lnTo>
                  <a:lnTo>
                    <a:pt x="313944" y="112776"/>
                  </a:lnTo>
                  <a:lnTo>
                    <a:pt x="402335" y="112776"/>
                  </a:lnTo>
                  <a:lnTo>
                    <a:pt x="457200" y="85344"/>
                  </a:lnTo>
                  <a:lnTo>
                    <a:pt x="402335" y="57912"/>
                  </a:lnTo>
                  <a:close/>
                </a:path>
              </a:pathLst>
            </a:custGeom>
            <a:solidFill>
              <a:srgbClr val="FF3200"/>
            </a:solidFill>
          </p:spPr>
          <p:txBody>
            <a:bodyPr wrap="square" lIns="0" tIns="0" rIns="0" bIns="0" rtlCol="0"/>
            <a:lstStyle/>
            <a:p>
              <a:endParaRPr sz="1855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07407" y="4648200"/>
              <a:ext cx="170815" cy="533400"/>
            </a:xfrm>
            <a:custGeom>
              <a:avLst/>
              <a:gdLst/>
              <a:ahLst/>
              <a:cxnLst/>
              <a:rect l="l" t="t" r="r" b="b"/>
              <a:pathLst>
                <a:path w="170814" h="533400">
                  <a:moveTo>
                    <a:pt x="57912" y="362712"/>
                  </a:moveTo>
                  <a:lnTo>
                    <a:pt x="0" y="362712"/>
                  </a:lnTo>
                  <a:lnTo>
                    <a:pt x="85343" y="533400"/>
                  </a:lnTo>
                  <a:lnTo>
                    <a:pt x="156972" y="390144"/>
                  </a:lnTo>
                  <a:lnTo>
                    <a:pt x="57912" y="390144"/>
                  </a:lnTo>
                  <a:lnTo>
                    <a:pt x="57912" y="362712"/>
                  </a:lnTo>
                  <a:close/>
                </a:path>
                <a:path w="170814" h="533400">
                  <a:moveTo>
                    <a:pt x="112775" y="143256"/>
                  </a:moveTo>
                  <a:lnTo>
                    <a:pt x="57912" y="143256"/>
                  </a:lnTo>
                  <a:lnTo>
                    <a:pt x="57912" y="390144"/>
                  </a:lnTo>
                  <a:lnTo>
                    <a:pt x="112775" y="390144"/>
                  </a:lnTo>
                  <a:lnTo>
                    <a:pt x="112775" y="143256"/>
                  </a:lnTo>
                  <a:close/>
                </a:path>
                <a:path w="170814" h="533400">
                  <a:moveTo>
                    <a:pt x="170687" y="362712"/>
                  </a:moveTo>
                  <a:lnTo>
                    <a:pt x="112775" y="362712"/>
                  </a:lnTo>
                  <a:lnTo>
                    <a:pt x="112775" y="390144"/>
                  </a:lnTo>
                  <a:lnTo>
                    <a:pt x="156972" y="390144"/>
                  </a:lnTo>
                  <a:lnTo>
                    <a:pt x="170687" y="362712"/>
                  </a:lnTo>
                  <a:close/>
                </a:path>
                <a:path w="170814" h="533400">
                  <a:moveTo>
                    <a:pt x="85343" y="0"/>
                  </a:moveTo>
                  <a:lnTo>
                    <a:pt x="0" y="170687"/>
                  </a:lnTo>
                  <a:lnTo>
                    <a:pt x="57912" y="170687"/>
                  </a:lnTo>
                  <a:lnTo>
                    <a:pt x="57912" y="143256"/>
                  </a:lnTo>
                  <a:lnTo>
                    <a:pt x="156972" y="143256"/>
                  </a:lnTo>
                  <a:lnTo>
                    <a:pt x="85343" y="0"/>
                  </a:lnTo>
                  <a:close/>
                </a:path>
                <a:path w="170814" h="533400">
                  <a:moveTo>
                    <a:pt x="156972" y="143256"/>
                  </a:moveTo>
                  <a:lnTo>
                    <a:pt x="112775" y="143256"/>
                  </a:lnTo>
                  <a:lnTo>
                    <a:pt x="112775" y="170687"/>
                  </a:lnTo>
                  <a:lnTo>
                    <a:pt x="170687" y="170687"/>
                  </a:lnTo>
                  <a:lnTo>
                    <a:pt x="156972" y="143256"/>
                  </a:lnTo>
                  <a:close/>
                </a:path>
              </a:pathLst>
            </a:custGeom>
            <a:solidFill>
              <a:srgbClr val="653200"/>
            </a:solidFill>
          </p:spPr>
          <p:txBody>
            <a:bodyPr wrap="square" lIns="0" tIns="0" rIns="0" bIns="0" rtlCol="0"/>
            <a:lstStyle/>
            <a:p>
              <a:endParaRPr sz="1855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0"/>
            <a:ext cx="3672262" cy="519274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>
              <a:spcBef>
                <a:spcPts val="95"/>
              </a:spcBef>
            </a:pPr>
            <a:r>
              <a:rPr sz="3295" spc="-5" dirty="0">
                <a:solidFill>
                  <a:srgbClr val="C00000"/>
                </a:solidFill>
              </a:rPr>
              <a:t>I/O</a:t>
            </a:r>
            <a:r>
              <a:rPr sz="3295" spc="-77" dirty="0">
                <a:solidFill>
                  <a:srgbClr val="C00000"/>
                </a:solidFill>
              </a:rPr>
              <a:t> </a:t>
            </a:r>
            <a:r>
              <a:rPr sz="3295" spc="-5" dirty="0">
                <a:solidFill>
                  <a:srgbClr val="C00000"/>
                </a:solidFill>
              </a:rPr>
              <a:t>Configurations</a:t>
            </a:r>
            <a:endParaRPr sz="3295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47357" y="993925"/>
            <a:ext cx="3664804" cy="56746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  <p:sp>
        <p:nvSpPr>
          <p:cNvPr id="4" name="object 4"/>
          <p:cNvSpPr txBox="1"/>
          <p:nvPr/>
        </p:nvSpPr>
        <p:spPr>
          <a:xfrm>
            <a:off x="1592164" y="1320522"/>
            <a:ext cx="1740285" cy="493096"/>
          </a:xfrm>
          <a:prstGeom prst="rect">
            <a:avLst/>
          </a:prstGeom>
          <a:solidFill>
            <a:srgbClr val="FFA995"/>
          </a:solidFill>
        </p:spPr>
        <p:txBody>
          <a:bodyPr vert="horz" wrap="square" lIns="0" tIns="35329" rIns="0" bIns="0" rtlCol="0">
            <a:spAutoFit/>
          </a:bodyPr>
          <a:lstStyle/>
          <a:p>
            <a:pPr marL="93980">
              <a:spcBef>
                <a:spcPts val="280"/>
              </a:spcBef>
            </a:pPr>
            <a:r>
              <a:rPr sz="2885" b="1" dirty="0">
                <a:latin typeface="Arial" panose="020B0604020202020204"/>
                <a:cs typeface="Arial" panose="020B0604020202020204"/>
              </a:rPr>
              <a:t>Fixed</a:t>
            </a:r>
            <a:r>
              <a:rPr sz="2885" b="1" spc="-41" dirty="0">
                <a:latin typeface="Arial" panose="020B0604020202020204"/>
                <a:cs typeface="Arial" panose="020B0604020202020204"/>
              </a:rPr>
              <a:t> </a:t>
            </a:r>
            <a:r>
              <a:rPr sz="2885" b="1" spc="-5" dirty="0">
                <a:latin typeface="Arial" panose="020B0604020202020204"/>
                <a:cs typeface="Arial" panose="020B0604020202020204"/>
              </a:rPr>
              <a:t>I/O</a:t>
            </a:r>
            <a:endParaRPr sz="2885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7795" y="2186740"/>
            <a:ext cx="4992524" cy="4159495"/>
          </a:xfrm>
          <a:prstGeom prst="rect">
            <a:avLst/>
          </a:prstGeom>
        </p:spPr>
        <p:txBody>
          <a:bodyPr vert="horz" wrap="square" lIns="0" tIns="13739" rIns="0" bIns="0" rtlCol="0">
            <a:spAutoFit/>
          </a:bodyPr>
          <a:lstStyle/>
          <a:p>
            <a:pPr marL="273685" indent="-233045">
              <a:spcBef>
                <a:spcPts val="110"/>
              </a:spcBef>
              <a:buChar char="•"/>
              <a:tabLst>
                <a:tab pos="273685" algn="l"/>
              </a:tabLst>
            </a:pPr>
            <a:r>
              <a:rPr sz="2800" dirty="0">
                <a:latin typeface="Arial" panose="020B0604020202020204"/>
                <a:cs typeface="Arial" panose="020B0604020202020204"/>
              </a:rPr>
              <a:t>Is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typical </a:t>
            </a:r>
            <a:r>
              <a:rPr sz="2800" dirty="0">
                <a:latin typeface="Arial" panose="020B0604020202020204"/>
                <a:cs typeface="Arial" panose="020B0604020202020204"/>
              </a:rPr>
              <a:t>of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small PLCs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>
              <a:spcBef>
                <a:spcPts val="55"/>
              </a:spcBef>
              <a:buClr>
                <a:srgbClr val="3232CC"/>
              </a:buClr>
              <a:buFont typeface="Arial" panose="020B0604020202020204"/>
              <a:buChar char="•"/>
            </a:pPr>
            <a:endParaRPr sz="2400" dirty="0">
              <a:latin typeface="Arial" panose="020B0604020202020204"/>
              <a:cs typeface="Arial" panose="020B0604020202020204"/>
            </a:endParaRPr>
          </a:p>
          <a:p>
            <a:pPr marL="248920" marR="5080" indent="-207645">
              <a:buChar char="•"/>
              <a:tabLst>
                <a:tab pos="273685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Comes in one package, 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with  </a:t>
            </a:r>
            <a:r>
              <a:rPr sz="2800" dirty="0">
                <a:latin typeface="Arial" panose="020B0604020202020204"/>
                <a:cs typeface="Arial" panose="020B0604020202020204"/>
              </a:rPr>
              <a:t>no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separate removable</a:t>
            </a:r>
            <a:r>
              <a:rPr sz="280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units.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>
              <a:spcBef>
                <a:spcPts val="20"/>
              </a:spcBef>
              <a:buClr>
                <a:srgbClr val="3232CC"/>
              </a:buClr>
              <a:buFont typeface="Arial" panose="020B0604020202020204"/>
              <a:buChar char="•"/>
            </a:pPr>
            <a:endParaRPr sz="2400" dirty="0">
              <a:latin typeface="Arial" panose="020B0604020202020204"/>
              <a:cs typeface="Arial" panose="020B0604020202020204"/>
            </a:endParaRPr>
          </a:p>
          <a:p>
            <a:pPr marL="245745" marR="455295" indent="-245745">
              <a:lnSpc>
                <a:spcPct val="101000"/>
              </a:lnSpc>
              <a:buChar char="•"/>
              <a:tabLst>
                <a:tab pos="245745" algn="l"/>
              </a:tabLst>
            </a:pPr>
            <a:r>
              <a:rPr sz="2800" dirty="0">
                <a:latin typeface="Arial" panose="020B0604020202020204"/>
                <a:cs typeface="Arial" panose="020B0604020202020204"/>
              </a:rPr>
              <a:t>The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processor </a:t>
            </a:r>
            <a:r>
              <a:rPr sz="2800" dirty="0">
                <a:latin typeface="Arial" panose="020B0604020202020204"/>
                <a:cs typeface="Arial" panose="020B0604020202020204"/>
              </a:rPr>
              <a:t>and I/O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are  packaged</a:t>
            </a:r>
            <a:r>
              <a:rPr sz="28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together.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>
              <a:spcBef>
                <a:spcPts val="30"/>
              </a:spcBef>
              <a:buClr>
                <a:srgbClr val="3232CC"/>
              </a:buClr>
              <a:buFont typeface="Arial" panose="020B0604020202020204"/>
              <a:buChar char="•"/>
            </a:pPr>
            <a:endParaRPr sz="2400" dirty="0">
              <a:latin typeface="Arial" panose="020B0604020202020204"/>
              <a:cs typeface="Arial" panose="020B0604020202020204"/>
            </a:endParaRPr>
          </a:p>
          <a:p>
            <a:pPr marL="248920" marR="1633220" indent="-207645">
              <a:buChar char="•"/>
              <a:tabLst>
                <a:tab pos="273685" algn="l"/>
              </a:tabLst>
            </a:pPr>
            <a:r>
              <a:rPr sz="2800" dirty="0">
                <a:latin typeface="Arial" panose="020B0604020202020204"/>
                <a:cs typeface="Arial" panose="020B0604020202020204"/>
              </a:rPr>
              <a:t>Lower in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cost </a:t>
            </a:r>
            <a:r>
              <a:rPr sz="2800" dirty="0">
                <a:latin typeface="Arial" panose="020B0604020202020204"/>
                <a:cs typeface="Arial" panose="020B0604020202020204"/>
              </a:rPr>
              <a:t>–</a:t>
            </a:r>
            <a:r>
              <a:rPr sz="2800" spc="-31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5" dirty="0">
                <a:latin typeface="Arial" panose="020B0604020202020204"/>
                <a:cs typeface="Arial" panose="020B0604020202020204"/>
              </a:rPr>
              <a:t>but 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lacks</a:t>
            </a:r>
            <a:r>
              <a:rPr sz="2800" spc="-26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flexibility.</a:t>
            </a:r>
            <a:endParaRPr sz="28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0599" y="838200"/>
            <a:ext cx="8534401" cy="53435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8020" y="838200"/>
            <a:ext cx="3947258" cy="519274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>
              <a:spcBef>
                <a:spcPts val="95"/>
              </a:spcBef>
            </a:pPr>
            <a:r>
              <a:rPr sz="3295" spc="-5" dirty="0">
                <a:solidFill>
                  <a:srgbClr val="C00000"/>
                </a:solidFill>
              </a:rPr>
              <a:t>I/O</a:t>
            </a:r>
            <a:r>
              <a:rPr sz="3295" spc="-77" dirty="0">
                <a:solidFill>
                  <a:srgbClr val="C00000"/>
                </a:solidFill>
              </a:rPr>
              <a:t> </a:t>
            </a:r>
            <a:r>
              <a:rPr sz="3295" spc="-5" dirty="0">
                <a:solidFill>
                  <a:srgbClr val="C00000"/>
                </a:solidFill>
              </a:rPr>
              <a:t>Configurations</a:t>
            </a:r>
            <a:endParaRPr sz="3295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3742" y="1617379"/>
            <a:ext cx="2208068" cy="493096"/>
          </a:xfrm>
          <a:prstGeom prst="rect">
            <a:avLst/>
          </a:prstGeom>
          <a:solidFill>
            <a:srgbClr val="CCCC00"/>
          </a:solidFill>
        </p:spPr>
        <p:txBody>
          <a:bodyPr vert="horz" wrap="square" lIns="0" tIns="35329" rIns="0" bIns="0" rtlCol="0">
            <a:spAutoFit/>
          </a:bodyPr>
          <a:lstStyle/>
          <a:p>
            <a:pPr marL="96520">
              <a:spcBef>
                <a:spcPts val="280"/>
              </a:spcBef>
            </a:pPr>
            <a:r>
              <a:rPr sz="2885" b="1" dirty="0">
                <a:latin typeface="Arial" panose="020B0604020202020204"/>
                <a:cs typeface="Arial" panose="020B0604020202020204"/>
              </a:rPr>
              <a:t>Modular</a:t>
            </a:r>
            <a:r>
              <a:rPr sz="2885" b="1" spc="-41" dirty="0">
                <a:latin typeface="Arial" panose="020B0604020202020204"/>
                <a:cs typeface="Arial" panose="020B0604020202020204"/>
              </a:rPr>
              <a:t> </a:t>
            </a:r>
            <a:r>
              <a:rPr sz="2885" b="1" spc="-10" dirty="0">
                <a:latin typeface="Arial" panose="020B0604020202020204"/>
                <a:cs typeface="Arial" panose="020B0604020202020204"/>
              </a:rPr>
              <a:t>I/O</a:t>
            </a:r>
            <a:endParaRPr sz="2885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549022" y="1517719"/>
            <a:ext cx="4030133" cy="4908781"/>
            <a:chOff x="5385815" y="1365503"/>
            <a:chExt cx="3911600" cy="4764405"/>
          </a:xfrm>
        </p:grpSpPr>
        <p:sp>
          <p:nvSpPr>
            <p:cNvPr id="5" name="object 5"/>
            <p:cNvSpPr/>
            <p:nvPr/>
          </p:nvSpPr>
          <p:spPr>
            <a:xfrm>
              <a:off x="5456041" y="2676143"/>
              <a:ext cx="3002158" cy="264261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55"/>
            </a:p>
          </p:txBody>
        </p:sp>
        <p:sp>
          <p:nvSpPr>
            <p:cNvPr id="6" name="object 6"/>
            <p:cNvSpPr/>
            <p:nvPr/>
          </p:nvSpPr>
          <p:spPr>
            <a:xfrm>
              <a:off x="5529071" y="1365503"/>
              <a:ext cx="1185672" cy="14935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55"/>
            </a:p>
          </p:txBody>
        </p:sp>
        <p:sp>
          <p:nvSpPr>
            <p:cNvPr id="7" name="object 7"/>
            <p:cNvSpPr/>
            <p:nvPr/>
          </p:nvSpPr>
          <p:spPr>
            <a:xfrm>
              <a:off x="5385815" y="5257800"/>
              <a:ext cx="1850136" cy="8717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55"/>
            </a:p>
          </p:txBody>
        </p:sp>
        <p:sp>
          <p:nvSpPr>
            <p:cNvPr id="8" name="object 8"/>
            <p:cNvSpPr/>
            <p:nvPr/>
          </p:nvSpPr>
          <p:spPr>
            <a:xfrm>
              <a:off x="7368769" y="5360427"/>
              <a:ext cx="1928493" cy="7172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55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09690" y="2478794"/>
            <a:ext cx="4182571" cy="4115008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85090" marR="104140" algn="just">
              <a:lnSpc>
                <a:spcPct val="100000"/>
              </a:lnSpc>
              <a:spcBef>
                <a:spcPts val="115"/>
              </a:spcBef>
            </a:pPr>
            <a:r>
              <a:rPr sz="2475" dirty="0">
                <a:latin typeface="Arial" panose="020B0604020202020204"/>
                <a:cs typeface="Arial" panose="020B0604020202020204"/>
              </a:rPr>
              <a:t>Is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divided by </a:t>
            </a:r>
            <a:r>
              <a:rPr sz="2475" dirty="0">
                <a:latin typeface="Arial" panose="020B0604020202020204"/>
                <a:cs typeface="Arial" panose="020B0604020202020204"/>
              </a:rPr>
              <a:t>compartments 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into which separate modules  can be</a:t>
            </a:r>
            <a:r>
              <a:rPr sz="2475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plugged.</a:t>
            </a:r>
            <a:endParaRPr sz="2475" dirty="0">
              <a:latin typeface="Arial" panose="020B0604020202020204"/>
              <a:cs typeface="Arial" panose="020B0604020202020204"/>
            </a:endParaRPr>
          </a:p>
          <a:p>
            <a:pPr algn="just">
              <a:spcBef>
                <a:spcPts val="10"/>
              </a:spcBef>
            </a:pPr>
            <a:endParaRPr sz="3605" dirty="0">
              <a:latin typeface="Arial" panose="020B0604020202020204"/>
              <a:cs typeface="Arial" panose="020B0604020202020204"/>
            </a:endParaRPr>
          </a:p>
          <a:p>
            <a:pPr marL="13335" marR="5080" algn="just">
              <a:lnSpc>
                <a:spcPct val="100000"/>
              </a:lnSpc>
              <a:spcBef>
                <a:spcPts val="5"/>
              </a:spcBef>
            </a:pPr>
            <a:r>
              <a:rPr sz="2475" spc="-5" dirty="0">
                <a:latin typeface="Arial" panose="020B0604020202020204"/>
                <a:cs typeface="Arial" panose="020B0604020202020204"/>
              </a:rPr>
              <a:t>This feature greatly increases  your options and </a:t>
            </a:r>
            <a:r>
              <a:rPr sz="2475" dirty="0">
                <a:latin typeface="Arial" panose="020B0604020202020204"/>
                <a:cs typeface="Arial" panose="020B0604020202020204"/>
              </a:rPr>
              <a:t>the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unit’s  flexibility. You can choose  </a:t>
            </a:r>
            <a:r>
              <a:rPr sz="2475" dirty="0">
                <a:latin typeface="Arial" panose="020B0604020202020204"/>
                <a:cs typeface="Arial" panose="020B0604020202020204"/>
              </a:rPr>
              <a:t>from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all </a:t>
            </a:r>
            <a:r>
              <a:rPr sz="2475" dirty="0">
                <a:latin typeface="Arial" panose="020B0604020202020204"/>
                <a:cs typeface="Arial" panose="020B0604020202020204"/>
              </a:rPr>
              <a:t>the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modules available  and mix them in any way </a:t>
            </a:r>
            <a:r>
              <a:rPr sz="2475" spc="-10" dirty="0">
                <a:latin typeface="Arial" panose="020B0604020202020204"/>
                <a:cs typeface="Arial" panose="020B0604020202020204"/>
              </a:rPr>
              <a:t>you 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desire.</a:t>
            </a:r>
            <a:endParaRPr sz="2475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435" y="644822"/>
            <a:ext cx="3672262" cy="519274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>
              <a:spcBef>
                <a:spcPts val="95"/>
              </a:spcBef>
            </a:pPr>
            <a:r>
              <a:rPr sz="3295" spc="-5" dirty="0">
                <a:solidFill>
                  <a:srgbClr val="C00000"/>
                </a:solidFill>
              </a:rPr>
              <a:t>I/O</a:t>
            </a:r>
            <a:r>
              <a:rPr sz="3295" spc="-77" dirty="0">
                <a:solidFill>
                  <a:srgbClr val="C00000"/>
                </a:solidFill>
              </a:rPr>
              <a:t> </a:t>
            </a:r>
            <a:r>
              <a:rPr sz="3295" spc="-5" dirty="0">
                <a:solidFill>
                  <a:srgbClr val="C00000"/>
                </a:solidFill>
              </a:rPr>
              <a:t>Configurations</a:t>
            </a:r>
            <a:endParaRPr sz="3295" dirty="0">
              <a:solidFill>
                <a:srgbClr val="C0000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0300" y="1141522"/>
            <a:ext cx="4745220" cy="5341889"/>
            <a:chOff x="4523232" y="1222247"/>
            <a:chExt cx="4605655" cy="5184775"/>
          </a:xfrm>
        </p:grpSpPr>
        <p:sp>
          <p:nvSpPr>
            <p:cNvPr id="4" name="object 4"/>
            <p:cNvSpPr/>
            <p:nvPr/>
          </p:nvSpPr>
          <p:spPr>
            <a:xfrm>
              <a:off x="4523232" y="1222247"/>
              <a:ext cx="3742944" cy="297789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55"/>
            </a:p>
          </p:txBody>
        </p:sp>
        <p:sp>
          <p:nvSpPr>
            <p:cNvPr id="5" name="object 5"/>
            <p:cNvSpPr/>
            <p:nvPr/>
          </p:nvSpPr>
          <p:spPr>
            <a:xfrm>
              <a:off x="8153400" y="3526536"/>
              <a:ext cx="975359" cy="28803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55"/>
            </a:p>
          </p:txBody>
        </p:sp>
        <p:sp>
          <p:nvSpPr>
            <p:cNvPr id="6" name="object 6"/>
            <p:cNvSpPr/>
            <p:nvPr/>
          </p:nvSpPr>
          <p:spPr>
            <a:xfrm>
              <a:off x="6869207" y="5266944"/>
              <a:ext cx="1076928" cy="10698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55"/>
            </a:p>
          </p:txBody>
        </p:sp>
        <p:sp>
          <p:nvSpPr>
            <p:cNvPr id="7" name="object 7"/>
            <p:cNvSpPr/>
            <p:nvPr/>
          </p:nvSpPr>
          <p:spPr>
            <a:xfrm>
              <a:off x="7147560" y="4157471"/>
              <a:ext cx="938783" cy="12740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55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10023" y="2630055"/>
            <a:ext cx="2195638" cy="493096"/>
          </a:xfrm>
          <a:prstGeom prst="rect">
            <a:avLst/>
          </a:prstGeom>
          <a:solidFill>
            <a:srgbClr val="CCCC00"/>
          </a:solidFill>
        </p:spPr>
        <p:txBody>
          <a:bodyPr vert="horz" wrap="square" lIns="0" tIns="35329" rIns="0" bIns="0" rtlCol="0">
            <a:spAutoFit/>
          </a:bodyPr>
          <a:lstStyle/>
          <a:p>
            <a:pPr marL="93980">
              <a:spcBef>
                <a:spcPts val="280"/>
              </a:spcBef>
            </a:pPr>
            <a:r>
              <a:rPr sz="2885" b="1" dirty="0">
                <a:latin typeface="Times New Roman" panose="02020603050405020304"/>
                <a:cs typeface="Times New Roman" panose="02020603050405020304"/>
              </a:rPr>
              <a:t>Modular</a:t>
            </a:r>
            <a:r>
              <a:rPr sz="2885" b="1" spc="-62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85" b="1" spc="-5" dirty="0">
                <a:latin typeface="Times New Roman" panose="02020603050405020304"/>
                <a:cs typeface="Times New Roman" panose="02020603050405020304"/>
              </a:rPr>
              <a:t>I/O</a:t>
            </a:r>
            <a:endParaRPr sz="2885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9691" y="4507467"/>
            <a:ext cx="5621905" cy="1318885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 algn="just">
              <a:spcBef>
                <a:spcPts val="95"/>
              </a:spcBef>
            </a:pPr>
            <a:r>
              <a:rPr sz="2060" dirty="0">
                <a:latin typeface="Arial" panose="020B0604020202020204"/>
                <a:cs typeface="Arial" panose="020B0604020202020204"/>
              </a:rPr>
              <a:t>When </a:t>
            </a:r>
            <a:r>
              <a:rPr sz="2060" spc="-5" dirty="0">
                <a:latin typeface="Arial" panose="020B0604020202020204"/>
                <a:cs typeface="Arial" panose="020B0604020202020204"/>
              </a:rPr>
              <a:t>a </a:t>
            </a:r>
            <a:r>
              <a:rPr sz="2060" dirty="0">
                <a:latin typeface="Arial" panose="020B0604020202020204"/>
                <a:cs typeface="Arial" panose="020B0604020202020204"/>
              </a:rPr>
              <a:t>module </a:t>
            </a:r>
            <a:r>
              <a:rPr sz="2060" spc="-5" dirty="0">
                <a:latin typeface="Arial" panose="020B0604020202020204"/>
                <a:cs typeface="Arial" panose="020B0604020202020204"/>
              </a:rPr>
              <a:t>slides into the</a:t>
            </a:r>
            <a:r>
              <a:rPr sz="2060" spc="-41" dirty="0">
                <a:latin typeface="Arial" panose="020B0604020202020204"/>
                <a:cs typeface="Arial" panose="020B0604020202020204"/>
              </a:rPr>
              <a:t> </a:t>
            </a:r>
            <a:r>
              <a:rPr sz="2060" spc="-5" dirty="0">
                <a:latin typeface="Arial" panose="020B0604020202020204"/>
                <a:cs typeface="Arial" panose="020B0604020202020204"/>
              </a:rPr>
              <a:t>rack,</a:t>
            </a:r>
            <a:endParaRPr sz="2060" dirty="0">
              <a:latin typeface="Arial" panose="020B0604020202020204"/>
              <a:cs typeface="Arial" panose="020B0604020202020204"/>
            </a:endParaRPr>
          </a:p>
          <a:p>
            <a:pPr marL="13335" marR="5080" algn="just"/>
            <a:r>
              <a:rPr sz="2060" spc="-10" dirty="0">
                <a:latin typeface="Arial" panose="020B0604020202020204"/>
                <a:cs typeface="Arial" panose="020B0604020202020204"/>
              </a:rPr>
              <a:t>it </a:t>
            </a:r>
            <a:r>
              <a:rPr sz="2060" dirty="0">
                <a:latin typeface="Arial" panose="020B0604020202020204"/>
                <a:cs typeface="Arial" panose="020B0604020202020204"/>
              </a:rPr>
              <a:t>makes </a:t>
            </a:r>
            <a:r>
              <a:rPr sz="2060" spc="-5" dirty="0">
                <a:latin typeface="Arial" panose="020B0604020202020204"/>
                <a:cs typeface="Arial" panose="020B0604020202020204"/>
              </a:rPr>
              <a:t>an electrical connection with a series of  contacts - </a:t>
            </a:r>
            <a:r>
              <a:rPr sz="2060" spc="-10" dirty="0">
                <a:latin typeface="Arial" panose="020B0604020202020204"/>
                <a:cs typeface="Arial" panose="020B0604020202020204"/>
              </a:rPr>
              <a:t>called the </a:t>
            </a:r>
            <a:r>
              <a:rPr sz="2060" i="1" spc="-5" dirty="0">
                <a:latin typeface="Arial" panose="020B0604020202020204"/>
                <a:cs typeface="Arial" panose="020B0604020202020204"/>
              </a:rPr>
              <a:t>backplane. </a:t>
            </a:r>
            <a:r>
              <a:rPr sz="206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2060" dirty="0">
                <a:latin typeface="Arial" panose="020B0604020202020204"/>
                <a:cs typeface="Arial" panose="020B0604020202020204"/>
              </a:rPr>
              <a:t>backplane  </a:t>
            </a:r>
            <a:r>
              <a:rPr sz="2060" spc="-5" dirty="0">
                <a:latin typeface="Arial" panose="020B0604020202020204"/>
                <a:cs typeface="Arial" panose="020B0604020202020204"/>
              </a:rPr>
              <a:t>is located at the rear of the</a:t>
            </a:r>
            <a:r>
              <a:rPr sz="2060" spc="-21" dirty="0">
                <a:latin typeface="Arial" panose="020B0604020202020204"/>
                <a:cs typeface="Arial" panose="020B0604020202020204"/>
              </a:rPr>
              <a:t> </a:t>
            </a:r>
            <a:r>
              <a:rPr sz="2060" spc="-5" dirty="0">
                <a:latin typeface="Arial" panose="020B0604020202020204"/>
                <a:cs typeface="Arial" panose="020B0604020202020204"/>
              </a:rPr>
              <a:t>rack.</a:t>
            </a:r>
            <a:endParaRPr sz="206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643" y="1067109"/>
            <a:ext cx="2796232" cy="519274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>
              <a:spcBef>
                <a:spcPts val="95"/>
              </a:spcBef>
            </a:pPr>
            <a:r>
              <a:rPr sz="3295" dirty="0">
                <a:solidFill>
                  <a:srgbClr val="C00000"/>
                </a:solidFill>
              </a:rPr>
              <a:t>Power</a:t>
            </a:r>
            <a:r>
              <a:rPr sz="3295" spc="-88" dirty="0">
                <a:solidFill>
                  <a:srgbClr val="C00000"/>
                </a:solidFill>
              </a:rPr>
              <a:t> </a:t>
            </a:r>
            <a:r>
              <a:rPr sz="3295" spc="-5" dirty="0">
                <a:solidFill>
                  <a:srgbClr val="C00000"/>
                </a:solidFill>
              </a:rPr>
              <a:t>Supply</a:t>
            </a:r>
            <a:endParaRPr sz="3295" dirty="0">
              <a:solidFill>
                <a:srgbClr val="C0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9691" y="1957493"/>
            <a:ext cx="7261437" cy="4037456"/>
          </a:xfrm>
          <a:prstGeom prst="rect">
            <a:avLst/>
          </a:prstGeom>
        </p:spPr>
        <p:txBody>
          <a:bodyPr vert="horz" wrap="square" lIns="0" tIns="13085" rIns="0" bIns="0" rtlCol="0">
            <a:spAutoFit/>
          </a:bodyPr>
          <a:lstStyle/>
          <a:p>
            <a:pPr marL="260985" marR="2625090" indent="-175895" algn="just">
              <a:spcBef>
                <a:spcPts val="105"/>
              </a:spcBef>
              <a:buChar char="•"/>
              <a:tabLst>
                <a:tab pos="283210" algn="l"/>
              </a:tabLst>
            </a:pPr>
            <a:r>
              <a:rPr sz="2475" spc="-5" dirty="0">
                <a:latin typeface="Arial" panose="020B0604020202020204"/>
                <a:cs typeface="Arial" panose="020B0604020202020204"/>
              </a:rPr>
              <a:t>Supplies DC power </a:t>
            </a:r>
            <a:r>
              <a:rPr sz="2475" dirty="0">
                <a:latin typeface="Arial" panose="020B0604020202020204"/>
                <a:cs typeface="Arial" panose="020B0604020202020204"/>
              </a:rPr>
              <a:t>to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other  modules </a:t>
            </a:r>
            <a:r>
              <a:rPr sz="2475" dirty="0">
                <a:latin typeface="Arial" panose="020B0604020202020204"/>
                <a:cs typeface="Arial" panose="020B0604020202020204"/>
              </a:rPr>
              <a:t>that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plug into </a:t>
            </a:r>
            <a:r>
              <a:rPr sz="2475" dirty="0">
                <a:latin typeface="Arial" panose="020B0604020202020204"/>
                <a:cs typeface="Arial" panose="020B0604020202020204"/>
              </a:rPr>
              <a:t>the</a:t>
            </a:r>
            <a:r>
              <a:rPr sz="2475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475" dirty="0">
                <a:latin typeface="Arial" panose="020B0604020202020204"/>
                <a:cs typeface="Arial" panose="020B0604020202020204"/>
              </a:rPr>
              <a:t>rack.</a:t>
            </a:r>
            <a:endParaRPr sz="2475" dirty="0">
              <a:latin typeface="Arial" panose="020B0604020202020204"/>
              <a:cs typeface="Arial" panose="020B0604020202020204"/>
            </a:endParaRPr>
          </a:p>
          <a:p>
            <a:pPr algn="just">
              <a:spcBef>
                <a:spcPts val="30"/>
              </a:spcBef>
              <a:buClr>
                <a:srgbClr val="3232CC"/>
              </a:buClr>
              <a:buFont typeface="Arial" panose="020B0604020202020204"/>
              <a:buChar char="•"/>
            </a:pPr>
            <a:endParaRPr sz="2935" dirty="0">
              <a:latin typeface="Arial" panose="020B0604020202020204"/>
              <a:cs typeface="Arial" panose="020B0604020202020204"/>
            </a:endParaRPr>
          </a:p>
          <a:p>
            <a:pPr marL="257810" marR="2992120" indent="-172720" algn="just">
              <a:spcBef>
                <a:spcPts val="5"/>
              </a:spcBef>
              <a:buChar char="•"/>
              <a:tabLst>
                <a:tab pos="283210" algn="l"/>
              </a:tabLst>
            </a:pPr>
            <a:r>
              <a:rPr sz="2475" spc="-5" dirty="0">
                <a:latin typeface="Arial" panose="020B0604020202020204"/>
                <a:cs typeface="Arial" panose="020B0604020202020204"/>
              </a:rPr>
              <a:t>In large PLC systems, this  power supply does </a:t>
            </a:r>
            <a:r>
              <a:rPr sz="2475" dirty="0">
                <a:latin typeface="Arial" panose="020B0604020202020204"/>
                <a:cs typeface="Arial" panose="020B0604020202020204"/>
              </a:rPr>
              <a:t>not 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normally supply power </a:t>
            </a:r>
            <a:r>
              <a:rPr sz="2475" dirty="0">
                <a:latin typeface="Arial" panose="020B0604020202020204"/>
                <a:cs typeface="Arial" panose="020B0604020202020204"/>
              </a:rPr>
              <a:t>to the 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field</a:t>
            </a:r>
            <a:r>
              <a:rPr sz="2475" spc="-26" dirty="0">
                <a:latin typeface="Arial" panose="020B0604020202020204"/>
                <a:cs typeface="Arial" panose="020B0604020202020204"/>
              </a:rPr>
              <a:t>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devices.</a:t>
            </a:r>
            <a:endParaRPr sz="2475" dirty="0">
              <a:latin typeface="Arial" panose="020B0604020202020204"/>
              <a:cs typeface="Arial" panose="020B0604020202020204"/>
            </a:endParaRPr>
          </a:p>
          <a:p>
            <a:pPr algn="just">
              <a:spcBef>
                <a:spcPts val="50"/>
              </a:spcBef>
            </a:pPr>
            <a:endParaRPr sz="3350" dirty="0">
              <a:latin typeface="Arial" panose="020B0604020202020204"/>
              <a:cs typeface="Arial" panose="020B0604020202020204"/>
            </a:endParaRPr>
          </a:p>
          <a:p>
            <a:pPr marL="188595" marR="5080" indent="-175895" algn="just">
              <a:spcBef>
                <a:spcPts val="5"/>
              </a:spcBef>
              <a:buChar char="•"/>
              <a:tabLst>
                <a:tab pos="210820" algn="l"/>
              </a:tabLst>
            </a:pPr>
            <a:r>
              <a:rPr sz="2475" dirty="0">
                <a:latin typeface="Arial" panose="020B0604020202020204"/>
                <a:cs typeface="Arial" panose="020B0604020202020204"/>
              </a:rPr>
              <a:t>In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small and micro PLC </a:t>
            </a:r>
            <a:r>
              <a:rPr sz="2475" dirty="0">
                <a:latin typeface="Arial" panose="020B0604020202020204"/>
                <a:cs typeface="Arial" panose="020B0604020202020204"/>
              </a:rPr>
              <a:t>systems, the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power supply  is also used </a:t>
            </a:r>
            <a:r>
              <a:rPr sz="2475" dirty="0">
                <a:latin typeface="Arial" panose="020B0604020202020204"/>
                <a:cs typeface="Arial" panose="020B0604020202020204"/>
              </a:rPr>
              <a:t>to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power field</a:t>
            </a:r>
            <a:r>
              <a:rPr sz="2475" spc="26" dirty="0">
                <a:latin typeface="Arial" panose="020B0604020202020204"/>
                <a:cs typeface="Arial" panose="020B0604020202020204"/>
              </a:rPr>
              <a:t>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devices.</a:t>
            </a:r>
            <a:endParaRPr sz="2475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959" y="712743"/>
            <a:ext cx="3352992" cy="519274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>
              <a:spcBef>
                <a:spcPts val="95"/>
              </a:spcBef>
            </a:pPr>
            <a:r>
              <a:rPr sz="3295" spc="-5" dirty="0">
                <a:solidFill>
                  <a:srgbClr val="C00000"/>
                </a:solidFill>
              </a:rPr>
              <a:t>Processor</a:t>
            </a:r>
            <a:r>
              <a:rPr sz="3295" spc="-88" dirty="0">
                <a:solidFill>
                  <a:srgbClr val="C00000"/>
                </a:solidFill>
              </a:rPr>
              <a:t> </a:t>
            </a:r>
            <a:r>
              <a:rPr sz="3295" spc="-5" dirty="0">
                <a:solidFill>
                  <a:srgbClr val="C00000"/>
                </a:solidFill>
              </a:rPr>
              <a:t>(CPU)</a:t>
            </a:r>
            <a:endParaRPr sz="3295" dirty="0">
              <a:solidFill>
                <a:srgbClr val="C0000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00060" y="1222524"/>
            <a:ext cx="2857731" cy="5282353"/>
            <a:chOff x="6211823" y="1078991"/>
            <a:chExt cx="2773680" cy="5126990"/>
          </a:xfrm>
        </p:grpSpPr>
        <p:sp>
          <p:nvSpPr>
            <p:cNvPr id="4" name="object 4"/>
            <p:cNvSpPr/>
            <p:nvPr/>
          </p:nvSpPr>
          <p:spPr>
            <a:xfrm>
              <a:off x="6211823" y="1078991"/>
              <a:ext cx="2773679" cy="250850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55"/>
            </a:p>
          </p:txBody>
        </p:sp>
        <p:sp>
          <p:nvSpPr>
            <p:cNvPr id="5" name="object 5"/>
            <p:cNvSpPr/>
            <p:nvPr/>
          </p:nvSpPr>
          <p:spPr>
            <a:xfrm>
              <a:off x="7016230" y="3988212"/>
              <a:ext cx="647872" cy="22175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55"/>
            </a:p>
          </p:txBody>
        </p:sp>
        <p:sp>
          <p:nvSpPr>
            <p:cNvPr id="6" name="object 6"/>
            <p:cNvSpPr/>
            <p:nvPr/>
          </p:nvSpPr>
          <p:spPr>
            <a:xfrm>
              <a:off x="7296911" y="3206496"/>
              <a:ext cx="170815" cy="856615"/>
            </a:xfrm>
            <a:custGeom>
              <a:avLst/>
              <a:gdLst/>
              <a:ahLst/>
              <a:cxnLst/>
              <a:rect l="l" t="t" r="r" b="b"/>
              <a:pathLst>
                <a:path w="170815" h="856614">
                  <a:moveTo>
                    <a:pt x="57912" y="685800"/>
                  </a:moveTo>
                  <a:lnTo>
                    <a:pt x="0" y="685800"/>
                  </a:lnTo>
                  <a:lnTo>
                    <a:pt x="85344" y="856488"/>
                  </a:lnTo>
                  <a:lnTo>
                    <a:pt x="156972" y="713231"/>
                  </a:lnTo>
                  <a:lnTo>
                    <a:pt x="57912" y="713231"/>
                  </a:lnTo>
                  <a:lnTo>
                    <a:pt x="57912" y="685800"/>
                  </a:lnTo>
                  <a:close/>
                </a:path>
                <a:path w="170815" h="856614">
                  <a:moveTo>
                    <a:pt x="112775" y="143255"/>
                  </a:moveTo>
                  <a:lnTo>
                    <a:pt x="57912" y="143255"/>
                  </a:lnTo>
                  <a:lnTo>
                    <a:pt x="57912" y="713231"/>
                  </a:lnTo>
                  <a:lnTo>
                    <a:pt x="112775" y="713231"/>
                  </a:lnTo>
                  <a:lnTo>
                    <a:pt x="112775" y="143255"/>
                  </a:lnTo>
                  <a:close/>
                </a:path>
                <a:path w="170815" h="856614">
                  <a:moveTo>
                    <a:pt x="170688" y="685800"/>
                  </a:moveTo>
                  <a:lnTo>
                    <a:pt x="112775" y="685800"/>
                  </a:lnTo>
                  <a:lnTo>
                    <a:pt x="112775" y="713231"/>
                  </a:lnTo>
                  <a:lnTo>
                    <a:pt x="156972" y="713231"/>
                  </a:lnTo>
                  <a:lnTo>
                    <a:pt x="170688" y="685800"/>
                  </a:lnTo>
                  <a:close/>
                </a:path>
                <a:path w="170815" h="856614">
                  <a:moveTo>
                    <a:pt x="85344" y="0"/>
                  </a:moveTo>
                  <a:lnTo>
                    <a:pt x="0" y="170687"/>
                  </a:lnTo>
                  <a:lnTo>
                    <a:pt x="57912" y="170687"/>
                  </a:lnTo>
                  <a:lnTo>
                    <a:pt x="57912" y="143255"/>
                  </a:lnTo>
                  <a:lnTo>
                    <a:pt x="156972" y="143255"/>
                  </a:lnTo>
                  <a:lnTo>
                    <a:pt x="85344" y="0"/>
                  </a:lnTo>
                  <a:close/>
                </a:path>
                <a:path w="170815" h="856614">
                  <a:moveTo>
                    <a:pt x="156972" y="143255"/>
                  </a:moveTo>
                  <a:lnTo>
                    <a:pt x="112775" y="143255"/>
                  </a:lnTo>
                  <a:lnTo>
                    <a:pt x="112775" y="170687"/>
                  </a:lnTo>
                  <a:lnTo>
                    <a:pt x="170688" y="170687"/>
                  </a:lnTo>
                  <a:lnTo>
                    <a:pt x="156972" y="1432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55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067071" y="4032627"/>
            <a:ext cx="1568219" cy="710904"/>
          </a:xfrm>
          <a:prstGeom prst="rect">
            <a:avLst/>
          </a:prstGeom>
        </p:spPr>
        <p:txBody>
          <a:bodyPr vert="horz" wrap="square" lIns="0" tIns="13085" rIns="0" bIns="0" rtlCol="0">
            <a:spAutoFit/>
          </a:bodyPr>
          <a:lstStyle/>
          <a:p>
            <a:pPr marL="13335">
              <a:spcBef>
                <a:spcPts val="105"/>
              </a:spcBef>
            </a:pPr>
            <a:r>
              <a:rPr sz="2475" b="1" dirty="0">
                <a:latin typeface="Arial" panose="020B0604020202020204"/>
                <a:cs typeface="Arial" panose="020B0604020202020204"/>
              </a:rPr>
              <a:t>Processor</a:t>
            </a:r>
            <a:endParaRPr sz="2475">
              <a:latin typeface="Arial" panose="020B0604020202020204"/>
              <a:cs typeface="Arial" panose="020B0604020202020204"/>
            </a:endParaRPr>
          </a:p>
          <a:p>
            <a:pPr marL="13335">
              <a:spcBef>
                <a:spcPts val="15"/>
              </a:spcBef>
            </a:pPr>
            <a:r>
              <a:rPr sz="2060" b="1" dirty="0">
                <a:latin typeface="Arial" panose="020B0604020202020204"/>
                <a:cs typeface="Arial" panose="020B0604020202020204"/>
              </a:rPr>
              <a:t>Module</a:t>
            </a:r>
            <a:endParaRPr sz="206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7217" y="1232069"/>
            <a:ext cx="5598352" cy="5244113"/>
          </a:xfrm>
          <a:prstGeom prst="rect">
            <a:avLst/>
          </a:prstGeom>
        </p:spPr>
        <p:txBody>
          <a:bodyPr vert="horz" wrap="square" lIns="0" tIns="141971" rIns="0" bIns="0" rtlCol="0">
            <a:spAutoFit/>
          </a:bodyPr>
          <a:lstStyle/>
          <a:p>
            <a:pPr marL="257810" indent="-198755" algn="just">
              <a:spcBef>
                <a:spcPts val="1120"/>
              </a:spcBef>
              <a:buChar char="•"/>
              <a:tabLst>
                <a:tab pos="257810" algn="l"/>
              </a:tabLst>
            </a:pPr>
            <a:r>
              <a:rPr sz="2475" dirty="0">
                <a:latin typeface="Arial" panose="020B0604020202020204"/>
                <a:cs typeface="Arial" panose="020B0604020202020204"/>
              </a:rPr>
              <a:t>Is the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“brain” </a:t>
            </a:r>
            <a:r>
              <a:rPr sz="2475" dirty="0">
                <a:latin typeface="Arial" panose="020B0604020202020204"/>
                <a:cs typeface="Arial" panose="020B0604020202020204"/>
              </a:rPr>
              <a:t>of the</a:t>
            </a:r>
            <a:r>
              <a:rPr sz="2475" spc="-52" dirty="0">
                <a:latin typeface="Arial" panose="020B0604020202020204"/>
                <a:cs typeface="Arial" panose="020B0604020202020204"/>
              </a:rPr>
              <a:t> </a:t>
            </a:r>
            <a:r>
              <a:rPr sz="2475" dirty="0">
                <a:latin typeface="Arial" panose="020B0604020202020204"/>
                <a:cs typeface="Arial" panose="020B0604020202020204"/>
              </a:rPr>
              <a:t>PLC.</a:t>
            </a:r>
            <a:endParaRPr sz="2475" dirty="0">
              <a:latin typeface="Arial" panose="020B0604020202020204"/>
              <a:cs typeface="Arial" panose="020B0604020202020204"/>
            </a:endParaRPr>
          </a:p>
          <a:p>
            <a:pPr marL="235585" marR="1033780" indent="-172720" algn="just">
              <a:lnSpc>
                <a:spcPct val="100000"/>
              </a:lnSpc>
              <a:spcBef>
                <a:spcPts val="1020"/>
              </a:spcBef>
              <a:buChar char="•"/>
              <a:tabLst>
                <a:tab pos="261620" algn="l"/>
              </a:tabLst>
            </a:pPr>
            <a:r>
              <a:rPr sz="2475" spc="-5" dirty="0">
                <a:latin typeface="Arial" panose="020B0604020202020204"/>
                <a:cs typeface="Arial" panose="020B0604020202020204"/>
              </a:rPr>
              <a:t>Consists </a:t>
            </a:r>
            <a:r>
              <a:rPr sz="2475" dirty="0">
                <a:latin typeface="Arial" panose="020B0604020202020204"/>
                <a:cs typeface="Arial" panose="020B0604020202020204"/>
              </a:rPr>
              <a:t>of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a microprocessor  </a:t>
            </a:r>
            <a:r>
              <a:rPr sz="2475" spc="10" dirty="0">
                <a:latin typeface="Arial" panose="020B0604020202020204"/>
                <a:cs typeface="Arial" panose="020B0604020202020204"/>
              </a:rPr>
              <a:t>for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implementing </a:t>
            </a:r>
            <a:r>
              <a:rPr sz="2475" dirty="0">
                <a:latin typeface="Arial" panose="020B0604020202020204"/>
                <a:cs typeface="Arial" panose="020B0604020202020204"/>
              </a:rPr>
              <a:t>the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logic, and  controlling </a:t>
            </a:r>
            <a:r>
              <a:rPr sz="2475" dirty="0">
                <a:latin typeface="Arial" panose="020B0604020202020204"/>
                <a:cs typeface="Arial" panose="020B0604020202020204"/>
              </a:rPr>
              <a:t>the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communications  among </a:t>
            </a:r>
            <a:r>
              <a:rPr sz="2475" dirty="0">
                <a:latin typeface="Arial" panose="020B0604020202020204"/>
                <a:cs typeface="Arial" panose="020B0604020202020204"/>
              </a:rPr>
              <a:t>the</a:t>
            </a:r>
            <a:r>
              <a:rPr sz="2475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modules.</a:t>
            </a:r>
            <a:endParaRPr sz="2475" dirty="0">
              <a:latin typeface="Arial" panose="020B0604020202020204"/>
              <a:cs typeface="Arial" panose="020B0604020202020204"/>
            </a:endParaRPr>
          </a:p>
          <a:p>
            <a:pPr marL="188595" marR="48260" indent="-175895" algn="just">
              <a:lnSpc>
                <a:spcPts val="2945"/>
              </a:lnSpc>
              <a:spcBef>
                <a:spcPts val="1455"/>
              </a:spcBef>
              <a:buChar char="•"/>
              <a:tabLst>
                <a:tab pos="210820" algn="l"/>
              </a:tabLst>
            </a:pPr>
            <a:r>
              <a:rPr sz="2475" spc="-5" dirty="0">
                <a:latin typeface="Arial" panose="020B0604020202020204"/>
                <a:cs typeface="Arial" panose="020B0604020202020204"/>
              </a:rPr>
              <a:t>Designed so </a:t>
            </a:r>
            <a:r>
              <a:rPr sz="2475" dirty="0">
                <a:latin typeface="Arial" panose="020B0604020202020204"/>
                <a:cs typeface="Arial" panose="020B0604020202020204"/>
              </a:rPr>
              <a:t>the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desired circuit can be  entered in relay ladder logic</a:t>
            </a:r>
            <a:r>
              <a:rPr sz="2475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form.</a:t>
            </a:r>
            <a:endParaRPr sz="2475" dirty="0">
              <a:latin typeface="Arial" panose="020B0604020202020204"/>
              <a:cs typeface="Arial" panose="020B0604020202020204"/>
            </a:endParaRPr>
          </a:p>
          <a:p>
            <a:pPr marL="203835" marR="5080" indent="-175895" algn="just">
              <a:lnSpc>
                <a:spcPct val="100000"/>
              </a:lnSpc>
              <a:spcBef>
                <a:spcPts val="1810"/>
              </a:spcBef>
              <a:buChar char="•"/>
              <a:tabLst>
                <a:tab pos="226695" algn="l"/>
              </a:tabLst>
            </a:pPr>
            <a:r>
              <a:rPr sz="2475" dirty="0">
                <a:latin typeface="Arial" panose="020B0604020202020204"/>
                <a:cs typeface="Arial" panose="020B0604020202020204"/>
              </a:rPr>
              <a:t>The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processor </a:t>
            </a:r>
            <a:r>
              <a:rPr sz="2475" dirty="0">
                <a:latin typeface="Arial" panose="020B0604020202020204"/>
                <a:cs typeface="Arial" panose="020B0604020202020204"/>
              </a:rPr>
              <a:t>accepts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input data </a:t>
            </a:r>
            <a:r>
              <a:rPr sz="2475" dirty="0">
                <a:latin typeface="Arial" panose="020B0604020202020204"/>
                <a:cs typeface="Arial" panose="020B0604020202020204"/>
              </a:rPr>
              <a:t>from 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various sensing devices, executes </a:t>
            </a:r>
            <a:r>
              <a:rPr sz="2475" dirty="0">
                <a:latin typeface="Arial" panose="020B0604020202020204"/>
                <a:cs typeface="Arial" panose="020B0604020202020204"/>
              </a:rPr>
              <a:t>the 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stored user program, and sends  appropriate </a:t>
            </a:r>
            <a:r>
              <a:rPr sz="2475" dirty="0">
                <a:latin typeface="Arial" panose="020B0604020202020204"/>
                <a:cs typeface="Arial" panose="020B0604020202020204"/>
              </a:rPr>
              <a:t>output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commands </a:t>
            </a:r>
            <a:r>
              <a:rPr sz="2475" dirty="0">
                <a:latin typeface="Arial" panose="020B0604020202020204"/>
                <a:cs typeface="Arial" panose="020B0604020202020204"/>
              </a:rPr>
              <a:t>to 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control</a:t>
            </a:r>
            <a:r>
              <a:rPr sz="2475" dirty="0">
                <a:latin typeface="Arial" panose="020B0604020202020204"/>
                <a:cs typeface="Arial" panose="020B0604020202020204"/>
              </a:rPr>
              <a:t> </a:t>
            </a:r>
            <a:r>
              <a:rPr sz="2475" spc="-10" dirty="0">
                <a:latin typeface="Arial" panose="020B0604020202020204"/>
                <a:cs typeface="Arial" panose="020B0604020202020204"/>
              </a:rPr>
              <a:t>devices.</a:t>
            </a:r>
            <a:endParaRPr sz="2475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6570" y="762158"/>
            <a:ext cx="4209396" cy="519274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>
              <a:spcBef>
                <a:spcPts val="95"/>
              </a:spcBef>
            </a:pPr>
            <a:r>
              <a:rPr sz="3295" spc="-5" dirty="0">
                <a:solidFill>
                  <a:srgbClr val="C00000"/>
                </a:solidFill>
              </a:rPr>
              <a:t>Programming</a:t>
            </a:r>
            <a:r>
              <a:rPr sz="3295" spc="-21" dirty="0">
                <a:solidFill>
                  <a:srgbClr val="C00000"/>
                </a:solidFill>
              </a:rPr>
              <a:t> </a:t>
            </a:r>
            <a:r>
              <a:rPr sz="3295" spc="-15" dirty="0">
                <a:solidFill>
                  <a:srgbClr val="C00000"/>
                </a:solidFill>
              </a:rPr>
              <a:t>Device</a:t>
            </a:r>
            <a:endParaRPr sz="3295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3852" y="1474217"/>
            <a:ext cx="5844614" cy="21448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  <p:sp>
        <p:nvSpPr>
          <p:cNvPr id="4" name="object 4"/>
          <p:cNvSpPr txBox="1"/>
          <p:nvPr/>
        </p:nvSpPr>
        <p:spPr>
          <a:xfrm>
            <a:off x="6384360" y="1512084"/>
            <a:ext cx="3244388" cy="79876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7292" rIns="0" bIns="0" rtlCol="0">
            <a:spAutoFit/>
          </a:bodyPr>
          <a:lstStyle/>
          <a:p>
            <a:pPr marL="618490" marR="173990" indent="-521335">
              <a:spcBef>
                <a:spcPts val="295"/>
              </a:spcBef>
            </a:pPr>
            <a:r>
              <a:rPr sz="2475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PC with</a:t>
            </a:r>
            <a:r>
              <a:rPr sz="2475" b="1" spc="-93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75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appropriate  software</a:t>
            </a:r>
            <a:endParaRPr sz="2475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3851006"/>
            <a:ext cx="8255231" cy="2276396"/>
          </a:xfrm>
          <a:prstGeom prst="rect">
            <a:avLst/>
          </a:prstGeom>
        </p:spPr>
        <p:txBody>
          <a:bodyPr vert="horz" wrap="square" lIns="0" tIns="13085" rIns="0" bIns="0" rtlCol="0">
            <a:spAutoFit/>
          </a:bodyPr>
          <a:lstStyle/>
          <a:p>
            <a:pPr marL="188595" marR="512445" indent="-175895" algn="just">
              <a:spcBef>
                <a:spcPts val="105"/>
              </a:spcBef>
              <a:buChar char="•"/>
              <a:tabLst>
                <a:tab pos="210820" algn="l"/>
              </a:tabLst>
            </a:pPr>
            <a:r>
              <a:rPr sz="2475" dirty="0">
                <a:latin typeface="Arial" panose="020B0604020202020204"/>
                <a:cs typeface="Arial" panose="020B0604020202020204"/>
              </a:rPr>
              <a:t>A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personal computer </a:t>
            </a:r>
            <a:r>
              <a:rPr sz="2475" dirty="0">
                <a:latin typeface="Arial" panose="020B0604020202020204"/>
                <a:cs typeface="Arial" panose="020B0604020202020204"/>
              </a:rPr>
              <a:t>(PC)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2475" dirty="0">
                <a:latin typeface="Arial" panose="020B0604020202020204"/>
                <a:cs typeface="Arial" panose="020B0604020202020204"/>
              </a:rPr>
              <a:t>the most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commonly used  programming </a:t>
            </a:r>
            <a:r>
              <a:rPr sz="2475" spc="-10" dirty="0">
                <a:latin typeface="Arial" panose="020B0604020202020204"/>
                <a:cs typeface="Arial" panose="020B0604020202020204"/>
              </a:rPr>
              <a:t>device</a:t>
            </a:r>
            <a:endParaRPr sz="2475" dirty="0">
              <a:latin typeface="Arial" panose="020B0604020202020204"/>
              <a:cs typeface="Arial" panose="020B0604020202020204"/>
            </a:endParaRPr>
          </a:p>
          <a:p>
            <a:pPr marL="188595" marR="775970" indent="-175895" algn="just">
              <a:lnSpc>
                <a:spcPts val="2945"/>
              </a:lnSpc>
              <a:spcBef>
                <a:spcPts val="115"/>
              </a:spcBef>
              <a:buChar char="•"/>
              <a:tabLst>
                <a:tab pos="210820" algn="l"/>
              </a:tabLst>
            </a:pPr>
            <a:r>
              <a:rPr sz="2475" spc="-5" dirty="0">
                <a:latin typeface="Arial" panose="020B0604020202020204"/>
                <a:cs typeface="Arial" panose="020B0604020202020204"/>
              </a:rPr>
              <a:t>The software allows users to create, edit, document,  </a:t>
            </a:r>
            <a:r>
              <a:rPr sz="2475" dirty="0">
                <a:latin typeface="Arial" panose="020B0604020202020204"/>
                <a:cs typeface="Arial" panose="020B0604020202020204"/>
              </a:rPr>
              <a:t>store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and troubleshoot</a:t>
            </a:r>
            <a:r>
              <a:rPr sz="2475" spc="21" dirty="0">
                <a:latin typeface="Arial" panose="020B0604020202020204"/>
                <a:cs typeface="Arial" panose="020B0604020202020204"/>
              </a:rPr>
              <a:t>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programs</a:t>
            </a:r>
            <a:endParaRPr sz="2475" dirty="0">
              <a:latin typeface="Arial" panose="020B0604020202020204"/>
              <a:cs typeface="Arial" panose="020B0604020202020204"/>
            </a:endParaRPr>
          </a:p>
          <a:p>
            <a:pPr marL="188595" marR="5080" indent="-175895" algn="just">
              <a:lnSpc>
                <a:spcPts val="2965"/>
              </a:lnSpc>
              <a:buChar char="•"/>
              <a:tabLst>
                <a:tab pos="210820" algn="l"/>
              </a:tabLst>
            </a:pPr>
            <a:r>
              <a:rPr sz="2475" dirty="0">
                <a:latin typeface="Arial" panose="020B0604020202020204"/>
                <a:cs typeface="Arial" panose="020B0604020202020204"/>
              </a:rPr>
              <a:t>The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personal computer communicates with </a:t>
            </a:r>
            <a:r>
              <a:rPr sz="2475" dirty="0">
                <a:latin typeface="Arial" panose="020B0604020202020204"/>
                <a:cs typeface="Arial" panose="020B0604020202020204"/>
              </a:rPr>
              <a:t>the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PLC  processor via a serial or parallel data communications</a:t>
            </a:r>
            <a:r>
              <a:rPr sz="2475" spc="222" dirty="0">
                <a:latin typeface="Arial" panose="020B0604020202020204"/>
                <a:cs typeface="Arial" panose="020B0604020202020204"/>
              </a:rPr>
              <a:t>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link</a:t>
            </a:r>
            <a:endParaRPr sz="2475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5890" y="531768"/>
            <a:ext cx="4209396" cy="519274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>
              <a:spcBef>
                <a:spcPts val="95"/>
              </a:spcBef>
            </a:pPr>
            <a:r>
              <a:rPr sz="3295" spc="-5" dirty="0">
                <a:solidFill>
                  <a:srgbClr val="C00000"/>
                </a:solidFill>
              </a:rPr>
              <a:t>Programming</a:t>
            </a:r>
            <a:r>
              <a:rPr sz="3295" spc="-21" dirty="0">
                <a:solidFill>
                  <a:srgbClr val="C00000"/>
                </a:solidFill>
              </a:rPr>
              <a:t> </a:t>
            </a:r>
            <a:r>
              <a:rPr sz="3295" spc="-15" dirty="0">
                <a:solidFill>
                  <a:srgbClr val="C00000"/>
                </a:solidFill>
              </a:rPr>
              <a:t>Device</a:t>
            </a:r>
            <a:endParaRPr sz="3295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54263" y="1507379"/>
            <a:ext cx="3523672" cy="24671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  <p:sp>
        <p:nvSpPr>
          <p:cNvPr id="4" name="object 4"/>
          <p:cNvSpPr txBox="1"/>
          <p:nvPr/>
        </p:nvSpPr>
        <p:spPr>
          <a:xfrm>
            <a:off x="1234162" y="2155859"/>
            <a:ext cx="3118774" cy="1051761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6638" rIns="0" bIns="0" rtlCol="0">
            <a:spAutoFit/>
          </a:bodyPr>
          <a:lstStyle/>
          <a:p>
            <a:pPr marL="361315" marR="93980" indent="-266700">
              <a:spcBef>
                <a:spcPts val="290"/>
              </a:spcBef>
            </a:pPr>
            <a:r>
              <a:rPr sz="3295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Hand-held</a:t>
            </a:r>
            <a:r>
              <a:rPr sz="3295" b="1" spc="-77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95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unit  </a:t>
            </a:r>
            <a:r>
              <a:rPr sz="3295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295" b="1" spc="-3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95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display</a:t>
            </a:r>
            <a:endParaRPr sz="3295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1919" y="4184011"/>
            <a:ext cx="8032134" cy="2277528"/>
          </a:xfrm>
          <a:prstGeom prst="rect">
            <a:avLst/>
          </a:prstGeom>
        </p:spPr>
        <p:txBody>
          <a:bodyPr vert="horz" wrap="square" lIns="0" tIns="13085" rIns="0" bIns="0" rtlCol="0">
            <a:spAutoFit/>
          </a:bodyPr>
          <a:lstStyle/>
          <a:p>
            <a:pPr marL="188595" marR="5080" indent="-175895">
              <a:spcBef>
                <a:spcPts val="105"/>
              </a:spcBef>
              <a:buChar char="•"/>
              <a:tabLst>
                <a:tab pos="210820" algn="l"/>
              </a:tabLst>
            </a:pPr>
            <a:r>
              <a:rPr sz="2475" spc="-5" dirty="0">
                <a:latin typeface="Arial" panose="020B0604020202020204"/>
                <a:cs typeface="Arial" panose="020B0604020202020204"/>
              </a:rPr>
              <a:t>Hand-held programming devices are </a:t>
            </a:r>
            <a:r>
              <a:rPr sz="2475" dirty="0">
                <a:latin typeface="Arial" panose="020B0604020202020204"/>
                <a:cs typeface="Arial" panose="020B0604020202020204"/>
              </a:rPr>
              <a:t>sometimes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used </a:t>
            </a:r>
            <a:r>
              <a:rPr sz="2475" dirty="0">
                <a:latin typeface="Arial" panose="020B0604020202020204"/>
                <a:cs typeface="Arial" panose="020B0604020202020204"/>
              </a:rPr>
              <a:t>to 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program small</a:t>
            </a:r>
            <a:r>
              <a:rPr sz="2475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PLCs</a:t>
            </a:r>
            <a:endParaRPr sz="2475" dirty="0">
              <a:latin typeface="Arial" panose="020B0604020202020204"/>
              <a:cs typeface="Arial" panose="020B0604020202020204"/>
            </a:endParaRPr>
          </a:p>
          <a:p>
            <a:pPr marL="188595" marR="462915" indent="-175895">
              <a:lnSpc>
                <a:spcPct val="100000"/>
              </a:lnSpc>
              <a:spcBef>
                <a:spcPts val="2260"/>
              </a:spcBef>
              <a:buChar char="•"/>
              <a:tabLst>
                <a:tab pos="210820" algn="l"/>
              </a:tabLst>
            </a:pPr>
            <a:r>
              <a:rPr sz="2475" dirty="0">
                <a:latin typeface="Arial" panose="020B0604020202020204"/>
                <a:cs typeface="Arial" panose="020B0604020202020204"/>
              </a:rPr>
              <a:t>They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are </a:t>
            </a:r>
            <a:r>
              <a:rPr sz="2475" dirty="0">
                <a:latin typeface="Arial" panose="020B0604020202020204"/>
                <a:cs typeface="Arial" panose="020B0604020202020204"/>
              </a:rPr>
              <a:t>compact,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inexpensive, and easy </a:t>
            </a:r>
            <a:r>
              <a:rPr sz="2475" dirty="0">
                <a:latin typeface="Arial" panose="020B0604020202020204"/>
                <a:cs typeface="Arial" panose="020B0604020202020204"/>
              </a:rPr>
              <a:t>to use, but 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are not able to display as much logic on screen as a  computer</a:t>
            </a:r>
            <a:r>
              <a:rPr sz="2475" spc="-21" dirty="0">
                <a:latin typeface="Arial" panose="020B0604020202020204"/>
                <a:cs typeface="Arial" panose="020B0604020202020204"/>
              </a:rPr>
              <a:t>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monitor</a:t>
            </a:r>
            <a:endParaRPr sz="2475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0942" y="804981"/>
            <a:ext cx="5260109" cy="648021"/>
          </a:xfrm>
          <a:prstGeom prst="rect">
            <a:avLst/>
          </a:prstGeom>
        </p:spPr>
        <p:txBody>
          <a:bodyPr vert="horz" wrap="square" lIns="0" tIns="13739" rIns="0" bIns="0" rtlCol="0">
            <a:spAutoFit/>
          </a:bodyPr>
          <a:lstStyle/>
          <a:p>
            <a:pPr marL="13335">
              <a:spcBef>
                <a:spcPts val="110"/>
              </a:spcBef>
            </a:pPr>
            <a:r>
              <a:rPr sz="4120" spc="-5" dirty="0">
                <a:solidFill>
                  <a:srgbClr val="C00000"/>
                </a:solidFill>
              </a:rPr>
              <a:t>Programming</a:t>
            </a:r>
            <a:r>
              <a:rPr sz="4120" spc="-41" dirty="0">
                <a:solidFill>
                  <a:srgbClr val="C00000"/>
                </a:solidFill>
              </a:rPr>
              <a:t> </a:t>
            </a:r>
            <a:r>
              <a:rPr sz="4120" spc="-5" dirty="0">
                <a:solidFill>
                  <a:srgbClr val="C00000"/>
                </a:solidFill>
              </a:rPr>
              <a:t>Device</a:t>
            </a:r>
            <a:endParaRPr sz="412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4576557"/>
            <a:ext cx="8458200" cy="1655329"/>
          </a:xfrm>
          <a:prstGeom prst="rect">
            <a:avLst/>
          </a:prstGeom>
        </p:spPr>
        <p:txBody>
          <a:bodyPr vert="horz" wrap="square" lIns="0" tIns="13085" rIns="0" bIns="0" rtlCol="0">
            <a:spAutoFit/>
          </a:bodyPr>
          <a:lstStyle/>
          <a:p>
            <a:pPr marL="367665" marR="5080" indent="-354965" algn="just">
              <a:lnSpc>
                <a:spcPct val="150000"/>
              </a:lnSpc>
              <a:spcBef>
                <a:spcPts val="105"/>
              </a:spcBef>
              <a:buChar char="•"/>
              <a:tabLst>
                <a:tab pos="367665" algn="l"/>
                <a:tab pos="368300" algn="l"/>
              </a:tabLst>
            </a:pPr>
            <a:r>
              <a:rPr sz="2475" spc="-5" dirty="0">
                <a:latin typeface="Arial" panose="020B0604020202020204"/>
                <a:cs typeface="Arial" panose="020B0604020202020204"/>
              </a:rPr>
              <a:t>Hand-held units are </a:t>
            </a:r>
            <a:r>
              <a:rPr sz="2475" dirty="0">
                <a:latin typeface="Arial" panose="020B0604020202020204"/>
                <a:cs typeface="Arial" panose="020B0604020202020204"/>
              </a:rPr>
              <a:t>often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used on </a:t>
            </a:r>
            <a:r>
              <a:rPr sz="2475" dirty="0">
                <a:latin typeface="Arial" panose="020B0604020202020204"/>
                <a:cs typeface="Arial" panose="020B0604020202020204"/>
              </a:rPr>
              <a:t>the factory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floor  </a:t>
            </a:r>
            <a:r>
              <a:rPr sz="2475" dirty="0">
                <a:latin typeface="Arial" panose="020B0604020202020204"/>
                <a:cs typeface="Arial" panose="020B0604020202020204"/>
              </a:rPr>
              <a:t>for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troubleshooting, modifying programs, and  transferring programs </a:t>
            </a:r>
            <a:r>
              <a:rPr sz="2475" dirty="0">
                <a:latin typeface="Arial" panose="020B0604020202020204"/>
                <a:cs typeface="Arial" panose="020B0604020202020204"/>
              </a:rPr>
              <a:t>to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multiple</a:t>
            </a:r>
            <a:r>
              <a:rPr sz="2475" spc="52" dirty="0">
                <a:latin typeface="Arial" panose="020B0604020202020204"/>
                <a:cs typeface="Arial" panose="020B0604020202020204"/>
              </a:rPr>
              <a:t>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machines.</a:t>
            </a:r>
            <a:endParaRPr sz="247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1702" y="1868521"/>
            <a:ext cx="3523672" cy="24671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  <p:sp>
        <p:nvSpPr>
          <p:cNvPr id="5" name="object 5"/>
          <p:cNvSpPr txBox="1"/>
          <p:nvPr/>
        </p:nvSpPr>
        <p:spPr>
          <a:xfrm>
            <a:off x="1224741" y="2517002"/>
            <a:ext cx="3115502" cy="1051761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6638" rIns="0" bIns="0" rtlCol="0">
            <a:spAutoFit/>
          </a:bodyPr>
          <a:lstStyle/>
          <a:p>
            <a:pPr marL="361315" marR="90805" indent="-266700">
              <a:spcBef>
                <a:spcPts val="290"/>
              </a:spcBef>
            </a:pPr>
            <a:r>
              <a:rPr sz="3295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Hand-held</a:t>
            </a:r>
            <a:r>
              <a:rPr sz="3295" b="1" spc="-77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95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unit  </a:t>
            </a:r>
            <a:r>
              <a:rPr sz="3295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295" b="1" spc="-3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95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display</a:t>
            </a:r>
            <a:endParaRPr sz="3295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0125" y="641681"/>
            <a:ext cx="2323215" cy="519274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>
              <a:spcBef>
                <a:spcPts val="95"/>
              </a:spcBef>
              <a:tabLst>
                <a:tab pos="802005" algn="l"/>
              </a:tabLst>
            </a:pPr>
            <a:r>
              <a:rPr sz="3295" spc="-10" dirty="0"/>
              <a:t>I</a:t>
            </a:r>
            <a:r>
              <a:rPr sz="3295" spc="-10" dirty="0">
                <a:solidFill>
                  <a:srgbClr val="C00000"/>
                </a:solidFill>
              </a:rPr>
              <a:t>/O</a:t>
            </a:r>
            <a:r>
              <a:rPr sz="3295" dirty="0">
                <a:solidFill>
                  <a:srgbClr val="C00000"/>
                </a:solidFill>
              </a:rPr>
              <a:t>	</a:t>
            </a:r>
            <a:r>
              <a:rPr sz="3295" spc="-10" dirty="0">
                <a:solidFill>
                  <a:srgbClr val="C00000"/>
                </a:solidFill>
              </a:rPr>
              <a:t>Section</a:t>
            </a:r>
            <a:endParaRPr sz="3295" dirty="0">
              <a:solidFill>
                <a:srgbClr val="C0000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84799" y="1289119"/>
            <a:ext cx="2902874" cy="5310486"/>
            <a:chOff x="5808775" y="1365503"/>
            <a:chExt cx="2817495" cy="5154295"/>
          </a:xfrm>
        </p:grpSpPr>
        <p:sp>
          <p:nvSpPr>
            <p:cNvPr id="4" name="object 4"/>
            <p:cNvSpPr/>
            <p:nvPr/>
          </p:nvSpPr>
          <p:spPr>
            <a:xfrm>
              <a:off x="5808775" y="1365503"/>
              <a:ext cx="2817064" cy="257251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55"/>
            </a:p>
          </p:txBody>
        </p:sp>
        <p:sp>
          <p:nvSpPr>
            <p:cNvPr id="5" name="object 5"/>
            <p:cNvSpPr/>
            <p:nvPr/>
          </p:nvSpPr>
          <p:spPr>
            <a:xfrm>
              <a:off x="7318247" y="4547615"/>
              <a:ext cx="1109472" cy="19720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55"/>
            </a:p>
          </p:txBody>
        </p:sp>
        <p:sp>
          <p:nvSpPr>
            <p:cNvPr id="6" name="object 6"/>
            <p:cNvSpPr/>
            <p:nvPr/>
          </p:nvSpPr>
          <p:spPr>
            <a:xfrm>
              <a:off x="7315098" y="3599687"/>
              <a:ext cx="911860" cy="957580"/>
            </a:xfrm>
            <a:custGeom>
              <a:avLst/>
              <a:gdLst/>
              <a:ahLst/>
              <a:cxnLst/>
              <a:rect l="l" t="t" r="r" b="b"/>
              <a:pathLst>
                <a:path w="911859" h="957579">
                  <a:moveTo>
                    <a:pt x="911453" y="0"/>
                  </a:moveTo>
                  <a:lnTo>
                    <a:pt x="749909" y="100584"/>
                  </a:lnTo>
                  <a:lnTo>
                    <a:pt x="799414" y="130505"/>
                  </a:lnTo>
                  <a:lnTo>
                    <a:pt x="417715" y="757402"/>
                  </a:lnTo>
                  <a:lnTo>
                    <a:pt x="461200" y="172720"/>
                  </a:lnTo>
                  <a:lnTo>
                    <a:pt x="518261" y="176784"/>
                  </a:lnTo>
                  <a:lnTo>
                    <a:pt x="503123" y="140208"/>
                  </a:lnTo>
                  <a:lnTo>
                    <a:pt x="445109" y="0"/>
                  </a:lnTo>
                  <a:lnTo>
                    <a:pt x="347573" y="164592"/>
                  </a:lnTo>
                  <a:lnTo>
                    <a:pt x="403364" y="168579"/>
                  </a:lnTo>
                  <a:lnTo>
                    <a:pt x="356476" y="798944"/>
                  </a:lnTo>
                  <a:lnTo>
                    <a:pt x="127241" y="144602"/>
                  </a:lnTo>
                  <a:lnTo>
                    <a:pt x="198221" y="204216"/>
                  </a:lnTo>
                  <a:lnTo>
                    <a:pt x="208267" y="209321"/>
                  </a:lnTo>
                  <a:lnTo>
                    <a:pt x="242938" y="191071"/>
                  </a:lnTo>
                  <a:lnTo>
                    <a:pt x="244322" y="179832"/>
                  </a:lnTo>
                  <a:lnTo>
                    <a:pt x="241693" y="168605"/>
                  </a:lnTo>
                  <a:lnTo>
                    <a:pt x="234797" y="158496"/>
                  </a:lnTo>
                  <a:lnTo>
                    <a:pt x="96697" y="42672"/>
                  </a:lnTo>
                  <a:lnTo>
                    <a:pt x="45821" y="0"/>
                  </a:lnTo>
                  <a:lnTo>
                    <a:pt x="101" y="243840"/>
                  </a:lnTo>
                  <a:lnTo>
                    <a:pt x="0" y="255079"/>
                  </a:lnTo>
                  <a:lnTo>
                    <a:pt x="3911" y="265176"/>
                  </a:lnTo>
                  <a:lnTo>
                    <a:pt x="11239" y="272986"/>
                  </a:lnTo>
                  <a:lnTo>
                    <a:pt x="21437" y="277368"/>
                  </a:lnTo>
                  <a:lnTo>
                    <a:pt x="32677" y="276987"/>
                  </a:lnTo>
                  <a:lnTo>
                    <a:pt x="42773" y="272034"/>
                  </a:lnTo>
                  <a:lnTo>
                    <a:pt x="50584" y="263652"/>
                  </a:lnTo>
                  <a:lnTo>
                    <a:pt x="54965" y="252984"/>
                  </a:lnTo>
                  <a:lnTo>
                    <a:pt x="73063" y="163855"/>
                  </a:lnTo>
                  <a:lnTo>
                    <a:pt x="353669" y="957072"/>
                  </a:lnTo>
                  <a:lnTo>
                    <a:pt x="405485" y="938784"/>
                  </a:lnTo>
                  <a:lnTo>
                    <a:pt x="385292" y="881189"/>
                  </a:lnTo>
                  <a:lnTo>
                    <a:pt x="405485" y="893064"/>
                  </a:lnTo>
                  <a:lnTo>
                    <a:pt x="848702" y="160274"/>
                  </a:lnTo>
                  <a:lnTo>
                    <a:pt x="896213" y="188976"/>
                  </a:lnTo>
                  <a:lnTo>
                    <a:pt x="902843" y="106680"/>
                  </a:lnTo>
                  <a:lnTo>
                    <a:pt x="9114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55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03219" y="2127073"/>
            <a:ext cx="2949979" cy="1345776"/>
          </a:xfrm>
          <a:prstGeom prst="rect">
            <a:avLst/>
          </a:prstGeom>
        </p:spPr>
        <p:txBody>
          <a:bodyPr vert="horz" wrap="square" lIns="0" tIns="13739" rIns="0" bIns="0" rtlCol="0">
            <a:spAutoFit/>
          </a:bodyPr>
          <a:lstStyle/>
          <a:p>
            <a:pPr marL="13335" algn="just">
              <a:spcBef>
                <a:spcPts val="110"/>
              </a:spcBef>
            </a:pPr>
            <a:r>
              <a:rPr sz="2885" b="1" spc="-5" dirty="0">
                <a:latin typeface="Arial" panose="020B0604020202020204"/>
                <a:cs typeface="Arial" panose="020B0604020202020204"/>
              </a:rPr>
              <a:t>Consists</a:t>
            </a:r>
            <a:r>
              <a:rPr sz="2885" b="1" dirty="0">
                <a:latin typeface="Arial" panose="020B0604020202020204"/>
                <a:cs typeface="Arial" panose="020B0604020202020204"/>
              </a:rPr>
              <a:t> </a:t>
            </a:r>
            <a:r>
              <a:rPr sz="2885" b="1" spc="-5" dirty="0">
                <a:latin typeface="Arial" panose="020B0604020202020204"/>
                <a:cs typeface="Arial" panose="020B0604020202020204"/>
              </a:rPr>
              <a:t>of:</a:t>
            </a:r>
            <a:endParaRPr sz="2885" dirty="0">
              <a:latin typeface="Arial" panose="020B0604020202020204"/>
              <a:cs typeface="Arial" panose="020B0604020202020204"/>
            </a:endParaRPr>
          </a:p>
          <a:p>
            <a:pPr marL="245110" indent="-233045" algn="just">
              <a:buChar char="•"/>
              <a:tabLst>
                <a:tab pos="245745" algn="l"/>
              </a:tabLst>
            </a:pPr>
            <a:r>
              <a:rPr sz="2885" spc="-5" dirty="0">
                <a:latin typeface="Arial" panose="020B0604020202020204"/>
                <a:cs typeface="Arial" panose="020B0604020202020204"/>
              </a:rPr>
              <a:t>Input modules</a:t>
            </a:r>
            <a:endParaRPr sz="2885" dirty="0">
              <a:latin typeface="Arial" panose="020B0604020202020204"/>
              <a:cs typeface="Arial" panose="020B0604020202020204"/>
            </a:endParaRPr>
          </a:p>
          <a:p>
            <a:pPr marL="245110" indent="-233045" algn="just">
              <a:buChar char="•"/>
              <a:tabLst>
                <a:tab pos="245745" algn="l"/>
              </a:tabLst>
            </a:pPr>
            <a:r>
              <a:rPr sz="2885" spc="-5" dirty="0">
                <a:latin typeface="Arial" panose="020B0604020202020204"/>
                <a:cs typeface="Arial" panose="020B0604020202020204"/>
              </a:rPr>
              <a:t>Output</a:t>
            </a:r>
            <a:r>
              <a:rPr sz="2885" spc="-26" dirty="0">
                <a:latin typeface="Arial" panose="020B0604020202020204"/>
                <a:cs typeface="Arial" panose="020B0604020202020204"/>
              </a:rPr>
              <a:t> </a:t>
            </a:r>
            <a:r>
              <a:rPr sz="2885" spc="-5" dirty="0">
                <a:latin typeface="Arial" panose="020B0604020202020204"/>
                <a:cs typeface="Arial" panose="020B0604020202020204"/>
              </a:rPr>
              <a:t>modules.</a:t>
            </a:r>
            <a:endParaRPr sz="2885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9"/>
          <p:cNvSpPr txBox="1"/>
          <p:nvPr/>
        </p:nvSpPr>
        <p:spPr>
          <a:xfrm>
            <a:off x="733906" y="0"/>
            <a:ext cx="8895388" cy="6776381"/>
          </a:xfrm>
          <a:prstGeom prst="rect">
            <a:avLst/>
          </a:prstGeom>
        </p:spPr>
        <p:txBody>
          <a:bodyPr vert="horz" wrap="square" lIns="0" tIns="14579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3195" b="1" spc="-6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Basic Module</a:t>
            </a:r>
            <a:r>
              <a:rPr sz="3195" b="1" spc="-34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95" b="1" spc="-6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3195" dirty="0">
              <a:solidFill>
                <a:srgbClr val="FF0000"/>
              </a:solidFill>
              <a:latin typeface="Verdana" panose="020B0604030504040204"/>
              <a:cs typeface="Verdana" panose="020B0604030504040204"/>
            </a:endParaRPr>
          </a:p>
          <a:p>
            <a:pPr marL="196215" indent="-196850">
              <a:lnSpc>
                <a:spcPct val="150000"/>
              </a:lnSpc>
              <a:spcBef>
                <a:spcPts val="1900"/>
              </a:spcBef>
              <a:buChar char="•"/>
              <a:tabLst>
                <a:tab pos="196215" algn="l"/>
              </a:tabLst>
            </a:pPr>
            <a:r>
              <a:rPr sz="2800" spc="-6" dirty="0">
                <a:solidFill>
                  <a:srgbClr val="C00000"/>
                </a:solidFill>
                <a:latin typeface="+mj-lt"/>
                <a:cs typeface="Verdana" panose="020B0604030504040204"/>
              </a:rPr>
              <a:t>Digital </a:t>
            </a:r>
            <a:r>
              <a:rPr sz="2800" spc="-11" dirty="0">
                <a:solidFill>
                  <a:srgbClr val="C00000"/>
                </a:solidFill>
                <a:latin typeface="+mj-lt"/>
                <a:cs typeface="Verdana" panose="020B0604030504040204"/>
              </a:rPr>
              <a:t>(discrete) output</a:t>
            </a:r>
            <a:r>
              <a:rPr sz="2800" spc="52" dirty="0">
                <a:solidFill>
                  <a:srgbClr val="C00000"/>
                </a:solidFill>
                <a:latin typeface="+mj-lt"/>
                <a:cs typeface="Verdana" panose="020B0604030504040204"/>
              </a:rPr>
              <a:t> </a:t>
            </a:r>
            <a:r>
              <a:rPr sz="2800" spc="-6" dirty="0">
                <a:solidFill>
                  <a:srgbClr val="C00000"/>
                </a:solidFill>
                <a:latin typeface="+mj-lt"/>
                <a:cs typeface="Verdana" panose="020B0604030504040204"/>
              </a:rPr>
              <a:t>modules</a:t>
            </a:r>
            <a:endParaRPr sz="2800" dirty="0">
              <a:solidFill>
                <a:srgbClr val="C00000"/>
              </a:solidFill>
              <a:latin typeface="+mj-lt"/>
              <a:cs typeface="Verdana" panose="020B0604030504040204"/>
            </a:endParaRPr>
          </a:p>
          <a:p>
            <a:pPr marL="426720" lvl="1" indent="-164465">
              <a:lnSpc>
                <a:spcPct val="150000"/>
              </a:lnSpc>
              <a:spcBef>
                <a:spcPts val="335"/>
              </a:spcBef>
              <a:buChar char="–"/>
              <a:tabLst>
                <a:tab pos="426720" algn="l"/>
              </a:tabLst>
            </a:pPr>
            <a:r>
              <a:rPr sz="2400" spc="-6" dirty="0">
                <a:latin typeface="+mj-lt"/>
                <a:cs typeface="Verdana" panose="020B0604030504040204"/>
              </a:rPr>
              <a:t>Optical isolation</a:t>
            </a:r>
            <a:r>
              <a:rPr sz="2400" spc="29" dirty="0">
                <a:latin typeface="+mj-lt"/>
                <a:cs typeface="Verdana" panose="020B0604030504040204"/>
              </a:rPr>
              <a:t> </a:t>
            </a:r>
            <a:r>
              <a:rPr sz="2400" spc="-6" dirty="0">
                <a:latin typeface="+mj-lt"/>
                <a:cs typeface="Verdana" panose="020B0604030504040204"/>
              </a:rPr>
              <a:t>provided</a:t>
            </a:r>
            <a:endParaRPr sz="2400" dirty="0">
              <a:latin typeface="+mj-lt"/>
              <a:cs typeface="Verdana" panose="020B0604030504040204"/>
            </a:endParaRPr>
          </a:p>
          <a:p>
            <a:pPr marL="426720" lvl="1" indent="-164465">
              <a:lnSpc>
                <a:spcPct val="150000"/>
              </a:lnSpc>
              <a:spcBef>
                <a:spcPts val="330"/>
              </a:spcBef>
              <a:buChar char="–"/>
              <a:tabLst>
                <a:tab pos="426720" algn="l"/>
              </a:tabLst>
            </a:pPr>
            <a:r>
              <a:rPr sz="2400" spc="-6" dirty="0">
                <a:latin typeface="+mj-lt"/>
                <a:cs typeface="Verdana" panose="020B0604030504040204"/>
              </a:rPr>
              <a:t>Relay, transistor or triac</a:t>
            </a:r>
            <a:r>
              <a:rPr sz="2400" spc="46" dirty="0">
                <a:latin typeface="+mj-lt"/>
                <a:cs typeface="Verdana" panose="020B0604030504040204"/>
              </a:rPr>
              <a:t> </a:t>
            </a:r>
            <a:r>
              <a:rPr sz="2400" spc="-6" dirty="0">
                <a:latin typeface="+mj-lt"/>
                <a:cs typeface="Verdana" panose="020B0604030504040204"/>
              </a:rPr>
              <a:t>based</a:t>
            </a:r>
            <a:endParaRPr sz="2400" dirty="0">
              <a:latin typeface="+mj-lt"/>
              <a:cs typeface="Verdana" panose="020B0604030504040204"/>
            </a:endParaRPr>
          </a:p>
          <a:p>
            <a:pPr marL="426720" lvl="1" indent="-164465">
              <a:lnSpc>
                <a:spcPct val="150000"/>
              </a:lnSpc>
              <a:spcBef>
                <a:spcPts val="335"/>
              </a:spcBef>
              <a:buChar char="–"/>
              <a:tabLst>
                <a:tab pos="426720" algn="l"/>
              </a:tabLst>
            </a:pPr>
            <a:r>
              <a:rPr sz="2400" spc="-6" dirty="0">
                <a:latin typeface="+mj-lt"/>
                <a:cs typeface="Verdana" panose="020B0604030504040204"/>
              </a:rPr>
              <a:t>Transistor-based outputs may</a:t>
            </a:r>
            <a:r>
              <a:rPr sz="2400" spc="46" dirty="0">
                <a:latin typeface="+mj-lt"/>
                <a:cs typeface="Verdana" panose="020B0604030504040204"/>
              </a:rPr>
              <a:t> </a:t>
            </a:r>
            <a:r>
              <a:rPr sz="2400" spc="-6" dirty="0">
                <a:latin typeface="+mj-lt"/>
                <a:cs typeface="Verdana" panose="020B0604030504040204"/>
              </a:rPr>
              <a:t>be</a:t>
            </a:r>
            <a:endParaRPr sz="2400" dirty="0">
              <a:latin typeface="+mj-lt"/>
              <a:cs typeface="Verdana" panose="020B0604030504040204"/>
            </a:endParaRPr>
          </a:p>
          <a:p>
            <a:pPr marL="655320" lvl="2" indent="-131445">
              <a:lnSpc>
                <a:spcPct val="150000"/>
              </a:lnSpc>
              <a:spcBef>
                <a:spcPts val="270"/>
              </a:spcBef>
              <a:buChar char="•"/>
              <a:tabLst>
                <a:tab pos="655955" algn="l"/>
              </a:tabLst>
            </a:pPr>
            <a:r>
              <a:rPr sz="2400" spc="-6" dirty="0">
                <a:latin typeface="+mj-lt"/>
                <a:cs typeface="Verdana" panose="020B0604030504040204"/>
              </a:rPr>
              <a:t>Current sourcing</a:t>
            </a:r>
            <a:r>
              <a:rPr sz="2400" spc="-46" dirty="0">
                <a:latin typeface="+mj-lt"/>
                <a:cs typeface="Verdana" panose="020B0604030504040204"/>
              </a:rPr>
              <a:t> </a:t>
            </a:r>
            <a:r>
              <a:rPr sz="2400" spc="-6" dirty="0">
                <a:latin typeface="+mj-lt"/>
                <a:cs typeface="Verdana" panose="020B0604030504040204"/>
              </a:rPr>
              <a:t>or</a:t>
            </a:r>
            <a:endParaRPr sz="2400" dirty="0">
              <a:latin typeface="+mj-lt"/>
              <a:cs typeface="Verdana" panose="020B0604030504040204"/>
            </a:endParaRPr>
          </a:p>
          <a:p>
            <a:pPr marL="655320" lvl="2" indent="-131445">
              <a:lnSpc>
                <a:spcPct val="150000"/>
              </a:lnSpc>
              <a:spcBef>
                <a:spcPts val="275"/>
              </a:spcBef>
              <a:buChar char="•"/>
              <a:tabLst>
                <a:tab pos="655955" algn="l"/>
              </a:tabLst>
            </a:pPr>
            <a:r>
              <a:rPr sz="2400" dirty="0">
                <a:latin typeface="+mj-lt"/>
                <a:cs typeface="Verdana" panose="020B0604030504040204"/>
              </a:rPr>
              <a:t>Current</a:t>
            </a:r>
            <a:r>
              <a:rPr sz="2400" spc="-23" dirty="0">
                <a:latin typeface="+mj-lt"/>
                <a:cs typeface="Verdana" panose="020B0604030504040204"/>
              </a:rPr>
              <a:t> </a:t>
            </a:r>
            <a:r>
              <a:rPr sz="2400" spc="-6" dirty="0">
                <a:latin typeface="+mj-lt"/>
                <a:cs typeface="Verdana" panose="020B0604030504040204"/>
              </a:rPr>
              <a:t>sinking</a:t>
            </a:r>
            <a:endParaRPr sz="2400" dirty="0">
              <a:latin typeface="+mj-lt"/>
              <a:cs typeface="Verdana" panose="020B0604030504040204"/>
            </a:endParaRPr>
          </a:p>
          <a:p>
            <a:pPr marL="196215" indent="-196850">
              <a:lnSpc>
                <a:spcPct val="150000"/>
              </a:lnSpc>
              <a:spcBef>
                <a:spcPts val="390"/>
              </a:spcBef>
              <a:buChar char="•"/>
              <a:tabLst>
                <a:tab pos="196215" algn="l"/>
              </a:tabLst>
            </a:pPr>
            <a:r>
              <a:rPr sz="2800" spc="-6" dirty="0">
                <a:solidFill>
                  <a:srgbClr val="C00000"/>
                </a:solidFill>
                <a:latin typeface="+mj-lt"/>
                <a:cs typeface="Verdana" panose="020B0604030504040204"/>
              </a:rPr>
              <a:t>Digital </a:t>
            </a:r>
            <a:r>
              <a:rPr sz="2800" spc="-11" dirty="0">
                <a:solidFill>
                  <a:srgbClr val="C00000"/>
                </a:solidFill>
                <a:latin typeface="+mj-lt"/>
                <a:cs typeface="Verdana" panose="020B0604030504040204"/>
              </a:rPr>
              <a:t>(discrete) input</a:t>
            </a:r>
            <a:r>
              <a:rPr sz="2800" spc="40" dirty="0">
                <a:solidFill>
                  <a:srgbClr val="C00000"/>
                </a:solidFill>
                <a:latin typeface="+mj-lt"/>
                <a:cs typeface="Verdana" panose="020B0604030504040204"/>
              </a:rPr>
              <a:t> </a:t>
            </a:r>
            <a:r>
              <a:rPr sz="2800" spc="-6" dirty="0">
                <a:solidFill>
                  <a:srgbClr val="C00000"/>
                </a:solidFill>
                <a:latin typeface="+mj-lt"/>
                <a:cs typeface="Verdana" panose="020B0604030504040204"/>
              </a:rPr>
              <a:t>modules</a:t>
            </a:r>
            <a:endParaRPr sz="2800" dirty="0">
              <a:solidFill>
                <a:srgbClr val="C00000"/>
              </a:solidFill>
              <a:latin typeface="+mj-lt"/>
              <a:cs typeface="Verdana" panose="020B0604030504040204"/>
            </a:endParaRPr>
          </a:p>
          <a:p>
            <a:pPr marL="426720" lvl="1" indent="-164465">
              <a:lnSpc>
                <a:spcPct val="150000"/>
              </a:lnSpc>
              <a:spcBef>
                <a:spcPts val="335"/>
              </a:spcBef>
              <a:buChar char="–"/>
              <a:tabLst>
                <a:tab pos="426720" algn="l"/>
              </a:tabLst>
            </a:pPr>
            <a:r>
              <a:rPr sz="2400" spc="-6" dirty="0">
                <a:latin typeface="+mj-lt"/>
                <a:cs typeface="Verdana" panose="020B0604030504040204"/>
              </a:rPr>
              <a:t>Optical isolation</a:t>
            </a:r>
            <a:r>
              <a:rPr sz="2400" spc="29" dirty="0">
                <a:latin typeface="+mj-lt"/>
                <a:cs typeface="Verdana" panose="020B0604030504040204"/>
              </a:rPr>
              <a:t> </a:t>
            </a:r>
            <a:r>
              <a:rPr sz="2400" spc="-6" dirty="0">
                <a:latin typeface="+mj-lt"/>
                <a:cs typeface="Verdana" panose="020B0604030504040204"/>
              </a:rPr>
              <a:t>provided</a:t>
            </a:r>
            <a:endParaRPr sz="2400" dirty="0">
              <a:latin typeface="+mj-lt"/>
              <a:cs typeface="Verdana" panose="020B0604030504040204"/>
            </a:endParaRPr>
          </a:p>
          <a:p>
            <a:pPr marL="426720" lvl="1" indent="-164465">
              <a:lnSpc>
                <a:spcPct val="150000"/>
              </a:lnSpc>
              <a:spcBef>
                <a:spcPts val="330"/>
              </a:spcBef>
              <a:buChar char="–"/>
              <a:tabLst>
                <a:tab pos="426720" algn="l"/>
              </a:tabLst>
            </a:pPr>
            <a:r>
              <a:rPr sz="2400" spc="-6" dirty="0">
                <a:latin typeface="+mj-lt"/>
                <a:cs typeface="Verdana" panose="020B0604030504040204"/>
              </a:rPr>
              <a:t>Diode</a:t>
            </a:r>
            <a:r>
              <a:rPr sz="2400" spc="6" dirty="0">
                <a:latin typeface="+mj-lt"/>
                <a:cs typeface="Verdana" panose="020B0604030504040204"/>
              </a:rPr>
              <a:t> </a:t>
            </a:r>
            <a:r>
              <a:rPr sz="2400" dirty="0">
                <a:latin typeface="+mj-lt"/>
                <a:cs typeface="Verdana" panose="020B0604030504040204"/>
              </a:rPr>
              <a:t>based</a:t>
            </a:r>
            <a:endParaRPr sz="2400" dirty="0">
              <a:latin typeface="+mj-lt"/>
              <a:cs typeface="Verdana" panose="020B0604030504040204"/>
            </a:endParaRPr>
          </a:p>
          <a:p>
            <a:pPr marL="655320" lvl="2" indent="-131445">
              <a:lnSpc>
                <a:spcPct val="150000"/>
              </a:lnSpc>
              <a:spcBef>
                <a:spcPts val="270"/>
              </a:spcBef>
              <a:buChar char="•"/>
              <a:tabLst>
                <a:tab pos="655955" algn="l"/>
              </a:tabLst>
            </a:pPr>
            <a:r>
              <a:rPr sz="2400" dirty="0">
                <a:latin typeface="+mj-lt"/>
                <a:cs typeface="Verdana" panose="020B0604030504040204"/>
              </a:rPr>
              <a:t>Current </a:t>
            </a:r>
            <a:r>
              <a:rPr sz="2400" spc="-6" dirty="0">
                <a:latin typeface="+mj-lt"/>
                <a:cs typeface="Verdana" panose="020B0604030504040204"/>
              </a:rPr>
              <a:t>sinking, </a:t>
            </a:r>
            <a:r>
              <a:rPr sz="2400" dirty="0">
                <a:latin typeface="+mj-lt"/>
                <a:cs typeface="Verdana" panose="020B0604030504040204"/>
              </a:rPr>
              <a:t>sourcing </a:t>
            </a:r>
            <a:r>
              <a:rPr sz="2400" spc="-6" dirty="0">
                <a:latin typeface="+mj-lt"/>
                <a:cs typeface="Verdana" panose="020B0604030504040204"/>
              </a:rPr>
              <a:t>or both depending on</a:t>
            </a:r>
            <a:r>
              <a:rPr sz="2400" spc="-63" dirty="0">
                <a:latin typeface="+mj-lt"/>
                <a:cs typeface="Verdana" panose="020B0604030504040204"/>
              </a:rPr>
              <a:t> </a:t>
            </a:r>
            <a:r>
              <a:rPr sz="2400" spc="-6" dirty="0">
                <a:latin typeface="+mj-lt"/>
                <a:cs typeface="Verdana" panose="020B0604030504040204"/>
              </a:rPr>
              <a:t>device</a:t>
            </a:r>
            <a:endParaRPr sz="1855" dirty="0">
              <a:latin typeface="+mj-lt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nking and sourci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20618" y="1844964"/>
            <a:ext cx="8107046" cy="3258782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06582" y="902855"/>
            <a:ext cx="9058607" cy="890164"/>
          </a:xfrm>
          <a:prstGeom prst="rect">
            <a:avLst/>
          </a:prstGeom>
        </p:spPr>
        <p:txBody>
          <a:bodyPr wrap="square" lIns="104969" tIns="52485" rIns="104969" bIns="52485">
            <a:spAutoFit/>
          </a:bodyPr>
          <a:lstStyle/>
          <a:p>
            <a:r>
              <a:rPr lang="en-US" sz="2475" b="1" dirty="0">
                <a:solidFill>
                  <a:srgbClr val="FF0000"/>
                </a:solidFill>
              </a:rPr>
              <a:t>Sinking</a:t>
            </a:r>
            <a:r>
              <a:rPr lang="en-US" sz="2475" b="1" dirty="0"/>
              <a:t> means internally connected with the common (-</a:t>
            </a:r>
            <a:r>
              <a:rPr lang="en-US" sz="2475" b="1" dirty="0" err="1"/>
              <a:t>ve</a:t>
            </a:r>
            <a:r>
              <a:rPr lang="en-US" sz="2475" b="1" dirty="0"/>
              <a:t> terminal)</a:t>
            </a:r>
            <a:endParaRPr lang="en-US" sz="2475" dirty="0"/>
          </a:p>
        </p:txBody>
      </p:sp>
      <p:sp>
        <p:nvSpPr>
          <p:cNvPr id="7" name="Rectangle 6"/>
          <p:cNvSpPr/>
          <p:nvPr/>
        </p:nvSpPr>
        <p:spPr>
          <a:xfrm>
            <a:off x="529883" y="5534892"/>
            <a:ext cx="9833317" cy="890164"/>
          </a:xfrm>
          <a:prstGeom prst="rect">
            <a:avLst/>
          </a:prstGeom>
        </p:spPr>
        <p:txBody>
          <a:bodyPr wrap="square" lIns="104969" tIns="52485" rIns="104969" bIns="52485">
            <a:spAutoFit/>
          </a:bodyPr>
          <a:lstStyle/>
          <a:p>
            <a:r>
              <a:rPr lang="en-US" sz="1855" dirty="0"/>
              <a:t> </a:t>
            </a:r>
            <a:r>
              <a:rPr lang="en-US" sz="2475" dirty="0">
                <a:solidFill>
                  <a:srgbClr val="FF0000"/>
                </a:solidFill>
              </a:rPr>
              <a:t>input or output card wired internally to common is typically regarded as a </a:t>
            </a:r>
            <a:r>
              <a:rPr lang="en-US" sz="2475" i="1" dirty="0">
                <a:solidFill>
                  <a:srgbClr val="FF0000"/>
                </a:solidFill>
              </a:rPr>
              <a:t>sinking input</a:t>
            </a:r>
            <a:r>
              <a:rPr lang="en-US" sz="2475" dirty="0">
                <a:solidFill>
                  <a:srgbClr val="FF0000"/>
                </a:solidFill>
              </a:rPr>
              <a:t> or </a:t>
            </a:r>
            <a:r>
              <a:rPr lang="en-US" sz="2475" i="1" dirty="0">
                <a:solidFill>
                  <a:srgbClr val="FF0000"/>
                </a:solidFill>
              </a:rPr>
              <a:t>sinking output</a:t>
            </a:r>
            <a:r>
              <a:rPr lang="en-US" sz="2475" dirty="0">
                <a:solidFill>
                  <a:srgbClr val="FF0000"/>
                </a:solidFill>
              </a:rPr>
              <a:t> card.</a:t>
            </a:r>
            <a:endParaRPr lang="en-US" sz="2475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75891" y="117764"/>
            <a:ext cx="2927853" cy="4218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60" dirty="0">
                <a:solidFill>
                  <a:srgbClr val="FF0000"/>
                </a:solidFill>
              </a:rPr>
              <a:t>SINKING AND SOURCING</a:t>
            </a:r>
            <a:endParaRPr lang="en-US" sz="206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914400"/>
            <a:ext cx="8305800" cy="53435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5091" y="1059873"/>
            <a:ext cx="8895388" cy="890164"/>
          </a:xfrm>
          <a:prstGeom prst="rect">
            <a:avLst/>
          </a:prstGeom>
        </p:spPr>
        <p:txBody>
          <a:bodyPr wrap="square" lIns="104969" tIns="52485" rIns="104969" bIns="52485">
            <a:spAutoFit/>
          </a:bodyPr>
          <a:lstStyle/>
          <a:p>
            <a:r>
              <a:rPr lang="en-US" sz="2475" b="1" dirty="0">
                <a:solidFill>
                  <a:srgbClr val="FF0000"/>
                </a:solidFill>
              </a:rPr>
              <a:t>Sourcing</a:t>
            </a:r>
            <a:r>
              <a:rPr lang="en-US" sz="2475" b="1" dirty="0"/>
              <a:t> means internally connected with the source (+</a:t>
            </a:r>
            <a:r>
              <a:rPr lang="en-US" sz="2475" b="1" dirty="0" err="1"/>
              <a:t>ve</a:t>
            </a:r>
            <a:r>
              <a:rPr lang="en-US" sz="2475" b="1" dirty="0"/>
              <a:t> terminal</a:t>
            </a:r>
            <a:endParaRPr lang="en-US" sz="2475" dirty="0"/>
          </a:p>
        </p:txBody>
      </p:sp>
      <p:pic>
        <p:nvPicPr>
          <p:cNvPr id="31746" name="Picture 2" descr="sinking and sourci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20618" y="2394528"/>
            <a:ext cx="8107046" cy="3258782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020618" y="5848928"/>
            <a:ext cx="8813779" cy="890164"/>
          </a:xfrm>
          <a:prstGeom prst="rect">
            <a:avLst/>
          </a:prstGeom>
        </p:spPr>
        <p:txBody>
          <a:bodyPr wrap="square" lIns="104969" tIns="52485" rIns="104969" bIns="52485">
            <a:spAutoFit/>
          </a:bodyPr>
          <a:lstStyle/>
          <a:p>
            <a:r>
              <a:rPr lang="en-US" sz="1855" dirty="0"/>
              <a:t> </a:t>
            </a:r>
            <a:r>
              <a:rPr lang="en-US" sz="2475" dirty="0">
                <a:solidFill>
                  <a:srgbClr val="FF0000"/>
                </a:solidFill>
              </a:rPr>
              <a:t>input or output card connected directly to power, it’s typically called as </a:t>
            </a:r>
            <a:r>
              <a:rPr lang="en-US" sz="2475" i="1" dirty="0">
                <a:solidFill>
                  <a:srgbClr val="FF0000"/>
                </a:solidFill>
              </a:rPr>
              <a:t>sourcing input</a:t>
            </a:r>
            <a:r>
              <a:rPr lang="en-US" sz="2475" dirty="0">
                <a:solidFill>
                  <a:srgbClr val="FF0000"/>
                </a:solidFill>
              </a:rPr>
              <a:t> or </a:t>
            </a:r>
            <a:r>
              <a:rPr lang="en-US" sz="2475" i="1" dirty="0">
                <a:solidFill>
                  <a:srgbClr val="FF0000"/>
                </a:solidFill>
              </a:rPr>
              <a:t>sourcing output</a:t>
            </a:r>
            <a:r>
              <a:rPr lang="en-US" sz="2475" dirty="0">
                <a:solidFill>
                  <a:srgbClr val="FF0000"/>
                </a:solidFill>
              </a:rPr>
              <a:t> card.</a:t>
            </a:r>
            <a:endParaRPr lang="en-US" sz="1855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6421" y="531767"/>
            <a:ext cx="2323215" cy="519274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>
              <a:spcBef>
                <a:spcPts val="95"/>
              </a:spcBef>
              <a:tabLst>
                <a:tab pos="802005" algn="l"/>
              </a:tabLst>
            </a:pPr>
            <a:r>
              <a:rPr sz="3295" spc="-10" dirty="0">
                <a:solidFill>
                  <a:srgbClr val="C00000"/>
                </a:solidFill>
              </a:rPr>
              <a:t>I/O</a:t>
            </a:r>
            <a:r>
              <a:rPr sz="3295" dirty="0">
                <a:solidFill>
                  <a:srgbClr val="C00000"/>
                </a:solidFill>
              </a:rPr>
              <a:t>	</a:t>
            </a:r>
            <a:r>
              <a:rPr sz="3295" spc="-10" dirty="0">
                <a:solidFill>
                  <a:srgbClr val="C00000"/>
                </a:solidFill>
              </a:rPr>
              <a:t>Section</a:t>
            </a:r>
            <a:endParaRPr sz="3295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531" y="1436717"/>
            <a:ext cx="2474999" cy="493096"/>
          </a:xfrm>
          <a:prstGeom prst="rect">
            <a:avLst/>
          </a:prstGeom>
          <a:solidFill>
            <a:srgbClr val="AEEAE7"/>
          </a:solidFill>
        </p:spPr>
        <p:txBody>
          <a:bodyPr vert="horz" wrap="square" lIns="0" tIns="35329" rIns="0" bIns="0" rtlCol="0">
            <a:spAutoFit/>
          </a:bodyPr>
          <a:lstStyle/>
          <a:p>
            <a:pPr marL="93980">
              <a:spcBef>
                <a:spcPts val="280"/>
              </a:spcBef>
            </a:pPr>
            <a:r>
              <a:rPr sz="2885" b="1" spc="-5" dirty="0">
                <a:latin typeface="Arial" panose="020B0604020202020204"/>
                <a:cs typeface="Arial" panose="020B0604020202020204"/>
              </a:rPr>
              <a:t>Input</a:t>
            </a:r>
            <a:r>
              <a:rPr sz="2885" b="1" spc="-36" dirty="0">
                <a:latin typeface="Arial" panose="020B0604020202020204"/>
                <a:cs typeface="Arial" panose="020B0604020202020204"/>
              </a:rPr>
              <a:t> </a:t>
            </a:r>
            <a:r>
              <a:rPr sz="2885" b="1" spc="-5" dirty="0">
                <a:latin typeface="Arial" panose="020B0604020202020204"/>
                <a:cs typeface="Arial" panose="020B0604020202020204"/>
              </a:rPr>
              <a:t>Module</a:t>
            </a:r>
            <a:endParaRPr sz="2885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4567" y="2469372"/>
            <a:ext cx="5153468" cy="3982908"/>
          </a:xfrm>
          <a:prstGeom prst="rect">
            <a:avLst/>
          </a:prstGeom>
        </p:spPr>
        <p:txBody>
          <a:bodyPr vert="horz" wrap="square" lIns="0" tIns="13739" rIns="0" bIns="0" rtlCol="0">
            <a:spAutoFit/>
          </a:bodyPr>
          <a:lstStyle/>
          <a:p>
            <a:pPr marL="188595" marR="1812925" indent="-175895" algn="just">
              <a:lnSpc>
                <a:spcPct val="100000"/>
              </a:lnSpc>
              <a:spcBef>
                <a:spcPts val="110"/>
              </a:spcBef>
              <a:buChar char="•"/>
              <a:tabLst>
                <a:tab pos="210820" algn="l"/>
              </a:tabLst>
            </a:pP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Forms the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interface  by which input field  devices are </a:t>
            </a:r>
            <a:r>
              <a:rPr sz="2475" spc="-10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connected 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to the </a:t>
            </a:r>
            <a:r>
              <a:rPr sz="2475" spc="-10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controller.</a:t>
            </a:r>
            <a:endParaRPr sz="2475" dirty="0">
              <a:latin typeface="Arial" panose="020B0604020202020204"/>
              <a:cs typeface="Arial" panose="020B0604020202020204"/>
            </a:endParaRPr>
          </a:p>
          <a:p>
            <a:pPr algn="just">
              <a:spcBef>
                <a:spcPts val="50"/>
              </a:spcBef>
              <a:buClr>
                <a:srgbClr val="3232CC"/>
              </a:buClr>
              <a:buFont typeface="Arial" panose="020B0604020202020204"/>
              <a:buChar char="•"/>
            </a:pPr>
            <a:endParaRPr sz="3450" dirty="0">
              <a:latin typeface="Arial" panose="020B0604020202020204"/>
              <a:cs typeface="Arial" panose="020B0604020202020204"/>
            </a:endParaRPr>
          </a:p>
          <a:p>
            <a:pPr marL="213995" marR="1316990" indent="-175895" algn="just">
              <a:lnSpc>
                <a:spcPct val="100000"/>
              </a:lnSpc>
              <a:buChar char="•"/>
              <a:tabLst>
                <a:tab pos="235585" algn="l"/>
              </a:tabLst>
            </a:pP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The terms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“field” and  </a:t>
            </a:r>
            <a:r>
              <a:rPr sz="2475" spc="-10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“real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world”are used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to 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distinguish actual</a:t>
            </a:r>
            <a:r>
              <a:rPr sz="2475" spc="-41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75" spc="-10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external</a:t>
            </a:r>
            <a:endParaRPr sz="2475" dirty="0">
              <a:latin typeface="Arial" panose="020B0604020202020204"/>
              <a:cs typeface="Arial" panose="020B0604020202020204"/>
            </a:endParaRPr>
          </a:p>
          <a:p>
            <a:pPr marL="213995" algn="just"/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devices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that exist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475" spc="-31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must</a:t>
            </a:r>
            <a:endParaRPr sz="2475" dirty="0">
              <a:latin typeface="Arial" panose="020B0604020202020204"/>
              <a:cs typeface="Arial" panose="020B0604020202020204"/>
            </a:endParaRPr>
          </a:p>
          <a:p>
            <a:pPr marL="213995" algn="just"/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be physically wired into the</a:t>
            </a:r>
            <a:r>
              <a:rPr sz="2475" spc="-31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system.</a:t>
            </a:r>
            <a:endParaRPr sz="247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635" y="1828800"/>
            <a:ext cx="3524885" cy="39687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99127" y="2120478"/>
            <a:ext cx="6973051" cy="3111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42110" y="1295400"/>
            <a:ext cx="3690676" cy="612435"/>
          </a:xfrm>
          <a:prstGeom prst="rect">
            <a:avLst/>
          </a:prstGeom>
          <a:noFill/>
        </p:spPr>
        <p:txBody>
          <a:bodyPr wrap="none" lIns="104969" tIns="52485" rIns="104969" bIns="52485" rtlCol="0">
            <a:spAutoFit/>
          </a:bodyPr>
          <a:lstStyle/>
          <a:p>
            <a:r>
              <a:rPr lang="en-US" sz="3195" dirty="0">
                <a:solidFill>
                  <a:srgbClr val="FF0000"/>
                </a:solidFill>
              </a:rPr>
              <a:t>Input Module Levels</a:t>
            </a:r>
            <a:endParaRPr lang="en-US" sz="3195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42110" y="745837"/>
            <a:ext cx="7537457" cy="300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710" y="3970283"/>
            <a:ext cx="7912736" cy="274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673273" y="39255"/>
            <a:ext cx="1858613" cy="465445"/>
          </a:xfrm>
          <a:prstGeom prst="rect">
            <a:avLst/>
          </a:prstGeom>
          <a:noFill/>
        </p:spPr>
        <p:txBody>
          <a:bodyPr wrap="none" lIns="104969" tIns="52485" rIns="104969" bIns="52485" rtlCol="0">
            <a:spAutoFit/>
          </a:bodyPr>
          <a:lstStyle/>
          <a:p>
            <a:r>
              <a:rPr lang="en-US" sz="2265" dirty="0">
                <a:solidFill>
                  <a:srgbClr val="FF0000"/>
                </a:solidFill>
              </a:rPr>
              <a:t>DC Input Unit</a:t>
            </a:r>
            <a:endParaRPr lang="en-US" sz="2265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11482" y="3549872"/>
            <a:ext cx="1844872" cy="465445"/>
          </a:xfrm>
          <a:prstGeom prst="rect">
            <a:avLst/>
          </a:prstGeom>
          <a:noFill/>
        </p:spPr>
        <p:txBody>
          <a:bodyPr wrap="none" lIns="104969" tIns="52485" rIns="104969" bIns="52485" rtlCol="0">
            <a:spAutoFit/>
          </a:bodyPr>
          <a:lstStyle/>
          <a:p>
            <a:r>
              <a:rPr lang="en-US" sz="2265" dirty="0">
                <a:solidFill>
                  <a:srgbClr val="FF0000"/>
                </a:solidFill>
              </a:rPr>
              <a:t>AC Input Unit</a:t>
            </a:r>
            <a:endParaRPr lang="en-US" sz="2265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12292" y="2865583"/>
            <a:ext cx="7249726" cy="3703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091" y="6477000"/>
            <a:ext cx="8976997" cy="1167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2109" y="510309"/>
            <a:ext cx="2840997" cy="2994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508036" y="606999"/>
            <a:ext cx="1609952" cy="465445"/>
          </a:xfrm>
          <a:prstGeom prst="rect">
            <a:avLst/>
          </a:prstGeom>
          <a:noFill/>
        </p:spPr>
        <p:txBody>
          <a:bodyPr wrap="none" lIns="104969" tIns="52485" rIns="104969" bIns="52485" rtlCol="0">
            <a:spAutoFit/>
          </a:bodyPr>
          <a:lstStyle/>
          <a:p>
            <a:r>
              <a:rPr lang="en-US" sz="2265" dirty="0">
                <a:solidFill>
                  <a:srgbClr val="FF0000"/>
                </a:solidFill>
              </a:rPr>
              <a:t>Multiplexer</a:t>
            </a:r>
            <a:endParaRPr lang="en-US" sz="1855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6421" y="531767"/>
            <a:ext cx="2323215" cy="519274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>
              <a:spcBef>
                <a:spcPts val="95"/>
              </a:spcBef>
              <a:tabLst>
                <a:tab pos="802005" algn="l"/>
              </a:tabLst>
            </a:pPr>
            <a:r>
              <a:rPr sz="3295" spc="-10" dirty="0"/>
              <a:t>I/O</a:t>
            </a:r>
            <a:r>
              <a:rPr sz="3295" dirty="0"/>
              <a:t>	</a:t>
            </a:r>
            <a:r>
              <a:rPr sz="3295" spc="-10" dirty="0"/>
              <a:t>Section</a:t>
            </a:r>
            <a:endParaRPr sz="3295"/>
          </a:p>
        </p:txBody>
      </p:sp>
      <p:sp>
        <p:nvSpPr>
          <p:cNvPr id="3" name="object 3"/>
          <p:cNvSpPr txBox="1"/>
          <p:nvPr/>
        </p:nvSpPr>
        <p:spPr>
          <a:xfrm>
            <a:off x="703440" y="1135242"/>
            <a:ext cx="2779222" cy="496399"/>
          </a:xfrm>
          <a:prstGeom prst="rect">
            <a:avLst/>
          </a:prstGeom>
          <a:solidFill>
            <a:srgbClr val="FDB6A2"/>
          </a:solidFill>
        </p:spPr>
        <p:txBody>
          <a:bodyPr vert="horz" wrap="square" lIns="0" tIns="38600" rIns="0" bIns="0" rtlCol="0">
            <a:spAutoFit/>
          </a:bodyPr>
          <a:lstStyle/>
          <a:p>
            <a:pPr marL="93345">
              <a:spcBef>
                <a:spcPts val="305"/>
              </a:spcBef>
            </a:pPr>
            <a:r>
              <a:rPr sz="2885" b="1" dirty="0">
                <a:latin typeface="Arial" panose="020B0604020202020204"/>
                <a:cs typeface="Arial" panose="020B0604020202020204"/>
              </a:rPr>
              <a:t>Output</a:t>
            </a:r>
            <a:r>
              <a:rPr sz="2885" b="1" spc="-31" dirty="0">
                <a:latin typeface="Arial" panose="020B0604020202020204"/>
                <a:cs typeface="Arial" panose="020B0604020202020204"/>
              </a:rPr>
              <a:t> </a:t>
            </a:r>
            <a:r>
              <a:rPr sz="2885" b="1" spc="-5" dirty="0">
                <a:latin typeface="Arial" panose="020B0604020202020204"/>
                <a:cs typeface="Arial" panose="020B0604020202020204"/>
              </a:rPr>
              <a:t>Module</a:t>
            </a:r>
            <a:endParaRPr sz="2885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60299" y="1571751"/>
            <a:ext cx="4971196" cy="482987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  <p:sp>
        <p:nvSpPr>
          <p:cNvPr id="5" name="object 5"/>
          <p:cNvSpPr txBox="1"/>
          <p:nvPr/>
        </p:nvSpPr>
        <p:spPr>
          <a:xfrm>
            <a:off x="662093" y="2076827"/>
            <a:ext cx="3389630" cy="4553642"/>
          </a:xfrm>
          <a:prstGeom prst="rect">
            <a:avLst/>
          </a:prstGeom>
        </p:spPr>
        <p:txBody>
          <a:bodyPr vert="horz" wrap="square" lIns="0" tIns="13739" rIns="0" bIns="0" rtlCol="0">
            <a:spAutoFit/>
          </a:bodyPr>
          <a:lstStyle/>
          <a:p>
            <a:pPr marL="232410" marR="5080" indent="-175895" algn="just">
              <a:lnSpc>
                <a:spcPct val="100000"/>
              </a:lnSpc>
              <a:spcBef>
                <a:spcPts val="110"/>
              </a:spcBef>
              <a:buChar char="•"/>
              <a:tabLst>
                <a:tab pos="254635" algn="l"/>
              </a:tabLst>
            </a:pP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Forms the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interface  by which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output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field  devices are </a:t>
            </a:r>
            <a:r>
              <a:rPr sz="2475" spc="-10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connected 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to the </a:t>
            </a:r>
            <a:r>
              <a:rPr sz="2475" spc="-10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controller.</a:t>
            </a:r>
            <a:endParaRPr sz="2475" dirty="0">
              <a:latin typeface="Arial" panose="020B0604020202020204"/>
              <a:cs typeface="Arial" panose="020B0604020202020204"/>
            </a:endParaRPr>
          </a:p>
          <a:p>
            <a:pPr algn="just">
              <a:spcBef>
                <a:spcPts val="50"/>
              </a:spcBef>
              <a:buClr>
                <a:srgbClr val="3232CC"/>
              </a:buClr>
              <a:buFont typeface="Arial" panose="020B0604020202020204"/>
              <a:buChar char="•"/>
            </a:pPr>
            <a:endParaRPr sz="2215" dirty="0">
              <a:latin typeface="Arial" panose="020B0604020202020204"/>
              <a:cs typeface="Arial" panose="020B0604020202020204"/>
            </a:endParaRPr>
          </a:p>
          <a:p>
            <a:pPr marL="188595" marR="85090" indent="-175895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210820" algn="l"/>
              </a:tabLst>
            </a:pP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PLCs employ an  optical isolator </a:t>
            </a:r>
            <a:r>
              <a:rPr sz="2475" spc="-10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which 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uses light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electrical-  ly isolate the </a:t>
            </a:r>
            <a:r>
              <a:rPr sz="2475" spc="-10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internal 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components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from the 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input and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output 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terminals.</a:t>
            </a:r>
            <a:endParaRPr sz="2475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70182" y="3314709"/>
            <a:ext cx="7691872" cy="3397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6921379"/>
            <a:ext cx="8063866" cy="656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7238" y="522918"/>
            <a:ext cx="7671252" cy="294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91672" y="39255"/>
            <a:ext cx="3145392" cy="498079"/>
          </a:xfrm>
          <a:prstGeom prst="rect">
            <a:avLst/>
          </a:prstGeom>
          <a:noFill/>
        </p:spPr>
        <p:txBody>
          <a:bodyPr wrap="none" lIns="104969" tIns="52485" rIns="104969" bIns="52485" rtlCol="0">
            <a:spAutoFit/>
          </a:bodyPr>
          <a:lstStyle/>
          <a:p>
            <a:r>
              <a:rPr lang="en-US" sz="2475" dirty="0">
                <a:solidFill>
                  <a:srgbClr val="FF0000"/>
                </a:solidFill>
              </a:rPr>
              <a:t>Output Module Levels</a:t>
            </a:r>
            <a:endParaRPr lang="en-US" sz="2475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964709"/>
            <a:ext cx="2306239" cy="467199"/>
          </a:xfrm>
          <a:prstGeom prst="rect">
            <a:avLst/>
          </a:prstGeom>
          <a:noFill/>
        </p:spPr>
        <p:txBody>
          <a:bodyPr wrap="none" lIns="104969" tIns="52485" rIns="104969" bIns="52485" rtlCol="0">
            <a:spAutoFit/>
          </a:bodyPr>
          <a:lstStyle/>
          <a:p>
            <a:r>
              <a:rPr lang="en-US" sz="2265" dirty="0">
                <a:solidFill>
                  <a:srgbClr val="FF0000"/>
                </a:solidFill>
              </a:rPr>
              <a:t>Transistor output</a:t>
            </a:r>
            <a:endParaRPr lang="en-US" sz="1855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27583" y="3549873"/>
            <a:ext cx="7750810" cy="3162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6320" y="3297626"/>
            <a:ext cx="2999133" cy="5044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6320" y="588818"/>
            <a:ext cx="6520180" cy="251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545" y="-117763"/>
            <a:ext cx="1856740" cy="5885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85190" y="1305868"/>
            <a:ext cx="8592820" cy="516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549419" y="438836"/>
            <a:ext cx="3017493" cy="694088"/>
          </a:xfrm>
          <a:prstGeom prst="rect">
            <a:avLst/>
          </a:prstGeom>
          <a:noFill/>
        </p:spPr>
        <p:txBody>
          <a:bodyPr wrap="none" lIns="104969" tIns="52485" rIns="104969" bIns="52485" rtlCol="0">
            <a:spAutoFit/>
          </a:bodyPr>
          <a:lstStyle/>
          <a:p>
            <a:r>
              <a:rPr lang="en-US" sz="3710" dirty="0">
                <a:solidFill>
                  <a:srgbClr val="FF0000"/>
                </a:solidFill>
              </a:rPr>
              <a:t>Demultiplexer</a:t>
            </a:r>
            <a:endParaRPr lang="en-US" sz="1855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63601" y="1687946"/>
            <a:ext cx="8557491" cy="47105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3218873" y="824345"/>
            <a:ext cx="4002363" cy="612435"/>
          </a:xfrm>
          <a:prstGeom prst="rect">
            <a:avLst/>
          </a:prstGeom>
          <a:noFill/>
        </p:spPr>
        <p:txBody>
          <a:bodyPr wrap="none" lIns="104969" tIns="52485" rIns="104969" bIns="52485" rtlCol="0">
            <a:spAutoFit/>
          </a:bodyPr>
          <a:lstStyle/>
          <a:p>
            <a:r>
              <a:rPr lang="en-US" sz="3195" dirty="0">
                <a:solidFill>
                  <a:srgbClr val="FF0000"/>
                </a:solidFill>
              </a:rPr>
              <a:t>PLC:  Ladder Diagrams</a:t>
            </a:r>
            <a:endParaRPr lang="en-US" sz="1855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0600" y="636373"/>
            <a:ext cx="8382000" cy="563879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99127" y="1844964"/>
            <a:ext cx="8225645" cy="455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177637" y="981364"/>
            <a:ext cx="7146373" cy="612435"/>
          </a:xfrm>
          <a:prstGeom prst="rect">
            <a:avLst/>
          </a:prstGeom>
          <a:noFill/>
        </p:spPr>
        <p:txBody>
          <a:bodyPr wrap="none" lIns="104969" tIns="52485" rIns="104969" bIns="52485" rtlCol="0">
            <a:spAutoFit/>
          </a:bodyPr>
          <a:lstStyle/>
          <a:p>
            <a:r>
              <a:rPr lang="en-US" sz="3195" dirty="0">
                <a:solidFill>
                  <a:srgbClr val="FF0000"/>
                </a:solidFill>
              </a:rPr>
              <a:t> Symbols used in Ladder Diagram: Inputs</a:t>
            </a:r>
            <a:endParaRPr lang="en-US" sz="1855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22389" y="1706264"/>
            <a:ext cx="7718426" cy="4359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256146" y="667327"/>
            <a:ext cx="7461825" cy="612435"/>
          </a:xfrm>
          <a:prstGeom prst="rect">
            <a:avLst/>
          </a:prstGeom>
          <a:noFill/>
        </p:spPr>
        <p:txBody>
          <a:bodyPr wrap="none" lIns="104969" tIns="52485" rIns="104969" bIns="52485" rtlCol="0">
            <a:spAutoFit/>
          </a:bodyPr>
          <a:lstStyle/>
          <a:p>
            <a:r>
              <a:rPr lang="en-US" sz="3195" dirty="0">
                <a:solidFill>
                  <a:srgbClr val="FF0000"/>
                </a:solidFill>
              </a:rPr>
              <a:t> Symbols used in Ladder Diagram: Outputs</a:t>
            </a:r>
            <a:endParaRPr lang="en-US" sz="1855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85091" y="1373909"/>
            <a:ext cx="8292799" cy="5188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63600" y="667327"/>
            <a:ext cx="7762017" cy="612435"/>
          </a:xfrm>
          <a:prstGeom prst="rect">
            <a:avLst/>
          </a:prstGeom>
          <a:noFill/>
        </p:spPr>
        <p:txBody>
          <a:bodyPr wrap="none" lIns="104969" tIns="52485" rIns="104969" bIns="52485" rtlCol="0">
            <a:spAutoFit/>
          </a:bodyPr>
          <a:lstStyle/>
          <a:p>
            <a:r>
              <a:rPr lang="en-US" sz="3195" dirty="0">
                <a:solidFill>
                  <a:srgbClr val="FF0000"/>
                </a:solidFill>
              </a:rPr>
              <a:t> Symbols used in Ladder Diagram:  Switches </a:t>
            </a:r>
            <a:endParaRPr lang="en-US" sz="1855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02363" y="510309"/>
            <a:ext cx="8837572" cy="2997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0618" y="3650673"/>
            <a:ext cx="7622174" cy="254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63600" y="902855"/>
            <a:ext cx="7850909" cy="2463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1673" y="3572164"/>
            <a:ext cx="6908800" cy="290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70182" y="1216891"/>
            <a:ext cx="7536873" cy="4710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adder Logic for AND OR EXOR NAND NOR Gates with Truth Tables - PLC  Tutorial Point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35527" y="196273"/>
            <a:ext cx="9813636" cy="730134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28073" y="-117764"/>
            <a:ext cx="1694916" cy="487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75" dirty="0">
                <a:solidFill>
                  <a:srgbClr val="FF0000"/>
                </a:solidFill>
              </a:rPr>
              <a:t>Logic Gates</a:t>
            </a:r>
            <a:endParaRPr lang="en-US" sz="1855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20618" y="3493655"/>
            <a:ext cx="5888182" cy="2983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3600" y="824345"/>
            <a:ext cx="8478982" cy="251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7637" y="39254"/>
            <a:ext cx="1207077" cy="549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90800" y="762000"/>
            <a:ext cx="4831715" cy="495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225" y="5638800"/>
            <a:ext cx="8795385" cy="186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7637" y="39254"/>
            <a:ext cx="1207077" cy="549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13163" y="1766455"/>
            <a:ext cx="8243455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0619" y="588819"/>
            <a:ext cx="2129559" cy="5004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0"/>
            <a:ext cx="4505113" cy="648021"/>
          </a:xfrm>
          <a:prstGeom prst="rect">
            <a:avLst/>
          </a:prstGeom>
        </p:spPr>
        <p:txBody>
          <a:bodyPr vert="horz" wrap="square" lIns="0" tIns="13739" rIns="0" bIns="0" rtlCol="0">
            <a:spAutoFit/>
          </a:bodyPr>
          <a:lstStyle/>
          <a:p>
            <a:pPr marL="13335">
              <a:spcBef>
                <a:spcPts val="110"/>
              </a:spcBef>
            </a:pPr>
            <a:r>
              <a:rPr sz="4000" b="0" dirty="0"/>
              <a:t>The Need for</a:t>
            </a:r>
            <a:r>
              <a:rPr sz="4000" b="0" spc="-98" dirty="0"/>
              <a:t> </a:t>
            </a:r>
            <a:r>
              <a:rPr sz="4000" b="0" spc="-10" dirty="0"/>
              <a:t>PLCs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028700" y="989330"/>
            <a:ext cx="8001635" cy="5689600"/>
          </a:xfrm>
          <a:prstGeom prst="rect">
            <a:avLst/>
          </a:prstGeom>
        </p:spPr>
        <p:txBody>
          <a:bodyPr vert="horz" wrap="square" lIns="0" tIns="64116" rIns="0" bIns="0" rtlCol="0">
            <a:spAutoFit/>
          </a:bodyPr>
          <a:lstStyle/>
          <a:p>
            <a:pPr marL="367665" marR="5080" indent="-354965">
              <a:lnSpc>
                <a:spcPct val="150000"/>
              </a:lnSpc>
              <a:spcBef>
                <a:spcPts val="505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latin typeface="+mj-lt"/>
                <a:cs typeface="Arial" panose="020B0604020202020204"/>
              </a:rPr>
              <a:t>Hardwired panels </a:t>
            </a:r>
            <a:r>
              <a:rPr sz="2800" dirty="0">
                <a:latin typeface="+mj-lt"/>
                <a:cs typeface="Arial" panose="020B0604020202020204"/>
              </a:rPr>
              <a:t>were </a:t>
            </a:r>
            <a:r>
              <a:rPr sz="2800" spc="-5" dirty="0">
                <a:latin typeface="+mj-lt"/>
                <a:cs typeface="Arial" panose="020B0604020202020204"/>
              </a:rPr>
              <a:t>very time consuming  </a:t>
            </a:r>
            <a:r>
              <a:rPr sz="2800" dirty="0">
                <a:latin typeface="+mj-lt"/>
                <a:cs typeface="Arial" panose="020B0604020202020204"/>
              </a:rPr>
              <a:t>to </a:t>
            </a:r>
            <a:r>
              <a:rPr sz="2800" spc="-5" dirty="0">
                <a:latin typeface="+mj-lt"/>
                <a:cs typeface="Arial" panose="020B0604020202020204"/>
              </a:rPr>
              <a:t>wire, </a:t>
            </a:r>
            <a:r>
              <a:rPr sz="2800" dirty="0">
                <a:latin typeface="+mj-lt"/>
                <a:cs typeface="Arial" panose="020B0604020202020204"/>
              </a:rPr>
              <a:t>debug and</a:t>
            </a:r>
            <a:r>
              <a:rPr sz="2800" spc="15" dirty="0">
                <a:latin typeface="+mj-lt"/>
                <a:cs typeface="Arial" panose="020B0604020202020204"/>
              </a:rPr>
              <a:t> </a:t>
            </a:r>
            <a:r>
              <a:rPr sz="2800" spc="-5" dirty="0">
                <a:latin typeface="+mj-lt"/>
                <a:cs typeface="Arial" panose="020B0604020202020204"/>
              </a:rPr>
              <a:t>change.</a:t>
            </a:r>
            <a:endParaRPr sz="2800" dirty="0">
              <a:latin typeface="+mj-lt"/>
              <a:cs typeface="Arial" panose="020B0604020202020204"/>
            </a:endParaRPr>
          </a:p>
          <a:p>
            <a:pPr marL="367665" marR="149225" indent="-354965">
              <a:lnSpc>
                <a:spcPct val="150000"/>
              </a:lnSpc>
              <a:spcBef>
                <a:spcPts val="700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latin typeface="+mj-lt"/>
                <a:cs typeface="Arial" panose="020B0604020202020204"/>
              </a:rPr>
              <a:t>GM </a:t>
            </a:r>
            <a:r>
              <a:rPr sz="2800" spc="-5" dirty="0">
                <a:latin typeface="+mj-lt"/>
                <a:cs typeface="Arial" panose="020B0604020202020204"/>
              </a:rPr>
              <a:t>identified </a:t>
            </a:r>
            <a:r>
              <a:rPr sz="2800" dirty="0">
                <a:latin typeface="+mj-lt"/>
                <a:cs typeface="Arial" panose="020B0604020202020204"/>
              </a:rPr>
              <a:t>the </a:t>
            </a:r>
            <a:r>
              <a:rPr sz="2800" spc="-5" dirty="0">
                <a:latin typeface="+mj-lt"/>
                <a:cs typeface="Arial" panose="020B0604020202020204"/>
              </a:rPr>
              <a:t>following requirements for  computer controllers </a:t>
            </a:r>
            <a:r>
              <a:rPr sz="2800" dirty="0">
                <a:latin typeface="+mj-lt"/>
                <a:cs typeface="Arial" panose="020B0604020202020204"/>
              </a:rPr>
              <a:t>to </a:t>
            </a:r>
            <a:r>
              <a:rPr sz="2800" spc="-5" dirty="0">
                <a:latin typeface="+mj-lt"/>
                <a:cs typeface="Arial" panose="020B0604020202020204"/>
              </a:rPr>
              <a:t>replace hardwired  </a:t>
            </a:r>
            <a:r>
              <a:rPr sz="2800" dirty="0">
                <a:latin typeface="+mj-lt"/>
                <a:cs typeface="Arial" panose="020B0604020202020204"/>
              </a:rPr>
              <a:t>panels.</a:t>
            </a:r>
            <a:endParaRPr sz="2800" dirty="0">
              <a:latin typeface="+mj-lt"/>
              <a:cs typeface="Arial" panose="020B0604020202020204"/>
            </a:endParaRPr>
          </a:p>
          <a:p>
            <a:pPr marL="779145" lvl="1" indent="-295910">
              <a:lnSpc>
                <a:spcPct val="150000"/>
              </a:lnSpc>
              <a:spcBef>
                <a:spcPts val="250"/>
              </a:spcBef>
              <a:buChar char="–"/>
              <a:tabLst>
                <a:tab pos="779780" algn="l"/>
              </a:tabLst>
            </a:pPr>
            <a:r>
              <a:rPr sz="2400" spc="-5" dirty="0">
                <a:latin typeface="+mj-lt"/>
                <a:cs typeface="Arial" panose="020B0604020202020204"/>
              </a:rPr>
              <a:t>Solid-state </a:t>
            </a:r>
            <a:r>
              <a:rPr sz="2400" dirty="0">
                <a:latin typeface="+mj-lt"/>
                <a:cs typeface="Arial" panose="020B0604020202020204"/>
              </a:rPr>
              <a:t>not</a:t>
            </a:r>
            <a:r>
              <a:rPr sz="2400" spc="-15" dirty="0">
                <a:latin typeface="+mj-lt"/>
                <a:cs typeface="Arial" panose="020B0604020202020204"/>
              </a:rPr>
              <a:t> </a:t>
            </a:r>
            <a:r>
              <a:rPr sz="2400" spc="-5" dirty="0">
                <a:latin typeface="+mj-lt"/>
                <a:cs typeface="Arial" panose="020B0604020202020204"/>
              </a:rPr>
              <a:t>mechanical</a:t>
            </a:r>
            <a:endParaRPr sz="2400" dirty="0">
              <a:latin typeface="+mj-lt"/>
              <a:cs typeface="Arial" panose="020B0604020202020204"/>
            </a:endParaRPr>
          </a:p>
          <a:p>
            <a:pPr marL="779145" lvl="1" indent="-295910">
              <a:lnSpc>
                <a:spcPct val="150000"/>
              </a:lnSpc>
              <a:spcBef>
                <a:spcPts val="295"/>
              </a:spcBef>
              <a:buChar char="–"/>
              <a:tabLst>
                <a:tab pos="779780" algn="l"/>
              </a:tabLst>
            </a:pPr>
            <a:r>
              <a:rPr sz="2400" dirty="0">
                <a:latin typeface="+mj-lt"/>
                <a:cs typeface="Arial" panose="020B0604020202020204"/>
              </a:rPr>
              <a:t>Easy to </a:t>
            </a:r>
            <a:r>
              <a:rPr sz="2400" spc="-5" dirty="0">
                <a:latin typeface="+mj-lt"/>
                <a:cs typeface="Arial" panose="020B0604020202020204"/>
              </a:rPr>
              <a:t>modify input and </a:t>
            </a:r>
            <a:r>
              <a:rPr sz="2400" dirty="0">
                <a:latin typeface="+mj-lt"/>
                <a:cs typeface="Arial" panose="020B0604020202020204"/>
              </a:rPr>
              <a:t>output</a:t>
            </a:r>
            <a:r>
              <a:rPr sz="2400" spc="15" dirty="0">
                <a:latin typeface="+mj-lt"/>
                <a:cs typeface="Arial" panose="020B0604020202020204"/>
              </a:rPr>
              <a:t> </a:t>
            </a:r>
            <a:r>
              <a:rPr sz="2400" spc="-5" dirty="0">
                <a:latin typeface="+mj-lt"/>
                <a:cs typeface="Arial" panose="020B0604020202020204"/>
              </a:rPr>
              <a:t>devices</a:t>
            </a:r>
            <a:endParaRPr sz="2400" dirty="0">
              <a:latin typeface="+mj-lt"/>
              <a:cs typeface="Arial" panose="020B0604020202020204"/>
            </a:endParaRPr>
          </a:p>
          <a:p>
            <a:pPr marL="779145" marR="684530" lvl="1" indent="-295910">
              <a:lnSpc>
                <a:spcPct val="150000"/>
              </a:lnSpc>
              <a:spcBef>
                <a:spcPts val="640"/>
              </a:spcBef>
              <a:buChar char="–"/>
              <a:tabLst>
                <a:tab pos="779780" algn="l"/>
              </a:tabLst>
            </a:pPr>
            <a:r>
              <a:rPr sz="2400" spc="-5" dirty="0">
                <a:latin typeface="+mj-lt"/>
                <a:cs typeface="Arial" panose="020B0604020202020204"/>
              </a:rPr>
              <a:t>Easily programmed and maintained by plant  electricians</a:t>
            </a:r>
            <a:endParaRPr sz="2400" dirty="0">
              <a:latin typeface="+mj-lt"/>
              <a:cs typeface="Arial" panose="020B0604020202020204"/>
            </a:endParaRPr>
          </a:p>
          <a:p>
            <a:pPr marL="779145" lvl="1" indent="-295910">
              <a:lnSpc>
                <a:spcPct val="150000"/>
              </a:lnSpc>
              <a:spcBef>
                <a:spcPts val="230"/>
              </a:spcBef>
              <a:buChar char="–"/>
              <a:tabLst>
                <a:tab pos="779780" algn="l"/>
              </a:tabLst>
            </a:pPr>
            <a:r>
              <a:rPr sz="2400" spc="-5" dirty="0">
                <a:latin typeface="+mj-lt"/>
                <a:cs typeface="Arial" panose="020B0604020202020204"/>
              </a:rPr>
              <a:t>Be able </a:t>
            </a:r>
            <a:r>
              <a:rPr sz="2400" dirty="0">
                <a:latin typeface="+mj-lt"/>
                <a:cs typeface="Arial" panose="020B0604020202020204"/>
              </a:rPr>
              <a:t>to </a:t>
            </a:r>
            <a:r>
              <a:rPr sz="2400" spc="-5" dirty="0">
                <a:latin typeface="+mj-lt"/>
                <a:cs typeface="Arial" panose="020B0604020202020204"/>
              </a:rPr>
              <a:t>function in an industrial</a:t>
            </a:r>
            <a:r>
              <a:rPr sz="2400" spc="82" dirty="0">
                <a:latin typeface="+mj-lt"/>
                <a:cs typeface="Arial" panose="020B0604020202020204"/>
              </a:rPr>
              <a:t> </a:t>
            </a:r>
            <a:r>
              <a:rPr sz="2400" spc="-5" dirty="0">
                <a:latin typeface="+mj-lt"/>
                <a:cs typeface="Arial" panose="020B0604020202020204"/>
              </a:rPr>
              <a:t>environment</a:t>
            </a:r>
            <a:endParaRPr sz="2400" spc="-5" dirty="0">
              <a:latin typeface="+mj-lt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63600" y="1766455"/>
            <a:ext cx="8164945" cy="4475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1673" y="667327"/>
            <a:ext cx="2428305" cy="5495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42110" y="667327"/>
            <a:ext cx="4151168" cy="4710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6145" y="1766454"/>
            <a:ext cx="7379855" cy="4867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2109" y="569453"/>
            <a:ext cx="8714509" cy="534650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>
              <a:spcBef>
                <a:spcPts val="95"/>
              </a:spcBef>
              <a:tabLst>
                <a:tab pos="1081405" algn="l"/>
              </a:tabLst>
            </a:pPr>
            <a:r>
              <a:rPr lang="en-US" sz="3295" spc="-10" dirty="0"/>
              <a:t>EX: </a:t>
            </a:r>
            <a:r>
              <a:rPr sz="3295" spc="-10" dirty="0"/>
              <a:t>PLC	</a:t>
            </a:r>
            <a:r>
              <a:rPr sz="3295" spc="-5" dirty="0"/>
              <a:t>Mixer Process Control</a:t>
            </a:r>
            <a:r>
              <a:rPr sz="3295" spc="-77" dirty="0"/>
              <a:t> </a:t>
            </a:r>
            <a:r>
              <a:rPr sz="3295" spc="-5" dirty="0"/>
              <a:t>Problem</a:t>
            </a:r>
            <a:endParaRPr sz="3295" dirty="0"/>
          </a:p>
        </p:txBody>
      </p:sp>
      <p:sp>
        <p:nvSpPr>
          <p:cNvPr id="3" name="object 3"/>
          <p:cNvSpPr/>
          <p:nvPr/>
        </p:nvSpPr>
        <p:spPr>
          <a:xfrm>
            <a:off x="5106231" y="1364487"/>
            <a:ext cx="4459315" cy="450328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  <p:sp>
        <p:nvSpPr>
          <p:cNvPr id="4" name="object 4"/>
          <p:cNvSpPr txBox="1"/>
          <p:nvPr/>
        </p:nvSpPr>
        <p:spPr>
          <a:xfrm>
            <a:off x="881919" y="1216367"/>
            <a:ext cx="7451821" cy="5551204"/>
          </a:xfrm>
          <a:prstGeom prst="rect">
            <a:avLst/>
          </a:prstGeom>
        </p:spPr>
        <p:txBody>
          <a:bodyPr vert="horz" wrap="square" lIns="0" tIns="13085" rIns="0" bIns="0" rtlCol="0">
            <a:spAutoFit/>
          </a:bodyPr>
          <a:lstStyle/>
          <a:p>
            <a:pPr marL="163830" marR="3351530">
              <a:spcBef>
                <a:spcPts val="105"/>
              </a:spcBef>
            </a:pP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Mixer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motor to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automatically  stir the liquid in the vat  when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temperature</a:t>
            </a:r>
            <a:r>
              <a:rPr sz="2475" spc="-36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and</a:t>
            </a:r>
            <a:endParaRPr sz="2475">
              <a:latin typeface="Arial" panose="020B0604020202020204"/>
              <a:cs typeface="Arial" panose="020B0604020202020204"/>
            </a:endParaRPr>
          </a:p>
          <a:p>
            <a:pPr marL="163830">
              <a:lnSpc>
                <a:spcPts val="2940"/>
              </a:lnSpc>
            </a:pP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pressure reach preset values</a:t>
            </a:r>
            <a:endParaRPr sz="2475">
              <a:latin typeface="Arial" panose="020B0604020202020204"/>
              <a:cs typeface="Arial" panose="020B0604020202020204"/>
            </a:endParaRPr>
          </a:p>
          <a:p>
            <a:pPr>
              <a:spcBef>
                <a:spcPts val="50"/>
              </a:spcBef>
            </a:pPr>
            <a:endParaRPr sz="2370">
              <a:latin typeface="Arial" panose="020B0604020202020204"/>
              <a:cs typeface="Arial" panose="020B0604020202020204"/>
            </a:endParaRPr>
          </a:p>
          <a:p>
            <a:pPr marL="163830" marR="4692650">
              <a:lnSpc>
                <a:spcPct val="100000"/>
              </a:lnSpc>
            </a:pP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Alternate manual  pushbutton control 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motor to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be  provided</a:t>
            </a:r>
            <a:endParaRPr sz="2475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3915">
              <a:latin typeface="Arial" panose="020B0604020202020204"/>
              <a:cs typeface="Arial" panose="020B0604020202020204"/>
            </a:endParaRPr>
          </a:p>
          <a:p>
            <a:pPr marL="13335" marR="3885565"/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The temperature and  pressure sensor</a:t>
            </a:r>
            <a:r>
              <a:rPr sz="2475" spc="21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switches</a:t>
            </a:r>
            <a:endParaRPr sz="2475">
              <a:latin typeface="Arial" panose="020B0604020202020204"/>
              <a:cs typeface="Arial" panose="020B0604020202020204"/>
            </a:endParaRPr>
          </a:p>
          <a:p>
            <a:pPr marL="13335" marR="5080"/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close their respective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contacts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when conditions reach  their preset</a:t>
            </a:r>
            <a:r>
              <a:rPr sz="2475" spc="10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values</a:t>
            </a:r>
            <a:endParaRPr sz="2475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3218" y="569453"/>
            <a:ext cx="7786138" cy="519274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>
              <a:spcBef>
                <a:spcPts val="95"/>
              </a:spcBef>
            </a:pPr>
            <a:r>
              <a:rPr sz="3295" spc="-5" dirty="0"/>
              <a:t>Process Control Relay Ladder</a:t>
            </a:r>
            <a:r>
              <a:rPr sz="3295" spc="-98" dirty="0"/>
              <a:t> </a:t>
            </a:r>
            <a:r>
              <a:rPr sz="3295" spc="-5" dirty="0"/>
              <a:t>Diagram</a:t>
            </a:r>
            <a:endParaRPr sz="3295"/>
          </a:p>
        </p:txBody>
      </p:sp>
      <p:sp>
        <p:nvSpPr>
          <p:cNvPr id="3" name="object 3"/>
          <p:cNvSpPr/>
          <p:nvPr/>
        </p:nvSpPr>
        <p:spPr>
          <a:xfrm>
            <a:off x="1990344" y="1141521"/>
            <a:ext cx="6526322" cy="40102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  <p:sp>
        <p:nvSpPr>
          <p:cNvPr id="4" name="object 4"/>
          <p:cNvSpPr txBox="1"/>
          <p:nvPr/>
        </p:nvSpPr>
        <p:spPr>
          <a:xfrm>
            <a:off x="1104884" y="5393052"/>
            <a:ext cx="7118158" cy="1189467"/>
          </a:xfrm>
          <a:prstGeom prst="rect">
            <a:avLst/>
          </a:prstGeom>
        </p:spPr>
        <p:txBody>
          <a:bodyPr vert="horz" wrap="square" lIns="0" tIns="13085" rIns="0" bIns="0" rtlCol="0">
            <a:spAutoFit/>
          </a:bodyPr>
          <a:lstStyle/>
          <a:p>
            <a:pPr marL="13335" marR="5080">
              <a:spcBef>
                <a:spcPts val="105"/>
              </a:spcBef>
            </a:pPr>
            <a:r>
              <a:rPr sz="2475" spc="-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Motor starter coil is energized when both the </a:t>
            </a:r>
            <a:r>
              <a:rPr sz="2475" spc="-1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pressure  </a:t>
            </a:r>
            <a:r>
              <a:rPr sz="2475" spc="-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and temperature switches are closed or when the manual  pushbutton is </a:t>
            </a:r>
            <a:r>
              <a:rPr sz="2475" spc="-1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pressed</a:t>
            </a:r>
            <a:endParaRPr sz="2475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7818" y="531768"/>
            <a:ext cx="6222500" cy="519274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>
              <a:spcBef>
                <a:spcPts val="95"/>
              </a:spcBef>
            </a:pPr>
            <a:r>
              <a:rPr sz="3295" spc="-10" dirty="0"/>
              <a:t>PLC </a:t>
            </a:r>
            <a:r>
              <a:rPr sz="3295" spc="-5" dirty="0"/>
              <a:t>Input Module</a:t>
            </a:r>
            <a:r>
              <a:rPr sz="3295" spc="-72" dirty="0"/>
              <a:t> </a:t>
            </a:r>
            <a:r>
              <a:rPr sz="3295" spc="-5" dirty="0"/>
              <a:t>Connections</a:t>
            </a:r>
            <a:endParaRPr sz="3295"/>
          </a:p>
        </p:txBody>
      </p:sp>
      <p:sp>
        <p:nvSpPr>
          <p:cNvPr id="3" name="object 3"/>
          <p:cNvSpPr/>
          <p:nvPr/>
        </p:nvSpPr>
        <p:spPr>
          <a:xfrm>
            <a:off x="5253828" y="1066153"/>
            <a:ext cx="3181188" cy="392859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  <p:sp>
        <p:nvSpPr>
          <p:cNvPr id="4" name="object 4"/>
          <p:cNvSpPr txBox="1"/>
          <p:nvPr/>
        </p:nvSpPr>
        <p:spPr>
          <a:xfrm>
            <a:off x="957287" y="1533544"/>
            <a:ext cx="3637588" cy="3835047"/>
          </a:xfrm>
          <a:prstGeom prst="rect">
            <a:avLst/>
          </a:prstGeom>
        </p:spPr>
        <p:txBody>
          <a:bodyPr vert="horz" wrap="square" lIns="0" tIns="13739" rIns="0" bIns="0" rtlCol="0">
            <a:spAutoFit/>
          </a:bodyPr>
          <a:lstStyle/>
          <a:p>
            <a:pPr marL="295275" marR="5080" indent="-207645">
              <a:spcBef>
                <a:spcPts val="110"/>
              </a:spcBef>
              <a:buChar char="•"/>
              <a:tabLst>
                <a:tab pos="320675" algn="l"/>
              </a:tabLst>
            </a:pPr>
            <a:r>
              <a:rPr sz="288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The same </a:t>
            </a:r>
            <a:r>
              <a:rPr sz="288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input</a:t>
            </a:r>
            <a:r>
              <a:rPr sz="2885" spc="-62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8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field  devices </a:t>
            </a:r>
            <a:r>
              <a:rPr sz="288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2885" spc="10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8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used</a:t>
            </a:r>
            <a:endParaRPr sz="2885">
              <a:latin typeface="Arial" panose="020B0604020202020204"/>
              <a:cs typeface="Arial" panose="020B0604020202020204"/>
            </a:endParaRPr>
          </a:p>
          <a:p>
            <a:pPr>
              <a:spcBef>
                <a:spcPts val="5"/>
              </a:spcBef>
            </a:pPr>
            <a:endParaRPr sz="4635">
              <a:latin typeface="Arial" panose="020B0604020202020204"/>
              <a:cs typeface="Arial" panose="020B0604020202020204"/>
            </a:endParaRPr>
          </a:p>
          <a:p>
            <a:pPr marL="245745" marR="5080" indent="-245745">
              <a:lnSpc>
                <a:spcPct val="100000"/>
              </a:lnSpc>
              <a:buChar char="•"/>
              <a:tabLst>
                <a:tab pos="245745" algn="l"/>
              </a:tabLst>
            </a:pPr>
            <a:r>
              <a:rPr sz="288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These </a:t>
            </a:r>
            <a:r>
              <a:rPr sz="288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devices are  wired </a:t>
            </a:r>
            <a:r>
              <a:rPr sz="288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to the </a:t>
            </a:r>
            <a:r>
              <a:rPr sz="288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input  module according to  </a:t>
            </a:r>
            <a:r>
              <a:rPr sz="288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88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manufacturer’s  labeling</a:t>
            </a:r>
            <a:r>
              <a:rPr sz="2885" spc="-26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8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scheme</a:t>
            </a:r>
            <a:endParaRPr sz="2885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5099" y="531768"/>
            <a:ext cx="6574482" cy="519274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>
              <a:spcBef>
                <a:spcPts val="95"/>
              </a:spcBef>
            </a:pPr>
            <a:r>
              <a:rPr sz="3295" spc="-10" dirty="0"/>
              <a:t>PLC </a:t>
            </a:r>
            <a:r>
              <a:rPr sz="3295" spc="-5" dirty="0"/>
              <a:t>Output Module</a:t>
            </a:r>
            <a:r>
              <a:rPr sz="3295" spc="-62" dirty="0"/>
              <a:t> </a:t>
            </a:r>
            <a:r>
              <a:rPr sz="3295" spc="-5" dirty="0"/>
              <a:t>Connections</a:t>
            </a:r>
            <a:endParaRPr sz="3295"/>
          </a:p>
        </p:txBody>
      </p:sp>
      <p:sp>
        <p:nvSpPr>
          <p:cNvPr id="3" name="object 3"/>
          <p:cNvSpPr/>
          <p:nvPr/>
        </p:nvSpPr>
        <p:spPr>
          <a:xfrm>
            <a:off x="1099127" y="2774510"/>
            <a:ext cx="3815542" cy="37181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  <p:sp>
        <p:nvSpPr>
          <p:cNvPr id="4" name="object 4"/>
          <p:cNvSpPr txBox="1"/>
          <p:nvPr/>
        </p:nvSpPr>
        <p:spPr>
          <a:xfrm>
            <a:off x="1180252" y="1238351"/>
            <a:ext cx="2631363" cy="774319"/>
          </a:xfrm>
          <a:prstGeom prst="rect">
            <a:avLst/>
          </a:prstGeom>
        </p:spPr>
        <p:txBody>
          <a:bodyPr vert="horz" wrap="square" lIns="0" tIns="13085" rIns="0" bIns="0" rtlCol="0">
            <a:spAutoFit/>
          </a:bodyPr>
          <a:lstStyle/>
          <a:p>
            <a:pPr marL="13335" marR="5080">
              <a:spcBef>
                <a:spcPts val="105"/>
              </a:spcBef>
            </a:pP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Same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output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field  device is used and</a:t>
            </a:r>
            <a:endParaRPr sz="2475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0253" y="1988897"/>
            <a:ext cx="2613698" cy="797382"/>
          </a:xfrm>
          <a:prstGeom prst="rect">
            <a:avLst/>
          </a:prstGeom>
        </p:spPr>
        <p:txBody>
          <a:bodyPr vert="horz" wrap="square" lIns="0" tIns="13085" rIns="0" bIns="0" rtlCol="0">
            <a:spAutoFit/>
          </a:bodyPr>
          <a:lstStyle/>
          <a:p>
            <a:pPr marL="13335" marR="5080">
              <a:spcBef>
                <a:spcPts val="105"/>
              </a:spcBef>
            </a:pP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wired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to the</a:t>
            </a:r>
            <a:r>
              <a:rPr sz="2475" spc="-62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output  module</a:t>
            </a:r>
            <a:endParaRPr sz="2475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40356" y="1373909"/>
            <a:ext cx="4291630" cy="34261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  <p:sp>
        <p:nvSpPr>
          <p:cNvPr id="7" name="object 7"/>
          <p:cNvSpPr txBox="1"/>
          <p:nvPr/>
        </p:nvSpPr>
        <p:spPr>
          <a:xfrm>
            <a:off x="5730639" y="4614242"/>
            <a:ext cx="3869190" cy="1535424"/>
          </a:xfrm>
          <a:prstGeom prst="rect">
            <a:avLst/>
          </a:prstGeom>
        </p:spPr>
        <p:txBody>
          <a:bodyPr vert="horz" wrap="square" lIns="0" tIns="13085" rIns="0" bIns="0" rtlCol="0">
            <a:spAutoFit/>
          </a:bodyPr>
          <a:lstStyle/>
          <a:p>
            <a:pPr marL="13335">
              <a:spcBef>
                <a:spcPts val="105"/>
              </a:spcBef>
            </a:pP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Triac switches</a:t>
            </a:r>
            <a:r>
              <a:rPr sz="2475" spc="10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motor</a:t>
            </a:r>
            <a:endParaRPr sz="2475">
              <a:latin typeface="Arial" panose="020B0604020202020204"/>
              <a:cs typeface="Arial" panose="020B0604020202020204"/>
            </a:endParaRPr>
          </a:p>
          <a:p>
            <a:pPr marL="13335" marR="5080"/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OFF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in accordance  with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control signal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from  the</a:t>
            </a:r>
            <a:r>
              <a:rPr sz="2475" spc="-21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processor</a:t>
            </a:r>
            <a:endParaRPr sz="2475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36430" y="2120793"/>
            <a:ext cx="652280" cy="339552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>
              <a:spcBef>
                <a:spcPts val="95"/>
              </a:spcBef>
            </a:pPr>
            <a:r>
              <a:rPr sz="2060" b="1" spc="-5" dirty="0">
                <a:latin typeface="Arial" panose="020B0604020202020204"/>
                <a:cs typeface="Arial" panose="020B0604020202020204"/>
              </a:rPr>
              <a:t>Triac</a:t>
            </a:r>
            <a:endParaRPr sz="206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8468" y="484663"/>
            <a:ext cx="5441988" cy="519274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>
              <a:spcBef>
                <a:spcPts val="95"/>
              </a:spcBef>
            </a:pPr>
            <a:r>
              <a:rPr sz="3295" spc="-10" dirty="0"/>
              <a:t>PLC </a:t>
            </a:r>
            <a:r>
              <a:rPr sz="3295" spc="-5" dirty="0"/>
              <a:t>Ladder Logic</a:t>
            </a:r>
            <a:r>
              <a:rPr sz="3295" spc="-52" dirty="0"/>
              <a:t> </a:t>
            </a:r>
            <a:r>
              <a:rPr sz="3295" spc="-5" dirty="0"/>
              <a:t>Program</a:t>
            </a:r>
            <a:endParaRPr sz="3295"/>
          </a:p>
        </p:txBody>
      </p:sp>
      <p:sp>
        <p:nvSpPr>
          <p:cNvPr id="3" name="object 3"/>
          <p:cNvSpPr/>
          <p:nvPr/>
        </p:nvSpPr>
        <p:spPr>
          <a:xfrm>
            <a:off x="1724059" y="1452418"/>
            <a:ext cx="6908800" cy="40950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  <p:sp>
        <p:nvSpPr>
          <p:cNvPr id="4" name="object 4"/>
          <p:cNvSpPr txBox="1"/>
          <p:nvPr/>
        </p:nvSpPr>
        <p:spPr>
          <a:xfrm>
            <a:off x="1032655" y="5612876"/>
            <a:ext cx="8433185" cy="910051"/>
          </a:xfrm>
          <a:prstGeom prst="rect">
            <a:avLst/>
          </a:prstGeom>
        </p:spPr>
        <p:txBody>
          <a:bodyPr vert="horz" wrap="square" lIns="0" tIns="11122" rIns="0" bIns="0" rtlCol="0">
            <a:spAutoFit/>
          </a:bodyPr>
          <a:lstStyle/>
          <a:p>
            <a:pPr marL="219710" marR="5080" indent="-207645">
              <a:lnSpc>
                <a:spcPct val="101000"/>
              </a:lnSpc>
              <a:spcBef>
                <a:spcPts val="90"/>
              </a:spcBef>
              <a:buChar char="•"/>
              <a:tabLst>
                <a:tab pos="245745" algn="l"/>
              </a:tabLst>
            </a:pPr>
            <a:r>
              <a:rPr sz="288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88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format </a:t>
            </a:r>
            <a:r>
              <a:rPr sz="288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used is </a:t>
            </a:r>
            <a:r>
              <a:rPr sz="288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similar </a:t>
            </a:r>
            <a:r>
              <a:rPr sz="288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88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288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of the </a:t>
            </a:r>
            <a:r>
              <a:rPr sz="288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hard-wired  relay</a:t>
            </a:r>
            <a:r>
              <a:rPr sz="2885" spc="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8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circuit</a:t>
            </a:r>
            <a:endParaRPr sz="2885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8468" y="569453"/>
            <a:ext cx="5441988" cy="519274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>
              <a:spcBef>
                <a:spcPts val="95"/>
              </a:spcBef>
            </a:pPr>
            <a:r>
              <a:rPr sz="3295" spc="-10" dirty="0"/>
              <a:t>PLC </a:t>
            </a:r>
            <a:r>
              <a:rPr sz="3295" spc="-5" dirty="0"/>
              <a:t>Ladder Logic</a:t>
            </a:r>
            <a:r>
              <a:rPr sz="3295" spc="-52" dirty="0"/>
              <a:t> </a:t>
            </a:r>
            <a:r>
              <a:rPr sz="3295" spc="-5" dirty="0"/>
              <a:t>Program</a:t>
            </a:r>
            <a:endParaRPr sz="3295"/>
          </a:p>
        </p:txBody>
      </p:sp>
      <p:sp>
        <p:nvSpPr>
          <p:cNvPr id="3" name="object 3"/>
          <p:cNvSpPr/>
          <p:nvPr/>
        </p:nvSpPr>
        <p:spPr>
          <a:xfrm>
            <a:off x="1724059" y="1452418"/>
            <a:ext cx="6908800" cy="40950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  <p:sp>
        <p:nvSpPr>
          <p:cNvPr id="4" name="object 4"/>
          <p:cNvSpPr txBox="1"/>
          <p:nvPr/>
        </p:nvSpPr>
        <p:spPr>
          <a:xfrm>
            <a:off x="3061331" y="5647421"/>
            <a:ext cx="6238202" cy="457841"/>
          </a:xfrm>
          <a:prstGeom prst="rect">
            <a:avLst/>
          </a:prstGeom>
        </p:spPr>
        <p:txBody>
          <a:bodyPr vert="horz" wrap="square" lIns="0" tIns="13739" rIns="0" bIns="0" rtlCol="0">
            <a:spAutoFit/>
          </a:bodyPr>
          <a:lstStyle/>
          <a:p>
            <a:pPr marL="13335">
              <a:spcBef>
                <a:spcPts val="110"/>
              </a:spcBef>
            </a:pPr>
            <a:r>
              <a:rPr sz="2885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885" b="1" i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symbols </a:t>
            </a:r>
            <a:r>
              <a:rPr sz="2885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represent</a:t>
            </a:r>
            <a:r>
              <a:rPr sz="2885" b="1" spc="-1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85" b="1" i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instructions</a:t>
            </a:r>
            <a:endParaRPr sz="2885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49785" y="3273829"/>
            <a:ext cx="4082473" cy="2537806"/>
          </a:xfrm>
          <a:custGeom>
            <a:avLst/>
            <a:gdLst/>
            <a:ahLst/>
            <a:cxnLst/>
            <a:rect l="l" t="t" r="r" b="b"/>
            <a:pathLst>
              <a:path w="3962400" h="2463165">
                <a:moveTo>
                  <a:pt x="152400" y="112776"/>
                </a:moveTo>
                <a:lnTo>
                  <a:pt x="0" y="0"/>
                </a:lnTo>
                <a:lnTo>
                  <a:pt x="0" y="192024"/>
                </a:lnTo>
                <a:lnTo>
                  <a:pt x="51168" y="165417"/>
                </a:lnTo>
                <a:lnTo>
                  <a:pt x="70104" y="201168"/>
                </a:lnTo>
                <a:lnTo>
                  <a:pt x="121920" y="176784"/>
                </a:lnTo>
                <a:lnTo>
                  <a:pt x="101917" y="139026"/>
                </a:lnTo>
                <a:lnTo>
                  <a:pt x="128943" y="124968"/>
                </a:lnTo>
                <a:lnTo>
                  <a:pt x="152400" y="112776"/>
                </a:lnTo>
                <a:close/>
              </a:path>
              <a:path w="3962400" h="2463165">
                <a:moveTo>
                  <a:pt x="170688" y="277368"/>
                </a:moveTo>
                <a:lnTo>
                  <a:pt x="146304" y="225552"/>
                </a:lnTo>
                <a:lnTo>
                  <a:pt x="94488" y="252984"/>
                </a:lnTo>
                <a:lnTo>
                  <a:pt x="121920" y="301752"/>
                </a:lnTo>
                <a:lnTo>
                  <a:pt x="170688" y="277368"/>
                </a:lnTo>
                <a:close/>
              </a:path>
              <a:path w="3962400" h="2463165">
                <a:moveTo>
                  <a:pt x="222504" y="381000"/>
                </a:moveTo>
                <a:lnTo>
                  <a:pt x="198120" y="329184"/>
                </a:lnTo>
                <a:lnTo>
                  <a:pt x="146304" y="353568"/>
                </a:lnTo>
                <a:lnTo>
                  <a:pt x="170688" y="405384"/>
                </a:lnTo>
                <a:lnTo>
                  <a:pt x="222504" y="381000"/>
                </a:lnTo>
                <a:close/>
              </a:path>
              <a:path w="3962400" h="2463165">
                <a:moveTo>
                  <a:pt x="268224" y="1831848"/>
                </a:moveTo>
                <a:lnTo>
                  <a:pt x="76200" y="1828800"/>
                </a:lnTo>
                <a:lnTo>
                  <a:pt x="188976" y="1984248"/>
                </a:lnTo>
                <a:lnTo>
                  <a:pt x="215074" y="1934057"/>
                </a:lnTo>
                <a:lnTo>
                  <a:pt x="240792" y="1947672"/>
                </a:lnTo>
                <a:lnTo>
                  <a:pt x="265176" y="1895856"/>
                </a:lnTo>
                <a:lnTo>
                  <a:pt x="241769" y="1882698"/>
                </a:lnTo>
                <a:lnTo>
                  <a:pt x="249199" y="1868424"/>
                </a:lnTo>
                <a:lnTo>
                  <a:pt x="268224" y="1831848"/>
                </a:lnTo>
                <a:close/>
              </a:path>
              <a:path w="3962400" h="2463165">
                <a:moveTo>
                  <a:pt x="274320" y="481584"/>
                </a:moveTo>
                <a:lnTo>
                  <a:pt x="246888" y="429768"/>
                </a:lnTo>
                <a:lnTo>
                  <a:pt x="198120" y="457200"/>
                </a:lnTo>
                <a:lnTo>
                  <a:pt x="222504" y="509016"/>
                </a:lnTo>
                <a:lnTo>
                  <a:pt x="274320" y="481584"/>
                </a:lnTo>
                <a:close/>
              </a:path>
              <a:path w="3962400" h="2463165">
                <a:moveTo>
                  <a:pt x="326136" y="585216"/>
                </a:moveTo>
                <a:lnTo>
                  <a:pt x="298704" y="533400"/>
                </a:lnTo>
                <a:lnTo>
                  <a:pt x="246888" y="557784"/>
                </a:lnTo>
                <a:lnTo>
                  <a:pt x="274320" y="609600"/>
                </a:lnTo>
                <a:lnTo>
                  <a:pt x="326136" y="585216"/>
                </a:lnTo>
                <a:close/>
              </a:path>
              <a:path w="3962400" h="2463165">
                <a:moveTo>
                  <a:pt x="368808" y="1950720"/>
                </a:moveTo>
                <a:lnTo>
                  <a:pt x="316992" y="1923288"/>
                </a:lnTo>
                <a:lnTo>
                  <a:pt x="289560" y="1975104"/>
                </a:lnTo>
                <a:lnTo>
                  <a:pt x="341376" y="1999488"/>
                </a:lnTo>
                <a:lnTo>
                  <a:pt x="368808" y="1950720"/>
                </a:lnTo>
                <a:close/>
              </a:path>
              <a:path w="3962400" h="2463165">
                <a:moveTo>
                  <a:pt x="374904" y="685800"/>
                </a:moveTo>
                <a:lnTo>
                  <a:pt x="350520" y="633984"/>
                </a:lnTo>
                <a:lnTo>
                  <a:pt x="298704" y="661416"/>
                </a:lnTo>
                <a:lnTo>
                  <a:pt x="326136" y="713232"/>
                </a:lnTo>
                <a:lnTo>
                  <a:pt x="374904" y="685800"/>
                </a:lnTo>
                <a:close/>
              </a:path>
              <a:path w="3962400" h="2463165">
                <a:moveTo>
                  <a:pt x="426720" y="789432"/>
                </a:moveTo>
                <a:lnTo>
                  <a:pt x="402336" y="737616"/>
                </a:lnTo>
                <a:lnTo>
                  <a:pt x="350520" y="762000"/>
                </a:lnTo>
                <a:lnTo>
                  <a:pt x="374904" y="813816"/>
                </a:lnTo>
                <a:lnTo>
                  <a:pt x="426720" y="789432"/>
                </a:lnTo>
                <a:close/>
              </a:path>
              <a:path w="3962400" h="2463165">
                <a:moveTo>
                  <a:pt x="469392" y="2005584"/>
                </a:moveTo>
                <a:lnTo>
                  <a:pt x="417576" y="1978152"/>
                </a:lnTo>
                <a:lnTo>
                  <a:pt x="390144" y="2026920"/>
                </a:lnTo>
                <a:lnTo>
                  <a:pt x="441960" y="2054352"/>
                </a:lnTo>
                <a:lnTo>
                  <a:pt x="469392" y="2005584"/>
                </a:lnTo>
                <a:close/>
              </a:path>
              <a:path w="3962400" h="2463165">
                <a:moveTo>
                  <a:pt x="478536" y="890016"/>
                </a:moveTo>
                <a:lnTo>
                  <a:pt x="454152" y="841248"/>
                </a:lnTo>
                <a:lnTo>
                  <a:pt x="402336" y="865632"/>
                </a:lnTo>
                <a:lnTo>
                  <a:pt x="426720" y="917448"/>
                </a:lnTo>
                <a:lnTo>
                  <a:pt x="478536" y="890016"/>
                </a:lnTo>
                <a:close/>
              </a:path>
              <a:path w="3962400" h="2463165">
                <a:moveTo>
                  <a:pt x="530352" y="993648"/>
                </a:moveTo>
                <a:lnTo>
                  <a:pt x="502920" y="941832"/>
                </a:lnTo>
                <a:lnTo>
                  <a:pt x="454152" y="969264"/>
                </a:lnTo>
                <a:lnTo>
                  <a:pt x="478536" y="1018032"/>
                </a:lnTo>
                <a:lnTo>
                  <a:pt x="530352" y="993648"/>
                </a:lnTo>
                <a:close/>
              </a:path>
              <a:path w="3962400" h="2463165">
                <a:moveTo>
                  <a:pt x="569976" y="2057400"/>
                </a:moveTo>
                <a:lnTo>
                  <a:pt x="518160" y="2029968"/>
                </a:lnTo>
                <a:lnTo>
                  <a:pt x="490728" y="2081784"/>
                </a:lnTo>
                <a:lnTo>
                  <a:pt x="542544" y="2109216"/>
                </a:lnTo>
                <a:lnTo>
                  <a:pt x="569976" y="2057400"/>
                </a:lnTo>
                <a:close/>
              </a:path>
              <a:path w="3962400" h="2463165">
                <a:moveTo>
                  <a:pt x="582168" y="1094232"/>
                </a:moveTo>
                <a:lnTo>
                  <a:pt x="554736" y="1045464"/>
                </a:lnTo>
                <a:lnTo>
                  <a:pt x="502920" y="1069848"/>
                </a:lnTo>
                <a:lnTo>
                  <a:pt x="530352" y="1121664"/>
                </a:lnTo>
                <a:lnTo>
                  <a:pt x="582168" y="1094232"/>
                </a:lnTo>
                <a:close/>
              </a:path>
              <a:path w="3962400" h="2463165">
                <a:moveTo>
                  <a:pt x="630936" y="1197864"/>
                </a:moveTo>
                <a:lnTo>
                  <a:pt x="606552" y="1146048"/>
                </a:lnTo>
                <a:lnTo>
                  <a:pt x="554736" y="1173492"/>
                </a:lnTo>
                <a:lnTo>
                  <a:pt x="582168" y="1222248"/>
                </a:lnTo>
                <a:lnTo>
                  <a:pt x="630936" y="1197864"/>
                </a:lnTo>
                <a:close/>
              </a:path>
              <a:path w="3962400" h="2463165">
                <a:moveTo>
                  <a:pt x="670560" y="2112264"/>
                </a:moveTo>
                <a:lnTo>
                  <a:pt x="618744" y="2084832"/>
                </a:lnTo>
                <a:lnTo>
                  <a:pt x="591312" y="2136648"/>
                </a:lnTo>
                <a:lnTo>
                  <a:pt x="643128" y="2161032"/>
                </a:lnTo>
                <a:lnTo>
                  <a:pt x="670560" y="2112264"/>
                </a:lnTo>
                <a:close/>
              </a:path>
              <a:path w="3962400" h="2463165">
                <a:moveTo>
                  <a:pt x="682752" y="1301496"/>
                </a:moveTo>
                <a:lnTo>
                  <a:pt x="658368" y="1249680"/>
                </a:lnTo>
                <a:lnTo>
                  <a:pt x="606552" y="1274064"/>
                </a:lnTo>
                <a:lnTo>
                  <a:pt x="630936" y="1325880"/>
                </a:lnTo>
                <a:lnTo>
                  <a:pt x="682752" y="1301496"/>
                </a:lnTo>
                <a:close/>
              </a:path>
              <a:path w="3962400" h="2463165">
                <a:moveTo>
                  <a:pt x="734568" y="1402080"/>
                </a:moveTo>
                <a:lnTo>
                  <a:pt x="707136" y="1350264"/>
                </a:lnTo>
                <a:lnTo>
                  <a:pt x="658368" y="1377696"/>
                </a:lnTo>
                <a:lnTo>
                  <a:pt x="682752" y="1426464"/>
                </a:lnTo>
                <a:lnTo>
                  <a:pt x="734568" y="1402080"/>
                </a:lnTo>
                <a:close/>
              </a:path>
              <a:path w="3962400" h="2463165">
                <a:moveTo>
                  <a:pt x="771144" y="2167128"/>
                </a:moveTo>
                <a:lnTo>
                  <a:pt x="719328" y="2139696"/>
                </a:lnTo>
                <a:lnTo>
                  <a:pt x="694944" y="2188464"/>
                </a:lnTo>
                <a:lnTo>
                  <a:pt x="743712" y="2215896"/>
                </a:lnTo>
                <a:lnTo>
                  <a:pt x="771144" y="2167128"/>
                </a:lnTo>
                <a:close/>
              </a:path>
              <a:path w="3962400" h="2463165">
                <a:moveTo>
                  <a:pt x="786384" y="1505712"/>
                </a:moveTo>
                <a:lnTo>
                  <a:pt x="758952" y="1453896"/>
                </a:lnTo>
                <a:lnTo>
                  <a:pt x="707136" y="1478280"/>
                </a:lnTo>
                <a:lnTo>
                  <a:pt x="734568" y="1530096"/>
                </a:lnTo>
                <a:lnTo>
                  <a:pt x="786384" y="1505712"/>
                </a:lnTo>
                <a:close/>
              </a:path>
              <a:path w="3962400" h="2463165">
                <a:moveTo>
                  <a:pt x="835152" y="1606296"/>
                </a:moveTo>
                <a:lnTo>
                  <a:pt x="810768" y="1554480"/>
                </a:lnTo>
                <a:lnTo>
                  <a:pt x="758952" y="1581912"/>
                </a:lnTo>
                <a:lnTo>
                  <a:pt x="786384" y="1633728"/>
                </a:lnTo>
                <a:lnTo>
                  <a:pt x="835152" y="1606296"/>
                </a:lnTo>
                <a:close/>
              </a:path>
              <a:path w="3962400" h="2463165">
                <a:moveTo>
                  <a:pt x="871728" y="2218944"/>
                </a:moveTo>
                <a:lnTo>
                  <a:pt x="819912" y="2191512"/>
                </a:lnTo>
                <a:lnTo>
                  <a:pt x="795528" y="2243328"/>
                </a:lnTo>
                <a:lnTo>
                  <a:pt x="844296" y="2270760"/>
                </a:lnTo>
                <a:lnTo>
                  <a:pt x="871728" y="2218944"/>
                </a:lnTo>
                <a:close/>
              </a:path>
              <a:path w="3962400" h="2463165">
                <a:moveTo>
                  <a:pt x="886968" y="1709928"/>
                </a:moveTo>
                <a:lnTo>
                  <a:pt x="862584" y="1658112"/>
                </a:lnTo>
                <a:lnTo>
                  <a:pt x="810768" y="1682496"/>
                </a:lnTo>
                <a:lnTo>
                  <a:pt x="835152" y="1734312"/>
                </a:lnTo>
                <a:lnTo>
                  <a:pt x="886968" y="1709928"/>
                </a:lnTo>
                <a:close/>
              </a:path>
              <a:path w="3962400" h="2463165">
                <a:moveTo>
                  <a:pt x="938784" y="1810512"/>
                </a:moveTo>
                <a:lnTo>
                  <a:pt x="914400" y="1758696"/>
                </a:lnTo>
                <a:lnTo>
                  <a:pt x="862584" y="1786128"/>
                </a:lnTo>
                <a:lnTo>
                  <a:pt x="886968" y="1837944"/>
                </a:lnTo>
                <a:lnTo>
                  <a:pt x="938784" y="1810512"/>
                </a:lnTo>
                <a:close/>
              </a:path>
              <a:path w="3962400" h="2463165">
                <a:moveTo>
                  <a:pt x="972312" y="2273808"/>
                </a:moveTo>
                <a:lnTo>
                  <a:pt x="923544" y="2246376"/>
                </a:lnTo>
                <a:lnTo>
                  <a:pt x="896112" y="2298192"/>
                </a:lnTo>
                <a:lnTo>
                  <a:pt x="944880" y="2322576"/>
                </a:lnTo>
                <a:lnTo>
                  <a:pt x="972312" y="2273808"/>
                </a:lnTo>
                <a:close/>
              </a:path>
              <a:path w="3962400" h="2463165">
                <a:moveTo>
                  <a:pt x="990600" y="1914144"/>
                </a:moveTo>
                <a:lnTo>
                  <a:pt x="963168" y="1862328"/>
                </a:lnTo>
                <a:lnTo>
                  <a:pt x="914400" y="1886712"/>
                </a:lnTo>
                <a:lnTo>
                  <a:pt x="938784" y="1938528"/>
                </a:lnTo>
                <a:lnTo>
                  <a:pt x="990600" y="1914144"/>
                </a:lnTo>
                <a:close/>
              </a:path>
              <a:path w="3962400" h="2463165">
                <a:moveTo>
                  <a:pt x="1039368" y="2014728"/>
                </a:moveTo>
                <a:lnTo>
                  <a:pt x="1014984" y="1965960"/>
                </a:lnTo>
                <a:lnTo>
                  <a:pt x="963168" y="1990344"/>
                </a:lnTo>
                <a:lnTo>
                  <a:pt x="990600" y="2042160"/>
                </a:lnTo>
                <a:lnTo>
                  <a:pt x="1039368" y="2014728"/>
                </a:lnTo>
                <a:close/>
              </a:path>
              <a:path w="3962400" h="2463165">
                <a:moveTo>
                  <a:pt x="1072896" y="2325624"/>
                </a:moveTo>
                <a:lnTo>
                  <a:pt x="1024128" y="2301240"/>
                </a:lnTo>
                <a:lnTo>
                  <a:pt x="996696" y="2350008"/>
                </a:lnTo>
                <a:lnTo>
                  <a:pt x="1045464" y="2377440"/>
                </a:lnTo>
                <a:lnTo>
                  <a:pt x="1072896" y="2325624"/>
                </a:lnTo>
                <a:close/>
              </a:path>
              <a:path w="3962400" h="2463165">
                <a:moveTo>
                  <a:pt x="1091184" y="2118360"/>
                </a:moveTo>
                <a:lnTo>
                  <a:pt x="1066800" y="2066544"/>
                </a:lnTo>
                <a:lnTo>
                  <a:pt x="1014984" y="2090928"/>
                </a:lnTo>
                <a:lnTo>
                  <a:pt x="1039368" y="2142744"/>
                </a:lnTo>
                <a:lnTo>
                  <a:pt x="1091184" y="2118360"/>
                </a:lnTo>
                <a:close/>
              </a:path>
              <a:path w="3962400" h="2463165">
                <a:moveTo>
                  <a:pt x="1143000" y="2218944"/>
                </a:moveTo>
                <a:lnTo>
                  <a:pt x="1118616" y="2170176"/>
                </a:lnTo>
                <a:lnTo>
                  <a:pt x="1066800" y="2194560"/>
                </a:lnTo>
                <a:lnTo>
                  <a:pt x="1091184" y="2246376"/>
                </a:lnTo>
                <a:lnTo>
                  <a:pt x="1143000" y="2218944"/>
                </a:lnTo>
                <a:close/>
              </a:path>
              <a:path w="3962400" h="2463165">
                <a:moveTo>
                  <a:pt x="1173480" y="2380488"/>
                </a:moveTo>
                <a:lnTo>
                  <a:pt x="1124712" y="2353056"/>
                </a:lnTo>
                <a:lnTo>
                  <a:pt x="1097280" y="2404872"/>
                </a:lnTo>
                <a:lnTo>
                  <a:pt x="1146048" y="2432304"/>
                </a:lnTo>
                <a:lnTo>
                  <a:pt x="1173480" y="2380488"/>
                </a:lnTo>
                <a:close/>
              </a:path>
              <a:path w="3962400" h="2463165">
                <a:moveTo>
                  <a:pt x="1194816" y="2322576"/>
                </a:moveTo>
                <a:lnTo>
                  <a:pt x="1167384" y="2270760"/>
                </a:lnTo>
                <a:lnTo>
                  <a:pt x="1118616" y="2298192"/>
                </a:lnTo>
                <a:lnTo>
                  <a:pt x="1143000" y="2346960"/>
                </a:lnTo>
                <a:lnTo>
                  <a:pt x="1194816" y="2322576"/>
                </a:lnTo>
                <a:close/>
              </a:path>
              <a:path w="3962400" h="2463165">
                <a:moveTo>
                  <a:pt x="1246632" y="2423160"/>
                </a:moveTo>
                <a:lnTo>
                  <a:pt x="1219200" y="2374392"/>
                </a:lnTo>
                <a:lnTo>
                  <a:pt x="1167384" y="2398776"/>
                </a:lnTo>
                <a:lnTo>
                  <a:pt x="1194816" y="2450592"/>
                </a:lnTo>
                <a:lnTo>
                  <a:pt x="1204036" y="2445715"/>
                </a:lnTo>
                <a:lnTo>
                  <a:pt x="1197864" y="2456688"/>
                </a:lnTo>
                <a:lnTo>
                  <a:pt x="1207008" y="2462784"/>
                </a:lnTo>
                <a:lnTo>
                  <a:pt x="1220724" y="2436876"/>
                </a:lnTo>
                <a:lnTo>
                  <a:pt x="1246632" y="2423160"/>
                </a:lnTo>
                <a:close/>
              </a:path>
              <a:path w="3962400" h="2463165">
                <a:moveTo>
                  <a:pt x="1356360" y="2423160"/>
                </a:moveTo>
                <a:lnTo>
                  <a:pt x="1338427" y="2400757"/>
                </a:lnTo>
                <a:lnTo>
                  <a:pt x="1341120" y="2392680"/>
                </a:lnTo>
                <a:lnTo>
                  <a:pt x="1328648" y="2388527"/>
                </a:lnTo>
                <a:lnTo>
                  <a:pt x="1319784" y="2377440"/>
                </a:lnTo>
                <a:lnTo>
                  <a:pt x="1313332" y="2383421"/>
                </a:lnTo>
                <a:lnTo>
                  <a:pt x="1286256" y="2374392"/>
                </a:lnTo>
                <a:lnTo>
                  <a:pt x="1267968" y="2429256"/>
                </a:lnTo>
                <a:lnTo>
                  <a:pt x="1295400" y="2438400"/>
                </a:lnTo>
                <a:lnTo>
                  <a:pt x="1313688" y="2459736"/>
                </a:lnTo>
                <a:lnTo>
                  <a:pt x="1356360" y="2423160"/>
                </a:lnTo>
                <a:close/>
              </a:path>
              <a:path w="3962400" h="2463165">
                <a:moveTo>
                  <a:pt x="1377696" y="2282952"/>
                </a:moveTo>
                <a:lnTo>
                  <a:pt x="1322832" y="2264664"/>
                </a:lnTo>
                <a:lnTo>
                  <a:pt x="1304544" y="2319528"/>
                </a:lnTo>
                <a:lnTo>
                  <a:pt x="1359408" y="2337816"/>
                </a:lnTo>
                <a:lnTo>
                  <a:pt x="1377696" y="2282952"/>
                </a:lnTo>
                <a:close/>
              </a:path>
              <a:path w="3962400" h="2463165">
                <a:moveTo>
                  <a:pt x="1414272" y="2176272"/>
                </a:moveTo>
                <a:lnTo>
                  <a:pt x="1359408" y="2157984"/>
                </a:lnTo>
                <a:lnTo>
                  <a:pt x="1341120" y="2212848"/>
                </a:lnTo>
                <a:lnTo>
                  <a:pt x="1395984" y="2228088"/>
                </a:lnTo>
                <a:lnTo>
                  <a:pt x="1414272" y="2176272"/>
                </a:lnTo>
                <a:close/>
              </a:path>
              <a:path w="3962400" h="2463165">
                <a:moveTo>
                  <a:pt x="1444752" y="2346960"/>
                </a:moveTo>
                <a:lnTo>
                  <a:pt x="1408176" y="2304288"/>
                </a:lnTo>
                <a:lnTo>
                  <a:pt x="1365504" y="2340864"/>
                </a:lnTo>
                <a:lnTo>
                  <a:pt x="1402080" y="2383536"/>
                </a:lnTo>
                <a:lnTo>
                  <a:pt x="1444752" y="2346960"/>
                </a:lnTo>
                <a:close/>
              </a:path>
              <a:path w="3962400" h="2463165">
                <a:moveTo>
                  <a:pt x="1450848" y="2066544"/>
                </a:moveTo>
                <a:lnTo>
                  <a:pt x="1395984" y="2048256"/>
                </a:lnTo>
                <a:lnTo>
                  <a:pt x="1377696" y="2103120"/>
                </a:lnTo>
                <a:lnTo>
                  <a:pt x="1432560" y="2121408"/>
                </a:lnTo>
                <a:lnTo>
                  <a:pt x="1450848" y="2066544"/>
                </a:lnTo>
                <a:close/>
              </a:path>
              <a:path w="3962400" h="2463165">
                <a:moveTo>
                  <a:pt x="1484376" y="1959864"/>
                </a:moveTo>
                <a:lnTo>
                  <a:pt x="1432560" y="1941576"/>
                </a:lnTo>
                <a:lnTo>
                  <a:pt x="1414272" y="1993392"/>
                </a:lnTo>
                <a:lnTo>
                  <a:pt x="1466088" y="2011680"/>
                </a:lnTo>
                <a:lnTo>
                  <a:pt x="1484376" y="1959864"/>
                </a:lnTo>
                <a:close/>
              </a:path>
              <a:path w="3962400" h="2463165">
                <a:moveTo>
                  <a:pt x="1520952" y="1850136"/>
                </a:moveTo>
                <a:lnTo>
                  <a:pt x="1466088" y="1831848"/>
                </a:lnTo>
                <a:lnTo>
                  <a:pt x="1450848" y="1886712"/>
                </a:lnTo>
                <a:lnTo>
                  <a:pt x="1502664" y="1905000"/>
                </a:lnTo>
                <a:lnTo>
                  <a:pt x="1520952" y="1850136"/>
                </a:lnTo>
                <a:close/>
              </a:path>
              <a:path w="3962400" h="2463165">
                <a:moveTo>
                  <a:pt x="1530096" y="2273808"/>
                </a:moveTo>
                <a:lnTo>
                  <a:pt x="1493520" y="2231136"/>
                </a:lnTo>
                <a:lnTo>
                  <a:pt x="1450848" y="2267712"/>
                </a:lnTo>
                <a:lnTo>
                  <a:pt x="1487424" y="2310384"/>
                </a:lnTo>
                <a:lnTo>
                  <a:pt x="1530096" y="2273808"/>
                </a:lnTo>
                <a:close/>
              </a:path>
              <a:path w="3962400" h="2463165">
                <a:moveTo>
                  <a:pt x="1557528" y="1740408"/>
                </a:moveTo>
                <a:lnTo>
                  <a:pt x="1502664" y="1722120"/>
                </a:lnTo>
                <a:lnTo>
                  <a:pt x="1484376" y="1776984"/>
                </a:lnTo>
                <a:lnTo>
                  <a:pt x="1539240" y="1795272"/>
                </a:lnTo>
                <a:lnTo>
                  <a:pt x="1557528" y="1740408"/>
                </a:lnTo>
                <a:close/>
              </a:path>
              <a:path w="3962400" h="2463165">
                <a:moveTo>
                  <a:pt x="1594104" y="1633728"/>
                </a:moveTo>
                <a:lnTo>
                  <a:pt x="1539240" y="1615440"/>
                </a:lnTo>
                <a:lnTo>
                  <a:pt x="1520952" y="1670304"/>
                </a:lnTo>
                <a:lnTo>
                  <a:pt x="1575816" y="1688592"/>
                </a:lnTo>
                <a:lnTo>
                  <a:pt x="1594104" y="1633728"/>
                </a:lnTo>
                <a:close/>
              </a:path>
              <a:path w="3962400" h="2463165">
                <a:moveTo>
                  <a:pt x="1618488" y="2197608"/>
                </a:moveTo>
                <a:lnTo>
                  <a:pt x="1581912" y="2154936"/>
                </a:lnTo>
                <a:lnTo>
                  <a:pt x="1536192" y="2191512"/>
                </a:lnTo>
                <a:lnTo>
                  <a:pt x="1575816" y="2237232"/>
                </a:lnTo>
                <a:lnTo>
                  <a:pt x="1618488" y="2197608"/>
                </a:lnTo>
                <a:close/>
              </a:path>
              <a:path w="3962400" h="2463165">
                <a:moveTo>
                  <a:pt x="1630680" y="1524000"/>
                </a:moveTo>
                <a:lnTo>
                  <a:pt x="1575816" y="1505712"/>
                </a:lnTo>
                <a:lnTo>
                  <a:pt x="1557528" y="1560576"/>
                </a:lnTo>
                <a:lnTo>
                  <a:pt x="1612392" y="1578864"/>
                </a:lnTo>
                <a:lnTo>
                  <a:pt x="1630680" y="1524000"/>
                </a:lnTo>
                <a:close/>
              </a:path>
              <a:path w="3962400" h="2463165">
                <a:moveTo>
                  <a:pt x="1667256" y="1417320"/>
                </a:moveTo>
                <a:lnTo>
                  <a:pt x="1612392" y="1399032"/>
                </a:lnTo>
                <a:lnTo>
                  <a:pt x="1594104" y="1453896"/>
                </a:lnTo>
                <a:lnTo>
                  <a:pt x="1648968" y="1469136"/>
                </a:lnTo>
                <a:lnTo>
                  <a:pt x="1667256" y="1417320"/>
                </a:lnTo>
                <a:close/>
              </a:path>
              <a:path w="3962400" h="2463165">
                <a:moveTo>
                  <a:pt x="1703832" y="2124456"/>
                </a:moveTo>
                <a:lnTo>
                  <a:pt x="1667256" y="2081784"/>
                </a:lnTo>
                <a:lnTo>
                  <a:pt x="1624584" y="2118360"/>
                </a:lnTo>
                <a:lnTo>
                  <a:pt x="1661160" y="2161032"/>
                </a:lnTo>
                <a:lnTo>
                  <a:pt x="1703832" y="2124456"/>
                </a:lnTo>
                <a:close/>
              </a:path>
              <a:path w="3962400" h="2463165">
                <a:moveTo>
                  <a:pt x="1703832" y="1307592"/>
                </a:moveTo>
                <a:lnTo>
                  <a:pt x="1648968" y="1289304"/>
                </a:lnTo>
                <a:lnTo>
                  <a:pt x="1630680" y="1344168"/>
                </a:lnTo>
                <a:lnTo>
                  <a:pt x="1685544" y="1362456"/>
                </a:lnTo>
                <a:lnTo>
                  <a:pt x="1703832" y="1307592"/>
                </a:lnTo>
                <a:close/>
              </a:path>
              <a:path w="3962400" h="2463165">
                <a:moveTo>
                  <a:pt x="1737360" y="1200912"/>
                </a:moveTo>
                <a:lnTo>
                  <a:pt x="1685544" y="1182624"/>
                </a:lnTo>
                <a:lnTo>
                  <a:pt x="1667256" y="1234440"/>
                </a:lnTo>
                <a:lnTo>
                  <a:pt x="1719072" y="1252728"/>
                </a:lnTo>
                <a:lnTo>
                  <a:pt x="1737360" y="1200912"/>
                </a:lnTo>
                <a:close/>
              </a:path>
              <a:path w="3962400" h="2463165">
                <a:moveTo>
                  <a:pt x="1773936" y="1091184"/>
                </a:moveTo>
                <a:lnTo>
                  <a:pt x="1719072" y="1072896"/>
                </a:lnTo>
                <a:lnTo>
                  <a:pt x="1703832" y="1127760"/>
                </a:lnTo>
                <a:lnTo>
                  <a:pt x="1755648" y="1146048"/>
                </a:lnTo>
                <a:lnTo>
                  <a:pt x="1773936" y="1091184"/>
                </a:lnTo>
                <a:close/>
              </a:path>
              <a:path w="3962400" h="2463165">
                <a:moveTo>
                  <a:pt x="1792224" y="2051304"/>
                </a:moveTo>
                <a:lnTo>
                  <a:pt x="1755648" y="2005584"/>
                </a:lnTo>
                <a:lnTo>
                  <a:pt x="1709928" y="2045208"/>
                </a:lnTo>
                <a:lnTo>
                  <a:pt x="1749552" y="2087880"/>
                </a:lnTo>
                <a:lnTo>
                  <a:pt x="1792224" y="2051304"/>
                </a:lnTo>
                <a:close/>
              </a:path>
              <a:path w="3962400" h="2463165">
                <a:moveTo>
                  <a:pt x="1810512" y="981456"/>
                </a:moveTo>
                <a:lnTo>
                  <a:pt x="1755648" y="963168"/>
                </a:lnTo>
                <a:lnTo>
                  <a:pt x="1737360" y="1018032"/>
                </a:lnTo>
                <a:lnTo>
                  <a:pt x="1792224" y="1036320"/>
                </a:lnTo>
                <a:lnTo>
                  <a:pt x="1810512" y="981456"/>
                </a:lnTo>
                <a:close/>
              </a:path>
              <a:path w="3962400" h="2463165">
                <a:moveTo>
                  <a:pt x="1847088" y="874776"/>
                </a:moveTo>
                <a:lnTo>
                  <a:pt x="1792224" y="856488"/>
                </a:lnTo>
                <a:lnTo>
                  <a:pt x="1773936" y="911352"/>
                </a:lnTo>
                <a:lnTo>
                  <a:pt x="1828800" y="929640"/>
                </a:lnTo>
                <a:lnTo>
                  <a:pt x="1847088" y="874776"/>
                </a:lnTo>
                <a:close/>
              </a:path>
              <a:path w="3962400" h="2463165">
                <a:moveTo>
                  <a:pt x="1877568" y="1975104"/>
                </a:moveTo>
                <a:lnTo>
                  <a:pt x="1840992" y="1932432"/>
                </a:lnTo>
                <a:lnTo>
                  <a:pt x="1798320" y="1969008"/>
                </a:lnTo>
                <a:lnTo>
                  <a:pt x="1834896" y="2011680"/>
                </a:lnTo>
                <a:lnTo>
                  <a:pt x="1877568" y="1975104"/>
                </a:lnTo>
                <a:close/>
              </a:path>
              <a:path w="3962400" h="2463165">
                <a:moveTo>
                  <a:pt x="1883664" y="765048"/>
                </a:moveTo>
                <a:lnTo>
                  <a:pt x="1828800" y="746760"/>
                </a:lnTo>
                <a:lnTo>
                  <a:pt x="1810512" y="801624"/>
                </a:lnTo>
                <a:lnTo>
                  <a:pt x="1865376" y="819912"/>
                </a:lnTo>
                <a:lnTo>
                  <a:pt x="1883664" y="765048"/>
                </a:lnTo>
                <a:close/>
              </a:path>
              <a:path w="3962400" h="2463165">
                <a:moveTo>
                  <a:pt x="1920240" y="658368"/>
                </a:moveTo>
                <a:lnTo>
                  <a:pt x="1865376" y="640080"/>
                </a:lnTo>
                <a:lnTo>
                  <a:pt x="1847088" y="691896"/>
                </a:lnTo>
                <a:lnTo>
                  <a:pt x="1901952" y="710184"/>
                </a:lnTo>
                <a:lnTo>
                  <a:pt x="1920240" y="658368"/>
                </a:lnTo>
                <a:close/>
              </a:path>
              <a:path w="3962400" h="2463165">
                <a:moveTo>
                  <a:pt x="1956816" y="548640"/>
                </a:moveTo>
                <a:lnTo>
                  <a:pt x="1901952" y="530352"/>
                </a:lnTo>
                <a:lnTo>
                  <a:pt x="1883664" y="585216"/>
                </a:lnTo>
                <a:lnTo>
                  <a:pt x="1938528" y="603504"/>
                </a:lnTo>
                <a:lnTo>
                  <a:pt x="1956816" y="548640"/>
                </a:lnTo>
                <a:close/>
              </a:path>
              <a:path w="3962400" h="2463165">
                <a:moveTo>
                  <a:pt x="1965960" y="1901952"/>
                </a:moveTo>
                <a:lnTo>
                  <a:pt x="1929384" y="1859280"/>
                </a:lnTo>
                <a:lnTo>
                  <a:pt x="1883664" y="1895856"/>
                </a:lnTo>
                <a:lnTo>
                  <a:pt x="1923288" y="1938528"/>
                </a:lnTo>
                <a:lnTo>
                  <a:pt x="1965960" y="1901952"/>
                </a:lnTo>
                <a:close/>
              </a:path>
              <a:path w="3962400" h="2463165">
                <a:moveTo>
                  <a:pt x="1990344" y="438912"/>
                </a:moveTo>
                <a:lnTo>
                  <a:pt x="1938528" y="423672"/>
                </a:lnTo>
                <a:lnTo>
                  <a:pt x="1920240" y="475488"/>
                </a:lnTo>
                <a:lnTo>
                  <a:pt x="1972056" y="493776"/>
                </a:lnTo>
                <a:lnTo>
                  <a:pt x="1990344" y="438912"/>
                </a:lnTo>
                <a:close/>
              </a:path>
              <a:path w="3962400" h="2463165">
                <a:moveTo>
                  <a:pt x="2026920" y="332232"/>
                </a:moveTo>
                <a:lnTo>
                  <a:pt x="1972056" y="313944"/>
                </a:lnTo>
                <a:lnTo>
                  <a:pt x="1956816" y="368808"/>
                </a:lnTo>
                <a:lnTo>
                  <a:pt x="2008632" y="387096"/>
                </a:lnTo>
                <a:lnTo>
                  <a:pt x="2026920" y="332232"/>
                </a:lnTo>
                <a:close/>
              </a:path>
              <a:path w="3962400" h="2463165">
                <a:moveTo>
                  <a:pt x="2051304" y="1825752"/>
                </a:moveTo>
                <a:lnTo>
                  <a:pt x="2014728" y="1783080"/>
                </a:lnTo>
                <a:lnTo>
                  <a:pt x="1972056" y="1819656"/>
                </a:lnTo>
                <a:lnTo>
                  <a:pt x="2008632" y="1865376"/>
                </a:lnTo>
                <a:lnTo>
                  <a:pt x="2051304" y="1825752"/>
                </a:lnTo>
                <a:close/>
              </a:path>
              <a:path w="3962400" h="2463165">
                <a:moveTo>
                  <a:pt x="2084832" y="341376"/>
                </a:moveTo>
                <a:lnTo>
                  <a:pt x="2057400" y="152400"/>
                </a:lnTo>
                <a:lnTo>
                  <a:pt x="1923288" y="286512"/>
                </a:lnTo>
                <a:lnTo>
                  <a:pt x="2084832" y="341376"/>
                </a:lnTo>
                <a:close/>
              </a:path>
              <a:path w="3962400" h="2463165">
                <a:moveTo>
                  <a:pt x="2139696" y="1752600"/>
                </a:moveTo>
                <a:lnTo>
                  <a:pt x="2103120" y="1709928"/>
                </a:lnTo>
                <a:lnTo>
                  <a:pt x="2057400" y="1746504"/>
                </a:lnTo>
                <a:lnTo>
                  <a:pt x="2093976" y="1789176"/>
                </a:lnTo>
                <a:lnTo>
                  <a:pt x="2139696" y="1752600"/>
                </a:lnTo>
                <a:close/>
              </a:path>
              <a:path w="3962400" h="2463165">
                <a:moveTo>
                  <a:pt x="2225040" y="1679448"/>
                </a:moveTo>
                <a:lnTo>
                  <a:pt x="2188464" y="1633728"/>
                </a:lnTo>
                <a:lnTo>
                  <a:pt x="2145792" y="1670304"/>
                </a:lnTo>
                <a:lnTo>
                  <a:pt x="2182368" y="1716024"/>
                </a:lnTo>
                <a:lnTo>
                  <a:pt x="2225040" y="1679448"/>
                </a:lnTo>
                <a:close/>
              </a:path>
              <a:path w="3962400" h="2463165">
                <a:moveTo>
                  <a:pt x="2313432" y="1603248"/>
                </a:moveTo>
                <a:lnTo>
                  <a:pt x="2273808" y="1560576"/>
                </a:lnTo>
                <a:lnTo>
                  <a:pt x="2231136" y="1597152"/>
                </a:lnTo>
                <a:lnTo>
                  <a:pt x="2267712" y="1639824"/>
                </a:lnTo>
                <a:lnTo>
                  <a:pt x="2313432" y="1603248"/>
                </a:lnTo>
                <a:close/>
              </a:path>
              <a:path w="3962400" h="2463165">
                <a:moveTo>
                  <a:pt x="2398776" y="1530096"/>
                </a:moveTo>
                <a:lnTo>
                  <a:pt x="2362200" y="1484376"/>
                </a:lnTo>
                <a:lnTo>
                  <a:pt x="2319528" y="1524000"/>
                </a:lnTo>
                <a:lnTo>
                  <a:pt x="2356104" y="1566672"/>
                </a:lnTo>
                <a:lnTo>
                  <a:pt x="2398776" y="1530096"/>
                </a:lnTo>
                <a:close/>
              </a:path>
              <a:path w="3962400" h="2463165">
                <a:moveTo>
                  <a:pt x="2487168" y="1453896"/>
                </a:moveTo>
                <a:lnTo>
                  <a:pt x="2447544" y="1411224"/>
                </a:lnTo>
                <a:lnTo>
                  <a:pt x="2404872" y="1447800"/>
                </a:lnTo>
                <a:lnTo>
                  <a:pt x="2441448" y="1493520"/>
                </a:lnTo>
                <a:lnTo>
                  <a:pt x="2487168" y="1453896"/>
                </a:lnTo>
                <a:close/>
              </a:path>
              <a:path w="3962400" h="2463165">
                <a:moveTo>
                  <a:pt x="2572512" y="1380744"/>
                </a:moveTo>
                <a:lnTo>
                  <a:pt x="2535936" y="1338072"/>
                </a:lnTo>
                <a:lnTo>
                  <a:pt x="2493264" y="1374648"/>
                </a:lnTo>
                <a:lnTo>
                  <a:pt x="2529840" y="1417320"/>
                </a:lnTo>
                <a:lnTo>
                  <a:pt x="2572512" y="1380744"/>
                </a:lnTo>
                <a:close/>
              </a:path>
              <a:path w="3962400" h="2463165">
                <a:moveTo>
                  <a:pt x="2660904" y="1307592"/>
                </a:moveTo>
                <a:lnTo>
                  <a:pt x="2621280" y="1261872"/>
                </a:lnTo>
                <a:lnTo>
                  <a:pt x="2578608" y="1298448"/>
                </a:lnTo>
                <a:lnTo>
                  <a:pt x="2615184" y="1344168"/>
                </a:lnTo>
                <a:lnTo>
                  <a:pt x="2660904" y="1307592"/>
                </a:lnTo>
                <a:close/>
              </a:path>
              <a:path w="3962400" h="2463165">
                <a:moveTo>
                  <a:pt x="2746248" y="1231392"/>
                </a:moveTo>
                <a:lnTo>
                  <a:pt x="2709672" y="1188720"/>
                </a:lnTo>
                <a:lnTo>
                  <a:pt x="2667000" y="1225296"/>
                </a:lnTo>
                <a:lnTo>
                  <a:pt x="2703576" y="1267968"/>
                </a:lnTo>
                <a:lnTo>
                  <a:pt x="2746248" y="1231392"/>
                </a:lnTo>
                <a:close/>
              </a:path>
              <a:path w="3962400" h="2463165">
                <a:moveTo>
                  <a:pt x="2831592" y="1158240"/>
                </a:moveTo>
                <a:lnTo>
                  <a:pt x="2795016" y="1112520"/>
                </a:lnTo>
                <a:lnTo>
                  <a:pt x="2752344" y="1152156"/>
                </a:lnTo>
                <a:lnTo>
                  <a:pt x="2788920" y="1194816"/>
                </a:lnTo>
                <a:lnTo>
                  <a:pt x="2831592" y="1158240"/>
                </a:lnTo>
                <a:close/>
              </a:path>
              <a:path w="3962400" h="2463165">
                <a:moveTo>
                  <a:pt x="2919984" y="1082040"/>
                </a:moveTo>
                <a:lnTo>
                  <a:pt x="2883408" y="1039368"/>
                </a:lnTo>
                <a:lnTo>
                  <a:pt x="2840736" y="1075944"/>
                </a:lnTo>
                <a:lnTo>
                  <a:pt x="2877312" y="1118616"/>
                </a:lnTo>
                <a:lnTo>
                  <a:pt x="2919984" y="1082040"/>
                </a:lnTo>
                <a:close/>
              </a:path>
              <a:path w="3962400" h="2463165">
                <a:moveTo>
                  <a:pt x="3005328" y="1008888"/>
                </a:moveTo>
                <a:lnTo>
                  <a:pt x="2968752" y="966216"/>
                </a:lnTo>
                <a:lnTo>
                  <a:pt x="2926080" y="1002792"/>
                </a:lnTo>
                <a:lnTo>
                  <a:pt x="2962656" y="1045464"/>
                </a:lnTo>
                <a:lnTo>
                  <a:pt x="3005328" y="1008888"/>
                </a:lnTo>
                <a:close/>
              </a:path>
              <a:path w="3962400" h="2463165">
                <a:moveTo>
                  <a:pt x="3093720" y="932688"/>
                </a:moveTo>
                <a:lnTo>
                  <a:pt x="3057144" y="890016"/>
                </a:lnTo>
                <a:lnTo>
                  <a:pt x="3011424" y="926592"/>
                </a:lnTo>
                <a:lnTo>
                  <a:pt x="3051048" y="972312"/>
                </a:lnTo>
                <a:lnTo>
                  <a:pt x="3093720" y="932688"/>
                </a:lnTo>
                <a:close/>
              </a:path>
              <a:path w="3962400" h="2463165">
                <a:moveTo>
                  <a:pt x="3179064" y="859536"/>
                </a:moveTo>
                <a:lnTo>
                  <a:pt x="3142488" y="816864"/>
                </a:lnTo>
                <a:lnTo>
                  <a:pt x="3099816" y="853440"/>
                </a:lnTo>
                <a:lnTo>
                  <a:pt x="3136392" y="896112"/>
                </a:lnTo>
                <a:lnTo>
                  <a:pt x="3179064" y="859536"/>
                </a:lnTo>
                <a:close/>
              </a:path>
              <a:path w="3962400" h="2463165">
                <a:moveTo>
                  <a:pt x="3267456" y="786384"/>
                </a:moveTo>
                <a:lnTo>
                  <a:pt x="3230880" y="740664"/>
                </a:lnTo>
                <a:lnTo>
                  <a:pt x="3185160" y="780288"/>
                </a:lnTo>
                <a:lnTo>
                  <a:pt x="3224784" y="822960"/>
                </a:lnTo>
                <a:lnTo>
                  <a:pt x="3267456" y="786384"/>
                </a:lnTo>
                <a:close/>
              </a:path>
              <a:path w="3962400" h="2463165">
                <a:moveTo>
                  <a:pt x="3352800" y="710184"/>
                </a:moveTo>
                <a:lnTo>
                  <a:pt x="3316224" y="667512"/>
                </a:lnTo>
                <a:lnTo>
                  <a:pt x="3273552" y="704088"/>
                </a:lnTo>
                <a:lnTo>
                  <a:pt x="3310128" y="746760"/>
                </a:lnTo>
                <a:lnTo>
                  <a:pt x="3352800" y="710184"/>
                </a:lnTo>
                <a:close/>
              </a:path>
              <a:path w="3962400" h="2463165">
                <a:moveTo>
                  <a:pt x="3441192" y="637032"/>
                </a:moveTo>
                <a:lnTo>
                  <a:pt x="3404616" y="594360"/>
                </a:lnTo>
                <a:lnTo>
                  <a:pt x="3358896" y="630936"/>
                </a:lnTo>
                <a:lnTo>
                  <a:pt x="3398520" y="673608"/>
                </a:lnTo>
                <a:lnTo>
                  <a:pt x="3441192" y="637032"/>
                </a:lnTo>
                <a:close/>
              </a:path>
              <a:path w="3962400" h="2463165">
                <a:moveTo>
                  <a:pt x="3526536" y="560832"/>
                </a:moveTo>
                <a:lnTo>
                  <a:pt x="3489960" y="518160"/>
                </a:lnTo>
                <a:lnTo>
                  <a:pt x="3447288" y="554736"/>
                </a:lnTo>
                <a:lnTo>
                  <a:pt x="3483864" y="600456"/>
                </a:lnTo>
                <a:lnTo>
                  <a:pt x="3526536" y="560832"/>
                </a:lnTo>
                <a:close/>
              </a:path>
              <a:path w="3962400" h="2463165">
                <a:moveTo>
                  <a:pt x="3614928" y="487680"/>
                </a:moveTo>
                <a:lnTo>
                  <a:pt x="3578352" y="445008"/>
                </a:lnTo>
                <a:lnTo>
                  <a:pt x="3532632" y="481584"/>
                </a:lnTo>
                <a:lnTo>
                  <a:pt x="3572256" y="524256"/>
                </a:lnTo>
                <a:lnTo>
                  <a:pt x="3614928" y="487680"/>
                </a:lnTo>
                <a:close/>
              </a:path>
              <a:path w="3962400" h="2463165">
                <a:moveTo>
                  <a:pt x="3700272" y="414528"/>
                </a:moveTo>
                <a:lnTo>
                  <a:pt x="3663696" y="368808"/>
                </a:lnTo>
                <a:lnTo>
                  <a:pt x="3621024" y="408432"/>
                </a:lnTo>
                <a:lnTo>
                  <a:pt x="3657600" y="451104"/>
                </a:lnTo>
                <a:lnTo>
                  <a:pt x="3700272" y="414528"/>
                </a:lnTo>
                <a:close/>
              </a:path>
              <a:path w="3962400" h="2463165">
                <a:moveTo>
                  <a:pt x="3788664" y="338328"/>
                </a:moveTo>
                <a:lnTo>
                  <a:pt x="3749040" y="295656"/>
                </a:lnTo>
                <a:lnTo>
                  <a:pt x="3706368" y="332232"/>
                </a:lnTo>
                <a:lnTo>
                  <a:pt x="3742944" y="374904"/>
                </a:lnTo>
                <a:lnTo>
                  <a:pt x="3788664" y="338328"/>
                </a:lnTo>
                <a:close/>
              </a:path>
              <a:path w="3962400" h="2463165">
                <a:moveTo>
                  <a:pt x="3962400" y="152400"/>
                </a:moveTo>
                <a:lnTo>
                  <a:pt x="3776472" y="198120"/>
                </a:lnTo>
                <a:lnTo>
                  <a:pt x="3813797" y="241503"/>
                </a:lnTo>
                <a:lnTo>
                  <a:pt x="3794760" y="259080"/>
                </a:lnTo>
                <a:lnTo>
                  <a:pt x="3831336" y="301752"/>
                </a:lnTo>
                <a:lnTo>
                  <a:pt x="3851071" y="284835"/>
                </a:lnTo>
                <a:lnTo>
                  <a:pt x="3889248" y="329184"/>
                </a:lnTo>
                <a:lnTo>
                  <a:pt x="3933380" y="222504"/>
                </a:lnTo>
                <a:lnTo>
                  <a:pt x="3962400" y="152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855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7310" y="572593"/>
            <a:ext cx="5441988" cy="519274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>
              <a:spcBef>
                <a:spcPts val="95"/>
              </a:spcBef>
            </a:pPr>
            <a:r>
              <a:rPr sz="3295" b="1" spc="-10" dirty="0">
                <a:latin typeface="Arial" panose="020B0604020202020204"/>
                <a:cs typeface="Arial" panose="020B0604020202020204"/>
              </a:rPr>
              <a:t>PLC </a:t>
            </a:r>
            <a:r>
              <a:rPr sz="3295" b="1" spc="-5" dirty="0">
                <a:latin typeface="Arial" panose="020B0604020202020204"/>
                <a:cs typeface="Arial" panose="020B0604020202020204"/>
              </a:rPr>
              <a:t>Ladder Logic</a:t>
            </a:r>
            <a:r>
              <a:rPr sz="3295" b="1" spc="-52" dirty="0">
                <a:latin typeface="Arial" panose="020B0604020202020204"/>
                <a:cs typeface="Arial" panose="020B0604020202020204"/>
              </a:rPr>
              <a:t> </a:t>
            </a:r>
            <a:r>
              <a:rPr sz="3295" b="1" spc="-5" dirty="0">
                <a:latin typeface="Arial" panose="020B0604020202020204"/>
                <a:cs typeface="Arial" panose="020B0604020202020204"/>
              </a:rPr>
              <a:t>Program</a:t>
            </a:r>
            <a:endParaRPr sz="3295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24059" y="2240650"/>
            <a:ext cx="6908800" cy="409503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  <p:sp>
        <p:nvSpPr>
          <p:cNvPr id="4" name="object 4"/>
          <p:cNvSpPr txBox="1"/>
          <p:nvPr/>
        </p:nvSpPr>
        <p:spPr>
          <a:xfrm>
            <a:off x="734321" y="1310578"/>
            <a:ext cx="6020993" cy="457841"/>
          </a:xfrm>
          <a:prstGeom prst="rect">
            <a:avLst/>
          </a:prstGeom>
        </p:spPr>
        <p:txBody>
          <a:bodyPr vert="horz" wrap="square" lIns="0" tIns="13739" rIns="0" bIns="0" rtlCol="0">
            <a:spAutoFit/>
          </a:bodyPr>
          <a:lstStyle/>
          <a:p>
            <a:pPr marL="13335">
              <a:spcBef>
                <a:spcPts val="110"/>
              </a:spcBef>
            </a:pPr>
            <a:r>
              <a:rPr sz="2885" b="1" spc="-5" dirty="0">
                <a:solidFill>
                  <a:srgbClr val="00650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885" b="1" i="1" dirty="0">
                <a:solidFill>
                  <a:srgbClr val="006500"/>
                </a:solidFill>
                <a:latin typeface="Arial" panose="020B0604020202020204"/>
                <a:cs typeface="Arial" panose="020B0604020202020204"/>
              </a:rPr>
              <a:t>numbers </a:t>
            </a:r>
            <a:r>
              <a:rPr sz="2885" b="1" spc="-5" dirty="0">
                <a:solidFill>
                  <a:srgbClr val="006500"/>
                </a:solidFill>
                <a:latin typeface="Arial" panose="020B0604020202020204"/>
                <a:cs typeface="Arial" panose="020B0604020202020204"/>
              </a:rPr>
              <a:t>represent</a:t>
            </a:r>
            <a:r>
              <a:rPr sz="2885" b="1" spc="15" dirty="0">
                <a:solidFill>
                  <a:srgbClr val="0065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85" b="1" i="1" spc="-5" dirty="0">
                <a:solidFill>
                  <a:srgbClr val="006500"/>
                </a:solidFill>
                <a:latin typeface="Arial" panose="020B0604020202020204"/>
                <a:cs typeface="Arial" panose="020B0604020202020204"/>
              </a:rPr>
              <a:t>addresses</a:t>
            </a:r>
            <a:endParaRPr sz="2885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93640" y="1744471"/>
            <a:ext cx="4883265" cy="2685011"/>
          </a:xfrm>
          <a:custGeom>
            <a:avLst/>
            <a:gdLst/>
            <a:ahLst/>
            <a:cxnLst/>
            <a:rect l="l" t="t" r="r" b="b"/>
            <a:pathLst>
              <a:path w="4739640" h="2606040">
                <a:moveTo>
                  <a:pt x="51816" y="6096"/>
                </a:moveTo>
                <a:lnTo>
                  <a:pt x="18288" y="0"/>
                </a:lnTo>
                <a:lnTo>
                  <a:pt x="13055" y="17424"/>
                </a:lnTo>
                <a:lnTo>
                  <a:pt x="0" y="21336"/>
                </a:lnTo>
                <a:lnTo>
                  <a:pt x="9144" y="51816"/>
                </a:lnTo>
                <a:lnTo>
                  <a:pt x="25349" y="46964"/>
                </a:lnTo>
                <a:lnTo>
                  <a:pt x="27432" y="48768"/>
                </a:lnTo>
                <a:lnTo>
                  <a:pt x="30911" y="45288"/>
                </a:lnTo>
                <a:lnTo>
                  <a:pt x="39624" y="42672"/>
                </a:lnTo>
                <a:lnTo>
                  <a:pt x="40792" y="38735"/>
                </a:lnTo>
                <a:lnTo>
                  <a:pt x="45720" y="39624"/>
                </a:lnTo>
                <a:lnTo>
                  <a:pt x="47752" y="28448"/>
                </a:lnTo>
                <a:lnTo>
                  <a:pt x="48768" y="27432"/>
                </a:lnTo>
                <a:lnTo>
                  <a:pt x="48056" y="26733"/>
                </a:lnTo>
                <a:lnTo>
                  <a:pt x="51816" y="6096"/>
                </a:lnTo>
                <a:close/>
              </a:path>
              <a:path w="4739640" h="2606040">
                <a:moveTo>
                  <a:pt x="57912" y="103632"/>
                </a:moveTo>
                <a:lnTo>
                  <a:pt x="48768" y="73152"/>
                </a:lnTo>
                <a:lnTo>
                  <a:pt x="18288" y="82296"/>
                </a:lnTo>
                <a:lnTo>
                  <a:pt x="27432" y="112776"/>
                </a:lnTo>
                <a:lnTo>
                  <a:pt x="57912" y="103632"/>
                </a:lnTo>
                <a:close/>
              </a:path>
              <a:path w="4739640" h="2606040">
                <a:moveTo>
                  <a:pt x="76200" y="164592"/>
                </a:moveTo>
                <a:lnTo>
                  <a:pt x="67056" y="134112"/>
                </a:lnTo>
                <a:lnTo>
                  <a:pt x="36576" y="143256"/>
                </a:lnTo>
                <a:lnTo>
                  <a:pt x="45720" y="173736"/>
                </a:lnTo>
                <a:lnTo>
                  <a:pt x="76200" y="164592"/>
                </a:lnTo>
                <a:close/>
              </a:path>
              <a:path w="4739640" h="2606040">
                <a:moveTo>
                  <a:pt x="91440" y="225552"/>
                </a:moveTo>
                <a:lnTo>
                  <a:pt x="82296" y="195072"/>
                </a:lnTo>
                <a:lnTo>
                  <a:pt x="51816" y="204216"/>
                </a:lnTo>
                <a:lnTo>
                  <a:pt x="60960" y="234696"/>
                </a:lnTo>
                <a:lnTo>
                  <a:pt x="91440" y="225552"/>
                </a:lnTo>
                <a:close/>
              </a:path>
              <a:path w="4739640" h="2606040">
                <a:moveTo>
                  <a:pt x="109728" y="286512"/>
                </a:moveTo>
                <a:lnTo>
                  <a:pt x="100584" y="256032"/>
                </a:lnTo>
                <a:lnTo>
                  <a:pt x="70104" y="265176"/>
                </a:lnTo>
                <a:lnTo>
                  <a:pt x="79248" y="295656"/>
                </a:lnTo>
                <a:lnTo>
                  <a:pt x="109728" y="286512"/>
                </a:lnTo>
                <a:close/>
              </a:path>
              <a:path w="4739640" h="2606040">
                <a:moveTo>
                  <a:pt x="121920" y="18288"/>
                </a:moveTo>
                <a:lnTo>
                  <a:pt x="85344" y="12192"/>
                </a:lnTo>
                <a:lnTo>
                  <a:pt x="83451" y="22606"/>
                </a:lnTo>
                <a:lnTo>
                  <a:pt x="79248" y="21336"/>
                </a:lnTo>
                <a:lnTo>
                  <a:pt x="70802" y="49479"/>
                </a:lnTo>
                <a:lnTo>
                  <a:pt x="70104" y="48768"/>
                </a:lnTo>
                <a:lnTo>
                  <a:pt x="48768" y="73152"/>
                </a:lnTo>
                <a:lnTo>
                  <a:pt x="70104" y="94488"/>
                </a:lnTo>
                <a:lnTo>
                  <a:pt x="94488" y="73152"/>
                </a:lnTo>
                <a:lnTo>
                  <a:pt x="74447" y="53124"/>
                </a:lnTo>
                <a:lnTo>
                  <a:pt x="100584" y="60960"/>
                </a:lnTo>
                <a:lnTo>
                  <a:pt x="103187" y="52260"/>
                </a:lnTo>
                <a:lnTo>
                  <a:pt x="112776" y="54864"/>
                </a:lnTo>
                <a:lnTo>
                  <a:pt x="121920" y="18288"/>
                </a:lnTo>
                <a:close/>
              </a:path>
              <a:path w="4739640" h="2606040">
                <a:moveTo>
                  <a:pt x="128016" y="347472"/>
                </a:moveTo>
                <a:lnTo>
                  <a:pt x="118872" y="316992"/>
                </a:lnTo>
                <a:lnTo>
                  <a:pt x="88392" y="326136"/>
                </a:lnTo>
                <a:lnTo>
                  <a:pt x="97536" y="356616"/>
                </a:lnTo>
                <a:lnTo>
                  <a:pt x="128016" y="347472"/>
                </a:lnTo>
                <a:close/>
              </a:path>
              <a:path w="4739640" h="2606040">
                <a:moveTo>
                  <a:pt x="137160" y="118872"/>
                </a:moveTo>
                <a:lnTo>
                  <a:pt x="115824" y="94488"/>
                </a:lnTo>
                <a:lnTo>
                  <a:pt x="94488" y="118872"/>
                </a:lnTo>
                <a:lnTo>
                  <a:pt x="115824" y="140208"/>
                </a:lnTo>
                <a:lnTo>
                  <a:pt x="137160" y="118872"/>
                </a:lnTo>
                <a:close/>
              </a:path>
              <a:path w="4739640" h="2606040">
                <a:moveTo>
                  <a:pt x="146304" y="408432"/>
                </a:moveTo>
                <a:lnTo>
                  <a:pt x="137160" y="377952"/>
                </a:lnTo>
                <a:lnTo>
                  <a:pt x="106680" y="387096"/>
                </a:lnTo>
                <a:lnTo>
                  <a:pt x="115824" y="417576"/>
                </a:lnTo>
                <a:lnTo>
                  <a:pt x="146304" y="408432"/>
                </a:lnTo>
                <a:close/>
              </a:path>
              <a:path w="4739640" h="2606040">
                <a:moveTo>
                  <a:pt x="164592" y="469392"/>
                </a:moveTo>
                <a:lnTo>
                  <a:pt x="155448" y="438912"/>
                </a:lnTo>
                <a:lnTo>
                  <a:pt x="124968" y="448056"/>
                </a:lnTo>
                <a:lnTo>
                  <a:pt x="134112" y="478536"/>
                </a:lnTo>
                <a:lnTo>
                  <a:pt x="164592" y="469392"/>
                </a:lnTo>
                <a:close/>
              </a:path>
              <a:path w="4739640" h="2606040">
                <a:moveTo>
                  <a:pt x="182880" y="530352"/>
                </a:moveTo>
                <a:lnTo>
                  <a:pt x="173736" y="499872"/>
                </a:lnTo>
                <a:lnTo>
                  <a:pt x="143256" y="509016"/>
                </a:lnTo>
                <a:lnTo>
                  <a:pt x="152400" y="539496"/>
                </a:lnTo>
                <a:lnTo>
                  <a:pt x="182880" y="530352"/>
                </a:lnTo>
                <a:close/>
              </a:path>
              <a:path w="4739640" h="2606040">
                <a:moveTo>
                  <a:pt x="182880" y="161544"/>
                </a:moveTo>
                <a:lnTo>
                  <a:pt x="161544" y="140208"/>
                </a:lnTo>
                <a:lnTo>
                  <a:pt x="137160" y="161544"/>
                </a:lnTo>
                <a:lnTo>
                  <a:pt x="161544" y="185928"/>
                </a:lnTo>
                <a:lnTo>
                  <a:pt x="182880" y="161544"/>
                </a:lnTo>
                <a:close/>
              </a:path>
              <a:path w="4739640" h="2606040">
                <a:moveTo>
                  <a:pt x="188976" y="33528"/>
                </a:moveTo>
                <a:lnTo>
                  <a:pt x="155448" y="24384"/>
                </a:lnTo>
                <a:lnTo>
                  <a:pt x="151815" y="46164"/>
                </a:lnTo>
                <a:lnTo>
                  <a:pt x="140208" y="42672"/>
                </a:lnTo>
                <a:lnTo>
                  <a:pt x="131064" y="73152"/>
                </a:lnTo>
                <a:lnTo>
                  <a:pt x="161544" y="82296"/>
                </a:lnTo>
                <a:lnTo>
                  <a:pt x="166979" y="64173"/>
                </a:lnTo>
                <a:lnTo>
                  <a:pt x="182880" y="67056"/>
                </a:lnTo>
                <a:lnTo>
                  <a:pt x="188976" y="33528"/>
                </a:lnTo>
                <a:close/>
              </a:path>
              <a:path w="4739640" h="2606040">
                <a:moveTo>
                  <a:pt x="201168" y="591312"/>
                </a:moveTo>
                <a:lnTo>
                  <a:pt x="192024" y="560832"/>
                </a:lnTo>
                <a:lnTo>
                  <a:pt x="161544" y="569976"/>
                </a:lnTo>
                <a:lnTo>
                  <a:pt x="170688" y="600456"/>
                </a:lnTo>
                <a:lnTo>
                  <a:pt x="201168" y="591312"/>
                </a:lnTo>
                <a:close/>
              </a:path>
              <a:path w="4739640" h="2606040">
                <a:moveTo>
                  <a:pt x="219456" y="652272"/>
                </a:moveTo>
                <a:lnTo>
                  <a:pt x="210312" y="621792"/>
                </a:lnTo>
                <a:lnTo>
                  <a:pt x="179832" y="630936"/>
                </a:lnTo>
                <a:lnTo>
                  <a:pt x="188976" y="661416"/>
                </a:lnTo>
                <a:lnTo>
                  <a:pt x="219456" y="652272"/>
                </a:lnTo>
                <a:close/>
              </a:path>
              <a:path w="4739640" h="2606040">
                <a:moveTo>
                  <a:pt x="228600" y="207264"/>
                </a:moveTo>
                <a:lnTo>
                  <a:pt x="204216" y="185928"/>
                </a:lnTo>
                <a:lnTo>
                  <a:pt x="182880" y="207264"/>
                </a:lnTo>
                <a:lnTo>
                  <a:pt x="204216" y="228600"/>
                </a:lnTo>
                <a:lnTo>
                  <a:pt x="228600" y="207264"/>
                </a:lnTo>
                <a:close/>
              </a:path>
              <a:path w="4739640" h="2606040">
                <a:moveTo>
                  <a:pt x="234696" y="713232"/>
                </a:moveTo>
                <a:lnTo>
                  <a:pt x="225552" y="682752"/>
                </a:lnTo>
                <a:lnTo>
                  <a:pt x="195072" y="691896"/>
                </a:lnTo>
                <a:lnTo>
                  <a:pt x="204216" y="722376"/>
                </a:lnTo>
                <a:lnTo>
                  <a:pt x="234696" y="713232"/>
                </a:lnTo>
                <a:close/>
              </a:path>
              <a:path w="4739640" h="2606040">
                <a:moveTo>
                  <a:pt x="252984" y="774192"/>
                </a:moveTo>
                <a:lnTo>
                  <a:pt x="243840" y="743712"/>
                </a:lnTo>
                <a:lnTo>
                  <a:pt x="213360" y="752856"/>
                </a:lnTo>
                <a:lnTo>
                  <a:pt x="222504" y="783336"/>
                </a:lnTo>
                <a:lnTo>
                  <a:pt x="252984" y="774192"/>
                </a:lnTo>
                <a:close/>
              </a:path>
              <a:path w="4739640" h="2606040">
                <a:moveTo>
                  <a:pt x="259080" y="45720"/>
                </a:moveTo>
                <a:lnTo>
                  <a:pt x="222504" y="39624"/>
                </a:lnTo>
                <a:lnTo>
                  <a:pt x="217436" y="67475"/>
                </a:lnTo>
                <a:lnTo>
                  <a:pt x="201168" y="60960"/>
                </a:lnTo>
                <a:lnTo>
                  <a:pt x="188976" y="91440"/>
                </a:lnTo>
                <a:lnTo>
                  <a:pt x="219456" y="100584"/>
                </a:lnTo>
                <a:lnTo>
                  <a:pt x="230505" y="75717"/>
                </a:lnTo>
                <a:lnTo>
                  <a:pt x="249936" y="79248"/>
                </a:lnTo>
                <a:lnTo>
                  <a:pt x="259080" y="45720"/>
                </a:lnTo>
                <a:close/>
              </a:path>
              <a:path w="4739640" h="2606040">
                <a:moveTo>
                  <a:pt x="271272" y="835152"/>
                </a:moveTo>
                <a:lnTo>
                  <a:pt x="262128" y="804672"/>
                </a:lnTo>
                <a:lnTo>
                  <a:pt x="231648" y="813816"/>
                </a:lnTo>
                <a:lnTo>
                  <a:pt x="240792" y="844296"/>
                </a:lnTo>
                <a:lnTo>
                  <a:pt x="271272" y="835152"/>
                </a:lnTo>
                <a:close/>
              </a:path>
              <a:path w="4739640" h="2606040">
                <a:moveTo>
                  <a:pt x="274320" y="252984"/>
                </a:moveTo>
                <a:lnTo>
                  <a:pt x="249936" y="228600"/>
                </a:lnTo>
                <a:lnTo>
                  <a:pt x="228600" y="252984"/>
                </a:lnTo>
                <a:lnTo>
                  <a:pt x="249936" y="274320"/>
                </a:lnTo>
                <a:lnTo>
                  <a:pt x="274320" y="252984"/>
                </a:lnTo>
                <a:close/>
              </a:path>
              <a:path w="4739640" h="2606040">
                <a:moveTo>
                  <a:pt x="289560" y="896112"/>
                </a:moveTo>
                <a:lnTo>
                  <a:pt x="280416" y="865632"/>
                </a:lnTo>
                <a:lnTo>
                  <a:pt x="249936" y="874776"/>
                </a:lnTo>
                <a:lnTo>
                  <a:pt x="259080" y="905256"/>
                </a:lnTo>
                <a:lnTo>
                  <a:pt x="289560" y="896112"/>
                </a:lnTo>
                <a:close/>
              </a:path>
              <a:path w="4739640" h="2606040">
                <a:moveTo>
                  <a:pt x="289560" y="91440"/>
                </a:moveTo>
                <a:lnTo>
                  <a:pt x="262128" y="82296"/>
                </a:lnTo>
                <a:lnTo>
                  <a:pt x="249936" y="112776"/>
                </a:lnTo>
                <a:lnTo>
                  <a:pt x="280416" y="121920"/>
                </a:lnTo>
                <a:lnTo>
                  <a:pt x="289560" y="91440"/>
                </a:lnTo>
                <a:close/>
              </a:path>
              <a:path w="4739640" h="2606040">
                <a:moveTo>
                  <a:pt x="307848" y="957072"/>
                </a:moveTo>
                <a:lnTo>
                  <a:pt x="298704" y="926592"/>
                </a:lnTo>
                <a:lnTo>
                  <a:pt x="268224" y="935736"/>
                </a:lnTo>
                <a:lnTo>
                  <a:pt x="277368" y="966216"/>
                </a:lnTo>
                <a:lnTo>
                  <a:pt x="307848" y="957072"/>
                </a:lnTo>
                <a:close/>
              </a:path>
              <a:path w="4739640" h="2606040">
                <a:moveTo>
                  <a:pt x="316992" y="295656"/>
                </a:moveTo>
                <a:lnTo>
                  <a:pt x="295656" y="274320"/>
                </a:lnTo>
                <a:lnTo>
                  <a:pt x="274320" y="295656"/>
                </a:lnTo>
                <a:lnTo>
                  <a:pt x="295656" y="320040"/>
                </a:lnTo>
                <a:lnTo>
                  <a:pt x="316992" y="295656"/>
                </a:lnTo>
                <a:close/>
              </a:path>
              <a:path w="4739640" h="2606040">
                <a:moveTo>
                  <a:pt x="326136" y="1018032"/>
                </a:moveTo>
                <a:lnTo>
                  <a:pt x="316992" y="987552"/>
                </a:lnTo>
                <a:lnTo>
                  <a:pt x="286512" y="996696"/>
                </a:lnTo>
                <a:lnTo>
                  <a:pt x="295656" y="1027176"/>
                </a:lnTo>
                <a:lnTo>
                  <a:pt x="326136" y="1018032"/>
                </a:lnTo>
                <a:close/>
              </a:path>
              <a:path w="4739640" h="2606040">
                <a:moveTo>
                  <a:pt x="326136" y="57912"/>
                </a:moveTo>
                <a:lnTo>
                  <a:pt x="292608" y="51816"/>
                </a:lnTo>
                <a:lnTo>
                  <a:pt x="286512" y="85344"/>
                </a:lnTo>
                <a:lnTo>
                  <a:pt x="320040" y="94488"/>
                </a:lnTo>
                <a:lnTo>
                  <a:pt x="326136" y="57912"/>
                </a:lnTo>
                <a:close/>
              </a:path>
              <a:path w="4739640" h="2606040">
                <a:moveTo>
                  <a:pt x="344424" y="1078992"/>
                </a:moveTo>
                <a:lnTo>
                  <a:pt x="335280" y="1048512"/>
                </a:lnTo>
                <a:lnTo>
                  <a:pt x="304800" y="1057656"/>
                </a:lnTo>
                <a:lnTo>
                  <a:pt x="313944" y="1088136"/>
                </a:lnTo>
                <a:lnTo>
                  <a:pt x="344424" y="1078992"/>
                </a:lnTo>
                <a:close/>
              </a:path>
              <a:path w="4739640" h="2606040">
                <a:moveTo>
                  <a:pt x="350520" y="112776"/>
                </a:moveTo>
                <a:lnTo>
                  <a:pt x="320040" y="100584"/>
                </a:lnTo>
                <a:lnTo>
                  <a:pt x="310896" y="131064"/>
                </a:lnTo>
                <a:lnTo>
                  <a:pt x="341376" y="143256"/>
                </a:lnTo>
                <a:lnTo>
                  <a:pt x="350520" y="112776"/>
                </a:lnTo>
                <a:close/>
              </a:path>
              <a:path w="4739640" h="2606040">
                <a:moveTo>
                  <a:pt x="362712" y="1139952"/>
                </a:moveTo>
                <a:lnTo>
                  <a:pt x="353568" y="1109472"/>
                </a:lnTo>
                <a:lnTo>
                  <a:pt x="323088" y="1118616"/>
                </a:lnTo>
                <a:lnTo>
                  <a:pt x="332232" y="1149096"/>
                </a:lnTo>
                <a:lnTo>
                  <a:pt x="362712" y="1139952"/>
                </a:lnTo>
                <a:close/>
              </a:path>
              <a:path w="4739640" h="2606040">
                <a:moveTo>
                  <a:pt x="362712" y="341376"/>
                </a:moveTo>
                <a:lnTo>
                  <a:pt x="341376" y="320040"/>
                </a:lnTo>
                <a:lnTo>
                  <a:pt x="316992" y="341376"/>
                </a:lnTo>
                <a:lnTo>
                  <a:pt x="341376" y="365760"/>
                </a:lnTo>
                <a:lnTo>
                  <a:pt x="362712" y="341376"/>
                </a:lnTo>
                <a:close/>
              </a:path>
              <a:path w="4739640" h="2606040">
                <a:moveTo>
                  <a:pt x="377952" y="1200912"/>
                </a:moveTo>
                <a:lnTo>
                  <a:pt x="371856" y="1170432"/>
                </a:lnTo>
                <a:lnTo>
                  <a:pt x="341376" y="1179576"/>
                </a:lnTo>
                <a:lnTo>
                  <a:pt x="347472" y="1210056"/>
                </a:lnTo>
                <a:lnTo>
                  <a:pt x="377952" y="1200912"/>
                </a:lnTo>
                <a:close/>
              </a:path>
              <a:path w="4739640" h="2606040">
                <a:moveTo>
                  <a:pt x="396240" y="1261872"/>
                </a:moveTo>
                <a:lnTo>
                  <a:pt x="387096" y="1231392"/>
                </a:lnTo>
                <a:lnTo>
                  <a:pt x="356616" y="1240536"/>
                </a:lnTo>
                <a:lnTo>
                  <a:pt x="365760" y="1271016"/>
                </a:lnTo>
                <a:lnTo>
                  <a:pt x="396240" y="1261872"/>
                </a:lnTo>
                <a:close/>
              </a:path>
              <a:path w="4739640" h="2606040">
                <a:moveTo>
                  <a:pt x="396240" y="73152"/>
                </a:moveTo>
                <a:lnTo>
                  <a:pt x="359664" y="67056"/>
                </a:lnTo>
                <a:lnTo>
                  <a:pt x="353568" y="100584"/>
                </a:lnTo>
                <a:lnTo>
                  <a:pt x="387096" y="106680"/>
                </a:lnTo>
                <a:lnTo>
                  <a:pt x="396240" y="73152"/>
                </a:lnTo>
                <a:close/>
              </a:path>
              <a:path w="4739640" h="2606040">
                <a:moveTo>
                  <a:pt x="408432" y="387096"/>
                </a:moveTo>
                <a:lnTo>
                  <a:pt x="384048" y="365760"/>
                </a:lnTo>
                <a:lnTo>
                  <a:pt x="362712" y="387096"/>
                </a:lnTo>
                <a:lnTo>
                  <a:pt x="384048" y="408432"/>
                </a:lnTo>
                <a:lnTo>
                  <a:pt x="408432" y="387096"/>
                </a:lnTo>
                <a:close/>
              </a:path>
              <a:path w="4739640" h="2606040">
                <a:moveTo>
                  <a:pt x="411480" y="131064"/>
                </a:moveTo>
                <a:lnTo>
                  <a:pt x="381000" y="121920"/>
                </a:lnTo>
                <a:lnTo>
                  <a:pt x="371856" y="152400"/>
                </a:lnTo>
                <a:lnTo>
                  <a:pt x="402336" y="161544"/>
                </a:lnTo>
                <a:lnTo>
                  <a:pt x="411480" y="131064"/>
                </a:lnTo>
                <a:close/>
              </a:path>
              <a:path w="4739640" h="2606040">
                <a:moveTo>
                  <a:pt x="414528" y="1322832"/>
                </a:moveTo>
                <a:lnTo>
                  <a:pt x="405384" y="1292352"/>
                </a:lnTo>
                <a:lnTo>
                  <a:pt x="374904" y="1301496"/>
                </a:lnTo>
                <a:lnTo>
                  <a:pt x="384048" y="1331976"/>
                </a:lnTo>
                <a:lnTo>
                  <a:pt x="414528" y="1322832"/>
                </a:lnTo>
                <a:close/>
              </a:path>
              <a:path w="4739640" h="2606040">
                <a:moveTo>
                  <a:pt x="432816" y="1383792"/>
                </a:moveTo>
                <a:lnTo>
                  <a:pt x="423672" y="1353312"/>
                </a:lnTo>
                <a:lnTo>
                  <a:pt x="393192" y="1362456"/>
                </a:lnTo>
                <a:lnTo>
                  <a:pt x="402336" y="1392936"/>
                </a:lnTo>
                <a:lnTo>
                  <a:pt x="432816" y="1383792"/>
                </a:lnTo>
                <a:close/>
              </a:path>
              <a:path w="4739640" h="2606040">
                <a:moveTo>
                  <a:pt x="451104" y="1444752"/>
                </a:moveTo>
                <a:lnTo>
                  <a:pt x="441960" y="1414272"/>
                </a:lnTo>
                <a:lnTo>
                  <a:pt x="411480" y="1423416"/>
                </a:lnTo>
                <a:lnTo>
                  <a:pt x="420624" y="1453896"/>
                </a:lnTo>
                <a:lnTo>
                  <a:pt x="451104" y="1444752"/>
                </a:lnTo>
                <a:close/>
              </a:path>
              <a:path w="4739640" h="2606040">
                <a:moveTo>
                  <a:pt x="451104" y="432816"/>
                </a:moveTo>
                <a:lnTo>
                  <a:pt x="429768" y="408432"/>
                </a:lnTo>
                <a:lnTo>
                  <a:pt x="408432" y="432816"/>
                </a:lnTo>
                <a:lnTo>
                  <a:pt x="429768" y="454152"/>
                </a:lnTo>
                <a:lnTo>
                  <a:pt x="451104" y="432816"/>
                </a:lnTo>
                <a:close/>
              </a:path>
              <a:path w="4739640" h="2606040">
                <a:moveTo>
                  <a:pt x="463296" y="85344"/>
                </a:moveTo>
                <a:lnTo>
                  <a:pt x="429768" y="79248"/>
                </a:lnTo>
                <a:lnTo>
                  <a:pt x="423672" y="112776"/>
                </a:lnTo>
                <a:lnTo>
                  <a:pt x="457200" y="118872"/>
                </a:lnTo>
                <a:lnTo>
                  <a:pt x="463296" y="85344"/>
                </a:lnTo>
                <a:close/>
              </a:path>
              <a:path w="4739640" h="2606040">
                <a:moveTo>
                  <a:pt x="469392" y="1505712"/>
                </a:moveTo>
                <a:lnTo>
                  <a:pt x="460248" y="1475232"/>
                </a:lnTo>
                <a:lnTo>
                  <a:pt x="429768" y="1484376"/>
                </a:lnTo>
                <a:lnTo>
                  <a:pt x="438912" y="1514856"/>
                </a:lnTo>
                <a:lnTo>
                  <a:pt x="469392" y="1505712"/>
                </a:lnTo>
                <a:close/>
              </a:path>
              <a:path w="4739640" h="2606040">
                <a:moveTo>
                  <a:pt x="472440" y="152400"/>
                </a:moveTo>
                <a:lnTo>
                  <a:pt x="441960" y="143256"/>
                </a:lnTo>
                <a:lnTo>
                  <a:pt x="432816" y="170688"/>
                </a:lnTo>
                <a:lnTo>
                  <a:pt x="460248" y="182880"/>
                </a:lnTo>
                <a:lnTo>
                  <a:pt x="472440" y="152400"/>
                </a:lnTo>
                <a:close/>
              </a:path>
              <a:path w="4739640" h="2606040">
                <a:moveTo>
                  <a:pt x="487680" y="1566672"/>
                </a:moveTo>
                <a:lnTo>
                  <a:pt x="478536" y="1536192"/>
                </a:lnTo>
                <a:lnTo>
                  <a:pt x="448056" y="1545336"/>
                </a:lnTo>
                <a:lnTo>
                  <a:pt x="457200" y="1575816"/>
                </a:lnTo>
                <a:lnTo>
                  <a:pt x="487680" y="1566672"/>
                </a:lnTo>
                <a:close/>
              </a:path>
              <a:path w="4739640" h="2606040">
                <a:moveTo>
                  <a:pt x="496824" y="475488"/>
                </a:moveTo>
                <a:lnTo>
                  <a:pt x="475488" y="454152"/>
                </a:lnTo>
                <a:lnTo>
                  <a:pt x="451104" y="475488"/>
                </a:lnTo>
                <a:lnTo>
                  <a:pt x="475488" y="499872"/>
                </a:lnTo>
                <a:lnTo>
                  <a:pt x="496824" y="475488"/>
                </a:lnTo>
                <a:close/>
              </a:path>
              <a:path w="4739640" h="2606040">
                <a:moveTo>
                  <a:pt x="505968" y="1627632"/>
                </a:moveTo>
                <a:lnTo>
                  <a:pt x="496824" y="1597152"/>
                </a:lnTo>
                <a:lnTo>
                  <a:pt x="466344" y="1606296"/>
                </a:lnTo>
                <a:lnTo>
                  <a:pt x="475488" y="1636776"/>
                </a:lnTo>
                <a:lnTo>
                  <a:pt x="505968" y="1627632"/>
                </a:lnTo>
                <a:close/>
              </a:path>
              <a:path w="4739640" h="2606040">
                <a:moveTo>
                  <a:pt x="521208" y="1688592"/>
                </a:moveTo>
                <a:lnTo>
                  <a:pt x="515112" y="1658112"/>
                </a:lnTo>
                <a:lnTo>
                  <a:pt x="484632" y="1667256"/>
                </a:lnTo>
                <a:lnTo>
                  <a:pt x="490728" y="1697736"/>
                </a:lnTo>
                <a:lnTo>
                  <a:pt x="521208" y="1688592"/>
                </a:lnTo>
                <a:close/>
              </a:path>
              <a:path w="4739640" h="2606040">
                <a:moveTo>
                  <a:pt x="530352" y="170688"/>
                </a:moveTo>
                <a:lnTo>
                  <a:pt x="502920" y="161544"/>
                </a:lnTo>
                <a:lnTo>
                  <a:pt x="490728" y="192024"/>
                </a:lnTo>
                <a:lnTo>
                  <a:pt x="521208" y="201168"/>
                </a:lnTo>
                <a:lnTo>
                  <a:pt x="530352" y="170688"/>
                </a:lnTo>
                <a:close/>
              </a:path>
              <a:path w="4739640" h="2606040">
                <a:moveTo>
                  <a:pt x="533400" y="97536"/>
                </a:moveTo>
                <a:lnTo>
                  <a:pt x="496824" y="91440"/>
                </a:lnTo>
                <a:lnTo>
                  <a:pt x="490728" y="128016"/>
                </a:lnTo>
                <a:lnTo>
                  <a:pt x="524256" y="134112"/>
                </a:lnTo>
                <a:lnTo>
                  <a:pt x="533400" y="97536"/>
                </a:lnTo>
                <a:close/>
              </a:path>
              <a:path w="4739640" h="2606040">
                <a:moveTo>
                  <a:pt x="539496" y="1749552"/>
                </a:moveTo>
                <a:lnTo>
                  <a:pt x="530352" y="1719072"/>
                </a:lnTo>
                <a:lnTo>
                  <a:pt x="499872" y="1728216"/>
                </a:lnTo>
                <a:lnTo>
                  <a:pt x="509016" y="1755648"/>
                </a:lnTo>
                <a:lnTo>
                  <a:pt x="539496" y="1749552"/>
                </a:lnTo>
                <a:close/>
              </a:path>
              <a:path w="4739640" h="2606040">
                <a:moveTo>
                  <a:pt x="542544" y="521208"/>
                </a:moveTo>
                <a:lnTo>
                  <a:pt x="521208" y="499872"/>
                </a:lnTo>
                <a:lnTo>
                  <a:pt x="496824" y="521208"/>
                </a:lnTo>
                <a:lnTo>
                  <a:pt x="521208" y="542544"/>
                </a:lnTo>
                <a:lnTo>
                  <a:pt x="542544" y="521208"/>
                </a:lnTo>
                <a:close/>
              </a:path>
              <a:path w="4739640" h="2606040">
                <a:moveTo>
                  <a:pt x="557784" y="1810512"/>
                </a:moveTo>
                <a:lnTo>
                  <a:pt x="548640" y="1780032"/>
                </a:lnTo>
                <a:lnTo>
                  <a:pt x="518160" y="1786128"/>
                </a:lnTo>
                <a:lnTo>
                  <a:pt x="527304" y="1816608"/>
                </a:lnTo>
                <a:lnTo>
                  <a:pt x="557784" y="1810512"/>
                </a:lnTo>
                <a:close/>
              </a:path>
              <a:path w="4739640" h="2606040">
                <a:moveTo>
                  <a:pt x="576072" y="1871472"/>
                </a:moveTo>
                <a:lnTo>
                  <a:pt x="566928" y="1840992"/>
                </a:lnTo>
                <a:lnTo>
                  <a:pt x="536448" y="1847088"/>
                </a:lnTo>
                <a:lnTo>
                  <a:pt x="545592" y="1877568"/>
                </a:lnTo>
                <a:lnTo>
                  <a:pt x="576072" y="1871472"/>
                </a:lnTo>
                <a:close/>
              </a:path>
              <a:path w="4739640" h="2606040">
                <a:moveTo>
                  <a:pt x="588264" y="566928"/>
                </a:moveTo>
                <a:lnTo>
                  <a:pt x="563880" y="542544"/>
                </a:lnTo>
                <a:lnTo>
                  <a:pt x="542544" y="566928"/>
                </a:lnTo>
                <a:lnTo>
                  <a:pt x="563880" y="588264"/>
                </a:lnTo>
                <a:lnTo>
                  <a:pt x="588264" y="566928"/>
                </a:lnTo>
                <a:close/>
              </a:path>
              <a:path w="4739640" h="2606040">
                <a:moveTo>
                  <a:pt x="591312" y="192024"/>
                </a:moveTo>
                <a:lnTo>
                  <a:pt x="560832" y="182880"/>
                </a:lnTo>
                <a:lnTo>
                  <a:pt x="551688" y="213360"/>
                </a:lnTo>
                <a:lnTo>
                  <a:pt x="582168" y="222504"/>
                </a:lnTo>
                <a:lnTo>
                  <a:pt x="591312" y="192024"/>
                </a:lnTo>
                <a:close/>
              </a:path>
              <a:path w="4739640" h="2606040">
                <a:moveTo>
                  <a:pt x="594360" y="1932432"/>
                </a:moveTo>
                <a:lnTo>
                  <a:pt x="585216" y="1901952"/>
                </a:lnTo>
                <a:lnTo>
                  <a:pt x="554736" y="1908048"/>
                </a:lnTo>
                <a:lnTo>
                  <a:pt x="563880" y="1938528"/>
                </a:lnTo>
                <a:lnTo>
                  <a:pt x="594360" y="1932432"/>
                </a:lnTo>
                <a:close/>
              </a:path>
              <a:path w="4739640" h="2606040">
                <a:moveTo>
                  <a:pt x="600456" y="112776"/>
                </a:moveTo>
                <a:lnTo>
                  <a:pt x="566928" y="106680"/>
                </a:lnTo>
                <a:lnTo>
                  <a:pt x="560832" y="140208"/>
                </a:lnTo>
                <a:lnTo>
                  <a:pt x="594360" y="146304"/>
                </a:lnTo>
                <a:lnTo>
                  <a:pt x="600456" y="112776"/>
                </a:lnTo>
                <a:close/>
              </a:path>
              <a:path w="4739640" h="2606040">
                <a:moveTo>
                  <a:pt x="612648" y="1993392"/>
                </a:moveTo>
                <a:lnTo>
                  <a:pt x="603504" y="1962912"/>
                </a:lnTo>
                <a:lnTo>
                  <a:pt x="573024" y="1969008"/>
                </a:lnTo>
                <a:lnTo>
                  <a:pt x="582168" y="1999488"/>
                </a:lnTo>
                <a:lnTo>
                  <a:pt x="612648" y="1993392"/>
                </a:lnTo>
                <a:close/>
              </a:path>
              <a:path w="4739640" h="2606040">
                <a:moveTo>
                  <a:pt x="630936" y="2051304"/>
                </a:moveTo>
                <a:lnTo>
                  <a:pt x="621792" y="2023872"/>
                </a:lnTo>
                <a:lnTo>
                  <a:pt x="591312" y="2029968"/>
                </a:lnTo>
                <a:lnTo>
                  <a:pt x="600456" y="2060448"/>
                </a:lnTo>
                <a:lnTo>
                  <a:pt x="630936" y="2051304"/>
                </a:lnTo>
                <a:close/>
              </a:path>
              <a:path w="4739640" h="2606040">
                <a:moveTo>
                  <a:pt x="630936" y="612648"/>
                </a:moveTo>
                <a:lnTo>
                  <a:pt x="609600" y="588264"/>
                </a:lnTo>
                <a:lnTo>
                  <a:pt x="588264" y="612648"/>
                </a:lnTo>
                <a:lnTo>
                  <a:pt x="609600" y="633984"/>
                </a:lnTo>
                <a:lnTo>
                  <a:pt x="630936" y="612648"/>
                </a:lnTo>
                <a:close/>
              </a:path>
              <a:path w="4739640" h="2606040">
                <a:moveTo>
                  <a:pt x="649224" y="2112264"/>
                </a:moveTo>
                <a:lnTo>
                  <a:pt x="640080" y="2081784"/>
                </a:lnTo>
                <a:lnTo>
                  <a:pt x="609600" y="2090928"/>
                </a:lnTo>
                <a:lnTo>
                  <a:pt x="618744" y="2121408"/>
                </a:lnTo>
                <a:lnTo>
                  <a:pt x="649224" y="2112264"/>
                </a:lnTo>
                <a:close/>
              </a:path>
              <a:path w="4739640" h="2606040">
                <a:moveTo>
                  <a:pt x="652272" y="213360"/>
                </a:moveTo>
                <a:lnTo>
                  <a:pt x="621792" y="201168"/>
                </a:lnTo>
                <a:lnTo>
                  <a:pt x="612648" y="231648"/>
                </a:lnTo>
                <a:lnTo>
                  <a:pt x="643128" y="243840"/>
                </a:lnTo>
                <a:lnTo>
                  <a:pt x="652272" y="213360"/>
                </a:lnTo>
                <a:close/>
              </a:path>
              <a:path w="4739640" h="2606040">
                <a:moveTo>
                  <a:pt x="667512" y="2173224"/>
                </a:moveTo>
                <a:lnTo>
                  <a:pt x="658368" y="2142744"/>
                </a:lnTo>
                <a:lnTo>
                  <a:pt x="627888" y="2151888"/>
                </a:lnTo>
                <a:lnTo>
                  <a:pt x="637032" y="2182368"/>
                </a:lnTo>
                <a:lnTo>
                  <a:pt x="667512" y="2173224"/>
                </a:lnTo>
                <a:close/>
              </a:path>
              <a:path w="4739640" h="2606040">
                <a:moveTo>
                  <a:pt x="670560" y="124968"/>
                </a:moveTo>
                <a:lnTo>
                  <a:pt x="633984" y="118872"/>
                </a:lnTo>
                <a:lnTo>
                  <a:pt x="627888" y="152400"/>
                </a:lnTo>
                <a:lnTo>
                  <a:pt x="661416" y="158496"/>
                </a:lnTo>
                <a:lnTo>
                  <a:pt x="670560" y="124968"/>
                </a:lnTo>
                <a:close/>
              </a:path>
              <a:path w="4739640" h="2606040">
                <a:moveTo>
                  <a:pt x="676656" y="655320"/>
                </a:moveTo>
                <a:lnTo>
                  <a:pt x="655320" y="633984"/>
                </a:lnTo>
                <a:lnTo>
                  <a:pt x="630936" y="655320"/>
                </a:lnTo>
                <a:lnTo>
                  <a:pt x="655320" y="679704"/>
                </a:lnTo>
                <a:lnTo>
                  <a:pt x="676656" y="655320"/>
                </a:lnTo>
                <a:close/>
              </a:path>
              <a:path w="4739640" h="2606040">
                <a:moveTo>
                  <a:pt x="682752" y="2234184"/>
                </a:moveTo>
                <a:lnTo>
                  <a:pt x="673608" y="2203704"/>
                </a:lnTo>
                <a:lnTo>
                  <a:pt x="643128" y="2212848"/>
                </a:lnTo>
                <a:lnTo>
                  <a:pt x="652272" y="2243328"/>
                </a:lnTo>
                <a:lnTo>
                  <a:pt x="682752" y="2234184"/>
                </a:lnTo>
                <a:close/>
              </a:path>
              <a:path w="4739640" h="2606040">
                <a:moveTo>
                  <a:pt x="701040" y="2295144"/>
                </a:moveTo>
                <a:lnTo>
                  <a:pt x="691896" y="2264664"/>
                </a:lnTo>
                <a:lnTo>
                  <a:pt x="661416" y="2273808"/>
                </a:lnTo>
                <a:lnTo>
                  <a:pt x="670560" y="2304288"/>
                </a:lnTo>
                <a:lnTo>
                  <a:pt x="701040" y="2295144"/>
                </a:lnTo>
                <a:close/>
              </a:path>
              <a:path w="4739640" h="2606040">
                <a:moveTo>
                  <a:pt x="713232" y="231648"/>
                </a:moveTo>
                <a:lnTo>
                  <a:pt x="682752" y="222504"/>
                </a:lnTo>
                <a:lnTo>
                  <a:pt x="673608" y="252984"/>
                </a:lnTo>
                <a:lnTo>
                  <a:pt x="701040" y="262128"/>
                </a:lnTo>
                <a:lnTo>
                  <a:pt x="713232" y="231648"/>
                </a:lnTo>
                <a:close/>
              </a:path>
              <a:path w="4739640" h="2606040">
                <a:moveTo>
                  <a:pt x="719328" y="2356104"/>
                </a:moveTo>
                <a:lnTo>
                  <a:pt x="710184" y="2325624"/>
                </a:lnTo>
                <a:lnTo>
                  <a:pt x="679704" y="2334768"/>
                </a:lnTo>
                <a:lnTo>
                  <a:pt x="688848" y="2365248"/>
                </a:lnTo>
                <a:lnTo>
                  <a:pt x="719328" y="2356104"/>
                </a:lnTo>
                <a:close/>
              </a:path>
              <a:path w="4739640" h="2606040">
                <a:moveTo>
                  <a:pt x="722376" y="701040"/>
                </a:moveTo>
                <a:lnTo>
                  <a:pt x="697992" y="679704"/>
                </a:lnTo>
                <a:lnTo>
                  <a:pt x="676656" y="701040"/>
                </a:lnTo>
                <a:lnTo>
                  <a:pt x="697992" y="722376"/>
                </a:lnTo>
                <a:lnTo>
                  <a:pt x="722376" y="701040"/>
                </a:lnTo>
                <a:close/>
              </a:path>
              <a:path w="4739640" h="2606040">
                <a:moveTo>
                  <a:pt x="737616" y="2417064"/>
                </a:moveTo>
                <a:lnTo>
                  <a:pt x="728472" y="2386584"/>
                </a:lnTo>
                <a:lnTo>
                  <a:pt x="697992" y="2395728"/>
                </a:lnTo>
                <a:lnTo>
                  <a:pt x="707136" y="2426208"/>
                </a:lnTo>
                <a:lnTo>
                  <a:pt x="737616" y="2417064"/>
                </a:lnTo>
                <a:close/>
              </a:path>
              <a:path w="4739640" h="2606040">
                <a:moveTo>
                  <a:pt x="737616" y="140208"/>
                </a:moveTo>
                <a:lnTo>
                  <a:pt x="704088" y="131064"/>
                </a:lnTo>
                <a:lnTo>
                  <a:pt x="697992" y="167640"/>
                </a:lnTo>
                <a:lnTo>
                  <a:pt x="731520" y="173736"/>
                </a:lnTo>
                <a:lnTo>
                  <a:pt x="737616" y="140208"/>
                </a:lnTo>
                <a:close/>
              </a:path>
              <a:path w="4739640" h="2606040">
                <a:moveTo>
                  <a:pt x="755904" y="2478024"/>
                </a:moveTo>
                <a:lnTo>
                  <a:pt x="746760" y="2447544"/>
                </a:lnTo>
                <a:lnTo>
                  <a:pt x="716280" y="2456688"/>
                </a:lnTo>
                <a:lnTo>
                  <a:pt x="725424" y="2487168"/>
                </a:lnTo>
                <a:lnTo>
                  <a:pt x="755904" y="2478024"/>
                </a:lnTo>
                <a:close/>
              </a:path>
              <a:path w="4739640" h="2606040">
                <a:moveTo>
                  <a:pt x="768096" y="746760"/>
                </a:moveTo>
                <a:lnTo>
                  <a:pt x="743712" y="722376"/>
                </a:lnTo>
                <a:lnTo>
                  <a:pt x="722376" y="746760"/>
                </a:lnTo>
                <a:lnTo>
                  <a:pt x="743712" y="768096"/>
                </a:lnTo>
                <a:lnTo>
                  <a:pt x="768096" y="746760"/>
                </a:lnTo>
                <a:close/>
              </a:path>
              <a:path w="4739640" h="2606040">
                <a:moveTo>
                  <a:pt x="774192" y="252984"/>
                </a:moveTo>
                <a:lnTo>
                  <a:pt x="743712" y="243840"/>
                </a:lnTo>
                <a:lnTo>
                  <a:pt x="731520" y="271272"/>
                </a:lnTo>
                <a:lnTo>
                  <a:pt x="762000" y="283464"/>
                </a:lnTo>
                <a:lnTo>
                  <a:pt x="774192" y="252984"/>
                </a:lnTo>
                <a:close/>
              </a:path>
              <a:path w="4739640" h="2606040">
                <a:moveTo>
                  <a:pt x="795528" y="2502408"/>
                </a:moveTo>
                <a:lnTo>
                  <a:pt x="765530" y="2511412"/>
                </a:lnTo>
                <a:lnTo>
                  <a:pt x="765048" y="2508504"/>
                </a:lnTo>
                <a:lnTo>
                  <a:pt x="734568" y="2517648"/>
                </a:lnTo>
                <a:lnTo>
                  <a:pt x="735050" y="2520556"/>
                </a:lnTo>
                <a:lnTo>
                  <a:pt x="704088" y="2529840"/>
                </a:lnTo>
                <a:lnTo>
                  <a:pt x="777240" y="2606040"/>
                </a:lnTo>
                <a:lnTo>
                  <a:pt x="789609" y="2535936"/>
                </a:lnTo>
                <a:lnTo>
                  <a:pt x="795528" y="2502408"/>
                </a:lnTo>
                <a:close/>
              </a:path>
              <a:path w="4739640" h="2606040">
                <a:moveTo>
                  <a:pt x="807720" y="152400"/>
                </a:moveTo>
                <a:lnTo>
                  <a:pt x="771144" y="146304"/>
                </a:lnTo>
                <a:lnTo>
                  <a:pt x="765048" y="179832"/>
                </a:lnTo>
                <a:lnTo>
                  <a:pt x="798576" y="185928"/>
                </a:lnTo>
                <a:lnTo>
                  <a:pt x="807720" y="152400"/>
                </a:lnTo>
                <a:close/>
              </a:path>
              <a:path w="4739640" h="2606040">
                <a:moveTo>
                  <a:pt x="832104" y="271272"/>
                </a:moveTo>
                <a:lnTo>
                  <a:pt x="801624" y="262128"/>
                </a:lnTo>
                <a:lnTo>
                  <a:pt x="792480" y="292608"/>
                </a:lnTo>
                <a:lnTo>
                  <a:pt x="822960" y="301752"/>
                </a:lnTo>
                <a:lnTo>
                  <a:pt x="832104" y="271272"/>
                </a:lnTo>
                <a:close/>
              </a:path>
              <a:path w="4739640" h="2606040">
                <a:moveTo>
                  <a:pt x="853440" y="853440"/>
                </a:moveTo>
                <a:lnTo>
                  <a:pt x="839216" y="810768"/>
                </a:lnTo>
                <a:lnTo>
                  <a:pt x="819912" y="752856"/>
                </a:lnTo>
                <a:lnTo>
                  <a:pt x="797052" y="775716"/>
                </a:lnTo>
                <a:lnTo>
                  <a:pt x="789432" y="768096"/>
                </a:lnTo>
                <a:lnTo>
                  <a:pt x="768096" y="792480"/>
                </a:lnTo>
                <a:lnTo>
                  <a:pt x="774192" y="798576"/>
                </a:lnTo>
                <a:lnTo>
                  <a:pt x="752856" y="819912"/>
                </a:lnTo>
                <a:lnTo>
                  <a:pt x="853440" y="853440"/>
                </a:lnTo>
                <a:close/>
              </a:path>
              <a:path w="4739640" h="2606040">
                <a:moveTo>
                  <a:pt x="874776" y="164592"/>
                </a:moveTo>
                <a:lnTo>
                  <a:pt x="841248" y="158496"/>
                </a:lnTo>
                <a:lnTo>
                  <a:pt x="835152" y="192024"/>
                </a:lnTo>
                <a:lnTo>
                  <a:pt x="868680" y="198120"/>
                </a:lnTo>
                <a:lnTo>
                  <a:pt x="874776" y="164592"/>
                </a:lnTo>
                <a:close/>
              </a:path>
              <a:path w="4739640" h="2606040">
                <a:moveTo>
                  <a:pt x="893064" y="292608"/>
                </a:moveTo>
                <a:lnTo>
                  <a:pt x="862584" y="283464"/>
                </a:lnTo>
                <a:lnTo>
                  <a:pt x="853440" y="313944"/>
                </a:lnTo>
                <a:lnTo>
                  <a:pt x="883920" y="323088"/>
                </a:lnTo>
                <a:lnTo>
                  <a:pt x="893064" y="292608"/>
                </a:lnTo>
                <a:close/>
              </a:path>
              <a:path w="4739640" h="2606040">
                <a:moveTo>
                  <a:pt x="944880" y="179832"/>
                </a:moveTo>
                <a:lnTo>
                  <a:pt x="908304" y="170688"/>
                </a:lnTo>
                <a:lnTo>
                  <a:pt x="902208" y="207264"/>
                </a:lnTo>
                <a:lnTo>
                  <a:pt x="935736" y="213360"/>
                </a:lnTo>
                <a:lnTo>
                  <a:pt x="944880" y="179832"/>
                </a:lnTo>
                <a:close/>
              </a:path>
              <a:path w="4739640" h="2606040">
                <a:moveTo>
                  <a:pt x="954024" y="313944"/>
                </a:moveTo>
                <a:lnTo>
                  <a:pt x="923544" y="301752"/>
                </a:lnTo>
                <a:lnTo>
                  <a:pt x="914400" y="332232"/>
                </a:lnTo>
                <a:lnTo>
                  <a:pt x="944880" y="341376"/>
                </a:lnTo>
                <a:lnTo>
                  <a:pt x="954024" y="313944"/>
                </a:lnTo>
                <a:close/>
              </a:path>
              <a:path w="4739640" h="2606040">
                <a:moveTo>
                  <a:pt x="1011936" y="192024"/>
                </a:moveTo>
                <a:lnTo>
                  <a:pt x="978408" y="185928"/>
                </a:lnTo>
                <a:lnTo>
                  <a:pt x="972312" y="219456"/>
                </a:lnTo>
                <a:lnTo>
                  <a:pt x="1005840" y="225552"/>
                </a:lnTo>
                <a:lnTo>
                  <a:pt x="1011936" y="192024"/>
                </a:lnTo>
                <a:close/>
              </a:path>
              <a:path w="4739640" h="2606040">
                <a:moveTo>
                  <a:pt x="1014984" y="332232"/>
                </a:moveTo>
                <a:lnTo>
                  <a:pt x="984504" y="323088"/>
                </a:lnTo>
                <a:lnTo>
                  <a:pt x="972312" y="353568"/>
                </a:lnTo>
                <a:lnTo>
                  <a:pt x="1002792" y="362712"/>
                </a:lnTo>
                <a:lnTo>
                  <a:pt x="1014984" y="332232"/>
                </a:lnTo>
                <a:close/>
              </a:path>
              <a:path w="4739640" h="2606040">
                <a:moveTo>
                  <a:pt x="1072896" y="353568"/>
                </a:moveTo>
                <a:lnTo>
                  <a:pt x="1042416" y="341376"/>
                </a:lnTo>
                <a:lnTo>
                  <a:pt x="1033272" y="371856"/>
                </a:lnTo>
                <a:lnTo>
                  <a:pt x="1063752" y="384048"/>
                </a:lnTo>
                <a:lnTo>
                  <a:pt x="1072896" y="353568"/>
                </a:lnTo>
                <a:close/>
              </a:path>
              <a:path w="4739640" h="2606040">
                <a:moveTo>
                  <a:pt x="1082040" y="204216"/>
                </a:moveTo>
                <a:lnTo>
                  <a:pt x="1045464" y="198120"/>
                </a:lnTo>
                <a:lnTo>
                  <a:pt x="1039368" y="231648"/>
                </a:lnTo>
                <a:lnTo>
                  <a:pt x="1072896" y="240792"/>
                </a:lnTo>
                <a:lnTo>
                  <a:pt x="1082040" y="204216"/>
                </a:lnTo>
                <a:close/>
              </a:path>
              <a:path w="4739640" h="2606040">
                <a:moveTo>
                  <a:pt x="1133856" y="371856"/>
                </a:moveTo>
                <a:lnTo>
                  <a:pt x="1103376" y="362712"/>
                </a:lnTo>
                <a:lnTo>
                  <a:pt x="1094232" y="393192"/>
                </a:lnTo>
                <a:lnTo>
                  <a:pt x="1124712" y="402336"/>
                </a:lnTo>
                <a:lnTo>
                  <a:pt x="1133856" y="371856"/>
                </a:lnTo>
                <a:close/>
              </a:path>
              <a:path w="4739640" h="2606040">
                <a:moveTo>
                  <a:pt x="1149096" y="219456"/>
                </a:moveTo>
                <a:lnTo>
                  <a:pt x="1115568" y="210312"/>
                </a:lnTo>
                <a:lnTo>
                  <a:pt x="1109472" y="246888"/>
                </a:lnTo>
                <a:lnTo>
                  <a:pt x="1143000" y="252984"/>
                </a:lnTo>
                <a:lnTo>
                  <a:pt x="1149096" y="219456"/>
                </a:lnTo>
                <a:close/>
              </a:path>
              <a:path w="4739640" h="2606040">
                <a:moveTo>
                  <a:pt x="1194816" y="393192"/>
                </a:moveTo>
                <a:lnTo>
                  <a:pt x="1164336" y="384048"/>
                </a:lnTo>
                <a:lnTo>
                  <a:pt x="1155192" y="414528"/>
                </a:lnTo>
                <a:lnTo>
                  <a:pt x="1185672" y="423672"/>
                </a:lnTo>
                <a:lnTo>
                  <a:pt x="1194816" y="393192"/>
                </a:lnTo>
                <a:close/>
              </a:path>
              <a:path w="4739640" h="2606040">
                <a:moveTo>
                  <a:pt x="1219200" y="231648"/>
                </a:moveTo>
                <a:lnTo>
                  <a:pt x="1182624" y="225552"/>
                </a:lnTo>
                <a:lnTo>
                  <a:pt x="1176528" y="259080"/>
                </a:lnTo>
                <a:lnTo>
                  <a:pt x="1210056" y="265176"/>
                </a:lnTo>
                <a:lnTo>
                  <a:pt x="1219200" y="231648"/>
                </a:lnTo>
                <a:close/>
              </a:path>
              <a:path w="4739640" h="2606040">
                <a:moveTo>
                  <a:pt x="1255776" y="414528"/>
                </a:moveTo>
                <a:lnTo>
                  <a:pt x="1225296" y="402336"/>
                </a:lnTo>
                <a:lnTo>
                  <a:pt x="1213104" y="432816"/>
                </a:lnTo>
                <a:lnTo>
                  <a:pt x="1243584" y="441960"/>
                </a:lnTo>
                <a:lnTo>
                  <a:pt x="1255776" y="414528"/>
                </a:lnTo>
                <a:close/>
              </a:path>
              <a:path w="4739640" h="2606040">
                <a:moveTo>
                  <a:pt x="1286256" y="243840"/>
                </a:moveTo>
                <a:lnTo>
                  <a:pt x="1252728" y="237744"/>
                </a:lnTo>
                <a:lnTo>
                  <a:pt x="1246632" y="271272"/>
                </a:lnTo>
                <a:lnTo>
                  <a:pt x="1280160" y="280416"/>
                </a:lnTo>
                <a:lnTo>
                  <a:pt x="1286256" y="243840"/>
                </a:lnTo>
                <a:close/>
              </a:path>
              <a:path w="4739640" h="2606040">
                <a:moveTo>
                  <a:pt x="1313688" y="432816"/>
                </a:moveTo>
                <a:lnTo>
                  <a:pt x="1286256" y="423672"/>
                </a:lnTo>
                <a:lnTo>
                  <a:pt x="1274064" y="454152"/>
                </a:lnTo>
                <a:lnTo>
                  <a:pt x="1304544" y="463296"/>
                </a:lnTo>
                <a:lnTo>
                  <a:pt x="1313688" y="432816"/>
                </a:lnTo>
                <a:close/>
              </a:path>
              <a:path w="4739640" h="2606040">
                <a:moveTo>
                  <a:pt x="1356360" y="259080"/>
                </a:moveTo>
                <a:lnTo>
                  <a:pt x="1319784" y="252984"/>
                </a:lnTo>
                <a:lnTo>
                  <a:pt x="1313688" y="286512"/>
                </a:lnTo>
                <a:lnTo>
                  <a:pt x="1347216" y="292608"/>
                </a:lnTo>
                <a:lnTo>
                  <a:pt x="1356360" y="259080"/>
                </a:lnTo>
                <a:close/>
              </a:path>
              <a:path w="4739640" h="2606040">
                <a:moveTo>
                  <a:pt x="1374648" y="454152"/>
                </a:moveTo>
                <a:lnTo>
                  <a:pt x="1344168" y="441960"/>
                </a:lnTo>
                <a:lnTo>
                  <a:pt x="1335024" y="472440"/>
                </a:lnTo>
                <a:lnTo>
                  <a:pt x="1365504" y="484632"/>
                </a:lnTo>
                <a:lnTo>
                  <a:pt x="1374648" y="454152"/>
                </a:lnTo>
                <a:close/>
              </a:path>
              <a:path w="4739640" h="2606040">
                <a:moveTo>
                  <a:pt x="1423416" y="271272"/>
                </a:moveTo>
                <a:lnTo>
                  <a:pt x="1389888" y="265176"/>
                </a:lnTo>
                <a:lnTo>
                  <a:pt x="1383792" y="298704"/>
                </a:lnTo>
                <a:lnTo>
                  <a:pt x="1417320" y="304800"/>
                </a:lnTo>
                <a:lnTo>
                  <a:pt x="1423416" y="271272"/>
                </a:lnTo>
                <a:close/>
              </a:path>
              <a:path w="4739640" h="2606040">
                <a:moveTo>
                  <a:pt x="1435608" y="472440"/>
                </a:moveTo>
                <a:lnTo>
                  <a:pt x="1405128" y="463296"/>
                </a:lnTo>
                <a:lnTo>
                  <a:pt x="1395984" y="493776"/>
                </a:lnTo>
                <a:lnTo>
                  <a:pt x="1426464" y="502920"/>
                </a:lnTo>
                <a:lnTo>
                  <a:pt x="1435608" y="472440"/>
                </a:lnTo>
                <a:close/>
              </a:path>
              <a:path w="4739640" h="2606040">
                <a:moveTo>
                  <a:pt x="1493520" y="283464"/>
                </a:moveTo>
                <a:lnTo>
                  <a:pt x="1456944" y="277368"/>
                </a:lnTo>
                <a:lnTo>
                  <a:pt x="1450848" y="310896"/>
                </a:lnTo>
                <a:lnTo>
                  <a:pt x="1484376" y="320040"/>
                </a:lnTo>
                <a:lnTo>
                  <a:pt x="1493520" y="283464"/>
                </a:lnTo>
                <a:close/>
              </a:path>
              <a:path w="4739640" h="2606040">
                <a:moveTo>
                  <a:pt x="1496568" y="493776"/>
                </a:moveTo>
                <a:lnTo>
                  <a:pt x="1466088" y="484632"/>
                </a:lnTo>
                <a:lnTo>
                  <a:pt x="1456944" y="512064"/>
                </a:lnTo>
                <a:lnTo>
                  <a:pt x="1484376" y="524256"/>
                </a:lnTo>
                <a:lnTo>
                  <a:pt x="1496568" y="493776"/>
                </a:lnTo>
                <a:close/>
              </a:path>
              <a:path w="4739640" h="2606040">
                <a:moveTo>
                  <a:pt x="1554480" y="512064"/>
                </a:moveTo>
                <a:lnTo>
                  <a:pt x="1527048" y="502920"/>
                </a:lnTo>
                <a:lnTo>
                  <a:pt x="1514856" y="533400"/>
                </a:lnTo>
                <a:lnTo>
                  <a:pt x="1545336" y="542544"/>
                </a:lnTo>
                <a:lnTo>
                  <a:pt x="1554480" y="512064"/>
                </a:lnTo>
                <a:close/>
              </a:path>
              <a:path w="4739640" h="2606040">
                <a:moveTo>
                  <a:pt x="1560576" y="298704"/>
                </a:moveTo>
                <a:lnTo>
                  <a:pt x="1527048" y="292608"/>
                </a:lnTo>
                <a:lnTo>
                  <a:pt x="1520952" y="326136"/>
                </a:lnTo>
                <a:lnTo>
                  <a:pt x="1554480" y="332232"/>
                </a:lnTo>
                <a:lnTo>
                  <a:pt x="1560576" y="298704"/>
                </a:lnTo>
                <a:close/>
              </a:path>
              <a:path w="4739640" h="2606040">
                <a:moveTo>
                  <a:pt x="1615440" y="533400"/>
                </a:moveTo>
                <a:lnTo>
                  <a:pt x="1584960" y="524256"/>
                </a:lnTo>
                <a:lnTo>
                  <a:pt x="1575816" y="554736"/>
                </a:lnTo>
                <a:lnTo>
                  <a:pt x="1606296" y="563880"/>
                </a:lnTo>
                <a:lnTo>
                  <a:pt x="1615440" y="533400"/>
                </a:lnTo>
                <a:close/>
              </a:path>
              <a:path w="4739640" h="2606040">
                <a:moveTo>
                  <a:pt x="1630680" y="310896"/>
                </a:moveTo>
                <a:lnTo>
                  <a:pt x="1594104" y="304800"/>
                </a:lnTo>
                <a:lnTo>
                  <a:pt x="1588008" y="338328"/>
                </a:lnTo>
                <a:lnTo>
                  <a:pt x="1621536" y="344424"/>
                </a:lnTo>
                <a:lnTo>
                  <a:pt x="1630680" y="310896"/>
                </a:lnTo>
                <a:close/>
              </a:path>
              <a:path w="4739640" h="2606040">
                <a:moveTo>
                  <a:pt x="1676400" y="554736"/>
                </a:moveTo>
                <a:lnTo>
                  <a:pt x="1645920" y="542544"/>
                </a:lnTo>
                <a:lnTo>
                  <a:pt x="1636776" y="573024"/>
                </a:lnTo>
                <a:lnTo>
                  <a:pt x="1667256" y="585216"/>
                </a:lnTo>
                <a:lnTo>
                  <a:pt x="1676400" y="554736"/>
                </a:lnTo>
                <a:close/>
              </a:path>
              <a:path w="4739640" h="2606040">
                <a:moveTo>
                  <a:pt x="1697736" y="323088"/>
                </a:moveTo>
                <a:lnTo>
                  <a:pt x="1664208" y="316992"/>
                </a:lnTo>
                <a:lnTo>
                  <a:pt x="1658112" y="353568"/>
                </a:lnTo>
                <a:lnTo>
                  <a:pt x="1691640" y="359664"/>
                </a:lnTo>
                <a:lnTo>
                  <a:pt x="1697736" y="323088"/>
                </a:lnTo>
                <a:close/>
              </a:path>
              <a:path w="4739640" h="2606040">
                <a:moveTo>
                  <a:pt x="1737360" y="573024"/>
                </a:moveTo>
                <a:lnTo>
                  <a:pt x="1706880" y="563880"/>
                </a:lnTo>
                <a:lnTo>
                  <a:pt x="1697736" y="594360"/>
                </a:lnTo>
                <a:lnTo>
                  <a:pt x="1725168" y="603504"/>
                </a:lnTo>
                <a:lnTo>
                  <a:pt x="1737360" y="573024"/>
                </a:lnTo>
                <a:close/>
              </a:path>
              <a:path w="4739640" h="2606040">
                <a:moveTo>
                  <a:pt x="1767840" y="338328"/>
                </a:moveTo>
                <a:lnTo>
                  <a:pt x="1731264" y="332232"/>
                </a:lnTo>
                <a:lnTo>
                  <a:pt x="1725168" y="365760"/>
                </a:lnTo>
                <a:lnTo>
                  <a:pt x="1758696" y="371856"/>
                </a:lnTo>
                <a:lnTo>
                  <a:pt x="1767840" y="338328"/>
                </a:lnTo>
                <a:close/>
              </a:path>
              <a:path w="4739640" h="2606040">
                <a:moveTo>
                  <a:pt x="1798320" y="594360"/>
                </a:moveTo>
                <a:lnTo>
                  <a:pt x="1767840" y="585216"/>
                </a:lnTo>
                <a:lnTo>
                  <a:pt x="1755648" y="612648"/>
                </a:lnTo>
                <a:lnTo>
                  <a:pt x="1786128" y="624840"/>
                </a:lnTo>
                <a:lnTo>
                  <a:pt x="1798320" y="594360"/>
                </a:lnTo>
                <a:close/>
              </a:path>
              <a:path w="4739640" h="2606040">
                <a:moveTo>
                  <a:pt x="1834896" y="350520"/>
                </a:moveTo>
                <a:lnTo>
                  <a:pt x="1801368" y="344424"/>
                </a:lnTo>
                <a:lnTo>
                  <a:pt x="1795272" y="377952"/>
                </a:lnTo>
                <a:lnTo>
                  <a:pt x="1828800" y="384048"/>
                </a:lnTo>
                <a:lnTo>
                  <a:pt x="1834896" y="350520"/>
                </a:lnTo>
                <a:close/>
              </a:path>
              <a:path w="4739640" h="2606040">
                <a:moveTo>
                  <a:pt x="1856232" y="612648"/>
                </a:moveTo>
                <a:lnTo>
                  <a:pt x="1825752" y="603504"/>
                </a:lnTo>
                <a:lnTo>
                  <a:pt x="1816608" y="633984"/>
                </a:lnTo>
                <a:lnTo>
                  <a:pt x="1847088" y="643128"/>
                </a:lnTo>
                <a:lnTo>
                  <a:pt x="1856232" y="612648"/>
                </a:lnTo>
                <a:close/>
              </a:path>
              <a:path w="4739640" h="2606040">
                <a:moveTo>
                  <a:pt x="1905000" y="365760"/>
                </a:moveTo>
                <a:lnTo>
                  <a:pt x="1868424" y="356616"/>
                </a:lnTo>
                <a:lnTo>
                  <a:pt x="1862328" y="393192"/>
                </a:lnTo>
                <a:lnTo>
                  <a:pt x="1895856" y="399288"/>
                </a:lnTo>
                <a:lnTo>
                  <a:pt x="1905000" y="365760"/>
                </a:lnTo>
                <a:close/>
              </a:path>
              <a:path w="4739640" h="2606040">
                <a:moveTo>
                  <a:pt x="1917192" y="633984"/>
                </a:moveTo>
                <a:lnTo>
                  <a:pt x="1886712" y="624840"/>
                </a:lnTo>
                <a:lnTo>
                  <a:pt x="1877568" y="655320"/>
                </a:lnTo>
                <a:lnTo>
                  <a:pt x="1908048" y="664464"/>
                </a:lnTo>
                <a:lnTo>
                  <a:pt x="1917192" y="633984"/>
                </a:lnTo>
                <a:close/>
              </a:path>
              <a:path w="4739640" h="2606040">
                <a:moveTo>
                  <a:pt x="1972056" y="377952"/>
                </a:moveTo>
                <a:lnTo>
                  <a:pt x="1938528" y="371856"/>
                </a:lnTo>
                <a:lnTo>
                  <a:pt x="1932432" y="405384"/>
                </a:lnTo>
                <a:lnTo>
                  <a:pt x="1965960" y="411480"/>
                </a:lnTo>
                <a:lnTo>
                  <a:pt x="1972056" y="377952"/>
                </a:lnTo>
                <a:close/>
              </a:path>
              <a:path w="4739640" h="2606040">
                <a:moveTo>
                  <a:pt x="1978152" y="655320"/>
                </a:moveTo>
                <a:lnTo>
                  <a:pt x="1947672" y="643128"/>
                </a:lnTo>
                <a:lnTo>
                  <a:pt x="1938528" y="673608"/>
                </a:lnTo>
                <a:lnTo>
                  <a:pt x="1969008" y="682752"/>
                </a:lnTo>
                <a:lnTo>
                  <a:pt x="1978152" y="655320"/>
                </a:lnTo>
                <a:close/>
              </a:path>
              <a:path w="4739640" h="2606040">
                <a:moveTo>
                  <a:pt x="2039112" y="673608"/>
                </a:moveTo>
                <a:lnTo>
                  <a:pt x="2008632" y="664464"/>
                </a:lnTo>
                <a:lnTo>
                  <a:pt x="1996440" y="694944"/>
                </a:lnTo>
                <a:lnTo>
                  <a:pt x="2026920" y="704088"/>
                </a:lnTo>
                <a:lnTo>
                  <a:pt x="2039112" y="673608"/>
                </a:lnTo>
                <a:close/>
              </a:path>
              <a:path w="4739640" h="2606040">
                <a:moveTo>
                  <a:pt x="2042160" y="390144"/>
                </a:moveTo>
                <a:lnTo>
                  <a:pt x="2005584" y="384048"/>
                </a:lnTo>
                <a:lnTo>
                  <a:pt x="1999488" y="417576"/>
                </a:lnTo>
                <a:lnTo>
                  <a:pt x="2033016" y="423672"/>
                </a:lnTo>
                <a:lnTo>
                  <a:pt x="2042160" y="390144"/>
                </a:lnTo>
                <a:close/>
              </a:path>
              <a:path w="4739640" h="2606040">
                <a:moveTo>
                  <a:pt x="2097024" y="694944"/>
                </a:moveTo>
                <a:lnTo>
                  <a:pt x="2066544" y="682752"/>
                </a:lnTo>
                <a:lnTo>
                  <a:pt x="2057400" y="713232"/>
                </a:lnTo>
                <a:lnTo>
                  <a:pt x="2087880" y="725424"/>
                </a:lnTo>
                <a:lnTo>
                  <a:pt x="2097024" y="694944"/>
                </a:lnTo>
                <a:close/>
              </a:path>
              <a:path w="4739640" h="2606040">
                <a:moveTo>
                  <a:pt x="2109216" y="405384"/>
                </a:moveTo>
                <a:lnTo>
                  <a:pt x="2075688" y="396240"/>
                </a:lnTo>
                <a:lnTo>
                  <a:pt x="2069592" y="432816"/>
                </a:lnTo>
                <a:lnTo>
                  <a:pt x="2103120" y="438912"/>
                </a:lnTo>
                <a:lnTo>
                  <a:pt x="2109216" y="405384"/>
                </a:lnTo>
                <a:close/>
              </a:path>
              <a:path w="4739640" h="2606040">
                <a:moveTo>
                  <a:pt x="2157984" y="713232"/>
                </a:moveTo>
                <a:lnTo>
                  <a:pt x="2127504" y="704088"/>
                </a:lnTo>
                <a:lnTo>
                  <a:pt x="2118360" y="734568"/>
                </a:lnTo>
                <a:lnTo>
                  <a:pt x="2148840" y="743712"/>
                </a:lnTo>
                <a:lnTo>
                  <a:pt x="2157984" y="713232"/>
                </a:lnTo>
                <a:close/>
              </a:path>
              <a:path w="4739640" h="2606040">
                <a:moveTo>
                  <a:pt x="2179320" y="417576"/>
                </a:moveTo>
                <a:lnTo>
                  <a:pt x="2142744" y="411480"/>
                </a:lnTo>
                <a:lnTo>
                  <a:pt x="2136648" y="445008"/>
                </a:lnTo>
                <a:lnTo>
                  <a:pt x="2170176" y="451104"/>
                </a:lnTo>
                <a:lnTo>
                  <a:pt x="2179320" y="417576"/>
                </a:lnTo>
                <a:close/>
              </a:path>
              <a:path w="4739640" h="2606040">
                <a:moveTo>
                  <a:pt x="2218944" y="734568"/>
                </a:moveTo>
                <a:lnTo>
                  <a:pt x="2188464" y="725424"/>
                </a:lnTo>
                <a:lnTo>
                  <a:pt x="2179320" y="755904"/>
                </a:lnTo>
                <a:lnTo>
                  <a:pt x="2209800" y="765048"/>
                </a:lnTo>
                <a:lnTo>
                  <a:pt x="2218944" y="734568"/>
                </a:lnTo>
                <a:close/>
              </a:path>
              <a:path w="4739640" h="2606040">
                <a:moveTo>
                  <a:pt x="2246376" y="429768"/>
                </a:moveTo>
                <a:lnTo>
                  <a:pt x="2212848" y="423672"/>
                </a:lnTo>
                <a:lnTo>
                  <a:pt x="2206752" y="457200"/>
                </a:lnTo>
                <a:lnTo>
                  <a:pt x="2240280" y="466344"/>
                </a:lnTo>
                <a:lnTo>
                  <a:pt x="2246376" y="429768"/>
                </a:lnTo>
                <a:close/>
              </a:path>
              <a:path w="4739640" h="2606040">
                <a:moveTo>
                  <a:pt x="2279904" y="755904"/>
                </a:moveTo>
                <a:lnTo>
                  <a:pt x="2249424" y="743712"/>
                </a:lnTo>
                <a:lnTo>
                  <a:pt x="2237232" y="774192"/>
                </a:lnTo>
                <a:lnTo>
                  <a:pt x="2267712" y="783336"/>
                </a:lnTo>
                <a:lnTo>
                  <a:pt x="2279904" y="755904"/>
                </a:lnTo>
                <a:close/>
              </a:path>
              <a:path w="4739640" h="2606040">
                <a:moveTo>
                  <a:pt x="2316480" y="445008"/>
                </a:moveTo>
                <a:lnTo>
                  <a:pt x="2279904" y="435864"/>
                </a:lnTo>
                <a:lnTo>
                  <a:pt x="2273808" y="472440"/>
                </a:lnTo>
                <a:lnTo>
                  <a:pt x="2307336" y="478536"/>
                </a:lnTo>
                <a:lnTo>
                  <a:pt x="2316480" y="445008"/>
                </a:lnTo>
                <a:close/>
              </a:path>
              <a:path w="4739640" h="2606040">
                <a:moveTo>
                  <a:pt x="2337816" y="774192"/>
                </a:moveTo>
                <a:lnTo>
                  <a:pt x="2310384" y="765048"/>
                </a:lnTo>
                <a:lnTo>
                  <a:pt x="2298192" y="795528"/>
                </a:lnTo>
                <a:lnTo>
                  <a:pt x="2328672" y="804672"/>
                </a:lnTo>
                <a:lnTo>
                  <a:pt x="2337816" y="774192"/>
                </a:lnTo>
                <a:close/>
              </a:path>
              <a:path w="4739640" h="2606040">
                <a:moveTo>
                  <a:pt x="2383536" y="457200"/>
                </a:moveTo>
                <a:lnTo>
                  <a:pt x="2350008" y="451104"/>
                </a:lnTo>
                <a:lnTo>
                  <a:pt x="2343912" y="484632"/>
                </a:lnTo>
                <a:lnTo>
                  <a:pt x="2377440" y="490728"/>
                </a:lnTo>
                <a:lnTo>
                  <a:pt x="2383536" y="457200"/>
                </a:lnTo>
                <a:close/>
              </a:path>
              <a:path w="4739640" h="2606040">
                <a:moveTo>
                  <a:pt x="2398776" y="795528"/>
                </a:moveTo>
                <a:lnTo>
                  <a:pt x="2368296" y="783336"/>
                </a:lnTo>
                <a:lnTo>
                  <a:pt x="2359152" y="813816"/>
                </a:lnTo>
                <a:lnTo>
                  <a:pt x="2389632" y="826008"/>
                </a:lnTo>
                <a:lnTo>
                  <a:pt x="2398776" y="795528"/>
                </a:lnTo>
                <a:close/>
              </a:path>
              <a:path w="4739640" h="2606040">
                <a:moveTo>
                  <a:pt x="2453640" y="469392"/>
                </a:moveTo>
                <a:lnTo>
                  <a:pt x="2417064" y="463296"/>
                </a:lnTo>
                <a:lnTo>
                  <a:pt x="2410968" y="496824"/>
                </a:lnTo>
                <a:lnTo>
                  <a:pt x="2444496" y="505968"/>
                </a:lnTo>
                <a:lnTo>
                  <a:pt x="2453640" y="469392"/>
                </a:lnTo>
                <a:close/>
              </a:path>
              <a:path w="4739640" h="2606040">
                <a:moveTo>
                  <a:pt x="2459736" y="813816"/>
                </a:moveTo>
                <a:lnTo>
                  <a:pt x="2429256" y="804672"/>
                </a:lnTo>
                <a:lnTo>
                  <a:pt x="2420112" y="835152"/>
                </a:lnTo>
                <a:lnTo>
                  <a:pt x="2450592" y="844296"/>
                </a:lnTo>
                <a:lnTo>
                  <a:pt x="2459736" y="813816"/>
                </a:lnTo>
                <a:close/>
              </a:path>
              <a:path w="4739640" h="2606040">
                <a:moveTo>
                  <a:pt x="2520696" y="835152"/>
                </a:moveTo>
                <a:lnTo>
                  <a:pt x="2490216" y="826008"/>
                </a:lnTo>
                <a:lnTo>
                  <a:pt x="2481072" y="853440"/>
                </a:lnTo>
                <a:lnTo>
                  <a:pt x="2508504" y="865632"/>
                </a:lnTo>
                <a:lnTo>
                  <a:pt x="2520696" y="835152"/>
                </a:lnTo>
                <a:close/>
              </a:path>
              <a:path w="4739640" h="2606040">
                <a:moveTo>
                  <a:pt x="2520696" y="484632"/>
                </a:moveTo>
                <a:lnTo>
                  <a:pt x="2487168" y="478536"/>
                </a:lnTo>
                <a:lnTo>
                  <a:pt x="2481072" y="512064"/>
                </a:lnTo>
                <a:lnTo>
                  <a:pt x="2514600" y="518160"/>
                </a:lnTo>
                <a:lnTo>
                  <a:pt x="2520696" y="484632"/>
                </a:lnTo>
                <a:close/>
              </a:path>
              <a:path w="4739640" h="2606040">
                <a:moveTo>
                  <a:pt x="2578608" y="853440"/>
                </a:moveTo>
                <a:lnTo>
                  <a:pt x="2551176" y="844296"/>
                </a:lnTo>
                <a:lnTo>
                  <a:pt x="2538984" y="874776"/>
                </a:lnTo>
                <a:lnTo>
                  <a:pt x="2569464" y="883920"/>
                </a:lnTo>
                <a:lnTo>
                  <a:pt x="2578608" y="853440"/>
                </a:lnTo>
                <a:close/>
              </a:path>
              <a:path w="4739640" h="2606040">
                <a:moveTo>
                  <a:pt x="2590800" y="496824"/>
                </a:moveTo>
                <a:lnTo>
                  <a:pt x="2554224" y="490728"/>
                </a:lnTo>
                <a:lnTo>
                  <a:pt x="2548128" y="524256"/>
                </a:lnTo>
                <a:lnTo>
                  <a:pt x="2581656" y="530352"/>
                </a:lnTo>
                <a:lnTo>
                  <a:pt x="2590800" y="496824"/>
                </a:lnTo>
                <a:close/>
              </a:path>
              <a:path w="4739640" h="2606040">
                <a:moveTo>
                  <a:pt x="2639568" y="874776"/>
                </a:moveTo>
                <a:lnTo>
                  <a:pt x="2609088" y="865632"/>
                </a:lnTo>
                <a:lnTo>
                  <a:pt x="2599944" y="896112"/>
                </a:lnTo>
                <a:lnTo>
                  <a:pt x="2630424" y="905256"/>
                </a:lnTo>
                <a:lnTo>
                  <a:pt x="2639568" y="874776"/>
                </a:lnTo>
                <a:close/>
              </a:path>
              <a:path w="4739640" h="2606040">
                <a:moveTo>
                  <a:pt x="2657856" y="509016"/>
                </a:moveTo>
                <a:lnTo>
                  <a:pt x="2624328" y="502920"/>
                </a:lnTo>
                <a:lnTo>
                  <a:pt x="2618232" y="539496"/>
                </a:lnTo>
                <a:lnTo>
                  <a:pt x="2651760" y="545592"/>
                </a:lnTo>
                <a:lnTo>
                  <a:pt x="2657856" y="509016"/>
                </a:lnTo>
                <a:close/>
              </a:path>
              <a:path w="4739640" h="2606040">
                <a:moveTo>
                  <a:pt x="2727960" y="524256"/>
                </a:moveTo>
                <a:lnTo>
                  <a:pt x="2691384" y="518160"/>
                </a:lnTo>
                <a:lnTo>
                  <a:pt x="2685288" y="551688"/>
                </a:lnTo>
                <a:lnTo>
                  <a:pt x="2718816" y="557784"/>
                </a:lnTo>
                <a:lnTo>
                  <a:pt x="2727960" y="524256"/>
                </a:lnTo>
                <a:close/>
              </a:path>
              <a:path w="4739640" h="2606040">
                <a:moveTo>
                  <a:pt x="2758440" y="929640"/>
                </a:moveTo>
                <a:lnTo>
                  <a:pt x="2748915" y="920496"/>
                </a:lnTo>
                <a:lnTo>
                  <a:pt x="2682240" y="856488"/>
                </a:lnTo>
                <a:lnTo>
                  <a:pt x="2672486" y="884745"/>
                </a:lnTo>
                <a:lnTo>
                  <a:pt x="2670048" y="883920"/>
                </a:lnTo>
                <a:lnTo>
                  <a:pt x="2660904" y="914400"/>
                </a:lnTo>
                <a:lnTo>
                  <a:pt x="2662097" y="914882"/>
                </a:lnTo>
                <a:lnTo>
                  <a:pt x="2651760" y="944880"/>
                </a:lnTo>
                <a:lnTo>
                  <a:pt x="2758440" y="929640"/>
                </a:lnTo>
                <a:close/>
              </a:path>
              <a:path w="4739640" h="2606040">
                <a:moveTo>
                  <a:pt x="2795016" y="536448"/>
                </a:moveTo>
                <a:lnTo>
                  <a:pt x="2761488" y="530352"/>
                </a:lnTo>
                <a:lnTo>
                  <a:pt x="2755392" y="563880"/>
                </a:lnTo>
                <a:lnTo>
                  <a:pt x="2788920" y="569976"/>
                </a:lnTo>
                <a:lnTo>
                  <a:pt x="2795016" y="536448"/>
                </a:lnTo>
                <a:close/>
              </a:path>
              <a:path w="4739640" h="2606040">
                <a:moveTo>
                  <a:pt x="2865120" y="548640"/>
                </a:moveTo>
                <a:lnTo>
                  <a:pt x="2828544" y="542544"/>
                </a:lnTo>
                <a:lnTo>
                  <a:pt x="2822448" y="579120"/>
                </a:lnTo>
                <a:lnTo>
                  <a:pt x="2855976" y="585216"/>
                </a:lnTo>
                <a:lnTo>
                  <a:pt x="2865120" y="548640"/>
                </a:lnTo>
                <a:close/>
              </a:path>
              <a:path w="4739640" h="2606040">
                <a:moveTo>
                  <a:pt x="2932176" y="563880"/>
                </a:moveTo>
                <a:lnTo>
                  <a:pt x="2898648" y="557784"/>
                </a:lnTo>
                <a:lnTo>
                  <a:pt x="2892552" y="591312"/>
                </a:lnTo>
                <a:lnTo>
                  <a:pt x="2926080" y="597408"/>
                </a:lnTo>
                <a:lnTo>
                  <a:pt x="2932176" y="563880"/>
                </a:lnTo>
                <a:close/>
              </a:path>
              <a:path w="4739640" h="2606040">
                <a:moveTo>
                  <a:pt x="3002280" y="576072"/>
                </a:moveTo>
                <a:lnTo>
                  <a:pt x="2965704" y="569976"/>
                </a:lnTo>
                <a:lnTo>
                  <a:pt x="2959608" y="603504"/>
                </a:lnTo>
                <a:lnTo>
                  <a:pt x="2993136" y="609600"/>
                </a:lnTo>
                <a:lnTo>
                  <a:pt x="3002280" y="576072"/>
                </a:lnTo>
                <a:close/>
              </a:path>
              <a:path w="4739640" h="2606040">
                <a:moveTo>
                  <a:pt x="3069336" y="591312"/>
                </a:moveTo>
                <a:lnTo>
                  <a:pt x="3035808" y="582168"/>
                </a:lnTo>
                <a:lnTo>
                  <a:pt x="3029712" y="618744"/>
                </a:lnTo>
                <a:lnTo>
                  <a:pt x="3063240" y="624840"/>
                </a:lnTo>
                <a:lnTo>
                  <a:pt x="3069336" y="591312"/>
                </a:lnTo>
                <a:close/>
              </a:path>
              <a:path w="4739640" h="2606040">
                <a:moveTo>
                  <a:pt x="3139440" y="603504"/>
                </a:moveTo>
                <a:lnTo>
                  <a:pt x="3102864" y="597408"/>
                </a:lnTo>
                <a:lnTo>
                  <a:pt x="3096768" y="630936"/>
                </a:lnTo>
                <a:lnTo>
                  <a:pt x="3130296" y="637032"/>
                </a:lnTo>
                <a:lnTo>
                  <a:pt x="3139440" y="603504"/>
                </a:lnTo>
                <a:close/>
              </a:path>
              <a:path w="4739640" h="2606040">
                <a:moveTo>
                  <a:pt x="3206496" y="615696"/>
                </a:moveTo>
                <a:lnTo>
                  <a:pt x="3172968" y="609600"/>
                </a:lnTo>
                <a:lnTo>
                  <a:pt x="3166872" y="643128"/>
                </a:lnTo>
                <a:lnTo>
                  <a:pt x="3200400" y="652272"/>
                </a:lnTo>
                <a:lnTo>
                  <a:pt x="3206496" y="615696"/>
                </a:lnTo>
                <a:close/>
              </a:path>
              <a:path w="4739640" h="2606040">
                <a:moveTo>
                  <a:pt x="3276600" y="630936"/>
                </a:moveTo>
                <a:lnTo>
                  <a:pt x="3240024" y="621792"/>
                </a:lnTo>
                <a:lnTo>
                  <a:pt x="3233928" y="658368"/>
                </a:lnTo>
                <a:lnTo>
                  <a:pt x="3267456" y="664464"/>
                </a:lnTo>
                <a:lnTo>
                  <a:pt x="3276600" y="630936"/>
                </a:lnTo>
                <a:close/>
              </a:path>
              <a:path w="4739640" h="2606040">
                <a:moveTo>
                  <a:pt x="3343656" y="643128"/>
                </a:moveTo>
                <a:lnTo>
                  <a:pt x="3310128" y="637032"/>
                </a:lnTo>
                <a:lnTo>
                  <a:pt x="3304032" y="670560"/>
                </a:lnTo>
                <a:lnTo>
                  <a:pt x="3337560" y="676656"/>
                </a:lnTo>
                <a:lnTo>
                  <a:pt x="3343656" y="643128"/>
                </a:lnTo>
                <a:close/>
              </a:path>
              <a:path w="4739640" h="2606040">
                <a:moveTo>
                  <a:pt x="3413760" y="655320"/>
                </a:moveTo>
                <a:lnTo>
                  <a:pt x="3377184" y="649224"/>
                </a:lnTo>
                <a:lnTo>
                  <a:pt x="3371088" y="682752"/>
                </a:lnTo>
                <a:lnTo>
                  <a:pt x="3404616" y="691896"/>
                </a:lnTo>
                <a:lnTo>
                  <a:pt x="3413760" y="655320"/>
                </a:lnTo>
                <a:close/>
              </a:path>
              <a:path w="4739640" h="2606040">
                <a:moveTo>
                  <a:pt x="3480816" y="670560"/>
                </a:moveTo>
                <a:lnTo>
                  <a:pt x="3447288" y="664464"/>
                </a:lnTo>
                <a:lnTo>
                  <a:pt x="3441192" y="697992"/>
                </a:lnTo>
                <a:lnTo>
                  <a:pt x="3474720" y="704088"/>
                </a:lnTo>
                <a:lnTo>
                  <a:pt x="3480816" y="670560"/>
                </a:lnTo>
                <a:close/>
              </a:path>
              <a:path w="4739640" h="2606040">
                <a:moveTo>
                  <a:pt x="3550920" y="682752"/>
                </a:moveTo>
                <a:lnTo>
                  <a:pt x="3514344" y="676656"/>
                </a:lnTo>
                <a:lnTo>
                  <a:pt x="3508248" y="710184"/>
                </a:lnTo>
                <a:lnTo>
                  <a:pt x="3541776" y="716280"/>
                </a:lnTo>
                <a:lnTo>
                  <a:pt x="3550920" y="682752"/>
                </a:lnTo>
                <a:close/>
              </a:path>
              <a:path w="4739640" h="2606040">
                <a:moveTo>
                  <a:pt x="3617976" y="694944"/>
                </a:moveTo>
                <a:lnTo>
                  <a:pt x="3584448" y="688848"/>
                </a:lnTo>
                <a:lnTo>
                  <a:pt x="3578352" y="722376"/>
                </a:lnTo>
                <a:lnTo>
                  <a:pt x="3611880" y="731520"/>
                </a:lnTo>
                <a:lnTo>
                  <a:pt x="3617976" y="694944"/>
                </a:lnTo>
                <a:close/>
              </a:path>
              <a:path w="4739640" h="2606040">
                <a:moveTo>
                  <a:pt x="3688080" y="710184"/>
                </a:moveTo>
                <a:lnTo>
                  <a:pt x="3651504" y="704088"/>
                </a:lnTo>
                <a:lnTo>
                  <a:pt x="3645408" y="737616"/>
                </a:lnTo>
                <a:lnTo>
                  <a:pt x="3678936" y="743712"/>
                </a:lnTo>
                <a:lnTo>
                  <a:pt x="3688080" y="710184"/>
                </a:lnTo>
                <a:close/>
              </a:path>
              <a:path w="4739640" h="2606040">
                <a:moveTo>
                  <a:pt x="3755136" y="722376"/>
                </a:moveTo>
                <a:lnTo>
                  <a:pt x="3721608" y="716280"/>
                </a:lnTo>
                <a:lnTo>
                  <a:pt x="3715512" y="749808"/>
                </a:lnTo>
                <a:lnTo>
                  <a:pt x="3749040" y="755904"/>
                </a:lnTo>
                <a:lnTo>
                  <a:pt x="3755136" y="722376"/>
                </a:lnTo>
                <a:close/>
              </a:path>
              <a:path w="4739640" h="2606040">
                <a:moveTo>
                  <a:pt x="3825240" y="734568"/>
                </a:moveTo>
                <a:lnTo>
                  <a:pt x="3788664" y="728472"/>
                </a:lnTo>
                <a:lnTo>
                  <a:pt x="3782568" y="765048"/>
                </a:lnTo>
                <a:lnTo>
                  <a:pt x="3816096" y="771144"/>
                </a:lnTo>
                <a:lnTo>
                  <a:pt x="3825240" y="734568"/>
                </a:lnTo>
                <a:close/>
              </a:path>
              <a:path w="4739640" h="2606040">
                <a:moveTo>
                  <a:pt x="3892296" y="749808"/>
                </a:moveTo>
                <a:lnTo>
                  <a:pt x="3858768" y="743712"/>
                </a:lnTo>
                <a:lnTo>
                  <a:pt x="3852672" y="777240"/>
                </a:lnTo>
                <a:lnTo>
                  <a:pt x="3886200" y="783336"/>
                </a:lnTo>
                <a:lnTo>
                  <a:pt x="3892296" y="749808"/>
                </a:lnTo>
                <a:close/>
              </a:path>
              <a:path w="4739640" h="2606040">
                <a:moveTo>
                  <a:pt x="3962400" y="762000"/>
                </a:moveTo>
                <a:lnTo>
                  <a:pt x="3925824" y="755904"/>
                </a:lnTo>
                <a:lnTo>
                  <a:pt x="3919728" y="789432"/>
                </a:lnTo>
                <a:lnTo>
                  <a:pt x="3953256" y="795528"/>
                </a:lnTo>
                <a:lnTo>
                  <a:pt x="3962400" y="762000"/>
                </a:lnTo>
                <a:close/>
              </a:path>
              <a:path w="4739640" h="2606040">
                <a:moveTo>
                  <a:pt x="4029456" y="777240"/>
                </a:moveTo>
                <a:lnTo>
                  <a:pt x="3995928" y="768096"/>
                </a:lnTo>
                <a:lnTo>
                  <a:pt x="3989832" y="804672"/>
                </a:lnTo>
                <a:lnTo>
                  <a:pt x="4023360" y="810768"/>
                </a:lnTo>
                <a:lnTo>
                  <a:pt x="4029456" y="777240"/>
                </a:lnTo>
                <a:close/>
              </a:path>
              <a:path w="4739640" h="2606040">
                <a:moveTo>
                  <a:pt x="4099560" y="789432"/>
                </a:moveTo>
                <a:lnTo>
                  <a:pt x="4062984" y="783336"/>
                </a:lnTo>
                <a:lnTo>
                  <a:pt x="4056888" y="816864"/>
                </a:lnTo>
                <a:lnTo>
                  <a:pt x="4090416" y="822960"/>
                </a:lnTo>
                <a:lnTo>
                  <a:pt x="4099560" y="789432"/>
                </a:lnTo>
                <a:close/>
              </a:path>
              <a:path w="4739640" h="2606040">
                <a:moveTo>
                  <a:pt x="4166616" y="801624"/>
                </a:moveTo>
                <a:lnTo>
                  <a:pt x="4133088" y="795528"/>
                </a:lnTo>
                <a:lnTo>
                  <a:pt x="4126992" y="829056"/>
                </a:lnTo>
                <a:lnTo>
                  <a:pt x="4160520" y="835152"/>
                </a:lnTo>
                <a:lnTo>
                  <a:pt x="4166616" y="801624"/>
                </a:lnTo>
                <a:close/>
              </a:path>
              <a:path w="4739640" h="2606040">
                <a:moveTo>
                  <a:pt x="4236720" y="816864"/>
                </a:moveTo>
                <a:lnTo>
                  <a:pt x="4200144" y="807720"/>
                </a:lnTo>
                <a:lnTo>
                  <a:pt x="4194048" y="844296"/>
                </a:lnTo>
                <a:lnTo>
                  <a:pt x="4227576" y="850392"/>
                </a:lnTo>
                <a:lnTo>
                  <a:pt x="4236720" y="816864"/>
                </a:lnTo>
                <a:close/>
              </a:path>
              <a:path w="4739640" h="2606040">
                <a:moveTo>
                  <a:pt x="4303776" y="829056"/>
                </a:moveTo>
                <a:lnTo>
                  <a:pt x="4270248" y="822960"/>
                </a:lnTo>
                <a:lnTo>
                  <a:pt x="4264152" y="856488"/>
                </a:lnTo>
                <a:lnTo>
                  <a:pt x="4297680" y="862584"/>
                </a:lnTo>
                <a:lnTo>
                  <a:pt x="4303776" y="829056"/>
                </a:lnTo>
                <a:close/>
              </a:path>
              <a:path w="4739640" h="2606040">
                <a:moveTo>
                  <a:pt x="4373880" y="841248"/>
                </a:moveTo>
                <a:lnTo>
                  <a:pt x="4337304" y="835152"/>
                </a:lnTo>
                <a:lnTo>
                  <a:pt x="4331208" y="868680"/>
                </a:lnTo>
                <a:lnTo>
                  <a:pt x="4364736" y="877824"/>
                </a:lnTo>
                <a:lnTo>
                  <a:pt x="4373880" y="841248"/>
                </a:lnTo>
                <a:close/>
              </a:path>
              <a:path w="4739640" h="2606040">
                <a:moveTo>
                  <a:pt x="4440936" y="856488"/>
                </a:moveTo>
                <a:lnTo>
                  <a:pt x="4407408" y="847344"/>
                </a:lnTo>
                <a:lnTo>
                  <a:pt x="4401312" y="883920"/>
                </a:lnTo>
                <a:lnTo>
                  <a:pt x="4434840" y="890016"/>
                </a:lnTo>
                <a:lnTo>
                  <a:pt x="4440936" y="856488"/>
                </a:lnTo>
                <a:close/>
              </a:path>
              <a:path w="4739640" h="2606040">
                <a:moveTo>
                  <a:pt x="4511040" y="868680"/>
                </a:moveTo>
                <a:lnTo>
                  <a:pt x="4474464" y="862584"/>
                </a:lnTo>
                <a:lnTo>
                  <a:pt x="4468368" y="896112"/>
                </a:lnTo>
                <a:lnTo>
                  <a:pt x="4501896" y="902208"/>
                </a:lnTo>
                <a:lnTo>
                  <a:pt x="4511040" y="868680"/>
                </a:lnTo>
                <a:close/>
              </a:path>
              <a:path w="4739640" h="2606040">
                <a:moveTo>
                  <a:pt x="4578096" y="880872"/>
                </a:moveTo>
                <a:lnTo>
                  <a:pt x="4544568" y="874776"/>
                </a:lnTo>
                <a:lnTo>
                  <a:pt x="4538472" y="908304"/>
                </a:lnTo>
                <a:lnTo>
                  <a:pt x="4572000" y="917448"/>
                </a:lnTo>
                <a:lnTo>
                  <a:pt x="4578096" y="880872"/>
                </a:lnTo>
                <a:close/>
              </a:path>
              <a:path w="4739640" h="2606040">
                <a:moveTo>
                  <a:pt x="4739640" y="929640"/>
                </a:moveTo>
                <a:lnTo>
                  <a:pt x="4645152" y="859536"/>
                </a:lnTo>
                <a:lnTo>
                  <a:pt x="4638967" y="894575"/>
                </a:lnTo>
                <a:lnTo>
                  <a:pt x="4611624" y="890016"/>
                </a:lnTo>
                <a:lnTo>
                  <a:pt x="4605528" y="923544"/>
                </a:lnTo>
                <a:lnTo>
                  <a:pt x="4632972" y="928535"/>
                </a:lnTo>
                <a:lnTo>
                  <a:pt x="4626864" y="963168"/>
                </a:lnTo>
                <a:lnTo>
                  <a:pt x="4739640" y="929640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/>
          <a:lstStyle/>
          <a:p>
            <a:endParaRPr sz="1855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8468" y="641682"/>
            <a:ext cx="5441988" cy="519274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>
              <a:spcBef>
                <a:spcPts val="95"/>
              </a:spcBef>
            </a:pPr>
            <a:r>
              <a:rPr sz="3295" spc="-10" dirty="0"/>
              <a:t>PLC </a:t>
            </a:r>
            <a:r>
              <a:rPr sz="3295" spc="-5" dirty="0"/>
              <a:t>Ladder Logic</a:t>
            </a:r>
            <a:r>
              <a:rPr sz="3295" spc="-52" dirty="0"/>
              <a:t> </a:t>
            </a:r>
            <a:r>
              <a:rPr sz="3295" spc="-5" dirty="0"/>
              <a:t>Program</a:t>
            </a:r>
            <a:endParaRPr sz="3295"/>
          </a:p>
        </p:txBody>
      </p:sp>
      <p:sp>
        <p:nvSpPr>
          <p:cNvPr id="3" name="object 3"/>
          <p:cNvSpPr/>
          <p:nvPr/>
        </p:nvSpPr>
        <p:spPr>
          <a:xfrm>
            <a:off x="1768024" y="1116398"/>
            <a:ext cx="6676413" cy="395685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  <p:sp>
        <p:nvSpPr>
          <p:cNvPr id="4" name="object 4"/>
          <p:cNvSpPr txBox="1"/>
          <p:nvPr/>
        </p:nvSpPr>
        <p:spPr>
          <a:xfrm>
            <a:off x="957288" y="5022488"/>
            <a:ext cx="7553229" cy="1582213"/>
          </a:xfrm>
          <a:prstGeom prst="rect">
            <a:avLst/>
          </a:prstGeom>
        </p:spPr>
        <p:txBody>
          <a:bodyPr vert="horz" wrap="square" lIns="0" tIns="13739" rIns="0" bIns="0" rtlCol="0">
            <a:spAutoFit/>
          </a:bodyPr>
          <a:lstStyle/>
          <a:p>
            <a:pPr marL="188595" marR="5080" indent="-175895">
              <a:lnSpc>
                <a:spcPct val="100000"/>
              </a:lnSpc>
              <a:spcBef>
                <a:spcPts val="110"/>
              </a:spcBef>
              <a:buChar char="•"/>
              <a:tabLst>
                <a:tab pos="210820" algn="l"/>
              </a:tabLst>
            </a:pP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I/O address format will differ, depending on the </a:t>
            </a:r>
            <a:r>
              <a:rPr sz="2475" spc="-10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PLC 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manufacturer. You give each input and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output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device  an address.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This lets the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PLC know where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they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are  physically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connected</a:t>
            </a:r>
            <a:endParaRPr sz="2475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0027" y="533400"/>
            <a:ext cx="9067800" cy="505655"/>
          </a:xfrm>
          <a:prstGeom prst="rect">
            <a:avLst/>
          </a:prstGeom>
        </p:spPr>
        <p:txBody>
          <a:bodyPr vert="horz" wrap="square" lIns="0" tIns="13085" rIns="0" bIns="0" rtlCol="0">
            <a:spAutoFit/>
          </a:bodyPr>
          <a:lstStyle/>
          <a:p>
            <a:pPr marL="1243965" marR="5080" indent="-1231265">
              <a:spcBef>
                <a:spcPts val="105"/>
              </a:spcBef>
            </a:pPr>
            <a:r>
              <a:rPr sz="3200" b="0" spc="-5" dirty="0"/>
              <a:t>The </a:t>
            </a:r>
            <a:r>
              <a:rPr sz="3200" b="0" spc="-10" dirty="0"/>
              <a:t>PLCs</a:t>
            </a:r>
            <a:r>
              <a:rPr lang="en-US" sz="3200" b="0" spc="-10" dirty="0"/>
              <a:t>: History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762001" y="1039055"/>
            <a:ext cx="8561172" cy="5477376"/>
          </a:xfrm>
          <a:prstGeom prst="rect">
            <a:avLst/>
          </a:prstGeom>
        </p:spPr>
        <p:txBody>
          <a:bodyPr vert="horz" wrap="square" lIns="0" tIns="100753" rIns="0" bIns="0" rtlCol="0">
            <a:spAutoFit/>
          </a:bodyPr>
          <a:lstStyle/>
          <a:p>
            <a:pPr marL="367665" indent="-354965">
              <a:lnSpc>
                <a:spcPct val="150000"/>
              </a:lnSpc>
              <a:spcBef>
                <a:spcPts val="795"/>
              </a:spcBef>
              <a:buChar char="•"/>
              <a:tabLst>
                <a:tab pos="367665" algn="l"/>
                <a:tab pos="368300" algn="l"/>
              </a:tabLst>
            </a:pPr>
            <a:r>
              <a:rPr sz="2885" spc="-5" dirty="0">
                <a:cs typeface="Arial" panose="020B0604020202020204"/>
              </a:rPr>
              <a:t>Introduced </a:t>
            </a:r>
            <a:r>
              <a:rPr sz="2885" dirty="0">
                <a:cs typeface="Arial" panose="020B0604020202020204"/>
              </a:rPr>
              <a:t>in the </a:t>
            </a:r>
            <a:r>
              <a:rPr sz="2885" spc="-5" dirty="0">
                <a:cs typeface="Arial" panose="020B0604020202020204"/>
              </a:rPr>
              <a:t>late</a:t>
            </a:r>
            <a:r>
              <a:rPr sz="2885" spc="41" dirty="0">
                <a:cs typeface="Arial" panose="020B0604020202020204"/>
              </a:rPr>
              <a:t> </a:t>
            </a:r>
            <a:r>
              <a:rPr sz="2885" spc="-5" dirty="0">
                <a:solidFill>
                  <a:srgbClr val="FF0000"/>
                </a:solidFill>
                <a:cs typeface="Arial" panose="020B0604020202020204"/>
              </a:rPr>
              <a:t>1960’s</a:t>
            </a:r>
            <a:endParaRPr sz="2885" dirty="0">
              <a:solidFill>
                <a:srgbClr val="FF0000"/>
              </a:solidFill>
              <a:cs typeface="Arial" panose="020B0604020202020204"/>
            </a:endParaRPr>
          </a:p>
          <a:p>
            <a:pPr marL="367665" marR="31750" indent="-354965">
              <a:lnSpc>
                <a:spcPct val="150000"/>
              </a:lnSpc>
              <a:spcBef>
                <a:spcPts val="665"/>
              </a:spcBef>
              <a:buChar char="•"/>
              <a:tabLst>
                <a:tab pos="367665" algn="l"/>
                <a:tab pos="368300" algn="l"/>
              </a:tabLst>
            </a:pPr>
            <a:r>
              <a:rPr sz="2885" spc="-5" dirty="0">
                <a:cs typeface="Arial" panose="020B0604020202020204"/>
              </a:rPr>
              <a:t>Developed </a:t>
            </a:r>
            <a:r>
              <a:rPr sz="2885" dirty="0">
                <a:cs typeface="Arial" panose="020B0604020202020204"/>
              </a:rPr>
              <a:t>to </a:t>
            </a:r>
            <a:r>
              <a:rPr sz="2885" spc="-5" dirty="0">
                <a:cs typeface="Arial" panose="020B0604020202020204"/>
              </a:rPr>
              <a:t>offer </a:t>
            </a:r>
            <a:r>
              <a:rPr sz="2885" dirty="0">
                <a:cs typeface="Arial" panose="020B0604020202020204"/>
              </a:rPr>
              <a:t>the same </a:t>
            </a:r>
            <a:r>
              <a:rPr sz="2885" spc="-5" dirty="0">
                <a:cs typeface="Arial" panose="020B0604020202020204"/>
              </a:rPr>
              <a:t>functionality as  </a:t>
            </a:r>
            <a:r>
              <a:rPr sz="2885" dirty="0">
                <a:cs typeface="Arial" panose="020B0604020202020204"/>
              </a:rPr>
              <a:t>the </a:t>
            </a:r>
            <a:r>
              <a:rPr sz="2885" spc="-5" dirty="0">
                <a:solidFill>
                  <a:srgbClr val="FF0000"/>
                </a:solidFill>
                <a:cs typeface="Arial" panose="020B0604020202020204"/>
              </a:rPr>
              <a:t>existing relay logic</a:t>
            </a:r>
            <a:r>
              <a:rPr sz="2885" spc="31" dirty="0">
                <a:solidFill>
                  <a:srgbClr val="FF0000"/>
                </a:solidFill>
                <a:cs typeface="Arial" panose="020B0604020202020204"/>
              </a:rPr>
              <a:t> </a:t>
            </a:r>
            <a:r>
              <a:rPr sz="2885" spc="-5" dirty="0">
                <a:solidFill>
                  <a:srgbClr val="FF0000"/>
                </a:solidFill>
                <a:cs typeface="Arial" panose="020B0604020202020204"/>
              </a:rPr>
              <a:t>systems</a:t>
            </a:r>
            <a:endParaRPr sz="2885" dirty="0">
              <a:solidFill>
                <a:srgbClr val="FF0000"/>
              </a:solidFill>
              <a:cs typeface="Arial" panose="020B0604020202020204"/>
            </a:endParaRPr>
          </a:p>
          <a:p>
            <a:pPr marL="367665" indent="-354965">
              <a:lnSpc>
                <a:spcPct val="150000"/>
              </a:lnSpc>
              <a:spcBef>
                <a:spcPts val="695"/>
              </a:spcBef>
              <a:buChar char="•"/>
              <a:tabLst>
                <a:tab pos="367665" algn="l"/>
                <a:tab pos="368300" algn="l"/>
              </a:tabLst>
            </a:pPr>
            <a:r>
              <a:rPr sz="2885" spc="-5" dirty="0">
                <a:solidFill>
                  <a:srgbClr val="0070C0"/>
                </a:solidFill>
                <a:cs typeface="Arial" panose="020B0604020202020204"/>
              </a:rPr>
              <a:t>Programmable, reusable </a:t>
            </a:r>
            <a:r>
              <a:rPr sz="2885" dirty="0">
                <a:solidFill>
                  <a:srgbClr val="0070C0"/>
                </a:solidFill>
                <a:cs typeface="Arial" panose="020B0604020202020204"/>
              </a:rPr>
              <a:t>and</a:t>
            </a:r>
            <a:r>
              <a:rPr sz="2885" spc="41" dirty="0">
                <a:solidFill>
                  <a:srgbClr val="0070C0"/>
                </a:solidFill>
                <a:cs typeface="Arial" panose="020B0604020202020204"/>
              </a:rPr>
              <a:t> </a:t>
            </a:r>
            <a:r>
              <a:rPr sz="2885" spc="-5" dirty="0">
                <a:solidFill>
                  <a:srgbClr val="0070C0"/>
                </a:solidFill>
                <a:cs typeface="Arial" panose="020B0604020202020204"/>
              </a:rPr>
              <a:t>reliable</a:t>
            </a:r>
            <a:endParaRPr sz="2885" dirty="0">
              <a:solidFill>
                <a:srgbClr val="0070C0"/>
              </a:solidFill>
              <a:cs typeface="Arial" panose="020B0604020202020204"/>
            </a:endParaRPr>
          </a:p>
          <a:p>
            <a:pPr marL="779145" lvl="1" indent="-295910">
              <a:lnSpc>
                <a:spcPct val="150000"/>
              </a:lnSpc>
              <a:spcBef>
                <a:spcPts val="610"/>
              </a:spcBef>
              <a:buChar char="–"/>
              <a:tabLst>
                <a:tab pos="779780" algn="l"/>
              </a:tabLst>
            </a:pPr>
            <a:r>
              <a:rPr sz="2475" spc="-5" dirty="0">
                <a:solidFill>
                  <a:srgbClr val="0070C0"/>
                </a:solidFill>
                <a:cs typeface="Arial" panose="020B0604020202020204"/>
              </a:rPr>
              <a:t>Could withstand a harsh industrial</a:t>
            </a:r>
            <a:r>
              <a:rPr sz="2475" spc="108" dirty="0">
                <a:solidFill>
                  <a:srgbClr val="0070C0"/>
                </a:solidFill>
                <a:cs typeface="Arial" panose="020B0604020202020204"/>
              </a:rPr>
              <a:t> </a:t>
            </a:r>
            <a:r>
              <a:rPr sz="2475" spc="-5" dirty="0">
                <a:solidFill>
                  <a:srgbClr val="0070C0"/>
                </a:solidFill>
                <a:cs typeface="Arial" panose="020B0604020202020204"/>
              </a:rPr>
              <a:t>environment</a:t>
            </a:r>
            <a:endParaRPr sz="2475" dirty="0">
              <a:solidFill>
                <a:srgbClr val="0070C0"/>
              </a:solidFill>
              <a:cs typeface="Arial" panose="020B0604020202020204"/>
            </a:endParaRPr>
          </a:p>
          <a:p>
            <a:pPr marL="779145" lvl="1" indent="-295910">
              <a:lnSpc>
                <a:spcPct val="150000"/>
              </a:lnSpc>
              <a:spcBef>
                <a:spcPts val="570"/>
              </a:spcBef>
              <a:buChar char="–"/>
              <a:tabLst>
                <a:tab pos="779780" algn="l"/>
              </a:tabLst>
            </a:pPr>
            <a:r>
              <a:rPr sz="2475" spc="-5" dirty="0">
                <a:solidFill>
                  <a:srgbClr val="0070C0"/>
                </a:solidFill>
                <a:cs typeface="Arial" panose="020B0604020202020204"/>
              </a:rPr>
              <a:t>They had no hard drive, they had battery</a:t>
            </a:r>
            <a:r>
              <a:rPr sz="2475" dirty="0">
                <a:solidFill>
                  <a:srgbClr val="0070C0"/>
                </a:solidFill>
                <a:cs typeface="Arial" panose="020B0604020202020204"/>
              </a:rPr>
              <a:t> </a:t>
            </a:r>
            <a:r>
              <a:rPr sz="2475" spc="-10" dirty="0">
                <a:solidFill>
                  <a:srgbClr val="0070C0"/>
                </a:solidFill>
                <a:cs typeface="Arial" panose="020B0604020202020204"/>
              </a:rPr>
              <a:t>backup</a:t>
            </a:r>
            <a:endParaRPr sz="2475" dirty="0">
              <a:solidFill>
                <a:srgbClr val="0070C0"/>
              </a:solidFill>
              <a:cs typeface="Arial" panose="020B0604020202020204"/>
            </a:endParaRPr>
          </a:p>
          <a:p>
            <a:pPr marL="779145" lvl="1" indent="-295910">
              <a:lnSpc>
                <a:spcPct val="150000"/>
              </a:lnSpc>
              <a:spcBef>
                <a:spcPts val="590"/>
              </a:spcBef>
              <a:buChar char="–"/>
              <a:tabLst>
                <a:tab pos="779780" algn="l"/>
              </a:tabLst>
            </a:pPr>
            <a:r>
              <a:rPr sz="2475" spc="-5" dirty="0">
                <a:solidFill>
                  <a:srgbClr val="0070C0"/>
                </a:solidFill>
                <a:cs typeface="Arial" panose="020B0604020202020204"/>
              </a:rPr>
              <a:t>Could </a:t>
            </a:r>
            <a:r>
              <a:rPr sz="2475" dirty="0">
                <a:solidFill>
                  <a:srgbClr val="0070C0"/>
                </a:solidFill>
                <a:cs typeface="Arial" panose="020B0604020202020204"/>
              </a:rPr>
              <a:t>start </a:t>
            </a:r>
            <a:r>
              <a:rPr sz="2475" spc="-5" dirty="0">
                <a:solidFill>
                  <a:srgbClr val="0070C0"/>
                </a:solidFill>
                <a:cs typeface="Arial" panose="020B0604020202020204"/>
              </a:rPr>
              <a:t>in</a:t>
            </a:r>
            <a:r>
              <a:rPr sz="2475" spc="15" dirty="0">
                <a:solidFill>
                  <a:srgbClr val="0070C0"/>
                </a:solidFill>
                <a:cs typeface="Arial" panose="020B0604020202020204"/>
              </a:rPr>
              <a:t> </a:t>
            </a:r>
            <a:r>
              <a:rPr sz="2475" spc="-5" dirty="0">
                <a:solidFill>
                  <a:srgbClr val="0070C0"/>
                </a:solidFill>
                <a:cs typeface="Arial" panose="020B0604020202020204"/>
              </a:rPr>
              <a:t>seconds</a:t>
            </a:r>
            <a:endParaRPr sz="2475" dirty="0">
              <a:solidFill>
                <a:srgbClr val="0070C0"/>
              </a:solidFill>
              <a:cs typeface="Arial" panose="020B0604020202020204"/>
            </a:endParaRPr>
          </a:p>
          <a:p>
            <a:pPr marL="779145" lvl="1" indent="-295910">
              <a:lnSpc>
                <a:spcPct val="150000"/>
              </a:lnSpc>
              <a:spcBef>
                <a:spcPts val="590"/>
              </a:spcBef>
              <a:buChar char="–"/>
              <a:tabLst>
                <a:tab pos="779780" algn="l"/>
              </a:tabLst>
            </a:pPr>
            <a:r>
              <a:rPr sz="2475" spc="-5" dirty="0">
                <a:solidFill>
                  <a:srgbClr val="0070C0"/>
                </a:solidFill>
                <a:cs typeface="Arial" panose="020B0604020202020204"/>
              </a:rPr>
              <a:t>Used Ladder Logic </a:t>
            </a:r>
            <a:r>
              <a:rPr sz="2475" dirty="0">
                <a:solidFill>
                  <a:srgbClr val="0070C0"/>
                </a:solidFill>
                <a:cs typeface="Arial" panose="020B0604020202020204"/>
              </a:rPr>
              <a:t>for</a:t>
            </a:r>
            <a:r>
              <a:rPr sz="2475" spc="-5" dirty="0">
                <a:solidFill>
                  <a:srgbClr val="0070C0"/>
                </a:solidFill>
                <a:cs typeface="Arial" panose="020B0604020202020204"/>
              </a:rPr>
              <a:t> programming</a:t>
            </a:r>
            <a:endParaRPr sz="2475" dirty="0">
              <a:solidFill>
                <a:srgbClr val="0070C0"/>
              </a:solidFill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954" y="531768"/>
            <a:ext cx="8107372" cy="519274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>
              <a:spcBef>
                <a:spcPts val="95"/>
              </a:spcBef>
            </a:pPr>
            <a:r>
              <a:rPr sz="3295" spc="-10" dirty="0"/>
              <a:t>Entering And Running </a:t>
            </a:r>
            <a:r>
              <a:rPr sz="3295" spc="-5" dirty="0"/>
              <a:t>The </a:t>
            </a:r>
            <a:r>
              <a:rPr sz="3295" spc="-10" dirty="0"/>
              <a:t>PLC Program</a:t>
            </a:r>
            <a:endParaRPr sz="3295"/>
          </a:p>
        </p:txBody>
      </p:sp>
      <p:sp>
        <p:nvSpPr>
          <p:cNvPr id="3" name="object 3"/>
          <p:cNvSpPr/>
          <p:nvPr/>
        </p:nvSpPr>
        <p:spPr>
          <a:xfrm>
            <a:off x="876160" y="1364487"/>
            <a:ext cx="1632989" cy="520986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  <p:sp>
        <p:nvSpPr>
          <p:cNvPr id="4" name="object 4"/>
          <p:cNvSpPr txBox="1"/>
          <p:nvPr/>
        </p:nvSpPr>
        <p:spPr>
          <a:xfrm>
            <a:off x="2747295" y="1536685"/>
            <a:ext cx="5983047" cy="1581552"/>
          </a:xfrm>
          <a:prstGeom prst="rect">
            <a:avLst/>
          </a:prstGeom>
        </p:spPr>
        <p:txBody>
          <a:bodyPr vert="horz" wrap="square" lIns="0" tIns="13085" rIns="0" bIns="0" rtlCol="0">
            <a:spAutoFit/>
          </a:bodyPr>
          <a:lstStyle/>
          <a:p>
            <a:pPr marL="13335" marR="5080">
              <a:spcBef>
                <a:spcPts val="105"/>
              </a:spcBef>
            </a:pP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enter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program into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the PLC,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place  the processor in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the PROGRAM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mode and  enter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instructions one-by-one using  the programming</a:t>
            </a:r>
            <a:r>
              <a:rPr sz="2475" spc="-10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device</a:t>
            </a:r>
            <a:endParaRPr sz="2475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95113" y="1813560"/>
            <a:ext cx="643775" cy="798176"/>
          </a:xfrm>
          <a:custGeom>
            <a:avLst/>
            <a:gdLst/>
            <a:ahLst/>
            <a:cxnLst/>
            <a:rect l="l" t="t" r="r" b="b"/>
            <a:pathLst>
              <a:path w="624839" h="774700">
                <a:moveTo>
                  <a:pt x="27431" y="649224"/>
                </a:moveTo>
                <a:lnTo>
                  <a:pt x="0" y="774191"/>
                </a:lnTo>
                <a:lnTo>
                  <a:pt x="115824" y="719327"/>
                </a:lnTo>
                <a:lnTo>
                  <a:pt x="104294" y="710183"/>
                </a:lnTo>
                <a:lnTo>
                  <a:pt x="73151" y="710183"/>
                </a:lnTo>
                <a:lnTo>
                  <a:pt x="45719" y="685800"/>
                </a:lnTo>
                <a:lnTo>
                  <a:pt x="56523" y="672296"/>
                </a:lnTo>
                <a:lnTo>
                  <a:pt x="27431" y="649224"/>
                </a:lnTo>
                <a:close/>
              </a:path>
              <a:path w="624839" h="774700">
                <a:moveTo>
                  <a:pt x="56523" y="672296"/>
                </a:moveTo>
                <a:lnTo>
                  <a:pt x="45719" y="685800"/>
                </a:lnTo>
                <a:lnTo>
                  <a:pt x="73151" y="710183"/>
                </a:lnTo>
                <a:lnTo>
                  <a:pt x="85282" y="695105"/>
                </a:lnTo>
                <a:lnTo>
                  <a:pt x="56523" y="672296"/>
                </a:lnTo>
                <a:close/>
              </a:path>
              <a:path w="624839" h="774700">
                <a:moveTo>
                  <a:pt x="85282" y="695105"/>
                </a:moveTo>
                <a:lnTo>
                  <a:pt x="73151" y="710183"/>
                </a:lnTo>
                <a:lnTo>
                  <a:pt x="104294" y="710183"/>
                </a:lnTo>
                <a:lnTo>
                  <a:pt x="85282" y="695105"/>
                </a:lnTo>
                <a:close/>
              </a:path>
              <a:path w="624839" h="774700">
                <a:moveTo>
                  <a:pt x="594359" y="0"/>
                </a:moveTo>
                <a:lnTo>
                  <a:pt x="56523" y="672296"/>
                </a:lnTo>
                <a:lnTo>
                  <a:pt x="85282" y="695105"/>
                </a:lnTo>
                <a:lnTo>
                  <a:pt x="624839" y="24383"/>
                </a:lnTo>
                <a:lnTo>
                  <a:pt x="5943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855"/>
          </a:p>
        </p:txBody>
      </p:sp>
      <p:sp>
        <p:nvSpPr>
          <p:cNvPr id="6" name="object 6"/>
          <p:cNvSpPr txBox="1"/>
          <p:nvPr/>
        </p:nvSpPr>
        <p:spPr>
          <a:xfrm>
            <a:off x="2872909" y="4347310"/>
            <a:ext cx="5615363" cy="1189467"/>
          </a:xfrm>
          <a:prstGeom prst="rect">
            <a:avLst/>
          </a:prstGeom>
        </p:spPr>
        <p:txBody>
          <a:bodyPr vert="horz" wrap="square" lIns="0" tIns="13085" rIns="0" bIns="0" rtlCol="0">
            <a:spAutoFit/>
          </a:bodyPr>
          <a:lstStyle/>
          <a:p>
            <a:pPr marL="13335" marR="5080">
              <a:spcBef>
                <a:spcPts val="105"/>
              </a:spcBef>
            </a:pP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operate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program,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controller  is placed in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RUN mode, or operating  </a:t>
            </a:r>
            <a:r>
              <a:rPr sz="2475" spc="-1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cycle</a:t>
            </a:r>
            <a:endParaRPr sz="2475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18953" y="2699142"/>
            <a:ext cx="1573453" cy="1724583"/>
          </a:xfrm>
          <a:custGeom>
            <a:avLst/>
            <a:gdLst/>
            <a:ahLst/>
            <a:cxnLst/>
            <a:rect l="l" t="t" r="r" b="b"/>
            <a:pathLst>
              <a:path w="1527175" h="1673860">
                <a:moveTo>
                  <a:pt x="91345" y="71207"/>
                </a:moveTo>
                <a:lnTo>
                  <a:pt x="64415" y="96142"/>
                </a:lnTo>
                <a:lnTo>
                  <a:pt x="1499616" y="1673352"/>
                </a:lnTo>
                <a:lnTo>
                  <a:pt x="1527048" y="1648968"/>
                </a:lnTo>
                <a:lnTo>
                  <a:pt x="91345" y="71207"/>
                </a:lnTo>
                <a:close/>
              </a:path>
              <a:path w="1527175" h="1673860">
                <a:moveTo>
                  <a:pt x="0" y="0"/>
                </a:moveTo>
                <a:lnTo>
                  <a:pt x="36575" y="121920"/>
                </a:lnTo>
                <a:lnTo>
                  <a:pt x="64415" y="96142"/>
                </a:lnTo>
                <a:lnTo>
                  <a:pt x="51815" y="82296"/>
                </a:lnTo>
                <a:lnTo>
                  <a:pt x="79247" y="57912"/>
                </a:lnTo>
                <a:lnTo>
                  <a:pt x="105704" y="57912"/>
                </a:lnTo>
                <a:lnTo>
                  <a:pt x="118872" y="45720"/>
                </a:lnTo>
                <a:lnTo>
                  <a:pt x="0" y="0"/>
                </a:lnTo>
                <a:close/>
              </a:path>
              <a:path w="1527175" h="1673860">
                <a:moveTo>
                  <a:pt x="79247" y="57912"/>
                </a:moveTo>
                <a:lnTo>
                  <a:pt x="51815" y="82296"/>
                </a:lnTo>
                <a:lnTo>
                  <a:pt x="64415" y="96142"/>
                </a:lnTo>
                <a:lnTo>
                  <a:pt x="91345" y="71207"/>
                </a:lnTo>
                <a:lnTo>
                  <a:pt x="79247" y="57912"/>
                </a:lnTo>
                <a:close/>
              </a:path>
              <a:path w="1527175" h="1673860">
                <a:moveTo>
                  <a:pt x="105704" y="57912"/>
                </a:moveTo>
                <a:lnTo>
                  <a:pt x="79247" y="57912"/>
                </a:lnTo>
                <a:lnTo>
                  <a:pt x="91345" y="71207"/>
                </a:lnTo>
                <a:lnTo>
                  <a:pt x="105704" y="579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855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2664" y="641682"/>
            <a:ext cx="4181263" cy="519274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>
              <a:spcBef>
                <a:spcPts val="95"/>
              </a:spcBef>
            </a:pPr>
            <a:r>
              <a:rPr sz="3295" spc="-10" dirty="0"/>
              <a:t>PLC </a:t>
            </a:r>
            <a:r>
              <a:rPr sz="3295" spc="-5" dirty="0"/>
              <a:t>Operating</a:t>
            </a:r>
            <a:r>
              <a:rPr sz="3295" spc="-46" dirty="0"/>
              <a:t> </a:t>
            </a:r>
            <a:r>
              <a:rPr sz="3295" spc="-15" dirty="0"/>
              <a:t>Cycle</a:t>
            </a:r>
            <a:endParaRPr sz="3295"/>
          </a:p>
        </p:txBody>
      </p:sp>
      <p:sp>
        <p:nvSpPr>
          <p:cNvPr id="3" name="object 3"/>
          <p:cNvSpPr txBox="1"/>
          <p:nvPr/>
        </p:nvSpPr>
        <p:spPr>
          <a:xfrm>
            <a:off x="1032655" y="1662300"/>
            <a:ext cx="7869228" cy="4345014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3335" marR="5080">
              <a:lnSpc>
                <a:spcPct val="100000"/>
              </a:lnSpc>
              <a:spcBef>
                <a:spcPts val="115"/>
              </a:spcBef>
            </a:pP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During each operating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cycle, the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controller examines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the  status of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input devices, executes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user program, and  changes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outputs</a:t>
            </a:r>
            <a:r>
              <a:rPr sz="2475" spc="10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accordingly</a:t>
            </a:r>
            <a:endParaRPr sz="2475">
              <a:latin typeface="Arial" panose="020B0604020202020204"/>
              <a:cs typeface="Arial" panose="020B0604020202020204"/>
            </a:endParaRPr>
          </a:p>
          <a:p>
            <a:pPr>
              <a:spcBef>
                <a:spcPts val="10"/>
              </a:spcBef>
            </a:pPr>
            <a:endParaRPr sz="3555">
              <a:latin typeface="Arial" panose="020B0604020202020204"/>
              <a:cs typeface="Arial" panose="020B0604020202020204"/>
            </a:endParaRPr>
          </a:p>
          <a:p>
            <a:pPr marL="3881755" marR="69215">
              <a:lnSpc>
                <a:spcPts val="2945"/>
              </a:lnSpc>
            </a:pPr>
            <a:r>
              <a:rPr sz="2475" spc="-5" dirty="0">
                <a:latin typeface="Arial" panose="020B0604020202020204"/>
                <a:cs typeface="Arial" panose="020B0604020202020204"/>
              </a:rPr>
              <a:t>The completion </a:t>
            </a:r>
            <a:r>
              <a:rPr sz="2475" dirty="0">
                <a:latin typeface="Arial" panose="020B0604020202020204"/>
                <a:cs typeface="Arial" panose="020B0604020202020204"/>
              </a:rPr>
              <a:t>of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one cycle  </a:t>
            </a:r>
            <a:r>
              <a:rPr sz="2475" dirty="0">
                <a:latin typeface="Arial" panose="020B0604020202020204"/>
                <a:cs typeface="Arial" panose="020B0604020202020204"/>
              </a:rPr>
              <a:t>of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this sequence is</a:t>
            </a:r>
            <a:r>
              <a:rPr sz="2475" spc="26" dirty="0">
                <a:latin typeface="Arial" panose="020B0604020202020204"/>
                <a:cs typeface="Arial" panose="020B0604020202020204"/>
              </a:rPr>
              <a:t>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called</a:t>
            </a:r>
            <a:endParaRPr sz="2475">
              <a:latin typeface="Arial" panose="020B0604020202020204"/>
              <a:cs typeface="Arial" panose="020B0604020202020204"/>
            </a:endParaRPr>
          </a:p>
          <a:p>
            <a:pPr marL="3881755" marR="295275">
              <a:lnSpc>
                <a:spcPts val="2965"/>
              </a:lnSpc>
            </a:pPr>
            <a:r>
              <a:rPr sz="2475" spc="-5" dirty="0">
                <a:latin typeface="Arial" panose="020B0604020202020204"/>
                <a:cs typeface="Arial" panose="020B0604020202020204"/>
              </a:rPr>
              <a:t>a </a:t>
            </a:r>
            <a:r>
              <a:rPr sz="2475" i="1" spc="-5" dirty="0">
                <a:latin typeface="Arial" panose="020B0604020202020204"/>
                <a:cs typeface="Arial" panose="020B0604020202020204"/>
              </a:rPr>
              <a:t>scan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. </a:t>
            </a:r>
            <a:r>
              <a:rPr sz="2475" dirty="0">
                <a:latin typeface="Arial" panose="020B0604020202020204"/>
                <a:cs typeface="Arial" panose="020B0604020202020204"/>
              </a:rPr>
              <a:t>The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scan </a:t>
            </a:r>
            <a:r>
              <a:rPr sz="2475" dirty="0">
                <a:latin typeface="Arial" panose="020B0604020202020204"/>
                <a:cs typeface="Arial" panose="020B0604020202020204"/>
              </a:rPr>
              <a:t>time,</a:t>
            </a:r>
            <a:r>
              <a:rPr sz="2475" spc="-67" dirty="0">
                <a:latin typeface="Arial" panose="020B0604020202020204"/>
                <a:cs typeface="Arial" panose="020B0604020202020204"/>
              </a:rPr>
              <a:t> </a:t>
            </a:r>
            <a:r>
              <a:rPr sz="2475" dirty="0">
                <a:latin typeface="Arial" panose="020B0604020202020204"/>
                <a:cs typeface="Arial" panose="020B0604020202020204"/>
              </a:rPr>
              <a:t>the  time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required </a:t>
            </a:r>
            <a:r>
              <a:rPr sz="2475" dirty="0">
                <a:latin typeface="Arial" panose="020B0604020202020204"/>
                <a:cs typeface="Arial" panose="020B0604020202020204"/>
              </a:rPr>
              <a:t>for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one full  cycle, provides a</a:t>
            </a:r>
            <a:r>
              <a:rPr sz="2475" dirty="0">
                <a:latin typeface="Arial" panose="020B0604020202020204"/>
                <a:cs typeface="Arial" panose="020B0604020202020204"/>
              </a:rPr>
              <a:t>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measure</a:t>
            </a:r>
            <a:endParaRPr sz="2475">
              <a:latin typeface="Arial" panose="020B0604020202020204"/>
              <a:cs typeface="Arial" panose="020B0604020202020204"/>
            </a:endParaRPr>
          </a:p>
          <a:p>
            <a:pPr marL="3881755" marR="521335">
              <a:lnSpc>
                <a:spcPts val="2945"/>
              </a:lnSpc>
              <a:spcBef>
                <a:spcPts val="15"/>
              </a:spcBef>
            </a:pPr>
            <a:r>
              <a:rPr sz="2475" spc="-5" dirty="0">
                <a:latin typeface="Arial" panose="020B0604020202020204"/>
                <a:cs typeface="Arial" panose="020B0604020202020204"/>
              </a:rPr>
              <a:t>of the speed of </a:t>
            </a:r>
            <a:r>
              <a:rPr sz="2475" spc="-10" dirty="0">
                <a:latin typeface="Arial" panose="020B0604020202020204"/>
                <a:cs typeface="Arial" panose="020B0604020202020204"/>
              </a:rPr>
              <a:t>response  </a:t>
            </a:r>
            <a:r>
              <a:rPr sz="2475" dirty="0">
                <a:latin typeface="Arial" panose="020B0604020202020204"/>
                <a:cs typeface="Arial" panose="020B0604020202020204"/>
              </a:rPr>
              <a:t>of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2475" spc="-21" dirty="0">
                <a:latin typeface="Arial" panose="020B0604020202020204"/>
                <a:cs typeface="Arial" panose="020B0604020202020204"/>
              </a:rPr>
              <a:t>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PLC</a:t>
            </a:r>
            <a:endParaRPr sz="2475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3088" y="3317793"/>
            <a:ext cx="3673000" cy="27603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7628" y="484663"/>
            <a:ext cx="4181263" cy="519274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>
              <a:spcBef>
                <a:spcPts val="95"/>
              </a:spcBef>
            </a:pPr>
            <a:r>
              <a:rPr sz="3295" spc="-10" dirty="0"/>
              <a:t>PLC </a:t>
            </a:r>
            <a:r>
              <a:rPr sz="3295" spc="-5" dirty="0"/>
              <a:t>Operating</a:t>
            </a:r>
            <a:r>
              <a:rPr sz="3295" spc="-46" dirty="0"/>
              <a:t> </a:t>
            </a:r>
            <a:r>
              <a:rPr sz="3295" spc="-15" dirty="0"/>
              <a:t>Cycle</a:t>
            </a:r>
            <a:endParaRPr sz="3295"/>
          </a:p>
        </p:txBody>
      </p:sp>
      <p:grpSp>
        <p:nvGrpSpPr>
          <p:cNvPr id="3" name="object 3"/>
          <p:cNvGrpSpPr/>
          <p:nvPr/>
        </p:nvGrpSpPr>
        <p:grpSpPr>
          <a:xfrm>
            <a:off x="2041848" y="1066153"/>
            <a:ext cx="5733781" cy="4174067"/>
            <a:chOff x="1981794" y="1149096"/>
            <a:chExt cx="5565140" cy="4051300"/>
          </a:xfrm>
        </p:grpSpPr>
        <p:sp>
          <p:nvSpPr>
            <p:cNvPr id="4" name="object 4"/>
            <p:cNvSpPr/>
            <p:nvPr/>
          </p:nvSpPr>
          <p:spPr>
            <a:xfrm>
              <a:off x="1981794" y="1149096"/>
              <a:ext cx="5565053" cy="345338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55"/>
            </a:p>
          </p:txBody>
        </p:sp>
        <p:sp>
          <p:nvSpPr>
            <p:cNvPr id="5" name="object 5"/>
            <p:cNvSpPr/>
            <p:nvPr/>
          </p:nvSpPr>
          <p:spPr>
            <a:xfrm>
              <a:off x="2246375" y="4608575"/>
              <a:ext cx="463295" cy="5913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55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67691" y="5754193"/>
            <a:ext cx="569191" cy="393766"/>
          </a:xfrm>
          <a:prstGeom prst="rect">
            <a:avLst/>
          </a:prstGeom>
        </p:spPr>
        <p:txBody>
          <a:bodyPr vert="horz" wrap="square" lIns="0" tIns="13085" rIns="0" bIns="0" rtlCol="0">
            <a:spAutoFit/>
          </a:bodyPr>
          <a:lstStyle/>
          <a:p>
            <a:pPr marL="13335">
              <a:spcBef>
                <a:spcPts val="105"/>
              </a:spcBef>
            </a:pP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The</a:t>
            </a:r>
            <a:endParaRPr sz="2475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65868" y="5729594"/>
            <a:ext cx="650055" cy="4961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  <p:sp>
        <p:nvSpPr>
          <p:cNvPr id="8" name="object 8"/>
          <p:cNvSpPr txBox="1"/>
          <p:nvPr/>
        </p:nvSpPr>
        <p:spPr>
          <a:xfrm>
            <a:off x="2816383" y="5791878"/>
            <a:ext cx="6139411" cy="774319"/>
          </a:xfrm>
          <a:prstGeom prst="rect">
            <a:avLst/>
          </a:prstGeom>
        </p:spPr>
        <p:txBody>
          <a:bodyPr vert="horz" wrap="square" lIns="0" tIns="13085" rIns="0" bIns="0" rtlCol="0">
            <a:spAutoFit/>
          </a:bodyPr>
          <a:lstStyle/>
          <a:p>
            <a:pPr marL="13335" marR="5080">
              <a:spcBef>
                <a:spcPts val="105"/>
              </a:spcBef>
            </a:pP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can be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considered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represent a coil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that, 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when energized, will close a set of contacts.</a:t>
            </a:r>
            <a:endParaRPr sz="2475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4378" y="4692750"/>
            <a:ext cx="742565" cy="393766"/>
          </a:xfrm>
          <a:prstGeom prst="rect">
            <a:avLst/>
          </a:prstGeom>
        </p:spPr>
        <p:txBody>
          <a:bodyPr vert="horz" wrap="square" lIns="0" tIns="13085" rIns="0" bIns="0" rtlCol="0">
            <a:spAutoFit/>
          </a:bodyPr>
          <a:lstStyle/>
          <a:p>
            <a:pPr marL="13335">
              <a:spcBef>
                <a:spcPts val="105"/>
              </a:spcBef>
            </a:pP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Each</a:t>
            </a:r>
            <a:endParaRPr sz="2475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5717" y="4692750"/>
            <a:ext cx="5176366" cy="797382"/>
          </a:xfrm>
          <a:prstGeom prst="rect">
            <a:avLst/>
          </a:prstGeom>
        </p:spPr>
        <p:txBody>
          <a:bodyPr vert="horz" wrap="square" lIns="0" tIns="13085" rIns="0" bIns="0" rtlCol="0">
            <a:spAutoFit/>
          </a:bodyPr>
          <a:lstStyle/>
          <a:p>
            <a:pPr marL="13335" marR="5080">
              <a:spcBef>
                <a:spcPts val="105"/>
              </a:spcBef>
            </a:pP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can be though of as a set of </a:t>
            </a:r>
            <a:r>
              <a:rPr sz="2475" spc="-10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normally 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open</a:t>
            </a:r>
            <a:r>
              <a:rPr sz="2475" spc="-10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contacts</a:t>
            </a:r>
            <a:endParaRPr sz="2475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7628" y="494083"/>
            <a:ext cx="4181263" cy="519274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>
              <a:spcBef>
                <a:spcPts val="95"/>
              </a:spcBef>
            </a:pPr>
            <a:r>
              <a:rPr sz="3295" spc="-10" dirty="0"/>
              <a:t>PLC </a:t>
            </a:r>
            <a:r>
              <a:rPr sz="3295" spc="-5" dirty="0"/>
              <a:t>Operating</a:t>
            </a:r>
            <a:r>
              <a:rPr sz="3295" spc="-46" dirty="0"/>
              <a:t> </a:t>
            </a:r>
            <a:r>
              <a:rPr sz="3295" spc="-15" dirty="0"/>
              <a:t>Cycle</a:t>
            </a:r>
            <a:endParaRPr sz="3295"/>
          </a:p>
        </p:txBody>
      </p:sp>
      <p:sp>
        <p:nvSpPr>
          <p:cNvPr id="3" name="object 3"/>
          <p:cNvSpPr txBox="1"/>
          <p:nvPr/>
        </p:nvSpPr>
        <p:spPr>
          <a:xfrm>
            <a:off x="897620" y="5022488"/>
            <a:ext cx="8063538" cy="1582213"/>
          </a:xfrm>
          <a:prstGeom prst="rect">
            <a:avLst/>
          </a:prstGeom>
        </p:spPr>
        <p:txBody>
          <a:bodyPr vert="horz" wrap="square" lIns="0" tIns="13739" rIns="0" bIns="0" rtlCol="0">
            <a:spAutoFit/>
          </a:bodyPr>
          <a:lstStyle/>
          <a:p>
            <a:pPr marL="13335" marR="5080">
              <a:lnSpc>
                <a:spcPct val="100000"/>
              </a:lnSpc>
              <a:spcBef>
                <a:spcPts val="110"/>
              </a:spcBef>
            </a:pP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Coil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O/1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is energized when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contacts I/1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I/2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are closed  or when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contact I/3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is closed. Either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these conditions  provides a continuous path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from left to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right across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rung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includes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475" spc="-36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coil.</a:t>
            </a:r>
            <a:endParaRPr sz="2475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2615" y="1213751"/>
            <a:ext cx="5875153" cy="364596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9944" y="531768"/>
            <a:ext cx="4569883" cy="457841"/>
          </a:xfrm>
          <a:prstGeom prst="rect">
            <a:avLst/>
          </a:prstGeom>
        </p:spPr>
        <p:txBody>
          <a:bodyPr vert="horz" wrap="square" lIns="0" tIns="13739" rIns="0" bIns="0" rtlCol="0">
            <a:spAutoFit/>
          </a:bodyPr>
          <a:lstStyle/>
          <a:p>
            <a:pPr marL="13335">
              <a:spcBef>
                <a:spcPts val="110"/>
              </a:spcBef>
            </a:pPr>
            <a:r>
              <a:rPr spc="-5" dirty="0"/>
              <a:t>Modifying </a:t>
            </a:r>
            <a:r>
              <a:rPr spc="5" dirty="0"/>
              <a:t>A </a:t>
            </a:r>
            <a:r>
              <a:rPr dirty="0"/>
              <a:t>PLC</a:t>
            </a:r>
            <a:r>
              <a:rPr spc="-41" dirty="0"/>
              <a:t> </a:t>
            </a:r>
            <a:r>
              <a:rPr spc="-5" dirty="0"/>
              <a:t>Program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2029951" y="1289118"/>
            <a:ext cx="5770712" cy="36271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  <p:sp>
        <p:nvSpPr>
          <p:cNvPr id="4" name="object 4"/>
          <p:cNvSpPr txBox="1"/>
          <p:nvPr/>
        </p:nvSpPr>
        <p:spPr>
          <a:xfrm>
            <a:off x="1104885" y="4077239"/>
            <a:ext cx="8096250" cy="2626671"/>
          </a:xfrm>
          <a:prstGeom prst="rect">
            <a:avLst/>
          </a:prstGeom>
        </p:spPr>
        <p:txBody>
          <a:bodyPr vert="horz" wrap="square" lIns="0" tIns="27478" rIns="0" bIns="0" rtlCol="0">
            <a:spAutoFit/>
          </a:bodyPr>
          <a:lstStyle/>
          <a:p>
            <a:pPr marL="3633470" marR="773430">
              <a:lnSpc>
                <a:spcPts val="2945"/>
              </a:lnSpc>
              <a:spcBef>
                <a:spcPts val="215"/>
              </a:spcBef>
            </a:pPr>
            <a:r>
              <a:rPr sz="2475" b="1" spc="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Relay </a:t>
            </a:r>
            <a:r>
              <a:rPr sz="2475" b="1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ladder diagram</a:t>
            </a:r>
            <a:r>
              <a:rPr sz="2475" b="1" spc="-117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75" b="1" spc="-10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for  </a:t>
            </a:r>
            <a:r>
              <a:rPr sz="2475" b="1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modified</a:t>
            </a:r>
            <a:r>
              <a:rPr sz="2475" b="1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75" b="1" spc="-10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process.</a:t>
            </a:r>
            <a:endParaRPr sz="2475">
              <a:latin typeface="Arial" panose="020B0604020202020204"/>
              <a:cs typeface="Arial" panose="020B0604020202020204"/>
            </a:endParaRPr>
          </a:p>
          <a:p>
            <a:pPr marL="13335">
              <a:spcBef>
                <a:spcPts val="2030"/>
              </a:spcBef>
            </a:pPr>
            <a:r>
              <a:rPr sz="2475" spc="-5" dirty="0">
                <a:latin typeface="Arial" panose="020B0604020202020204"/>
                <a:cs typeface="Arial" panose="020B0604020202020204"/>
              </a:rPr>
              <a:t>The change requires </a:t>
            </a:r>
            <a:r>
              <a:rPr sz="2475" dirty="0">
                <a:latin typeface="Arial" panose="020B0604020202020204"/>
                <a:cs typeface="Arial" panose="020B0604020202020204"/>
              </a:rPr>
              <a:t>that the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manual</a:t>
            </a:r>
            <a:r>
              <a:rPr sz="2475" dirty="0">
                <a:latin typeface="Arial" panose="020B0604020202020204"/>
                <a:cs typeface="Arial" panose="020B0604020202020204"/>
              </a:rPr>
              <a:t>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pushbutton</a:t>
            </a:r>
            <a:endParaRPr sz="2475">
              <a:latin typeface="Arial" panose="020B0604020202020204"/>
              <a:cs typeface="Arial" panose="020B0604020202020204"/>
            </a:endParaRPr>
          </a:p>
          <a:p>
            <a:pPr marL="13335" marR="5080">
              <a:lnSpc>
                <a:spcPct val="100000"/>
              </a:lnSpc>
              <a:spcBef>
                <a:spcPts val="10"/>
              </a:spcBef>
            </a:pPr>
            <a:r>
              <a:rPr sz="2475" spc="-5" dirty="0">
                <a:latin typeface="Arial" panose="020B0604020202020204"/>
                <a:cs typeface="Arial" panose="020B0604020202020204"/>
              </a:rPr>
              <a:t>control should be permitted </a:t>
            </a:r>
            <a:r>
              <a:rPr sz="2475" dirty="0">
                <a:latin typeface="Arial" panose="020B0604020202020204"/>
                <a:cs typeface="Arial" panose="020B0604020202020204"/>
              </a:rPr>
              <a:t>to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operate </a:t>
            </a:r>
            <a:r>
              <a:rPr sz="2475" dirty="0">
                <a:latin typeface="Arial" panose="020B0604020202020204"/>
                <a:cs typeface="Arial" panose="020B0604020202020204"/>
              </a:rPr>
              <a:t>at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any pressure </a:t>
            </a:r>
            <a:r>
              <a:rPr sz="2475" dirty="0">
                <a:latin typeface="Arial" panose="020B0604020202020204"/>
                <a:cs typeface="Arial" panose="020B0604020202020204"/>
              </a:rPr>
              <a:t>but  not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unless </a:t>
            </a:r>
            <a:r>
              <a:rPr sz="2475" dirty="0">
                <a:latin typeface="Arial" panose="020B0604020202020204"/>
                <a:cs typeface="Arial" panose="020B0604020202020204"/>
              </a:rPr>
              <a:t>the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specified temperature </a:t>
            </a:r>
            <a:r>
              <a:rPr sz="2475" dirty="0">
                <a:latin typeface="Arial" panose="020B0604020202020204"/>
                <a:cs typeface="Arial" panose="020B0604020202020204"/>
              </a:rPr>
              <a:t>setting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has been  reached.</a:t>
            </a:r>
            <a:endParaRPr sz="2475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9944" y="531768"/>
            <a:ext cx="4569883" cy="457841"/>
          </a:xfrm>
          <a:prstGeom prst="rect">
            <a:avLst/>
          </a:prstGeom>
        </p:spPr>
        <p:txBody>
          <a:bodyPr vert="horz" wrap="square" lIns="0" tIns="13739" rIns="0" bIns="0" rtlCol="0">
            <a:spAutoFit/>
          </a:bodyPr>
          <a:lstStyle/>
          <a:p>
            <a:pPr marL="13335">
              <a:spcBef>
                <a:spcPts val="110"/>
              </a:spcBef>
            </a:pPr>
            <a:r>
              <a:rPr spc="-5" dirty="0"/>
              <a:t>Modifying </a:t>
            </a:r>
            <a:r>
              <a:rPr spc="5" dirty="0"/>
              <a:t>A </a:t>
            </a:r>
            <a:r>
              <a:rPr dirty="0"/>
              <a:t>PLC</a:t>
            </a:r>
            <a:r>
              <a:rPr spc="-41" dirty="0"/>
              <a:t> </a:t>
            </a:r>
            <a:r>
              <a:rPr spc="-5" dirty="0"/>
              <a:t>Program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2007968" y="1066153"/>
            <a:ext cx="5770712" cy="36271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  <p:sp>
        <p:nvSpPr>
          <p:cNvPr id="4" name="object 4"/>
          <p:cNvSpPr txBox="1"/>
          <p:nvPr/>
        </p:nvSpPr>
        <p:spPr>
          <a:xfrm>
            <a:off x="1500571" y="3854272"/>
            <a:ext cx="7012170" cy="2498046"/>
          </a:xfrm>
          <a:prstGeom prst="rect">
            <a:avLst/>
          </a:prstGeom>
        </p:spPr>
        <p:txBody>
          <a:bodyPr vert="horz" wrap="square" lIns="0" tIns="27478" rIns="0" bIns="0" rtlCol="0">
            <a:spAutoFit/>
          </a:bodyPr>
          <a:lstStyle/>
          <a:p>
            <a:pPr marL="3216275" marR="106680">
              <a:lnSpc>
                <a:spcPts val="2945"/>
              </a:lnSpc>
              <a:spcBef>
                <a:spcPts val="215"/>
              </a:spcBef>
            </a:pPr>
            <a:r>
              <a:rPr sz="2475" b="1" spc="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Relay </a:t>
            </a:r>
            <a:r>
              <a:rPr sz="2475" b="1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ladder diagram</a:t>
            </a:r>
            <a:r>
              <a:rPr sz="2475" b="1" spc="-117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75" b="1" spc="-10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for  </a:t>
            </a:r>
            <a:r>
              <a:rPr sz="2475" b="1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modified</a:t>
            </a:r>
            <a:r>
              <a:rPr sz="2475" b="1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75" b="1" spc="-10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process.</a:t>
            </a:r>
            <a:endParaRPr sz="2475">
              <a:latin typeface="Arial" panose="020B0604020202020204"/>
              <a:cs typeface="Arial" panose="020B0604020202020204"/>
            </a:endParaRPr>
          </a:p>
          <a:p>
            <a:pPr>
              <a:spcBef>
                <a:spcPts val="50"/>
              </a:spcBef>
            </a:pPr>
            <a:endParaRPr sz="3245">
              <a:latin typeface="Arial" panose="020B0604020202020204"/>
              <a:cs typeface="Arial" panose="020B0604020202020204"/>
            </a:endParaRPr>
          </a:p>
          <a:p>
            <a:pPr marL="13335" marR="5080"/>
            <a:r>
              <a:rPr sz="2475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If a relay system were used, it would require </a:t>
            </a:r>
            <a:r>
              <a:rPr sz="2475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some  </a:t>
            </a:r>
            <a:r>
              <a:rPr sz="2475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rewiring </a:t>
            </a:r>
            <a:r>
              <a:rPr sz="247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of the system, </a:t>
            </a:r>
            <a:r>
              <a:rPr sz="2475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as shown, </a:t>
            </a:r>
            <a:r>
              <a:rPr sz="247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475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achieve </a:t>
            </a:r>
            <a:r>
              <a:rPr sz="247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2475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desired</a:t>
            </a:r>
            <a:r>
              <a:rPr sz="247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75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change.</a:t>
            </a:r>
            <a:endParaRPr sz="2475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9944" y="531768"/>
            <a:ext cx="4569883" cy="457841"/>
          </a:xfrm>
          <a:prstGeom prst="rect">
            <a:avLst/>
          </a:prstGeom>
        </p:spPr>
        <p:txBody>
          <a:bodyPr vert="horz" wrap="square" lIns="0" tIns="13739" rIns="0" bIns="0" rtlCol="0">
            <a:spAutoFit/>
          </a:bodyPr>
          <a:lstStyle/>
          <a:p>
            <a:pPr marL="13335">
              <a:spcBef>
                <a:spcPts val="110"/>
              </a:spcBef>
            </a:pPr>
            <a:r>
              <a:rPr spc="-5" dirty="0"/>
              <a:t>Modifying </a:t>
            </a:r>
            <a:r>
              <a:rPr spc="5" dirty="0"/>
              <a:t>A </a:t>
            </a:r>
            <a:r>
              <a:rPr dirty="0"/>
              <a:t>PLC</a:t>
            </a:r>
            <a:r>
              <a:rPr spc="-41" dirty="0"/>
              <a:t> </a:t>
            </a:r>
            <a:r>
              <a:rPr spc="-5" dirty="0"/>
              <a:t>Program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714637" y="1066154"/>
            <a:ext cx="4936652" cy="285144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  <p:sp>
        <p:nvSpPr>
          <p:cNvPr id="4" name="object 4"/>
          <p:cNvSpPr txBox="1"/>
          <p:nvPr/>
        </p:nvSpPr>
        <p:spPr>
          <a:xfrm>
            <a:off x="1550816" y="3241902"/>
            <a:ext cx="7940540" cy="3251600"/>
          </a:xfrm>
          <a:prstGeom prst="rect">
            <a:avLst/>
          </a:prstGeom>
        </p:spPr>
        <p:txBody>
          <a:bodyPr vert="horz" wrap="square" lIns="0" tIns="13085" rIns="0" bIns="0" rtlCol="0">
            <a:spAutoFit/>
          </a:bodyPr>
          <a:lstStyle/>
          <a:p>
            <a:pPr marL="3256915" marR="689610">
              <a:lnSpc>
                <a:spcPct val="113000"/>
              </a:lnSpc>
              <a:spcBef>
                <a:spcPts val="105"/>
              </a:spcBef>
            </a:pP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PLC ladder logic diagram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for 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modified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 process.</a:t>
            </a:r>
            <a:endParaRPr sz="2475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780">
              <a:latin typeface="Arial" panose="020B0604020202020204"/>
              <a:cs typeface="Arial" panose="020B0604020202020204"/>
            </a:endParaRPr>
          </a:p>
          <a:p>
            <a:pPr>
              <a:spcBef>
                <a:spcPts val="30"/>
              </a:spcBef>
            </a:pPr>
            <a:endParaRPr sz="2420">
              <a:latin typeface="Arial" panose="020B0604020202020204"/>
              <a:cs typeface="Arial" panose="020B0604020202020204"/>
            </a:endParaRPr>
          </a:p>
          <a:p>
            <a:pPr marL="13335" marR="1059815" indent="27940">
              <a:lnSpc>
                <a:spcPct val="119000"/>
              </a:lnSpc>
            </a:pPr>
            <a:r>
              <a:rPr sz="2885" dirty="0">
                <a:latin typeface="Arial" panose="020B0604020202020204"/>
                <a:cs typeface="Arial" panose="020B0604020202020204"/>
              </a:rPr>
              <a:t>If a PLC is </a:t>
            </a:r>
            <a:r>
              <a:rPr sz="2885" spc="-5" dirty="0">
                <a:latin typeface="Arial" panose="020B0604020202020204"/>
                <a:cs typeface="Arial" panose="020B0604020202020204"/>
              </a:rPr>
              <a:t>used, </a:t>
            </a:r>
            <a:r>
              <a:rPr sz="2885" dirty="0">
                <a:latin typeface="Arial" panose="020B0604020202020204"/>
                <a:cs typeface="Arial" panose="020B0604020202020204"/>
              </a:rPr>
              <a:t>no </a:t>
            </a:r>
            <a:r>
              <a:rPr sz="2885" spc="-5" dirty="0">
                <a:latin typeface="Arial" panose="020B0604020202020204"/>
                <a:cs typeface="Arial" panose="020B0604020202020204"/>
              </a:rPr>
              <a:t>rewiring </a:t>
            </a:r>
            <a:r>
              <a:rPr sz="2885" dirty="0">
                <a:latin typeface="Arial" panose="020B0604020202020204"/>
                <a:cs typeface="Arial" panose="020B0604020202020204"/>
              </a:rPr>
              <a:t>is </a:t>
            </a:r>
            <a:r>
              <a:rPr sz="2885" spc="-5" dirty="0">
                <a:latin typeface="Arial" panose="020B0604020202020204"/>
                <a:cs typeface="Arial" panose="020B0604020202020204"/>
              </a:rPr>
              <a:t>necessary!  </a:t>
            </a:r>
            <a:r>
              <a:rPr sz="288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885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inputs </a:t>
            </a:r>
            <a:r>
              <a:rPr sz="288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2885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outputs </a:t>
            </a:r>
            <a:r>
              <a:rPr sz="288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z="2885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still </a:t>
            </a:r>
            <a:r>
              <a:rPr sz="288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85" spc="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85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same.</a:t>
            </a:r>
            <a:endParaRPr sz="2885">
              <a:latin typeface="Arial" panose="020B0604020202020204"/>
              <a:cs typeface="Arial" panose="020B0604020202020204"/>
            </a:endParaRPr>
          </a:p>
          <a:p>
            <a:pPr marL="13335">
              <a:spcBef>
                <a:spcPts val="600"/>
              </a:spcBef>
            </a:pPr>
            <a:r>
              <a:rPr sz="2885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All that </a:t>
            </a:r>
            <a:r>
              <a:rPr sz="288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2885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required </a:t>
            </a:r>
            <a:r>
              <a:rPr sz="288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is to </a:t>
            </a:r>
            <a:r>
              <a:rPr sz="2885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change </a:t>
            </a:r>
            <a:r>
              <a:rPr sz="288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the PLC</a:t>
            </a:r>
            <a:r>
              <a:rPr sz="2885" spc="93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85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program</a:t>
            </a:r>
            <a:endParaRPr sz="2885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1919" y="3128850"/>
            <a:ext cx="3399444" cy="3183272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>
              <a:spcBef>
                <a:spcPts val="95"/>
              </a:spcBef>
            </a:pPr>
            <a:r>
              <a:rPr sz="2060" b="1" spc="-1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PLC</a:t>
            </a:r>
            <a:endParaRPr sz="2060">
              <a:latin typeface="Arial" panose="020B0604020202020204"/>
              <a:cs typeface="Arial" panose="020B0604020202020204"/>
            </a:endParaRPr>
          </a:p>
          <a:p>
            <a:pPr marL="156845" marR="314960" indent="-144780">
              <a:buChar char="-"/>
              <a:tabLst>
                <a:tab pos="173355" algn="l"/>
              </a:tabLst>
            </a:pPr>
            <a:r>
              <a:rPr sz="2060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Operates in the</a:t>
            </a:r>
            <a:r>
              <a:rPr sz="2060" spc="-77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60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industrial  environment</a:t>
            </a:r>
            <a:endParaRPr sz="2060">
              <a:latin typeface="Arial" panose="020B0604020202020204"/>
              <a:cs typeface="Arial" panose="020B0604020202020204"/>
            </a:endParaRPr>
          </a:p>
          <a:p>
            <a:pPr marL="156845" marR="543560" indent="-144780">
              <a:buChar char="-"/>
              <a:tabLst>
                <a:tab pos="173355" algn="l"/>
              </a:tabLst>
            </a:pPr>
            <a:r>
              <a:rPr sz="2060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Is programmed in relay  ladder</a:t>
            </a:r>
            <a:r>
              <a:rPr sz="2060" spc="-10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60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logic</a:t>
            </a:r>
            <a:endParaRPr sz="2060">
              <a:latin typeface="Arial" panose="020B0604020202020204"/>
              <a:cs typeface="Arial" panose="020B0604020202020204"/>
            </a:endParaRPr>
          </a:p>
          <a:p>
            <a:pPr marL="154305" marR="5080" indent="-141605">
              <a:buChar char="-"/>
              <a:tabLst>
                <a:tab pos="173355" algn="l"/>
              </a:tabLst>
            </a:pPr>
            <a:r>
              <a:rPr sz="2060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Has no keyboard, </a:t>
            </a:r>
            <a:r>
              <a:rPr sz="2060" spc="-10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CD </a:t>
            </a:r>
            <a:r>
              <a:rPr sz="2060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drive,  </a:t>
            </a:r>
            <a:r>
              <a:rPr sz="2060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monitor, </a:t>
            </a:r>
            <a:r>
              <a:rPr sz="2060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or disk</a:t>
            </a:r>
            <a:r>
              <a:rPr sz="2060" spc="-31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60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drive</a:t>
            </a:r>
            <a:endParaRPr sz="2060">
              <a:latin typeface="Arial" panose="020B0604020202020204"/>
              <a:cs typeface="Arial" panose="020B0604020202020204"/>
            </a:endParaRPr>
          </a:p>
          <a:p>
            <a:pPr marL="156845" marR="64770" indent="-144780" algn="just">
              <a:buChar char="-"/>
              <a:tabLst>
                <a:tab pos="173355" algn="l"/>
              </a:tabLst>
            </a:pPr>
            <a:r>
              <a:rPr sz="2060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Has communications ports,  and terminals for input and  output</a:t>
            </a:r>
            <a:r>
              <a:rPr sz="2060" spc="-10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60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devices</a:t>
            </a:r>
            <a:endParaRPr sz="206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6573" y="569452"/>
            <a:ext cx="5976505" cy="457841"/>
          </a:xfrm>
          <a:prstGeom prst="rect">
            <a:avLst/>
          </a:prstGeom>
        </p:spPr>
        <p:txBody>
          <a:bodyPr vert="horz" wrap="square" lIns="0" tIns="13739" rIns="0" bIns="0" rtlCol="0">
            <a:spAutoFit/>
          </a:bodyPr>
          <a:lstStyle/>
          <a:p>
            <a:pPr marL="13335">
              <a:spcBef>
                <a:spcPts val="110"/>
              </a:spcBef>
            </a:pPr>
            <a:r>
              <a:rPr dirty="0"/>
              <a:t>PLCs Versus </a:t>
            </a:r>
            <a:r>
              <a:rPr spc="-5" dirty="0"/>
              <a:t>Personal</a:t>
            </a:r>
            <a:r>
              <a:rPr spc="-21" dirty="0"/>
              <a:t> </a:t>
            </a:r>
            <a:r>
              <a:rPr spc="-5" dirty="0"/>
              <a:t>Computers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923266" y="1188627"/>
            <a:ext cx="2339571" cy="176488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  <p:sp>
        <p:nvSpPr>
          <p:cNvPr id="5" name="object 5"/>
          <p:cNvSpPr/>
          <p:nvPr/>
        </p:nvSpPr>
        <p:spPr>
          <a:xfrm>
            <a:off x="7024994" y="1106978"/>
            <a:ext cx="2606501" cy="21103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  <p:sp>
        <p:nvSpPr>
          <p:cNvPr id="6" name="object 6"/>
          <p:cNvSpPr txBox="1"/>
          <p:nvPr/>
        </p:nvSpPr>
        <p:spPr>
          <a:xfrm>
            <a:off x="4066248" y="1436192"/>
            <a:ext cx="2130213" cy="901809"/>
          </a:xfrm>
          <a:prstGeom prst="rect">
            <a:avLst/>
          </a:prstGeom>
        </p:spPr>
        <p:txBody>
          <a:bodyPr vert="horz" wrap="square" lIns="0" tIns="13739" rIns="0" bIns="0" rtlCol="0">
            <a:spAutoFit/>
          </a:bodyPr>
          <a:lstStyle/>
          <a:p>
            <a:pPr marL="13335" marR="5080" indent="43815">
              <a:spcBef>
                <a:spcPts val="110"/>
              </a:spcBef>
            </a:pPr>
            <a:r>
              <a:rPr sz="2885" b="1" dirty="0">
                <a:latin typeface="Arial" panose="020B0604020202020204"/>
                <a:cs typeface="Arial" panose="020B0604020202020204"/>
              </a:rPr>
              <a:t>Same </a:t>
            </a:r>
            <a:r>
              <a:rPr sz="2885" b="1" spc="-5" dirty="0">
                <a:latin typeface="Arial" panose="020B0604020202020204"/>
                <a:cs typeface="Arial" panose="020B0604020202020204"/>
              </a:rPr>
              <a:t>basic  </a:t>
            </a:r>
            <a:r>
              <a:rPr sz="2885" b="1" dirty="0">
                <a:latin typeface="Arial" panose="020B0604020202020204"/>
                <a:cs typeface="Arial" panose="020B0604020202020204"/>
              </a:rPr>
              <a:t>architecture</a:t>
            </a:r>
            <a:endParaRPr sz="2885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79903" y="3533955"/>
            <a:ext cx="3572164" cy="2548996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>
              <a:spcBef>
                <a:spcPts val="95"/>
              </a:spcBef>
            </a:pPr>
            <a:r>
              <a:rPr sz="2060" b="1" spc="-2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PC</a:t>
            </a:r>
            <a:endParaRPr sz="2060">
              <a:latin typeface="Arial" panose="020B0604020202020204"/>
              <a:cs typeface="Arial" panose="020B0604020202020204"/>
            </a:endParaRPr>
          </a:p>
          <a:p>
            <a:pPr marL="156845" marR="20320" indent="-144780"/>
            <a:r>
              <a:rPr sz="206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060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Capable of executing several  programs simultaneously, in  any</a:t>
            </a:r>
            <a:r>
              <a:rPr sz="2060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60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order</a:t>
            </a:r>
            <a:endParaRPr sz="2060">
              <a:latin typeface="Arial" panose="020B0604020202020204"/>
              <a:cs typeface="Arial" panose="020B0604020202020204"/>
            </a:endParaRPr>
          </a:p>
          <a:p>
            <a:pPr marL="156845" marR="5080" indent="-144780"/>
            <a:r>
              <a:rPr sz="2060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- Some </a:t>
            </a:r>
            <a:r>
              <a:rPr sz="2060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manufacturers have  </a:t>
            </a:r>
            <a:r>
              <a:rPr sz="2060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software and interface cards  available so that a </a:t>
            </a:r>
            <a:r>
              <a:rPr sz="2060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PC </a:t>
            </a:r>
            <a:r>
              <a:rPr sz="2060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can do  the work of a</a:t>
            </a:r>
            <a:r>
              <a:rPr sz="206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60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PLC</a:t>
            </a:r>
            <a:endParaRPr sz="206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2314" y="717050"/>
            <a:ext cx="4912607" cy="471295"/>
          </a:xfrm>
          <a:prstGeom prst="rect">
            <a:avLst/>
          </a:prstGeom>
        </p:spPr>
        <p:txBody>
          <a:bodyPr vert="horz" wrap="square" lIns="0" tIns="13739" rIns="0" bIns="0" rtlCol="0">
            <a:spAutoFit/>
          </a:bodyPr>
          <a:lstStyle/>
          <a:p>
            <a:pPr marL="28575">
              <a:spcBef>
                <a:spcPts val="110"/>
              </a:spcBef>
            </a:pPr>
            <a:r>
              <a:rPr dirty="0"/>
              <a:t>PC Based </a:t>
            </a:r>
            <a:r>
              <a:rPr spc="-5" dirty="0"/>
              <a:t>Control</a:t>
            </a:r>
            <a:r>
              <a:rPr dirty="0"/>
              <a:t> </a:t>
            </a:r>
            <a:r>
              <a:rPr spc="-15" dirty="0"/>
              <a:t>Systems</a:t>
            </a:r>
            <a:endParaRPr spc="-15" dirty="0"/>
          </a:p>
        </p:txBody>
      </p:sp>
      <p:sp>
        <p:nvSpPr>
          <p:cNvPr id="3" name="object 3"/>
          <p:cNvSpPr/>
          <p:nvPr/>
        </p:nvSpPr>
        <p:spPr>
          <a:xfrm>
            <a:off x="6282841" y="1719348"/>
            <a:ext cx="3135110" cy="271641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  <p:sp>
        <p:nvSpPr>
          <p:cNvPr id="4" name="object 4"/>
          <p:cNvSpPr txBox="1"/>
          <p:nvPr/>
        </p:nvSpPr>
        <p:spPr>
          <a:xfrm>
            <a:off x="941585" y="2177319"/>
            <a:ext cx="5292167" cy="3565615"/>
          </a:xfrm>
          <a:prstGeom prst="rect">
            <a:avLst/>
          </a:prstGeom>
        </p:spPr>
        <p:txBody>
          <a:bodyPr vert="horz" wrap="square" lIns="0" tIns="13739" rIns="0" bIns="0" rtlCol="0">
            <a:spAutoFit/>
          </a:bodyPr>
          <a:lstStyle/>
          <a:p>
            <a:pPr marL="13335">
              <a:spcBef>
                <a:spcPts val="110"/>
              </a:spcBef>
            </a:pPr>
            <a:r>
              <a:rPr sz="2885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Advantages</a:t>
            </a:r>
            <a:endParaRPr sz="2885">
              <a:latin typeface="Arial" panose="020B0604020202020204"/>
              <a:cs typeface="Arial" panose="020B0604020202020204"/>
            </a:endParaRPr>
          </a:p>
          <a:p>
            <a:pPr marL="238760" indent="-226060">
              <a:buChar char="-"/>
              <a:tabLst>
                <a:tab pos="239395" algn="l"/>
              </a:tabLst>
            </a:pPr>
            <a:r>
              <a:rPr sz="2885" dirty="0">
                <a:latin typeface="Arial" panose="020B0604020202020204"/>
                <a:cs typeface="Arial" panose="020B0604020202020204"/>
              </a:rPr>
              <a:t>Lower </a:t>
            </a:r>
            <a:r>
              <a:rPr sz="2885" spc="-5" dirty="0">
                <a:latin typeface="Arial" panose="020B0604020202020204"/>
                <a:cs typeface="Arial" panose="020B0604020202020204"/>
              </a:rPr>
              <a:t>initial</a:t>
            </a:r>
            <a:r>
              <a:rPr sz="2885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885" spc="-5" dirty="0">
                <a:latin typeface="Arial" panose="020B0604020202020204"/>
                <a:cs typeface="Arial" panose="020B0604020202020204"/>
              </a:rPr>
              <a:t>cost</a:t>
            </a:r>
            <a:endParaRPr sz="2885">
              <a:latin typeface="Arial" panose="020B0604020202020204"/>
              <a:cs typeface="Arial" panose="020B0604020202020204"/>
            </a:endParaRPr>
          </a:p>
          <a:p>
            <a:pPr marL="219710" marR="783590" indent="-207645">
              <a:buChar char="-"/>
              <a:tabLst>
                <a:tab pos="239395" algn="l"/>
              </a:tabLst>
            </a:pPr>
            <a:r>
              <a:rPr sz="2885" dirty="0">
                <a:latin typeface="Arial" panose="020B0604020202020204"/>
                <a:cs typeface="Arial" panose="020B0604020202020204"/>
              </a:rPr>
              <a:t>Less </a:t>
            </a:r>
            <a:r>
              <a:rPr sz="2885" spc="-5" dirty="0">
                <a:latin typeface="Arial" panose="020B0604020202020204"/>
                <a:cs typeface="Arial" panose="020B0604020202020204"/>
              </a:rPr>
              <a:t>proprietary hardware  </a:t>
            </a:r>
            <a:r>
              <a:rPr sz="2885" dirty="0">
                <a:latin typeface="Arial" panose="020B0604020202020204"/>
                <a:cs typeface="Arial" panose="020B0604020202020204"/>
              </a:rPr>
              <a:t>and </a:t>
            </a:r>
            <a:r>
              <a:rPr sz="2885" spc="-5" dirty="0">
                <a:latin typeface="Arial" panose="020B0604020202020204"/>
                <a:cs typeface="Arial" panose="020B0604020202020204"/>
              </a:rPr>
              <a:t>software</a:t>
            </a:r>
            <a:r>
              <a:rPr sz="2885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885" spc="-5" dirty="0">
                <a:latin typeface="Arial" panose="020B0604020202020204"/>
                <a:cs typeface="Arial" panose="020B0604020202020204"/>
              </a:rPr>
              <a:t>required</a:t>
            </a:r>
            <a:endParaRPr sz="2885">
              <a:latin typeface="Arial" panose="020B0604020202020204"/>
              <a:cs typeface="Arial" panose="020B0604020202020204"/>
            </a:endParaRPr>
          </a:p>
          <a:p>
            <a:pPr marL="219710" marR="48895" indent="-207645">
              <a:buChar char="-"/>
              <a:tabLst>
                <a:tab pos="239395" algn="l"/>
              </a:tabLst>
            </a:pPr>
            <a:r>
              <a:rPr sz="2885" spc="-5" dirty="0">
                <a:latin typeface="Arial" panose="020B0604020202020204"/>
                <a:cs typeface="Arial" panose="020B0604020202020204"/>
              </a:rPr>
              <a:t>Straightforward data exchange  with other</a:t>
            </a:r>
            <a:r>
              <a:rPr sz="2885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885" spc="-10" dirty="0">
                <a:latin typeface="Arial" panose="020B0604020202020204"/>
                <a:cs typeface="Arial" panose="020B0604020202020204"/>
              </a:rPr>
              <a:t>systems</a:t>
            </a:r>
            <a:endParaRPr sz="2885">
              <a:latin typeface="Arial" panose="020B0604020202020204"/>
              <a:cs typeface="Arial" panose="020B0604020202020204"/>
            </a:endParaRPr>
          </a:p>
          <a:p>
            <a:pPr marL="238760" indent="-226060">
              <a:buChar char="-"/>
              <a:tabLst>
                <a:tab pos="239395" algn="l"/>
              </a:tabLst>
            </a:pPr>
            <a:r>
              <a:rPr sz="2885" dirty="0">
                <a:latin typeface="Arial" panose="020B0604020202020204"/>
                <a:cs typeface="Arial" panose="020B0604020202020204"/>
              </a:rPr>
              <a:t>Speedy </a:t>
            </a:r>
            <a:r>
              <a:rPr sz="2885" spc="-5" dirty="0">
                <a:latin typeface="Arial" panose="020B0604020202020204"/>
                <a:cs typeface="Arial" panose="020B0604020202020204"/>
              </a:rPr>
              <a:t>information</a:t>
            </a:r>
            <a:r>
              <a:rPr sz="2885" dirty="0">
                <a:latin typeface="Arial" panose="020B0604020202020204"/>
                <a:cs typeface="Arial" panose="020B0604020202020204"/>
              </a:rPr>
              <a:t> </a:t>
            </a:r>
            <a:r>
              <a:rPr sz="2885" spc="-5" dirty="0">
                <a:latin typeface="Arial" panose="020B0604020202020204"/>
                <a:cs typeface="Arial" panose="020B0604020202020204"/>
              </a:rPr>
              <a:t>processing</a:t>
            </a:r>
            <a:endParaRPr sz="2885">
              <a:latin typeface="Arial" panose="020B0604020202020204"/>
              <a:cs typeface="Arial" panose="020B0604020202020204"/>
            </a:endParaRPr>
          </a:p>
          <a:p>
            <a:pPr marL="238760" indent="-226060">
              <a:buChar char="-"/>
              <a:tabLst>
                <a:tab pos="239395" algn="l"/>
              </a:tabLst>
            </a:pPr>
            <a:r>
              <a:rPr sz="2885" dirty="0">
                <a:latin typeface="Arial" panose="020B0604020202020204"/>
                <a:cs typeface="Arial" panose="020B0604020202020204"/>
              </a:rPr>
              <a:t>Easy </a:t>
            </a:r>
            <a:r>
              <a:rPr sz="2885" spc="-5" dirty="0">
                <a:latin typeface="Arial" panose="020B0604020202020204"/>
                <a:cs typeface="Arial" panose="020B0604020202020204"/>
              </a:rPr>
              <a:t>customization</a:t>
            </a:r>
            <a:endParaRPr sz="2885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069" y="569452"/>
            <a:ext cx="4081163" cy="457841"/>
          </a:xfrm>
          <a:prstGeom prst="rect">
            <a:avLst/>
          </a:prstGeom>
        </p:spPr>
        <p:txBody>
          <a:bodyPr vert="horz" wrap="square" lIns="0" tIns="13739" rIns="0" bIns="0" rtlCol="0">
            <a:spAutoFit/>
          </a:bodyPr>
          <a:lstStyle/>
          <a:p>
            <a:pPr marL="13335">
              <a:spcBef>
                <a:spcPts val="110"/>
              </a:spcBef>
            </a:pPr>
            <a:r>
              <a:rPr dirty="0"/>
              <a:t>PLC Size</a:t>
            </a:r>
            <a:r>
              <a:rPr spc="-26" dirty="0"/>
              <a:t> </a:t>
            </a:r>
            <a:r>
              <a:rPr spc="-5" dirty="0"/>
              <a:t>Classification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419445" y="2972354"/>
            <a:ext cx="1855954" cy="181513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  <p:sp>
        <p:nvSpPr>
          <p:cNvPr id="4" name="object 4"/>
          <p:cNvSpPr/>
          <p:nvPr/>
        </p:nvSpPr>
        <p:spPr>
          <a:xfrm>
            <a:off x="7106643" y="4479727"/>
            <a:ext cx="2075779" cy="2060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  <p:sp>
        <p:nvSpPr>
          <p:cNvPr id="5" name="object 5"/>
          <p:cNvSpPr txBox="1"/>
          <p:nvPr/>
        </p:nvSpPr>
        <p:spPr>
          <a:xfrm>
            <a:off x="1327851" y="1282316"/>
            <a:ext cx="6696171" cy="4889356"/>
          </a:xfrm>
          <a:prstGeom prst="rect">
            <a:avLst/>
          </a:prstGeom>
        </p:spPr>
        <p:txBody>
          <a:bodyPr vert="horz" wrap="square" lIns="0" tIns="13085" rIns="0" bIns="0" rtlCol="0">
            <a:spAutoFit/>
          </a:bodyPr>
          <a:lstStyle/>
          <a:p>
            <a:pPr marL="280035">
              <a:spcBef>
                <a:spcPts val="105"/>
              </a:spcBef>
            </a:pPr>
            <a:r>
              <a:rPr sz="2475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Criteria</a:t>
            </a:r>
            <a:endParaRPr sz="2475">
              <a:latin typeface="Arial" panose="020B0604020202020204"/>
              <a:cs typeface="Arial" panose="020B0604020202020204"/>
            </a:endParaRPr>
          </a:p>
          <a:p>
            <a:pPr marL="471170" indent="-191770">
              <a:buClr>
                <a:srgbClr val="000000"/>
              </a:buClr>
              <a:buChar char="-"/>
              <a:tabLst>
                <a:tab pos="471170" algn="l"/>
              </a:tabLst>
            </a:pP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Number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inputs and 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outputs (I/O</a:t>
            </a:r>
            <a:r>
              <a:rPr sz="2475" spc="1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count)</a:t>
            </a:r>
            <a:endParaRPr sz="2475">
              <a:latin typeface="Arial" panose="020B0604020202020204"/>
              <a:cs typeface="Arial" panose="020B0604020202020204"/>
            </a:endParaRPr>
          </a:p>
          <a:p>
            <a:pPr marL="471170" indent="-191770">
              <a:lnSpc>
                <a:spcPts val="2955"/>
              </a:lnSpc>
              <a:buChar char="-"/>
              <a:tabLst>
                <a:tab pos="471170" algn="l"/>
              </a:tabLst>
            </a:pP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Cost</a:t>
            </a:r>
            <a:endParaRPr sz="2475">
              <a:latin typeface="Arial" panose="020B0604020202020204"/>
              <a:cs typeface="Arial" panose="020B0604020202020204"/>
            </a:endParaRPr>
          </a:p>
          <a:p>
            <a:pPr marL="471170" indent="-191770">
              <a:lnSpc>
                <a:spcPts val="2955"/>
              </a:lnSpc>
              <a:buClr>
                <a:srgbClr val="000000"/>
              </a:buClr>
              <a:buChar char="-"/>
              <a:tabLst>
                <a:tab pos="471170" algn="l"/>
              </a:tabLst>
            </a:pPr>
            <a:r>
              <a:rPr sz="247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Physical </a:t>
            </a:r>
            <a:r>
              <a:rPr sz="2475" spc="-10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size</a:t>
            </a:r>
            <a:endParaRPr sz="2475">
              <a:latin typeface="Arial" panose="020B0604020202020204"/>
              <a:cs typeface="Arial" panose="020B0604020202020204"/>
            </a:endParaRPr>
          </a:p>
          <a:p>
            <a:pPr>
              <a:spcBef>
                <a:spcPts val="30"/>
              </a:spcBef>
              <a:buChar char="-"/>
            </a:pPr>
            <a:endParaRPr sz="3090">
              <a:latin typeface="Arial" panose="020B0604020202020204"/>
              <a:cs typeface="Arial" panose="020B0604020202020204"/>
            </a:endParaRPr>
          </a:p>
          <a:p>
            <a:pPr marL="2684780"/>
            <a:r>
              <a:rPr sz="2475" dirty="0">
                <a:latin typeface="Arial" panose="020B0604020202020204"/>
                <a:cs typeface="Arial" panose="020B0604020202020204"/>
              </a:rPr>
              <a:t>Nano</a:t>
            </a:r>
            <a:r>
              <a:rPr sz="2475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75" dirty="0">
                <a:latin typeface="Arial" panose="020B0604020202020204"/>
                <a:cs typeface="Arial" panose="020B0604020202020204"/>
              </a:rPr>
              <a:t>PLC</a:t>
            </a:r>
            <a:endParaRPr sz="2475">
              <a:latin typeface="Arial" panose="020B0604020202020204"/>
              <a:cs typeface="Arial" panose="020B0604020202020204"/>
            </a:endParaRPr>
          </a:p>
          <a:p>
            <a:pPr marL="2876550" lvl="1" indent="-192405">
              <a:buChar char="-"/>
              <a:tabLst>
                <a:tab pos="2877185" algn="l"/>
              </a:tabLst>
            </a:pPr>
            <a:r>
              <a:rPr sz="2475" spc="-5" dirty="0">
                <a:latin typeface="Arial" panose="020B0604020202020204"/>
                <a:cs typeface="Arial" panose="020B0604020202020204"/>
              </a:rPr>
              <a:t>Smallest sized</a:t>
            </a:r>
            <a:r>
              <a:rPr sz="2475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PLC</a:t>
            </a:r>
            <a:endParaRPr sz="2475">
              <a:latin typeface="Arial" panose="020B0604020202020204"/>
              <a:cs typeface="Arial" panose="020B0604020202020204"/>
            </a:endParaRPr>
          </a:p>
          <a:p>
            <a:pPr marL="2876550" lvl="1" indent="-192405">
              <a:buChar char="-"/>
              <a:tabLst>
                <a:tab pos="2877185" algn="l"/>
              </a:tabLst>
            </a:pPr>
            <a:r>
              <a:rPr sz="2475" spc="-5" dirty="0">
                <a:latin typeface="Arial" panose="020B0604020202020204"/>
                <a:cs typeface="Arial" panose="020B0604020202020204"/>
              </a:rPr>
              <a:t>Handles up </a:t>
            </a:r>
            <a:r>
              <a:rPr sz="2475" dirty="0">
                <a:latin typeface="Arial" panose="020B0604020202020204"/>
                <a:cs typeface="Arial" panose="020B0604020202020204"/>
              </a:rPr>
              <a:t>to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16 </a:t>
            </a:r>
            <a:r>
              <a:rPr sz="2475" dirty="0">
                <a:latin typeface="Arial" panose="020B0604020202020204"/>
                <a:cs typeface="Arial" panose="020B0604020202020204"/>
              </a:rPr>
              <a:t>I/O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 points</a:t>
            </a:r>
            <a:endParaRPr sz="2475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780">
              <a:latin typeface="Arial" panose="020B0604020202020204"/>
              <a:cs typeface="Arial" panose="020B0604020202020204"/>
            </a:endParaRPr>
          </a:p>
          <a:p>
            <a:pPr>
              <a:spcBef>
                <a:spcPts val="40"/>
              </a:spcBef>
            </a:pPr>
            <a:endParaRPr sz="3505">
              <a:latin typeface="Arial" panose="020B0604020202020204"/>
              <a:cs typeface="Arial" panose="020B0604020202020204"/>
            </a:endParaRPr>
          </a:p>
          <a:p>
            <a:pPr marL="13335"/>
            <a:r>
              <a:rPr sz="2475" spc="-5" dirty="0">
                <a:latin typeface="Arial" panose="020B0604020202020204"/>
                <a:cs typeface="Arial" panose="020B0604020202020204"/>
              </a:rPr>
              <a:t>Micro</a:t>
            </a:r>
            <a:r>
              <a:rPr sz="2475" dirty="0">
                <a:latin typeface="Arial" panose="020B0604020202020204"/>
                <a:cs typeface="Arial" panose="020B0604020202020204"/>
              </a:rPr>
              <a:t>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PLC</a:t>
            </a:r>
            <a:endParaRPr sz="2475">
              <a:latin typeface="Arial" panose="020B0604020202020204"/>
              <a:cs typeface="Arial" panose="020B0604020202020204"/>
            </a:endParaRPr>
          </a:p>
          <a:p>
            <a:pPr marL="13335"/>
            <a:r>
              <a:rPr sz="2475" dirty="0">
                <a:latin typeface="Arial" panose="020B0604020202020204"/>
                <a:cs typeface="Arial" panose="020B0604020202020204"/>
              </a:rPr>
              <a:t>-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Handles up </a:t>
            </a:r>
            <a:r>
              <a:rPr sz="2475" dirty="0">
                <a:latin typeface="Arial" panose="020B0604020202020204"/>
                <a:cs typeface="Arial" panose="020B0604020202020204"/>
              </a:rPr>
              <a:t>to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32 </a:t>
            </a:r>
            <a:r>
              <a:rPr sz="2475" dirty="0">
                <a:latin typeface="Arial" panose="020B0604020202020204"/>
                <a:cs typeface="Arial" panose="020B0604020202020204"/>
              </a:rPr>
              <a:t>I/O</a:t>
            </a:r>
            <a:r>
              <a:rPr sz="2475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75" spc="-5" dirty="0">
                <a:latin typeface="Arial" panose="020B0604020202020204"/>
                <a:cs typeface="Arial" panose="020B0604020202020204"/>
              </a:rPr>
              <a:t>points</a:t>
            </a:r>
            <a:endParaRPr sz="2475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0600" y="1204394"/>
            <a:ext cx="8651948" cy="4705099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367665" marR="172085" indent="-354965" algn="just">
              <a:lnSpc>
                <a:spcPct val="150000"/>
              </a:lnSpc>
              <a:spcBef>
                <a:spcPts val="95"/>
              </a:spcBef>
              <a:buChar char="•"/>
              <a:tabLst>
                <a:tab pos="367665" algn="l"/>
                <a:tab pos="368300" algn="l"/>
              </a:tabLst>
            </a:pPr>
            <a:r>
              <a:rPr sz="3295" spc="-10" dirty="0">
                <a:latin typeface="+mj-lt"/>
                <a:cs typeface="Arial" panose="020B0604020202020204"/>
              </a:rPr>
              <a:t>A </a:t>
            </a:r>
            <a:r>
              <a:rPr sz="3295" spc="-5" dirty="0">
                <a:latin typeface="+mj-lt"/>
                <a:cs typeface="Arial" panose="020B0604020202020204"/>
              </a:rPr>
              <a:t>PLC  is a </a:t>
            </a:r>
            <a:r>
              <a:rPr sz="3295" spc="-5" dirty="0">
                <a:solidFill>
                  <a:srgbClr val="C00000"/>
                </a:solidFill>
                <a:latin typeface="+mj-lt"/>
                <a:cs typeface="Arial" panose="020B0604020202020204"/>
              </a:rPr>
              <a:t>specialized computer </a:t>
            </a:r>
            <a:r>
              <a:rPr sz="3295" spc="-5" dirty="0">
                <a:latin typeface="+mj-lt"/>
                <a:cs typeface="Arial" panose="020B0604020202020204"/>
              </a:rPr>
              <a:t>used to  control machines and</a:t>
            </a:r>
            <a:r>
              <a:rPr sz="3295" spc="-10" dirty="0">
                <a:latin typeface="+mj-lt"/>
                <a:cs typeface="Arial" panose="020B0604020202020204"/>
              </a:rPr>
              <a:t> </a:t>
            </a:r>
            <a:r>
              <a:rPr sz="3295" spc="-5" dirty="0">
                <a:latin typeface="+mj-lt"/>
                <a:cs typeface="Arial" panose="020B0604020202020204"/>
              </a:rPr>
              <a:t>process.</a:t>
            </a:r>
            <a:endParaRPr sz="3295" dirty="0">
              <a:latin typeface="+mj-lt"/>
              <a:cs typeface="Arial" panose="020B0604020202020204"/>
            </a:endParaRPr>
          </a:p>
          <a:p>
            <a:pPr marL="367665" marR="5080" indent="-354965" algn="just">
              <a:lnSpc>
                <a:spcPct val="150000"/>
              </a:lnSpc>
              <a:spcBef>
                <a:spcPts val="770"/>
              </a:spcBef>
              <a:buChar char="•"/>
              <a:tabLst>
                <a:tab pos="367665" algn="l"/>
                <a:tab pos="368300" algn="l"/>
                <a:tab pos="4665345" algn="l"/>
              </a:tabLst>
            </a:pPr>
            <a:r>
              <a:rPr sz="3295" spc="-5" dirty="0">
                <a:latin typeface="+mj-lt"/>
                <a:cs typeface="Arial" panose="020B0604020202020204"/>
              </a:rPr>
              <a:t>It uses a </a:t>
            </a:r>
            <a:r>
              <a:rPr sz="3295" spc="-5" dirty="0">
                <a:solidFill>
                  <a:srgbClr val="0070C0"/>
                </a:solidFill>
                <a:latin typeface="+mj-lt"/>
                <a:cs typeface="Arial" panose="020B0604020202020204"/>
              </a:rPr>
              <a:t>programmable memory </a:t>
            </a:r>
            <a:r>
              <a:rPr sz="3295" spc="-5" dirty="0">
                <a:latin typeface="+mj-lt"/>
                <a:cs typeface="Arial" panose="020B0604020202020204"/>
              </a:rPr>
              <a:t>to  store instructions and specific functions  that include</a:t>
            </a:r>
            <a:endParaRPr lang="en-US" sz="3295" spc="-5" dirty="0">
              <a:latin typeface="+mj-lt"/>
              <a:cs typeface="Arial" panose="020B0604020202020204"/>
            </a:endParaRPr>
          </a:p>
          <a:p>
            <a:pPr marL="367665" marR="5080" indent="-354965" algn="just">
              <a:lnSpc>
                <a:spcPct val="150000"/>
              </a:lnSpc>
              <a:spcBef>
                <a:spcPts val="770"/>
              </a:spcBef>
              <a:buChar char="•"/>
              <a:tabLst>
                <a:tab pos="367665" algn="l"/>
                <a:tab pos="368300" algn="l"/>
                <a:tab pos="4665345" algn="l"/>
              </a:tabLst>
            </a:pPr>
            <a:r>
              <a:rPr sz="3295" spc="-5" dirty="0">
                <a:latin typeface="+mj-lt"/>
                <a:cs typeface="Arial" panose="020B0604020202020204"/>
              </a:rPr>
              <a:t> On/Off control, timing,  counting,</a:t>
            </a:r>
            <a:r>
              <a:rPr sz="3295" spc="10" dirty="0">
                <a:latin typeface="+mj-lt"/>
                <a:cs typeface="Arial" panose="020B0604020202020204"/>
              </a:rPr>
              <a:t> </a:t>
            </a:r>
            <a:r>
              <a:rPr sz="3295" spc="-5" dirty="0">
                <a:latin typeface="+mj-lt"/>
                <a:cs typeface="Arial" panose="020B0604020202020204"/>
              </a:rPr>
              <a:t>sequencing,	arithmetic, and  data handling</a:t>
            </a:r>
            <a:endParaRPr sz="3295" dirty="0">
              <a:latin typeface="+mj-lt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531" y="3886200"/>
            <a:ext cx="2534272" cy="262848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  <p:sp>
        <p:nvSpPr>
          <p:cNvPr id="3" name="object 3"/>
          <p:cNvSpPr txBox="1"/>
          <p:nvPr/>
        </p:nvSpPr>
        <p:spPr>
          <a:xfrm>
            <a:off x="3764772" y="4761838"/>
            <a:ext cx="5088698" cy="1386137"/>
          </a:xfrm>
          <a:prstGeom prst="rect">
            <a:avLst/>
          </a:prstGeom>
        </p:spPr>
        <p:txBody>
          <a:bodyPr vert="horz" wrap="square" lIns="0" tIns="13739" rIns="0" bIns="0" rtlCol="0">
            <a:spAutoFit/>
          </a:bodyPr>
          <a:lstStyle/>
          <a:p>
            <a:pPr marL="13335">
              <a:spcBef>
                <a:spcPts val="110"/>
              </a:spcBef>
            </a:pPr>
            <a:r>
              <a:rPr sz="2885" spc="-5" dirty="0">
                <a:latin typeface="Arial" panose="020B0604020202020204"/>
                <a:cs typeface="Arial" panose="020B0604020202020204"/>
              </a:rPr>
              <a:t>Allen-Bradley </a:t>
            </a:r>
            <a:r>
              <a:rPr sz="2885" dirty="0">
                <a:latin typeface="Arial" panose="020B0604020202020204"/>
                <a:cs typeface="Arial" panose="020B0604020202020204"/>
              </a:rPr>
              <a:t>PLC-5</a:t>
            </a:r>
            <a:r>
              <a:rPr sz="2885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885" spc="-5" dirty="0">
                <a:latin typeface="Arial" panose="020B0604020202020204"/>
                <a:cs typeface="Arial" panose="020B0604020202020204"/>
              </a:rPr>
              <a:t>Family</a:t>
            </a:r>
            <a:endParaRPr sz="2885">
              <a:latin typeface="Arial" panose="020B0604020202020204"/>
              <a:cs typeface="Arial" panose="020B0604020202020204"/>
            </a:endParaRPr>
          </a:p>
          <a:p>
            <a:pPr marL="219710" marR="5080" indent="-207645"/>
            <a:r>
              <a:rPr sz="2885" dirty="0">
                <a:latin typeface="Arial" panose="020B0604020202020204"/>
                <a:cs typeface="Arial" panose="020B0604020202020204"/>
              </a:rPr>
              <a:t>- </a:t>
            </a:r>
            <a:r>
              <a:rPr sz="2885" spc="-5" dirty="0">
                <a:latin typeface="Arial" panose="020B0604020202020204"/>
                <a:cs typeface="Arial" panose="020B0604020202020204"/>
              </a:rPr>
              <a:t>Handles several thousand I/O  points</a:t>
            </a:r>
            <a:endParaRPr sz="2885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6160" y="1882648"/>
            <a:ext cx="3454400" cy="17774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  <p:sp>
        <p:nvSpPr>
          <p:cNvPr id="5" name="object 5"/>
          <p:cNvSpPr txBox="1"/>
          <p:nvPr/>
        </p:nvSpPr>
        <p:spPr>
          <a:xfrm>
            <a:off x="4618952" y="2287232"/>
            <a:ext cx="4945418" cy="901809"/>
          </a:xfrm>
          <a:prstGeom prst="rect">
            <a:avLst/>
          </a:prstGeom>
        </p:spPr>
        <p:txBody>
          <a:bodyPr vert="horz" wrap="square" lIns="0" tIns="13739" rIns="0" bIns="0" rtlCol="0">
            <a:spAutoFit/>
          </a:bodyPr>
          <a:lstStyle/>
          <a:p>
            <a:pPr marL="13335">
              <a:spcBef>
                <a:spcPts val="110"/>
              </a:spcBef>
            </a:pPr>
            <a:r>
              <a:rPr sz="2885" spc="-5" dirty="0">
                <a:latin typeface="Arial" panose="020B0604020202020204"/>
                <a:cs typeface="Arial" panose="020B0604020202020204"/>
              </a:rPr>
              <a:t>Allen-Bradley </a:t>
            </a:r>
            <a:r>
              <a:rPr sz="2885" dirty="0">
                <a:latin typeface="Arial" panose="020B0604020202020204"/>
                <a:cs typeface="Arial" panose="020B0604020202020204"/>
              </a:rPr>
              <a:t>SLC-500</a:t>
            </a:r>
            <a:r>
              <a:rPr sz="2885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885" spc="-5" dirty="0">
                <a:latin typeface="Arial" panose="020B0604020202020204"/>
                <a:cs typeface="Arial" panose="020B0604020202020204"/>
              </a:rPr>
              <a:t>Family</a:t>
            </a:r>
            <a:endParaRPr sz="2885">
              <a:latin typeface="Arial" panose="020B0604020202020204"/>
              <a:cs typeface="Arial" panose="020B0604020202020204"/>
            </a:endParaRPr>
          </a:p>
          <a:p>
            <a:pPr marL="13335"/>
            <a:r>
              <a:rPr sz="2885" dirty="0">
                <a:latin typeface="Arial" panose="020B0604020202020204"/>
                <a:cs typeface="Arial" panose="020B0604020202020204"/>
              </a:rPr>
              <a:t>- </a:t>
            </a:r>
            <a:r>
              <a:rPr sz="2885" spc="-5" dirty="0">
                <a:latin typeface="Arial" panose="020B0604020202020204"/>
                <a:cs typeface="Arial" panose="020B0604020202020204"/>
              </a:rPr>
              <a:t>Handles </a:t>
            </a:r>
            <a:r>
              <a:rPr sz="2885" dirty="0">
                <a:latin typeface="Arial" panose="020B0604020202020204"/>
                <a:cs typeface="Arial" panose="020B0604020202020204"/>
              </a:rPr>
              <a:t>up to 960 I/O</a:t>
            </a:r>
            <a:r>
              <a:rPr sz="2885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885" spc="-5" dirty="0">
                <a:latin typeface="Arial" panose="020B0604020202020204"/>
                <a:cs typeface="Arial" panose="020B0604020202020204"/>
              </a:rPr>
              <a:t>points</a:t>
            </a:r>
            <a:endParaRPr sz="2885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08436" y="717050"/>
            <a:ext cx="4081163" cy="457841"/>
          </a:xfrm>
          <a:prstGeom prst="rect">
            <a:avLst/>
          </a:prstGeom>
        </p:spPr>
        <p:txBody>
          <a:bodyPr vert="horz" wrap="square" lIns="0" tIns="13739" rIns="0" bIns="0" rtlCol="0">
            <a:spAutoFit/>
          </a:bodyPr>
          <a:lstStyle/>
          <a:p>
            <a:pPr marL="13335">
              <a:spcBef>
                <a:spcPts val="110"/>
              </a:spcBef>
            </a:pPr>
            <a:r>
              <a:rPr dirty="0"/>
              <a:t>PLC Size</a:t>
            </a:r>
            <a:r>
              <a:rPr spc="-26" dirty="0"/>
              <a:t> </a:t>
            </a:r>
            <a:r>
              <a:rPr spc="-5" dirty="0"/>
              <a:t>Classification</a:t>
            </a:r>
            <a:endParaRPr spc="-5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20618" y="1452418"/>
            <a:ext cx="8557491" cy="4867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90800" y="-117763"/>
            <a:ext cx="3760505" cy="694088"/>
          </a:xfrm>
          <a:prstGeom prst="rect">
            <a:avLst/>
          </a:prstGeom>
          <a:noFill/>
        </p:spPr>
        <p:txBody>
          <a:bodyPr wrap="none" lIns="104969" tIns="52485" rIns="104969" bIns="52485" rtlCol="0">
            <a:spAutoFit/>
          </a:bodyPr>
          <a:lstStyle/>
          <a:p>
            <a:r>
              <a:rPr lang="en-US" sz="3710" dirty="0">
                <a:solidFill>
                  <a:srgbClr val="FF0000"/>
                </a:solidFill>
              </a:rPr>
              <a:t>PLC Specifications</a:t>
            </a:r>
            <a:endParaRPr lang="en-US" sz="1855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6033" y="641682"/>
            <a:ext cx="3906482" cy="519274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>
              <a:spcBef>
                <a:spcPts val="95"/>
              </a:spcBef>
            </a:pPr>
            <a:r>
              <a:rPr sz="3295" spc="-10" dirty="0"/>
              <a:t>PLC </a:t>
            </a:r>
            <a:r>
              <a:rPr sz="3295" spc="-5" dirty="0"/>
              <a:t>Instruction</a:t>
            </a:r>
            <a:r>
              <a:rPr sz="3295" spc="-62" dirty="0"/>
              <a:t> </a:t>
            </a:r>
            <a:r>
              <a:rPr sz="3295" spc="-5" dirty="0"/>
              <a:t>Set</a:t>
            </a:r>
            <a:endParaRPr sz="3295"/>
          </a:p>
        </p:txBody>
      </p:sp>
      <p:sp>
        <p:nvSpPr>
          <p:cNvPr id="3" name="object 3"/>
          <p:cNvSpPr txBox="1"/>
          <p:nvPr/>
        </p:nvSpPr>
        <p:spPr>
          <a:xfrm>
            <a:off x="957288" y="1608914"/>
            <a:ext cx="8426642" cy="928716"/>
          </a:xfrm>
          <a:prstGeom prst="rect">
            <a:avLst/>
          </a:prstGeom>
        </p:spPr>
        <p:txBody>
          <a:bodyPr vert="horz" wrap="square" lIns="0" tIns="13739" rIns="0" bIns="0" rtlCol="0">
            <a:spAutoFit/>
          </a:bodyPr>
          <a:lstStyle/>
          <a:p>
            <a:pPr marL="13335" marR="5080">
              <a:spcBef>
                <a:spcPts val="110"/>
              </a:spcBef>
            </a:pPr>
            <a:r>
              <a:rPr sz="288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88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instruction </a:t>
            </a:r>
            <a:r>
              <a:rPr sz="288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set </a:t>
            </a:r>
            <a:r>
              <a:rPr sz="288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288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88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particular </a:t>
            </a:r>
            <a:r>
              <a:rPr sz="288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PLC </a:t>
            </a:r>
            <a:r>
              <a:rPr sz="288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type lists the  different types </a:t>
            </a:r>
            <a:r>
              <a:rPr sz="288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88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instructions</a:t>
            </a:r>
            <a:r>
              <a:rPr sz="2885" spc="36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85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supported.</a:t>
            </a:r>
            <a:endParaRPr sz="2885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0745" y="4871751"/>
            <a:ext cx="8166908" cy="901809"/>
          </a:xfrm>
          <a:prstGeom prst="rect">
            <a:avLst/>
          </a:prstGeom>
        </p:spPr>
        <p:txBody>
          <a:bodyPr vert="horz" wrap="square" lIns="0" tIns="13739" rIns="0" bIns="0" rtlCol="0">
            <a:spAutoFit/>
          </a:bodyPr>
          <a:lstStyle/>
          <a:p>
            <a:pPr marL="13335" marR="5080">
              <a:spcBef>
                <a:spcPts val="110"/>
              </a:spcBef>
            </a:pPr>
            <a:r>
              <a:rPr sz="2885" dirty="0">
                <a:latin typeface="Arial" panose="020B0604020202020204"/>
                <a:cs typeface="Arial" panose="020B0604020202020204"/>
              </a:rPr>
              <a:t>An </a:t>
            </a:r>
            <a:r>
              <a:rPr sz="2885" spc="-5" dirty="0">
                <a:latin typeface="Arial" panose="020B0604020202020204"/>
                <a:cs typeface="Arial" panose="020B0604020202020204"/>
              </a:rPr>
              <a:t>instruction </a:t>
            </a:r>
            <a:r>
              <a:rPr sz="2885" dirty="0">
                <a:latin typeface="Arial" panose="020B0604020202020204"/>
                <a:cs typeface="Arial" panose="020B0604020202020204"/>
              </a:rPr>
              <a:t>is a command </a:t>
            </a:r>
            <a:r>
              <a:rPr sz="2885" spc="-5" dirty="0">
                <a:latin typeface="Arial" panose="020B0604020202020204"/>
                <a:cs typeface="Arial" panose="020B0604020202020204"/>
              </a:rPr>
              <a:t>that will </a:t>
            </a:r>
            <a:r>
              <a:rPr sz="2885" dirty="0">
                <a:latin typeface="Arial" panose="020B0604020202020204"/>
                <a:cs typeface="Arial" panose="020B0604020202020204"/>
              </a:rPr>
              <a:t>cause a </a:t>
            </a:r>
            <a:r>
              <a:rPr sz="2885" spc="-5" dirty="0">
                <a:latin typeface="Arial" panose="020B0604020202020204"/>
                <a:cs typeface="Arial" panose="020B0604020202020204"/>
              </a:rPr>
              <a:t>PLC  </a:t>
            </a:r>
            <a:r>
              <a:rPr sz="2885" dirty="0">
                <a:latin typeface="Arial" panose="020B0604020202020204"/>
                <a:cs typeface="Arial" panose="020B0604020202020204"/>
              </a:rPr>
              <a:t>to </a:t>
            </a:r>
            <a:r>
              <a:rPr sz="2885" spc="-5" dirty="0">
                <a:latin typeface="Arial" panose="020B0604020202020204"/>
                <a:cs typeface="Arial" panose="020B0604020202020204"/>
              </a:rPr>
              <a:t>perform </a:t>
            </a:r>
            <a:r>
              <a:rPr sz="2885" dirty="0">
                <a:latin typeface="Arial" panose="020B0604020202020204"/>
                <a:cs typeface="Arial" panose="020B0604020202020204"/>
              </a:rPr>
              <a:t>a </a:t>
            </a:r>
            <a:r>
              <a:rPr sz="2885" spc="-5" dirty="0">
                <a:latin typeface="Arial" panose="020B0604020202020204"/>
                <a:cs typeface="Arial" panose="020B0604020202020204"/>
              </a:rPr>
              <a:t>certain predetermined</a:t>
            </a:r>
            <a:r>
              <a:rPr sz="2885" spc="57" dirty="0">
                <a:latin typeface="Arial" panose="020B0604020202020204"/>
                <a:cs typeface="Arial" panose="020B0604020202020204"/>
              </a:rPr>
              <a:t> </a:t>
            </a:r>
            <a:r>
              <a:rPr sz="2885" spc="-5" dirty="0">
                <a:latin typeface="Arial" panose="020B0604020202020204"/>
                <a:cs typeface="Arial" panose="020B0604020202020204"/>
              </a:rPr>
              <a:t>operation.</a:t>
            </a:r>
            <a:endParaRPr sz="2885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6376" y="2922109"/>
            <a:ext cx="6732939" cy="13032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  <p:sp>
        <p:nvSpPr>
          <p:cNvPr id="8" name="TextBox 7"/>
          <p:cNvSpPr txBox="1"/>
          <p:nvPr/>
        </p:nvSpPr>
        <p:spPr>
          <a:xfrm>
            <a:off x="2276764" y="-117764"/>
            <a:ext cx="5399276" cy="6178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95" dirty="0">
                <a:solidFill>
                  <a:srgbClr val="FF0000"/>
                </a:solidFill>
              </a:rPr>
              <a:t>Other Programming Methods</a:t>
            </a:r>
            <a:endParaRPr lang="en-US" sz="3295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2822" y="484663"/>
            <a:ext cx="4922520" cy="519274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>
              <a:spcBef>
                <a:spcPts val="95"/>
              </a:spcBef>
            </a:pPr>
            <a:r>
              <a:rPr sz="3295" spc="-10" dirty="0"/>
              <a:t>Typical PLC</a:t>
            </a:r>
            <a:r>
              <a:rPr sz="3295" spc="-57" dirty="0"/>
              <a:t> </a:t>
            </a:r>
            <a:r>
              <a:rPr sz="3295" spc="-5" dirty="0"/>
              <a:t>Instructions</a:t>
            </a:r>
            <a:endParaRPr sz="3295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25424" y="1363966"/>
            <a:ext cx="8026128" cy="4259620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 marR="344170">
              <a:spcBef>
                <a:spcPts val="95"/>
              </a:spcBef>
              <a:tabLst>
                <a:tab pos="2468245" algn="l"/>
                <a:tab pos="3402965" algn="l"/>
              </a:tabLst>
            </a:pPr>
            <a:r>
              <a:rPr spc="-5" dirty="0">
                <a:solidFill>
                  <a:srgbClr val="3232CC"/>
                </a:solidFill>
              </a:rPr>
              <a:t>XIC (Examine ON) </a:t>
            </a:r>
            <a:r>
              <a:rPr spc="-5" dirty="0"/>
              <a:t>. . . . .</a:t>
            </a:r>
            <a:r>
              <a:rPr spc="41" dirty="0"/>
              <a:t> </a:t>
            </a:r>
            <a:r>
              <a:rPr spc="-5" dirty="0"/>
              <a:t>. .	Examine a bit for an </a:t>
            </a:r>
            <a:r>
              <a:rPr spc="-10" dirty="0"/>
              <a:t>ON </a:t>
            </a:r>
            <a:r>
              <a:rPr spc="-5" dirty="0"/>
              <a:t>condition  </a:t>
            </a:r>
            <a:r>
              <a:rPr spc="-5" dirty="0">
                <a:solidFill>
                  <a:srgbClr val="3232CC"/>
                </a:solidFill>
              </a:rPr>
              <a:t>XIO</a:t>
            </a:r>
            <a:r>
              <a:rPr dirty="0">
                <a:solidFill>
                  <a:srgbClr val="3232CC"/>
                </a:solidFill>
              </a:rPr>
              <a:t> </a:t>
            </a:r>
            <a:r>
              <a:rPr spc="-5" dirty="0">
                <a:solidFill>
                  <a:srgbClr val="3232CC"/>
                </a:solidFill>
              </a:rPr>
              <a:t>(Examine</a:t>
            </a:r>
            <a:r>
              <a:rPr dirty="0">
                <a:solidFill>
                  <a:srgbClr val="3232CC"/>
                </a:solidFill>
              </a:rPr>
              <a:t> </a:t>
            </a:r>
            <a:r>
              <a:rPr spc="-5" dirty="0">
                <a:solidFill>
                  <a:srgbClr val="3232CC"/>
                </a:solidFill>
              </a:rPr>
              <a:t>OFF)	</a:t>
            </a:r>
            <a:r>
              <a:rPr spc="-5" dirty="0"/>
              <a:t>. . . .</a:t>
            </a:r>
            <a:r>
              <a:rPr spc="-31" dirty="0"/>
              <a:t> 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-5" dirty="0"/>
              <a:t>.	Examine a bit for an OFF condition  </a:t>
            </a:r>
            <a:r>
              <a:rPr spc="-10" dirty="0">
                <a:solidFill>
                  <a:srgbClr val="3232CC"/>
                </a:solidFill>
              </a:rPr>
              <a:t>OTE </a:t>
            </a:r>
            <a:r>
              <a:rPr spc="-5" dirty="0">
                <a:solidFill>
                  <a:srgbClr val="3232CC"/>
                </a:solidFill>
              </a:rPr>
              <a:t>(Output Energize) </a:t>
            </a:r>
            <a:r>
              <a:rPr spc="-5" dirty="0"/>
              <a:t>. .</a:t>
            </a:r>
            <a:r>
              <a:rPr spc="46" dirty="0"/>
              <a:t> </a:t>
            </a:r>
            <a:r>
              <a:rPr spc="-5" dirty="0"/>
              <a:t>.</a:t>
            </a:r>
            <a:r>
              <a:rPr dirty="0"/>
              <a:t> </a:t>
            </a:r>
            <a:r>
              <a:rPr spc="-5" dirty="0"/>
              <a:t>.	Turn </a:t>
            </a:r>
            <a:r>
              <a:rPr spc="-10" dirty="0"/>
              <a:t>ON </a:t>
            </a:r>
            <a:r>
              <a:rPr spc="-5" dirty="0"/>
              <a:t>a bit (non</a:t>
            </a:r>
            <a:r>
              <a:rPr spc="-21" dirty="0"/>
              <a:t> </a:t>
            </a:r>
            <a:r>
              <a:rPr spc="-5" dirty="0"/>
              <a:t>retentive)</a:t>
            </a:r>
            <a:endParaRPr spc="-5" dirty="0"/>
          </a:p>
          <a:p>
            <a:pPr marL="13335" marR="1661160">
              <a:tabLst>
                <a:tab pos="2550160" algn="l"/>
                <a:tab pos="2841625" algn="l"/>
              </a:tabLst>
            </a:pPr>
            <a:r>
              <a:rPr spc="-10" dirty="0">
                <a:solidFill>
                  <a:srgbClr val="3232CC"/>
                </a:solidFill>
              </a:rPr>
              <a:t>OTL</a:t>
            </a:r>
            <a:r>
              <a:rPr dirty="0">
                <a:solidFill>
                  <a:srgbClr val="3232CC"/>
                </a:solidFill>
              </a:rPr>
              <a:t> </a:t>
            </a:r>
            <a:r>
              <a:rPr spc="-5" dirty="0">
                <a:solidFill>
                  <a:srgbClr val="3232CC"/>
                </a:solidFill>
              </a:rPr>
              <a:t>(Output</a:t>
            </a:r>
            <a:r>
              <a:rPr dirty="0">
                <a:solidFill>
                  <a:srgbClr val="3232CC"/>
                </a:solidFill>
              </a:rPr>
              <a:t> </a:t>
            </a:r>
            <a:r>
              <a:rPr spc="-5" dirty="0">
                <a:solidFill>
                  <a:srgbClr val="3232CC"/>
                </a:solidFill>
              </a:rPr>
              <a:t>Latch)	</a:t>
            </a:r>
            <a:r>
              <a:rPr spc="-5" dirty="0"/>
              <a:t>. . . . . . </a:t>
            </a:r>
            <a:r>
              <a:rPr spc="-10" dirty="0"/>
              <a:t>Latch </a:t>
            </a:r>
            <a:r>
              <a:rPr spc="-5" dirty="0"/>
              <a:t>a </a:t>
            </a:r>
            <a:r>
              <a:rPr spc="-10" dirty="0"/>
              <a:t>bit (retentive)  </a:t>
            </a:r>
            <a:r>
              <a:rPr spc="-10" dirty="0">
                <a:solidFill>
                  <a:srgbClr val="3232CC"/>
                </a:solidFill>
              </a:rPr>
              <a:t>OTU</a:t>
            </a:r>
            <a:r>
              <a:rPr spc="10" dirty="0">
                <a:solidFill>
                  <a:srgbClr val="3232CC"/>
                </a:solidFill>
              </a:rPr>
              <a:t> </a:t>
            </a:r>
            <a:r>
              <a:rPr spc="-5" dirty="0">
                <a:solidFill>
                  <a:srgbClr val="3232CC"/>
                </a:solidFill>
              </a:rPr>
              <a:t>(Output</a:t>
            </a:r>
            <a:r>
              <a:rPr spc="10" dirty="0">
                <a:solidFill>
                  <a:srgbClr val="3232CC"/>
                </a:solidFill>
              </a:rPr>
              <a:t> </a:t>
            </a:r>
            <a:r>
              <a:rPr spc="-5" dirty="0">
                <a:solidFill>
                  <a:srgbClr val="3232CC"/>
                </a:solidFill>
              </a:rPr>
              <a:t>Unlatch)	</a:t>
            </a:r>
            <a:r>
              <a:rPr spc="-5" dirty="0"/>
              <a:t>. . . . Unlatch a bit</a:t>
            </a:r>
            <a:r>
              <a:rPr spc="-41" dirty="0"/>
              <a:t> </a:t>
            </a:r>
            <a:r>
              <a:rPr spc="-5" dirty="0"/>
              <a:t>(retentive)</a:t>
            </a:r>
            <a:endParaRPr spc="-5" dirty="0"/>
          </a:p>
          <a:p>
            <a:pPr marL="13335"/>
            <a:r>
              <a:rPr spc="-5" dirty="0">
                <a:solidFill>
                  <a:srgbClr val="3232CC"/>
                </a:solidFill>
              </a:rPr>
              <a:t>TOF </a:t>
            </a:r>
            <a:r>
              <a:rPr dirty="0">
                <a:solidFill>
                  <a:srgbClr val="3232CC"/>
                </a:solidFill>
              </a:rPr>
              <a:t>(Timer </a:t>
            </a:r>
            <a:r>
              <a:rPr spc="-10" dirty="0">
                <a:solidFill>
                  <a:srgbClr val="3232CC"/>
                </a:solidFill>
              </a:rPr>
              <a:t>Off-Delay) </a:t>
            </a:r>
            <a:r>
              <a:rPr spc="-5" dirty="0"/>
              <a:t>. . . . . Turn an output </a:t>
            </a:r>
            <a:r>
              <a:rPr spc="-10" dirty="0"/>
              <a:t>ON </a:t>
            </a:r>
            <a:r>
              <a:rPr spc="-5" dirty="0"/>
              <a:t>or OFF after</a:t>
            </a:r>
            <a:r>
              <a:rPr spc="5" dirty="0"/>
              <a:t> </a:t>
            </a:r>
            <a:r>
              <a:rPr spc="-5" dirty="0"/>
              <a:t>its</a:t>
            </a:r>
            <a:endParaRPr spc="-5" dirty="0"/>
          </a:p>
          <a:p>
            <a:pPr marL="3467735" marR="463550"/>
            <a:r>
              <a:rPr spc="-5" dirty="0"/>
              <a:t>rung has been OFF a </a:t>
            </a:r>
            <a:r>
              <a:rPr dirty="0"/>
              <a:t>preset</a:t>
            </a:r>
            <a:r>
              <a:rPr spc="-77" dirty="0"/>
              <a:t> </a:t>
            </a:r>
            <a:r>
              <a:rPr dirty="0"/>
              <a:t>time  </a:t>
            </a:r>
            <a:r>
              <a:rPr spc="-10" dirty="0"/>
              <a:t>interval</a:t>
            </a:r>
            <a:endParaRPr spc="-10" dirty="0"/>
          </a:p>
          <a:p>
            <a:pPr marL="13335">
              <a:tabLst>
                <a:tab pos="2797810" algn="l"/>
              </a:tabLst>
            </a:pPr>
            <a:r>
              <a:rPr spc="-5" dirty="0">
                <a:solidFill>
                  <a:srgbClr val="3232CC"/>
                </a:solidFill>
              </a:rPr>
              <a:t>TON </a:t>
            </a:r>
            <a:r>
              <a:rPr dirty="0">
                <a:solidFill>
                  <a:srgbClr val="3232CC"/>
                </a:solidFill>
              </a:rPr>
              <a:t>(Timer </a:t>
            </a:r>
            <a:r>
              <a:rPr spc="-10" dirty="0">
                <a:solidFill>
                  <a:srgbClr val="3232CC"/>
                </a:solidFill>
              </a:rPr>
              <a:t>On-Delay)	</a:t>
            </a:r>
            <a:r>
              <a:rPr spc="-5" dirty="0"/>
              <a:t>. . . . Turn an output </a:t>
            </a:r>
            <a:r>
              <a:rPr spc="-10" dirty="0"/>
              <a:t>ON </a:t>
            </a:r>
            <a:r>
              <a:rPr spc="-5" dirty="0"/>
              <a:t>or OFF after</a:t>
            </a:r>
            <a:r>
              <a:rPr spc="-31" dirty="0"/>
              <a:t> </a:t>
            </a:r>
            <a:r>
              <a:rPr spc="-5" dirty="0"/>
              <a:t>its</a:t>
            </a:r>
            <a:endParaRPr spc="-5" dirty="0"/>
          </a:p>
          <a:p>
            <a:pPr marL="3394710" marR="290830"/>
            <a:r>
              <a:rPr spc="-5" dirty="0"/>
              <a:t>rung has been </a:t>
            </a:r>
            <a:r>
              <a:rPr spc="-10" dirty="0"/>
              <a:t>ON </a:t>
            </a:r>
            <a:r>
              <a:rPr spc="-5" dirty="0"/>
              <a:t>for a preset time  interval</a:t>
            </a:r>
            <a:endParaRPr spc="-5" dirty="0"/>
          </a:p>
          <a:p>
            <a:pPr marL="13335">
              <a:tabLst>
                <a:tab pos="2380615" algn="l"/>
              </a:tabLst>
            </a:pPr>
            <a:r>
              <a:rPr spc="-10" dirty="0">
                <a:solidFill>
                  <a:srgbClr val="3232CC"/>
                </a:solidFill>
              </a:rPr>
              <a:t>CTD</a:t>
            </a:r>
            <a:r>
              <a:rPr dirty="0">
                <a:solidFill>
                  <a:srgbClr val="3232CC"/>
                </a:solidFill>
              </a:rPr>
              <a:t> </a:t>
            </a:r>
            <a:r>
              <a:rPr spc="-5" dirty="0">
                <a:solidFill>
                  <a:srgbClr val="3232CC"/>
                </a:solidFill>
              </a:rPr>
              <a:t>(Count</a:t>
            </a:r>
            <a:r>
              <a:rPr spc="5" dirty="0">
                <a:solidFill>
                  <a:srgbClr val="3232CC"/>
                </a:solidFill>
              </a:rPr>
              <a:t> </a:t>
            </a:r>
            <a:r>
              <a:rPr spc="-5" dirty="0">
                <a:solidFill>
                  <a:srgbClr val="3232CC"/>
                </a:solidFill>
              </a:rPr>
              <a:t>Down)	</a:t>
            </a:r>
            <a:r>
              <a:rPr spc="-5" dirty="0"/>
              <a:t>. . . . . . . Use a software counter to count</a:t>
            </a:r>
            <a:r>
              <a:rPr spc="-36" dirty="0"/>
              <a:t> </a:t>
            </a:r>
            <a:r>
              <a:rPr spc="-10" dirty="0"/>
              <a:t>down</a:t>
            </a:r>
            <a:endParaRPr spc="-10" dirty="0"/>
          </a:p>
          <a:p>
            <a:pPr marL="3467735"/>
            <a:r>
              <a:rPr spc="-15" dirty="0"/>
              <a:t>from </a:t>
            </a:r>
            <a:r>
              <a:rPr spc="-5" dirty="0"/>
              <a:t>a specified</a:t>
            </a:r>
            <a:r>
              <a:rPr spc="36" dirty="0"/>
              <a:t> </a:t>
            </a:r>
            <a:r>
              <a:rPr spc="-5" dirty="0"/>
              <a:t>value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092324" y="5446436"/>
            <a:ext cx="1913004" cy="329029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>
              <a:spcBef>
                <a:spcPts val="95"/>
              </a:spcBef>
            </a:pPr>
            <a:r>
              <a:rPr sz="2060" spc="-10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CTU </a:t>
            </a:r>
            <a:r>
              <a:rPr sz="2060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(Count</a:t>
            </a:r>
            <a:r>
              <a:rPr sz="2060" spc="-77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60" spc="-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Up)</a:t>
            </a:r>
            <a:endParaRPr sz="206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6366" y="5446436"/>
            <a:ext cx="5375256" cy="665388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62710" marR="5080" indent="-1350645">
              <a:spcBef>
                <a:spcPts val="95"/>
              </a:spcBef>
            </a:pPr>
            <a:r>
              <a:rPr sz="2060" spc="-5" dirty="0">
                <a:latin typeface="Arial" panose="020B0604020202020204"/>
                <a:cs typeface="Arial" panose="020B0604020202020204"/>
              </a:rPr>
              <a:t>. . . . . . . . . Use a software counter to count up  to a specified</a:t>
            </a:r>
            <a:r>
              <a:rPr sz="2060" dirty="0">
                <a:latin typeface="Arial" panose="020B0604020202020204"/>
                <a:cs typeface="Arial" panose="020B0604020202020204"/>
              </a:rPr>
              <a:t> </a:t>
            </a:r>
            <a:r>
              <a:rPr sz="2060" spc="-5" dirty="0">
                <a:latin typeface="Arial" panose="020B0604020202020204"/>
                <a:cs typeface="Arial" panose="020B0604020202020204"/>
              </a:rPr>
              <a:t>value</a:t>
            </a:r>
            <a:endParaRPr sz="206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2895600"/>
            <a:ext cx="7790065" cy="830997"/>
          </a:xfrm>
        </p:spPr>
        <p:txBody>
          <a:bodyPr/>
          <a:lstStyle/>
          <a:p>
            <a:pPr algn="ctr"/>
            <a:r>
              <a:rPr lang="en-US" sz="5400" i="1" dirty="0">
                <a:solidFill>
                  <a:srgbClr val="C00000"/>
                </a:solidFill>
              </a:rPr>
              <a:t>THANK YOU</a:t>
            </a:r>
            <a:endParaRPr lang="en-US" sz="5400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3608" y="701347"/>
            <a:ext cx="7455192" cy="506316"/>
          </a:xfrm>
          <a:prstGeom prst="rect">
            <a:avLst/>
          </a:prstGeom>
        </p:spPr>
        <p:txBody>
          <a:bodyPr vert="horz" wrap="square" lIns="0" tIns="13739" rIns="0" bIns="0" rtlCol="0">
            <a:spAutoFit/>
          </a:bodyPr>
          <a:lstStyle/>
          <a:p>
            <a:pPr marL="2179955" marR="5080" indent="-2166620">
              <a:spcBef>
                <a:spcPts val="110"/>
              </a:spcBef>
            </a:pPr>
            <a:r>
              <a:rPr sz="3200" b="0" spc="-5" dirty="0">
                <a:solidFill>
                  <a:srgbClr val="C00000"/>
                </a:solidFill>
              </a:rPr>
              <a:t>Advantages </a:t>
            </a:r>
            <a:r>
              <a:rPr sz="3200" b="0" dirty="0">
                <a:solidFill>
                  <a:srgbClr val="C00000"/>
                </a:solidFill>
              </a:rPr>
              <a:t>of PLC</a:t>
            </a:r>
            <a:r>
              <a:rPr sz="3200" b="0" spc="-57" dirty="0">
                <a:solidFill>
                  <a:srgbClr val="C00000"/>
                </a:solidFill>
              </a:rPr>
              <a:t> </a:t>
            </a:r>
            <a:r>
              <a:rPr sz="3200" b="0" spc="-5" dirty="0">
                <a:solidFill>
                  <a:srgbClr val="C00000"/>
                </a:solidFill>
              </a:rPr>
              <a:t>Control  Systems</a:t>
            </a:r>
            <a:endParaRPr sz="32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979219"/>
            <a:ext cx="8991600" cy="5611302"/>
          </a:xfrm>
          <a:prstGeom prst="rect">
            <a:avLst/>
          </a:prstGeom>
        </p:spPr>
        <p:txBody>
          <a:bodyPr vert="horz" wrap="square" lIns="0" tIns="56918" rIns="0" bIns="0" rtlCol="0">
            <a:spAutoFit/>
          </a:bodyPr>
          <a:lstStyle/>
          <a:p>
            <a:pPr marL="367665" indent="-354965">
              <a:lnSpc>
                <a:spcPct val="150000"/>
              </a:lnSpc>
              <a:spcBef>
                <a:spcPts val="445"/>
              </a:spcBef>
              <a:buChar char="•"/>
              <a:tabLst>
                <a:tab pos="367665" algn="l"/>
                <a:tab pos="368300" algn="l"/>
              </a:tabLst>
            </a:pPr>
            <a:r>
              <a:rPr sz="2885" b="1" spc="-5" dirty="0">
                <a:solidFill>
                  <a:srgbClr val="00B050"/>
                </a:solidFill>
                <a:cs typeface="Arial" panose="020B0604020202020204"/>
              </a:rPr>
              <a:t>Flexible</a:t>
            </a:r>
            <a:endParaRPr sz="2885" b="1" dirty="0">
              <a:solidFill>
                <a:srgbClr val="00B050"/>
              </a:solidFill>
              <a:cs typeface="Arial" panose="020B0604020202020204"/>
            </a:endParaRPr>
          </a:p>
          <a:p>
            <a:pPr marL="367665" indent="-354965">
              <a:lnSpc>
                <a:spcPct val="150000"/>
              </a:lnSpc>
              <a:spcBef>
                <a:spcPts val="345"/>
              </a:spcBef>
              <a:buChar char="•"/>
              <a:tabLst>
                <a:tab pos="367665" algn="l"/>
                <a:tab pos="368300" algn="l"/>
              </a:tabLst>
            </a:pPr>
            <a:r>
              <a:rPr sz="2885" b="1" spc="-5" dirty="0">
                <a:solidFill>
                  <a:srgbClr val="00B050"/>
                </a:solidFill>
                <a:cs typeface="Arial" panose="020B0604020202020204"/>
              </a:rPr>
              <a:t>Faster response</a:t>
            </a:r>
            <a:r>
              <a:rPr sz="2885" b="1" spc="-10" dirty="0">
                <a:solidFill>
                  <a:srgbClr val="00B050"/>
                </a:solidFill>
                <a:cs typeface="Arial" panose="020B0604020202020204"/>
              </a:rPr>
              <a:t> </a:t>
            </a:r>
            <a:r>
              <a:rPr sz="2885" b="1" spc="-5" dirty="0">
                <a:solidFill>
                  <a:srgbClr val="00B050"/>
                </a:solidFill>
                <a:cs typeface="Arial" panose="020B0604020202020204"/>
              </a:rPr>
              <a:t>time</a:t>
            </a:r>
            <a:r>
              <a:rPr lang="en-US" sz="2885" b="1" spc="-5" dirty="0">
                <a:solidFill>
                  <a:srgbClr val="00B050"/>
                </a:solidFill>
                <a:cs typeface="Arial" panose="020B0604020202020204"/>
              </a:rPr>
              <a:t> ,</a:t>
            </a:r>
            <a:r>
              <a:rPr sz="2885" b="1" dirty="0">
                <a:solidFill>
                  <a:srgbClr val="00B050"/>
                </a:solidFill>
                <a:cs typeface="Arial" panose="020B0604020202020204"/>
              </a:rPr>
              <a:t>Less and </a:t>
            </a:r>
            <a:r>
              <a:rPr sz="2885" b="1" spc="-5" dirty="0">
                <a:solidFill>
                  <a:srgbClr val="00B050"/>
                </a:solidFill>
                <a:cs typeface="Arial" panose="020B0604020202020204"/>
              </a:rPr>
              <a:t>simpler</a:t>
            </a:r>
            <a:r>
              <a:rPr sz="2885" b="1" spc="10" dirty="0">
                <a:solidFill>
                  <a:srgbClr val="00B050"/>
                </a:solidFill>
                <a:cs typeface="Arial" panose="020B0604020202020204"/>
              </a:rPr>
              <a:t> </a:t>
            </a:r>
            <a:r>
              <a:rPr sz="2885" b="1" spc="-5" dirty="0">
                <a:solidFill>
                  <a:srgbClr val="00B050"/>
                </a:solidFill>
                <a:cs typeface="Arial" panose="020B0604020202020204"/>
              </a:rPr>
              <a:t>wiring</a:t>
            </a:r>
            <a:endParaRPr sz="2885" b="1" dirty="0">
              <a:solidFill>
                <a:srgbClr val="00B050"/>
              </a:solidFill>
              <a:cs typeface="Arial" panose="020B0604020202020204"/>
            </a:endParaRPr>
          </a:p>
          <a:p>
            <a:pPr marL="367665" indent="-354965">
              <a:lnSpc>
                <a:spcPct val="150000"/>
              </a:lnSpc>
              <a:spcBef>
                <a:spcPts val="345"/>
              </a:spcBef>
              <a:buChar char="•"/>
              <a:tabLst>
                <a:tab pos="367665" algn="l"/>
                <a:tab pos="368300" algn="l"/>
              </a:tabLst>
            </a:pPr>
            <a:r>
              <a:rPr sz="2885" b="1" spc="-5" dirty="0">
                <a:solidFill>
                  <a:srgbClr val="00B050"/>
                </a:solidFill>
                <a:cs typeface="Arial" panose="020B0604020202020204"/>
              </a:rPr>
              <a:t>Solid-state </a:t>
            </a:r>
            <a:r>
              <a:rPr sz="2885" b="1" dirty="0">
                <a:solidFill>
                  <a:srgbClr val="00B050"/>
                </a:solidFill>
                <a:cs typeface="Arial" panose="020B0604020202020204"/>
              </a:rPr>
              <a:t>- no </a:t>
            </a:r>
            <a:r>
              <a:rPr sz="2885" b="1" spc="-5" dirty="0">
                <a:solidFill>
                  <a:srgbClr val="00B050"/>
                </a:solidFill>
                <a:cs typeface="Arial" panose="020B0604020202020204"/>
              </a:rPr>
              <a:t>moving</a:t>
            </a:r>
            <a:r>
              <a:rPr sz="2885" b="1" spc="46" dirty="0">
                <a:solidFill>
                  <a:srgbClr val="00B050"/>
                </a:solidFill>
                <a:cs typeface="Arial" panose="020B0604020202020204"/>
              </a:rPr>
              <a:t> </a:t>
            </a:r>
            <a:r>
              <a:rPr sz="2885" b="1" spc="-5" dirty="0">
                <a:solidFill>
                  <a:srgbClr val="00B050"/>
                </a:solidFill>
                <a:cs typeface="Arial" panose="020B0604020202020204"/>
              </a:rPr>
              <a:t>parts</a:t>
            </a:r>
            <a:endParaRPr sz="2885" b="1" dirty="0">
              <a:solidFill>
                <a:srgbClr val="00B050"/>
              </a:solidFill>
              <a:cs typeface="Arial" panose="020B0604020202020204"/>
            </a:endParaRPr>
          </a:p>
          <a:p>
            <a:pPr marL="367665" indent="-354965">
              <a:lnSpc>
                <a:spcPct val="150000"/>
              </a:lnSpc>
              <a:spcBef>
                <a:spcPts val="345"/>
              </a:spcBef>
              <a:buChar char="•"/>
              <a:tabLst>
                <a:tab pos="367665" algn="l"/>
                <a:tab pos="368300" algn="l"/>
              </a:tabLst>
            </a:pPr>
            <a:r>
              <a:rPr sz="2885" b="1" spc="-5" dirty="0">
                <a:solidFill>
                  <a:srgbClr val="00B050"/>
                </a:solidFill>
                <a:cs typeface="Arial" panose="020B0604020202020204"/>
              </a:rPr>
              <a:t>Modular design </a:t>
            </a:r>
            <a:r>
              <a:rPr sz="2885" b="1" dirty="0">
                <a:solidFill>
                  <a:srgbClr val="00B050"/>
                </a:solidFill>
                <a:cs typeface="Arial" panose="020B0604020202020204"/>
              </a:rPr>
              <a:t>- </a:t>
            </a:r>
            <a:r>
              <a:rPr sz="2885" b="1" spc="-5" dirty="0">
                <a:solidFill>
                  <a:srgbClr val="00B050"/>
                </a:solidFill>
                <a:cs typeface="Arial" panose="020B0604020202020204"/>
              </a:rPr>
              <a:t>easy to </a:t>
            </a:r>
            <a:r>
              <a:rPr sz="2885" b="1" spc="-10" dirty="0">
                <a:solidFill>
                  <a:srgbClr val="00B050"/>
                </a:solidFill>
                <a:cs typeface="Arial" panose="020B0604020202020204"/>
              </a:rPr>
              <a:t>repair </a:t>
            </a:r>
            <a:r>
              <a:rPr sz="2885" b="1" spc="-5" dirty="0">
                <a:solidFill>
                  <a:srgbClr val="00B050"/>
                </a:solidFill>
                <a:cs typeface="Arial" panose="020B0604020202020204"/>
              </a:rPr>
              <a:t>and</a:t>
            </a:r>
            <a:r>
              <a:rPr sz="2885" b="1" spc="117" dirty="0">
                <a:solidFill>
                  <a:srgbClr val="00B050"/>
                </a:solidFill>
                <a:cs typeface="Arial" panose="020B0604020202020204"/>
              </a:rPr>
              <a:t> </a:t>
            </a:r>
            <a:r>
              <a:rPr sz="2885" b="1" spc="-10" dirty="0">
                <a:solidFill>
                  <a:srgbClr val="00B050"/>
                </a:solidFill>
                <a:cs typeface="Arial" panose="020B0604020202020204"/>
              </a:rPr>
              <a:t>expand</a:t>
            </a:r>
            <a:endParaRPr sz="2885" b="1" dirty="0">
              <a:solidFill>
                <a:srgbClr val="00B050"/>
              </a:solidFill>
              <a:cs typeface="Arial" panose="020B0604020202020204"/>
            </a:endParaRPr>
          </a:p>
          <a:p>
            <a:pPr marL="367665" indent="-354965">
              <a:lnSpc>
                <a:spcPct val="150000"/>
              </a:lnSpc>
              <a:spcBef>
                <a:spcPts val="350"/>
              </a:spcBef>
              <a:buChar char="•"/>
              <a:tabLst>
                <a:tab pos="367665" algn="l"/>
                <a:tab pos="368300" algn="l"/>
              </a:tabLst>
            </a:pPr>
            <a:r>
              <a:rPr sz="2885" b="1" spc="-5" dirty="0">
                <a:solidFill>
                  <a:srgbClr val="00B050"/>
                </a:solidFill>
                <a:cs typeface="Arial" panose="020B0604020202020204"/>
              </a:rPr>
              <a:t>Handles </a:t>
            </a:r>
            <a:r>
              <a:rPr sz="2885" b="1" dirty="0">
                <a:solidFill>
                  <a:srgbClr val="00B050"/>
                </a:solidFill>
                <a:cs typeface="Arial" panose="020B0604020202020204"/>
              </a:rPr>
              <a:t>much more </a:t>
            </a:r>
            <a:r>
              <a:rPr sz="2885" b="1" spc="-5" dirty="0">
                <a:solidFill>
                  <a:srgbClr val="00B050"/>
                </a:solidFill>
                <a:cs typeface="Arial" panose="020B0604020202020204"/>
              </a:rPr>
              <a:t>complicated</a:t>
            </a:r>
            <a:r>
              <a:rPr sz="2885" b="1" spc="31" dirty="0">
                <a:solidFill>
                  <a:srgbClr val="00B050"/>
                </a:solidFill>
                <a:cs typeface="Arial" panose="020B0604020202020204"/>
              </a:rPr>
              <a:t> </a:t>
            </a:r>
            <a:r>
              <a:rPr sz="2885" b="1" spc="-5" dirty="0">
                <a:solidFill>
                  <a:srgbClr val="00B050"/>
                </a:solidFill>
                <a:cs typeface="Arial" panose="020B0604020202020204"/>
              </a:rPr>
              <a:t>systems</a:t>
            </a:r>
            <a:endParaRPr sz="2885" b="1" dirty="0">
              <a:solidFill>
                <a:srgbClr val="00B050"/>
              </a:solidFill>
              <a:cs typeface="Arial" panose="020B0604020202020204"/>
            </a:endParaRPr>
          </a:p>
          <a:p>
            <a:pPr marL="367665" indent="-354965">
              <a:lnSpc>
                <a:spcPct val="150000"/>
              </a:lnSpc>
              <a:spcBef>
                <a:spcPts val="370"/>
              </a:spcBef>
              <a:buChar char="•"/>
              <a:tabLst>
                <a:tab pos="367665" algn="l"/>
                <a:tab pos="368300" algn="l"/>
              </a:tabLst>
            </a:pPr>
            <a:r>
              <a:rPr sz="2885" b="1" spc="-5" dirty="0">
                <a:solidFill>
                  <a:srgbClr val="00B050"/>
                </a:solidFill>
                <a:cs typeface="Arial" panose="020B0604020202020204"/>
              </a:rPr>
              <a:t>Sophisticated instruction sets</a:t>
            </a:r>
            <a:r>
              <a:rPr sz="2885" b="1" spc="46" dirty="0">
                <a:solidFill>
                  <a:srgbClr val="00B050"/>
                </a:solidFill>
                <a:cs typeface="Arial" panose="020B0604020202020204"/>
              </a:rPr>
              <a:t> </a:t>
            </a:r>
            <a:r>
              <a:rPr sz="2885" b="1" spc="-5" dirty="0">
                <a:solidFill>
                  <a:srgbClr val="00B050"/>
                </a:solidFill>
                <a:cs typeface="Arial" panose="020B0604020202020204"/>
              </a:rPr>
              <a:t>available</a:t>
            </a:r>
            <a:endParaRPr sz="2885" b="1" dirty="0">
              <a:solidFill>
                <a:srgbClr val="00B050"/>
              </a:solidFill>
              <a:cs typeface="Arial" panose="020B0604020202020204"/>
            </a:endParaRPr>
          </a:p>
          <a:p>
            <a:pPr marL="367665" indent="-354965">
              <a:lnSpc>
                <a:spcPct val="150000"/>
              </a:lnSpc>
              <a:spcBef>
                <a:spcPts val="345"/>
              </a:spcBef>
              <a:buChar char="•"/>
              <a:tabLst>
                <a:tab pos="367665" algn="l"/>
                <a:tab pos="368300" algn="l"/>
              </a:tabLst>
            </a:pPr>
            <a:r>
              <a:rPr sz="2885" b="1" spc="-5" dirty="0">
                <a:solidFill>
                  <a:srgbClr val="00B050"/>
                </a:solidFill>
                <a:cs typeface="Arial" panose="020B0604020202020204"/>
              </a:rPr>
              <a:t>Allows for diagnostics </a:t>
            </a:r>
            <a:r>
              <a:rPr sz="2885" b="1" dirty="0">
                <a:solidFill>
                  <a:srgbClr val="00B050"/>
                </a:solidFill>
                <a:cs typeface="Arial" panose="020B0604020202020204"/>
              </a:rPr>
              <a:t>“easy to</a:t>
            </a:r>
            <a:r>
              <a:rPr sz="2885" b="1" spc="62" dirty="0">
                <a:solidFill>
                  <a:srgbClr val="00B050"/>
                </a:solidFill>
                <a:cs typeface="Arial" panose="020B0604020202020204"/>
              </a:rPr>
              <a:t> </a:t>
            </a:r>
            <a:r>
              <a:rPr sz="2885" b="1" spc="-5" dirty="0">
                <a:solidFill>
                  <a:srgbClr val="00B050"/>
                </a:solidFill>
                <a:cs typeface="Arial" panose="020B0604020202020204"/>
              </a:rPr>
              <a:t>troubleshoot”</a:t>
            </a:r>
            <a:endParaRPr sz="2885" b="1" dirty="0">
              <a:solidFill>
                <a:srgbClr val="00B050"/>
              </a:solidFill>
              <a:cs typeface="Arial" panose="020B0604020202020204"/>
            </a:endParaRPr>
          </a:p>
          <a:p>
            <a:pPr marL="367665" indent="-354965">
              <a:lnSpc>
                <a:spcPct val="150000"/>
              </a:lnSpc>
              <a:spcBef>
                <a:spcPts val="345"/>
              </a:spcBef>
              <a:buChar char="•"/>
              <a:tabLst>
                <a:tab pos="367665" algn="l"/>
                <a:tab pos="368300" algn="l"/>
              </a:tabLst>
            </a:pPr>
            <a:r>
              <a:rPr sz="2885" b="1" dirty="0">
                <a:solidFill>
                  <a:srgbClr val="00B050"/>
                </a:solidFill>
                <a:cs typeface="Arial" panose="020B0604020202020204"/>
              </a:rPr>
              <a:t>Less</a:t>
            </a:r>
            <a:r>
              <a:rPr sz="2885" b="1" spc="5" dirty="0">
                <a:solidFill>
                  <a:srgbClr val="00B050"/>
                </a:solidFill>
                <a:cs typeface="Arial" panose="020B0604020202020204"/>
              </a:rPr>
              <a:t> </a:t>
            </a:r>
            <a:r>
              <a:rPr sz="2885" b="1" spc="-5" dirty="0">
                <a:solidFill>
                  <a:srgbClr val="00B050"/>
                </a:solidFill>
                <a:cs typeface="Arial" panose="020B0604020202020204"/>
              </a:rPr>
              <a:t>expensive</a:t>
            </a:r>
            <a:endParaRPr sz="2885" b="1" dirty="0">
              <a:solidFill>
                <a:srgbClr val="00B050"/>
              </a:solidFill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2306" y="531768"/>
            <a:ext cx="7415184" cy="519274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>
              <a:spcBef>
                <a:spcPts val="95"/>
              </a:spcBef>
            </a:pPr>
            <a:r>
              <a:rPr sz="3295" spc="-10" dirty="0"/>
              <a:t>Advantages </a:t>
            </a:r>
            <a:r>
              <a:rPr sz="3295" spc="-5" dirty="0"/>
              <a:t>of a </a:t>
            </a:r>
            <a:r>
              <a:rPr sz="3295" spc="-10" dirty="0"/>
              <a:t>PLC </a:t>
            </a:r>
            <a:r>
              <a:rPr sz="3295" spc="-5" dirty="0"/>
              <a:t>Control</a:t>
            </a:r>
            <a:r>
              <a:rPr sz="3295" spc="36" dirty="0"/>
              <a:t> </a:t>
            </a:r>
            <a:r>
              <a:rPr sz="3295" spc="-10" dirty="0"/>
              <a:t>System</a:t>
            </a:r>
            <a:endParaRPr sz="3295"/>
          </a:p>
        </p:txBody>
      </p:sp>
      <p:sp>
        <p:nvSpPr>
          <p:cNvPr id="3" name="object 3"/>
          <p:cNvSpPr txBox="1"/>
          <p:nvPr/>
        </p:nvSpPr>
        <p:spPr>
          <a:xfrm>
            <a:off x="1095987" y="1295401"/>
            <a:ext cx="7869882" cy="798762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37292" rIns="0" bIns="0" rtlCol="0">
            <a:spAutoFit/>
          </a:bodyPr>
          <a:lstStyle/>
          <a:p>
            <a:pPr marL="93980" marR="115570">
              <a:spcBef>
                <a:spcPts val="295"/>
              </a:spcBef>
            </a:pPr>
            <a:r>
              <a:rPr sz="2475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Eliminates much </a:t>
            </a:r>
            <a:r>
              <a:rPr sz="247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of the </a:t>
            </a:r>
            <a:r>
              <a:rPr sz="2475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hard wiring </a:t>
            </a:r>
            <a:r>
              <a:rPr sz="247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2475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was associated  with conventional relay control</a:t>
            </a:r>
            <a:r>
              <a:rPr sz="2475" spc="36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7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circuits</a:t>
            </a:r>
            <a:r>
              <a:rPr sz="2475" dirty="0">
                <a:solidFill>
                  <a:srgbClr val="3232CC"/>
                </a:solidFill>
                <a:latin typeface="Arial" panose="020B0604020202020204"/>
                <a:cs typeface="Arial" panose="020B0604020202020204"/>
              </a:rPr>
              <a:t>.</a:t>
            </a:r>
            <a:endParaRPr sz="247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9532" y="2542123"/>
            <a:ext cx="5131354" cy="401338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55"/>
          </a:p>
        </p:txBody>
      </p:sp>
      <p:sp>
        <p:nvSpPr>
          <p:cNvPr id="5" name="object 5"/>
          <p:cNvSpPr txBox="1"/>
          <p:nvPr/>
        </p:nvSpPr>
        <p:spPr>
          <a:xfrm>
            <a:off x="6572257" y="3606183"/>
            <a:ext cx="2755669" cy="1597581"/>
          </a:xfrm>
          <a:prstGeom prst="rect">
            <a:avLst/>
          </a:prstGeom>
        </p:spPr>
        <p:txBody>
          <a:bodyPr vert="horz" wrap="square" lIns="0" tIns="11776" rIns="0" bIns="0" rtlCol="0">
            <a:spAutoFit/>
          </a:bodyPr>
          <a:lstStyle/>
          <a:p>
            <a:pPr marL="13335" marR="149225">
              <a:spcBef>
                <a:spcPts val="95"/>
              </a:spcBef>
            </a:pPr>
            <a:r>
              <a:rPr sz="2060" spc="-5" dirty="0">
                <a:latin typeface="Arial" panose="020B0604020202020204"/>
                <a:cs typeface="Arial" panose="020B0604020202020204"/>
              </a:rPr>
              <a:t>The program takes  the place of much </a:t>
            </a:r>
            <a:r>
              <a:rPr sz="2060" dirty="0">
                <a:latin typeface="Arial" panose="020B0604020202020204"/>
                <a:cs typeface="Arial" panose="020B0604020202020204"/>
              </a:rPr>
              <a:t>of  </a:t>
            </a:r>
            <a:r>
              <a:rPr sz="2060" spc="-5" dirty="0">
                <a:latin typeface="Arial" panose="020B0604020202020204"/>
                <a:cs typeface="Arial" panose="020B0604020202020204"/>
              </a:rPr>
              <a:t>the external wiring  that would be</a:t>
            </a:r>
            <a:r>
              <a:rPr sz="2060" spc="-57" dirty="0">
                <a:latin typeface="Arial" panose="020B0604020202020204"/>
                <a:cs typeface="Arial" panose="020B0604020202020204"/>
              </a:rPr>
              <a:t> </a:t>
            </a:r>
            <a:r>
              <a:rPr sz="2060" spc="-5" dirty="0">
                <a:latin typeface="Arial" panose="020B0604020202020204"/>
                <a:cs typeface="Arial" panose="020B0604020202020204"/>
              </a:rPr>
              <a:t>required</a:t>
            </a:r>
            <a:endParaRPr sz="2060" dirty="0">
              <a:latin typeface="Arial" panose="020B0604020202020204"/>
              <a:cs typeface="Arial" panose="020B0604020202020204"/>
            </a:endParaRPr>
          </a:p>
          <a:p>
            <a:pPr marL="13335"/>
            <a:r>
              <a:rPr sz="2060" spc="-5" dirty="0">
                <a:latin typeface="Arial" panose="020B0604020202020204"/>
                <a:cs typeface="Arial" panose="020B0604020202020204"/>
              </a:rPr>
              <a:t>for control of a</a:t>
            </a:r>
            <a:r>
              <a:rPr sz="2060" spc="-88" dirty="0">
                <a:latin typeface="Arial" panose="020B0604020202020204"/>
                <a:cs typeface="Arial" panose="020B0604020202020204"/>
              </a:rPr>
              <a:t> </a:t>
            </a:r>
            <a:r>
              <a:rPr sz="2060" spc="-5" dirty="0">
                <a:latin typeface="Arial" panose="020B0604020202020204"/>
                <a:cs typeface="Arial" panose="020B0604020202020204"/>
              </a:rPr>
              <a:t>process</a:t>
            </a:r>
            <a:r>
              <a:rPr sz="2060" b="1" spc="-5" dirty="0">
                <a:latin typeface="Arial" panose="020B0604020202020204"/>
                <a:cs typeface="Arial" panose="020B0604020202020204"/>
              </a:rPr>
              <a:t>.</a:t>
            </a:r>
            <a:endParaRPr sz="206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11987</Words>
  <Application>WPS Presentation</Application>
  <PresentationFormat>Custom</PresentationFormat>
  <Paragraphs>408</Paragraphs>
  <Slides>74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4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Times New Roman</vt:lpstr>
      <vt:lpstr>Verdana</vt:lpstr>
      <vt:lpstr>Office Theme</vt:lpstr>
      <vt:lpstr>(PLC's)</vt:lpstr>
      <vt:lpstr>PowerPoint 演示文稿</vt:lpstr>
      <vt:lpstr>PowerPoint 演示文稿</vt:lpstr>
      <vt:lpstr>PowerPoint 演示文稿</vt:lpstr>
      <vt:lpstr>The Need for PLCs</vt:lpstr>
      <vt:lpstr>The PLCs: History</vt:lpstr>
      <vt:lpstr>PowerPoint 演示文稿</vt:lpstr>
      <vt:lpstr>Advantages of PLC Control  Systems</vt:lpstr>
      <vt:lpstr>Advantages of a PLC Control System</vt:lpstr>
      <vt:lpstr>Advantages of a PLC Control System</vt:lpstr>
      <vt:lpstr>Advantages of a PLC Control System</vt:lpstr>
      <vt:lpstr>Advantages of a PLC Control System</vt:lpstr>
      <vt:lpstr>Advantages of a PLC Control System</vt:lpstr>
      <vt:lpstr>Advantages of a PLC Control System</vt:lpstr>
      <vt:lpstr>Advantages of a PLC Control System</vt:lpstr>
      <vt:lpstr>PLC Architecture</vt:lpstr>
      <vt:lpstr>PLC Architecture</vt:lpstr>
      <vt:lpstr>PLC System</vt:lpstr>
      <vt:lpstr>I/O Configurations</vt:lpstr>
      <vt:lpstr>I/O Configurations</vt:lpstr>
      <vt:lpstr>I/O Configurations</vt:lpstr>
      <vt:lpstr>Power Supply</vt:lpstr>
      <vt:lpstr>Processor (CPU)</vt:lpstr>
      <vt:lpstr>Programming Device</vt:lpstr>
      <vt:lpstr>Programming Device</vt:lpstr>
      <vt:lpstr>Programming Device</vt:lpstr>
      <vt:lpstr>I/O	Section</vt:lpstr>
      <vt:lpstr>PowerPoint 演示文稿</vt:lpstr>
      <vt:lpstr>PowerPoint 演示文稿</vt:lpstr>
      <vt:lpstr>PowerPoint 演示文稿</vt:lpstr>
      <vt:lpstr>I/O	Section</vt:lpstr>
      <vt:lpstr>PowerPoint 演示文稿</vt:lpstr>
      <vt:lpstr>PowerPoint 演示文稿</vt:lpstr>
      <vt:lpstr>PowerPoint 演示文稿</vt:lpstr>
      <vt:lpstr>I/O	Section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EX: PLC	Mixer Process Control Problem</vt:lpstr>
      <vt:lpstr>Process Control Relay Ladder Diagram</vt:lpstr>
      <vt:lpstr>PLC Input Module Connections</vt:lpstr>
      <vt:lpstr>PLC Output Module Connections</vt:lpstr>
      <vt:lpstr>PLC Ladder Logic Program</vt:lpstr>
      <vt:lpstr>PLC Ladder Logic Program</vt:lpstr>
      <vt:lpstr>PowerPoint 演示文稿</vt:lpstr>
      <vt:lpstr>PLC Ladder Logic Program</vt:lpstr>
      <vt:lpstr>Entering And Running The PLC Program</vt:lpstr>
      <vt:lpstr>PLC Operating Cycle</vt:lpstr>
      <vt:lpstr>PLC Operating Cycle</vt:lpstr>
      <vt:lpstr>PLC Operating Cycle</vt:lpstr>
      <vt:lpstr>Modifying A PLC Program</vt:lpstr>
      <vt:lpstr>Modifying A PLC Program</vt:lpstr>
      <vt:lpstr>Modifying A PLC Program</vt:lpstr>
      <vt:lpstr>PLCs Versus Personal Computers</vt:lpstr>
      <vt:lpstr>PC Based Control Systems</vt:lpstr>
      <vt:lpstr>PLC Size Classification</vt:lpstr>
      <vt:lpstr>PLC Size Classification</vt:lpstr>
      <vt:lpstr>PowerPoint 演示文稿</vt:lpstr>
      <vt:lpstr>PLC Instruction Set</vt:lpstr>
      <vt:lpstr>Typical PLC Instructions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Introduction to PLCs.ppt</dc:title>
  <dc:creator>Admin</dc:creator>
  <cp:lastModifiedBy>manka</cp:lastModifiedBy>
  <cp:revision>89</cp:revision>
  <dcterms:created xsi:type="dcterms:W3CDTF">2022-05-07T12:24:00Z</dcterms:created>
  <dcterms:modified xsi:type="dcterms:W3CDTF">2023-06-08T08:26:54Z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2006-10-03T11:00:00Z</vt:filetime>
  </property>
  <property fmtid="{D5CDD505-2E9C-101B-9397-08002B2CF9AE}" pid="3" name="LastSaved">
    <vt:filetime>2022-05-07T11:00:00Z</vt:filetime>
  </property>
  <property fmtid="{D5CDD505-2E9C-101B-9397-08002B2CF9AE}" pid="4" name="ICV">
    <vt:lpwstr>C3DA9910F6D14A0C85DEA9EBB5DD5DE2</vt:lpwstr>
  </property>
  <property fmtid="{D5CDD505-2E9C-101B-9397-08002B2CF9AE}" pid="5" name="KSOProductBuildVer">
    <vt:lpwstr>1033-11.2.0.11537</vt:lpwstr>
  </property>
</Properties>
</file>