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88" r:id="rId5"/>
    <p:sldId id="263" r:id="rId6"/>
    <p:sldId id="289" r:id="rId7"/>
    <p:sldId id="262" r:id="rId8"/>
    <p:sldId id="261" r:id="rId9"/>
    <p:sldId id="260" r:id="rId10"/>
    <p:sldId id="259" r:id="rId11"/>
    <p:sldId id="258" r:id="rId12"/>
    <p:sldId id="257" r:id="rId13"/>
    <p:sldId id="270" r:id="rId14"/>
    <p:sldId id="269" r:id="rId15"/>
    <p:sldId id="268" r:id="rId16"/>
    <p:sldId id="267" r:id="rId17"/>
    <p:sldId id="266" r:id="rId18"/>
    <p:sldId id="265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D3075-E5D2-43E3-87CA-A29D3A4E58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8FD3B-0DE2-4F4F-967D-080618CE9A2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23528" y="908720"/>
            <a:ext cx="8136904" cy="5398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0000"/>
              </a:lnSpc>
              <a:spcBef>
                <a:spcPts val="100"/>
              </a:spcBef>
            </a:pPr>
            <a:r>
              <a:rPr sz="3200" b="1" spc="-5" dirty="0">
                <a:cs typeface="Verdana" panose="020B0604030504040204"/>
              </a:rPr>
              <a:t>Programmable</a:t>
            </a:r>
            <a:r>
              <a:rPr sz="3200" b="1" spc="-30" dirty="0">
                <a:cs typeface="Verdana" panose="020B0604030504040204"/>
              </a:rPr>
              <a:t> </a:t>
            </a:r>
            <a:r>
              <a:rPr sz="3200" b="1" spc="-5" dirty="0">
                <a:cs typeface="Verdana" panose="020B0604030504040204"/>
              </a:rPr>
              <a:t>Logic </a:t>
            </a:r>
            <a:r>
              <a:rPr sz="3200" b="1" spc="-600" dirty="0">
                <a:cs typeface="Verdana" panose="020B0604030504040204"/>
              </a:rPr>
              <a:t> </a:t>
            </a:r>
            <a:r>
              <a:rPr sz="3200" b="1" spc="-5" dirty="0">
                <a:cs typeface="Verdana" panose="020B0604030504040204"/>
              </a:rPr>
              <a:t>Controllers</a:t>
            </a:r>
            <a:endParaRPr sz="3200" dirty="0">
              <a:cs typeface="Verdana" panose="020B0604030504040204"/>
            </a:endParaRPr>
          </a:p>
          <a:p>
            <a:pPr>
              <a:lnSpc>
                <a:spcPct val="150000"/>
              </a:lnSpc>
              <a:spcBef>
                <a:spcPts val="5"/>
              </a:spcBef>
            </a:pPr>
            <a:endParaRPr sz="2800" dirty="0">
              <a:cs typeface="Verdana" panose="020B0604030504040204"/>
            </a:endParaRPr>
          </a:p>
          <a:p>
            <a:pPr marR="3810" algn="ctr">
              <a:lnSpc>
                <a:spcPct val="150000"/>
              </a:lnSpc>
            </a:pPr>
            <a:r>
              <a:rPr sz="4000" spc="-5" dirty="0">
                <a:solidFill>
                  <a:srgbClr val="FF0000"/>
                </a:solidFill>
                <a:cs typeface="Verdana" panose="020B0604030504040204"/>
              </a:rPr>
              <a:t>PLC</a:t>
            </a:r>
            <a:r>
              <a:rPr sz="4000" spc="-15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4000" spc="-10" dirty="0">
                <a:solidFill>
                  <a:srgbClr val="FF0000"/>
                </a:solidFill>
                <a:cs typeface="Verdana" panose="020B0604030504040204"/>
              </a:rPr>
              <a:t>Timer</a:t>
            </a:r>
            <a:r>
              <a:rPr sz="4000" spc="-15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4000" spc="-5" dirty="0">
                <a:solidFill>
                  <a:srgbClr val="FF0000"/>
                </a:solidFill>
                <a:cs typeface="Verdana" panose="020B0604030504040204"/>
              </a:rPr>
              <a:t>Functions</a:t>
            </a:r>
            <a:endParaRPr lang="en-US" sz="4000" spc="-5" dirty="0">
              <a:solidFill>
                <a:srgbClr val="FF0000"/>
              </a:solidFill>
              <a:cs typeface="Verdana" panose="020B0604030504040204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3200" b="1" spc="-5" dirty="0">
                <a:cs typeface="Verdana" panose="020B0604030504040204"/>
              </a:rPr>
              <a:t>Outline</a:t>
            </a:r>
            <a:endParaRPr lang="en-US" sz="3200" dirty="0">
              <a:cs typeface="Verdana" panose="020B0604030504040204"/>
            </a:endParaRPr>
          </a:p>
          <a:p>
            <a:pPr marL="170815" indent="-171450">
              <a:lnSpc>
                <a:spcPct val="150000"/>
              </a:lnSpc>
              <a:spcBef>
                <a:spcPts val="1650"/>
              </a:spcBef>
              <a:buChar char="•"/>
              <a:tabLst>
                <a:tab pos="171450" algn="l"/>
              </a:tabLst>
            </a:pPr>
            <a:r>
              <a:rPr lang="en-US" sz="2400" spc="-10" dirty="0">
                <a:cs typeface="Verdana" panose="020B0604030504040204"/>
              </a:rPr>
              <a:t>Introduction</a:t>
            </a:r>
            <a:endParaRPr lang="en-US" sz="2400" dirty="0">
              <a:cs typeface="Verdana" panose="020B0604030504040204"/>
            </a:endParaRPr>
          </a:p>
          <a:p>
            <a:pPr marL="170815" indent="-171450">
              <a:lnSpc>
                <a:spcPct val="150000"/>
              </a:lnSpc>
              <a:spcBef>
                <a:spcPts val="340"/>
              </a:spcBef>
              <a:buChar char="•"/>
              <a:tabLst>
                <a:tab pos="171450" algn="l"/>
              </a:tabLst>
            </a:pPr>
            <a:r>
              <a:rPr lang="en-US" sz="2400" spc="-5" dirty="0">
                <a:cs typeface="Verdana" panose="020B0604030504040204"/>
              </a:rPr>
              <a:t>PLC</a:t>
            </a:r>
            <a:r>
              <a:rPr lang="en-US" sz="2400" spc="-1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Timer Functions</a:t>
            </a:r>
            <a:endParaRPr lang="en-US" sz="2400" dirty="0">
              <a:cs typeface="Verdana" panose="020B0604030504040204"/>
            </a:endParaRPr>
          </a:p>
          <a:p>
            <a:pPr marL="170815" indent="-171450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lang="en-US" sz="2400" spc="-10" dirty="0">
                <a:cs typeface="Verdana" panose="020B0604030504040204"/>
              </a:rPr>
              <a:t>Examples</a:t>
            </a:r>
            <a:r>
              <a:rPr lang="en-US" sz="2400" spc="2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of</a:t>
            </a:r>
            <a:r>
              <a:rPr lang="en-US" sz="2400" spc="2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Timer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Function</a:t>
            </a:r>
            <a:r>
              <a:rPr lang="en-US" sz="2400" spc="2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Applications</a:t>
            </a:r>
            <a:endParaRPr lang="en-US" sz="2400" dirty="0">
              <a:cs typeface="Verdana" panose="020B0604030504040204"/>
            </a:endParaRPr>
          </a:p>
          <a:p>
            <a:pPr marR="3810" algn="ctr">
              <a:lnSpc>
                <a:spcPct val="100000"/>
              </a:lnSpc>
            </a:pPr>
            <a:endParaRPr sz="24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/>
          <p:cNvGrpSpPr/>
          <p:nvPr/>
        </p:nvGrpSpPr>
        <p:grpSpPr>
          <a:xfrm>
            <a:off x="395536" y="548680"/>
            <a:ext cx="8208912" cy="5578820"/>
            <a:chOff x="1599819" y="1224914"/>
            <a:chExt cx="4572000" cy="3429000"/>
          </a:xfrm>
        </p:grpSpPr>
        <p:pic>
          <p:nvPicPr>
            <p:cNvPr id="3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43325" y="2676143"/>
              <a:ext cx="4295023" cy="1489498"/>
            </a:xfrm>
            <a:prstGeom prst="rect">
              <a:avLst/>
            </a:prstGeom>
          </p:spPr>
        </p:pic>
        <p:sp>
          <p:nvSpPr>
            <p:cNvPr id="4" name="object 7"/>
            <p:cNvSpPr/>
            <p:nvPr/>
          </p:nvSpPr>
          <p:spPr>
            <a:xfrm>
              <a:off x="1606296" y="123139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4"/>
          <p:cNvSpPr txBox="1"/>
          <p:nvPr/>
        </p:nvSpPr>
        <p:spPr>
          <a:xfrm>
            <a:off x="971600" y="1080087"/>
            <a:ext cx="7488832" cy="12772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Retentive</a:t>
            </a:r>
            <a:r>
              <a:rPr sz="2800" b="1" spc="-4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Timers</a:t>
            </a:r>
            <a:r>
              <a:rPr sz="2800" b="1" spc="-2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(RTO)</a:t>
            </a:r>
            <a:endParaRPr sz="28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  <a:p>
            <a:pPr marL="171450" marR="5080" indent="-171450" algn="just">
              <a:lnSpc>
                <a:spcPct val="100000"/>
              </a:lnSpc>
              <a:spcBef>
                <a:spcPts val="1655"/>
              </a:spcBef>
              <a:buChar char="•"/>
              <a:tabLst>
                <a:tab pos="171450" algn="l"/>
              </a:tabLst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Functions exactly like TON </a:t>
            </a:r>
            <a:r>
              <a:rPr sz="2000" dirty="0">
                <a:latin typeface="Verdana" panose="020B0604030504040204"/>
                <a:cs typeface="Verdana" panose="020B0604030504040204"/>
              </a:rPr>
              <a:t>except the </a:t>
            </a:r>
            <a:r>
              <a:rPr sz="20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accumulated </a:t>
            </a:r>
            <a:r>
              <a:rPr sz="2000" spc="-409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time value is retained </a:t>
            </a:r>
            <a:r>
              <a:rPr sz="20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even </a:t>
            </a:r>
            <a:r>
              <a:rPr sz="2000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0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20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rung </a:t>
            </a:r>
            <a:r>
              <a:rPr sz="2000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de- </a:t>
            </a:r>
            <a:r>
              <a:rPr sz="2000" spc="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energized</a:t>
            </a:r>
            <a:r>
              <a:rPr spc="-5" dirty="0">
                <a:latin typeface="Verdana" panose="020B0604030504040204"/>
                <a:cs typeface="Verdana" panose="020B0604030504040204"/>
              </a:rPr>
              <a:t>.</a:t>
            </a:r>
            <a:endParaRPr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2"/>
          <p:cNvGrpSpPr/>
          <p:nvPr/>
        </p:nvGrpSpPr>
        <p:grpSpPr>
          <a:xfrm>
            <a:off x="323528" y="332656"/>
            <a:ext cx="8568952" cy="6120680"/>
            <a:chOff x="1599819" y="5400675"/>
            <a:chExt cx="4572000" cy="3429000"/>
          </a:xfrm>
        </p:grpSpPr>
        <p:pic>
          <p:nvPicPr>
            <p:cNvPr id="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5229" y="6734555"/>
              <a:ext cx="3792318" cy="1731292"/>
            </a:xfrm>
            <a:prstGeom prst="rect">
              <a:avLst/>
            </a:prstGeom>
          </p:spPr>
        </p:pic>
        <p:sp>
          <p:nvSpPr>
            <p:cNvPr id="4" name="object 14"/>
            <p:cNvSpPr/>
            <p:nvPr/>
          </p:nvSpPr>
          <p:spPr>
            <a:xfrm>
              <a:off x="1606296" y="540715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11"/>
          <p:cNvSpPr txBox="1"/>
          <p:nvPr/>
        </p:nvSpPr>
        <p:spPr>
          <a:xfrm>
            <a:off x="611560" y="620688"/>
            <a:ext cx="7488832" cy="1492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Timer</a:t>
            </a:r>
            <a:r>
              <a:rPr sz="2800" b="1" spc="-1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Reset</a:t>
            </a:r>
            <a:r>
              <a:rPr sz="2800" b="1" spc="-1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Coils</a:t>
            </a:r>
            <a:r>
              <a:rPr sz="2800" b="1" spc="-2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(RES)</a:t>
            </a:r>
            <a:endParaRPr sz="28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  <a:p>
            <a:pPr marL="171450" marR="5080" indent="-171450" algn="just">
              <a:lnSpc>
                <a:spcPct val="100000"/>
              </a:lnSpc>
              <a:spcBef>
                <a:spcPts val="1655"/>
              </a:spcBef>
              <a:buChar char="•"/>
              <a:tabLst>
                <a:tab pos="171450" algn="l"/>
              </a:tabLst>
            </a:pPr>
            <a:r>
              <a:rPr dirty="0">
                <a:latin typeface="Verdana" panose="020B0604030504040204"/>
                <a:cs typeface="Verdana" panose="020B0604030504040204"/>
              </a:rPr>
              <a:t>A reset </a:t>
            </a:r>
            <a:r>
              <a:rPr spc="-5" dirty="0">
                <a:latin typeface="Verdana" panose="020B0604030504040204"/>
                <a:cs typeface="Verdana" panose="020B0604030504040204"/>
              </a:rPr>
              <a:t>coil (RES) can be associated with </a:t>
            </a:r>
            <a:r>
              <a:rPr dirty="0">
                <a:latin typeface="Verdana" panose="020B0604030504040204"/>
                <a:cs typeface="Verdana" panose="020B0604030504040204"/>
              </a:rPr>
              <a:t>a </a:t>
            </a:r>
            <a:r>
              <a:rPr spc="-5" dirty="0">
                <a:latin typeface="Verdana" panose="020B0604030504040204"/>
                <a:cs typeface="Verdana" panose="020B0604030504040204"/>
              </a:rPr>
              <a:t>timer </a:t>
            </a:r>
            <a:r>
              <a:rPr dirty="0">
                <a:latin typeface="Verdana" panose="020B0604030504040204"/>
                <a:cs typeface="Verdana" panose="020B0604030504040204"/>
              </a:rPr>
              <a:t>to </a:t>
            </a:r>
            <a:r>
              <a:rPr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provide </a:t>
            </a:r>
            <a:r>
              <a:rPr dirty="0">
                <a:latin typeface="Verdana" panose="020B0604030504040204"/>
                <a:cs typeface="Verdana" panose="020B0604030504040204"/>
              </a:rPr>
              <a:t>a means </a:t>
            </a:r>
            <a:r>
              <a:rPr spc="-5" dirty="0">
                <a:latin typeface="Verdana" panose="020B0604030504040204"/>
                <a:cs typeface="Verdana" panose="020B0604030504040204"/>
              </a:rPr>
              <a:t>of resetting </a:t>
            </a:r>
            <a:r>
              <a:rPr dirty="0">
                <a:latin typeface="Verdana" panose="020B0604030504040204"/>
                <a:cs typeface="Verdana" panose="020B0604030504040204"/>
              </a:rPr>
              <a:t>the accumulated </a:t>
            </a:r>
            <a:r>
              <a:rPr spc="-5" dirty="0">
                <a:latin typeface="Verdana" panose="020B0604030504040204"/>
                <a:cs typeface="Verdana" panose="020B0604030504040204"/>
              </a:rPr>
              <a:t>time </a:t>
            </a:r>
            <a:r>
              <a:rPr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value</a:t>
            </a:r>
            <a:r>
              <a:rPr dirty="0">
                <a:latin typeface="Verdana" panose="020B0604030504040204"/>
                <a:cs typeface="Verdana" panose="020B0604030504040204"/>
              </a:rPr>
              <a:t> (and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status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bits)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at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any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given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time</a:t>
            </a:r>
            <a:endParaRPr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323528" y="260648"/>
            <a:ext cx="8712968" cy="660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01775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cs typeface="Verdana" panose="020B0604030504040204"/>
              </a:rPr>
              <a:t>Examples Of Timer </a:t>
            </a:r>
            <a:r>
              <a:rPr sz="2400" b="1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Verdana" panose="020B0604030504040204"/>
              </a:rPr>
              <a:t>Function</a:t>
            </a:r>
            <a:r>
              <a:rPr sz="2400" b="1" spc="-35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Verdana" panose="020B0604030504040204"/>
              </a:rPr>
              <a:t>Applications</a:t>
            </a:r>
            <a:endParaRPr sz="2400" dirty="0">
              <a:solidFill>
                <a:srgbClr val="FF0000"/>
              </a:solidFill>
              <a:cs typeface="Verdana" panose="020B0604030504040204"/>
            </a:endParaRPr>
          </a:p>
          <a:p>
            <a:pPr marL="171450" indent="-171450" algn="just">
              <a:lnSpc>
                <a:spcPct val="150000"/>
              </a:lnSpc>
              <a:spcBef>
                <a:spcPts val="430"/>
              </a:spcBef>
              <a:buFont typeface="Verdana" panose="020B0604030504040204"/>
              <a:buChar char="•"/>
              <a:tabLst>
                <a:tab pos="171450" algn="l"/>
              </a:tabLst>
            </a:pPr>
            <a:r>
              <a:rPr sz="2000" b="1" spc="-5" dirty="0">
                <a:cs typeface="Verdana" panose="020B0604030504040204"/>
              </a:rPr>
              <a:t>On</a:t>
            </a:r>
            <a:r>
              <a:rPr sz="2000" b="1" spc="-50" dirty="0">
                <a:cs typeface="Verdana" panose="020B0604030504040204"/>
              </a:rPr>
              <a:t> </a:t>
            </a:r>
            <a:r>
              <a:rPr sz="2000" b="1" dirty="0">
                <a:cs typeface="Verdana" panose="020B0604030504040204"/>
              </a:rPr>
              <a:t>delay</a:t>
            </a:r>
            <a:endParaRPr lang="en-US" sz="2000" b="1" dirty="0">
              <a:cs typeface="Verdana" panose="020B0604030504040204"/>
            </a:endParaRPr>
          </a:p>
          <a:p>
            <a:pPr marL="371475" marR="219075" lvl="1" indent="-143510" algn="just">
              <a:lnSpc>
                <a:spcPct val="150000"/>
              </a:lnSpc>
              <a:spcBef>
                <a:spcPts val="255"/>
              </a:spcBef>
              <a:buChar char="–"/>
              <a:tabLst>
                <a:tab pos="372110" algn="l"/>
              </a:tabLst>
            </a:pPr>
            <a:r>
              <a:rPr sz="1400" spc="-5" dirty="0">
                <a:cs typeface="Verdana" panose="020B0604030504040204"/>
              </a:rPr>
              <a:t>Output </a:t>
            </a:r>
            <a:r>
              <a:rPr sz="1400" dirty="0">
                <a:cs typeface="Verdana" panose="020B0604030504040204"/>
              </a:rPr>
              <a:t>B </a:t>
            </a:r>
            <a:r>
              <a:rPr sz="1400" spc="-5" dirty="0">
                <a:cs typeface="Verdana" panose="020B0604030504040204"/>
              </a:rPr>
              <a:t>comes on </a:t>
            </a:r>
            <a:r>
              <a:rPr sz="1400" dirty="0">
                <a:cs typeface="Verdana" panose="020B0604030504040204"/>
              </a:rPr>
              <a:t>at a </a:t>
            </a:r>
            <a:r>
              <a:rPr sz="1400" spc="-5" dirty="0">
                <a:cs typeface="Verdana" panose="020B0604030504040204"/>
              </a:rPr>
              <a:t>specific set time </a:t>
            </a:r>
            <a:r>
              <a:rPr sz="1400" dirty="0">
                <a:cs typeface="Verdana" panose="020B0604030504040204"/>
              </a:rPr>
              <a:t>after </a:t>
            </a:r>
            <a:r>
              <a:rPr sz="1400" spc="-5" dirty="0">
                <a:cs typeface="Verdana" panose="020B0604030504040204"/>
              </a:rPr>
              <a:t>output </a:t>
            </a:r>
            <a:r>
              <a:rPr sz="1400" dirty="0">
                <a:cs typeface="Verdana" panose="020B0604030504040204"/>
              </a:rPr>
              <a:t>A </a:t>
            </a:r>
            <a:r>
              <a:rPr sz="1400" spc="-5" dirty="0">
                <a:cs typeface="Verdana" panose="020B0604030504040204"/>
              </a:rPr>
              <a:t>is </a:t>
            </a:r>
            <a:r>
              <a:rPr sz="1400" spc="-34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turned</a:t>
            </a:r>
            <a:r>
              <a:rPr sz="1400" spc="-25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on.</a:t>
            </a:r>
            <a:r>
              <a:rPr sz="1400" spc="-1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When</a:t>
            </a:r>
            <a:r>
              <a:rPr sz="1400" spc="-10" dirty="0">
                <a:cs typeface="Verdana" panose="020B0604030504040204"/>
              </a:rPr>
              <a:t> </a:t>
            </a:r>
            <a:endParaRPr lang="en-US" sz="1400" spc="-10" dirty="0">
              <a:cs typeface="Verdana" panose="020B0604030504040204"/>
            </a:endParaRPr>
          </a:p>
          <a:p>
            <a:pPr marL="371475" marR="219075" lvl="1" indent="-143510" algn="just">
              <a:lnSpc>
                <a:spcPct val="150000"/>
              </a:lnSpc>
              <a:spcBef>
                <a:spcPts val="255"/>
              </a:spcBef>
              <a:tabLst>
                <a:tab pos="372110" algn="l"/>
              </a:tabLst>
            </a:pPr>
            <a:r>
              <a:rPr sz="1400" dirty="0">
                <a:cs typeface="Verdana" panose="020B0604030504040204"/>
              </a:rPr>
              <a:t>A</a:t>
            </a:r>
            <a:r>
              <a:rPr sz="1400" spc="-5" dirty="0">
                <a:cs typeface="Verdana" panose="020B0604030504040204"/>
              </a:rPr>
              <a:t> is turned</a:t>
            </a:r>
            <a:r>
              <a:rPr sz="1400" spc="-2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off,</a:t>
            </a:r>
            <a:r>
              <a:rPr sz="1400" spc="-10" dirty="0">
                <a:cs typeface="Verdana" panose="020B0604030504040204"/>
              </a:rPr>
              <a:t> </a:t>
            </a:r>
            <a:r>
              <a:rPr sz="1400" dirty="0">
                <a:cs typeface="Verdana" panose="020B0604030504040204"/>
              </a:rPr>
              <a:t>B </a:t>
            </a:r>
            <a:r>
              <a:rPr sz="1400" spc="-5" dirty="0">
                <a:cs typeface="Verdana" panose="020B0604030504040204"/>
              </a:rPr>
              <a:t>also goes</a:t>
            </a:r>
            <a:r>
              <a:rPr sz="1400" spc="-1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off.</a:t>
            </a:r>
            <a:endParaRPr sz="1400" dirty="0">
              <a:cs typeface="Verdana" panose="020B0604030504040204"/>
            </a:endParaRPr>
          </a:p>
          <a:p>
            <a:pPr marL="171450" indent="-171450" algn="just">
              <a:lnSpc>
                <a:spcPct val="150000"/>
              </a:lnSpc>
              <a:spcBef>
                <a:spcPts val="130"/>
              </a:spcBef>
              <a:buFont typeface="Verdana" panose="020B0604030504040204"/>
              <a:buChar char="•"/>
              <a:tabLst>
                <a:tab pos="171450" algn="l"/>
              </a:tabLst>
            </a:pPr>
            <a:r>
              <a:rPr sz="2000" b="1" spc="-5" dirty="0">
                <a:cs typeface="Verdana" panose="020B0604030504040204"/>
              </a:rPr>
              <a:t>Limited</a:t>
            </a:r>
            <a:r>
              <a:rPr sz="2000" b="1" spc="-25" dirty="0">
                <a:cs typeface="Verdana" panose="020B0604030504040204"/>
              </a:rPr>
              <a:t> </a:t>
            </a:r>
            <a:r>
              <a:rPr sz="2000" b="1" spc="-5" dirty="0">
                <a:cs typeface="Verdana" panose="020B0604030504040204"/>
              </a:rPr>
              <a:t>on</a:t>
            </a:r>
            <a:r>
              <a:rPr sz="2000" b="1" spc="-25" dirty="0">
                <a:cs typeface="Verdana" panose="020B0604030504040204"/>
              </a:rPr>
              <a:t> </a:t>
            </a:r>
            <a:r>
              <a:rPr sz="2000" b="1" spc="-5" dirty="0">
                <a:cs typeface="Verdana" panose="020B0604030504040204"/>
              </a:rPr>
              <a:t>time</a:t>
            </a:r>
            <a:endParaRPr lang="en-US" sz="2000" b="1" spc="-5" dirty="0">
              <a:cs typeface="Verdana" panose="020B0604030504040204"/>
            </a:endParaRPr>
          </a:p>
          <a:p>
            <a:pPr marL="371475" marR="36830" lvl="1" indent="-143510" algn="just">
              <a:lnSpc>
                <a:spcPct val="150000"/>
              </a:lnSpc>
              <a:spcBef>
                <a:spcPts val="250"/>
              </a:spcBef>
              <a:buChar char="–"/>
              <a:tabLst>
                <a:tab pos="372110" algn="l"/>
              </a:tabLst>
            </a:pPr>
            <a:r>
              <a:rPr sz="1400" dirty="0">
                <a:cs typeface="Verdana" panose="020B0604030504040204"/>
              </a:rPr>
              <a:t>A </a:t>
            </a:r>
            <a:r>
              <a:rPr sz="1400" spc="-5" dirty="0">
                <a:cs typeface="Verdana" panose="020B0604030504040204"/>
              </a:rPr>
              <a:t>and </a:t>
            </a:r>
            <a:r>
              <a:rPr sz="1400" dirty="0">
                <a:cs typeface="Verdana" panose="020B0604030504040204"/>
              </a:rPr>
              <a:t>B </a:t>
            </a:r>
            <a:r>
              <a:rPr sz="1400" spc="-5" dirty="0">
                <a:cs typeface="Verdana" panose="020B0604030504040204"/>
              </a:rPr>
              <a:t>go on at the same time. </a:t>
            </a:r>
            <a:r>
              <a:rPr sz="1400" dirty="0">
                <a:cs typeface="Verdana" panose="020B0604030504040204"/>
              </a:rPr>
              <a:t>B </a:t>
            </a:r>
            <a:r>
              <a:rPr sz="1400" spc="-5" dirty="0">
                <a:cs typeface="Verdana" panose="020B0604030504040204"/>
              </a:rPr>
              <a:t>goes off after specific set </a:t>
            </a:r>
            <a:r>
              <a:rPr sz="1400" spc="-34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time period,</a:t>
            </a:r>
            <a:r>
              <a:rPr sz="1400" dirty="0">
                <a:cs typeface="Verdana" panose="020B0604030504040204"/>
              </a:rPr>
              <a:t> </a:t>
            </a:r>
            <a:endParaRPr lang="en-US" sz="1400" dirty="0">
              <a:cs typeface="Verdana" panose="020B0604030504040204"/>
            </a:endParaRPr>
          </a:p>
          <a:p>
            <a:pPr marL="371475" marR="36830" lvl="1" indent="-143510" algn="just">
              <a:lnSpc>
                <a:spcPct val="150000"/>
              </a:lnSpc>
              <a:spcBef>
                <a:spcPts val="250"/>
              </a:spcBef>
              <a:tabLst>
                <a:tab pos="372110" algn="l"/>
              </a:tabLst>
            </a:pPr>
            <a:r>
              <a:rPr sz="1400" spc="-5" dirty="0">
                <a:cs typeface="Verdana" panose="020B0604030504040204"/>
              </a:rPr>
              <a:t>but</a:t>
            </a:r>
            <a:r>
              <a:rPr sz="1400" spc="-10" dirty="0">
                <a:cs typeface="Verdana" panose="020B0604030504040204"/>
              </a:rPr>
              <a:t> </a:t>
            </a:r>
            <a:r>
              <a:rPr sz="1400" dirty="0">
                <a:cs typeface="Verdana" panose="020B0604030504040204"/>
              </a:rPr>
              <a:t>A</a:t>
            </a:r>
            <a:r>
              <a:rPr sz="1400" spc="-5" dirty="0">
                <a:cs typeface="Verdana" panose="020B0604030504040204"/>
              </a:rPr>
              <a:t> remains</a:t>
            </a:r>
            <a:r>
              <a:rPr sz="1400" spc="-1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on.</a:t>
            </a:r>
            <a:endParaRPr sz="1400" dirty="0">
              <a:cs typeface="Verdana" panose="020B0604030504040204"/>
            </a:endParaRPr>
          </a:p>
          <a:p>
            <a:pPr marL="171450" indent="-171450" algn="just">
              <a:lnSpc>
                <a:spcPct val="150000"/>
              </a:lnSpc>
              <a:spcBef>
                <a:spcPts val="135"/>
              </a:spcBef>
              <a:buFont typeface="Verdana" panose="020B0604030504040204"/>
              <a:buChar char="•"/>
              <a:tabLst>
                <a:tab pos="171450" algn="l"/>
              </a:tabLst>
            </a:pPr>
            <a:r>
              <a:rPr sz="2000" b="1" spc="-5" dirty="0">
                <a:cs typeface="Verdana" panose="020B0604030504040204"/>
              </a:rPr>
              <a:t>One-shot</a:t>
            </a:r>
            <a:r>
              <a:rPr sz="2000" b="1" spc="-25" dirty="0">
                <a:cs typeface="Verdana" panose="020B0604030504040204"/>
              </a:rPr>
              <a:t> </a:t>
            </a:r>
            <a:r>
              <a:rPr sz="2000" b="1" spc="-10" dirty="0">
                <a:cs typeface="Verdana" panose="020B0604030504040204"/>
              </a:rPr>
              <a:t>operation</a:t>
            </a:r>
            <a:endParaRPr lang="en-US" sz="2000" b="1" spc="-10" dirty="0">
              <a:cs typeface="Verdana" panose="020B0604030504040204"/>
            </a:endParaRPr>
          </a:p>
          <a:p>
            <a:pPr marL="371475" marR="231140" lvl="1" indent="-143510" algn="just">
              <a:lnSpc>
                <a:spcPct val="150000"/>
              </a:lnSpc>
              <a:spcBef>
                <a:spcPts val="250"/>
              </a:spcBef>
              <a:buChar char="–"/>
              <a:tabLst>
                <a:tab pos="372110" algn="l"/>
              </a:tabLst>
            </a:pPr>
            <a:r>
              <a:rPr sz="1400" spc="-5" dirty="0">
                <a:cs typeface="Verdana" panose="020B0604030504040204"/>
              </a:rPr>
              <a:t>Output </a:t>
            </a:r>
            <a:r>
              <a:rPr sz="1400" dirty="0">
                <a:cs typeface="Verdana" panose="020B0604030504040204"/>
              </a:rPr>
              <a:t>B </a:t>
            </a:r>
            <a:r>
              <a:rPr sz="1400" spc="-5" dirty="0">
                <a:cs typeface="Verdana" panose="020B0604030504040204"/>
              </a:rPr>
              <a:t>goes on for </a:t>
            </a:r>
            <a:r>
              <a:rPr sz="1400" dirty="0">
                <a:cs typeface="Verdana" panose="020B0604030504040204"/>
              </a:rPr>
              <a:t>a </a:t>
            </a:r>
            <a:r>
              <a:rPr sz="1400" spc="-5" dirty="0">
                <a:cs typeface="Verdana" panose="020B0604030504040204"/>
              </a:rPr>
              <a:t>specified time after output </a:t>
            </a:r>
            <a:r>
              <a:rPr sz="1400" dirty="0">
                <a:cs typeface="Verdana" panose="020B0604030504040204"/>
              </a:rPr>
              <a:t>A </a:t>
            </a:r>
            <a:r>
              <a:rPr sz="1400" spc="-5" dirty="0">
                <a:cs typeface="Verdana" panose="020B0604030504040204"/>
              </a:rPr>
              <a:t>is </a:t>
            </a:r>
            <a:r>
              <a:rPr sz="140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turned</a:t>
            </a:r>
            <a:r>
              <a:rPr sz="1400" spc="-15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on. Output</a:t>
            </a:r>
            <a:r>
              <a:rPr sz="1400" dirty="0">
                <a:cs typeface="Verdana" panose="020B0604030504040204"/>
              </a:rPr>
              <a:t> </a:t>
            </a:r>
            <a:endParaRPr lang="en-US" sz="1400" dirty="0">
              <a:cs typeface="Verdana" panose="020B0604030504040204"/>
            </a:endParaRPr>
          </a:p>
          <a:p>
            <a:pPr marL="371475" marR="231140" lvl="1" indent="-143510" algn="just">
              <a:lnSpc>
                <a:spcPct val="150000"/>
              </a:lnSpc>
              <a:spcBef>
                <a:spcPts val="250"/>
              </a:spcBef>
              <a:tabLst>
                <a:tab pos="372110" algn="l"/>
              </a:tabLst>
            </a:pPr>
            <a:r>
              <a:rPr sz="1400" dirty="0">
                <a:cs typeface="Verdana" panose="020B0604030504040204"/>
              </a:rPr>
              <a:t>B</a:t>
            </a:r>
            <a:r>
              <a:rPr sz="1400" spc="5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will</a:t>
            </a:r>
            <a:r>
              <a:rPr sz="1400" spc="1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run</a:t>
            </a:r>
            <a:r>
              <a:rPr sz="140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for</a:t>
            </a:r>
            <a:r>
              <a:rPr sz="1400" spc="-1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its specified</a:t>
            </a:r>
            <a:r>
              <a:rPr sz="1400" spc="1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time</a:t>
            </a:r>
            <a:r>
              <a:rPr sz="1400" spc="5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interval </a:t>
            </a:r>
            <a:r>
              <a:rPr sz="1400" spc="-335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even</a:t>
            </a:r>
            <a:r>
              <a:rPr sz="1400" spc="-15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if</a:t>
            </a:r>
            <a:r>
              <a:rPr sz="1400" dirty="0">
                <a:cs typeface="Verdana" panose="020B0604030504040204"/>
              </a:rPr>
              <a:t> A</a:t>
            </a:r>
            <a:r>
              <a:rPr sz="1400" spc="-5" dirty="0">
                <a:cs typeface="Verdana" panose="020B0604030504040204"/>
              </a:rPr>
              <a:t> is turned</a:t>
            </a:r>
            <a:r>
              <a:rPr sz="1400" spc="-1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off</a:t>
            </a:r>
            <a:r>
              <a:rPr sz="1400" spc="-1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during the</a:t>
            </a:r>
            <a:r>
              <a:rPr sz="1400" spc="-10" dirty="0">
                <a:cs typeface="Verdana" panose="020B0604030504040204"/>
              </a:rPr>
              <a:t> </a:t>
            </a:r>
            <a:r>
              <a:rPr sz="1400" dirty="0">
                <a:cs typeface="Verdana" panose="020B0604030504040204"/>
              </a:rPr>
              <a:t>B</a:t>
            </a:r>
            <a:endParaRPr lang="en-US" sz="1400" dirty="0">
              <a:cs typeface="Verdana" panose="020B0604030504040204"/>
            </a:endParaRPr>
          </a:p>
          <a:p>
            <a:pPr marL="371475" marR="231140" lvl="1" indent="-143510" algn="just">
              <a:lnSpc>
                <a:spcPct val="150000"/>
              </a:lnSpc>
              <a:spcBef>
                <a:spcPts val="250"/>
              </a:spcBef>
              <a:tabLst>
                <a:tab pos="372110" algn="l"/>
              </a:tabLst>
            </a:pPr>
            <a:r>
              <a:rPr sz="140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timing</a:t>
            </a:r>
            <a:r>
              <a:rPr sz="1400" dirty="0">
                <a:cs typeface="Verdana" panose="020B0604030504040204"/>
              </a:rPr>
              <a:t> </a:t>
            </a:r>
            <a:r>
              <a:rPr sz="1400" spc="-5" dirty="0">
                <a:cs typeface="Verdana" panose="020B0604030504040204"/>
              </a:rPr>
              <a:t>interval.</a:t>
            </a:r>
            <a:endParaRPr lang="en-US" sz="1400" spc="-5" dirty="0">
              <a:cs typeface="Verdana" panose="020B0604030504040204"/>
            </a:endParaRPr>
          </a:p>
          <a:p>
            <a:pPr marL="171450" indent="-171450" algn="just">
              <a:lnSpc>
                <a:spcPct val="150000"/>
              </a:lnSpc>
              <a:spcBef>
                <a:spcPts val="130"/>
              </a:spcBef>
              <a:buFont typeface="Verdana" panose="020B0604030504040204"/>
              <a:buChar char="•"/>
              <a:tabLst>
                <a:tab pos="171450" algn="l"/>
              </a:tabLst>
            </a:pPr>
            <a:r>
              <a:rPr sz="2000" b="1" spc="-5" dirty="0">
                <a:cs typeface="Verdana" panose="020B0604030504040204"/>
              </a:rPr>
              <a:t>Interval </a:t>
            </a:r>
            <a:r>
              <a:rPr sz="2000" b="1" dirty="0">
                <a:cs typeface="Verdana" panose="020B0604030504040204"/>
              </a:rPr>
              <a:t>time</a:t>
            </a:r>
            <a:r>
              <a:rPr sz="2000" b="1" spc="-5" dirty="0">
                <a:cs typeface="Verdana" panose="020B0604030504040204"/>
              </a:rPr>
              <a:t> within</a:t>
            </a:r>
            <a:r>
              <a:rPr sz="2000" b="1" spc="-10" dirty="0">
                <a:cs typeface="Verdana" panose="020B0604030504040204"/>
              </a:rPr>
              <a:t> </a:t>
            </a:r>
            <a:r>
              <a:rPr sz="2000" b="1" dirty="0">
                <a:cs typeface="Verdana" panose="020B0604030504040204"/>
              </a:rPr>
              <a:t>a</a:t>
            </a:r>
            <a:r>
              <a:rPr sz="2000" b="1" spc="-15" dirty="0">
                <a:cs typeface="Verdana" panose="020B0604030504040204"/>
              </a:rPr>
              <a:t> </a:t>
            </a:r>
            <a:r>
              <a:rPr sz="2000" b="1" spc="-10" dirty="0">
                <a:cs typeface="Verdana" panose="020B0604030504040204"/>
              </a:rPr>
              <a:t>cycle</a:t>
            </a:r>
            <a:endParaRPr lang="en-US" sz="2000" b="1" spc="-10" dirty="0">
              <a:cs typeface="Verdana" panose="020B0604030504040204"/>
            </a:endParaRPr>
          </a:p>
          <a:p>
            <a:pPr marL="371475" marR="5080" lvl="1" indent="-143510" algn="just">
              <a:lnSpc>
                <a:spcPct val="150000"/>
              </a:lnSpc>
              <a:spcBef>
                <a:spcPts val="255"/>
              </a:spcBef>
              <a:buChar char="–"/>
              <a:tabLst>
                <a:tab pos="372110" algn="l"/>
              </a:tabLst>
            </a:pPr>
            <a:r>
              <a:rPr sz="1400" kern="1300" dirty="0">
                <a:cs typeface="Verdana" panose="020B0604030504040204"/>
              </a:rPr>
              <a:t>We may require that an output come on 7.5 seconds after  system startup</a:t>
            </a:r>
            <a:endParaRPr lang="en-US" sz="1400" kern="1300" dirty="0">
              <a:cs typeface="Verdana" panose="020B0604030504040204"/>
            </a:endParaRPr>
          </a:p>
          <a:p>
            <a:pPr marL="371475" marR="5080" lvl="1" indent="-143510" algn="just">
              <a:lnSpc>
                <a:spcPct val="150000"/>
              </a:lnSpc>
              <a:spcBef>
                <a:spcPts val="255"/>
              </a:spcBef>
              <a:tabLst>
                <a:tab pos="372110" algn="l"/>
              </a:tabLst>
            </a:pPr>
            <a:endParaRPr lang="en-US" sz="1400" kern="1300" dirty="0">
              <a:cs typeface="Verdana" panose="020B0604030504040204"/>
            </a:endParaRPr>
          </a:p>
          <a:p>
            <a:pPr marL="371475" marR="5080" lvl="1" indent="-143510" algn="just">
              <a:lnSpc>
                <a:spcPct val="150000"/>
              </a:lnSpc>
              <a:spcBef>
                <a:spcPts val="255"/>
              </a:spcBef>
              <a:tabLst>
                <a:tab pos="372110" algn="l"/>
              </a:tabLst>
            </a:pPr>
            <a:r>
              <a:rPr sz="1400" kern="1300" dirty="0">
                <a:cs typeface="Verdana" panose="020B0604030504040204"/>
              </a:rPr>
              <a:t>, remain on for 4.5 seconds, and then go off  and stay off. The interval would</a:t>
            </a:r>
            <a:endParaRPr lang="en-US" sz="1400" kern="1300" dirty="0">
              <a:cs typeface="Verdana" panose="020B0604030504040204"/>
            </a:endParaRPr>
          </a:p>
          <a:p>
            <a:pPr marL="371475" marR="5080" lvl="1" indent="-143510" algn="just">
              <a:lnSpc>
                <a:spcPct val="150000"/>
              </a:lnSpc>
              <a:spcBef>
                <a:spcPts val="255"/>
              </a:spcBef>
              <a:tabLst>
                <a:tab pos="372110" algn="l"/>
              </a:tabLst>
            </a:pPr>
            <a:r>
              <a:rPr sz="1400" kern="1300" dirty="0">
                <a:cs typeface="Verdana" panose="020B0604030504040204"/>
              </a:rPr>
              <a:t> </a:t>
            </a:r>
            <a:endParaRPr lang="en-US" sz="1400" kern="1300" dirty="0">
              <a:cs typeface="Verdana" panose="020B0604030504040204"/>
            </a:endParaRPr>
          </a:p>
          <a:p>
            <a:pPr marL="371475" marR="5080" lvl="1" indent="-143510" algn="just">
              <a:lnSpc>
                <a:spcPct val="150000"/>
              </a:lnSpc>
              <a:spcBef>
                <a:spcPts val="255"/>
              </a:spcBef>
              <a:tabLst>
                <a:tab pos="372110" algn="l"/>
              </a:tabLst>
            </a:pPr>
            <a:r>
              <a:rPr sz="1400" kern="1300" dirty="0">
                <a:cs typeface="Verdana" panose="020B0604030504040204"/>
              </a:rPr>
              <a:t>repeat only after the system  is shut off and then turned back on.</a:t>
            </a:r>
            <a:endParaRPr sz="1400" kern="1300"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0"/>
          <p:cNvGrpSpPr/>
          <p:nvPr/>
        </p:nvGrpSpPr>
        <p:grpSpPr>
          <a:xfrm>
            <a:off x="539552" y="404664"/>
            <a:ext cx="8424936" cy="6192688"/>
            <a:chOff x="1606296" y="5407151"/>
            <a:chExt cx="4559300" cy="3755899"/>
          </a:xfrm>
        </p:grpSpPr>
        <p:pic>
          <p:nvPicPr>
            <p:cNvPr id="3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1053" y="7693151"/>
              <a:ext cx="4160108" cy="1381125"/>
            </a:xfrm>
            <a:prstGeom prst="rect">
              <a:avLst/>
            </a:prstGeom>
          </p:spPr>
        </p:pic>
        <p:sp>
          <p:nvSpPr>
            <p:cNvPr id="4" name="object 12"/>
            <p:cNvSpPr/>
            <p:nvPr/>
          </p:nvSpPr>
          <p:spPr>
            <a:xfrm>
              <a:off x="1606296" y="5407151"/>
              <a:ext cx="4559300" cy="3755899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9"/>
          <p:cNvSpPr txBox="1"/>
          <p:nvPr/>
        </p:nvSpPr>
        <p:spPr>
          <a:xfrm>
            <a:off x="826429" y="548680"/>
            <a:ext cx="7704856" cy="301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cs typeface="Verdana" panose="020B0604030504040204"/>
              </a:rPr>
              <a:t>On</a:t>
            </a:r>
            <a:r>
              <a:rPr sz="3200" b="1" spc="-25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3200" b="1" spc="-5" dirty="0">
                <a:solidFill>
                  <a:srgbClr val="FF0000"/>
                </a:solidFill>
                <a:cs typeface="Verdana" panose="020B0604030504040204"/>
              </a:rPr>
              <a:t>Delay</a:t>
            </a:r>
            <a:r>
              <a:rPr sz="3200" b="1" spc="-25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3200" b="1" dirty="0">
                <a:solidFill>
                  <a:srgbClr val="FF0000"/>
                </a:solidFill>
                <a:cs typeface="Verdana" panose="020B0604030504040204"/>
              </a:rPr>
              <a:t>Timer</a:t>
            </a:r>
            <a:r>
              <a:rPr sz="3200" b="1" spc="-2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3200" b="1" spc="-10" dirty="0">
                <a:solidFill>
                  <a:srgbClr val="FF0000"/>
                </a:solidFill>
                <a:cs typeface="Verdana" panose="020B0604030504040204"/>
              </a:rPr>
              <a:t>Function</a:t>
            </a:r>
            <a:endParaRPr sz="3200" dirty="0">
              <a:solidFill>
                <a:srgbClr val="FF0000"/>
              </a:solidFill>
              <a:cs typeface="Verdana" panose="020B0604030504040204"/>
            </a:endParaRPr>
          </a:p>
          <a:p>
            <a:pPr marL="170815" indent="-171450" algn="just">
              <a:lnSpc>
                <a:spcPct val="100000"/>
              </a:lnSpc>
              <a:spcBef>
                <a:spcPts val="1655"/>
              </a:spcBef>
              <a:buChar char="•"/>
              <a:tabLst>
                <a:tab pos="171450" algn="l"/>
              </a:tabLst>
            </a:pPr>
            <a:r>
              <a:rPr sz="3200" spc="-5" dirty="0">
                <a:cs typeface="Verdana" panose="020B0604030504040204"/>
              </a:rPr>
              <a:t>The</a:t>
            </a:r>
            <a:r>
              <a:rPr sz="3200" spc="10" dirty="0">
                <a:cs typeface="Verdana" panose="020B0604030504040204"/>
              </a:rPr>
              <a:t> </a:t>
            </a:r>
            <a:r>
              <a:rPr sz="3200" spc="-5" dirty="0">
                <a:cs typeface="Verdana" panose="020B0604030504040204"/>
              </a:rPr>
              <a:t>first</a:t>
            </a:r>
            <a:r>
              <a:rPr sz="3200" spc="10" dirty="0">
                <a:cs typeface="Verdana" panose="020B0604030504040204"/>
              </a:rPr>
              <a:t> </a:t>
            </a:r>
            <a:r>
              <a:rPr sz="3200" spc="-5" dirty="0">
                <a:cs typeface="Verdana" panose="020B0604030504040204"/>
              </a:rPr>
              <a:t>example</a:t>
            </a:r>
            <a:r>
              <a:rPr sz="3200" spc="15" dirty="0">
                <a:cs typeface="Verdana" panose="020B0604030504040204"/>
              </a:rPr>
              <a:t> </a:t>
            </a:r>
            <a:r>
              <a:rPr sz="3200" spc="-5" dirty="0">
                <a:cs typeface="Verdana" panose="020B0604030504040204"/>
              </a:rPr>
              <a:t>is</a:t>
            </a:r>
            <a:r>
              <a:rPr sz="3200" spc="5" dirty="0">
                <a:cs typeface="Verdana" panose="020B0604030504040204"/>
              </a:rPr>
              <a:t> </a:t>
            </a:r>
            <a:r>
              <a:rPr sz="3200" dirty="0">
                <a:cs typeface="Verdana" panose="020B0604030504040204"/>
              </a:rPr>
              <a:t>the</a:t>
            </a:r>
            <a:r>
              <a:rPr sz="3200" spc="10" dirty="0">
                <a:cs typeface="Verdana" panose="020B0604030504040204"/>
              </a:rPr>
              <a:t> </a:t>
            </a:r>
            <a:r>
              <a:rPr sz="3200" spc="-5" dirty="0">
                <a:cs typeface="Verdana" panose="020B0604030504040204"/>
              </a:rPr>
              <a:t>simplest</a:t>
            </a:r>
            <a:r>
              <a:rPr sz="3200" spc="5" dirty="0">
                <a:cs typeface="Verdana" panose="020B0604030504040204"/>
              </a:rPr>
              <a:t> </a:t>
            </a:r>
            <a:r>
              <a:rPr sz="3200" dirty="0">
                <a:cs typeface="Verdana" panose="020B0604030504040204"/>
              </a:rPr>
              <a:t>form</a:t>
            </a:r>
            <a:r>
              <a:rPr sz="3200" spc="20" dirty="0">
                <a:cs typeface="Verdana" panose="020B0604030504040204"/>
              </a:rPr>
              <a:t> </a:t>
            </a:r>
            <a:r>
              <a:rPr sz="3200" dirty="0">
                <a:cs typeface="Verdana" panose="020B0604030504040204"/>
              </a:rPr>
              <a:t>of</a:t>
            </a:r>
            <a:r>
              <a:rPr sz="3200" spc="25" dirty="0">
                <a:cs typeface="Verdana" panose="020B0604030504040204"/>
              </a:rPr>
              <a:t> </a:t>
            </a:r>
            <a:r>
              <a:rPr sz="3200" spc="-5" dirty="0">
                <a:cs typeface="Verdana" panose="020B0604030504040204"/>
              </a:rPr>
              <a:t>time</a:t>
            </a:r>
            <a:r>
              <a:rPr sz="3200" spc="5" dirty="0">
                <a:cs typeface="Verdana" panose="020B0604030504040204"/>
              </a:rPr>
              <a:t> </a:t>
            </a:r>
            <a:r>
              <a:rPr sz="3200" spc="-5" dirty="0">
                <a:cs typeface="Verdana" panose="020B0604030504040204"/>
              </a:rPr>
              <a:t>delay.</a:t>
            </a:r>
            <a:endParaRPr sz="3200" dirty="0">
              <a:cs typeface="Verdana" panose="020B0604030504040204"/>
            </a:endParaRPr>
          </a:p>
          <a:p>
            <a:pPr marL="371475" lvl="1" indent="-143510" algn="just">
              <a:lnSpc>
                <a:spcPct val="100000"/>
              </a:lnSpc>
              <a:spcBef>
                <a:spcPts val="235"/>
              </a:spcBef>
              <a:buChar char="–"/>
              <a:tabLst>
                <a:tab pos="372110" algn="l"/>
              </a:tabLst>
            </a:pPr>
            <a:r>
              <a:rPr sz="2000" dirty="0">
                <a:cs typeface="Verdana" panose="020B0604030504040204"/>
              </a:rPr>
              <a:t>When</a:t>
            </a:r>
            <a:r>
              <a:rPr sz="2000" spc="-2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circuit is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turned</a:t>
            </a:r>
            <a:r>
              <a:rPr sz="2000" spc="-20" dirty="0">
                <a:cs typeface="Verdana" panose="020B0604030504040204"/>
              </a:rPr>
              <a:t> </a:t>
            </a:r>
            <a:r>
              <a:rPr sz="2000" dirty="0">
                <a:cs typeface="Verdana" panose="020B0604030504040204"/>
              </a:rPr>
              <a:t>on,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dirty="0">
                <a:cs typeface="Verdana" panose="020B0604030504040204"/>
              </a:rPr>
              <a:t>one</a:t>
            </a:r>
            <a:r>
              <a:rPr sz="2000" spc="-5" dirty="0">
                <a:cs typeface="Verdana" panose="020B0604030504040204"/>
              </a:rPr>
              <a:t> </a:t>
            </a:r>
            <a:r>
              <a:rPr sz="2000" dirty="0">
                <a:cs typeface="Verdana" panose="020B0604030504040204"/>
              </a:rPr>
              <a:t>action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takes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place.</a:t>
            </a:r>
            <a:endParaRPr sz="2000" dirty="0">
              <a:cs typeface="Verdana" panose="020B0604030504040204"/>
            </a:endParaRPr>
          </a:p>
          <a:p>
            <a:pPr marL="371475" lvl="1" indent="-143510" algn="just">
              <a:lnSpc>
                <a:spcPct val="100000"/>
              </a:lnSpc>
              <a:spcBef>
                <a:spcPts val="240"/>
              </a:spcBef>
              <a:buChar char="–"/>
              <a:tabLst>
                <a:tab pos="372110" algn="l"/>
              </a:tabLst>
            </a:pPr>
            <a:r>
              <a:rPr sz="2000" dirty="0">
                <a:cs typeface="Verdana" panose="020B0604030504040204"/>
              </a:rPr>
              <a:t>A</a:t>
            </a:r>
            <a:r>
              <a:rPr sz="2000" spc="-5" dirty="0">
                <a:cs typeface="Verdana" panose="020B0604030504040204"/>
              </a:rPr>
              <a:t> specified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time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later, another</a:t>
            </a:r>
            <a:r>
              <a:rPr sz="2000" spc="-2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action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occurs.</a:t>
            </a:r>
            <a:endParaRPr sz="2000" dirty="0">
              <a:cs typeface="Verdana" panose="020B0604030504040204"/>
            </a:endParaRPr>
          </a:p>
          <a:p>
            <a:pPr marL="371475" marR="168910" lvl="1" indent="-143510" algn="just">
              <a:lnSpc>
                <a:spcPct val="100000"/>
              </a:lnSpc>
              <a:spcBef>
                <a:spcPts val="240"/>
              </a:spcBef>
              <a:buChar char="–"/>
              <a:tabLst>
                <a:tab pos="372110" algn="l"/>
              </a:tabLst>
            </a:pPr>
            <a:r>
              <a:rPr sz="2000" spc="-5" dirty="0">
                <a:cs typeface="Verdana" panose="020B0604030504040204"/>
              </a:rPr>
              <a:t>O:2/1 energizes exactly </a:t>
            </a:r>
            <a:r>
              <a:rPr sz="2000" dirty="0">
                <a:cs typeface="Verdana" panose="020B0604030504040204"/>
              </a:rPr>
              <a:t>8 </a:t>
            </a:r>
            <a:r>
              <a:rPr sz="2000" spc="-5" dirty="0">
                <a:cs typeface="Verdana" panose="020B0604030504040204"/>
              </a:rPr>
              <a:t>seconds after O:2/0 energizes, </a:t>
            </a:r>
            <a:r>
              <a:rPr sz="2000" spc="-34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provided I:1/0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remains energized</a:t>
            </a:r>
            <a:endParaRPr sz="2000"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/>
          <p:cNvGrpSpPr/>
          <p:nvPr/>
        </p:nvGrpSpPr>
        <p:grpSpPr>
          <a:xfrm>
            <a:off x="323528" y="260648"/>
            <a:ext cx="8568952" cy="5808817"/>
            <a:chOff x="1606296" y="1231391"/>
            <a:chExt cx="4559300" cy="3469836"/>
          </a:xfrm>
        </p:grpSpPr>
        <p:pic>
          <p:nvPicPr>
            <p:cNvPr id="3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61660" y="2939795"/>
              <a:ext cx="4126938" cy="1761432"/>
            </a:xfrm>
            <a:prstGeom prst="rect">
              <a:avLst/>
            </a:prstGeom>
          </p:spPr>
        </p:pic>
        <p:sp>
          <p:nvSpPr>
            <p:cNvPr id="4" name="object 7"/>
            <p:cNvSpPr/>
            <p:nvPr/>
          </p:nvSpPr>
          <p:spPr>
            <a:xfrm>
              <a:off x="1606296" y="123139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4"/>
          <p:cNvSpPr txBox="1"/>
          <p:nvPr/>
        </p:nvSpPr>
        <p:spPr>
          <a:xfrm>
            <a:off x="719572" y="260648"/>
            <a:ext cx="7704856" cy="2547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Limited</a:t>
            </a:r>
            <a:r>
              <a:rPr sz="2800" b="1" spc="-15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On-Time </a:t>
            </a:r>
            <a:r>
              <a:rPr sz="2800" b="1" dirty="0">
                <a:solidFill>
                  <a:srgbClr val="FF0000"/>
                </a:solidFill>
                <a:cs typeface="Verdana" panose="020B0604030504040204"/>
              </a:rPr>
              <a:t>Timer</a:t>
            </a: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 Function</a:t>
            </a:r>
            <a:endParaRPr sz="2800" dirty="0">
              <a:solidFill>
                <a:srgbClr val="FF0000"/>
              </a:solidFill>
              <a:cs typeface="Verdana" panose="020B0604030504040204"/>
            </a:endParaRPr>
          </a:p>
          <a:p>
            <a:pPr marL="170815" marR="64770" indent="-171450" algn="just">
              <a:lnSpc>
                <a:spcPct val="150000"/>
              </a:lnSpc>
              <a:spcBef>
                <a:spcPts val="1650"/>
              </a:spcBef>
              <a:buChar char="•"/>
              <a:tabLst>
                <a:tab pos="171450" algn="l"/>
              </a:tabLst>
            </a:pPr>
            <a:r>
              <a:rPr sz="1600" spc="-5" dirty="0">
                <a:cs typeface="Verdana" panose="020B0604030504040204"/>
              </a:rPr>
              <a:t>This example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illustrates </a:t>
            </a:r>
            <a:r>
              <a:rPr sz="1600" dirty="0">
                <a:cs typeface="Verdana" panose="020B0604030504040204"/>
              </a:rPr>
              <a:t>a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situation in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which</a:t>
            </a:r>
            <a:r>
              <a:rPr sz="1600" spc="-10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two </a:t>
            </a:r>
            <a:r>
              <a:rPr sz="1600" spc="-5" dirty="0">
                <a:cs typeface="Verdana" panose="020B0604030504040204"/>
              </a:rPr>
              <a:t>outputs</a:t>
            </a:r>
            <a:r>
              <a:rPr sz="1600" spc="-2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go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on </a:t>
            </a:r>
            <a:r>
              <a:rPr sz="1600" spc="-33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at</a:t>
            </a:r>
            <a:r>
              <a:rPr sz="1600" spc="-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the</a:t>
            </a:r>
            <a:r>
              <a:rPr sz="1600" spc="-1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same time.</a:t>
            </a:r>
            <a:endParaRPr sz="1600" dirty="0">
              <a:cs typeface="Verdana" panose="020B0604030504040204"/>
            </a:endParaRPr>
          </a:p>
          <a:p>
            <a:pPr marL="170815" indent="-171450" algn="just">
              <a:lnSpc>
                <a:spcPct val="150000"/>
              </a:lnSpc>
              <a:spcBef>
                <a:spcPts val="240"/>
              </a:spcBef>
              <a:buChar char="•"/>
              <a:tabLst>
                <a:tab pos="171450" algn="l"/>
              </a:tabLst>
            </a:pPr>
            <a:r>
              <a:rPr sz="1600" spc="-5" dirty="0">
                <a:cs typeface="Verdana" panose="020B0604030504040204"/>
              </a:rPr>
              <a:t>Then,</a:t>
            </a:r>
            <a:r>
              <a:rPr sz="1600" spc="-2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one of them is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to go off after</a:t>
            </a:r>
            <a:r>
              <a:rPr sz="1600" spc="-10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a </a:t>
            </a:r>
            <a:r>
              <a:rPr sz="1600" spc="-5" dirty="0">
                <a:cs typeface="Verdana" panose="020B0604030504040204"/>
              </a:rPr>
              <a:t>preset</a:t>
            </a:r>
            <a:r>
              <a:rPr sz="1600" spc="-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period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of time.</a:t>
            </a:r>
            <a:endParaRPr sz="1600" dirty="0">
              <a:cs typeface="Verdana" panose="020B0604030504040204"/>
            </a:endParaRPr>
          </a:p>
          <a:p>
            <a:pPr marL="170815" marR="5080" indent="-171450" algn="just">
              <a:lnSpc>
                <a:spcPct val="150000"/>
              </a:lnSpc>
              <a:spcBef>
                <a:spcPts val="240"/>
              </a:spcBef>
              <a:buChar char="•"/>
              <a:tabLst>
                <a:tab pos="171450" algn="l"/>
              </a:tabLst>
            </a:pPr>
            <a:r>
              <a:rPr sz="1600" spc="-5" dirty="0">
                <a:cs typeface="Verdana" panose="020B0604030504040204"/>
              </a:rPr>
              <a:t>One</a:t>
            </a:r>
            <a:r>
              <a:rPr sz="1600" spc="-10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output,</a:t>
            </a:r>
            <a:r>
              <a:rPr sz="1600" spc="-25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O:2/0,</a:t>
            </a:r>
            <a:r>
              <a:rPr sz="1600" spc="-5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stays</a:t>
            </a:r>
            <a:r>
              <a:rPr sz="1600" spc="-10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on;</a:t>
            </a:r>
            <a:r>
              <a:rPr sz="1600" spc="-1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the </a:t>
            </a:r>
            <a:r>
              <a:rPr sz="1600" dirty="0">
                <a:cs typeface="Verdana" panose="020B0604030504040204"/>
              </a:rPr>
              <a:t>other</a:t>
            </a:r>
            <a:r>
              <a:rPr sz="1600" spc="-15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output,</a:t>
            </a:r>
            <a:r>
              <a:rPr sz="1600" spc="-25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O:2/1,</a:t>
            </a:r>
            <a:r>
              <a:rPr sz="1600" spc="-5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turns</a:t>
            </a:r>
            <a:r>
              <a:rPr sz="1600" spc="-25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off </a:t>
            </a:r>
            <a:r>
              <a:rPr sz="1600" spc="-34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at</a:t>
            </a:r>
            <a:r>
              <a:rPr sz="1600" spc="-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the</a:t>
            </a:r>
            <a:r>
              <a:rPr sz="1600" spc="-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end of</a:t>
            </a:r>
            <a:r>
              <a:rPr sz="1600" spc="-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the timing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interval.</a:t>
            </a:r>
            <a:endParaRPr sz="1600" dirty="0">
              <a:cs typeface="Verdana" panose="020B0604030504040204"/>
            </a:endParaRPr>
          </a:p>
          <a:p>
            <a:pPr marL="170815" indent="-171450" algn="just">
              <a:lnSpc>
                <a:spcPct val="150000"/>
              </a:lnSpc>
              <a:spcBef>
                <a:spcPts val="240"/>
              </a:spcBef>
              <a:buChar char="•"/>
              <a:tabLst>
                <a:tab pos="171450" algn="l"/>
              </a:tabLst>
            </a:pPr>
            <a:r>
              <a:rPr sz="1600" spc="-5" dirty="0">
                <a:cs typeface="Verdana" panose="020B0604030504040204"/>
              </a:rPr>
              <a:t>Resetting is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accomplished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by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turning</a:t>
            </a:r>
            <a:r>
              <a:rPr sz="1600" spc="-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I:1/0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off.</a:t>
            </a:r>
            <a:endParaRPr sz="1600"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2"/>
          <p:cNvGrpSpPr/>
          <p:nvPr/>
        </p:nvGrpSpPr>
        <p:grpSpPr>
          <a:xfrm>
            <a:off x="536119" y="602953"/>
            <a:ext cx="7848872" cy="6048672"/>
            <a:chOff x="1606296" y="5407151"/>
            <a:chExt cx="4559300" cy="3416300"/>
          </a:xfrm>
        </p:grpSpPr>
        <p:pic>
          <p:nvPicPr>
            <p:cNvPr id="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17533" y="6718553"/>
              <a:ext cx="4093028" cy="1851349"/>
            </a:xfrm>
            <a:prstGeom prst="rect">
              <a:avLst/>
            </a:prstGeom>
          </p:spPr>
        </p:pic>
        <p:sp>
          <p:nvSpPr>
            <p:cNvPr id="4" name="object 14"/>
            <p:cNvSpPr/>
            <p:nvPr/>
          </p:nvSpPr>
          <p:spPr>
            <a:xfrm>
              <a:off x="1606296" y="540715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11"/>
          <p:cNvSpPr txBox="1"/>
          <p:nvPr/>
        </p:nvSpPr>
        <p:spPr>
          <a:xfrm>
            <a:off x="755442" y="620172"/>
            <a:ext cx="7416824" cy="183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6995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One-shot</a:t>
            </a:r>
            <a:r>
              <a:rPr sz="2800" b="1" spc="-2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Operation</a:t>
            </a:r>
            <a:r>
              <a:rPr sz="2800" b="1" spc="-2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Timer </a:t>
            </a:r>
            <a:r>
              <a:rPr sz="2800" b="1" spc="-6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8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  <a:p>
            <a:pPr marL="170815" indent="-171450">
              <a:lnSpc>
                <a:spcPct val="100000"/>
              </a:lnSpc>
              <a:spcBef>
                <a:spcPts val="575"/>
              </a:spcBef>
              <a:buChar char="•"/>
              <a:tabLst>
                <a:tab pos="171450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The </a:t>
            </a:r>
            <a:r>
              <a:rPr sz="2400" dirty="0">
                <a:latin typeface="Verdana" panose="020B0604030504040204"/>
                <a:cs typeface="Verdana" panose="020B0604030504040204"/>
              </a:rPr>
              <a:t>next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example</a:t>
            </a:r>
            <a:r>
              <a:rPr sz="24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is </a:t>
            </a:r>
            <a:r>
              <a:rPr sz="2400" dirty="0">
                <a:latin typeface="Verdana" panose="020B0604030504040204"/>
                <a:cs typeface="Verdana" panose="020B0604030504040204"/>
              </a:rPr>
              <a:t>a one-shot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system.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371475" marR="5080" indent="-143510">
              <a:lnSpc>
                <a:spcPct val="100000"/>
              </a:lnSpc>
              <a:spcBef>
                <a:spcPts val="235"/>
              </a:spcBef>
            </a:pPr>
            <a:r>
              <a:rPr sz="1600" dirty="0">
                <a:latin typeface="Verdana" panose="020B0604030504040204"/>
                <a:cs typeface="Verdana" panose="020B0604030504040204"/>
              </a:rPr>
              <a:t>–</a:t>
            </a:r>
            <a:r>
              <a:rPr sz="1600" spc="13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The done</a:t>
            </a:r>
            <a:r>
              <a:rPr sz="160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bit</a:t>
            </a:r>
            <a:r>
              <a:rPr sz="16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comes on</a:t>
            </a:r>
            <a:r>
              <a:rPr sz="16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after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its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specified time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period</a:t>
            </a:r>
            <a:r>
              <a:rPr sz="16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even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if </a:t>
            </a:r>
            <a:r>
              <a:rPr sz="1600" spc="-34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the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input</a:t>
            </a:r>
            <a:r>
              <a:rPr sz="160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16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turned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off during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the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timing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period.</a:t>
            </a:r>
            <a:endParaRPr sz="16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395536" y="260648"/>
            <a:ext cx="8352928" cy="5090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cs typeface="Verdana" panose="020B0604030504040204"/>
              </a:rPr>
              <a:t>Interval</a:t>
            </a:r>
            <a:r>
              <a:rPr sz="3200" b="1" spc="-3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3200" b="1" dirty="0">
                <a:solidFill>
                  <a:srgbClr val="FF0000"/>
                </a:solidFill>
                <a:cs typeface="Verdana" panose="020B0604030504040204"/>
              </a:rPr>
              <a:t>Time</a:t>
            </a:r>
            <a:r>
              <a:rPr sz="3200" b="1" spc="-5" dirty="0">
                <a:solidFill>
                  <a:srgbClr val="FF0000"/>
                </a:solidFill>
                <a:cs typeface="Verdana" panose="020B0604030504040204"/>
              </a:rPr>
              <a:t> Within</a:t>
            </a:r>
            <a:r>
              <a:rPr sz="3200" b="1" spc="-3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3200" b="1" dirty="0">
                <a:solidFill>
                  <a:srgbClr val="FF0000"/>
                </a:solidFill>
                <a:cs typeface="Verdana" panose="020B0604030504040204"/>
              </a:rPr>
              <a:t>a</a:t>
            </a:r>
            <a:r>
              <a:rPr sz="3200" b="1" spc="-5" dirty="0">
                <a:solidFill>
                  <a:srgbClr val="FF0000"/>
                </a:solidFill>
                <a:cs typeface="Verdana" panose="020B0604030504040204"/>
              </a:rPr>
              <a:t> Cycle</a:t>
            </a:r>
            <a:endParaRPr sz="3200" dirty="0">
              <a:solidFill>
                <a:srgbClr val="FF0000"/>
              </a:solidFill>
              <a:cs typeface="Verdana" panose="020B0604030504040204"/>
            </a:endParaRPr>
          </a:p>
          <a:p>
            <a:pPr marL="171450" marR="471805" indent="-171450" algn="just">
              <a:lnSpc>
                <a:spcPct val="150000"/>
              </a:lnSpc>
              <a:spcBef>
                <a:spcPts val="1655"/>
              </a:spcBef>
              <a:buChar char="•"/>
              <a:tabLst>
                <a:tab pos="171450" algn="l"/>
              </a:tabLst>
            </a:pPr>
            <a:r>
              <a:rPr sz="2800" spc="-5" dirty="0">
                <a:cs typeface="Verdana" panose="020B0604030504040204"/>
              </a:rPr>
              <a:t>This</a:t>
            </a:r>
            <a:r>
              <a:rPr sz="2800" spc="5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example</a:t>
            </a:r>
            <a:r>
              <a:rPr sz="2800" spc="10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is</a:t>
            </a:r>
            <a:r>
              <a:rPr sz="2800" spc="5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for</a:t>
            </a:r>
            <a:r>
              <a:rPr sz="2800" spc="10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a</a:t>
            </a:r>
            <a:r>
              <a:rPr sz="2800" spc="10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timed</a:t>
            </a:r>
            <a:r>
              <a:rPr sz="2800" spc="5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interval</a:t>
            </a:r>
            <a:r>
              <a:rPr sz="2800" spc="10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of</a:t>
            </a:r>
            <a:r>
              <a:rPr sz="2800" spc="10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a </a:t>
            </a:r>
            <a:r>
              <a:rPr sz="2800" spc="-480" dirty="0">
                <a:cs typeface="Verdana" panose="020B0604030504040204"/>
              </a:rPr>
              <a:t> </a:t>
            </a:r>
            <a:r>
              <a:rPr sz="2800" spc="-10" dirty="0">
                <a:cs typeface="Verdana" panose="020B0604030504040204"/>
              </a:rPr>
              <a:t>number</a:t>
            </a:r>
            <a:r>
              <a:rPr sz="2800" spc="15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of</a:t>
            </a:r>
            <a:r>
              <a:rPr sz="2800" dirty="0">
                <a:cs typeface="Verdana" panose="020B0604030504040204"/>
              </a:rPr>
              <a:t> </a:t>
            </a:r>
            <a:r>
              <a:rPr sz="2800" spc="-10" dirty="0">
                <a:cs typeface="Verdana" panose="020B0604030504040204"/>
              </a:rPr>
              <a:t>seconds</a:t>
            </a:r>
            <a:r>
              <a:rPr sz="2800" spc="25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after</a:t>
            </a:r>
            <a:r>
              <a:rPr sz="2800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the</a:t>
            </a:r>
            <a:r>
              <a:rPr sz="2800" spc="5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start</a:t>
            </a:r>
            <a:r>
              <a:rPr sz="2800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of</a:t>
            </a:r>
            <a:r>
              <a:rPr sz="2800" dirty="0">
                <a:cs typeface="Verdana" panose="020B0604030504040204"/>
              </a:rPr>
              <a:t> </a:t>
            </a:r>
            <a:r>
              <a:rPr sz="2800" spc="-5" dirty="0">
                <a:cs typeface="Verdana" panose="020B0604030504040204"/>
              </a:rPr>
              <a:t>a </a:t>
            </a:r>
            <a:r>
              <a:rPr sz="2800" dirty="0">
                <a:cs typeface="Verdana" panose="020B0604030504040204"/>
              </a:rPr>
              <a:t> </a:t>
            </a:r>
            <a:r>
              <a:rPr sz="2800" spc="-10" dirty="0">
                <a:cs typeface="Verdana" panose="020B0604030504040204"/>
              </a:rPr>
              <a:t>process</a:t>
            </a:r>
            <a:r>
              <a:rPr sz="2800" spc="20" dirty="0">
                <a:cs typeface="Verdana" panose="020B0604030504040204"/>
              </a:rPr>
              <a:t> </a:t>
            </a:r>
            <a:r>
              <a:rPr sz="2800" spc="-10" dirty="0">
                <a:cs typeface="Verdana" panose="020B0604030504040204"/>
              </a:rPr>
              <a:t>operation.</a:t>
            </a:r>
            <a:endParaRPr sz="2800" dirty="0">
              <a:cs typeface="Verdana" panose="020B0604030504040204"/>
            </a:endParaRPr>
          </a:p>
          <a:p>
            <a:pPr marL="371475" lvl="1" indent="-143510" algn="just">
              <a:lnSpc>
                <a:spcPct val="15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sz="2400" spc="-5" dirty="0">
                <a:cs typeface="Verdana" panose="020B0604030504040204"/>
              </a:rPr>
              <a:t>This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time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interval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is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dirty="0">
                <a:cs typeface="Verdana" panose="020B0604030504040204"/>
              </a:rPr>
              <a:t>sometimes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called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dirty="0">
                <a:cs typeface="Verdana" panose="020B0604030504040204"/>
              </a:rPr>
              <a:t>an</a:t>
            </a:r>
            <a:endParaRPr sz="2400" dirty="0">
              <a:cs typeface="Verdana" panose="020B0604030504040204"/>
            </a:endParaRPr>
          </a:p>
          <a:p>
            <a:pPr marL="371475" algn="just">
              <a:lnSpc>
                <a:spcPct val="150000"/>
              </a:lnSpc>
            </a:pPr>
            <a:r>
              <a:rPr sz="2400" i="1" dirty="0">
                <a:cs typeface="Verdana" panose="020B0604030504040204"/>
              </a:rPr>
              <a:t>embedded</a:t>
            </a:r>
            <a:r>
              <a:rPr sz="2400" i="1" spc="-15" dirty="0">
                <a:cs typeface="Verdana" panose="020B0604030504040204"/>
              </a:rPr>
              <a:t> </a:t>
            </a:r>
            <a:r>
              <a:rPr sz="2400" i="1" spc="-5" dirty="0">
                <a:cs typeface="Verdana" panose="020B0604030504040204"/>
              </a:rPr>
              <a:t>time</a:t>
            </a:r>
            <a:r>
              <a:rPr sz="2400" i="1" spc="-15" dirty="0">
                <a:cs typeface="Verdana" panose="020B0604030504040204"/>
              </a:rPr>
              <a:t> </a:t>
            </a:r>
            <a:r>
              <a:rPr sz="2400" i="1" spc="-5" dirty="0">
                <a:cs typeface="Verdana" panose="020B0604030504040204"/>
              </a:rPr>
              <a:t>interval</a:t>
            </a:r>
            <a:r>
              <a:rPr sz="2400" spc="-5" dirty="0">
                <a:cs typeface="Verdana" panose="020B0604030504040204"/>
              </a:rPr>
              <a:t>.</a:t>
            </a:r>
            <a:endParaRPr sz="2400" dirty="0">
              <a:cs typeface="Verdana" panose="020B0604030504040204"/>
            </a:endParaRPr>
          </a:p>
          <a:p>
            <a:pPr marL="371475" marR="48260" lvl="1" indent="-143510" algn="just">
              <a:lnSpc>
                <a:spcPct val="150000"/>
              </a:lnSpc>
              <a:spcBef>
                <a:spcPts val="285"/>
              </a:spcBef>
              <a:buChar char="–"/>
              <a:tabLst>
                <a:tab pos="372110" algn="l"/>
              </a:tabLst>
            </a:pPr>
            <a:r>
              <a:rPr sz="2400" dirty="0">
                <a:cs typeface="Verdana" panose="020B0604030504040204"/>
              </a:rPr>
              <a:t>A fan </a:t>
            </a:r>
            <a:r>
              <a:rPr sz="2400" spc="-5" dirty="0">
                <a:cs typeface="Verdana" panose="020B0604030504040204"/>
              </a:rPr>
              <a:t>is </a:t>
            </a:r>
            <a:r>
              <a:rPr sz="2400" dirty="0">
                <a:cs typeface="Verdana" panose="020B0604030504040204"/>
              </a:rPr>
              <a:t>to come on 8.7 </a:t>
            </a:r>
            <a:r>
              <a:rPr sz="2400" spc="-5" dirty="0">
                <a:cs typeface="Verdana" panose="020B0604030504040204"/>
              </a:rPr>
              <a:t>seconds </a:t>
            </a:r>
            <a:r>
              <a:rPr sz="2400" dirty="0">
                <a:cs typeface="Verdana" panose="020B0604030504040204"/>
              </a:rPr>
              <a:t>after a </a:t>
            </a:r>
            <a:r>
              <a:rPr sz="2400" spc="-5" dirty="0">
                <a:cs typeface="Verdana" panose="020B0604030504040204"/>
              </a:rPr>
              <a:t>system </a:t>
            </a:r>
            <a:r>
              <a:rPr sz="2400" spc="-10" dirty="0">
                <a:cs typeface="Verdana" panose="020B0604030504040204"/>
              </a:rPr>
              <a:t>is </a:t>
            </a:r>
            <a:r>
              <a:rPr sz="2400" spc="-409" dirty="0">
                <a:cs typeface="Verdana" panose="020B0604030504040204"/>
              </a:rPr>
              <a:t> </a:t>
            </a:r>
            <a:r>
              <a:rPr sz="2400" dirty="0">
                <a:cs typeface="Verdana" panose="020B0604030504040204"/>
              </a:rPr>
              <a:t>turned on.</a:t>
            </a:r>
            <a:endParaRPr sz="2400" dirty="0">
              <a:cs typeface="Verdana" panose="020B0604030504040204"/>
            </a:endParaRPr>
          </a:p>
          <a:p>
            <a:pPr marL="371475" marR="5080" lvl="1" indent="-143510" algn="just">
              <a:lnSpc>
                <a:spcPct val="15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sz="2400" spc="-5" dirty="0">
                <a:cs typeface="Verdana" panose="020B0604030504040204"/>
              </a:rPr>
              <a:t>It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is</a:t>
            </a:r>
            <a:r>
              <a:rPr sz="2400" dirty="0">
                <a:cs typeface="Verdana" panose="020B0604030504040204"/>
              </a:rPr>
              <a:t> then</a:t>
            </a:r>
            <a:r>
              <a:rPr sz="2400" spc="-10" dirty="0">
                <a:cs typeface="Verdana" panose="020B0604030504040204"/>
              </a:rPr>
              <a:t> </a:t>
            </a:r>
            <a:r>
              <a:rPr sz="2400" dirty="0">
                <a:cs typeface="Verdana" panose="020B0604030504040204"/>
              </a:rPr>
              <a:t>to run </a:t>
            </a:r>
            <a:r>
              <a:rPr sz="2400" spc="-5" dirty="0">
                <a:cs typeface="Verdana" panose="020B0604030504040204"/>
              </a:rPr>
              <a:t>until</a:t>
            </a:r>
            <a:r>
              <a:rPr sz="2400" dirty="0">
                <a:cs typeface="Verdana" panose="020B0604030504040204"/>
              </a:rPr>
              <a:t> 16</a:t>
            </a:r>
            <a:r>
              <a:rPr sz="2400" spc="-5" dirty="0">
                <a:cs typeface="Verdana" panose="020B0604030504040204"/>
              </a:rPr>
              <a:t> seconds</a:t>
            </a:r>
            <a:r>
              <a:rPr sz="2400" dirty="0">
                <a:cs typeface="Verdana" panose="020B0604030504040204"/>
              </a:rPr>
              <a:t> after </a:t>
            </a:r>
            <a:r>
              <a:rPr sz="2400" spc="-5" dirty="0">
                <a:cs typeface="Verdana" panose="020B0604030504040204"/>
              </a:rPr>
              <a:t>the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system </a:t>
            </a:r>
            <a:r>
              <a:rPr sz="2400" spc="-409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is</a:t>
            </a:r>
            <a:r>
              <a:rPr sz="2400" dirty="0">
                <a:cs typeface="Verdana" panose="020B0604030504040204"/>
              </a:rPr>
              <a:t> turned on,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which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is</a:t>
            </a:r>
            <a:r>
              <a:rPr sz="2400" dirty="0">
                <a:cs typeface="Verdana" panose="020B0604030504040204"/>
              </a:rPr>
              <a:t> a</a:t>
            </a:r>
            <a:r>
              <a:rPr sz="2400" spc="-5" dirty="0">
                <a:cs typeface="Verdana" panose="020B0604030504040204"/>
              </a:rPr>
              <a:t> </a:t>
            </a:r>
            <a:r>
              <a:rPr sz="2400" dirty="0">
                <a:cs typeface="Verdana" panose="020B0604030504040204"/>
              </a:rPr>
              <a:t>net </a:t>
            </a:r>
            <a:r>
              <a:rPr sz="2400" spc="-5" dirty="0">
                <a:cs typeface="Verdana" panose="020B0604030504040204"/>
              </a:rPr>
              <a:t>time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dirty="0">
                <a:cs typeface="Verdana" panose="020B0604030504040204"/>
              </a:rPr>
              <a:t>of 7.3 seconds.</a:t>
            </a:r>
            <a:endParaRPr sz="2400"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0"/>
          <p:cNvGrpSpPr/>
          <p:nvPr/>
        </p:nvGrpSpPr>
        <p:grpSpPr>
          <a:xfrm>
            <a:off x="251520" y="991336"/>
            <a:ext cx="8568951" cy="5595822"/>
            <a:chOff x="1606296" y="5407151"/>
            <a:chExt cx="4559300" cy="3416300"/>
          </a:xfrm>
        </p:grpSpPr>
        <p:pic>
          <p:nvPicPr>
            <p:cNvPr id="3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59014" y="5708405"/>
              <a:ext cx="4305189" cy="2989384"/>
            </a:xfrm>
            <a:prstGeom prst="rect">
              <a:avLst/>
            </a:prstGeom>
          </p:spPr>
        </p:pic>
        <p:sp>
          <p:nvSpPr>
            <p:cNvPr id="4" name="object 12"/>
            <p:cNvSpPr/>
            <p:nvPr/>
          </p:nvSpPr>
          <p:spPr>
            <a:xfrm>
              <a:off x="1606296" y="540715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359532" y="476672"/>
            <a:ext cx="8424936" cy="6217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Objectives</a:t>
            </a:r>
            <a:endParaRPr sz="2800" dirty="0">
              <a:solidFill>
                <a:srgbClr val="FF0000"/>
              </a:solidFill>
              <a:cs typeface="Verdana" panose="020B0604030504040204"/>
            </a:endParaRPr>
          </a:p>
          <a:p>
            <a:pPr marL="171450" marR="602615" indent="-171450" algn="just">
              <a:lnSpc>
                <a:spcPct val="150000"/>
              </a:lnSpc>
              <a:spcBef>
                <a:spcPts val="1655"/>
              </a:spcBef>
              <a:buChar char="•"/>
              <a:tabLst>
                <a:tab pos="171450" algn="l"/>
              </a:tabLst>
            </a:pPr>
            <a:r>
              <a:rPr sz="2400" spc="-5" dirty="0">
                <a:cs typeface="Verdana" panose="020B0604030504040204"/>
              </a:rPr>
              <a:t>Describe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PLC retentive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and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delay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timer </a:t>
            </a:r>
            <a:r>
              <a:rPr sz="2400" spc="-48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functions.</a:t>
            </a:r>
            <a:endParaRPr sz="2400" dirty="0">
              <a:cs typeface="Verdana" panose="020B0604030504040204"/>
            </a:endParaRPr>
          </a:p>
          <a:p>
            <a:pPr marL="171450" marR="22860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z="2400" spc="-5" dirty="0">
                <a:cs typeface="Verdana" panose="020B0604030504040204"/>
              </a:rPr>
              <a:t>List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and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describe</a:t>
            </a:r>
            <a:r>
              <a:rPr sz="2400" spc="2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major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timing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functions</a:t>
            </a:r>
            <a:r>
              <a:rPr sz="2400" spc="4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that </a:t>
            </a:r>
            <a:r>
              <a:rPr sz="2400" spc="-5" dirty="0">
                <a:cs typeface="Verdana" panose="020B0604030504040204"/>
              </a:rPr>
              <a:t> are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commonly</a:t>
            </a:r>
            <a:r>
              <a:rPr sz="2400" spc="2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used</a:t>
            </a:r>
            <a:r>
              <a:rPr sz="2400" spc="2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in </a:t>
            </a:r>
            <a:r>
              <a:rPr sz="2400" spc="-10" dirty="0">
                <a:cs typeface="Verdana" panose="020B0604030504040204"/>
              </a:rPr>
              <a:t>circuits</a:t>
            </a:r>
            <a:r>
              <a:rPr sz="2400" spc="2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and</a:t>
            </a:r>
            <a:r>
              <a:rPr sz="2400" spc="2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processes.</a:t>
            </a:r>
            <a:endParaRPr sz="2400" dirty="0">
              <a:cs typeface="Verdana" panose="020B0604030504040204"/>
            </a:endParaRPr>
          </a:p>
          <a:p>
            <a:pPr marL="171450" marR="518795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z="2400" spc="-10" dirty="0">
                <a:cs typeface="Verdana" panose="020B0604030504040204"/>
              </a:rPr>
              <a:t>Apply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PLC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functions</a:t>
            </a:r>
            <a:r>
              <a:rPr sz="2400" spc="3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and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PLC </a:t>
            </a:r>
            <a:r>
              <a:rPr sz="2400" spc="-10" dirty="0">
                <a:cs typeface="Verdana" panose="020B0604030504040204"/>
              </a:rPr>
              <a:t>circuitry</a:t>
            </a:r>
            <a:r>
              <a:rPr sz="2400" spc="3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to </a:t>
            </a:r>
            <a:r>
              <a:rPr sz="2400" spc="-47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process</a:t>
            </a:r>
            <a:r>
              <a:rPr sz="2400" spc="2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control</a:t>
            </a:r>
            <a:r>
              <a:rPr sz="2400" spc="3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for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timing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functions.</a:t>
            </a:r>
            <a:endParaRPr sz="2400" dirty="0">
              <a:cs typeface="Verdana" panose="020B0604030504040204"/>
            </a:endParaRPr>
          </a:p>
          <a:p>
            <a:pPr marL="171450" marR="41910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z="2400" spc="-5" dirty="0">
                <a:cs typeface="Verdana" panose="020B0604030504040204"/>
              </a:rPr>
              <a:t>Apply PLC timers in multiple timing problems </a:t>
            </a:r>
            <a:r>
              <a:rPr sz="2400" spc="-48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that </a:t>
            </a:r>
            <a:r>
              <a:rPr sz="2400" spc="-10" dirty="0">
                <a:cs typeface="Verdana" panose="020B0604030504040204"/>
              </a:rPr>
              <a:t>combine </a:t>
            </a:r>
            <a:r>
              <a:rPr sz="2400" spc="-5" dirty="0">
                <a:cs typeface="Verdana" panose="020B0604030504040204"/>
              </a:rPr>
              <a:t>two or </a:t>
            </a:r>
            <a:r>
              <a:rPr sz="2400" spc="-10" dirty="0">
                <a:cs typeface="Verdana" panose="020B0604030504040204"/>
              </a:rPr>
              <a:t>more </a:t>
            </a:r>
            <a:r>
              <a:rPr sz="2400" spc="-5" dirty="0">
                <a:cs typeface="Verdana" panose="020B0604030504040204"/>
              </a:rPr>
              <a:t>of the </a:t>
            </a:r>
            <a:r>
              <a:rPr sz="2400" spc="-10" dirty="0">
                <a:cs typeface="Verdana" panose="020B0604030504040204"/>
              </a:rPr>
              <a:t>basic timing </a:t>
            </a:r>
            <a:r>
              <a:rPr sz="2400" spc="-48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functions.</a:t>
            </a:r>
            <a:endParaRPr sz="2400" dirty="0">
              <a:cs typeface="Verdana" panose="020B0604030504040204"/>
            </a:endParaRPr>
          </a:p>
          <a:p>
            <a:pPr marL="170815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z="2400" spc="-10" dirty="0">
                <a:cs typeface="Verdana" panose="020B0604030504040204"/>
              </a:rPr>
              <a:t>Apply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PLC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timers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for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the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control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of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processes.</a:t>
            </a:r>
            <a:endParaRPr lang="en-US" sz="2400" spc="-10" dirty="0">
              <a:cs typeface="Verdana" panose="020B0604030504040204"/>
            </a:endParaRPr>
          </a:p>
          <a:p>
            <a:pPr marL="170815" indent="-171450" algn="just">
              <a:lnSpc>
                <a:spcPct val="150000"/>
              </a:lnSpc>
              <a:spcBef>
                <a:spcPts val="335"/>
              </a:spcBef>
              <a:tabLst>
                <a:tab pos="171450" algn="l"/>
              </a:tabLst>
            </a:pPr>
            <a:endParaRPr lang="en-US" sz="2000" spc="-10" dirty="0">
              <a:cs typeface="Verdana" panose="020B0604030504040204"/>
            </a:endParaRPr>
          </a:p>
          <a:p>
            <a:pPr marL="170815" indent="-171450" algn="just">
              <a:lnSpc>
                <a:spcPct val="100000"/>
              </a:lnSpc>
              <a:spcBef>
                <a:spcPts val="335"/>
              </a:spcBef>
              <a:tabLst>
                <a:tab pos="171450" algn="l"/>
              </a:tabLst>
            </a:pPr>
            <a:endParaRPr sz="14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4394"/>
            <a:ext cx="7884368" cy="584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solidFill>
                  <a:srgbClr val="FF0000"/>
                </a:solidFill>
                <a:cs typeface="Verdana" panose="020B0604030504040204"/>
              </a:rPr>
              <a:t>Introduction</a:t>
            </a:r>
            <a:endParaRPr lang="en-US" sz="2800" dirty="0">
              <a:solidFill>
                <a:srgbClr val="FF0000"/>
              </a:solidFill>
              <a:cs typeface="Verdana" panose="020B0604030504040204"/>
            </a:endParaRPr>
          </a:p>
          <a:p>
            <a:pPr marL="171450" marR="51435" indent="-171450" algn="just">
              <a:lnSpc>
                <a:spcPct val="150000"/>
              </a:lnSpc>
              <a:spcBef>
                <a:spcPts val="1650"/>
              </a:spcBef>
              <a:buChar char="•"/>
              <a:tabLst>
                <a:tab pos="171450" algn="l"/>
              </a:tabLst>
            </a:pPr>
            <a:r>
              <a:rPr lang="en-US" sz="2400" spc="-5" dirty="0">
                <a:cs typeface="Verdana" panose="020B0604030504040204"/>
              </a:rPr>
              <a:t>The most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commonly</a:t>
            </a:r>
            <a:r>
              <a:rPr lang="en-US" sz="2400" spc="2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used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process</a:t>
            </a:r>
            <a:r>
              <a:rPr lang="en-US" sz="2400" spc="2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control </a:t>
            </a:r>
            <a:r>
              <a:rPr lang="en-US" sz="2400" spc="-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device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after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coils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and</a:t>
            </a:r>
            <a:r>
              <a:rPr lang="en-US" sz="2400" spc="2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contacts</a:t>
            </a:r>
            <a:r>
              <a:rPr lang="en-US" sz="2400" spc="3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is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the</a:t>
            </a:r>
            <a:r>
              <a:rPr lang="en-US" sz="2400" spc="1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timer.</a:t>
            </a:r>
            <a:endParaRPr lang="en-US" sz="2400" dirty="0">
              <a:cs typeface="Verdana" panose="020B0604030504040204"/>
            </a:endParaRPr>
          </a:p>
          <a:p>
            <a:pPr marL="171450" marR="131445" indent="-171450" algn="just">
              <a:lnSpc>
                <a:spcPct val="150000"/>
              </a:lnSpc>
              <a:spcBef>
                <a:spcPts val="340"/>
              </a:spcBef>
              <a:buChar char="•"/>
              <a:tabLst>
                <a:tab pos="171450" algn="l"/>
              </a:tabLst>
            </a:pPr>
            <a:r>
              <a:rPr lang="en-US" sz="2400" spc="-5" dirty="0">
                <a:cs typeface="Verdana" panose="020B0604030504040204"/>
              </a:rPr>
              <a:t>The</a:t>
            </a:r>
            <a:r>
              <a:rPr lang="en-US" sz="240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most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common</a:t>
            </a:r>
            <a:r>
              <a:rPr lang="en-US" sz="2400" spc="2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timing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function</a:t>
            </a:r>
            <a:r>
              <a:rPr lang="en-US" sz="2400" spc="2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is </a:t>
            </a:r>
            <a:r>
              <a:rPr lang="en-US" sz="2400" spc="-10" dirty="0">
                <a:cs typeface="Verdana" panose="020B0604030504040204"/>
              </a:rPr>
              <a:t>TIME </a:t>
            </a:r>
            <a:r>
              <a:rPr lang="en-US" sz="2400" spc="-47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DELAY-ON,</a:t>
            </a:r>
            <a:r>
              <a:rPr lang="en-US" sz="2400" spc="2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which</a:t>
            </a:r>
            <a:r>
              <a:rPr lang="en-US" sz="2400" spc="1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is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the </a:t>
            </a:r>
            <a:r>
              <a:rPr lang="en-US" sz="2400" spc="-10" dirty="0">
                <a:cs typeface="Verdana" panose="020B0604030504040204"/>
              </a:rPr>
              <a:t>basic</a:t>
            </a:r>
            <a:r>
              <a:rPr lang="en-US" sz="2400" spc="2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function.</a:t>
            </a:r>
            <a:endParaRPr lang="en-US" sz="2400" dirty="0">
              <a:cs typeface="Verdana" panose="020B0604030504040204"/>
            </a:endParaRPr>
          </a:p>
          <a:p>
            <a:pPr marL="171450" marR="5080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lang="en-US" sz="2400" spc="-5" dirty="0">
                <a:cs typeface="Verdana" panose="020B0604030504040204"/>
              </a:rPr>
              <a:t>There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are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also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many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other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timing </a:t>
            </a:r>
            <a:r>
              <a:rPr lang="en-US" sz="2400" spc="-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configurations,</a:t>
            </a:r>
            <a:r>
              <a:rPr lang="en-US" sz="2400" spc="3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all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of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which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can</a:t>
            </a:r>
            <a:r>
              <a:rPr lang="en-US" sz="2400" spc="2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be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derived </a:t>
            </a:r>
            <a:r>
              <a:rPr lang="en-US" sz="2400" spc="-5" dirty="0">
                <a:cs typeface="Verdana" panose="020B0604030504040204"/>
              </a:rPr>
              <a:t> from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one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or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more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of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the </a:t>
            </a:r>
            <a:r>
              <a:rPr lang="en-US" sz="2400" spc="-10" dirty="0">
                <a:cs typeface="Verdana" panose="020B0604030504040204"/>
              </a:rPr>
              <a:t>basic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TIME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DELAY- </a:t>
            </a:r>
            <a:r>
              <a:rPr lang="en-US" sz="2400" spc="-47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ON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functions.</a:t>
            </a:r>
            <a:endParaRPr lang="en-US" sz="2400" dirty="0">
              <a:cs typeface="Verdana" panose="020B0604030504040204"/>
            </a:endParaRPr>
          </a:p>
          <a:p>
            <a:pPr marL="171450" marR="426720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lang="en-US" sz="2400" spc="-5" dirty="0">
                <a:cs typeface="Verdana" panose="020B0604030504040204"/>
              </a:rPr>
              <a:t>PLCs</a:t>
            </a:r>
            <a:r>
              <a:rPr lang="en-US" sz="240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have</a:t>
            </a:r>
            <a:r>
              <a:rPr lang="en-US" sz="240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the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one</a:t>
            </a:r>
            <a:r>
              <a:rPr lang="en-US" sz="2400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basic</a:t>
            </a:r>
            <a:r>
              <a:rPr lang="en-US" sz="2400" spc="1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function</a:t>
            </a:r>
            <a:r>
              <a:rPr lang="en-US" sz="2400" spc="1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timer </a:t>
            </a:r>
            <a:r>
              <a:rPr lang="en-US" sz="2400" spc="-47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capability</a:t>
            </a:r>
            <a:r>
              <a:rPr lang="en-US" sz="2400" spc="1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in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multiples.</a:t>
            </a:r>
            <a:endParaRPr lang="en-US" sz="2400"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323528" y="332656"/>
            <a:ext cx="8352928" cy="6340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cs typeface="Verdana" panose="020B0604030504040204"/>
              </a:rPr>
              <a:t>Timer</a:t>
            </a:r>
            <a:r>
              <a:rPr sz="3200" b="1" spc="-35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3200" b="1" spc="-10" dirty="0">
                <a:solidFill>
                  <a:srgbClr val="FF0000"/>
                </a:solidFill>
                <a:cs typeface="Verdana" panose="020B0604030504040204"/>
              </a:rPr>
              <a:t>Uses</a:t>
            </a:r>
            <a:endParaRPr sz="3200" dirty="0">
              <a:solidFill>
                <a:srgbClr val="FF0000"/>
              </a:solidFill>
              <a:cs typeface="Verdana" panose="020B0604030504040204"/>
            </a:endParaRPr>
          </a:p>
          <a:p>
            <a:pPr marL="171450" marR="5080" indent="-171450">
              <a:lnSpc>
                <a:spcPct val="150000"/>
              </a:lnSpc>
              <a:spcBef>
                <a:spcPts val="1675"/>
              </a:spcBef>
              <a:buChar char="•"/>
              <a:tabLst>
                <a:tab pos="171450" algn="l"/>
              </a:tabLst>
            </a:pPr>
            <a:r>
              <a:rPr sz="2400" spc="-5" dirty="0">
                <a:cs typeface="Verdana" panose="020B0604030504040204"/>
              </a:rPr>
              <a:t>The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timing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block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functions</a:t>
            </a:r>
            <a:r>
              <a:rPr sz="2400" spc="3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are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used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with </a:t>
            </a:r>
            <a:r>
              <a:rPr sz="2400" spc="-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various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contact</a:t>
            </a:r>
            <a:r>
              <a:rPr sz="2400" spc="2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arrangements</a:t>
            </a:r>
            <a:r>
              <a:rPr sz="2400" spc="2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and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in </a:t>
            </a:r>
            <a:r>
              <a:rPr sz="2400" spc="-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multiples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to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accomplish</a:t>
            </a:r>
            <a:r>
              <a:rPr sz="2400" spc="5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various</a:t>
            </a:r>
            <a:r>
              <a:rPr sz="2400" spc="3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timing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tasks.</a:t>
            </a:r>
            <a:endParaRPr lang="en-US" sz="2400" spc="-10" dirty="0">
              <a:cs typeface="Verdana" panose="020B0604030504040204"/>
            </a:endParaRPr>
          </a:p>
          <a:p>
            <a:pPr marL="171450" marR="48260" indent="-171450">
              <a:lnSpc>
                <a:spcPct val="150000"/>
              </a:lnSpc>
              <a:spcBef>
                <a:spcPts val="345"/>
              </a:spcBef>
              <a:buChar char="•"/>
              <a:tabLst>
                <a:tab pos="171450" algn="l"/>
              </a:tabLst>
            </a:pPr>
            <a:r>
              <a:rPr sz="2400" spc="-5" dirty="0">
                <a:cs typeface="Verdana" panose="020B0604030504040204"/>
              </a:rPr>
              <a:t>Typical</a:t>
            </a:r>
            <a:r>
              <a:rPr sz="2400" spc="2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industrial</a:t>
            </a:r>
            <a:r>
              <a:rPr sz="2400" spc="3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timing</a:t>
            </a:r>
            <a:r>
              <a:rPr sz="2400" spc="2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tasks</a:t>
            </a:r>
            <a:r>
              <a:rPr sz="2400" spc="2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include</a:t>
            </a:r>
            <a:r>
              <a:rPr sz="2400" spc="2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timing </a:t>
            </a:r>
            <a:r>
              <a:rPr sz="2400" spc="-48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of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the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intervals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for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welding,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painting,</a:t>
            </a:r>
            <a:r>
              <a:rPr sz="2400" spc="2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and 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heat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treating.</a:t>
            </a:r>
            <a:endParaRPr lang="en-US" sz="2400" spc="-5" dirty="0">
              <a:cs typeface="Verdana" panose="020B0604030504040204"/>
            </a:endParaRPr>
          </a:p>
          <a:p>
            <a:pPr marL="171450" marR="48260" indent="-171450">
              <a:lnSpc>
                <a:spcPct val="150000"/>
              </a:lnSpc>
              <a:spcBef>
                <a:spcPts val="345"/>
              </a:spcBef>
              <a:tabLst>
                <a:tab pos="171450" algn="l"/>
              </a:tabLst>
            </a:pPr>
            <a:endParaRPr sz="2400" dirty="0">
              <a:cs typeface="Verdana" panose="020B0604030504040204"/>
            </a:endParaRPr>
          </a:p>
          <a:p>
            <a:pPr marL="171450" marR="289560" indent="-171450">
              <a:lnSpc>
                <a:spcPct val="150000"/>
              </a:lnSpc>
              <a:spcBef>
                <a:spcPts val="340"/>
              </a:spcBef>
              <a:buChar char="•"/>
              <a:tabLst>
                <a:tab pos="171450" algn="l"/>
              </a:tabLst>
            </a:pPr>
            <a:r>
              <a:rPr sz="2400" spc="-5" dirty="0">
                <a:cs typeface="Verdana" panose="020B0604030504040204"/>
              </a:rPr>
              <a:t>Timers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can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also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predetermine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the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interval </a:t>
            </a:r>
            <a:r>
              <a:rPr sz="2400" spc="-47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between</a:t>
            </a:r>
            <a:r>
              <a:rPr sz="2400" spc="-5" dirty="0">
                <a:cs typeface="Verdana" panose="020B0604030504040204"/>
              </a:rPr>
              <a:t> two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operations.</a:t>
            </a:r>
            <a:endParaRPr sz="2400" dirty="0">
              <a:cs typeface="Verdana" panose="020B0604030504040204"/>
            </a:endParaRPr>
          </a:p>
          <a:p>
            <a:pPr marL="171450" marR="119380" indent="-171450">
              <a:lnSpc>
                <a:spcPct val="150000"/>
              </a:lnSpc>
              <a:spcBef>
                <a:spcPts val="340"/>
              </a:spcBef>
              <a:buChar char="•"/>
              <a:tabLst>
                <a:tab pos="171450" algn="l"/>
              </a:tabLst>
            </a:pPr>
            <a:r>
              <a:rPr sz="2400" spc="-10" dirty="0">
                <a:cs typeface="Verdana" panose="020B0604030504040204"/>
              </a:rPr>
              <a:t>With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PLC</a:t>
            </a:r>
            <a:r>
              <a:rPr sz="2400" spc="-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you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can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utilize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as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many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timer </a:t>
            </a:r>
            <a:r>
              <a:rPr sz="2400" spc="-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blocks</a:t>
            </a:r>
            <a:r>
              <a:rPr sz="2400" spc="2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as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you</a:t>
            </a:r>
            <a:r>
              <a:rPr sz="2400" spc="2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need,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within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the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PLC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memory </a:t>
            </a:r>
            <a:r>
              <a:rPr sz="2400" spc="-47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limitations.</a:t>
            </a:r>
            <a:endParaRPr lang="en-US" sz="2400" spc="-10" dirty="0">
              <a:cs typeface="Verdana" panose="020B0604030504040204"/>
            </a:endParaRPr>
          </a:p>
          <a:p>
            <a:pPr marL="171450" marR="119380" indent="-171450">
              <a:lnSpc>
                <a:spcPts val="1510"/>
              </a:lnSpc>
              <a:spcBef>
                <a:spcPts val="340"/>
              </a:spcBef>
              <a:buChar char="•"/>
              <a:tabLst>
                <a:tab pos="171450" algn="l"/>
              </a:tabLst>
            </a:pPr>
            <a:endParaRPr sz="14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764704"/>
            <a:ext cx="8136904" cy="5251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91235" algn="just">
              <a:lnSpc>
                <a:spcPct val="15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F0000"/>
                </a:solidFill>
                <a:cs typeface="Verdana" panose="020B0604030504040204"/>
              </a:rPr>
              <a:t>Basic Timing and Derived </a:t>
            </a:r>
            <a:r>
              <a:rPr lang="en-US" sz="3600" b="1" spc="-61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lang="en-US" sz="3600" b="1" spc="-5" dirty="0">
                <a:solidFill>
                  <a:srgbClr val="FF0000"/>
                </a:solidFill>
                <a:cs typeface="Verdana" panose="020B0604030504040204"/>
              </a:rPr>
              <a:t>Functions</a:t>
            </a:r>
            <a:endParaRPr lang="en-US" sz="3600" dirty="0">
              <a:solidFill>
                <a:srgbClr val="FF0000"/>
              </a:solidFill>
              <a:cs typeface="Verdana" panose="020B0604030504040204"/>
            </a:endParaRPr>
          </a:p>
          <a:p>
            <a:pPr marL="171450" marR="5080" indent="-171450" algn="just">
              <a:lnSpc>
                <a:spcPct val="150000"/>
              </a:lnSpc>
              <a:spcBef>
                <a:spcPts val="570"/>
              </a:spcBef>
              <a:buChar char="•"/>
              <a:tabLst>
                <a:tab pos="171450" algn="l"/>
              </a:tabLst>
            </a:pPr>
            <a:r>
              <a:rPr lang="en-US" sz="2800" spc="-5" dirty="0">
                <a:cs typeface="Verdana" panose="020B0604030504040204"/>
              </a:rPr>
              <a:t>Here</a:t>
            </a:r>
            <a:r>
              <a:rPr lang="en-US" sz="2800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we</a:t>
            </a:r>
            <a:r>
              <a:rPr lang="en-US" sz="2800" spc="5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illustrate</a:t>
            </a:r>
            <a:r>
              <a:rPr lang="en-US" sz="2800" spc="5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the</a:t>
            </a:r>
            <a:r>
              <a:rPr lang="en-US" sz="2800" spc="5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basic</a:t>
            </a:r>
            <a:r>
              <a:rPr lang="en-US" sz="2800" spc="25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PLC</a:t>
            </a:r>
            <a:r>
              <a:rPr lang="en-US" sz="2800" spc="5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TIME</a:t>
            </a:r>
            <a:r>
              <a:rPr lang="en-US" sz="2800" spc="15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DELAY- </a:t>
            </a:r>
            <a:r>
              <a:rPr lang="en-US" sz="2800" spc="-475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ON</a:t>
            </a:r>
            <a:r>
              <a:rPr lang="en-US" sz="2800" spc="10" dirty="0">
                <a:cs typeface="Verdana" panose="020B0604030504040204"/>
              </a:rPr>
              <a:t> </a:t>
            </a:r>
            <a:r>
              <a:rPr lang="en-US" sz="2800" spc="-10" dirty="0">
                <a:cs typeface="Verdana" panose="020B0604030504040204"/>
              </a:rPr>
              <a:t>function</a:t>
            </a:r>
            <a:r>
              <a:rPr lang="en-US" sz="2800" spc="25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and</a:t>
            </a:r>
            <a:r>
              <a:rPr lang="en-US" sz="2800" spc="15" dirty="0">
                <a:cs typeface="Verdana" panose="020B0604030504040204"/>
              </a:rPr>
              <a:t> </a:t>
            </a:r>
            <a:r>
              <a:rPr lang="en-US" sz="2800" spc="-10" dirty="0">
                <a:cs typeface="Verdana" panose="020B0604030504040204"/>
              </a:rPr>
              <a:t>some</a:t>
            </a:r>
            <a:r>
              <a:rPr lang="en-US" sz="2800" spc="15" dirty="0">
                <a:cs typeface="Verdana" panose="020B0604030504040204"/>
              </a:rPr>
              <a:t> </a:t>
            </a:r>
            <a:r>
              <a:rPr lang="en-US" sz="2800" spc="-10" dirty="0">
                <a:cs typeface="Verdana" panose="020B0604030504040204"/>
              </a:rPr>
              <a:t>other</a:t>
            </a:r>
            <a:r>
              <a:rPr lang="en-US" sz="2800" spc="15" dirty="0">
                <a:cs typeface="Verdana" panose="020B0604030504040204"/>
              </a:rPr>
              <a:t> </a:t>
            </a:r>
            <a:r>
              <a:rPr lang="en-US" sz="2800" spc="-10" dirty="0">
                <a:cs typeface="Verdana" panose="020B0604030504040204"/>
              </a:rPr>
              <a:t>derived</a:t>
            </a:r>
            <a:r>
              <a:rPr lang="en-US" sz="2800" spc="10" dirty="0">
                <a:cs typeface="Verdana" panose="020B0604030504040204"/>
              </a:rPr>
              <a:t> </a:t>
            </a:r>
            <a:r>
              <a:rPr lang="en-US" sz="2800" spc="-10" dirty="0">
                <a:cs typeface="Verdana" panose="020B0604030504040204"/>
              </a:rPr>
              <a:t>timing </a:t>
            </a:r>
            <a:r>
              <a:rPr lang="en-US" sz="2800" spc="-5" dirty="0">
                <a:cs typeface="Verdana" panose="020B0604030504040204"/>
              </a:rPr>
              <a:t> </a:t>
            </a:r>
            <a:r>
              <a:rPr lang="en-US" sz="2800" spc="-10" dirty="0">
                <a:cs typeface="Verdana" panose="020B0604030504040204"/>
              </a:rPr>
              <a:t>functions.</a:t>
            </a:r>
            <a:endParaRPr lang="en-US" sz="2800" dirty="0">
              <a:cs typeface="Verdana" panose="020B0604030504040204"/>
            </a:endParaRPr>
          </a:p>
          <a:p>
            <a:pPr marL="170815" indent="-171450" algn="just">
              <a:lnSpc>
                <a:spcPct val="150000"/>
              </a:lnSpc>
              <a:spcBef>
                <a:spcPts val="340"/>
              </a:spcBef>
              <a:buChar char="•"/>
              <a:tabLst>
                <a:tab pos="171450" algn="l"/>
              </a:tabLst>
            </a:pPr>
            <a:r>
              <a:rPr lang="en-US" sz="2800" spc="-5" dirty="0">
                <a:cs typeface="Verdana" panose="020B0604030504040204"/>
              </a:rPr>
              <a:t>Typical</a:t>
            </a:r>
            <a:r>
              <a:rPr lang="en-US" sz="2800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of</a:t>
            </a:r>
            <a:r>
              <a:rPr lang="en-US" sz="2800" spc="5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the</a:t>
            </a:r>
            <a:r>
              <a:rPr lang="en-US" sz="2800" dirty="0">
                <a:cs typeface="Verdana" panose="020B0604030504040204"/>
              </a:rPr>
              <a:t> </a:t>
            </a:r>
            <a:r>
              <a:rPr lang="en-US" sz="2800" spc="-10" dirty="0">
                <a:cs typeface="Verdana" panose="020B0604030504040204"/>
              </a:rPr>
              <a:t>derived</a:t>
            </a:r>
            <a:r>
              <a:rPr lang="en-US" sz="2800" dirty="0">
                <a:cs typeface="Verdana" panose="020B0604030504040204"/>
              </a:rPr>
              <a:t> </a:t>
            </a:r>
            <a:r>
              <a:rPr lang="en-US" sz="2800" spc="-5" dirty="0">
                <a:cs typeface="Verdana" panose="020B0604030504040204"/>
              </a:rPr>
              <a:t>functions</a:t>
            </a:r>
            <a:r>
              <a:rPr lang="en-US" sz="2800" spc="30" dirty="0">
                <a:cs typeface="Verdana" panose="020B0604030504040204"/>
              </a:rPr>
              <a:t> </a:t>
            </a:r>
            <a:r>
              <a:rPr lang="en-US" sz="2800" spc="-10" dirty="0">
                <a:cs typeface="Verdana" panose="020B0604030504040204"/>
              </a:rPr>
              <a:t>are</a:t>
            </a:r>
            <a:endParaRPr lang="en-US" sz="2800" dirty="0">
              <a:cs typeface="Verdana" panose="020B0604030504040204"/>
            </a:endParaRPr>
          </a:p>
          <a:p>
            <a:pPr marL="371475" lvl="1" indent="-143510" algn="just">
              <a:lnSpc>
                <a:spcPct val="15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lang="en-US" sz="2400" spc="-5" dirty="0">
                <a:cs typeface="Verdana" panose="020B0604030504040204"/>
              </a:rPr>
              <a:t>TIME</a:t>
            </a:r>
            <a:r>
              <a:rPr lang="en-US" sz="2400" spc="-25" dirty="0">
                <a:cs typeface="Verdana" panose="020B0604030504040204"/>
              </a:rPr>
              <a:t> </a:t>
            </a:r>
            <a:r>
              <a:rPr lang="en-US" sz="2400" spc="-10" dirty="0">
                <a:cs typeface="Verdana" panose="020B0604030504040204"/>
              </a:rPr>
              <a:t>DELAY-OFF,</a:t>
            </a:r>
            <a:endParaRPr lang="en-US" sz="2400" dirty="0">
              <a:cs typeface="Verdana" panose="020B0604030504040204"/>
            </a:endParaRPr>
          </a:p>
          <a:p>
            <a:pPr marL="371475" lvl="1" indent="-143510" algn="just">
              <a:lnSpc>
                <a:spcPct val="150000"/>
              </a:lnSpc>
              <a:spcBef>
                <a:spcPts val="285"/>
              </a:spcBef>
              <a:buChar char="–"/>
              <a:tabLst>
                <a:tab pos="372110" algn="l"/>
              </a:tabLst>
            </a:pPr>
            <a:r>
              <a:rPr lang="en-US" sz="2400" spc="-5" dirty="0">
                <a:cs typeface="Verdana" panose="020B0604030504040204"/>
              </a:rPr>
              <a:t>interval</a:t>
            </a:r>
            <a:r>
              <a:rPr lang="en-US" sz="2400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pulse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timing,</a:t>
            </a:r>
            <a:endParaRPr lang="en-US" sz="2400" dirty="0">
              <a:cs typeface="Verdana" panose="020B0604030504040204"/>
            </a:endParaRPr>
          </a:p>
          <a:p>
            <a:pPr marL="371475" marR="534670" lvl="1" indent="-143510" algn="just">
              <a:lnSpc>
                <a:spcPct val="15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lang="en-US" sz="2400" spc="-5" dirty="0">
                <a:cs typeface="Verdana" panose="020B0604030504040204"/>
              </a:rPr>
              <a:t>and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multiple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pulse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timing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dirty="0">
                <a:cs typeface="Verdana" panose="020B0604030504040204"/>
              </a:rPr>
              <a:t>of</a:t>
            </a:r>
            <a:r>
              <a:rPr lang="en-US" sz="2400" spc="15" dirty="0">
                <a:cs typeface="Verdana" panose="020B0604030504040204"/>
              </a:rPr>
              <a:t> </a:t>
            </a:r>
            <a:r>
              <a:rPr lang="en-US" sz="2400" dirty="0">
                <a:cs typeface="Verdana" panose="020B0604030504040204"/>
              </a:rPr>
              <a:t>more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dirty="0">
                <a:cs typeface="Verdana" panose="020B0604030504040204"/>
              </a:rPr>
              <a:t>than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dirty="0">
                <a:cs typeface="Verdana" panose="020B0604030504040204"/>
              </a:rPr>
              <a:t>one </a:t>
            </a:r>
            <a:r>
              <a:rPr lang="en-US" sz="2400" spc="-409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process</a:t>
            </a:r>
            <a:r>
              <a:rPr lang="en-US" sz="2400" spc="5" dirty="0">
                <a:cs typeface="Verdana" panose="020B0604030504040204"/>
              </a:rPr>
              <a:t> </a:t>
            </a:r>
            <a:r>
              <a:rPr lang="en-US" sz="2400" spc="-5" dirty="0">
                <a:cs typeface="Verdana" panose="020B0604030504040204"/>
              </a:rPr>
              <a:t>operation.</a:t>
            </a:r>
            <a:endParaRPr lang="en-US" sz="2400"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251520" y="116632"/>
            <a:ext cx="8640960" cy="48671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cs typeface="Verdana" panose="020B0604030504040204"/>
              </a:rPr>
              <a:t>Timer</a:t>
            </a:r>
            <a:r>
              <a:rPr sz="3200" b="1" spc="-25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3200" b="1" spc="-10" dirty="0">
                <a:solidFill>
                  <a:srgbClr val="FF0000"/>
                </a:solidFill>
                <a:cs typeface="Verdana" panose="020B0604030504040204"/>
              </a:rPr>
              <a:t>Variables</a:t>
            </a:r>
            <a:endParaRPr sz="3200" dirty="0">
              <a:solidFill>
                <a:srgbClr val="FF0000"/>
              </a:solidFill>
              <a:cs typeface="Verdana" panose="020B0604030504040204"/>
            </a:endParaRPr>
          </a:p>
          <a:p>
            <a:pPr marL="171450" marR="5080" indent="-171450" algn="just">
              <a:lnSpc>
                <a:spcPct val="150000"/>
              </a:lnSpc>
              <a:spcBef>
                <a:spcPts val="1655"/>
              </a:spcBef>
              <a:buChar char="•"/>
              <a:tabLst>
                <a:tab pos="171450" algn="l"/>
              </a:tabLst>
            </a:pPr>
            <a:r>
              <a:rPr sz="2400" spc="-5" dirty="0">
                <a:cs typeface="Verdana" panose="020B0604030504040204"/>
              </a:rPr>
              <a:t>One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major</a:t>
            </a:r>
            <a:r>
              <a:rPr sz="2400" spc="2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advantage</a:t>
            </a:r>
            <a:r>
              <a:rPr sz="2400" spc="3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of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the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PLC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timer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is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that </a:t>
            </a:r>
            <a:r>
              <a:rPr sz="2400" spc="-48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its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time</a:t>
            </a:r>
            <a:r>
              <a:rPr sz="2400" spc="-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may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be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programmable</a:t>
            </a:r>
            <a:r>
              <a:rPr sz="2400" spc="3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variable 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time</a:t>
            </a:r>
            <a:r>
              <a:rPr sz="2400" spc="-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as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well</a:t>
            </a:r>
            <a:r>
              <a:rPr sz="2400" spc="-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as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fixed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time.</a:t>
            </a:r>
            <a:endParaRPr sz="2400" dirty="0">
              <a:cs typeface="Verdana" panose="020B0604030504040204"/>
            </a:endParaRPr>
          </a:p>
          <a:p>
            <a:pPr marL="171450" marR="248920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z="2400" spc="-5" dirty="0">
                <a:cs typeface="Verdana" panose="020B0604030504040204"/>
              </a:rPr>
              <a:t>The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variable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time</a:t>
            </a:r>
            <a:r>
              <a:rPr sz="2400" spc="-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interval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may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be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in 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accordance</a:t>
            </a:r>
            <a:r>
              <a:rPr sz="2400" spc="3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with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changing</a:t>
            </a:r>
            <a:r>
              <a:rPr sz="2400" spc="3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register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value.</a:t>
            </a:r>
            <a:endParaRPr sz="2400" dirty="0">
              <a:cs typeface="Verdana" panose="020B0604030504040204"/>
            </a:endParaRPr>
          </a:p>
          <a:p>
            <a:pPr marL="171450" marR="243205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z="2400" spc="-5" dirty="0">
                <a:cs typeface="Verdana" panose="020B0604030504040204"/>
              </a:rPr>
              <a:t>Another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advantage</a:t>
            </a:r>
            <a:r>
              <a:rPr sz="2400" spc="3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of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the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PLC timer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is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that </a:t>
            </a:r>
            <a:r>
              <a:rPr sz="2400" spc="-47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its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timer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accuracy,</a:t>
            </a:r>
            <a:r>
              <a:rPr sz="2400" spc="3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repeatability,</a:t>
            </a:r>
            <a:r>
              <a:rPr sz="2400" spc="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and 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reliability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are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extremely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high</a:t>
            </a:r>
            <a:r>
              <a:rPr sz="2400" spc="1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because</a:t>
            </a:r>
            <a:r>
              <a:rPr sz="2400" spc="3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it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is </a:t>
            </a:r>
            <a:r>
              <a:rPr sz="2400" spc="-5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based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on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solid-state</a:t>
            </a:r>
            <a:r>
              <a:rPr sz="2400" spc="1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technology.</a:t>
            </a:r>
            <a:endParaRPr lang="en-US" sz="2400" spc="-10"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6632"/>
            <a:ext cx="8496944" cy="3871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b="1" spc="-5" dirty="0">
                <a:solidFill>
                  <a:srgbClr val="FF0000"/>
                </a:solidFill>
                <a:cs typeface="Verdana" panose="020B0604030504040204"/>
              </a:rPr>
              <a:t>Non-retentive</a:t>
            </a:r>
            <a:r>
              <a:rPr lang="en-US" b="1" spc="-3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lang="en-US" b="1" spc="-5" dirty="0">
                <a:solidFill>
                  <a:srgbClr val="FF0000"/>
                </a:solidFill>
                <a:cs typeface="Verdana" panose="020B0604030504040204"/>
              </a:rPr>
              <a:t>Timers</a:t>
            </a:r>
            <a:endParaRPr lang="en-US" dirty="0">
              <a:solidFill>
                <a:srgbClr val="FF0000"/>
              </a:solidFill>
              <a:cs typeface="Verdana" panose="020B0604030504040204"/>
            </a:endParaRPr>
          </a:p>
          <a:p>
            <a:pPr marL="170815" marR="379095" indent="-171450">
              <a:spcBef>
                <a:spcPts val="1665"/>
              </a:spcBef>
              <a:buChar char="•"/>
              <a:tabLst>
                <a:tab pos="171450" algn="l"/>
              </a:tabLst>
            </a:pPr>
            <a:r>
              <a:rPr lang="en-US" sz="2000" dirty="0">
                <a:cs typeface="Verdana" panose="020B0604030504040204"/>
              </a:rPr>
              <a:t>A </a:t>
            </a:r>
            <a:r>
              <a:rPr lang="en-US" sz="2000" spc="-5" dirty="0">
                <a:cs typeface="Verdana" panose="020B0604030504040204"/>
              </a:rPr>
              <a:t>single-input timer called </a:t>
            </a:r>
            <a:r>
              <a:rPr lang="en-US" sz="2000" dirty="0">
                <a:cs typeface="Verdana" panose="020B0604030504040204"/>
              </a:rPr>
              <a:t>a </a:t>
            </a:r>
            <a:r>
              <a:rPr lang="en-US" sz="2000" i="1" dirty="0">
                <a:cs typeface="Verdana" panose="020B0604030504040204"/>
              </a:rPr>
              <a:t>non-retentive </a:t>
            </a:r>
            <a:r>
              <a:rPr lang="en-US" sz="2000" spc="-5" dirty="0">
                <a:cs typeface="Verdana" panose="020B0604030504040204"/>
              </a:rPr>
              <a:t>timer is used in </a:t>
            </a:r>
            <a:r>
              <a:rPr lang="en-US" sz="2000" spc="-340" dirty="0">
                <a:cs typeface="Verdana" panose="020B0604030504040204"/>
              </a:rPr>
              <a:t> </a:t>
            </a:r>
            <a:r>
              <a:rPr lang="en-US" sz="2000" spc="-5" dirty="0">
                <a:cs typeface="Verdana" panose="020B0604030504040204"/>
              </a:rPr>
              <a:t>some</a:t>
            </a:r>
            <a:r>
              <a:rPr lang="en-US" sz="2000" spc="-10" dirty="0">
                <a:cs typeface="Verdana" panose="020B0604030504040204"/>
              </a:rPr>
              <a:t> </a:t>
            </a:r>
            <a:r>
              <a:rPr lang="en-US" sz="2000" spc="-5" dirty="0">
                <a:cs typeface="Verdana" panose="020B0604030504040204"/>
              </a:rPr>
              <a:t>PLCs.</a:t>
            </a:r>
            <a:endParaRPr lang="en-US" sz="2000" dirty="0">
              <a:cs typeface="Verdana" panose="020B0604030504040204"/>
            </a:endParaRPr>
          </a:p>
          <a:p>
            <a:pPr marL="371475" lvl="1" indent="-143510">
              <a:spcBef>
                <a:spcPts val="100"/>
              </a:spcBef>
              <a:buChar char="–"/>
              <a:tabLst>
                <a:tab pos="372110" algn="l"/>
              </a:tabLst>
            </a:pPr>
            <a:r>
              <a:rPr lang="en-US" spc="-5" dirty="0">
                <a:cs typeface="Verdana" panose="020B0604030504040204"/>
              </a:rPr>
              <a:t>Energizing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I:1/0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causes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the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timer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to run for</a:t>
            </a:r>
            <a:r>
              <a:rPr lang="en-US" dirty="0">
                <a:cs typeface="Verdana" panose="020B0604030504040204"/>
              </a:rPr>
              <a:t> 4 </a:t>
            </a:r>
            <a:r>
              <a:rPr lang="en-US" spc="-5" dirty="0">
                <a:cs typeface="Verdana" panose="020B0604030504040204"/>
              </a:rPr>
              <a:t>seconds</a:t>
            </a:r>
            <a:endParaRPr lang="en-US" spc="-5" dirty="0">
              <a:cs typeface="Verdana" panose="020B0604030504040204"/>
            </a:endParaRPr>
          </a:p>
          <a:p>
            <a:pPr marL="371475" lvl="1" indent="-143510">
              <a:spcBef>
                <a:spcPts val="100"/>
              </a:spcBef>
              <a:tabLst>
                <a:tab pos="372110" algn="l"/>
              </a:tabLst>
            </a:pPr>
            <a:r>
              <a:rPr lang="en-US" spc="-5" dirty="0">
                <a:cs typeface="Verdana" panose="020B0604030504040204"/>
              </a:rPr>
              <a:t>.</a:t>
            </a:r>
            <a:endParaRPr lang="en-US" dirty="0">
              <a:cs typeface="Verdana" panose="020B0604030504040204"/>
            </a:endParaRPr>
          </a:p>
          <a:p>
            <a:pPr marL="371475" marR="5080" lvl="1" indent="-143510">
              <a:spcBef>
                <a:spcPts val="230"/>
              </a:spcBef>
              <a:buChar char="–"/>
              <a:tabLst>
                <a:tab pos="372110" algn="l"/>
              </a:tabLst>
            </a:pPr>
            <a:r>
              <a:rPr lang="en-US" dirty="0">
                <a:cs typeface="Verdana" panose="020B0604030504040204"/>
              </a:rPr>
              <a:t>At</a:t>
            </a:r>
            <a:r>
              <a:rPr lang="en-US" spc="-5" dirty="0">
                <a:cs typeface="Verdana" panose="020B0604030504040204"/>
              </a:rPr>
              <a:t> the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end</a:t>
            </a:r>
            <a:r>
              <a:rPr lang="en-US" spc="10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of</a:t>
            </a:r>
            <a:r>
              <a:rPr lang="en-US" dirty="0">
                <a:cs typeface="Verdana" panose="020B0604030504040204"/>
              </a:rPr>
              <a:t> 4 </a:t>
            </a:r>
            <a:r>
              <a:rPr lang="en-US" spc="-5" dirty="0">
                <a:cs typeface="Verdana" panose="020B0604030504040204"/>
              </a:rPr>
              <a:t>seconds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the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output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(DN) goes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on.</a:t>
            </a:r>
            <a:endParaRPr lang="en-US" spc="-5" dirty="0">
              <a:cs typeface="Verdana" panose="020B0604030504040204"/>
            </a:endParaRPr>
          </a:p>
          <a:p>
            <a:pPr marL="371475" marR="5080" lvl="1" indent="-143510">
              <a:spcBef>
                <a:spcPts val="230"/>
              </a:spcBef>
              <a:buChar char="–"/>
              <a:tabLst>
                <a:tab pos="372110" algn="l"/>
              </a:tabLst>
            </a:pPr>
            <a:endParaRPr lang="en-US" spc="-5" dirty="0">
              <a:cs typeface="Verdana" panose="020B0604030504040204"/>
            </a:endParaRPr>
          </a:p>
          <a:p>
            <a:pPr marL="371475" marR="5080" lvl="1" indent="-143510">
              <a:spcBef>
                <a:spcPts val="230"/>
              </a:spcBef>
              <a:buChar char="–"/>
              <a:tabLst>
                <a:tab pos="372110" algn="l"/>
              </a:tabLst>
            </a:pPr>
            <a:r>
              <a:rPr lang="en-US" spc="-5" dirty="0">
                <a:cs typeface="Verdana" panose="020B0604030504040204"/>
              </a:rPr>
              <a:t> When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the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input</a:t>
            </a:r>
            <a:r>
              <a:rPr lang="en-US" dirty="0">
                <a:cs typeface="Verdana" panose="020B0604030504040204"/>
              </a:rPr>
              <a:t> is </a:t>
            </a:r>
            <a:r>
              <a:rPr lang="en-US" spc="-300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de-energized,</a:t>
            </a:r>
            <a:r>
              <a:rPr lang="en-US" spc="10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the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output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goes</a:t>
            </a:r>
            <a:r>
              <a:rPr lang="en-US" spc="10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off and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the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timer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resets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to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0.</a:t>
            </a:r>
            <a:endParaRPr lang="en-US" spc="-5" dirty="0">
              <a:cs typeface="Verdana" panose="020B0604030504040204"/>
            </a:endParaRPr>
          </a:p>
          <a:p>
            <a:pPr marL="371475" marR="5080" lvl="1" indent="-143510">
              <a:spcBef>
                <a:spcPts val="230"/>
              </a:spcBef>
              <a:tabLst>
                <a:tab pos="372110" algn="l"/>
              </a:tabLst>
            </a:pPr>
            <a:endParaRPr lang="en-US" dirty="0">
              <a:cs typeface="Verdana" panose="020B0604030504040204"/>
            </a:endParaRPr>
          </a:p>
          <a:p>
            <a:pPr marL="371475" marR="428625" lvl="1" indent="-143510">
              <a:spcBef>
                <a:spcPts val="220"/>
              </a:spcBef>
              <a:buChar char="–"/>
              <a:tabLst>
                <a:tab pos="372110" algn="l"/>
              </a:tabLst>
            </a:pPr>
            <a:r>
              <a:rPr lang="en-US" spc="-5" dirty="0">
                <a:cs typeface="Verdana" panose="020B0604030504040204"/>
              </a:rPr>
              <a:t>If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the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input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I:1/0</a:t>
            </a:r>
            <a:r>
              <a:rPr lang="en-US" spc="10" dirty="0">
                <a:cs typeface="Verdana" panose="020B0604030504040204"/>
              </a:rPr>
              <a:t> </a:t>
            </a:r>
            <a:r>
              <a:rPr lang="en-US" dirty="0">
                <a:cs typeface="Verdana" panose="020B0604030504040204"/>
              </a:rPr>
              <a:t>is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turned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off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during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the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timing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interval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(for </a:t>
            </a:r>
            <a:r>
              <a:rPr lang="en-US" spc="-300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example, after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2.7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seconds), the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timer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resets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to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0.</a:t>
            </a:r>
            <a:endParaRPr lang="en-US" spc="-5" dirty="0">
              <a:cs typeface="Verdana" panose="020B0604030504040204"/>
            </a:endParaRPr>
          </a:p>
          <a:p>
            <a:pPr marL="227965" marR="428625" lvl="1" indent="0">
              <a:spcBef>
                <a:spcPts val="220"/>
              </a:spcBef>
              <a:buNone/>
              <a:tabLst>
                <a:tab pos="372110" algn="l"/>
              </a:tabLst>
            </a:pPr>
            <a:endParaRPr lang="en-US" dirty="0">
              <a:cs typeface="Verdana" panose="020B0604030504040204"/>
            </a:endParaRPr>
          </a:p>
          <a:p>
            <a:pPr marL="371475" lvl="1" indent="-143510">
              <a:spcBef>
                <a:spcPts val="95"/>
              </a:spcBef>
              <a:buFont typeface="Verdana" panose="020B0604030504040204"/>
              <a:buChar char="–"/>
              <a:tabLst>
                <a:tab pos="372110" algn="l"/>
              </a:tabLst>
            </a:pPr>
            <a:r>
              <a:rPr lang="en-US" b="1" dirty="0">
                <a:cs typeface="Verdana" panose="020B0604030504040204"/>
              </a:rPr>
              <a:t>TON</a:t>
            </a:r>
            <a:r>
              <a:rPr lang="en-US" b="1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is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the</a:t>
            </a:r>
            <a:r>
              <a:rPr lang="en-US" spc="10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basic</a:t>
            </a:r>
            <a:r>
              <a:rPr lang="en-US" spc="10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non-retentive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timer</a:t>
            </a:r>
            <a:r>
              <a:rPr lang="en-US" spc="5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in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Allen-Bradley</a:t>
            </a:r>
            <a:r>
              <a:rPr lang="en-US" dirty="0">
                <a:cs typeface="Verdana" panose="020B0604030504040204"/>
              </a:rPr>
              <a:t> </a:t>
            </a:r>
            <a:r>
              <a:rPr lang="en-US" spc="-5" dirty="0">
                <a:cs typeface="Verdana" panose="020B0604030504040204"/>
              </a:rPr>
              <a:t>PLCs</a:t>
            </a:r>
            <a:endParaRPr lang="en-US" sz="4000" dirty="0"/>
          </a:p>
        </p:txBody>
      </p:sp>
      <p:pic>
        <p:nvPicPr>
          <p:cNvPr id="3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1560" y="4293096"/>
            <a:ext cx="8064896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6"/>
          <p:cNvGrpSpPr/>
          <p:nvPr/>
        </p:nvGrpSpPr>
        <p:grpSpPr>
          <a:xfrm>
            <a:off x="539552" y="620688"/>
            <a:ext cx="7776864" cy="6237312"/>
            <a:chOff x="1606296" y="1231391"/>
            <a:chExt cx="4559300" cy="3416300"/>
          </a:xfrm>
        </p:grpSpPr>
        <p:pic>
          <p:nvPicPr>
            <p:cNvPr id="6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2389" y="1643883"/>
              <a:ext cx="4061905" cy="1429263"/>
            </a:xfrm>
            <a:prstGeom prst="rect">
              <a:avLst/>
            </a:prstGeom>
          </p:spPr>
        </p:pic>
        <p:sp>
          <p:nvSpPr>
            <p:cNvPr id="7" name="object 8"/>
            <p:cNvSpPr/>
            <p:nvPr/>
          </p:nvSpPr>
          <p:spPr>
            <a:xfrm>
              <a:off x="1606296" y="123139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4"/>
          <p:cNvSpPr txBox="1"/>
          <p:nvPr/>
        </p:nvSpPr>
        <p:spPr>
          <a:xfrm>
            <a:off x="2267744" y="764704"/>
            <a:ext cx="3084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Timer</a:t>
            </a:r>
            <a:r>
              <a:rPr sz="1800" b="1" spc="-2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18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899896" y="4013362"/>
            <a:ext cx="6840456" cy="266867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70815" indent="-171450">
              <a:lnSpc>
                <a:spcPct val="150000"/>
              </a:lnSpc>
              <a:spcBef>
                <a:spcPts val="345"/>
              </a:spcBef>
              <a:buChar char="•"/>
              <a:tabLst>
                <a:tab pos="171450" algn="l"/>
              </a:tabLst>
            </a:pPr>
            <a:r>
              <a:rPr sz="2000" spc="-5" dirty="0">
                <a:cs typeface="Verdana" panose="020B0604030504040204"/>
              </a:rPr>
              <a:t>The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timer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table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contains</a:t>
            </a:r>
            <a:r>
              <a:rPr sz="2000" spc="-2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all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information for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that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timer</a:t>
            </a:r>
            <a:endParaRPr sz="2000" dirty="0">
              <a:cs typeface="Verdana" panose="020B0604030504040204"/>
            </a:endParaRPr>
          </a:p>
          <a:p>
            <a:pPr marL="371475" lvl="1" indent="-143510">
              <a:lnSpc>
                <a:spcPct val="150000"/>
              </a:lnSpc>
              <a:spcBef>
                <a:spcPts val="220"/>
              </a:spcBef>
              <a:buChar char="–"/>
              <a:tabLst>
                <a:tab pos="372110" algn="l"/>
              </a:tabLst>
            </a:pPr>
            <a:r>
              <a:rPr spc="-5" dirty="0">
                <a:cs typeface="Verdana" panose="020B0604030504040204"/>
              </a:rPr>
              <a:t>/EN:</a:t>
            </a:r>
            <a:r>
              <a:rPr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Timer</a:t>
            </a:r>
            <a:r>
              <a:rPr spc="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is</a:t>
            </a:r>
            <a:r>
              <a:rPr spc="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enabled</a:t>
            </a:r>
            <a:r>
              <a:rPr spc="1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(i.e. the</a:t>
            </a:r>
            <a:r>
              <a:rPr spc="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input</a:t>
            </a:r>
            <a:r>
              <a:rPr spc="10" dirty="0">
                <a:cs typeface="Verdana" panose="020B0604030504040204"/>
              </a:rPr>
              <a:t> </a:t>
            </a:r>
            <a:r>
              <a:rPr dirty="0">
                <a:cs typeface="Verdana" panose="020B0604030504040204"/>
              </a:rPr>
              <a:t>rung </a:t>
            </a:r>
            <a:r>
              <a:rPr spc="-5" dirty="0">
                <a:cs typeface="Verdana" panose="020B0604030504040204"/>
              </a:rPr>
              <a:t>is</a:t>
            </a:r>
            <a:r>
              <a:rPr spc="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energized)</a:t>
            </a:r>
            <a:endParaRPr dirty="0">
              <a:cs typeface="Verdana" panose="020B0604030504040204"/>
            </a:endParaRPr>
          </a:p>
          <a:p>
            <a:pPr marL="371475" lvl="1" indent="-143510">
              <a:lnSpc>
                <a:spcPct val="150000"/>
              </a:lnSpc>
              <a:spcBef>
                <a:spcPts val="215"/>
              </a:spcBef>
              <a:buChar char="–"/>
              <a:tabLst>
                <a:tab pos="372110" algn="l"/>
              </a:tabLst>
            </a:pPr>
            <a:r>
              <a:rPr spc="-5" dirty="0">
                <a:cs typeface="Verdana" panose="020B0604030504040204"/>
              </a:rPr>
              <a:t>/TT:</a:t>
            </a:r>
            <a:r>
              <a:rPr spc="-10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Timer</a:t>
            </a:r>
            <a:r>
              <a:rPr spc="-15" dirty="0">
                <a:cs typeface="Verdana" panose="020B0604030504040204"/>
              </a:rPr>
              <a:t> </a:t>
            </a:r>
            <a:r>
              <a:rPr dirty="0">
                <a:cs typeface="Verdana" panose="020B0604030504040204"/>
              </a:rPr>
              <a:t>is</a:t>
            </a:r>
            <a:r>
              <a:rPr spc="-1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timing</a:t>
            </a:r>
            <a:endParaRPr dirty="0">
              <a:cs typeface="Verdana" panose="020B0604030504040204"/>
            </a:endParaRPr>
          </a:p>
          <a:p>
            <a:pPr marL="371475" lvl="1" indent="-143510">
              <a:lnSpc>
                <a:spcPct val="150000"/>
              </a:lnSpc>
              <a:spcBef>
                <a:spcPts val="215"/>
              </a:spcBef>
              <a:buChar char="–"/>
              <a:tabLst>
                <a:tab pos="372110" algn="l"/>
              </a:tabLst>
            </a:pPr>
            <a:r>
              <a:rPr spc="-5" dirty="0">
                <a:cs typeface="Verdana" panose="020B0604030504040204"/>
              </a:rPr>
              <a:t>/DN:</a:t>
            </a:r>
            <a:r>
              <a:rPr spc="-1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Timer</a:t>
            </a:r>
            <a:r>
              <a:rPr spc="-15" dirty="0">
                <a:cs typeface="Verdana" panose="020B0604030504040204"/>
              </a:rPr>
              <a:t> </a:t>
            </a:r>
            <a:r>
              <a:rPr dirty="0">
                <a:cs typeface="Verdana" panose="020B0604030504040204"/>
              </a:rPr>
              <a:t>is</a:t>
            </a:r>
            <a:r>
              <a:rPr spc="-1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done</a:t>
            </a:r>
            <a:endParaRPr dirty="0">
              <a:cs typeface="Verdana" panose="020B0604030504040204"/>
            </a:endParaRPr>
          </a:p>
          <a:p>
            <a:pPr marL="371475" lvl="1" indent="-143510">
              <a:lnSpc>
                <a:spcPct val="150000"/>
              </a:lnSpc>
              <a:spcBef>
                <a:spcPts val="220"/>
              </a:spcBef>
              <a:buChar char="–"/>
              <a:tabLst>
                <a:tab pos="372110" algn="l"/>
              </a:tabLst>
            </a:pPr>
            <a:r>
              <a:rPr spc="-5" dirty="0">
                <a:cs typeface="Verdana" panose="020B0604030504040204"/>
              </a:rPr>
              <a:t>.PRE:</a:t>
            </a:r>
            <a:r>
              <a:rPr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Timer</a:t>
            </a:r>
            <a:r>
              <a:rPr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preset</a:t>
            </a:r>
            <a:r>
              <a:rPr spc="1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value (point</a:t>
            </a:r>
            <a:r>
              <a:rPr spc="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at</a:t>
            </a:r>
            <a:r>
              <a:rPr spc="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which</a:t>
            </a:r>
            <a:r>
              <a:rPr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the</a:t>
            </a:r>
            <a:r>
              <a:rPr spc="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timer</a:t>
            </a:r>
            <a:r>
              <a:rPr spc="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stops</a:t>
            </a:r>
            <a:r>
              <a:rPr spc="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timing)</a:t>
            </a:r>
            <a:endParaRPr dirty="0">
              <a:cs typeface="Verdana" panose="020B0604030504040204"/>
            </a:endParaRPr>
          </a:p>
          <a:p>
            <a:pPr marL="371475" lvl="1" indent="-143510">
              <a:lnSpc>
                <a:spcPct val="150000"/>
              </a:lnSpc>
              <a:spcBef>
                <a:spcPts val="215"/>
              </a:spcBef>
              <a:buChar char="–"/>
              <a:tabLst>
                <a:tab pos="372110" algn="l"/>
              </a:tabLst>
            </a:pPr>
            <a:r>
              <a:rPr spc="-5" dirty="0">
                <a:cs typeface="Verdana" panose="020B0604030504040204"/>
              </a:rPr>
              <a:t>.ACC:</a:t>
            </a:r>
            <a:r>
              <a:rPr spc="-1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Timer</a:t>
            </a:r>
            <a:r>
              <a:rPr spc="5" dirty="0">
                <a:cs typeface="Verdana" panose="020B0604030504040204"/>
              </a:rPr>
              <a:t> </a:t>
            </a:r>
            <a:r>
              <a:rPr dirty="0">
                <a:cs typeface="Verdana" panose="020B0604030504040204"/>
              </a:rPr>
              <a:t>accumulator</a:t>
            </a:r>
            <a:r>
              <a:rPr spc="-10" dirty="0">
                <a:cs typeface="Verdana" panose="020B0604030504040204"/>
              </a:rPr>
              <a:t> </a:t>
            </a:r>
            <a:r>
              <a:rPr dirty="0">
                <a:cs typeface="Verdana" panose="020B0604030504040204"/>
              </a:rPr>
              <a:t>(accumulated </a:t>
            </a:r>
            <a:r>
              <a:rPr spc="-5" dirty="0">
                <a:cs typeface="Verdana" panose="020B0604030504040204"/>
              </a:rPr>
              <a:t>time</a:t>
            </a:r>
            <a:r>
              <a:rPr spc="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value)</a:t>
            </a:r>
            <a:endParaRPr sz="1600"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/>
          <p:nvPr/>
        </p:nvSpPr>
        <p:spPr>
          <a:xfrm>
            <a:off x="467544" y="260648"/>
            <a:ext cx="7992888" cy="295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Timer</a:t>
            </a:r>
            <a:r>
              <a:rPr sz="2800" b="1" spc="-2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Delay</a:t>
            </a:r>
            <a:r>
              <a:rPr sz="2800" b="1" spc="-2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Off</a:t>
            </a:r>
            <a:r>
              <a:rPr sz="2800" b="1" spc="-2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800" b="1" spc="-10" dirty="0">
                <a:solidFill>
                  <a:srgbClr val="FF0000"/>
                </a:solidFill>
                <a:cs typeface="Verdana" panose="020B0604030504040204"/>
              </a:rPr>
              <a:t>(TOF)</a:t>
            </a:r>
            <a:endParaRPr sz="2800" dirty="0">
              <a:solidFill>
                <a:srgbClr val="FF0000"/>
              </a:solidFill>
              <a:cs typeface="Verdana" panose="020B0604030504040204"/>
            </a:endParaRPr>
          </a:p>
          <a:p>
            <a:pPr marL="170815" indent="-171450" algn="just">
              <a:lnSpc>
                <a:spcPct val="100000"/>
              </a:lnSpc>
              <a:spcBef>
                <a:spcPts val="1650"/>
              </a:spcBef>
              <a:buChar char="•"/>
              <a:tabLst>
                <a:tab pos="171450" algn="l"/>
              </a:tabLst>
            </a:pPr>
            <a:r>
              <a:rPr sz="2400" spc="-5" dirty="0">
                <a:cs typeface="Verdana" panose="020B0604030504040204"/>
              </a:rPr>
              <a:t>The</a:t>
            </a:r>
            <a:r>
              <a:rPr sz="2400" spc="-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TOF timer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functions</a:t>
            </a:r>
            <a:r>
              <a:rPr sz="2400" spc="-25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the</a:t>
            </a:r>
            <a:r>
              <a:rPr sz="2400" spc="-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opposite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of</a:t>
            </a:r>
            <a:r>
              <a:rPr sz="2400" spc="-1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the TON timer.</a:t>
            </a:r>
            <a:endParaRPr sz="2400" dirty="0">
              <a:cs typeface="Verdana" panose="020B0604030504040204"/>
            </a:endParaRPr>
          </a:p>
          <a:p>
            <a:pPr marL="371475" marR="158115" lvl="1" indent="-143510" algn="just">
              <a:lnSpc>
                <a:spcPct val="100000"/>
              </a:lnSpc>
              <a:spcBef>
                <a:spcPts val="220"/>
              </a:spcBef>
              <a:buChar char="–"/>
              <a:tabLst>
                <a:tab pos="372110" algn="l"/>
              </a:tabLst>
            </a:pPr>
            <a:r>
              <a:rPr sz="2000" spc="-5" dirty="0">
                <a:cs typeface="Verdana" panose="020B0604030504040204"/>
              </a:rPr>
              <a:t>De-Energizing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I:1/0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causes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timer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to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run for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4.5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seconds.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The </a:t>
            </a:r>
            <a:r>
              <a:rPr sz="2000" spc="-3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DN bit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is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initially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set.</a:t>
            </a:r>
            <a:endParaRPr sz="2000" dirty="0">
              <a:cs typeface="Verdana" panose="020B0604030504040204"/>
            </a:endParaRPr>
          </a:p>
          <a:p>
            <a:pPr marL="371475" marR="5080" lvl="1" indent="-143510" algn="just">
              <a:lnSpc>
                <a:spcPct val="100000"/>
              </a:lnSpc>
              <a:spcBef>
                <a:spcPts val="215"/>
              </a:spcBef>
              <a:buChar char="–"/>
              <a:tabLst>
                <a:tab pos="372110" algn="l"/>
              </a:tabLst>
            </a:pPr>
            <a:r>
              <a:rPr sz="2000" dirty="0">
                <a:cs typeface="Verdana" panose="020B0604030504040204"/>
              </a:rPr>
              <a:t>At</a:t>
            </a:r>
            <a:r>
              <a:rPr sz="2000" spc="-5" dirty="0">
                <a:cs typeface="Verdana" panose="020B0604030504040204"/>
              </a:rPr>
              <a:t> the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end</a:t>
            </a:r>
            <a:r>
              <a:rPr sz="2000" spc="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of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4.5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seconds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output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(DN)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goes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off.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When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input </a:t>
            </a:r>
            <a:r>
              <a:rPr sz="2000" spc="-305" dirty="0">
                <a:cs typeface="Verdana" panose="020B0604030504040204"/>
              </a:rPr>
              <a:t> </a:t>
            </a:r>
            <a:r>
              <a:rPr sz="2000" dirty="0">
                <a:cs typeface="Verdana" panose="020B0604030504040204"/>
              </a:rPr>
              <a:t>is</a:t>
            </a:r>
            <a:r>
              <a:rPr sz="2000" spc="-5" dirty="0">
                <a:cs typeface="Verdana" panose="020B0604030504040204"/>
              </a:rPr>
              <a:t> energized</a:t>
            </a:r>
            <a:r>
              <a:rPr sz="2000" spc="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timer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resets</a:t>
            </a:r>
            <a:r>
              <a:rPr sz="2000" spc="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to 0.</a:t>
            </a:r>
            <a:endParaRPr sz="2000" dirty="0">
              <a:cs typeface="Verdana" panose="020B0604030504040204"/>
            </a:endParaRPr>
          </a:p>
          <a:p>
            <a:pPr marL="371475" marR="429260" lvl="1" indent="-143510" algn="just">
              <a:lnSpc>
                <a:spcPct val="100000"/>
              </a:lnSpc>
              <a:spcBef>
                <a:spcPts val="215"/>
              </a:spcBef>
              <a:buChar char="–"/>
              <a:tabLst>
                <a:tab pos="372110" algn="l"/>
              </a:tabLst>
            </a:pPr>
            <a:r>
              <a:rPr sz="2000" spc="-5" dirty="0">
                <a:cs typeface="Verdana" panose="020B0604030504040204"/>
              </a:rPr>
              <a:t>If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input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I:1/0</a:t>
            </a:r>
            <a:r>
              <a:rPr sz="2000" spc="10" dirty="0">
                <a:cs typeface="Verdana" panose="020B0604030504040204"/>
              </a:rPr>
              <a:t> </a:t>
            </a:r>
            <a:r>
              <a:rPr sz="2000" dirty="0">
                <a:cs typeface="Verdana" panose="020B0604030504040204"/>
              </a:rPr>
              <a:t>is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turned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on during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timing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interval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(for </a:t>
            </a:r>
            <a:r>
              <a:rPr sz="2000" spc="-3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example, after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2.7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seconds), the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timer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resets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to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0.</a:t>
            </a:r>
            <a:endParaRPr sz="2000" dirty="0">
              <a:cs typeface="Verdana" panose="020B0604030504040204"/>
            </a:endParaRPr>
          </a:p>
        </p:txBody>
      </p:sp>
      <p:pic>
        <p:nvPicPr>
          <p:cNvPr id="3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5576" y="3782346"/>
            <a:ext cx="7992888" cy="28083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5179</Words>
  <Application>WPS Presentation</Application>
  <PresentationFormat>On-screen Show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manka</cp:lastModifiedBy>
  <cp:revision>67</cp:revision>
  <dcterms:created xsi:type="dcterms:W3CDTF">2022-05-19T05:45:00Z</dcterms:created>
  <dcterms:modified xsi:type="dcterms:W3CDTF">2023-06-14T07:27:29Z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A0232D36A614474996BB544565AA8AB6</vt:lpwstr>
  </property>
  <property fmtid="{D5CDD505-2E9C-101B-9397-08002B2CF9AE}" pid="3" name="KSOProductBuildVer">
    <vt:lpwstr>1033-11.2.0.11537</vt:lpwstr>
  </property>
</Properties>
</file>