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6" r:id="rId4"/>
    <p:sldId id="265" r:id="rId5"/>
    <p:sldId id="264" r:id="rId6"/>
    <p:sldId id="263" r:id="rId7"/>
    <p:sldId id="262" r:id="rId8"/>
    <p:sldId id="261" r:id="rId10"/>
    <p:sldId id="260" r:id="rId11"/>
    <p:sldId id="259" r:id="rId12"/>
    <p:sldId id="258" r:id="rId13"/>
    <p:sldId id="257" r:id="rId14"/>
    <p:sldId id="267" r:id="rId15"/>
    <p:sldId id="268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8A58C-331B-4C2E-AAA3-B561FA429C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8B58-EFA7-4D35-AB30-345633366D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D8B58-EFA7-4D35-AB30-345633366D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D8B58-EFA7-4D35-AB30-345633366D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BF0A-4F3D-4AF6-B27F-BB0A015CC4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48DD-95E3-42B2-9CD5-0EB9368233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764705"/>
            <a:ext cx="8136904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cs typeface="Verdana" panose="020B0604030504040204"/>
              </a:rPr>
              <a:t>Programmable</a:t>
            </a:r>
            <a:r>
              <a:rPr sz="3200" b="1" spc="-3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3200" b="1" spc="-5" dirty="0">
                <a:solidFill>
                  <a:srgbClr val="FF0000"/>
                </a:solidFill>
                <a:cs typeface="Verdana" panose="020B0604030504040204"/>
              </a:rPr>
              <a:t>Logic </a:t>
            </a:r>
            <a:r>
              <a:rPr sz="3200" b="1" spc="-60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3200" b="1" spc="-5" dirty="0">
                <a:solidFill>
                  <a:srgbClr val="FF0000"/>
                </a:solidFill>
                <a:cs typeface="Verdana" panose="020B0604030504040204"/>
              </a:rPr>
              <a:t>Controllers</a:t>
            </a:r>
            <a:endParaRPr sz="3200" dirty="0">
              <a:solidFill>
                <a:srgbClr val="FF0000"/>
              </a:solidFill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solidFill>
                <a:srgbClr val="FF0000"/>
              </a:solidFill>
              <a:cs typeface="Verdana" panose="020B0604030504040204"/>
            </a:endParaRPr>
          </a:p>
          <a:p>
            <a:pPr marR="4445" algn="ctr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cs typeface="Verdana" panose="020B0604030504040204"/>
              </a:rPr>
              <a:t>PLC</a:t>
            </a:r>
            <a:r>
              <a:rPr sz="2400" spc="-15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0000"/>
                </a:solidFill>
                <a:cs typeface="Verdana" panose="020B0604030504040204"/>
              </a:rPr>
              <a:t>Counter</a:t>
            </a:r>
            <a:r>
              <a:rPr sz="240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0000"/>
                </a:solidFill>
                <a:cs typeface="Verdana" panose="020B0604030504040204"/>
              </a:rPr>
              <a:t>Functions</a:t>
            </a:r>
            <a:endParaRPr lang="en-US" sz="2400" spc="-10" dirty="0">
              <a:solidFill>
                <a:srgbClr val="FF0000"/>
              </a:solidFill>
              <a:cs typeface="Verdana" panose="020B0604030504040204"/>
            </a:endParaRPr>
          </a:p>
          <a:p>
            <a:pPr marR="4445" algn="ctr">
              <a:lnSpc>
                <a:spcPct val="100000"/>
              </a:lnSpc>
            </a:pPr>
            <a:endParaRPr lang="en-US" sz="2400" spc="-10" dirty="0">
              <a:solidFill>
                <a:srgbClr val="FF0000"/>
              </a:solidFill>
              <a:cs typeface="Verdana" panose="020B0604030504040204"/>
            </a:endParaRPr>
          </a:p>
          <a:p>
            <a:pPr marR="4445" algn="ctr">
              <a:lnSpc>
                <a:spcPct val="100000"/>
              </a:lnSpc>
            </a:pPr>
            <a:endParaRPr lang="en-US" sz="2800" spc="-10" dirty="0">
              <a:solidFill>
                <a:srgbClr val="FF0000"/>
              </a:solidFill>
              <a:cs typeface="Verdana" panose="020B0604030504040204"/>
            </a:endParaRPr>
          </a:p>
          <a:p>
            <a:pPr marR="4445" algn="ctr">
              <a:lnSpc>
                <a:spcPct val="100000"/>
              </a:lnSpc>
            </a:pPr>
            <a:endParaRPr sz="28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9"/>
          <p:cNvSpPr txBox="1"/>
          <p:nvPr/>
        </p:nvSpPr>
        <p:spPr>
          <a:xfrm>
            <a:off x="539552" y="3068960"/>
            <a:ext cx="6840760" cy="265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cs typeface="Verdana" panose="020B0604030504040204"/>
              </a:rPr>
              <a:t>Outline</a:t>
            </a:r>
            <a:endParaRPr sz="3200" dirty="0">
              <a:solidFill>
                <a:srgbClr val="FF0000"/>
              </a:solidFill>
              <a:cs typeface="Verdana" panose="020B0604030504040204"/>
            </a:endParaRPr>
          </a:p>
          <a:p>
            <a:pPr marL="170815" indent="-171450">
              <a:lnSpc>
                <a:spcPct val="150000"/>
              </a:lnSpc>
              <a:spcBef>
                <a:spcPts val="1650"/>
              </a:spcBef>
              <a:buChar char="•"/>
              <a:tabLst>
                <a:tab pos="171450" algn="l"/>
              </a:tabLst>
            </a:pPr>
            <a:r>
              <a:rPr sz="2400" spc="-10" dirty="0">
                <a:cs typeface="Verdana" panose="020B0604030504040204"/>
              </a:rPr>
              <a:t>Introduction</a:t>
            </a:r>
            <a:endParaRPr sz="2400" dirty="0">
              <a:cs typeface="Verdana" panose="020B0604030504040204"/>
            </a:endParaRPr>
          </a:p>
          <a:p>
            <a:pPr marL="170815" indent="-171450">
              <a:lnSpc>
                <a:spcPct val="150000"/>
              </a:lnSpc>
              <a:spcBef>
                <a:spcPts val="340"/>
              </a:spcBef>
              <a:buChar char="•"/>
              <a:tabLst>
                <a:tab pos="171450" algn="l"/>
              </a:tabLst>
            </a:pPr>
            <a:r>
              <a:rPr sz="2400" spc="-5" dirty="0">
                <a:cs typeface="Verdana" panose="020B0604030504040204"/>
              </a:rPr>
              <a:t>PLC</a:t>
            </a:r>
            <a:r>
              <a:rPr sz="2400" spc="-10" dirty="0">
                <a:cs typeface="Verdana" panose="020B0604030504040204"/>
              </a:rPr>
              <a:t> Counter</a:t>
            </a:r>
            <a:r>
              <a:rPr sz="240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Functions</a:t>
            </a:r>
            <a:endParaRPr sz="2400" dirty="0">
              <a:cs typeface="Verdana" panose="020B0604030504040204"/>
            </a:endParaRPr>
          </a:p>
          <a:p>
            <a:pPr marL="170815" indent="-171450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z="2400" spc="-10" dirty="0">
                <a:cs typeface="Verdana" panose="020B0604030504040204"/>
              </a:rPr>
              <a:t>Examples</a:t>
            </a:r>
            <a:r>
              <a:rPr sz="2400" spc="20" dirty="0">
                <a:cs typeface="Verdana" panose="020B0604030504040204"/>
              </a:rPr>
              <a:t> </a:t>
            </a:r>
            <a:r>
              <a:rPr sz="2400" spc="-5" dirty="0">
                <a:cs typeface="Verdana" panose="020B0604030504040204"/>
              </a:rPr>
              <a:t>of</a:t>
            </a:r>
            <a:r>
              <a:rPr sz="2400" spc="2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Counter</a:t>
            </a:r>
            <a:r>
              <a:rPr sz="2400" spc="2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Function</a:t>
            </a:r>
            <a:r>
              <a:rPr sz="2400" spc="30" dirty="0">
                <a:cs typeface="Verdana" panose="020B0604030504040204"/>
              </a:rPr>
              <a:t> </a:t>
            </a:r>
            <a:r>
              <a:rPr sz="2400" spc="-10" dirty="0">
                <a:cs typeface="Verdana" panose="020B0604030504040204"/>
              </a:rPr>
              <a:t>Applications</a:t>
            </a:r>
            <a:endParaRPr sz="2400"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 txBox="1"/>
          <p:nvPr/>
        </p:nvSpPr>
        <p:spPr>
          <a:xfrm>
            <a:off x="179512" y="1052736"/>
            <a:ext cx="8352928" cy="4720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+mj-lt"/>
                <a:cs typeface="Verdana" panose="020B0604030504040204"/>
              </a:rPr>
              <a:t>Counter</a:t>
            </a:r>
            <a:r>
              <a:rPr sz="2400" b="1" spc="-20" dirty="0">
                <a:solidFill>
                  <a:srgbClr val="FF0000"/>
                </a:solidFill>
                <a:latin typeface="+mj-lt"/>
                <a:cs typeface="Verdana" panose="020B0604030504040204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+mj-lt"/>
                <a:cs typeface="Verdana" panose="020B0604030504040204"/>
              </a:rPr>
              <a:t>Applications</a:t>
            </a:r>
            <a:endParaRPr sz="2400" dirty="0">
              <a:solidFill>
                <a:srgbClr val="FF0000"/>
              </a:solidFill>
              <a:latin typeface="+mj-lt"/>
              <a:cs typeface="Verdana" panose="020B0604030504040204"/>
            </a:endParaRPr>
          </a:p>
          <a:p>
            <a:pPr marL="170815" indent="-171450" algn="just">
              <a:lnSpc>
                <a:spcPct val="150000"/>
              </a:lnSpc>
              <a:spcBef>
                <a:spcPts val="1650"/>
              </a:spcBef>
              <a:buChar char="•"/>
              <a:tabLst>
                <a:tab pos="171450" algn="l"/>
              </a:tabLst>
            </a:pPr>
            <a:r>
              <a:rPr sz="2400" spc="-10" dirty="0">
                <a:latin typeface="+mj-lt"/>
                <a:cs typeface="Verdana" panose="020B0604030504040204"/>
              </a:rPr>
              <a:t>Straight</a:t>
            </a:r>
            <a:r>
              <a:rPr sz="2400" spc="15" dirty="0">
                <a:latin typeface="+mj-lt"/>
                <a:cs typeface="Verdana" panose="020B0604030504040204"/>
              </a:rPr>
              <a:t> </a:t>
            </a:r>
            <a:r>
              <a:rPr sz="2400" spc="-10" dirty="0">
                <a:latin typeface="+mj-lt"/>
                <a:cs typeface="Verdana" panose="020B0604030504040204"/>
              </a:rPr>
              <a:t>counting</a:t>
            </a:r>
            <a:r>
              <a:rPr sz="2400" spc="2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in a</a:t>
            </a:r>
            <a:r>
              <a:rPr sz="2400" spc="5" dirty="0">
                <a:latin typeface="+mj-lt"/>
                <a:cs typeface="Verdana" panose="020B0604030504040204"/>
              </a:rPr>
              <a:t> </a:t>
            </a:r>
            <a:r>
              <a:rPr sz="2400" spc="-10" dirty="0">
                <a:latin typeface="+mj-lt"/>
                <a:cs typeface="Verdana" panose="020B0604030504040204"/>
              </a:rPr>
              <a:t>process</a:t>
            </a:r>
            <a:endParaRPr sz="2400" dirty="0">
              <a:latin typeface="+mj-lt"/>
              <a:cs typeface="Verdana" panose="020B0604030504040204"/>
            </a:endParaRPr>
          </a:p>
          <a:p>
            <a:pPr marL="371475" marR="5080" indent="-143510" algn="just">
              <a:lnSpc>
                <a:spcPct val="150000"/>
              </a:lnSpc>
              <a:spcBef>
                <a:spcPts val="295"/>
              </a:spcBef>
            </a:pPr>
            <a:r>
              <a:rPr sz="2000" dirty="0">
                <a:latin typeface="+mj-lt"/>
                <a:cs typeface="Verdana" panose="020B0604030504040204"/>
              </a:rPr>
              <a:t>– </a:t>
            </a:r>
            <a:r>
              <a:rPr sz="2400" spc="-5" dirty="0">
                <a:latin typeface="+mj-lt"/>
                <a:cs typeface="Verdana" panose="020B0604030504040204"/>
              </a:rPr>
              <a:t>The </a:t>
            </a:r>
            <a:r>
              <a:rPr sz="2400" dirty="0">
                <a:latin typeface="+mj-lt"/>
                <a:cs typeface="Verdana" panose="020B0604030504040204"/>
              </a:rPr>
              <a:t>counter output goes on after the set count </a:t>
            </a:r>
            <a:r>
              <a:rPr sz="2400" spc="-5" dirty="0">
                <a:latin typeface="+mj-lt"/>
                <a:cs typeface="Verdana" panose="020B0604030504040204"/>
              </a:rPr>
              <a:t>is </a:t>
            </a:r>
            <a:r>
              <a:rPr sz="240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received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dirty="0">
                <a:latin typeface="+mj-lt"/>
                <a:cs typeface="Verdana" panose="020B0604030504040204"/>
              </a:rPr>
              <a:t>by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repetitive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pulses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dirty="0">
                <a:latin typeface="+mj-lt"/>
                <a:cs typeface="Verdana" panose="020B0604030504040204"/>
              </a:rPr>
              <a:t>to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dirty="0">
                <a:latin typeface="+mj-lt"/>
                <a:cs typeface="Verdana" panose="020B0604030504040204"/>
              </a:rPr>
              <a:t>the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dirty="0">
                <a:latin typeface="+mj-lt"/>
                <a:cs typeface="Verdana" panose="020B0604030504040204"/>
              </a:rPr>
              <a:t>counter</a:t>
            </a:r>
            <a:r>
              <a:rPr sz="2400" spc="2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input.</a:t>
            </a:r>
            <a:endParaRPr sz="2000" dirty="0">
              <a:latin typeface="+mj-lt"/>
              <a:cs typeface="Verdana" panose="020B0604030504040204"/>
            </a:endParaRPr>
          </a:p>
          <a:p>
            <a:pPr marL="171450" marR="204470" indent="-171450" algn="just">
              <a:lnSpc>
                <a:spcPct val="150000"/>
              </a:lnSpc>
              <a:spcBef>
                <a:spcPts val="330"/>
              </a:spcBef>
              <a:buChar char="•"/>
              <a:tabLst>
                <a:tab pos="171450" algn="l"/>
              </a:tabLst>
            </a:pPr>
            <a:r>
              <a:rPr sz="2400" spc="-5" dirty="0">
                <a:latin typeface="+mj-lt"/>
                <a:cs typeface="Verdana" panose="020B0604030504040204"/>
              </a:rPr>
              <a:t>A</a:t>
            </a:r>
            <a:r>
              <a:rPr sz="2400" spc="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process</a:t>
            </a:r>
            <a:r>
              <a:rPr sz="2400" spc="3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where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a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timed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interval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is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started </a:t>
            </a:r>
            <a:r>
              <a:rPr sz="2400" spc="-475" dirty="0">
                <a:latin typeface="+mj-lt"/>
                <a:cs typeface="Verdana" panose="020B0604030504040204"/>
              </a:rPr>
              <a:t> </a:t>
            </a:r>
            <a:r>
              <a:rPr sz="2400" spc="-10" dirty="0">
                <a:latin typeface="+mj-lt"/>
                <a:cs typeface="Verdana" panose="020B0604030504040204"/>
              </a:rPr>
              <a:t>when</a:t>
            </a:r>
            <a:r>
              <a:rPr sz="2400" spc="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a</a:t>
            </a:r>
            <a:r>
              <a:rPr sz="2400" spc="5" dirty="0">
                <a:latin typeface="+mj-lt"/>
                <a:cs typeface="Verdana" panose="020B0604030504040204"/>
              </a:rPr>
              <a:t> </a:t>
            </a:r>
            <a:r>
              <a:rPr sz="2400" spc="-10" dirty="0">
                <a:latin typeface="+mj-lt"/>
                <a:cs typeface="Verdana" panose="020B0604030504040204"/>
              </a:rPr>
              <a:t>count</a:t>
            </a:r>
            <a:r>
              <a:rPr sz="2400" spc="25" dirty="0">
                <a:latin typeface="+mj-lt"/>
                <a:cs typeface="Verdana" panose="020B0604030504040204"/>
              </a:rPr>
              <a:t> </a:t>
            </a:r>
            <a:r>
              <a:rPr sz="2400" spc="-10" dirty="0">
                <a:latin typeface="+mj-lt"/>
                <a:cs typeface="Verdana" panose="020B0604030504040204"/>
              </a:rPr>
              <a:t>reaches</a:t>
            </a:r>
            <a:r>
              <a:rPr sz="2400" spc="1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a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spc="-10" dirty="0">
                <a:latin typeface="+mj-lt"/>
                <a:cs typeface="Verdana" panose="020B0604030504040204"/>
              </a:rPr>
              <a:t>preset</a:t>
            </a:r>
            <a:r>
              <a:rPr sz="2400" spc="5" dirty="0">
                <a:latin typeface="+mj-lt"/>
                <a:cs typeface="Verdana" panose="020B0604030504040204"/>
              </a:rPr>
              <a:t> </a:t>
            </a:r>
            <a:r>
              <a:rPr sz="2400" spc="-10" dirty="0">
                <a:latin typeface="+mj-lt"/>
                <a:cs typeface="Verdana" panose="020B0604030504040204"/>
              </a:rPr>
              <a:t>value</a:t>
            </a:r>
            <a:endParaRPr sz="2400" dirty="0">
              <a:latin typeface="+mj-lt"/>
              <a:cs typeface="Verdana" panose="020B0604030504040204"/>
            </a:endParaRPr>
          </a:p>
          <a:p>
            <a:pPr marL="170815" marR="39370" indent="-171450" algn="just">
              <a:lnSpc>
                <a:spcPct val="150000"/>
              </a:lnSpc>
              <a:spcBef>
                <a:spcPts val="340"/>
              </a:spcBef>
              <a:buChar char="•"/>
              <a:tabLst>
                <a:tab pos="171450" algn="l"/>
              </a:tabLst>
            </a:pPr>
            <a:r>
              <a:rPr sz="2400" spc="-5" dirty="0">
                <a:latin typeface="+mj-lt"/>
                <a:cs typeface="Verdana" panose="020B0604030504040204"/>
              </a:rPr>
              <a:t>A</a:t>
            </a:r>
            <a:r>
              <a:rPr sz="2400" spc="5" dirty="0">
                <a:latin typeface="+mj-lt"/>
                <a:cs typeface="Verdana" panose="020B0604030504040204"/>
              </a:rPr>
              <a:t> </a:t>
            </a:r>
            <a:r>
              <a:rPr sz="2400" spc="-10" dirty="0">
                <a:latin typeface="+mj-lt"/>
                <a:cs typeface="Verdana" panose="020B0604030504040204"/>
              </a:rPr>
              <a:t>process</a:t>
            </a:r>
            <a:r>
              <a:rPr sz="2400" spc="30" dirty="0">
                <a:latin typeface="+mj-lt"/>
                <a:cs typeface="Verdana" panose="020B0604030504040204"/>
              </a:rPr>
              <a:t> </a:t>
            </a:r>
            <a:r>
              <a:rPr sz="2400" spc="-10" dirty="0">
                <a:latin typeface="+mj-lt"/>
                <a:cs typeface="Verdana" panose="020B0604030504040204"/>
              </a:rPr>
              <a:t>where</a:t>
            </a:r>
            <a:r>
              <a:rPr sz="2400" spc="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a</a:t>
            </a:r>
            <a:r>
              <a:rPr sz="2400" spc="5" dirty="0">
                <a:latin typeface="+mj-lt"/>
                <a:cs typeface="Verdana" panose="020B0604030504040204"/>
              </a:rPr>
              <a:t> </a:t>
            </a:r>
            <a:r>
              <a:rPr sz="2400" spc="-10" dirty="0">
                <a:latin typeface="+mj-lt"/>
                <a:cs typeface="Verdana" panose="020B0604030504040204"/>
              </a:rPr>
              <a:t>count</a:t>
            </a:r>
            <a:r>
              <a:rPr sz="2400" spc="1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of</a:t>
            </a:r>
            <a:r>
              <a:rPr sz="2400" spc="1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events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is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to</a:t>
            </a:r>
            <a:r>
              <a:rPr sz="2400" spc="1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start </a:t>
            </a:r>
            <a:r>
              <a:rPr sz="2400" spc="-47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after</a:t>
            </a:r>
            <a:r>
              <a:rPr sz="2400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a</a:t>
            </a:r>
            <a:r>
              <a:rPr sz="2400" spc="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fixed</a:t>
            </a:r>
            <a:r>
              <a:rPr sz="2400" spc="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time</a:t>
            </a:r>
            <a:r>
              <a:rPr sz="2400" spc="5" dirty="0">
                <a:latin typeface="+mj-lt"/>
                <a:cs typeface="Verdana" panose="020B0604030504040204"/>
              </a:rPr>
              <a:t> </a:t>
            </a:r>
            <a:r>
              <a:rPr sz="2400" spc="-5" dirty="0">
                <a:latin typeface="+mj-lt"/>
                <a:cs typeface="Verdana" panose="020B0604030504040204"/>
              </a:rPr>
              <a:t>interval</a:t>
            </a:r>
            <a:endParaRPr sz="2400" dirty="0">
              <a:latin typeface="+mj-lt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/>
          <p:cNvGrpSpPr/>
          <p:nvPr/>
        </p:nvGrpSpPr>
        <p:grpSpPr>
          <a:xfrm>
            <a:off x="478867" y="404664"/>
            <a:ext cx="8485621" cy="5679797"/>
            <a:chOff x="1606296" y="1231391"/>
            <a:chExt cx="4559300" cy="3416300"/>
          </a:xfrm>
        </p:grpSpPr>
        <p:pic>
          <p:nvPicPr>
            <p:cNvPr id="3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13188" y="2625187"/>
              <a:ext cx="4184123" cy="1927290"/>
            </a:xfrm>
            <a:prstGeom prst="rect">
              <a:avLst/>
            </a:prstGeom>
          </p:spPr>
        </p:pic>
        <p:sp>
          <p:nvSpPr>
            <p:cNvPr id="4" name="object 7"/>
            <p:cNvSpPr/>
            <p:nvPr/>
          </p:nvSpPr>
          <p:spPr>
            <a:xfrm>
              <a:off x="1606296" y="123139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4"/>
          <p:cNvSpPr txBox="1"/>
          <p:nvPr/>
        </p:nvSpPr>
        <p:spPr>
          <a:xfrm>
            <a:off x="539552" y="620688"/>
            <a:ext cx="7704856" cy="1914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cs typeface="Verdana" panose="020B0604030504040204"/>
              </a:rPr>
              <a:t>Straight</a:t>
            </a:r>
            <a:r>
              <a:rPr sz="2000" b="1" spc="-15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000" b="1" spc="-5" dirty="0">
                <a:solidFill>
                  <a:srgbClr val="FF0000"/>
                </a:solidFill>
                <a:cs typeface="Verdana" panose="020B0604030504040204"/>
              </a:rPr>
              <a:t>Counting</a:t>
            </a:r>
            <a:r>
              <a:rPr sz="2000" b="1" spc="-1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000" b="1" spc="-5" dirty="0">
                <a:solidFill>
                  <a:srgbClr val="FF0000"/>
                </a:solidFill>
                <a:cs typeface="Verdana" panose="020B0604030504040204"/>
              </a:rPr>
              <a:t>in</a:t>
            </a:r>
            <a:r>
              <a:rPr sz="2000" b="1" spc="-1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000" b="1" dirty="0">
                <a:solidFill>
                  <a:srgbClr val="FF0000"/>
                </a:solidFill>
                <a:cs typeface="Verdana" panose="020B0604030504040204"/>
              </a:rPr>
              <a:t>a</a:t>
            </a:r>
            <a:r>
              <a:rPr sz="2000" b="1" spc="-5" dirty="0">
                <a:solidFill>
                  <a:srgbClr val="FF0000"/>
                </a:solidFill>
                <a:cs typeface="Verdana" panose="020B0604030504040204"/>
              </a:rPr>
              <a:t> Process</a:t>
            </a:r>
            <a:endParaRPr sz="2000" dirty="0">
              <a:solidFill>
                <a:srgbClr val="FF0000"/>
              </a:solidFill>
              <a:cs typeface="Verdana" panose="020B0604030504040204"/>
            </a:endParaRPr>
          </a:p>
          <a:p>
            <a:pPr marL="170815" indent="-171450" algn="just">
              <a:lnSpc>
                <a:spcPct val="100000"/>
              </a:lnSpc>
              <a:spcBef>
                <a:spcPts val="1545"/>
              </a:spcBef>
              <a:buChar char="•"/>
              <a:tabLst>
                <a:tab pos="171450" algn="l"/>
              </a:tabLst>
            </a:pPr>
            <a:r>
              <a:rPr sz="1600" dirty="0">
                <a:cs typeface="Verdana" panose="020B0604030504040204"/>
              </a:rPr>
              <a:t>After</a:t>
            </a:r>
            <a:r>
              <a:rPr sz="1600" spc="-5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a</a:t>
            </a:r>
            <a:r>
              <a:rPr sz="1600" spc="-5" dirty="0">
                <a:cs typeface="Verdana" panose="020B0604030504040204"/>
              </a:rPr>
              <a:t> certain</a:t>
            </a:r>
            <a:r>
              <a:rPr sz="1600" spc="-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number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of counts occur,</a:t>
            </a:r>
            <a:r>
              <a:rPr sz="1600" spc="-2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the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output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goes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on.</a:t>
            </a:r>
            <a:endParaRPr sz="1600" dirty="0">
              <a:cs typeface="Verdana" panose="020B0604030504040204"/>
            </a:endParaRPr>
          </a:p>
          <a:p>
            <a:pPr marL="170815" indent="-171450" algn="just">
              <a:lnSpc>
                <a:spcPct val="100000"/>
              </a:lnSpc>
              <a:spcBef>
                <a:spcPts val="110"/>
              </a:spcBef>
              <a:buChar char="•"/>
              <a:tabLst>
                <a:tab pos="171450" algn="l"/>
              </a:tabLst>
            </a:pPr>
            <a:r>
              <a:rPr sz="1600" spc="-5" dirty="0">
                <a:cs typeface="Verdana" panose="020B0604030504040204"/>
              </a:rPr>
              <a:t>The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output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can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be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used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to energize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an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indicator.</a:t>
            </a:r>
            <a:endParaRPr lang="en-US" sz="1600" spc="-5" dirty="0">
              <a:cs typeface="Verdana" panose="020B0604030504040204"/>
            </a:endParaRPr>
          </a:p>
          <a:p>
            <a:pPr marL="170815" indent="-171450" algn="just">
              <a:lnSpc>
                <a:spcPct val="100000"/>
              </a:lnSpc>
              <a:spcBef>
                <a:spcPts val="110"/>
              </a:spcBef>
              <a:tabLst>
                <a:tab pos="171450" algn="l"/>
              </a:tabLst>
            </a:pPr>
            <a:endParaRPr sz="1600" dirty="0">
              <a:cs typeface="Verdana" panose="020B0604030504040204"/>
            </a:endParaRPr>
          </a:p>
          <a:p>
            <a:pPr marL="171450" marR="5080" indent="-171450" algn="just">
              <a:lnSpc>
                <a:spcPts val="970"/>
              </a:lnSpc>
              <a:spcBef>
                <a:spcPts val="230"/>
              </a:spcBef>
              <a:buChar char="•"/>
              <a:tabLst>
                <a:tab pos="171450" algn="l"/>
              </a:tabLst>
            </a:pPr>
            <a:r>
              <a:rPr sz="1600" spc="-5" dirty="0">
                <a:cs typeface="Verdana" panose="020B0604030504040204"/>
              </a:rPr>
              <a:t>The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output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status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could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also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be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utilized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in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the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ladder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diagram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logic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in </a:t>
            </a:r>
            <a:r>
              <a:rPr sz="1600" spc="-30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the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form of</a:t>
            </a:r>
            <a:r>
              <a:rPr sz="1600" dirty="0">
                <a:cs typeface="Verdana" panose="020B0604030504040204"/>
              </a:rPr>
              <a:t> a </a:t>
            </a:r>
            <a:r>
              <a:rPr sz="1600" spc="-5" dirty="0">
                <a:cs typeface="Verdana" panose="020B0604030504040204"/>
              </a:rPr>
              <a:t>contact.</a:t>
            </a:r>
            <a:endParaRPr lang="en-US" sz="1600" spc="-5" dirty="0">
              <a:cs typeface="Verdana" panose="020B0604030504040204"/>
            </a:endParaRPr>
          </a:p>
          <a:p>
            <a:pPr marL="171450" marR="5080" indent="-171450" algn="just">
              <a:lnSpc>
                <a:spcPts val="970"/>
              </a:lnSpc>
              <a:spcBef>
                <a:spcPts val="230"/>
              </a:spcBef>
              <a:buChar char="•"/>
              <a:tabLst>
                <a:tab pos="171450" algn="l"/>
              </a:tabLst>
            </a:pPr>
            <a:endParaRPr sz="1600" dirty="0">
              <a:cs typeface="Verdana" panose="020B0604030504040204"/>
            </a:endParaRPr>
          </a:p>
          <a:p>
            <a:pPr marL="171450" marR="111760" indent="-171450" algn="just">
              <a:lnSpc>
                <a:spcPts val="970"/>
              </a:lnSpc>
              <a:spcBef>
                <a:spcPts val="220"/>
              </a:spcBef>
              <a:buChar char="•"/>
              <a:tabLst>
                <a:tab pos="171450" algn="l"/>
              </a:tabLst>
            </a:pPr>
            <a:r>
              <a:rPr sz="1600" spc="-5" dirty="0">
                <a:cs typeface="Verdana" panose="020B0604030504040204"/>
              </a:rPr>
              <a:t>Either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counter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will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function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(count)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if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its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input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dirty="0">
                <a:cs typeface="Verdana" panose="020B0604030504040204"/>
              </a:rPr>
              <a:t>rung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transitions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from </a:t>
            </a:r>
            <a:r>
              <a:rPr sz="1600" spc="-30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false-to-true.</a:t>
            </a:r>
            <a:endParaRPr sz="1600" dirty="0">
              <a:cs typeface="Verdana" panose="020B0604030504040204"/>
            </a:endParaRPr>
          </a:p>
          <a:p>
            <a:pPr marL="171450" marR="407035" indent="-171450" algn="just">
              <a:lnSpc>
                <a:spcPts val="970"/>
              </a:lnSpc>
              <a:spcBef>
                <a:spcPts val="220"/>
              </a:spcBef>
              <a:buChar char="•"/>
              <a:tabLst>
                <a:tab pos="171450" algn="l"/>
              </a:tabLst>
            </a:pPr>
            <a:r>
              <a:rPr sz="1600" spc="-5" dirty="0">
                <a:cs typeface="Verdana" panose="020B0604030504040204"/>
              </a:rPr>
              <a:t>After</a:t>
            </a:r>
            <a:r>
              <a:rPr sz="16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the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count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input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receives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18</a:t>
            </a:r>
            <a:r>
              <a:rPr sz="1600" spc="1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pulses,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the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O:2/0</a:t>
            </a:r>
            <a:r>
              <a:rPr sz="1600" spc="5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output</a:t>
            </a:r>
            <a:r>
              <a:rPr sz="1600" spc="1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will </a:t>
            </a:r>
            <a:r>
              <a:rPr sz="1600" spc="-300" dirty="0">
                <a:cs typeface="Verdana" panose="020B0604030504040204"/>
              </a:rPr>
              <a:t> </a:t>
            </a:r>
            <a:r>
              <a:rPr sz="1600" spc="-5" dirty="0">
                <a:cs typeface="Verdana" panose="020B0604030504040204"/>
              </a:rPr>
              <a:t>energize.</a:t>
            </a:r>
            <a:endParaRPr sz="1600"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503548" y="476672"/>
            <a:ext cx="8136904" cy="3112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7830" algn="just">
              <a:lnSpc>
                <a:spcPct val="15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Delayed</a:t>
            </a:r>
            <a:r>
              <a:rPr sz="2800" b="1" spc="-15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Start</a:t>
            </a:r>
            <a:r>
              <a:rPr sz="2800" b="1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of</a:t>
            </a:r>
            <a:r>
              <a:rPr sz="2800" b="1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the</a:t>
            </a:r>
            <a:r>
              <a:rPr sz="2800" b="1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Counting </a:t>
            </a:r>
            <a:r>
              <a:rPr sz="2800" b="1" spc="-60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2800" b="1" spc="-5" dirty="0">
                <a:solidFill>
                  <a:srgbClr val="FF0000"/>
                </a:solidFill>
                <a:cs typeface="Verdana" panose="020B0604030504040204"/>
              </a:rPr>
              <a:t>Process</a:t>
            </a:r>
            <a:endParaRPr sz="2800" dirty="0">
              <a:solidFill>
                <a:srgbClr val="FF0000"/>
              </a:solidFill>
              <a:cs typeface="Verdana" panose="020B0604030504040204"/>
            </a:endParaRPr>
          </a:p>
          <a:p>
            <a:pPr marL="171450" marR="392430" indent="-171450" algn="just">
              <a:lnSpc>
                <a:spcPct val="150000"/>
              </a:lnSpc>
              <a:spcBef>
                <a:spcPts val="575"/>
              </a:spcBef>
              <a:buChar char="•"/>
              <a:tabLst>
                <a:tab pos="171450" algn="l"/>
              </a:tabLst>
            </a:pPr>
            <a:r>
              <a:rPr sz="2000" spc="-5" dirty="0">
                <a:cs typeface="Verdana" panose="020B0604030504040204"/>
              </a:rPr>
              <a:t>In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this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process</a:t>
            </a:r>
            <a:r>
              <a:rPr sz="2000" spc="3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we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do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not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wish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to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start </a:t>
            </a:r>
            <a:r>
              <a:rPr sz="2000" spc="-5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counting</a:t>
            </a:r>
            <a:r>
              <a:rPr sz="2000" spc="2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until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one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hour</a:t>
            </a:r>
            <a:r>
              <a:rPr sz="2000" spc="1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after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process </a:t>
            </a:r>
            <a:r>
              <a:rPr sz="2000" spc="-48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starts.</a:t>
            </a:r>
            <a:endParaRPr sz="2000" dirty="0">
              <a:cs typeface="Verdana" panose="020B0604030504040204"/>
            </a:endParaRPr>
          </a:p>
          <a:p>
            <a:pPr marL="171450" marR="178435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z="2000" spc="-5" dirty="0">
                <a:cs typeface="Verdana" panose="020B0604030504040204"/>
              </a:rPr>
              <a:t>A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timer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output</a:t>
            </a:r>
            <a:r>
              <a:rPr sz="2000" spc="2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contact</a:t>
            </a:r>
            <a:r>
              <a:rPr sz="2000" spc="2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in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timer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run</a:t>
            </a:r>
            <a:r>
              <a:rPr sz="2000" spc="2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line </a:t>
            </a:r>
            <a:r>
              <a:rPr sz="2000" spc="-475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closes</a:t>
            </a:r>
            <a:r>
              <a:rPr sz="2000" spc="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after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time</a:t>
            </a:r>
            <a:r>
              <a:rPr sz="2000" spc="-10" dirty="0">
                <a:cs typeface="Verdana" panose="020B0604030504040204"/>
              </a:rPr>
              <a:t> period.</a:t>
            </a:r>
            <a:endParaRPr sz="2000" dirty="0">
              <a:cs typeface="Verdana" panose="020B0604030504040204"/>
            </a:endParaRPr>
          </a:p>
          <a:p>
            <a:pPr marL="171450" marR="5080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z="2000" spc="-5" dirty="0">
                <a:cs typeface="Verdana" panose="020B0604030504040204"/>
              </a:rPr>
              <a:t>The </a:t>
            </a:r>
            <a:r>
              <a:rPr sz="2000" spc="-10" dirty="0">
                <a:cs typeface="Verdana" panose="020B0604030504040204"/>
              </a:rPr>
              <a:t>closure</a:t>
            </a:r>
            <a:r>
              <a:rPr sz="2000" spc="2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then</a:t>
            </a:r>
            <a:r>
              <a:rPr sz="2000" spc="1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enables</a:t>
            </a:r>
            <a:r>
              <a:rPr sz="2000" spc="1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 </a:t>
            </a:r>
            <a:r>
              <a:rPr sz="2000" spc="-10" dirty="0">
                <a:cs typeface="Verdana" panose="020B0604030504040204"/>
              </a:rPr>
              <a:t>counter</a:t>
            </a:r>
            <a:r>
              <a:rPr sz="2000" spc="2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to</a:t>
            </a:r>
            <a:r>
              <a:rPr sz="2000" spc="1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start </a:t>
            </a:r>
            <a:r>
              <a:rPr sz="2000" spc="-48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counting</a:t>
            </a:r>
            <a:r>
              <a:rPr sz="2000" spc="2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input</a:t>
            </a:r>
            <a:r>
              <a:rPr sz="2000" spc="10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pulses.</a:t>
            </a:r>
            <a:endParaRPr sz="2000" dirty="0">
              <a:cs typeface="Verdana" panose="020B0604030504040204"/>
            </a:endParaRPr>
          </a:p>
          <a:p>
            <a:pPr marL="170815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z="2000" spc="-5" dirty="0">
                <a:cs typeface="Verdana" panose="020B0604030504040204"/>
              </a:rPr>
              <a:t>After</a:t>
            </a:r>
            <a:r>
              <a:rPr sz="200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a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count</a:t>
            </a:r>
            <a:r>
              <a:rPr sz="2000" spc="1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of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150,</a:t>
            </a:r>
            <a:r>
              <a:rPr sz="2000" spc="-10" dirty="0">
                <a:cs typeface="Verdana" panose="020B0604030504040204"/>
              </a:rPr>
              <a:t> </a:t>
            </a:r>
            <a:r>
              <a:rPr sz="2000" spc="-5" dirty="0">
                <a:cs typeface="Verdana" panose="020B0604030504040204"/>
              </a:rPr>
              <a:t>the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output</a:t>
            </a:r>
            <a:r>
              <a:rPr sz="2000" spc="5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comes</a:t>
            </a:r>
            <a:r>
              <a:rPr sz="2000" spc="15" dirty="0">
                <a:cs typeface="Verdana" panose="020B0604030504040204"/>
              </a:rPr>
              <a:t> </a:t>
            </a:r>
            <a:r>
              <a:rPr sz="2000" spc="-10" dirty="0">
                <a:cs typeface="Verdana" panose="020B0604030504040204"/>
              </a:rPr>
              <a:t>on.</a:t>
            </a:r>
            <a:endParaRPr sz="2000"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0"/>
          <p:cNvGrpSpPr/>
          <p:nvPr/>
        </p:nvGrpSpPr>
        <p:grpSpPr>
          <a:xfrm>
            <a:off x="598851" y="764704"/>
            <a:ext cx="8545149" cy="5750967"/>
            <a:chOff x="1606296" y="5407151"/>
            <a:chExt cx="4559300" cy="3416300"/>
          </a:xfrm>
        </p:grpSpPr>
        <p:pic>
          <p:nvPicPr>
            <p:cNvPr id="3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39289" y="6286500"/>
              <a:ext cx="4319526" cy="2311486"/>
            </a:xfrm>
            <a:prstGeom prst="rect">
              <a:avLst/>
            </a:prstGeom>
          </p:spPr>
        </p:pic>
        <p:sp>
          <p:nvSpPr>
            <p:cNvPr id="4" name="object 12"/>
            <p:cNvSpPr/>
            <p:nvPr/>
          </p:nvSpPr>
          <p:spPr>
            <a:xfrm>
              <a:off x="1606296" y="540715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9"/>
          <p:cNvSpPr txBox="1"/>
          <p:nvPr/>
        </p:nvSpPr>
        <p:spPr>
          <a:xfrm>
            <a:off x="971600" y="1124744"/>
            <a:ext cx="281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Ladder</a:t>
            </a:r>
            <a:r>
              <a:rPr sz="1800" b="1" spc="-2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Logic</a:t>
            </a:r>
            <a:r>
              <a:rPr sz="1800" b="1" spc="-1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Example</a:t>
            </a:r>
            <a:endParaRPr sz="18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442594" y="116632"/>
            <a:ext cx="7704856" cy="3708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Objectives</a:t>
            </a:r>
            <a:endParaRPr sz="24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  <a:p>
            <a:pPr marL="170815" indent="-171450" algn="just">
              <a:lnSpc>
                <a:spcPct val="150000"/>
              </a:lnSpc>
              <a:spcBef>
                <a:spcPts val="1655"/>
              </a:spcBef>
              <a:buChar char="•"/>
              <a:tabLst>
                <a:tab pos="171450" algn="l"/>
              </a:tabLst>
            </a:pPr>
            <a:r>
              <a:rPr spc="-5" dirty="0">
                <a:latin typeface="Verdana" panose="020B0604030504040204"/>
                <a:cs typeface="Verdana" panose="020B0604030504040204"/>
              </a:rPr>
              <a:t>Describe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the PLC</a:t>
            </a:r>
            <a:r>
              <a:rPr spc="-10" dirty="0">
                <a:latin typeface="Verdana" panose="020B0604030504040204"/>
                <a:cs typeface="Verdana" panose="020B0604030504040204"/>
              </a:rPr>
              <a:t> counter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functions.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71450" marR="352425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pc="-5" dirty="0">
                <a:latin typeface="Verdana" panose="020B0604030504040204"/>
                <a:cs typeface="Verdana" panose="020B0604030504040204"/>
              </a:rPr>
              <a:t>List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some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of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the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major</a:t>
            </a:r>
            <a:r>
              <a:rPr spc="1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counting</a:t>
            </a:r>
            <a:r>
              <a:rPr spc="2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functions </a:t>
            </a:r>
            <a:r>
              <a:rPr spc="-47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used</a:t>
            </a:r>
            <a:r>
              <a:rPr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circuits</a:t>
            </a:r>
            <a:r>
              <a:rPr spc="2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and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processes.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71450" marR="636270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pc="-10" dirty="0">
                <a:latin typeface="Verdana" panose="020B0604030504040204"/>
                <a:cs typeface="Verdana" panose="020B0604030504040204"/>
              </a:rPr>
              <a:t>Apply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the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PLC</a:t>
            </a:r>
            <a:r>
              <a:rPr spc="-10" dirty="0">
                <a:latin typeface="Verdana" panose="020B0604030504040204"/>
                <a:cs typeface="Verdana" panose="020B0604030504040204"/>
              </a:rPr>
              <a:t> counter</a:t>
            </a:r>
            <a:r>
              <a:rPr spc="2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function</a:t>
            </a:r>
            <a:r>
              <a:rPr spc="2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and </a:t>
            </a:r>
            <a:r>
              <a:rPr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associated</a:t>
            </a:r>
            <a:r>
              <a:rPr spc="3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circuitry</a:t>
            </a:r>
            <a:r>
              <a:rPr spc="3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to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process</a:t>
            </a:r>
            <a:r>
              <a:rPr spc="3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control.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71450" marR="5080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pc="-10" dirty="0">
                <a:latin typeface="Verdana" panose="020B0604030504040204"/>
                <a:cs typeface="Verdana" panose="020B0604030504040204"/>
              </a:rPr>
              <a:t>Apply</a:t>
            </a:r>
            <a:r>
              <a:rPr spc="1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combinations</a:t>
            </a:r>
            <a:r>
              <a:rPr spc="4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of</a:t>
            </a:r>
            <a:r>
              <a:rPr spc="1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counters</a:t>
            </a:r>
            <a:r>
              <a:rPr spc="4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and</a:t>
            </a:r>
            <a:r>
              <a:rPr spc="2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timers</a:t>
            </a:r>
            <a:r>
              <a:rPr spc="1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to </a:t>
            </a:r>
            <a:r>
              <a:rPr spc="-47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process</a:t>
            </a:r>
            <a:r>
              <a:rPr spc="20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control.</a:t>
            </a:r>
            <a:endParaRPr lang="en-US" spc="-10" dirty="0">
              <a:latin typeface="Verdana" panose="020B0604030504040204"/>
              <a:cs typeface="Verdana" panose="020B0604030504040204"/>
            </a:endParaRPr>
          </a:p>
          <a:p>
            <a:pPr marL="171450" marR="5080" indent="-171450">
              <a:lnSpc>
                <a:spcPct val="100000"/>
              </a:lnSpc>
              <a:spcBef>
                <a:spcPts val="335"/>
              </a:spcBef>
              <a:tabLst>
                <a:tab pos="171450" algn="l"/>
              </a:tabLst>
            </a:pPr>
            <a:endParaRPr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251520" y="3645024"/>
            <a:ext cx="8568952" cy="288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4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  <a:p>
            <a:pPr marL="171450" marR="339725" indent="-171450" algn="just">
              <a:lnSpc>
                <a:spcPct val="150000"/>
              </a:lnSpc>
              <a:spcBef>
                <a:spcPts val="1650"/>
              </a:spcBef>
              <a:buChar char="•"/>
              <a:tabLst>
                <a:tab pos="171450" algn="l"/>
              </a:tabLst>
            </a:pPr>
            <a:r>
              <a:rPr spc="-5" dirty="0">
                <a:latin typeface="Verdana" panose="020B0604030504040204"/>
                <a:cs typeface="Verdana" panose="020B0604030504040204"/>
              </a:rPr>
              <a:t>PLC</a:t>
            </a:r>
            <a:r>
              <a:rPr spc="-10" dirty="0">
                <a:latin typeface="Verdana" panose="020B0604030504040204"/>
                <a:cs typeface="Verdana" panose="020B0604030504040204"/>
              </a:rPr>
              <a:t> counters</a:t>
            </a:r>
            <a:r>
              <a:rPr spc="1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have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programming</a:t>
            </a:r>
            <a:r>
              <a:rPr spc="2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formats </a:t>
            </a:r>
            <a:r>
              <a:rPr spc="-48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which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are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similar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to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timer</a:t>
            </a:r>
            <a:r>
              <a:rPr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formats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71450" marR="5080" indent="-171450" algn="just">
              <a:lnSpc>
                <a:spcPct val="150000"/>
              </a:lnSpc>
              <a:spcBef>
                <a:spcPts val="340"/>
              </a:spcBef>
              <a:buChar char="•"/>
              <a:tabLst>
                <a:tab pos="171450" algn="l"/>
              </a:tabLst>
            </a:pPr>
            <a:r>
              <a:rPr spc="-10" dirty="0">
                <a:latin typeface="Verdana" panose="020B0604030504040204"/>
                <a:cs typeface="Verdana" panose="020B0604030504040204"/>
              </a:rPr>
              <a:t>Transitions</a:t>
            </a:r>
            <a:r>
              <a:rPr spc="3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on</a:t>
            </a:r>
            <a:r>
              <a:rPr spc="2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counter</a:t>
            </a:r>
            <a:r>
              <a:rPr spc="20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input</a:t>
            </a:r>
            <a:r>
              <a:rPr spc="2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rung</a:t>
            </a:r>
            <a:r>
              <a:rPr spc="2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causes</a:t>
            </a:r>
            <a:r>
              <a:rPr spc="20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the </a:t>
            </a:r>
            <a:r>
              <a:rPr spc="-47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counter</a:t>
            </a:r>
            <a:r>
              <a:rPr spc="1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to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count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up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(or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down)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71450" marR="68580" indent="-171450" algn="just">
              <a:lnSpc>
                <a:spcPct val="1500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spc="-5" dirty="0">
                <a:latin typeface="Verdana" panose="020B0604030504040204"/>
                <a:cs typeface="Verdana" panose="020B0604030504040204"/>
              </a:rPr>
              <a:t>Counter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reset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accomplished</a:t>
            </a:r>
            <a:r>
              <a:rPr spc="3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via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the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(RES) </a:t>
            </a:r>
            <a:r>
              <a:rPr spc="-480" dirty="0"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latin typeface="Verdana" panose="020B0604030504040204"/>
                <a:cs typeface="Verdana" panose="020B0604030504040204"/>
              </a:rPr>
              <a:t>instruction</a:t>
            </a:r>
            <a:endParaRPr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548680"/>
            <a:ext cx="8640960" cy="621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3670" algn="just">
              <a:lnSpc>
                <a:spcPct val="150000"/>
              </a:lnSpc>
              <a:spcBef>
                <a:spcPts val="1410"/>
              </a:spcBef>
            </a:pPr>
            <a:r>
              <a:rPr lang="en-US" sz="2400" b="1" spc="-5" dirty="0">
                <a:solidFill>
                  <a:srgbClr val="FF0000"/>
                </a:solidFill>
                <a:latin typeface="+mj-lt"/>
                <a:cs typeface="Verdana" panose="020B0604030504040204"/>
              </a:rPr>
              <a:t>Up</a:t>
            </a:r>
            <a:r>
              <a:rPr lang="en-US" sz="2400" b="1" spc="-25" dirty="0">
                <a:solidFill>
                  <a:srgbClr val="FF0000"/>
                </a:solidFill>
                <a:latin typeface="+mj-lt"/>
                <a:cs typeface="Verdana" panose="020B0604030504040204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+mj-lt"/>
                <a:cs typeface="Verdana" panose="020B0604030504040204"/>
              </a:rPr>
              <a:t>Counter</a:t>
            </a:r>
            <a:r>
              <a:rPr lang="en-US" sz="2400" b="1" spc="-20" dirty="0">
                <a:solidFill>
                  <a:srgbClr val="FF0000"/>
                </a:solidFill>
                <a:latin typeface="+mj-lt"/>
                <a:cs typeface="Verdana" panose="020B0604030504040204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+mj-lt"/>
                <a:cs typeface="Verdana" panose="020B0604030504040204"/>
              </a:rPr>
              <a:t>(CTU)</a:t>
            </a:r>
            <a:endParaRPr lang="en-US" sz="2400" dirty="0">
              <a:solidFill>
                <a:srgbClr val="FF0000"/>
              </a:solidFill>
              <a:latin typeface="+mj-lt"/>
              <a:cs typeface="Verdana" panose="020B0604030504040204"/>
            </a:endParaRPr>
          </a:p>
          <a:p>
            <a:pPr marL="325120" marR="515620" indent="-171450" algn="just">
              <a:lnSpc>
                <a:spcPct val="150000"/>
              </a:lnSpc>
              <a:spcBef>
                <a:spcPts val="1645"/>
              </a:spcBef>
              <a:buChar char="•"/>
              <a:tabLst>
                <a:tab pos="325755" algn="l"/>
              </a:tabLst>
            </a:pPr>
            <a:r>
              <a:rPr lang="en-US" sz="2000" spc="-5" dirty="0">
                <a:latin typeface="+mj-lt"/>
                <a:cs typeface="Arial MT"/>
              </a:rPr>
              <a:t>The CTU is an instruction that </a:t>
            </a:r>
            <a:r>
              <a:rPr lang="en-US" sz="2000" dirty="0">
                <a:latin typeface="+mj-lt"/>
                <a:cs typeface="Arial MT"/>
              </a:rPr>
              <a:t>counts false-to-true </a:t>
            </a:r>
            <a:r>
              <a:rPr lang="en-US" sz="2000" spc="-5" dirty="0">
                <a:latin typeface="+mj-lt"/>
                <a:cs typeface="Arial MT"/>
              </a:rPr>
              <a:t>rung </a:t>
            </a:r>
            <a:r>
              <a:rPr lang="en-US" sz="2000" spc="-320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transitions.</a:t>
            </a:r>
            <a:endParaRPr lang="en-US" sz="2000" spc="-5" dirty="0">
              <a:latin typeface="+mj-lt"/>
              <a:cs typeface="Arial MT"/>
            </a:endParaRPr>
          </a:p>
          <a:p>
            <a:pPr marL="525145" marR="257175" lvl="1" indent="-143510" algn="just">
              <a:lnSpc>
                <a:spcPct val="150000"/>
              </a:lnSpc>
              <a:spcBef>
                <a:spcPts val="235"/>
              </a:spcBef>
              <a:buChar char="–"/>
              <a:tabLst>
                <a:tab pos="525780" algn="l"/>
              </a:tabLst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Rung</a:t>
            </a:r>
            <a:r>
              <a:rPr lang="en-US" sz="1600" spc="-1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transitions</a:t>
            </a:r>
            <a:r>
              <a:rPr lang="en-US" sz="1600" spc="-2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can</a:t>
            </a:r>
            <a:r>
              <a:rPr lang="en-US" sz="1600" spc="-1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be</a:t>
            </a:r>
            <a:r>
              <a:rPr lang="en-US" sz="1600" spc="-1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caused</a:t>
            </a:r>
            <a:r>
              <a:rPr lang="en-US" sz="1600" spc="-2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by</a:t>
            </a:r>
            <a:r>
              <a:rPr lang="en-US" sz="16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events</a:t>
            </a:r>
            <a:r>
              <a:rPr lang="en-US" sz="1600" spc="-1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occurring</a:t>
            </a:r>
            <a:r>
              <a:rPr lang="en-US" sz="1600" spc="-2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in</a:t>
            </a:r>
            <a:r>
              <a:rPr lang="en-US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the</a:t>
            </a:r>
            <a:r>
              <a:rPr lang="en-US" sz="1600" spc="-1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program </a:t>
            </a:r>
            <a:r>
              <a:rPr lang="en-US" sz="1600" spc="-26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(from internal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525145" marR="257175" lvl="1" indent="-143510" algn="just">
              <a:lnSpc>
                <a:spcPct val="150000"/>
              </a:lnSpc>
              <a:spcBef>
                <a:spcPts val="235"/>
              </a:spcBef>
              <a:tabLst>
                <a:tab pos="525780" algn="l"/>
              </a:tabLst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logic or by external devices) such as parts traveling </a:t>
            </a:r>
            <a:r>
              <a:rPr lang="en-US" sz="1600" spc="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past</a:t>
            </a:r>
            <a:r>
              <a:rPr lang="en-US" sz="16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a</a:t>
            </a:r>
            <a:r>
              <a:rPr lang="en-US" sz="16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detector</a:t>
            </a:r>
            <a:r>
              <a:rPr lang="en-US" sz="16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or</a:t>
            </a:r>
            <a:r>
              <a:rPr lang="en-US" sz="1600" spc="-1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actuating</a:t>
            </a:r>
            <a:r>
              <a:rPr lang="en-US" sz="16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a</a:t>
            </a:r>
            <a:r>
              <a:rPr lang="en-US" sz="1600" spc="-5" dirty="0">
                <a:latin typeface="+mj-lt"/>
                <a:cs typeface="Arial" panose="020B0604020202020204" pitchFamily="34" charset="0"/>
              </a:rPr>
              <a:t> </a:t>
            </a:r>
            <a:endParaRPr lang="en-US" sz="1600" spc="-5" dirty="0">
              <a:latin typeface="+mj-lt"/>
              <a:cs typeface="Arial" panose="020B0604020202020204" pitchFamily="34" charset="0"/>
            </a:endParaRPr>
          </a:p>
          <a:p>
            <a:pPr marL="525145" marR="257175" lvl="1" indent="-143510" algn="just">
              <a:lnSpc>
                <a:spcPct val="150000"/>
              </a:lnSpc>
              <a:spcBef>
                <a:spcPts val="235"/>
              </a:spcBef>
              <a:tabLst>
                <a:tab pos="525780" algn="l"/>
              </a:tabLst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limit switch.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325120" marR="167640" indent="-171450" algn="just">
              <a:lnSpc>
                <a:spcPct val="150000"/>
              </a:lnSpc>
              <a:spcBef>
                <a:spcPts val="285"/>
              </a:spcBef>
              <a:buChar char="•"/>
              <a:tabLst>
                <a:tab pos="325755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When rung conditions for a CTU instruction have made a  false-to-true 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325120" marR="167640" indent="-171450" algn="just">
              <a:lnSpc>
                <a:spcPct val="150000"/>
              </a:lnSpc>
              <a:spcBef>
                <a:spcPts val="285"/>
              </a:spcBef>
              <a:tabLst>
                <a:tab pos="325755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transition, the accumulated value is  incremented by one count, provided that 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325120" marR="167640" indent="-171450" algn="just">
              <a:lnSpc>
                <a:spcPct val="150000"/>
              </a:lnSpc>
              <a:spcBef>
                <a:spcPts val="285"/>
              </a:spcBef>
              <a:tabLst>
                <a:tab pos="325755" algn="l"/>
              </a:tabLst>
            </a:pPr>
            <a:r>
              <a:rPr lang="en-US" dirty="0">
                <a:latin typeface="+mj-lt"/>
                <a:cs typeface="Arial" panose="020B0604020202020204" pitchFamily="34" charset="0"/>
              </a:rPr>
              <a:t>the rung containing  the CTU instruction is evaluated between these transitions.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525780" marR="209550" lvl="1" indent="-143510" algn="just">
              <a:lnSpc>
                <a:spcPct val="150000"/>
              </a:lnSpc>
              <a:spcBef>
                <a:spcPts val="230"/>
              </a:spcBef>
              <a:buChar char="–"/>
              <a:tabLst>
                <a:tab pos="525780" algn="l"/>
              </a:tabLst>
            </a:pPr>
            <a:r>
              <a:rPr lang="en-US" spc="-5" dirty="0">
                <a:latin typeface="+mj-lt"/>
                <a:cs typeface="Arial" panose="020B0604020202020204" pitchFamily="34" charset="0"/>
              </a:rPr>
              <a:t>The ability of the counter to detect </a:t>
            </a:r>
            <a:r>
              <a:rPr lang="en-US" dirty="0">
                <a:latin typeface="+mj-lt"/>
                <a:cs typeface="Arial" panose="020B0604020202020204" pitchFamily="34" charset="0"/>
              </a:rPr>
              <a:t>false–to–true transitions depends </a:t>
            </a:r>
            <a:r>
              <a:rPr lang="en-US" spc="-26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>
                <a:latin typeface="+mj-lt"/>
                <a:cs typeface="Arial" panose="020B0604020202020204" pitchFamily="34" charset="0"/>
              </a:rPr>
              <a:t>on</a:t>
            </a:r>
            <a:r>
              <a:rPr lang="en-US" spc="-1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the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525780" marR="209550" lvl="1" indent="-143510" algn="just">
              <a:lnSpc>
                <a:spcPct val="150000"/>
              </a:lnSpc>
              <a:spcBef>
                <a:spcPts val="230"/>
              </a:spcBef>
              <a:tabLst>
                <a:tab pos="525780" algn="l"/>
              </a:tabLst>
            </a:pPr>
            <a:r>
              <a:rPr lang="en-US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>
                <a:latin typeface="+mj-lt"/>
                <a:cs typeface="Arial" panose="020B0604020202020204" pitchFamily="34" charset="0"/>
              </a:rPr>
              <a:t>speed</a:t>
            </a:r>
            <a:r>
              <a:rPr lang="en-US" spc="-1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>
                <a:latin typeface="+mj-lt"/>
                <a:cs typeface="Arial" panose="020B0604020202020204" pitchFamily="34" charset="0"/>
              </a:rPr>
              <a:t>(frequency)</a:t>
            </a:r>
            <a:r>
              <a:rPr lang="en-US" spc="-2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>
                <a:latin typeface="+mj-lt"/>
                <a:cs typeface="Arial" panose="020B0604020202020204" pitchFamily="34" charset="0"/>
              </a:rPr>
              <a:t>of</a:t>
            </a:r>
            <a:r>
              <a:rPr lang="en-US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>
                <a:latin typeface="+mj-lt"/>
                <a:cs typeface="Arial" panose="020B0604020202020204" pitchFamily="34" charset="0"/>
              </a:rPr>
              <a:t>the</a:t>
            </a:r>
            <a:r>
              <a:rPr lang="en-US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>
                <a:latin typeface="+mj-lt"/>
                <a:cs typeface="Arial" panose="020B0604020202020204" pitchFamily="34" charset="0"/>
              </a:rPr>
              <a:t>incoming</a:t>
            </a:r>
            <a:r>
              <a:rPr lang="en-US" spc="-1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>
                <a:latin typeface="+mj-lt"/>
                <a:cs typeface="Arial" panose="020B0604020202020204" pitchFamily="34" charset="0"/>
              </a:rPr>
              <a:t>signal.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325120" marR="167005" indent="-171450" algn="just">
              <a:lnSpc>
                <a:spcPct val="150000"/>
              </a:lnSpc>
              <a:spcBef>
                <a:spcPts val="285"/>
              </a:spcBef>
              <a:buChar char="•"/>
              <a:tabLst>
                <a:tab pos="325755" algn="l"/>
              </a:tabLst>
            </a:pPr>
            <a:r>
              <a:rPr lang="en-US" sz="2000" spc="-5" dirty="0">
                <a:latin typeface="+mj-lt"/>
                <a:cs typeface="Arial MT"/>
              </a:rPr>
              <a:t>The accumulated</a:t>
            </a:r>
            <a:r>
              <a:rPr lang="en-US" sz="2000" spc="10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value is</a:t>
            </a:r>
            <a:r>
              <a:rPr lang="en-US" sz="2000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retained</a:t>
            </a:r>
            <a:r>
              <a:rPr lang="en-US" sz="2000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when</a:t>
            </a:r>
            <a:r>
              <a:rPr lang="en-US" sz="2000" spc="5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the</a:t>
            </a:r>
            <a:r>
              <a:rPr lang="en-US" sz="2000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rung</a:t>
            </a:r>
            <a:r>
              <a:rPr lang="en-US" sz="2000" dirty="0">
                <a:latin typeface="+mj-lt"/>
                <a:cs typeface="Arial MT"/>
              </a:rPr>
              <a:t> </a:t>
            </a:r>
            <a:r>
              <a:rPr lang="en-US" sz="2000" spc="-10" dirty="0">
                <a:latin typeface="+mj-lt"/>
                <a:cs typeface="Arial MT"/>
              </a:rPr>
              <a:t>conditions </a:t>
            </a:r>
            <a:r>
              <a:rPr lang="en-US" sz="2000" spc="-320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again</a:t>
            </a:r>
            <a:r>
              <a:rPr lang="en-US" sz="2000" spc="5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become</a:t>
            </a:r>
            <a:r>
              <a:rPr lang="en-US" sz="2000" spc="10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false.</a:t>
            </a:r>
            <a:endParaRPr lang="en-US" sz="2000" spc="-5" dirty="0">
              <a:latin typeface="+mj-lt"/>
              <a:cs typeface="Arial MT"/>
            </a:endParaRPr>
          </a:p>
          <a:p>
            <a:pPr marL="325120" marR="318135" indent="-171450" algn="just">
              <a:lnSpc>
                <a:spcPct val="150000"/>
              </a:lnSpc>
              <a:spcBef>
                <a:spcPts val="280"/>
              </a:spcBef>
              <a:buChar char="•"/>
              <a:tabLst>
                <a:tab pos="325755" algn="l"/>
              </a:tabLst>
            </a:pPr>
            <a:r>
              <a:rPr lang="en-US" sz="2000" spc="-5" dirty="0">
                <a:latin typeface="+mj-lt"/>
                <a:cs typeface="Arial MT"/>
              </a:rPr>
              <a:t>The</a:t>
            </a:r>
            <a:r>
              <a:rPr lang="en-US" sz="2000" spc="-10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accumulated</a:t>
            </a:r>
            <a:r>
              <a:rPr lang="en-US" sz="2000" spc="5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count is retained until</a:t>
            </a:r>
            <a:r>
              <a:rPr lang="en-US" sz="2000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cleared</a:t>
            </a:r>
            <a:r>
              <a:rPr lang="en-US" sz="2000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by</a:t>
            </a:r>
            <a:r>
              <a:rPr lang="en-US" sz="2000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a</a:t>
            </a:r>
            <a:r>
              <a:rPr lang="en-US" sz="2000" spc="-15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reset </a:t>
            </a:r>
            <a:r>
              <a:rPr lang="en-US" sz="2000" spc="-315" dirty="0">
                <a:latin typeface="+mj-lt"/>
                <a:cs typeface="Arial MT"/>
              </a:rPr>
              <a:t> </a:t>
            </a:r>
            <a:r>
              <a:rPr lang="en-US" sz="2000" spc="-5" dirty="0">
                <a:latin typeface="+mj-lt"/>
                <a:cs typeface="Arial MT"/>
              </a:rPr>
              <a:t>(RES) instruction</a:t>
            </a:r>
            <a:r>
              <a:rPr lang="en-US" sz="1600" spc="-5" dirty="0">
                <a:latin typeface="+mj-lt"/>
                <a:cs typeface="Arial MT"/>
              </a:rPr>
              <a:t>.</a:t>
            </a:r>
            <a:endParaRPr lang="en-US" sz="1600" dirty="0">
              <a:latin typeface="+mj-l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9"/>
          <p:cNvGrpSpPr/>
          <p:nvPr/>
        </p:nvGrpSpPr>
        <p:grpSpPr>
          <a:xfrm>
            <a:off x="910915" y="631840"/>
            <a:ext cx="7970686" cy="5882787"/>
            <a:chOff x="1606296" y="5407151"/>
            <a:chExt cx="4559300" cy="3416300"/>
          </a:xfrm>
        </p:grpSpPr>
        <p:pic>
          <p:nvPicPr>
            <p:cNvPr id="3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3387" y="6571553"/>
              <a:ext cx="4335585" cy="2049037"/>
            </a:xfrm>
            <a:prstGeom prst="rect">
              <a:avLst/>
            </a:prstGeom>
          </p:spPr>
        </p:pic>
        <p:sp>
          <p:nvSpPr>
            <p:cNvPr id="4" name="object 11"/>
            <p:cNvSpPr/>
            <p:nvPr/>
          </p:nvSpPr>
          <p:spPr>
            <a:xfrm>
              <a:off x="1606296" y="540715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8"/>
          <p:cNvSpPr txBox="1"/>
          <p:nvPr/>
        </p:nvSpPr>
        <p:spPr>
          <a:xfrm>
            <a:off x="1331862" y="692695"/>
            <a:ext cx="7128792" cy="1875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cs typeface="Verdana" panose="020B0604030504040204"/>
              </a:rPr>
              <a:t>Up</a:t>
            </a:r>
            <a:r>
              <a:rPr sz="1800" b="1" spc="-2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FF0000"/>
                </a:solidFill>
                <a:cs typeface="Verdana" panose="020B0604030504040204"/>
              </a:rPr>
              <a:t>Counter</a:t>
            </a:r>
            <a:r>
              <a:rPr sz="1800" b="1" spc="-20" dirty="0">
                <a:solidFill>
                  <a:srgbClr val="FF0000"/>
                </a:solidFill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FF0000"/>
                </a:solidFill>
                <a:cs typeface="Verdana" panose="020B0604030504040204"/>
              </a:rPr>
              <a:t>Example</a:t>
            </a:r>
            <a:endParaRPr sz="1800" dirty="0">
              <a:solidFill>
                <a:srgbClr val="FF0000"/>
              </a:solidFill>
              <a:cs typeface="Verdana" panose="020B0604030504040204"/>
            </a:endParaRPr>
          </a:p>
          <a:p>
            <a:pPr marL="171450" marR="318135" indent="-171450">
              <a:lnSpc>
                <a:spcPct val="150000"/>
              </a:lnSpc>
              <a:spcBef>
                <a:spcPts val="1670"/>
              </a:spcBef>
              <a:buChar char="•"/>
              <a:tabLst>
                <a:tab pos="171450" algn="l"/>
              </a:tabLst>
            </a:pPr>
            <a:r>
              <a:rPr dirty="0">
                <a:cs typeface="Verdana" panose="020B0604030504040204"/>
              </a:rPr>
              <a:t>Accumulated</a:t>
            </a:r>
            <a:r>
              <a:rPr spc="-5" dirty="0">
                <a:cs typeface="Verdana" panose="020B0604030504040204"/>
              </a:rPr>
              <a:t> </a:t>
            </a:r>
            <a:r>
              <a:rPr dirty="0">
                <a:cs typeface="Verdana" panose="020B0604030504040204"/>
              </a:rPr>
              <a:t>count </a:t>
            </a:r>
            <a:r>
              <a:rPr spc="-5" dirty="0">
                <a:cs typeface="Verdana" panose="020B0604030504040204"/>
              </a:rPr>
              <a:t>is</a:t>
            </a:r>
            <a:r>
              <a:rPr dirty="0">
                <a:cs typeface="Verdana" panose="020B0604030504040204"/>
              </a:rPr>
              <a:t> reset</a:t>
            </a:r>
            <a:r>
              <a:rPr spc="-5" dirty="0">
                <a:cs typeface="Verdana" panose="020B0604030504040204"/>
              </a:rPr>
              <a:t> only</a:t>
            </a:r>
            <a:r>
              <a:rPr spc="10" dirty="0">
                <a:cs typeface="Verdana" panose="020B0604030504040204"/>
              </a:rPr>
              <a:t> </a:t>
            </a:r>
            <a:r>
              <a:rPr dirty="0">
                <a:cs typeface="Verdana" panose="020B0604030504040204"/>
              </a:rPr>
              <a:t>by the</a:t>
            </a:r>
            <a:r>
              <a:rPr spc="-5" dirty="0">
                <a:cs typeface="Verdana" panose="020B0604030504040204"/>
              </a:rPr>
              <a:t> (RES) </a:t>
            </a:r>
            <a:r>
              <a:rPr spc="-405" dirty="0">
                <a:cs typeface="Verdana" panose="020B0604030504040204"/>
              </a:rPr>
              <a:t> </a:t>
            </a:r>
            <a:r>
              <a:rPr spc="-5" dirty="0">
                <a:cs typeface="Verdana" panose="020B0604030504040204"/>
              </a:rPr>
              <a:t>instruction</a:t>
            </a:r>
            <a:endParaRPr dirty="0">
              <a:cs typeface="Verdana" panose="020B0604030504040204"/>
            </a:endParaRPr>
          </a:p>
          <a:p>
            <a:pPr marL="170815" marR="5080" indent="-171450">
              <a:lnSpc>
                <a:spcPct val="150000"/>
              </a:lnSpc>
              <a:spcBef>
                <a:spcPts val="280"/>
              </a:spcBef>
              <a:buChar char="•"/>
              <a:tabLst>
                <a:tab pos="171450" algn="l"/>
              </a:tabLst>
            </a:pPr>
            <a:r>
              <a:rPr spc="-5" dirty="0">
                <a:cs typeface="Verdana" panose="020B0604030504040204"/>
              </a:rPr>
              <a:t>The </a:t>
            </a:r>
            <a:r>
              <a:rPr dirty="0">
                <a:cs typeface="Verdana" panose="020B0604030504040204"/>
              </a:rPr>
              <a:t>counter </a:t>
            </a:r>
            <a:r>
              <a:rPr spc="-5" dirty="0">
                <a:cs typeface="Verdana" panose="020B0604030504040204"/>
              </a:rPr>
              <a:t>will </a:t>
            </a:r>
            <a:r>
              <a:rPr dirty="0">
                <a:cs typeface="Verdana" panose="020B0604030504040204"/>
              </a:rPr>
              <a:t>increment the accumulator </a:t>
            </a:r>
            <a:r>
              <a:rPr spc="-5" dirty="0">
                <a:cs typeface="Verdana" panose="020B0604030504040204"/>
              </a:rPr>
              <a:t>value </a:t>
            </a:r>
            <a:r>
              <a:rPr spc="-409" dirty="0">
                <a:cs typeface="Verdana" panose="020B0604030504040204"/>
              </a:rPr>
              <a:t> </a:t>
            </a:r>
            <a:r>
              <a:rPr dirty="0">
                <a:cs typeface="Verdana" panose="020B0604030504040204"/>
              </a:rPr>
              <a:t>even after the</a:t>
            </a:r>
            <a:r>
              <a:rPr spc="5" dirty="0">
                <a:cs typeface="Verdana" panose="020B0604030504040204"/>
              </a:rPr>
              <a:t> </a:t>
            </a:r>
            <a:r>
              <a:rPr dirty="0">
                <a:cs typeface="Verdana" panose="020B0604030504040204"/>
              </a:rPr>
              <a:t>preset </a:t>
            </a:r>
            <a:r>
              <a:rPr spc="-5" dirty="0">
                <a:cs typeface="Verdana" panose="020B0604030504040204"/>
              </a:rPr>
              <a:t>is</a:t>
            </a:r>
            <a:r>
              <a:rPr dirty="0">
                <a:cs typeface="Verdana" panose="020B0604030504040204"/>
              </a:rPr>
              <a:t> reached</a:t>
            </a:r>
            <a:endParaRPr dirty="0"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6"/>
          <p:cNvGrpSpPr/>
          <p:nvPr/>
        </p:nvGrpSpPr>
        <p:grpSpPr>
          <a:xfrm>
            <a:off x="551487" y="487825"/>
            <a:ext cx="8401532" cy="5882787"/>
            <a:chOff x="1606296" y="1231391"/>
            <a:chExt cx="4559300" cy="3416300"/>
          </a:xfrm>
        </p:grpSpPr>
        <p:pic>
          <p:nvPicPr>
            <p:cNvPr id="3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73358" y="1768536"/>
              <a:ext cx="4064001" cy="1421780"/>
            </a:xfrm>
            <a:prstGeom prst="rect">
              <a:avLst/>
            </a:prstGeom>
          </p:spPr>
        </p:pic>
        <p:sp>
          <p:nvSpPr>
            <p:cNvPr id="4" name="object 8"/>
            <p:cNvSpPr/>
            <p:nvPr/>
          </p:nvSpPr>
          <p:spPr>
            <a:xfrm>
              <a:off x="1606296" y="123139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403648" y="4437112"/>
            <a:ext cx="5688632" cy="15882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385"/>
              </a:spcBef>
              <a:buChar char="•"/>
              <a:tabLst>
                <a:tab pos="171450" algn="l"/>
              </a:tabLst>
            </a:pPr>
            <a:r>
              <a:rPr spc="-5" dirty="0">
                <a:latin typeface="Verdana" panose="020B0604030504040204"/>
                <a:cs typeface="Verdana" panose="020B0604030504040204"/>
              </a:rPr>
              <a:t>/CU:</a:t>
            </a:r>
            <a:r>
              <a:rPr spc="-2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count</a:t>
            </a:r>
            <a:r>
              <a:rPr spc="-20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up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70815" indent="-171450">
              <a:lnSpc>
                <a:spcPct val="100000"/>
              </a:lnSpc>
              <a:spcBef>
                <a:spcPts val="290"/>
              </a:spcBef>
              <a:buChar char="•"/>
              <a:tabLst>
                <a:tab pos="171450" algn="l"/>
              </a:tabLst>
            </a:pPr>
            <a:r>
              <a:rPr spc="-5" dirty="0">
                <a:latin typeface="Verdana" panose="020B0604030504040204"/>
                <a:cs typeface="Verdana" panose="020B0604030504040204"/>
              </a:rPr>
              <a:t>/CD:</a:t>
            </a:r>
            <a:r>
              <a:rPr spc="-30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count</a:t>
            </a:r>
            <a:r>
              <a:rPr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down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70815" indent="-171450">
              <a:lnSpc>
                <a:spcPct val="100000"/>
              </a:lnSpc>
              <a:spcBef>
                <a:spcPts val="290"/>
              </a:spcBef>
              <a:buChar char="•"/>
              <a:tabLst>
                <a:tab pos="171450" algn="l"/>
              </a:tabLst>
            </a:pPr>
            <a:r>
              <a:rPr spc="-5" dirty="0">
                <a:latin typeface="Verdana" panose="020B0604030504040204"/>
                <a:cs typeface="Verdana" panose="020B0604030504040204"/>
              </a:rPr>
              <a:t>/DN:</a:t>
            </a:r>
            <a:r>
              <a:rPr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counter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done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70815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71450" algn="l"/>
              </a:tabLst>
            </a:pPr>
            <a:r>
              <a:rPr spc="-5" dirty="0">
                <a:latin typeface="Verdana" panose="020B0604030504040204"/>
                <a:cs typeface="Verdana" panose="020B0604030504040204"/>
              </a:rPr>
              <a:t>/OV:</a:t>
            </a:r>
            <a:r>
              <a:rPr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counter </a:t>
            </a:r>
            <a:r>
              <a:rPr spc="-10" dirty="0">
                <a:latin typeface="Verdana" panose="020B0604030504040204"/>
                <a:cs typeface="Verdana" panose="020B0604030504040204"/>
              </a:rPr>
              <a:t>overflow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70815" indent="-171450">
              <a:lnSpc>
                <a:spcPct val="100000"/>
              </a:lnSpc>
              <a:spcBef>
                <a:spcPts val="290"/>
              </a:spcBef>
              <a:buChar char="•"/>
              <a:tabLst>
                <a:tab pos="171450" algn="l"/>
              </a:tabLst>
            </a:pPr>
            <a:r>
              <a:rPr spc="-5" dirty="0">
                <a:latin typeface="Verdana" panose="020B0604030504040204"/>
                <a:cs typeface="Verdana" panose="020B0604030504040204"/>
              </a:rPr>
              <a:t>/UN:</a:t>
            </a:r>
            <a:r>
              <a:rPr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counter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underflow</a:t>
            </a:r>
            <a:endParaRPr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99592" y="620688"/>
            <a:ext cx="2499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Counter</a:t>
            </a:r>
            <a:r>
              <a:rPr sz="1800" b="1" spc="-2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Status</a:t>
            </a:r>
            <a:r>
              <a:rPr sz="1800" b="1" spc="-1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Bits</a:t>
            </a:r>
            <a:endParaRPr sz="18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3"/>
          <p:cNvGraphicFramePr>
            <a:graphicFrameLocks noGrp="1"/>
          </p:cNvGraphicFramePr>
          <p:nvPr/>
        </p:nvGraphicFramePr>
        <p:xfrm>
          <a:off x="323529" y="453994"/>
          <a:ext cx="8820471" cy="623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692"/>
                <a:gridCol w="2607791"/>
                <a:gridCol w="3834988"/>
              </a:tblGrid>
              <a:tr h="690649">
                <a:tc>
                  <a:txBody>
                    <a:bodyPr/>
                    <a:lstStyle/>
                    <a:p>
                      <a:pPr marL="45085">
                        <a:lnSpc>
                          <a:spcPct val="150000"/>
                        </a:lnSpc>
                        <a:spcBef>
                          <a:spcPts val="170"/>
                        </a:spcBef>
                      </a:pP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This</a:t>
                      </a:r>
                      <a:r>
                        <a:rPr sz="2000" spc="-4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bit</a:t>
                      </a:r>
                      <a:endParaRPr sz="2000" dirty="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170"/>
                        </a:spcBef>
                      </a:pP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Is</a:t>
                      </a:r>
                      <a:r>
                        <a:rPr sz="2000" spc="-3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Set</a:t>
                      </a:r>
                      <a:r>
                        <a:rPr sz="2000" spc="-3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When</a:t>
                      </a:r>
                      <a:endParaRPr sz="200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50000"/>
                        </a:lnSpc>
                        <a:spcBef>
                          <a:spcPts val="170"/>
                        </a:spcBef>
                      </a:pP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And</a:t>
                      </a:r>
                      <a:r>
                        <a:rPr sz="2000" spc="-1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remains</a:t>
                      </a:r>
                      <a:r>
                        <a:rPr sz="2000" spc="-2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set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until</a:t>
                      </a:r>
                      <a:endParaRPr sz="200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13796">
                <a:tc>
                  <a:txBody>
                    <a:bodyPr/>
                    <a:lstStyle/>
                    <a:p>
                      <a:pPr marL="45085" marR="43815">
                        <a:lnSpc>
                          <a:spcPct val="150000"/>
                        </a:lnSpc>
                        <a:spcBef>
                          <a:spcPts val="175"/>
                        </a:spcBef>
                      </a:pP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Count</a:t>
                      </a:r>
                      <a:r>
                        <a:rPr sz="2000" spc="-2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Up</a:t>
                      </a:r>
                      <a:r>
                        <a:rPr sz="2000" spc="-2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Overflow </a:t>
                      </a:r>
                      <a:r>
                        <a:rPr sz="2000" spc="-30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Bit (OV)</a:t>
                      </a:r>
                      <a:endParaRPr sz="2000" dirty="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56845">
                        <a:lnSpc>
                          <a:spcPct val="150000"/>
                        </a:lnSpc>
                        <a:spcBef>
                          <a:spcPts val="175"/>
                        </a:spcBef>
                      </a:pP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Accumulated 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value </a:t>
                      </a:r>
                      <a:r>
                        <a:rPr sz="2000" spc="-30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wraps</a:t>
                      </a:r>
                      <a:r>
                        <a:rPr sz="2000" spc="-1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around</a:t>
                      </a:r>
                      <a:r>
                        <a:rPr sz="2000" spc="-1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to</a:t>
                      </a:r>
                      <a:endParaRPr sz="2000" dirty="0">
                        <a:latin typeface="+mn-lt"/>
                        <a:cs typeface="Verdana" panose="020B0604030504040204"/>
                      </a:endParaRPr>
                    </a:p>
                    <a:p>
                      <a:pPr marL="45085">
                        <a:lnSpc>
                          <a:spcPct val="150000"/>
                        </a:lnSpc>
                      </a:pP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-32768</a:t>
                      </a:r>
                      <a:r>
                        <a:rPr sz="2000" spc="-3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(from</a:t>
                      </a:r>
                      <a:endParaRPr sz="2000" dirty="0">
                        <a:latin typeface="+mn-lt"/>
                        <a:cs typeface="Verdana" panose="020B0604030504040204"/>
                      </a:endParaRPr>
                    </a:p>
                    <a:p>
                      <a:pPr marL="45085">
                        <a:lnSpc>
                          <a:spcPct val="150000"/>
                        </a:lnSpc>
                      </a:pP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+32767)</a:t>
                      </a:r>
                      <a:endParaRPr sz="2000" dirty="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49530">
                        <a:lnSpc>
                          <a:spcPct val="15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A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(RES)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instruction with the </a:t>
                      </a:r>
                      <a:r>
                        <a:rPr sz="2000" spc="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same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address</a:t>
                      </a:r>
                      <a:r>
                        <a:rPr sz="2000" spc="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as the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CTU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 instruction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is enabled</a:t>
                      </a:r>
                      <a:r>
                        <a:rPr sz="2000" spc="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OR the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count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is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decremented less than </a:t>
                      </a:r>
                      <a:r>
                        <a:rPr sz="2000" spc="-30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or</a:t>
                      </a:r>
                      <a:r>
                        <a:rPr sz="2000" spc="-1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equal</a:t>
                      </a:r>
                      <a:r>
                        <a:rPr sz="2000" spc="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to +32767</a:t>
                      </a:r>
                      <a:r>
                        <a:rPr sz="2000" spc="2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with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a </a:t>
                      </a:r>
                      <a:r>
                        <a:rPr sz="2000" spc="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count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down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(CTD)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instruction</a:t>
                      </a:r>
                      <a:endParaRPr sz="2000" dirty="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4461">
                <a:tc>
                  <a:txBody>
                    <a:bodyPr/>
                    <a:lstStyle/>
                    <a:p>
                      <a:pPr marL="45085">
                        <a:lnSpc>
                          <a:spcPct val="15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Done</a:t>
                      </a:r>
                      <a:r>
                        <a:rPr sz="2000" spc="-2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Bit</a:t>
                      </a:r>
                      <a:r>
                        <a:rPr sz="2000" spc="-2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(DN)</a:t>
                      </a:r>
                      <a:endParaRPr sz="200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56845" indent="-635">
                        <a:lnSpc>
                          <a:spcPct val="150000"/>
                        </a:lnSpc>
                        <a:spcBef>
                          <a:spcPts val="175"/>
                        </a:spcBef>
                      </a:pP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Accumulated</a:t>
                      </a:r>
                      <a:r>
                        <a:rPr sz="2000" spc="-6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value </a:t>
                      </a:r>
                      <a:r>
                        <a:rPr sz="2000" spc="-30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is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equal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to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or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greater than the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preset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value</a:t>
                      </a:r>
                      <a:endParaRPr sz="200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221615">
                        <a:lnSpc>
                          <a:spcPct val="150000"/>
                        </a:lnSpc>
                        <a:spcBef>
                          <a:spcPts val="175"/>
                        </a:spcBef>
                      </a:pP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Accumulated value becomes </a:t>
                      </a:r>
                      <a:r>
                        <a:rPr sz="2000" spc="-30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less than</a:t>
                      </a:r>
                      <a:r>
                        <a:rPr sz="2000" spc="-2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the preset</a:t>
                      </a:r>
                      <a:r>
                        <a:rPr sz="2000" spc="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value</a:t>
                      </a:r>
                      <a:endParaRPr sz="2000" dirty="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03741">
                <a:tc>
                  <a:txBody>
                    <a:bodyPr/>
                    <a:lstStyle/>
                    <a:p>
                      <a:pPr marL="45085" marR="168275">
                        <a:lnSpc>
                          <a:spcPct val="150000"/>
                        </a:lnSpc>
                        <a:spcBef>
                          <a:spcPts val="175"/>
                        </a:spcBef>
                      </a:pP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Count</a:t>
                      </a:r>
                      <a:r>
                        <a:rPr sz="2000" spc="-2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Up</a:t>
                      </a:r>
                      <a:r>
                        <a:rPr sz="2000" spc="-2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Enable </a:t>
                      </a:r>
                      <a:r>
                        <a:rPr sz="2000" spc="-30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Bit (CU)</a:t>
                      </a:r>
                      <a:endParaRPr sz="2000" dirty="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99060">
                        <a:lnSpc>
                          <a:spcPct val="150000"/>
                        </a:lnSpc>
                        <a:spcBef>
                          <a:spcPts val="175"/>
                        </a:spcBef>
                      </a:pP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Rung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conditions are </a:t>
                      </a:r>
                      <a:r>
                        <a:rPr sz="2000" spc="-30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true</a:t>
                      </a:r>
                      <a:endParaRPr sz="200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77165">
                        <a:lnSpc>
                          <a:spcPct val="150000"/>
                        </a:lnSpc>
                        <a:spcBef>
                          <a:spcPts val="175"/>
                        </a:spcBef>
                      </a:pP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Rung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conditions go false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or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a </a:t>
                      </a:r>
                      <a:r>
                        <a:rPr sz="2000" spc="-30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(RES) instruction with the 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same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address</a:t>
                      </a:r>
                      <a:r>
                        <a:rPr sz="2000" spc="5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as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the</a:t>
                      </a:r>
                      <a:r>
                        <a:rPr sz="200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CTU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 instruction</a:t>
                      </a:r>
                      <a:r>
                        <a:rPr sz="2000" spc="-10" dirty="0">
                          <a:latin typeface="+mn-lt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latin typeface="+mn-lt"/>
                          <a:cs typeface="Verdana" panose="020B0604030504040204"/>
                        </a:rPr>
                        <a:t>is enabled</a:t>
                      </a:r>
                      <a:endParaRPr sz="2000" dirty="0">
                        <a:latin typeface="+mn-lt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12"/>
          <p:cNvSpPr txBox="1"/>
          <p:nvPr/>
        </p:nvSpPr>
        <p:spPr>
          <a:xfrm>
            <a:off x="3209082" y="116632"/>
            <a:ext cx="3048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800" b="1" spc="-2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Status</a:t>
            </a:r>
            <a:r>
              <a:rPr sz="1800" b="1" spc="-1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Bits</a:t>
            </a:r>
            <a:r>
              <a:rPr sz="1800" b="1" spc="-2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(CTU)</a:t>
            </a:r>
            <a:endParaRPr sz="18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395536" y="-19879"/>
            <a:ext cx="8496944" cy="58420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Down</a:t>
            </a:r>
            <a:r>
              <a:rPr sz="2000" b="1" spc="-2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Counter</a:t>
            </a:r>
            <a:r>
              <a:rPr sz="2000" b="1" spc="-3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(CTD)</a:t>
            </a:r>
            <a:endParaRPr sz="20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  <a:p>
            <a:pPr marL="170815" marR="402590" indent="-171450" algn="just">
              <a:lnSpc>
                <a:spcPct val="150000"/>
              </a:lnSpc>
              <a:spcBef>
                <a:spcPts val="1630"/>
              </a:spcBef>
              <a:buChar char="•"/>
              <a:tabLst>
                <a:tab pos="171450" algn="l"/>
              </a:tabLst>
            </a:pPr>
            <a:r>
              <a:rPr sz="2000" spc="-5" dirty="0">
                <a:latin typeface="Arial MT"/>
                <a:cs typeface="Arial MT"/>
              </a:rPr>
              <a:t>The CTD is an instruction that </a:t>
            </a:r>
            <a:r>
              <a:rPr sz="2000" dirty="0">
                <a:latin typeface="Arial MT"/>
                <a:cs typeface="Arial MT"/>
              </a:rPr>
              <a:t>counts false-to-true </a:t>
            </a:r>
            <a:r>
              <a:rPr sz="2000" spc="-5" dirty="0">
                <a:latin typeface="Arial MT"/>
                <a:cs typeface="Arial MT"/>
              </a:rPr>
              <a:t>rung </a:t>
            </a:r>
            <a:r>
              <a:rPr sz="2000" spc="-3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transitions.</a:t>
            </a:r>
            <a:endParaRPr sz="2000" dirty="0">
              <a:latin typeface="Arial MT"/>
              <a:cs typeface="Arial MT"/>
            </a:endParaRPr>
          </a:p>
          <a:p>
            <a:pPr marL="371475" marR="144145" indent="-143510" algn="just">
              <a:lnSpc>
                <a:spcPct val="150000"/>
              </a:lnSpc>
              <a:spcBef>
                <a:spcPts val="245"/>
              </a:spcBef>
            </a:pPr>
            <a:r>
              <a:rPr sz="2000" dirty="0">
                <a:latin typeface="Arial MT"/>
                <a:cs typeface="Arial MT"/>
              </a:rPr>
              <a:t>–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transitions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caused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events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occurring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 </a:t>
            </a:r>
            <a:r>
              <a:rPr sz="2000" spc="-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traveling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detector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actuating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limit switch.</a:t>
            </a:r>
            <a:endParaRPr sz="2000" dirty="0">
              <a:latin typeface="Arial MT"/>
              <a:cs typeface="Arial MT"/>
            </a:endParaRPr>
          </a:p>
          <a:p>
            <a:pPr marL="171450" marR="5080" indent="-171450" algn="just">
              <a:lnSpc>
                <a:spcPct val="150000"/>
              </a:lnSpc>
              <a:spcBef>
                <a:spcPts val="285"/>
              </a:spcBef>
              <a:buChar char="•"/>
              <a:tabLst>
                <a:tab pos="171450" algn="l"/>
              </a:tabLst>
            </a:pPr>
            <a:r>
              <a:rPr sz="2000" spc="-5" dirty="0">
                <a:latin typeface="Arial MT"/>
                <a:cs typeface="Arial MT"/>
              </a:rPr>
              <a:t>When rung conditions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CTD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instruction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have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 false-to-true transition,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accumulated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value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 decremented by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one count,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provided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rung </a:t>
            </a:r>
            <a:r>
              <a:rPr sz="2000" spc="-10" dirty="0">
                <a:latin typeface="Arial MT"/>
                <a:cs typeface="Arial MT"/>
              </a:rPr>
              <a:t>containing </a:t>
            </a:r>
            <a:r>
              <a:rPr sz="2000" spc="-3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CTD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instruction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evaluated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between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these transitions.</a:t>
            </a:r>
            <a:endParaRPr sz="2000" dirty="0">
              <a:latin typeface="Arial MT"/>
              <a:cs typeface="Arial MT"/>
            </a:endParaRPr>
          </a:p>
          <a:p>
            <a:pPr marL="171450" marR="588010" indent="-171450" algn="just">
              <a:lnSpc>
                <a:spcPct val="150000"/>
              </a:lnSpc>
              <a:spcBef>
                <a:spcPts val="285"/>
              </a:spcBef>
              <a:buChar char="•"/>
              <a:tabLst>
                <a:tab pos="171450" algn="l"/>
              </a:tabLst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accumulated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counts 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retained when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rung </a:t>
            </a:r>
            <a:r>
              <a:rPr sz="2000" spc="-3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conditions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again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become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false.</a:t>
            </a:r>
            <a:endParaRPr sz="2000" dirty="0">
              <a:latin typeface="Arial MT"/>
              <a:cs typeface="Arial MT"/>
            </a:endParaRPr>
          </a:p>
          <a:p>
            <a:pPr marL="171450" marR="205105" indent="-171450" algn="just">
              <a:lnSpc>
                <a:spcPct val="150000"/>
              </a:lnSpc>
              <a:spcBef>
                <a:spcPts val="290"/>
              </a:spcBef>
              <a:buChar char="•"/>
              <a:tabLst>
                <a:tab pos="171450" algn="l"/>
              </a:tabLst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accumulated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count is retained until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cleared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reset </a:t>
            </a:r>
            <a:r>
              <a:rPr sz="2000" spc="-3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(RES) instruction.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0"/>
          <p:cNvGrpSpPr/>
          <p:nvPr/>
        </p:nvGrpSpPr>
        <p:grpSpPr>
          <a:xfrm>
            <a:off x="1054421" y="344080"/>
            <a:ext cx="7611646" cy="6026270"/>
            <a:chOff x="1606296" y="5407151"/>
            <a:chExt cx="4559300" cy="3416300"/>
          </a:xfrm>
        </p:grpSpPr>
        <p:pic>
          <p:nvPicPr>
            <p:cNvPr id="3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33171" y="6625317"/>
              <a:ext cx="4337933" cy="2122714"/>
            </a:xfrm>
            <a:prstGeom prst="rect">
              <a:avLst/>
            </a:prstGeom>
          </p:spPr>
        </p:pic>
        <p:sp>
          <p:nvSpPr>
            <p:cNvPr id="4" name="object 12"/>
            <p:cNvSpPr/>
            <p:nvPr/>
          </p:nvSpPr>
          <p:spPr>
            <a:xfrm>
              <a:off x="1606296" y="5407151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4559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4559046" y="3416046"/>
                  </a:lnTo>
                  <a:lnTo>
                    <a:pt x="4559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9"/>
          <p:cNvSpPr txBox="1"/>
          <p:nvPr/>
        </p:nvSpPr>
        <p:spPr>
          <a:xfrm>
            <a:off x="1403648" y="548680"/>
            <a:ext cx="6480720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Down</a:t>
            </a:r>
            <a:r>
              <a:rPr sz="2000" b="1" spc="-1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Counter</a:t>
            </a:r>
            <a:r>
              <a:rPr sz="2000" b="1" spc="-2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Example</a:t>
            </a:r>
            <a:endParaRPr sz="20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  <a:p>
            <a:pPr marL="171450" marR="364490" indent="-171450">
              <a:lnSpc>
                <a:spcPts val="1300"/>
              </a:lnSpc>
              <a:spcBef>
                <a:spcPts val="1670"/>
              </a:spcBef>
              <a:buChar char="•"/>
              <a:tabLst>
                <a:tab pos="171450" algn="l"/>
              </a:tabLst>
            </a:pPr>
            <a:r>
              <a:rPr dirty="0">
                <a:latin typeface="Verdana" panose="020B0604030504040204"/>
                <a:cs typeface="Verdana" panose="020B0604030504040204"/>
              </a:rPr>
              <a:t>Accumulated</a:t>
            </a:r>
            <a:r>
              <a:rPr spc="-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count </a:t>
            </a:r>
            <a:r>
              <a:rPr spc="-5" dirty="0">
                <a:latin typeface="Verdana" panose="020B0604030504040204"/>
                <a:cs typeface="Verdana" panose="020B0604030504040204"/>
              </a:rPr>
              <a:t>is</a:t>
            </a:r>
            <a:r>
              <a:rPr dirty="0">
                <a:latin typeface="Verdana" panose="020B0604030504040204"/>
                <a:cs typeface="Verdana" panose="020B0604030504040204"/>
              </a:rPr>
              <a:t> reset</a:t>
            </a:r>
            <a:r>
              <a:rPr spc="-5" dirty="0">
                <a:latin typeface="Verdana" panose="020B0604030504040204"/>
                <a:cs typeface="Verdana" panose="020B0604030504040204"/>
              </a:rPr>
              <a:t> only</a:t>
            </a:r>
            <a:r>
              <a:rPr spc="10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by the</a:t>
            </a:r>
            <a:r>
              <a:rPr spc="-5" dirty="0">
                <a:latin typeface="Verdana" panose="020B0604030504040204"/>
                <a:cs typeface="Verdana" panose="020B0604030504040204"/>
              </a:rPr>
              <a:t> (RES)</a:t>
            </a:r>
            <a:r>
              <a:rPr lang="en-IN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instruction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71450" marR="5080" indent="-171450">
              <a:lnSpc>
                <a:spcPts val="1300"/>
              </a:lnSpc>
              <a:spcBef>
                <a:spcPts val="280"/>
              </a:spcBef>
              <a:buChar char="•"/>
              <a:tabLst>
                <a:tab pos="171450" algn="l"/>
              </a:tabLst>
            </a:pPr>
            <a:r>
              <a:rPr spc="-5" dirty="0">
                <a:latin typeface="Verdana" panose="020B0604030504040204"/>
                <a:cs typeface="Verdana" panose="020B0604030504040204"/>
              </a:rPr>
              <a:t>The </a:t>
            </a:r>
            <a:r>
              <a:rPr dirty="0">
                <a:latin typeface="Verdana" panose="020B0604030504040204"/>
                <a:cs typeface="Verdana" panose="020B0604030504040204"/>
              </a:rPr>
              <a:t>counter </a:t>
            </a:r>
            <a:r>
              <a:rPr spc="-5" dirty="0">
                <a:latin typeface="Verdana" panose="020B0604030504040204"/>
                <a:cs typeface="Verdana" panose="020B0604030504040204"/>
              </a:rPr>
              <a:t>will </a:t>
            </a:r>
            <a:r>
              <a:rPr dirty="0">
                <a:latin typeface="Verdana" panose="020B0604030504040204"/>
                <a:cs typeface="Verdana" panose="020B0604030504040204"/>
              </a:rPr>
              <a:t>decrement the accumulator </a:t>
            </a:r>
            <a:r>
              <a:rPr spc="-5" dirty="0">
                <a:latin typeface="Verdana" panose="020B0604030504040204"/>
                <a:cs typeface="Verdana" panose="020B0604030504040204"/>
              </a:rPr>
              <a:t>value </a:t>
            </a:r>
            <a:r>
              <a:rPr spc="-409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even after a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0 </a:t>
            </a:r>
            <a:r>
              <a:rPr spc="-5" dirty="0">
                <a:latin typeface="Verdana" panose="020B0604030504040204"/>
                <a:cs typeface="Verdana" panose="020B0604030504040204"/>
              </a:rPr>
              <a:t>count</a:t>
            </a:r>
            <a:r>
              <a:rPr spc="5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latin typeface="Verdana" panose="020B0604030504040204"/>
                <a:cs typeface="Verdana" panose="020B0604030504040204"/>
              </a:rPr>
              <a:t>is</a:t>
            </a:r>
            <a:r>
              <a:rPr dirty="0">
                <a:latin typeface="Verdana" panose="020B0604030504040204"/>
                <a:cs typeface="Verdana" panose="020B0604030504040204"/>
              </a:rPr>
              <a:t> reached</a:t>
            </a:r>
            <a:endParaRPr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Grp="1"/>
          </p:cNvGraphicFramePr>
          <p:nvPr/>
        </p:nvGraphicFramePr>
        <p:xfrm>
          <a:off x="467544" y="1196751"/>
          <a:ext cx="7920880" cy="5328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5194"/>
                <a:gridCol w="2272948"/>
                <a:gridCol w="3512738"/>
              </a:tblGrid>
              <a:tr h="55398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This</a:t>
                      </a:r>
                      <a:r>
                        <a:rPr sz="1800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bit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Is</a:t>
                      </a: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Set</a:t>
                      </a: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When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remains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set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until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7109">
                <a:tc>
                  <a:txBody>
                    <a:bodyPr/>
                    <a:lstStyle/>
                    <a:p>
                      <a:pPr marL="45085" marR="393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Count Down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Underflow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Bit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(UN)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187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Accumulated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value </a:t>
                      </a:r>
                      <a:r>
                        <a:rPr sz="1800" spc="-3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wraps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around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+32,767</a:t>
                      </a:r>
                      <a:r>
                        <a:rPr sz="1800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(from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-32,768)</a:t>
                      </a:r>
                      <a:r>
                        <a:rPr sz="1800" spc="-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45085" marR="1193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continues counting </a:t>
                      </a:r>
                      <a:r>
                        <a:rPr sz="1800" spc="-3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down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from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there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692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(RES)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instruction with the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same address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as the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CTD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 instruction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is enabled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OR the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count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is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incremented to greater </a:t>
                      </a:r>
                      <a:r>
                        <a:rPr sz="1800" spc="-3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than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or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equal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to -32768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with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count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up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 (CTU) instruction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03752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Done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Bit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(DN)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18745" indent="-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Accumulated</a:t>
                      </a:r>
                      <a:r>
                        <a:rPr sz="1800" spc="-6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value </a:t>
                      </a:r>
                      <a:r>
                        <a:rPr sz="1800" spc="-3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is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equal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or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greater than the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preset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259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Accumulated value becomes </a:t>
                      </a:r>
                      <a:r>
                        <a:rPr sz="1800" spc="-3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less than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the preset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03752">
                <a:tc>
                  <a:txBody>
                    <a:bodyPr/>
                    <a:lstStyle/>
                    <a:p>
                      <a:pPr marL="45085" marR="2349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Count Down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Enable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Bit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(CD)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609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Rung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conditions are </a:t>
                      </a:r>
                      <a:r>
                        <a:rPr sz="1800" spc="-3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true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527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Rung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 conditions go false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or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(RES) instruction with the same </a:t>
                      </a:r>
                      <a:r>
                        <a:rPr sz="1800" spc="-3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address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as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CTD instruction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is enabled</a:t>
                      </a:r>
                      <a:endParaRPr sz="18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4"/>
          <p:cNvSpPr txBox="1"/>
          <p:nvPr/>
        </p:nvSpPr>
        <p:spPr>
          <a:xfrm>
            <a:off x="611560" y="260648"/>
            <a:ext cx="496855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b="1" spc="-2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Status</a:t>
            </a:r>
            <a:r>
              <a:rPr sz="2000" b="1" spc="-1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Bits</a:t>
            </a:r>
            <a:r>
              <a:rPr sz="2000" b="1" spc="-20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(CTD)</a:t>
            </a:r>
            <a:endParaRPr sz="20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4712</Words>
  <Application>WPS Presentation</Application>
  <PresentationFormat>On-screen Show (4:3)</PresentationFormat>
  <Paragraphs>142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manka</cp:lastModifiedBy>
  <cp:revision>34</cp:revision>
  <dcterms:created xsi:type="dcterms:W3CDTF">2022-05-19T06:40:00Z</dcterms:created>
  <dcterms:modified xsi:type="dcterms:W3CDTF">2023-06-08T10:11:43Z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6E885C0BA3CB464C8C5C0449785BE48E</vt:lpwstr>
  </property>
  <property fmtid="{D5CDD505-2E9C-101B-9397-08002B2CF9AE}" pid="3" name="KSOProductBuildVer">
    <vt:lpwstr>1033-11.2.0.11537</vt:lpwstr>
  </property>
</Properties>
</file>