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99"/>
  </p:notesMasterIdLst>
  <p:handoutMasterIdLst>
    <p:handoutMasterId r:id="rId100"/>
  </p:handoutMasterIdLst>
  <p:sldIdLst>
    <p:sldId id="673" r:id="rId2"/>
    <p:sldId id="586" r:id="rId3"/>
    <p:sldId id="409" r:id="rId4"/>
    <p:sldId id="814" r:id="rId5"/>
    <p:sldId id="411" r:id="rId6"/>
    <p:sldId id="839" r:id="rId7"/>
    <p:sldId id="413" r:id="rId8"/>
    <p:sldId id="926" r:id="rId9"/>
    <p:sldId id="410" r:id="rId10"/>
    <p:sldId id="817" r:id="rId11"/>
    <p:sldId id="831" r:id="rId12"/>
    <p:sldId id="830" r:id="rId13"/>
    <p:sldId id="865" r:id="rId14"/>
    <p:sldId id="927" r:id="rId15"/>
    <p:sldId id="805" r:id="rId16"/>
    <p:sldId id="870" r:id="rId17"/>
    <p:sldId id="866" r:id="rId18"/>
    <p:sldId id="869" r:id="rId19"/>
    <p:sldId id="823" r:id="rId20"/>
    <p:sldId id="868" r:id="rId21"/>
    <p:sldId id="867" r:id="rId22"/>
    <p:sldId id="885" r:id="rId23"/>
    <p:sldId id="872" r:id="rId24"/>
    <p:sldId id="871" r:id="rId25"/>
    <p:sldId id="928" r:id="rId26"/>
    <p:sldId id="822" r:id="rId27"/>
    <p:sldId id="878" r:id="rId28"/>
    <p:sldId id="873" r:id="rId29"/>
    <p:sldId id="876" r:id="rId30"/>
    <p:sldId id="877" r:id="rId31"/>
    <p:sldId id="880" r:id="rId32"/>
    <p:sldId id="881" r:id="rId33"/>
    <p:sldId id="886" r:id="rId34"/>
    <p:sldId id="893" r:id="rId35"/>
    <p:sldId id="882" r:id="rId36"/>
    <p:sldId id="884" r:id="rId37"/>
    <p:sldId id="883" r:id="rId38"/>
    <p:sldId id="879" r:id="rId39"/>
    <p:sldId id="838" r:id="rId40"/>
    <p:sldId id="888" r:id="rId41"/>
    <p:sldId id="780" r:id="rId42"/>
    <p:sldId id="887" r:id="rId43"/>
    <p:sldId id="890" r:id="rId44"/>
    <p:sldId id="827" r:id="rId45"/>
    <p:sldId id="889" r:id="rId46"/>
    <p:sldId id="892" r:id="rId47"/>
    <p:sldId id="891" r:id="rId48"/>
    <p:sldId id="896" r:id="rId49"/>
    <p:sldId id="897" r:id="rId50"/>
    <p:sldId id="900" r:id="rId51"/>
    <p:sldId id="901" r:id="rId52"/>
    <p:sldId id="902" r:id="rId53"/>
    <p:sldId id="903" r:id="rId54"/>
    <p:sldId id="904" r:id="rId55"/>
    <p:sldId id="899" r:id="rId56"/>
    <p:sldId id="895" r:id="rId57"/>
    <p:sldId id="898" r:id="rId58"/>
    <p:sldId id="905" r:id="rId59"/>
    <p:sldId id="906" r:id="rId60"/>
    <p:sldId id="907" r:id="rId61"/>
    <p:sldId id="909" r:id="rId62"/>
    <p:sldId id="908" r:id="rId63"/>
    <p:sldId id="910" r:id="rId64"/>
    <p:sldId id="911" r:id="rId65"/>
    <p:sldId id="912" r:id="rId66"/>
    <p:sldId id="913" r:id="rId67"/>
    <p:sldId id="914" r:id="rId68"/>
    <p:sldId id="915" r:id="rId69"/>
    <p:sldId id="916" r:id="rId70"/>
    <p:sldId id="917" r:id="rId71"/>
    <p:sldId id="918" r:id="rId72"/>
    <p:sldId id="919" r:id="rId73"/>
    <p:sldId id="920" r:id="rId74"/>
    <p:sldId id="921" r:id="rId75"/>
    <p:sldId id="929" r:id="rId76"/>
    <p:sldId id="931" r:id="rId77"/>
    <p:sldId id="930" r:id="rId78"/>
    <p:sldId id="699" r:id="rId79"/>
    <p:sldId id="700" r:id="rId80"/>
    <p:sldId id="749" r:id="rId81"/>
    <p:sldId id="747" r:id="rId82"/>
    <p:sldId id="750" r:id="rId83"/>
    <p:sldId id="751" r:id="rId84"/>
    <p:sldId id="768" r:id="rId85"/>
    <p:sldId id="845" r:id="rId86"/>
    <p:sldId id="846" r:id="rId87"/>
    <p:sldId id="847" r:id="rId88"/>
    <p:sldId id="848" r:id="rId89"/>
    <p:sldId id="770" r:id="rId90"/>
    <p:sldId id="772" r:id="rId91"/>
    <p:sldId id="849" r:id="rId92"/>
    <p:sldId id="862" r:id="rId93"/>
    <p:sldId id="852" r:id="rId94"/>
    <p:sldId id="851" r:id="rId95"/>
    <p:sldId id="788" r:id="rId96"/>
    <p:sldId id="789" r:id="rId97"/>
    <p:sldId id="828" r:id="rId98"/>
  </p:sldIdLst>
  <p:sldSz cx="12192000" cy="6858000"/>
  <p:notesSz cx="7315200" cy="9601200"/>
  <p:custDataLst>
    <p:tags r:id="rId10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A3"/>
    <a:srgbClr val="000000"/>
    <a:srgbClr val="006600"/>
    <a:srgbClr val="333399"/>
    <a:srgbClr val="FFFF00"/>
    <a:srgbClr val="99FF66"/>
    <a:srgbClr val="9E7800"/>
    <a:srgbClr val="FFFFFF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5:36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4208,'0'0'1088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938A7C-FDB8-E08B-49D5-738FF6EE4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4CDE-11A0-4830-A307-2A643AF4086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6D35E42A-81DD-3FA0-DD59-E3D10590A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CF9C3E1E-66AA-C839-2D09-B49B1C268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346F47-E7AB-B7E8-2140-2460B5666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D3B7A-AE47-4288-BA7F-D62F4455D6E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A511CA19-1AEF-EB94-F02F-CA4F3087A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9A11F45A-08A7-CD24-DA7D-4356765A6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42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669B9-F9DA-49C6-9370-2976F415104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8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669B9-F9DA-49C6-9370-2976F415104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8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C4962-2CC6-4E1E-A2F3-E9D0891410C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619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1E598-1548-5837-1FA5-6116C97C0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DA233-CF80-4C2E-B9E1-7A05B3B59E3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CD2332F5-FFA8-A9D7-374D-9CB18D585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951F9BFB-3CDF-C08E-27FF-5FD1252D8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67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67808-D079-4D56-9C97-B74CEF31515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67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1FA1C-312C-4649-95AC-0E23DEA977BA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53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18357C1-0C12-484C-8CDF-0D3FC924E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D197A-A92F-4E89-9F14-49A00ACBDCFB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F3071A-FD31-401F-BE5A-8EA41316D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E6F9988-835C-4F0F-92A7-89FA9941B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4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043ACFA-1EDB-4102-A33F-88351A300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F2437C-2A0B-48BB-8343-C4ECBA0A7368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58712BB-8064-436B-BB93-7E383B7D2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5F12719-99D4-4859-A64A-1145AB3E8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84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6604305-1DD8-42FD-A3CF-AF81A1104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0D085-717A-4FC7-B189-5ADCCA01DE91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AE6DB6D-F3FB-4651-85B6-BA7971448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EEF0F3E-8186-4F9D-8CEE-F2A10C7C7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63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12C90D-BC2A-6898-9819-549AAB8CA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8D160-818B-4417-B981-08295675CD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950EFF1A-AE9A-A8AE-A5A8-35CABFC82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406A5B98-7F3B-6CBC-B9C4-36A51FAC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9762EF6-BA98-4DE5-9CFF-6C51E3C4B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1115B-2B3D-4CD8-B222-DAD51DDC51CB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D948495-8E9C-4CB7-ACCD-2FD63100B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B40B52-23E8-47F0-91BE-C0D494DCF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74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9762EF6-BA98-4DE5-9CFF-6C51E3C4B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1115B-2B3D-4CD8-B222-DAD51DDC51CB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D948495-8E9C-4CB7-ACCD-2FD63100B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B40B52-23E8-47F0-91BE-C0D494DCF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570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9762EF6-BA98-4DE5-9CFF-6C51E3C4B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1115B-2B3D-4CD8-B222-DAD51DDC51CB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D948495-8E9C-4CB7-ACCD-2FD63100B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B40B52-23E8-47F0-91BE-C0D494DCF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915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8FE24-7209-42AC-8748-3268F5245A6B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9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48083-6FA2-4632-9B3A-10D4B345F283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2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69465-36BD-4D6F-BDD1-AFFFFAF76C48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14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0BEC0-2CDD-48BE-9BA7-279748D7A745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44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8C2A8-0D0A-429F-A614-DFFBD08E4B92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10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0643A-7CCA-4271-9074-E17DA254E88F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7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346F47-E7AB-B7E8-2140-2460B5666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D3B7A-AE47-4288-BA7F-D62F4455D6E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A511CA19-1AEF-EB94-F02F-CA4F3087A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9A11F45A-08A7-CD24-DA7D-4356765A6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19D49E-714A-1A21-EE39-E2E4C1E21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8F45E-D6E6-4C68-9079-98F7039B55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256923C5-00BF-BC58-580F-AB59D0C50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A3981297-F533-F0E8-2ED2-75EBCBBA9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4BBA-A938-482E-A23C-884DCCB1E4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1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8844D-4AFA-4F5D-8905-1A21C8F374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26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4BBA-A938-482E-A23C-884DCCB1E4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2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4BBA-A938-482E-A23C-884DCCB1E47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07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1FA1C-312C-4649-95AC-0E23DEA977B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03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wmf"/><Relationship Id="rId7" Type="http://schemas.openxmlformats.org/officeDocument/2006/relationships/image" Target="../media/image20.png"/><Relationship Id="rId12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4872668" y="4791067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3811024" y="5706539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1F19B7-75EF-1745-919C-B3FB4A2DE735}"/>
              </a:ext>
            </a:extLst>
          </p:cNvPr>
          <p:cNvCxnSpPr>
            <a:cxnSpLocks/>
          </p:cNvCxnSpPr>
          <p:nvPr/>
        </p:nvCxnSpPr>
        <p:spPr>
          <a:xfrm flipH="1">
            <a:off x="7591885" y="4861434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8F7C0-045A-9641-82CE-4E49DCFE0E9D}"/>
              </a:ext>
            </a:extLst>
          </p:cNvPr>
          <p:cNvGrpSpPr/>
          <p:nvPr/>
        </p:nvGrpSpPr>
        <p:grpSpPr>
          <a:xfrm>
            <a:off x="1401441" y="4371974"/>
            <a:ext cx="3882498" cy="2209801"/>
            <a:chOff x="1401441" y="3962399"/>
            <a:chExt cx="3882498" cy="22098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289B8-E22B-AA40-A78F-832CC990B7B3}"/>
                </a:ext>
              </a:extLst>
            </p:cNvPr>
            <p:cNvSpPr txBox="1"/>
            <p:nvPr/>
          </p:nvSpPr>
          <p:spPr>
            <a:xfrm>
              <a:off x="4114800" y="396239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16F88-4369-0946-B64C-85B7D7FD498E}"/>
                </a:ext>
              </a:extLst>
            </p:cNvPr>
            <p:cNvSpPr txBox="1"/>
            <p:nvPr/>
          </p:nvSpPr>
          <p:spPr>
            <a:xfrm>
              <a:off x="3020373" y="46979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23FD5-ACF1-7240-A708-96E280EBF619}"/>
                </a:ext>
              </a:extLst>
            </p:cNvPr>
            <p:cNvSpPr txBox="1"/>
            <p:nvPr/>
          </p:nvSpPr>
          <p:spPr>
            <a:xfrm>
              <a:off x="1401441" y="58028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E3BAA-0E66-E142-816B-806902FEF00C}"/>
              </a:ext>
            </a:extLst>
          </p:cNvPr>
          <p:cNvGrpSpPr/>
          <p:nvPr/>
        </p:nvGrpSpPr>
        <p:grpSpPr>
          <a:xfrm>
            <a:off x="5283939" y="4000583"/>
            <a:ext cx="4343400" cy="400223"/>
            <a:chOff x="5283939" y="3591008"/>
            <a:chExt cx="4343400" cy="40022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25202-044E-1941-B54E-F59E0848AC95}"/>
                </a:ext>
              </a:extLst>
            </p:cNvPr>
            <p:cNvSpPr txBox="1"/>
            <p:nvPr/>
          </p:nvSpPr>
          <p:spPr>
            <a:xfrm>
              <a:off x="5619650" y="3621899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EAD96-7650-F44D-B183-FB41C39B06D7}"/>
                </a:ext>
              </a:extLst>
            </p:cNvPr>
            <p:cNvSpPr txBox="1"/>
            <p:nvPr/>
          </p:nvSpPr>
          <p:spPr>
            <a:xfrm>
              <a:off x="7965990" y="359100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0BB633-EDE3-9140-88C0-521D0CD1C98E}"/>
              </a:ext>
            </a:extLst>
          </p:cNvPr>
          <p:cNvGrpSpPr/>
          <p:nvPr/>
        </p:nvGrpSpPr>
        <p:grpSpPr>
          <a:xfrm>
            <a:off x="4183577" y="1857375"/>
            <a:ext cx="1112719" cy="2514600"/>
            <a:chOff x="4183577" y="1447800"/>
            <a:chExt cx="1112719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AA3EC3-3B4E-C445-9CFE-3000E06B7A6D}"/>
                </a:ext>
              </a:extLst>
            </p:cNvPr>
            <p:cNvSpPr txBox="1"/>
            <p:nvPr/>
          </p:nvSpPr>
          <p:spPr>
            <a:xfrm>
              <a:off x="4444781" y="345234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known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6AA1D8-8EB5-3D40-853B-71F99DB41141}"/>
                </a:ext>
              </a:extLst>
            </p:cNvPr>
            <p:cNvSpPr txBox="1"/>
            <p:nvPr/>
          </p:nvSpPr>
          <p:spPr>
            <a:xfrm>
              <a:off x="4183577" y="17525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unknown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947D0-1270-4A48-8562-E9E73BDDD0C0}"/>
              </a:ext>
            </a:extLst>
          </p:cNvPr>
          <p:cNvSpPr/>
          <p:nvPr/>
        </p:nvSpPr>
        <p:spPr>
          <a:xfrm>
            <a:off x="7058896" y="2781384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RL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254016-7831-3C4F-8F79-9E11CC219C01}"/>
              </a:ext>
            </a:extLst>
          </p:cNvPr>
          <p:cNvSpPr/>
          <p:nvPr/>
        </p:nvSpPr>
        <p:spPr>
          <a:xfrm>
            <a:off x="6631143" y="5171216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F323-0AB4-994F-B07D-2F617F90FF35}"/>
              </a:ext>
            </a:extLst>
          </p:cNvPr>
          <p:cNvSpPr/>
          <p:nvPr/>
        </p:nvSpPr>
        <p:spPr>
          <a:xfrm>
            <a:off x="2708601" y="6123803"/>
            <a:ext cx="1828796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464EA-5B9A-EA40-9340-A68D562BD91E}"/>
              </a:ext>
            </a:extLst>
          </p:cNvPr>
          <p:cNvSpPr/>
          <p:nvPr/>
        </p:nvSpPr>
        <p:spPr>
          <a:xfrm>
            <a:off x="3946025" y="5170531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CDBF51-0B81-8443-9058-A7E69CE317C2}"/>
              </a:ext>
            </a:extLst>
          </p:cNvPr>
          <p:cNvSpPr/>
          <p:nvPr/>
        </p:nvSpPr>
        <p:spPr>
          <a:xfrm>
            <a:off x="4954746" y="4369915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SEARCH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BCC90-AA30-CE4F-9F7F-92734B34D063}"/>
              </a:ext>
            </a:extLst>
          </p:cNvPr>
          <p:cNvSpPr/>
          <p:nvPr/>
        </p:nvSpPr>
        <p:spPr>
          <a:xfrm>
            <a:off x="7697946" y="4371975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MDPs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7469342" y="3390984"/>
            <a:ext cx="427753" cy="1780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6D488-434E-3C46-96FE-E7F7BA060FE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 flipV="1">
            <a:off x="6631143" y="4674715"/>
            <a:ext cx="1066803" cy="20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5622422" y="5475331"/>
            <a:ext cx="1008721" cy="68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6D8880-F7ED-6642-B1C3-E7EDA3880F01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H="1" flipV="1">
            <a:off x="7897095" y="3390984"/>
            <a:ext cx="639050" cy="9809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2CDB4212-F640-9C46-B3E1-7288277B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0"/>
            <a:ext cx="12192000" cy="1470025"/>
          </a:xfrm>
        </p:spPr>
        <p:txBody>
          <a:bodyPr/>
          <a:lstStyle/>
          <a:p>
            <a:r>
              <a:rPr lang="en-US" sz="5400" b="1" dirty="0"/>
              <a:t>Artificial Intelligence</a:t>
            </a:r>
            <a:br>
              <a:rPr lang="en-US" dirty="0"/>
            </a:br>
            <a:r>
              <a:rPr lang="en-US" dirty="0"/>
              <a:t>Introduction to Logic</a:t>
            </a:r>
          </a:p>
        </p:txBody>
      </p:sp>
    </p:spTree>
    <p:extLst>
      <p:ext uri="{BB962C8B-B14F-4D97-AF65-F5344CB8AC3E}">
        <p14:creationId xmlns:p14="http://schemas.microsoft.com/office/powerpoint/2010/main" val="39719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4847-BF51-431F-9F73-787F13BE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of Knowledge Representation in AI</a:t>
            </a:r>
            <a:endParaRPr lang="en-I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8E3ED8-64D2-4830-9DF2-6D29A7DDC987}"/>
              </a:ext>
            </a:extLst>
          </p:cNvPr>
          <p:cNvGrpSpPr/>
          <p:nvPr/>
        </p:nvGrpSpPr>
        <p:grpSpPr>
          <a:xfrm>
            <a:off x="2286000" y="1920240"/>
            <a:ext cx="7101840" cy="3698240"/>
            <a:chOff x="193040" y="1960880"/>
            <a:chExt cx="5626100" cy="30342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7D0C50-EB8D-4514-A9F6-2D0646FF8FA1}"/>
                </a:ext>
              </a:extLst>
            </p:cNvPr>
            <p:cNvSpPr/>
            <p:nvPr/>
          </p:nvSpPr>
          <p:spPr>
            <a:xfrm>
              <a:off x="1727200" y="2744986"/>
              <a:ext cx="3972560" cy="104863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36CDC7-C5B4-418E-A802-052290D0F315}"/>
                </a:ext>
              </a:extLst>
            </p:cNvPr>
            <p:cNvSpPr txBox="1"/>
            <p:nvPr/>
          </p:nvSpPr>
          <p:spPr>
            <a:xfrm>
              <a:off x="193040" y="2560320"/>
              <a:ext cx="1198880" cy="369332"/>
            </a:xfrm>
            <a:prstGeom prst="rect">
              <a:avLst/>
            </a:prstGeom>
            <a:solidFill>
              <a:srgbClr val="CE00BB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Perception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4B0704-A470-4298-AEF5-F505E2B50F32}"/>
                </a:ext>
              </a:extLst>
            </p:cNvPr>
            <p:cNvSpPr txBox="1"/>
            <p:nvPr/>
          </p:nvSpPr>
          <p:spPr>
            <a:xfrm>
              <a:off x="1899920" y="2929652"/>
              <a:ext cx="1645920" cy="646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Knowledge Representation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16C830-5690-4564-9EBF-2D350BBB0C40}"/>
                </a:ext>
              </a:extLst>
            </p:cNvPr>
            <p:cNvSpPr txBox="1"/>
            <p:nvPr/>
          </p:nvSpPr>
          <p:spPr>
            <a:xfrm>
              <a:off x="1945640" y="1960880"/>
              <a:ext cx="1198880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65F58-75E4-4249-8C68-6A5640A218E6}"/>
                </a:ext>
              </a:extLst>
            </p:cNvPr>
            <p:cNvSpPr txBox="1"/>
            <p:nvPr/>
          </p:nvSpPr>
          <p:spPr>
            <a:xfrm>
              <a:off x="4343400" y="2926177"/>
              <a:ext cx="1198880" cy="6498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Reasoning: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187E8B-D151-460C-A091-06F77EBCDC24}"/>
                </a:ext>
              </a:extLst>
            </p:cNvPr>
            <p:cNvSpPr txBox="1"/>
            <p:nvPr/>
          </p:nvSpPr>
          <p:spPr>
            <a:xfrm>
              <a:off x="4005580" y="3962400"/>
              <a:ext cx="1198880" cy="3693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Planning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B3D778-49FE-4119-B0BE-7917CDE14795}"/>
                </a:ext>
              </a:extLst>
            </p:cNvPr>
            <p:cNvSpPr txBox="1"/>
            <p:nvPr/>
          </p:nvSpPr>
          <p:spPr>
            <a:xfrm>
              <a:off x="4620260" y="4625816"/>
              <a:ext cx="1198880" cy="369332"/>
            </a:xfrm>
            <a:prstGeom prst="rect">
              <a:avLst/>
            </a:prstGeom>
            <a:solidFill>
              <a:srgbClr val="CC66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Execution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310F8E2-EE44-45AB-9CD9-BEC95A3DE4E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391920" y="2744986"/>
              <a:ext cx="508000" cy="50783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BD487BF-3C58-4337-8105-666F7A8F9E1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31787" y="2291778"/>
              <a:ext cx="555927" cy="327660"/>
            </a:xfrm>
            <a:prstGeom prst="bentConnector3">
              <a:avLst>
                <a:gd name="adj1" fmla="val 10117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0D7F41-DE0A-46E9-856B-E934484DA8D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5840" y="3251081"/>
              <a:ext cx="797560" cy="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364745-C975-4C81-88E7-9780BDD35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840" y="3356203"/>
              <a:ext cx="797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34E2C0-6423-4537-902A-65A01196541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942841" y="3575983"/>
              <a:ext cx="7" cy="398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36FEBF-0C91-4574-827A-7D5869828021}"/>
                </a:ext>
              </a:extLst>
            </p:cNvPr>
            <p:cNvCxnSpPr>
              <a:cxnSpLocks/>
            </p:cNvCxnSpPr>
            <p:nvPr/>
          </p:nvCxnSpPr>
          <p:spPr>
            <a:xfrm>
              <a:off x="5405120" y="3575983"/>
              <a:ext cx="0" cy="104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3C1E70-E5B7-488B-BFCC-0B6725391C68}"/>
                </a:ext>
              </a:extLst>
            </p:cNvPr>
            <p:cNvCxnSpPr/>
            <p:nvPr/>
          </p:nvCxnSpPr>
          <p:spPr>
            <a:xfrm>
              <a:off x="4942840" y="4331732"/>
              <a:ext cx="0" cy="2940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B602EF-7B3F-4836-A1BD-23776B771D84}"/>
                </a:ext>
              </a:extLst>
            </p:cNvPr>
            <p:cNvSpPr txBox="1"/>
            <p:nvPr/>
          </p:nvSpPr>
          <p:spPr>
            <a:xfrm>
              <a:off x="193041" y="2560320"/>
              <a:ext cx="1198880" cy="369332"/>
            </a:xfrm>
            <a:prstGeom prst="rect">
              <a:avLst/>
            </a:prstGeom>
            <a:solidFill>
              <a:srgbClr val="CE00BB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Perception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EF5469-DFB7-487F-AC64-57C9BF8BC931}"/>
                </a:ext>
              </a:extLst>
            </p:cNvPr>
            <p:cNvSpPr txBox="1"/>
            <p:nvPr/>
          </p:nvSpPr>
          <p:spPr>
            <a:xfrm>
              <a:off x="1899921" y="2929651"/>
              <a:ext cx="1645920" cy="6498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Knowledge Representation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EA609014-BD15-4F3C-B0E0-F8C3B4D323F7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>
              <a:off x="1391921" y="2744986"/>
              <a:ext cx="508000" cy="5095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2A6848E7-2F68-4947-885F-437C6358E0D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31788" y="2291778"/>
              <a:ext cx="555927" cy="327660"/>
            </a:xfrm>
            <a:prstGeom prst="bentConnector3">
              <a:avLst>
                <a:gd name="adj1" fmla="val 10117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C25D97D-E51A-4888-8840-6ADC2CF45EE3}"/>
              </a:ext>
            </a:extLst>
          </p:cNvPr>
          <p:cNvSpPr txBox="1"/>
          <p:nvPr/>
        </p:nvSpPr>
        <p:spPr>
          <a:xfrm>
            <a:off x="384813" y="2256969"/>
            <a:ext cx="21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Retrieves data from the environment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763493-FB53-4995-86BA-007BC6B2022E}"/>
              </a:ext>
            </a:extLst>
          </p:cNvPr>
          <p:cNvSpPr txBox="1"/>
          <p:nvPr/>
        </p:nvSpPr>
        <p:spPr>
          <a:xfrm>
            <a:off x="1990212" y="3606540"/>
            <a:ext cx="371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and build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intelligent behavior.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what an agent needs to know in order to behave intelligently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2BB3B-FE7A-468C-96BA-4D3E514586CE}"/>
              </a:ext>
            </a:extLst>
          </p:cNvPr>
          <p:cNvSpPr txBox="1"/>
          <p:nvPr/>
        </p:nvSpPr>
        <p:spPr>
          <a:xfrm>
            <a:off x="5600698" y="1302718"/>
            <a:ext cx="411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Learns from the captured data. Build computers that can be taught instead of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programming them. Learning focuses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on the process of self-improvement.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B49C86-1157-4B34-8234-CD681184B644}"/>
              </a:ext>
            </a:extLst>
          </p:cNvPr>
          <p:cNvSpPr txBox="1"/>
          <p:nvPr/>
        </p:nvSpPr>
        <p:spPr>
          <a:xfrm>
            <a:off x="3631891" y="4989110"/>
            <a:ext cx="371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Giving an initial state, finding their preconditions and effects, and a sequence of actions to achieve a state in which a particular goal holds.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314D98-781F-4BE4-A7D6-A053738C6811}"/>
              </a:ext>
            </a:extLst>
          </p:cNvPr>
          <p:cNvSpPr txBox="1"/>
          <p:nvPr/>
        </p:nvSpPr>
        <p:spPr>
          <a:xfrm>
            <a:off x="9615904" y="4931739"/>
            <a:ext cx="242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stage is the execution of the entire process.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A39BE9-4EE1-41BF-9109-EF5DD6B3BC37}"/>
              </a:ext>
            </a:extLst>
          </p:cNvPr>
          <p:cNvSpPr txBox="1"/>
          <p:nvPr/>
        </p:nvSpPr>
        <p:spPr>
          <a:xfrm>
            <a:off x="9339754" y="3310218"/>
            <a:ext cx="24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 making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</a:rPr>
              <a:t>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(Q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R)</a:t>
            </a:r>
            <a:r>
              <a:rPr lang="en-US" dirty="0"/>
              <a:t>;       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>
                <a:solidFill>
                  <a:srgbClr val="CC00CC"/>
                </a:solidFill>
              </a:rPr>
              <a:t> (Raining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Sunny)</a:t>
            </a:r>
          </a:p>
          <a:p>
            <a:pPr lvl="1"/>
            <a:r>
              <a:rPr lang="en-US" dirty="0"/>
              <a:t>Possible world: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false,</a:t>
            </a:r>
            <a:r>
              <a:rPr lang="en-US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=true}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1101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is true in a world </a:t>
            </a:r>
            <a:r>
              <a:rPr lang="en-US" dirty="0" err="1"/>
              <a:t>iff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true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(etc.)</a:t>
            </a:r>
          </a:p>
          <a:p>
            <a:r>
              <a:rPr lang="en-US" dirty="0">
                <a:solidFill>
                  <a:srgbClr val="000090"/>
                </a:solidFill>
              </a:rPr>
              <a:t>First-order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x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y P(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Joe,f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f(x)=f(y)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Possible world: Objects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C00CC"/>
                </a:solidFill>
              </a:rPr>
              <a:t> Joe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()</a:t>
            </a:r>
            <a:r>
              <a:rPr lang="en-US" dirty="0">
                <a:sym typeface="Symbol"/>
              </a:rPr>
              <a:t> is true in a world if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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</a:t>
            </a:r>
            <a:r>
              <a:rPr lang="en-US" dirty="0">
                <a:sym typeface="Symbol"/>
              </a:rPr>
              <a:t> holds for 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val="22757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5EBA-B4BE-4A46-83BA-BE013247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Representation: Logical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4703-32F6-4462-9414-B2F0F0F3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397002"/>
            <a:ext cx="6136640" cy="4729164"/>
          </a:xfrm>
        </p:spPr>
        <p:txBody>
          <a:bodyPr/>
          <a:lstStyle/>
          <a:p>
            <a:r>
              <a:rPr lang="en-US" sz="2400" dirty="0">
                <a:effectLst/>
                <a:cs typeface="Calibri" panose="020F0502020204030204" pitchFamily="34" charset="0"/>
              </a:rPr>
              <a:t>Expressive Power of representation language</a:t>
            </a:r>
          </a:p>
          <a:p>
            <a:pPr lvl="1"/>
            <a:r>
              <a:rPr lang="en-US" sz="2000" dirty="0">
                <a:cs typeface="Calibri" panose="020F0502020204030204" pitchFamily="34" charset="0"/>
              </a:rPr>
              <a:t>A</a:t>
            </a:r>
            <a:r>
              <a:rPr lang="en-US" sz="2000" dirty="0">
                <a:effectLst/>
                <a:cs typeface="Calibri" panose="020F0502020204030204" pitchFamily="34" charset="0"/>
              </a:rPr>
              <a:t>ble to represent the domain problem</a:t>
            </a:r>
          </a:p>
          <a:p>
            <a:r>
              <a:rPr lang="en-US" sz="2400" dirty="0">
                <a:effectLst/>
                <a:cs typeface="Calibri" panose="020F0502020204030204" pitchFamily="34" charset="0"/>
              </a:rPr>
              <a:t>Soundness of entailment procedure</a:t>
            </a:r>
          </a:p>
          <a:p>
            <a:pPr lvl="1"/>
            <a:r>
              <a:rPr lang="en-US" sz="2000" dirty="0">
                <a:cs typeface="Calibri" panose="020F0502020204030204" pitchFamily="34" charset="0"/>
              </a:rPr>
              <a:t>N</a:t>
            </a:r>
            <a:r>
              <a:rPr lang="en-US" sz="2000" dirty="0">
                <a:effectLst/>
                <a:cs typeface="Calibri" panose="020F0502020204030204" pitchFamily="34" charset="0"/>
              </a:rPr>
              <a:t>o false conclusions are drawn</a:t>
            </a:r>
          </a:p>
          <a:p>
            <a:r>
              <a:rPr lang="en-US" sz="2400" dirty="0">
                <a:effectLst/>
                <a:cs typeface="Calibri" panose="020F0502020204030204" pitchFamily="34" charset="0"/>
              </a:rPr>
              <a:t>Completeness of entailment procedure</a:t>
            </a:r>
          </a:p>
          <a:p>
            <a:pPr lvl="1"/>
            <a:r>
              <a:rPr lang="en-US" sz="2000" dirty="0">
                <a:cs typeface="Calibri" panose="020F0502020204030204" pitchFamily="34" charset="0"/>
              </a:rPr>
              <a:t>A</a:t>
            </a:r>
            <a:r>
              <a:rPr lang="en-US" sz="2000" dirty="0">
                <a:effectLst/>
                <a:cs typeface="Calibri" panose="020F0502020204030204" pitchFamily="34" charset="0"/>
              </a:rPr>
              <a:t>ll correct conclusions are drawn</a:t>
            </a:r>
          </a:p>
          <a:p>
            <a:r>
              <a:rPr lang="en-US" sz="2400" dirty="0">
                <a:effectLst/>
                <a:cs typeface="Calibri" panose="020F0502020204030204" pitchFamily="34" charset="0"/>
              </a:rPr>
              <a:t>Decidability of entailment problem</a:t>
            </a:r>
          </a:p>
          <a:p>
            <a:pPr lvl="1"/>
            <a:r>
              <a:rPr lang="en-US" sz="2000" dirty="0"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cs typeface="Calibri" panose="020F0502020204030204" pitchFamily="34" charset="0"/>
              </a:rPr>
              <a:t>here exists a (terminating) algorithm to compute entailment</a:t>
            </a:r>
          </a:p>
          <a:p>
            <a:r>
              <a:rPr lang="en-US" sz="2400" dirty="0">
                <a:effectLst/>
                <a:cs typeface="Calibri" panose="020F0502020204030204" pitchFamily="34" charset="0"/>
              </a:rPr>
              <a:t>Complexity</a:t>
            </a:r>
          </a:p>
          <a:p>
            <a:pPr lvl="1"/>
            <a:r>
              <a:rPr lang="en-US" sz="2000" dirty="0">
                <a:cs typeface="Calibri" panose="020F0502020204030204" pitchFamily="34" charset="0"/>
              </a:rPr>
              <a:t>C</a:t>
            </a:r>
            <a:r>
              <a:rPr lang="en-US" sz="2000" dirty="0">
                <a:effectLst/>
                <a:cs typeface="Calibri" panose="020F0502020204030204" pitchFamily="34" charset="0"/>
              </a:rPr>
              <a:t>omputational resources needed for computing the solution</a:t>
            </a:r>
            <a:endParaRPr lang="en-IN" sz="2000" dirty="0"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B1DA50-94AE-4C7D-9BD6-3613B431C0C6}"/>
              </a:ext>
            </a:extLst>
          </p:cNvPr>
          <p:cNvSpPr txBox="1">
            <a:spLocks/>
          </p:cNvSpPr>
          <p:nvPr/>
        </p:nvSpPr>
        <p:spPr bwMode="auto">
          <a:xfrm>
            <a:off x="6380480" y="1397002"/>
            <a:ext cx="56896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cs typeface="Calibri" panose="020F0502020204030204" pitchFamily="34" charset="0"/>
              </a:rPr>
              <a:t>The formal language 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Syntax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Semantics</a:t>
            </a:r>
          </a:p>
          <a:p>
            <a:r>
              <a:rPr lang="en-US" sz="2400" kern="0" dirty="0">
                <a:cs typeface="Calibri" panose="020F0502020204030204" pitchFamily="34" charset="0"/>
              </a:rPr>
              <a:t>The reasoning problem (e.g., entailment)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Decidability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Computational Complexity</a:t>
            </a:r>
          </a:p>
          <a:p>
            <a:r>
              <a:rPr lang="en-US" sz="2400" kern="0" dirty="0">
                <a:cs typeface="Calibri" panose="020F0502020204030204" pitchFamily="34" charset="0"/>
              </a:rPr>
              <a:t>The problem-solving procedure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Soundness and Completeness</a:t>
            </a:r>
          </a:p>
          <a:p>
            <a:pPr lvl="1"/>
            <a:r>
              <a:rPr lang="en-US" sz="2000" kern="0" dirty="0">
                <a:cs typeface="Calibri" panose="020F0502020204030204" pitchFamily="34" charset="0"/>
              </a:rPr>
              <a:t>(Asymptotic) Complexity</a:t>
            </a:r>
            <a:endParaRPr lang="en-IN" sz="2000" kern="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D807-CC06-D762-B3D9-C5AB7FE3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992D-CBA2-99D6-60FE-03DC5D01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is defined by: 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A set of sentences </a:t>
            </a:r>
          </a:p>
          <a:p>
            <a:pPr lvl="2"/>
            <a:r>
              <a:rPr lang="en-US" dirty="0"/>
              <a:t>A sentence is constructed from a set of primitives according to syntax rules.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A set of interpretations </a:t>
            </a:r>
          </a:p>
          <a:p>
            <a:pPr lvl="2"/>
            <a:r>
              <a:rPr lang="en-US" dirty="0"/>
              <a:t>An interpretation gives a semantic to primitives. It associates primitives with values.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The valuation (meaning) function </a:t>
            </a:r>
            <a:r>
              <a:rPr lang="en-US" i="1" dirty="0">
                <a:solidFill>
                  <a:srgbClr val="3636A3"/>
                </a:solidFill>
              </a:rPr>
              <a:t>V</a:t>
            </a:r>
            <a:r>
              <a:rPr lang="en-US" dirty="0">
                <a:solidFill>
                  <a:srgbClr val="3636A3"/>
                </a:solidFill>
              </a:rPr>
              <a:t> </a:t>
            </a:r>
          </a:p>
          <a:p>
            <a:pPr lvl="2"/>
            <a:r>
              <a:rPr lang="en-US" dirty="0"/>
              <a:t>Assigns a value (typically the truth value) to a given sentence under some interpretation V </a:t>
            </a:r>
          </a:p>
          <a:p>
            <a:pPr marL="0" lvl="2" indent="0" algn="ctr">
              <a:buNone/>
            </a:pPr>
            <a:r>
              <a:rPr lang="en-US" sz="3200" dirty="0">
                <a:solidFill>
                  <a:schemeClr val="accent2"/>
                </a:solidFill>
                <a:ea typeface="+mn-ea"/>
                <a:cs typeface="+mn-cs"/>
              </a:rPr>
              <a:t>: sentence × interpretation → {True , False }</a:t>
            </a:r>
          </a:p>
        </p:txBody>
      </p:sp>
    </p:spTree>
    <p:extLst>
      <p:ext uri="{BB962C8B-B14F-4D97-AF65-F5344CB8AC3E}">
        <p14:creationId xmlns:p14="http://schemas.microsoft.com/office/powerpoint/2010/main" val="210045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</a:rPr>
              <a:t>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(Q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R)</a:t>
            </a:r>
            <a:r>
              <a:rPr lang="en-US" dirty="0"/>
              <a:t>;       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>
                <a:solidFill>
                  <a:srgbClr val="CC00CC"/>
                </a:solidFill>
              </a:rPr>
              <a:t> (Raining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Sunny)</a:t>
            </a:r>
          </a:p>
          <a:p>
            <a:pPr lvl="1"/>
            <a:r>
              <a:rPr lang="en-US" dirty="0"/>
              <a:t>Possible world: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false,</a:t>
            </a:r>
            <a:r>
              <a:rPr lang="en-US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=true}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1101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is true in a world </a:t>
            </a:r>
            <a:r>
              <a:rPr lang="en-US" dirty="0" err="1"/>
              <a:t>iff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true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(etc.)</a:t>
            </a:r>
          </a:p>
          <a:p>
            <a:r>
              <a:rPr lang="en-US" dirty="0">
                <a:solidFill>
                  <a:srgbClr val="000090"/>
                </a:solidFill>
              </a:rPr>
              <a:t>First-order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x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y P(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Joe,f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f(x)=f(y)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Possible world: Objects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C00CC"/>
                </a:solidFill>
              </a:rPr>
              <a:t> Joe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()</a:t>
            </a:r>
            <a:r>
              <a:rPr lang="en-US" dirty="0">
                <a:sym typeface="Symbol"/>
              </a:rPr>
              <a:t> is true in a world if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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</a:t>
            </a:r>
            <a:r>
              <a:rPr lang="en-US" dirty="0">
                <a:sym typeface="Symbol"/>
              </a:rPr>
              <a:t> holds for 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val="49867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3A8F-204E-4A46-ADFC-948B2D21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8FF3-EE85-480C-B722-64CE4376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Knowledge representation in logical and mathematical form.</a:t>
            </a:r>
          </a:p>
          <a:p>
            <a:r>
              <a:rPr lang="en-US" sz="2400" dirty="0"/>
              <a:t>Proposition is a declarative statement which is either true or false. </a:t>
            </a:r>
          </a:p>
          <a:p>
            <a:pPr lvl="1"/>
            <a:r>
              <a:rPr lang="en-US" sz="2000" dirty="0"/>
              <a:t>It is AI course (T)</a:t>
            </a:r>
          </a:p>
          <a:p>
            <a:pPr lvl="1"/>
            <a:r>
              <a:rPr lang="en-US" sz="2000" dirty="0"/>
              <a:t>The Sun rises from West (F)</a:t>
            </a:r>
          </a:p>
          <a:p>
            <a:pPr lvl="1"/>
            <a:r>
              <a:rPr lang="en-US" sz="2000" dirty="0"/>
              <a:t>3+3= 7 (F)</a:t>
            </a:r>
          </a:p>
          <a:p>
            <a:pPr lvl="1"/>
            <a:r>
              <a:rPr lang="en-US" sz="2000" dirty="0"/>
              <a:t>5 is a prime number (T)</a:t>
            </a:r>
          </a:p>
          <a:p>
            <a:pPr lvl="1"/>
            <a:r>
              <a:rPr lang="en-US" sz="2000" dirty="0"/>
              <a:t>It is raining today (T/F)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r>
              <a:rPr lang="en-US" sz="2400" dirty="0"/>
              <a:t>Proposition: {Op, Σ, Value}</a:t>
            </a:r>
          </a:p>
          <a:p>
            <a:pPr lvl="1"/>
            <a:r>
              <a:rPr lang="en-US" sz="2000" dirty="0"/>
              <a:t>Operator : Op= {¬,∧,∨,⇒, ⇔,(,)} </a:t>
            </a:r>
          </a:p>
          <a:p>
            <a:pPr lvl="1"/>
            <a:r>
              <a:rPr lang="en-US" sz="2000" dirty="0"/>
              <a:t>Set of symbols/variable/atom/formulas/sentence: Σ = {A, B, …}. </a:t>
            </a:r>
          </a:p>
          <a:p>
            <a:pPr lvl="1"/>
            <a:r>
              <a:rPr lang="en-US" sz="2000" dirty="0"/>
              <a:t>Truth Value: V = {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 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6771-F6F9-442E-ADC9-808A20425969}"/>
              </a:ext>
            </a:extLst>
          </p:cNvPr>
          <p:cNvSpPr txBox="1"/>
          <p:nvPr/>
        </p:nvSpPr>
        <p:spPr>
          <a:xfrm>
            <a:off x="7353029" y="2459504"/>
            <a:ext cx="325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you going out somewhere?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2+3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+ 5 =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is very talented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1ED3-03DA-9FD0-26F2-982D727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9561D-9512-9E89-60C7-285F3F07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0" t="19911" r="18311" b="20570"/>
          <a:stretch/>
        </p:blipFill>
        <p:spPr>
          <a:xfrm>
            <a:off x="1388381" y="1375921"/>
            <a:ext cx="9415237" cy="4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7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1ED3-03DA-9FD0-26F2-982D727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148ED-25D0-3063-3DE5-A47E07BB8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60815"/>
                <a:ext cx="5894962" cy="4729164"/>
              </a:xfrm>
            </p:spPr>
            <p:txBody>
              <a:bodyPr/>
              <a:lstStyle/>
              <a:p>
                <a:r>
                  <a:rPr lang="en-US" sz="2800" dirty="0"/>
                  <a:t>Proposition: {Op, Σ, Value}</a:t>
                </a:r>
              </a:p>
              <a:p>
                <a:pPr lvl="1"/>
                <a:r>
                  <a:rPr lang="en-US" sz="2400" dirty="0"/>
                  <a:t>Operator : Op= {¬,∧,∨,⇒, ⇔,(,)} </a:t>
                </a:r>
              </a:p>
              <a:p>
                <a:pPr lvl="1"/>
                <a:r>
                  <a:rPr lang="en-US" sz="2400" dirty="0"/>
                  <a:t>Set of symbols/variable/atom:                    Σ = {A, B, …}. </a:t>
                </a:r>
              </a:p>
              <a:p>
                <a:pPr lvl="1"/>
                <a:r>
                  <a:rPr lang="en-US" sz="2400" dirty="0"/>
                  <a:t>Truth Value: V = {</a:t>
                </a:r>
                <a:r>
                  <a:rPr lang="en-US" sz="2400" i="1" dirty="0"/>
                  <a:t>t</a:t>
                </a:r>
                <a:r>
                  <a:rPr lang="en-US" sz="2400" dirty="0"/>
                  <a:t>, </a:t>
                </a:r>
                <a:r>
                  <a:rPr lang="en-US" sz="2400" i="1" dirty="0"/>
                  <a:t>f</a:t>
                </a:r>
                <a:r>
                  <a:rPr lang="en-US" sz="2400" dirty="0"/>
                  <a:t> } </a:t>
                </a:r>
              </a:p>
              <a:p>
                <a:r>
                  <a:rPr lang="en-US" sz="2800" dirty="0"/>
                  <a:t>The set of propositional logic sentence is now recursively defined:</a:t>
                </a:r>
              </a:p>
              <a:p>
                <a:pPr lvl="1"/>
                <a:r>
                  <a:rPr lang="en-US" sz="2400" i="1" dirty="0"/>
                  <a:t>t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are (atomic) formulas.</a:t>
                </a:r>
              </a:p>
              <a:p>
                <a:pPr lvl="1"/>
                <a:r>
                  <a:rPr lang="en-US" sz="2400" dirty="0"/>
                  <a:t>All proposition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are (atomic) formulas.</a:t>
                </a:r>
              </a:p>
              <a:p>
                <a:pPr lvl="1"/>
                <a:r>
                  <a:rPr lang="en-US" sz="2400" dirty="0"/>
                  <a:t>If A and B are formulas,                       then ¬A, (A), A ∧ B, A ∨ B, A ⇒ B, A ⇔ B are also formulas.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148ED-25D0-3063-3DE5-A47E07BB8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0815"/>
                <a:ext cx="5894962" cy="4729164"/>
              </a:xfrm>
              <a:blipFill>
                <a:blip r:embed="rId2"/>
                <a:stretch>
                  <a:fillRect l="-1861" t="-1289" r="-4033" b="-20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149561D-9512-9E89-60C7-285F3F07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0" t="19911" r="18311" b="20570"/>
          <a:stretch/>
        </p:blipFill>
        <p:spPr>
          <a:xfrm>
            <a:off x="5700059" y="1463471"/>
            <a:ext cx="6491942" cy="32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5CCB-B9F4-F64A-FFB4-AF7C7EC2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8ED44-BD46-A258-27BE-BBAB5FA3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2"/>
                <a:ext cx="11334885" cy="4729164"/>
              </a:xfrm>
            </p:spPr>
            <p:txBody>
              <a:bodyPr/>
              <a:lstStyle/>
              <a:p>
                <a:r>
                  <a:rPr lang="en-US" dirty="0"/>
                  <a:t>Sentences in the propositional logic: </a:t>
                </a:r>
              </a:p>
              <a:p>
                <a:pPr lvl="1"/>
                <a:r>
                  <a:rPr lang="en-US" dirty="0">
                    <a:solidFill>
                      <a:srgbClr val="3636A3"/>
                    </a:solidFill>
                  </a:rPr>
                  <a:t>Atomic sentences (or formulas): </a:t>
                </a:r>
              </a:p>
              <a:p>
                <a:pPr lvl="2"/>
                <a:r>
                  <a:rPr lang="en-US" dirty="0"/>
                  <a:t>Constructed from </a:t>
                </a:r>
                <a:r>
                  <a:rPr lang="en-US" dirty="0">
                    <a:solidFill>
                      <a:srgbClr val="FF0000"/>
                    </a:solidFill>
                  </a:rPr>
                  <a:t>constants</a:t>
                </a:r>
                <a:r>
                  <a:rPr lang="en-US" dirty="0"/>
                  <a:t> {</a:t>
                </a:r>
                <a:r>
                  <a:rPr lang="en-US" i="1" dirty="0"/>
                  <a:t>t</a:t>
                </a:r>
                <a:r>
                  <a:rPr lang="en-US" dirty="0"/>
                  <a:t>, </a:t>
                </a:r>
                <a:r>
                  <a:rPr lang="en-US" i="1" dirty="0"/>
                  <a:t>f</a:t>
                </a:r>
                <a:r>
                  <a:rPr lang="en-US" dirty="0"/>
                  <a:t>} and </a:t>
                </a:r>
                <a:r>
                  <a:rPr lang="en-US" dirty="0">
                    <a:solidFill>
                      <a:srgbClr val="FF0000"/>
                    </a:solidFill>
                  </a:rPr>
                  <a:t>propositional symbols Σ</a:t>
                </a:r>
              </a:p>
              <a:p>
                <a:pPr lvl="2"/>
                <a:r>
                  <a:rPr lang="en-US" dirty="0"/>
                  <a:t>True, False are (atomic) sentences</a:t>
                </a:r>
              </a:p>
              <a:p>
                <a:pPr lvl="2"/>
                <a:r>
                  <a:rPr lang="en-US" dirty="0"/>
                  <a:t>All proposition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are (atomic) sentence.</a:t>
                </a:r>
              </a:p>
              <a:p>
                <a:pPr lvl="2"/>
                <a:r>
                  <a:rPr lang="en-US" dirty="0"/>
                  <a:t>“</a:t>
                </a:r>
                <a:r>
                  <a:rPr lang="en-US" i="1" dirty="0">
                    <a:solidFill>
                      <a:srgbClr val="333399"/>
                    </a:solidFill>
                  </a:rPr>
                  <a:t>Light in the room is on</a:t>
                </a:r>
                <a:r>
                  <a:rPr lang="en-US" dirty="0"/>
                  <a:t>,” “</a:t>
                </a:r>
                <a:r>
                  <a:rPr lang="en-US" i="1" dirty="0">
                    <a:solidFill>
                      <a:srgbClr val="333399"/>
                    </a:solidFill>
                  </a:rPr>
                  <a:t>It rains outside</a:t>
                </a:r>
                <a:r>
                  <a:rPr lang="en-US" dirty="0"/>
                  <a:t>” are (atomic) sentences</a:t>
                </a:r>
              </a:p>
              <a:p>
                <a:pPr lvl="1"/>
                <a:r>
                  <a:rPr lang="en-US" dirty="0">
                    <a:solidFill>
                      <a:srgbClr val="3636A3"/>
                    </a:solidFill>
                  </a:rPr>
                  <a:t>Composite sentences (or formulas)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Constructed from valid sentences via connectives</a:t>
                </a:r>
              </a:p>
              <a:p>
                <a:pPr lvl="2"/>
                <a:r>
                  <a:rPr lang="en-US" dirty="0"/>
                  <a:t>If A, B are sentences then </a:t>
                </a:r>
              </a:p>
              <a:p>
                <a:pPr lvl="3"/>
                <a:r>
                  <a:rPr lang="en-US" dirty="0"/>
                  <a:t>¬ A, ( A ∧ B ), ( A ∨ B ), ( A ⇒ B ), ( A ⇔ B ), ( A ∨ B ) ∧ ( A ∨ ¬ B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8ED44-BD46-A258-27BE-BBAB5FA3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34885" cy="4729164"/>
              </a:xfrm>
              <a:blipFill>
                <a:blip r:embed="rId2"/>
                <a:stretch>
                  <a:fillRect l="-1237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1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5120" y="1117593"/>
          <a:ext cx="11580480" cy="5632124"/>
        </p:xfrm>
        <a:graphic>
          <a:graphicData uri="http://schemas.openxmlformats.org/drawingml/2006/table">
            <a:tbl>
              <a:tblPr/>
              <a:tblGrid>
                <a:gridCol w="2895120">
                  <a:extLst>
                    <a:ext uri="{9D8B030D-6E8A-4147-A177-3AD203B41FA5}">
                      <a16:colId xmlns:a16="http://schemas.microsoft.com/office/drawing/2014/main" val="1966543514"/>
                    </a:ext>
                  </a:extLst>
                </a:gridCol>
                <a:gridCol w="2895120">
                  <a:extLst>
                    <a:ext uri="{9D8B030D-6E8A-4147-A177-3AD203B41FA5}">
                      <a16:colId xmlns:a16="http://schemas.microsoft.com/office/drawing/2014/main" val="409879722"/>
                    </a:ext>
                  </a:extLst>
                </a:gridCol>
                <a:gridCol w="2895120">
                  <a:extLst>
                    <a:ext uri="{9D8B030D-6E8A-4147-A177-3AD203B41FA5}">
                      <a16:colId xmlns:a16="http://schemas.microsoft.com/office/drawing/2014/main" val="433867673"/>
                    </a:ext>
                  </a:extLst>
                </a:gridCol>
                <a:gridCol w="2895120">
                  <a:extLst>
                    <a:ext uri="{9D8B030D-6E8A-4147-A177-3AD203B41FA5}">
                      <a16:colId xmlns:a16="http://schemas.microsoft.com/office/drawing/2014/main" val="3957066008"/>
                    </a:ext>
                  </a:extLst>
                </a:gridCol>
              </a:tblGrid>
              <a:tr h="5483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33299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33299"/>
                          </a:solidFill>
                          <a:effectLst/>
                        </a:rPr>
                        <a:t>Symbol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33299"/>
                          </a:solidFill>
                          <a:effectLst/>
                        </a:rPr>
                        <a:t>Meaning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33299"/>
                          </a:solidFill>
                          <a:effectLst/>
                        </a:rPr>
                        <a:t>Illustration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16807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Affirmation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54295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299"/>
                          </a:solidFill>
                          <a:effectLst/>
                        </a:rPr>
                        <a:t>Negation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¬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not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54194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299"/>
                          </a:solidFill>
                          <a:effectLst/>
                        </a:rPr>
                        <a:t>Conjunction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 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∧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 and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15447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299"/>
                          </a:solidFill>
                          <a:effectLst/>
                        </a:rPr>
                        <a:t>Disjunction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 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∨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 or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46775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299"/>
                          </a:solidFill>
                          <a:effectLst/>
                        </a:rPr>
                        <a:t>Implication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 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→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if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 then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63726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299"/>
                          </a:solidFill>
                          <a:effectLst/>
                        </a:rPr>
                        <a:t>Biconditional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 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  <a:latin typeface="KaTeX_Main"/>
                        </a:rPr>
                        <a:t>↔ 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f</a:t>
                      </a:r>
                      <a:r>
                        <a:rPr lang="en-US" dirty="0">
                          <a:solidFill>
                            <a:srgbClr val="333299"/>
                          </a:solidFill>
                          <a:effectLst/>
                        </a:rPr>
                        <a:t>, that is to say </a:t>
                      </a:r>
                      <a:r>
                        <a:rPr lang="en-US" i="1" dirty="0">
                          <a:solidFill>
                            <a:srgbClr val="333299"/>
                          </a:solidFill>
                          <a:effectLst/>
                          <a:latin typeface="KaTeX_Math"/>
                        </a:rPr>
                        <a:t>g</a:t>
                      </a:r>
                      <a:endParaRPr lang="en-US" dirty="0">
                        <a:solidFill>
                          <a:srgbClr val="333299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12262"/>
                  </a:ext>
                </a:extLst>
              </a:tr>
            </a:tbl>
          </a:graphicData>
        </a:graphic>
      </p:graphicFrame>
      <p:pic>
        <p:nvPicPr>
          <p:cNvPr id="2051" name="Picture 3" descr="Neg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19" y="2521939"/>
            <a:ext cx="1632284" cy="8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junc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19" y="3367077"/>
            <a:ext cx="1632284" cy="8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isjun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20" y="4209664"/>
            <a:ext cx="1632284" cy="8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plic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20" y="5068165"/>
            <a:ext cx="1632284" cy="8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icondition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19" y="5929743"/>
            <a:ext cx="1632284" cy="8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firm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19" y="1659429"/>
            <a:ext cx="1632284" cy="8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5383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logic</a:t>
            </a:r>
          </a:p>
          <a:p>
            <a:pPr marL="914371" lvl="1" indent="-514350"/>
            <a:r>
              <a:rPr lang="en-US" dirty="0"/>
              <a:t>Basic concepts of knowledge, logic, reasoning</a:t>
            </a:r>
          </a:p>
          <a:p>
            <a:pPr marL="914371" lvl="1" indent="-514350"/>
            <a:r>
              <a:rPr lang="en-US" dirty="0"/>
              <a:t>Propositional logic: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Propositional logic: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Agents using propositional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First-order logic </a:t>
            </a:r>
          </a:p>
        </p:txBody>
      </p:sp>
    </p:spTree>
    <p:extLst>
      <p:ext uri="{BB962C8B-B14F-4D97-AF65-F5344CB8AC3E}">
        <p14:creationId xmlns:p14="http://schemas.microsoft.com/office/powerpoint/2010/main" val="289315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EFA6-E572-EFB4-BCB3-6CFEB9C9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6355-B663-0485-8285-A2D751A5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 gives the meaning to sentences.</a:t>
            </a:r>
          </a:p>
          <a:p>
            <a:r>
              <a:rPr lang="en-US" dirty="0"/>
              <a:t>The semantics in the propositional logic is defined by: </a:t>
            </a:r>
          </a:p>
          <a:p>
            <a:pPr lvl="1"/>
            <a:r>
              <a:rPr lang="en-US" b="1" dirty="0"/>
              <a:t>Interpretation</a:t>
            </a:r>
            <a:r>
              <a:rPr lang="en-US" dirty="0"/>
              <a:t> of propositional symbols and constants</a:t>
            </a:r>
          </a:p>
          <a:p>
            <a:pPr lvl="2"/>
            <a:r>
              <a:rPr lang="en-US" dirty="0"/>
              <a:t>Semantics of atomic sentences </a:t>
            </a:r>
          </a:p>
          <a:p>
            <a:pPr lvl="1"/>
            <a:r>
              <a:rPr lang="en-US" dirty="0"/>
              <a:t>Through the </a:t>
            </a:r>
            <a:r>
              <a:rPr lang="en-US" b="1" dirty="0"/>
              <a:t>meaning</a:t>
            </a:r>
            <a:r>
              <a:rPr lang="en-US" dirty="0"/>
              <a:t> of connectives</a:t>
            </a:r>
          </a:p>
          <a:p>
            <a:pPr lvl="2"/>
            <a:r>
              <a:rPr lang="en-US" dirty="0"/>
              <a:t>Meaning (semantics) of composite sentences </a:t>
            </a:r>
          </a:p>
        </p:txBody>
      </p:sp>
    </p:spTree>
    <p:extLst>
      <p:ext uri="{BB962C8B-B14F-4D97-AF65-F5344CB8AC3E}">
        <p14:creationId xmlns:p14="http://schemas.microsoft.com/office/powerpoint/2010/main" val="340869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E79C-1F6B-0ADF-622A-F65B5E1C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D10-0AC8-8C64-A172-CFE048F9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of propositional calculus is defined below.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Interpretation: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mapping function </a:t>
            </a:r>
            <a:r>
              <a:rPr lang="en-US" i="1" dirty="0"/>
              <a:t>V</a:t>
            </a:r>
            <a:r>
              <a:rPr lang="en-US" dirty="0"/>
              <a:t> : Σ → {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}, depending on whether the symbol is satisfied in the world</a:t>
            </a:r>
          </a:p>
          <a:p>
            <a:pPr lvl="2"/>
            <a:r>
              <a:rPr lang="en-US" dirty="0"/>
              <a:t>Assigns a truth value to every proposition variable. </a:t>
            </a:r>
          </a:p>
          <a:p>
            <a:pPr lvl="2"/>
            <a:r>
              <a:rPr lang="en-US" dirty="0"/>
              <a:t>Example: consider the two interpretation 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baseline="-25000" dirty="0"/>
              <a:t>2</a:t>
            </a:r>
          </a:p>
          <a:p>
            <a:pPr lvl="3"/>
            <a:r>
              <a:rPr lang="en-US" i="1" dirty="0"/>
              <a:t>I</a:t>
            </a:r>
            <a:r>
              <a:rPr lang="en-US" baseline="-25000" dirty="0"/>
              <a:t>1 </a:t>
            </a:r>
            <a:r>
              <a:rPr lang="en-US" dirty="0"/>
              <a:t>: Light in the room is on -&gt; </a:t>
            </a:r>
            <a:r>
              <a:rPr lang="en-US" i="1" dirty="0">
                <a:solidFill>
                  <a:srgbClr val="FF0000"/>
                </a:solidFill>
              </a:rPr>
              <a:t>True</a:t>
            </a:r>
            <a:r>
              <a:rPr lang="en-US" dirty="0"/>
              <a:t>, It rains outside -&gt;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</a:p>
          <a:p>
            <a:pPr marL="1371496" lvl="3" indent="0">
              <a:buNone/>
            </a:pPr>
            <a:r>
              <a:rPr lang="en-US" dirty="0"/>
              <a:t>		</a:t>
            </a:r>
            <a:r>
              <a:rPr lang="en-US" i="1" dirty="0">
                <a:solidFill>
                  <a:srgbClr val="333399"/>
                </a:solidFill>
              </a:rPr>
              <a:t>V</a:t>
            </a:r>
            <a:r>
              <a:rPr lang="en-US" dirty="0">
                <a:solidFill>
                  <a:srgbClr val="333399"/>
                </a:solidFill>
              </a:rPr>
              <a:t>(Light in the room is on, </a:t>
            </a: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dirty="0">
                <a:solidFill>
                  <a:srgbClr val="333399"/>
                </a:solidFill>
              </a:rPr>
              <a:t>) = </a:t>
            </a:r>
            <a:r>
              <a:rPr lang="en-US" i="1" dirty="0">
                <a:solidFill>
                  <a:srgbClr val="333399"/>
                </a:solidFill>
              </a:rPr>
              <a:t>True</a:t>
            </a:r>
            <a:r>
              <a:rPr lang="en-US" dirty="0">
                <a:solidFill>
                  <a:srgbClr val="333399"/>
                </a:solidFill>
              </a:rPr>
              <a:t> </a:t>
            </a:r>
          </a:p>
          <a:p>
            <a:pPr lvl="3"/>
            <a:r>
              <a:rPr lang="en-US" i="1" dirty="0"/>
              <a:t>I</a:t>
            </a:r>
            <a:r>
              <a:rPr lang="en-US" baseline="-25000" dirty="0"/>
              <a:t>2 </a:t>
            </a:r>
            <a:r>
              <a:rPr lang="en-US" dirty="0"/>
              <a:t>: Light in the room is on -&gt;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  <a:r>
              <a:rPr lang="en-US" dirty="0"/>
              <a:t>, It rains outside -&gt;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</a:p>
          <a:p>
            <a:pPr marL="1371496" lvl="3" indent="0">
              <a:buNone/>
            </a:pPr>
            <a:r>
              <a:rPr lang="en-US" dirty="0"/>
              <a:t>		</a:t>
            </a:r>
            <a:r>
              <a:rPr lang="en-US" i="1" dirty="0">
                <a:solidFill>
                  <a:srgbClr val="333399"/>
                </a:solidFill>
              </a:rPr>
              <a:t>V</a:t>
            </a:r>
            <a:r>
              <a:rPr lang="en-US" dirty="0">
                <a:solidFill>
                  <a:srgbClr val="333399"/>
                </a:solidFill>
              </a:rPr>
              <a:t>(Light in the room is on, </a:t>
            </a:r>
            <a:r>
              <a:rPr lang="en-US" i="1" dirty="0"/>
              <a:t>I</a:t>
            </a:r>
            <a:r>
              <a:rPr lang="en-US" baseline="-25000" dirty="0"/>
              <a:t>2</a:t>
            </a:r>
            <a:r>
              <a:rPr lang="en-US" dirty="0">
                <a:solidFill>
                  <a:srgbClr val="333399"/>
                </a:solidFill>
              </a:rPr>
              <a:t>) = </a:t>
            </a:r>
            <a:r>
              <a:rPr lang="en-US" i="1" dirty="0">
                <a:solidFill>
                  <a:srgbClr val="333399"/>
                </a:solidFill>
              </a:rPr>
              <a:t>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E79C-1F6B-0ADF-622A-F65B5E1C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D10-0AC8-8C64-A172-CFE048F9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7" y="1397002"/>
            <a:ext cx="11379200" cy="4729164"/>
          </a:xfrm>
        </p:spPr>
        <p:txBody>
          <a:bodyPr/>
          <a:lstStyle/>
          <a:p>
            <a:r>
              <a:rPr lang="en-US" dirty="0">
                <a:solidFill>
                  <a:srgbClr val="3636A3"/>
                </a:solidFill>
              </a:rPr>
              <a:t>Interpretation: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A mapping function </a:t>
            </a:r>
            <a:r>
              <a:rPr lang="en-US" i="1" dirty="0">
                <a:solidFill>
                  <a:srgbClr val="3636A3"/>
                </a:solidFill>
              </a:rPr>
              <a:t>V</a:t>
            </a:r>
            <a:r>
              <a:rPr lang="en-US" dirty="0">
                <a:solidFill>
                  <a:srgbClr val="3636A3"/>
                </a:solidFill>
              </a:rPr>
              <a:t> : Σ → {</a:t>
            </a:r>
            <a:r>
              <a:rPr lang="en-US" i="1" dirty="0">
                <a:solidFill>
                  <a:srgbClr val="3636A3"/>
                </a:solidFill>
              </a:rPr>
              <a:t>t</a:t>
            </a:r>
            <a:r>
              <a:rPr lang="en-US" dirty="0">
                <a:solidFill>
                  <a:srgbClr val="3636A3"/>
                </a:solidFill>
              </a:rPr>
              <a:t>, </a:t>
            </a:r>
            <a:r>
              <a:rPr lang="en-US" i="1" dirty="0">
                <a:solidFill>
                  <a:srgbClr val="3636A3"/>
                </a:solidFill>
              </a:rPr>
              <a:t>f</a:t>
            </a:r>
            <a:r>
              <a:rPr lang="en-US" dirty="0">
                <a:solidFill>
                  <a:srgbClr val="3636A3"/>
                </a:solidFill>
              </a:rPr>
              <a:t> }, depending on whether the symbol is satisfied in the world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Assigns a truth value to every proposition variable. </a:t>
            </a:r>
          </a:p>
          <a:p>
            <a:pPr lvl="1"/>
            <a:r>
              <a:rPr lang="en-US" dirty="0">
                <a:solidFill>
                  <a:srgbClr val="3636A3"/>
                </a:solidFill>
              </a:rPr>
              <a:t>Example: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Given three sentence</a:t>
            </a:r>
          </a:p>
          <a:p>
            <a:pPr lvl="3"/>
            <a:r>
              <a:rPr lang="en-US" i="1" dirty="0" err="1"/>
              <a:t>ai_is_fun</a:t>
            </a:r>
            <a:endParaRPr lang="en-US" i="1" dirty="0"/>
          </a:p>
          <a:p>
            <a:pPr lvl="3"/>
            <a:r>
              <a:rPr lang="en-US" i="1" dirty="0"/>
              <a:t>happy</a:t>
            </a:r>
            <a:r>
              <a:rPr lang="en-US" dirty="0"/>
              <a:t> </a:t>
            </a:r>
          </a:p>
          <a:p>
            <a:pPr lvl="3"/>
            <a:r>
              <a:rPr lang="en-US" i="1" dirty="0" err="1"/>
              <a:t>light_on</a:t>
            </a:r>
            <a:endParaRPr lang="en-U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B9B17-CF55-D466-3AAD-A21D76AD997C}"/>
              </a:ext>
            </a:extLst>
          </p:cNvPr>
          <p:cNvSpPr txBox="1">
            <a:spLocks/>
          </p:cNvSpPr>
          <p:nvPr/>
        </p:nvSpPr>
        <p:spPr bwMode="auto">
          <a:xfrm>
            <a:off x="5162145" y="3956066"/>
            <a:ext cx="3273897" cy="1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kern="0" dirty="0"/>
              <a:t>Interpretation I</a:t>
            </a:r>
            <a:r>
              <a:rPr lang="en-US" sz="2400" i="1" kern="0" baseline="-25000" dirty="0"/>
              <a:t>1</a:t>
            </a:r>
            <a:r>
              <a:rPr lang="en-US" sz="2400" i="1" kern="0" dirty="0"/>
              <a:t>: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ai_is_fun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true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/>
              <a:t>happy,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light_on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94487-047F-D8C3-1B4A-37C8B00BB6F1}"/>
              </a:ext>
            </a:extLst>
          </p:cNvPr>
          <p:cNvSpPr txBox="1">
            <a:spLocks/>
          </p:cNvSpPr>
          <p:nvPr/>
        </p:nvSpPr>
        <p:spPr bwMode="auto">
          <a:xfrm>
            <a:off x="8666259" y="3956065"/>
            <a:ext cx="3273897" cy="1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kern="0" dirty="0"/>
              <a:t>Interpretation I</a:t>
            </a:r>
            <a:r>
              <a:rPr lang="en-US" sz="2400" i="1" kern="0" baseline="-25000" dirty="0"/>
              <a:t>2</a:t>
            </a:r>
            <a:r>
              <a:rPr lang="en-US" sz="2400" i="1" kern="0" dirty="0"/>
              <a:t>: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ai_is_fun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/>
              <a:t>happy,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light_on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603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0638-67F8-FBD4-AA54-ED88331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0C96-42B8-0DDC-630F-D9293CB5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397002"/>
            <a:ext cx="4913550" cy="1599117"/>
          </a:xfrm>
        </p:spPr>
        <p:txBody>
          <a:bodyPr/>
          <a:lstStyle/>
          <a:p>
            <a:r>
              <a:rPr lang="en-US" sz="2400" dirty="0"/>
              <a:t>Suppose there are three sentence</a:t>
            </a:r>
          </a:p>
          <a:p>
            <a:pPr lvl="1"/>
            <a:r>
              <a:rPr lang="en-US" sz="2000" i="1" dirty="0" err="1"/>
              <a:t>ai_is_fun</a:t>
            </a:r>
            <a:endParaRPr lang="en-US" sz="2000" i="1" dirty="0"/>
          </a:p>
          <a:p>
            <a:pPr lvl="1"/>
            <a:r>
              <a:rPr lang="en-US" sz="2000" i="1" dirty="0"/>
              <a:t>happy</a:t>
            </a:r>
            <a:r>
              <a:rPr lang="en-US" sz="2000" dirty="0"/>
              <a:t> </a:t>
            </a:r>
          </a:p>
          <a:p>
            <a:pPr lvl="1"/>
            <a:r>
              <a:rPr lang="en-US" sz="2000" i="1" dirty="0" err="1"/>
              <a:t>light_on</a:t>
            </a:r>
            <a:endParaRPr lang="en-US" sz="20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B5C99A-334A-E150-3882-079812309235}"/>
              </a:ext>
            </a:extLst>
          </p:cNvPr>
          <p:cNvSpPr txBox="1">
            <a:spLocks/>
          </p:cNvSpPr>
          <p:nvPr/>
        </p:nvSpPr>
        <p:spPr bwMode="auto">
          <a:xfrm>
            <a:off x="3010171" y="3987530"/>
            <a:ext cx="4431489" cy="273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dirty="0"/>
              <a:t>¬</a:t>
            </a:r>
            <a:r>
              <a:rPr lang="en-US" sz="1800" i="1" dirty="0"/>
              <a:t> </a:t>
            </a:r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dirty="0"/>
              <a:t>¬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∨ 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← 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i="1" dirty="0"/>
              <a:t>happy</a:t>
            </a:r>
            <a:r>
              <a:rPr lang="en-US" sz="1800" dirty="0"/>
              <a:t> ← </a:t>
            </a:r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← </a:t>
            </a:r>
            <a:r>
              <a:rPr lang="en-US" sz="1800" i="1" dirty="0"/>
              <a:t>happy</a:t>
            </a:r>
            <a:r>
              <a:rPr lang="en-US" sz="1800" dirty="0"/>
              <a:t> ∧ </a:t>
            </a:r>
            <a:r>
              <a:rPr lang="en-US" sz="1800" i="1" dirty="0" err="1"/>
              <a:t>light_on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1</a:t>
            </a:r>
            <a:endParaRPr lang="en-US" i="1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1261DD-DC6A-DCE9-8CBB-E827566EAFD4}"/>
              </a:ext>
            </a:extLst>
          </p:cNvPr>
          <p:cNvSpPr txBox="1">
            <a:spLocks/>
          </p:cNvSpPr>
          <p:nvPr/>
        </p:nvSpPr>
        <p:spPr bwMode="auto">
          <a:xfrm>
            <a:off x="3010171" y="2196560"/>
            <a:ext cx="3273897" cy="1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kern="0" dirty="0"/>
              <a:t>Interpretation I</a:t>
            </a:r>
            <a:r>
              <a:rPr lang="en-US" sz="2400" i="1" kern="0" baseline="-25000" dirty="0"/>
              <a:t>1</a:t>
            </a:r>
            <a:r>
              <a:rPr lang="en-US" sz="2400" i="1" kern="0" dirty="0"/>
              <a:t>: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ai_is_fun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true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/>
              <a:t>happy,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light_on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1</a:t>
            </a:r>
            <a:r>
              <a:rPr lang="en-US" sz="2000" kern="0" dirty="0"/>
              <a:t>) = </a:t>
            </a:r>
            <a:r>
              <a:rPr lang="en-US" sz="2000" i="1" kern="0" dirty="0"/>
              <a:t>true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4A2BE-F842-2C6B-2EE8-4C5B902C5CB4}"/>
              </a:ext>
            </a:extLst>
          </p:cNvPr>
          <p:cNvSpPr txBox="1">
            <a:spLocks/>
          </p:cNvSpPr>
          <p:nvPr/>
        </p:nvSpPr>
        <p:spPr bwMode="auto">
          <a:xfrm>
            <a:off x="7760511" y="2196559"/>
            <a:ext cx="3273897" cy="1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kern="0" dirty="0"/>
              <a:t>Interpretation I</a:t>
            </a:r>
            <a:r>
              <a:rPr lang="en-US" sz="2400" i="1" kern="0" baseline="-25000" dirty="0"/>
              <a:t>2</a:t>
            </a:r>
            <a:r>
              <a:rPr lang="en-US" sz="2400" i="1" kern="0" dirty="0"/>
              <a:t>: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ai_is_fun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/>
              <a:t>happy,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  <a:r>
              <a:rPr lang="en-US" sz="2000" kern="0" dirty="0"/>
              <a:t> </a:t>
            </a:r>
          </a:p>
          <a:p>
            <a:pPr lvl="1"/>
            <a:r>
              <a:rPr lang="en-US" sz="2000" i="1" kern="0" dirty="0"/>
              <a:t>V</a:t>
            </a:r>
            <a:r>
              <a:rPr lang="en-US" sz="2000" kern="0" dirty="0"/>
              <a:t>(</a:t>
            </a:r>
            <a:r>
              <a:rPr lang="en-US" sz="2000" i="1" kern="0" dirty="0" err="1"/>
              <a:t>light_on</a:t>
            </a:r>
            <a:r>
              <a:rPr lang="en-US" sz="2000" i="1" kern="0" dirty="0"/>
              <a:t>, I</a:t>
            </a:r>
            <a:r>
              <a:rPr lang="en-US" sz="2000" i="1" kern="0" baseline="-25000" dirty="0"/>
              <a:t>2</a:t>
            </a:r>
            <a:r>
              <a:rPr lang="en-US" sz="2000" kern="0" dirty="0"/>
              <a:t>) = </a:t>
            </a:r>
            <a:r>
              <a:rPr lang="en-US" sz="2000" i="1" kern="0" dirty="0"/>
              <a:t>false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BD758-F0E9-5E3C-799D-C7EDB102EA96}"/>
              </a:ext>
            </a:extLst>
          </p:cNvPr>
          <p:cNvSpPr txBox="1">
            <a:spLocks/>
          </p:cNvSpPr>
          <p:nvPr/>
        </p:nvSpPr>
        <p:spPr bwMode="auto">
          <a:xfrm>
            <a:off x="7760511" y="3987529"/>
            <a:ext cx="4301787" cy="273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dirty="0"/>
              <a:t>¬</a:t>
            </a:r>
            <a:r>
              <a:rPr lang="en-US" sz="1800" i="1" dirty="0"/>
              <a:t> </a:t>
            </a:r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dirty="0"/>
              <a:t>¬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∨ 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← </a:t>
            </a:r>
            <a:r>
              <a:rPr lang="en-US" sz="1800" i="1" dirty="0"/>
              <a:t>happy</a:t>
            </a:r>
            <a:r>
              <a:rPr lang="en-US" sz="1800" dirty="0"/>
              <a:t> is </a:t>
            </a:r>
            <a:r>
              <a:rPr lang="en-US" sz="1800" i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i="1" dirty="0"/>
              <a:t>happy</a:t>
            </a:r>
            <a:r>
              <a:rPr lang="en-US" sz="1800" dirty="0"/>
              <a:t> ← </a:t>
            </a:r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sz="1800" dirty="0"/>
          </a:p>
          <a:p>
            <a:r>
              <a:rPr lang="en-US" sz="1800" i="1" dirty="0" err="1"/>
              <a:t>ai_is_fun</a:t>
            </a:r>
            <a:r>
              <a:rPr lang="en-US" sz="1800" i="1" dirty="0"/>
              <a:t> </a:t>
            </a:r>
            <a:r>
              <a:rPr lang="en-US" sz="1800" dirty="0"/>
              <a:t>← </a:t>
            </a:r>
            <a:r>
              <a:rPr lang="en-US" sz="1800" i="1" dirty="0"/>
              <a:t>happy</a:t>
            </a:r>
            <a:r>
              <a:rPr lang="en-US" sz="1800" dirty="0"/>
              <a:t> ∧ </a:t>
            </a:r>
            <a:r>
              <a:rPr lang="en-US" sz="1800" i="1" dirty="0" err="1"/>
              <a:t>light_on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i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in </a:t>
            </a:r>
            <a:r>
              <a:rPr lang="en-US" sz="1800" i="1" dirty="0"/>
              <a:t>I</a:t>
            </a:r>
            <a:r>
              <a:rPr lang="en-US" sz="1800" i="1" baseline="-25000" dirty="0"/>
              <a:t>2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8837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Semantics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97002"/>
            <a:ext cx="11379200" cy="1404564"/>
          </a:xfrm>
        </p:spPr>
        <p:txBody>
          <a:bodyPr/>
          <a:lstStyle/>
          <a:p>
            <a:r>
              <a:rPr lang="en-US" sz="2800" dirty="0"/>
              <a:t>For complex sentences </a:t>
            </a:r>
          </a:p>
          <a:p>
            <a:pPr lvl="1"/>
            <a:r>
              <a:rPr lang="en-US" sz="2400" dirty="0"/>
              <a:t>Determined using the standard rules of logic</a:t>
            </a:r>
          </a:p>
          <a:p>
            <a:pPr lvl="1"/>
            <a:r>
              <a:rPr lang="en-US" sz="2400" dirty="0"/>
              <a:t>Rows define all possible interpretations (worlds)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1" t="35774" r="4442" b="32696"/>
          <a:stretch/>
        </p:blipFill>
        <p:spPr>
          <a:xfrm>
            <a:off x="855258" y="3493828"/>
            <a:ext cx="10884611" cy="2129050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F9B65F9-7B5D-4777-5410-5A9DCB257D16}"/>
              </a:ext>
            </a:extLst>
          </p:cNvPr>
          <p:cNvSpPr/>
          <p:nvPr/>
        </p:nvSpPr>
        <p:spPr>
          <a:xfrm rot="5400000">
            <a:off x="1787069" y="1869756"/>
            <a:ext cx="627434" cy="2491057"/>
          </a:xfrm>
          <a:prstGeom prst="leftBrace">
            <a:avLst>
              <a:gd name="adj1" fmla="val 0"/>
              <a:gd name="adj2" fmla="val 52734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4AEF90-C46B-4EA2-8AC2-48BF1CFD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1473199"/>
            <a:ext cx="11264630" cy="48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2800" kern="0" dirty="0"/>
              <a:t>Given a sentence </a:t>
            </a:r>
          </a:p>
          <a:p>
            <a:pPr lvl="1"/>
            <a:r>
              <a:rPr lang="en-GB" altLang="en-US" sz="2400" kern="0" dirty="0"/>
              <a:t>“If the humidity is high and the temperature is high, then one does not feel comfortable” </a:t>
            </a:r>
          </a:p>
          <a:p>
            <a:r>
              <a:rPr lang="en-GB" altLang="en-US" sz="2800" kern="0" dirty="0"/>
              <a:t>Propositional Calculus:</a:t>
            </a:r>
          </a:p>
          <a:p>
            <a:pPr lvl="1"/>
            <a:r>
              <a:rPr lang="en-GB" altLang="en-US" sz="2400" kern="0" dirty="0"/>
              <a:t>“Humidity is high” </a:t>
            </a:r>
            <a:r>
              <a:rPr lang="en-GB" altLang="en-US" sz="2400" kern="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GB" altLang="en-US" sz="2400" kern="0" dirty="0"/>
              <a:t>“Temperature is high” </a:t>
            </a:r>
            <a:r>
              <a:rPr lang="en-GB" altLang="en-US" sz="2400" kern="0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GB" altLang="en-US" sz="2400" kern="0" dirty="0"/>
              <a:t>“One feels comfortable”.</a:t>
            </a:r>
          </a:p>
          <a:p>
            <a:endParaRPr lang="en-GB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82069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4AEF90-C46B-4EA2-8AC2-48BF1CFD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1473199"/>
            <a:ext cx="11264630" cy="48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2800" kern="0" dirty="0"/>
              <a:t>Given a sentence </a:t>
            </a:r>
          </a:p>
          <a:p>
            <a:pPr lvl="1"/>
            <a:r>
              <a:rPr lang="en-GB" altLang="en-US" sz="2400" kern="0" dirty="0"/>
              <a:t>“If the humidity is high and the temperature is high, then one does not feel comfortable” </a:t>
            </a:r>
          </a:p>
          <a:p>
            <a:r>
              <a:rPr lang="en-GB" altLang="en-US" sz="2800" kern="0" dirty="0"/>
              <a:t>We have the following sentences:</a:t>
            </a:r>
          </a:p>
          <a:p>
            <a:pPr lvl="1"/>
            <a:r>
              <a:rPr lang="en-GB" altLang="en-US" sz="2400" i="1" kern="0" dirty="0"/>
              <a:t>P</a:t>
            </a:r>
            <a:r>
              <a:rPr lang="en-GB" altLang="en-US" sz="2400" kern="0" dirty="0"/>
              <a:t>: “Humidity is high” </a:t>
            </a:r>
          </a:p>
          <a:p>
            <a:pPr lvl="1"/>
            <a:r>
              <a:rPr lang="en-GB" altLang="en-US" sz="2400" i="1" kern="0" dirty="0"/>
              <a:t>Q</a:t>
            </a:r>
            <a:r>
              <a:rPr lang="en-GB" altLang="en-US" sz="2400" kern="0" dirty="0"/>
              <a:t>: “Temperature is high” </a:t>
            </a:r>
          </a:p>
          <a:p>
            <a:pPr lvl="1"/>
            <a:r>
              <a:rPr lang="en-GB" altLang="en-US" sz="2400" i="1" kern="0" dirty="0"/>
              <a:t>R</a:t>
            </a:r>
            <a:r>
              <a:rPr lang="en-GB" altLang="en-US" sz="2400" kern="0" dirty="0"/>
              <a:t>: “One feels comfortable”.</a:t>
            </a:r>
          </a:p>
          <a:p>
            <a:endParaRPr lang="en-GB" altLang="en-US" sz="2800" kern="0" dirty="0"/>
          </a:p>
          <a:p>
            <a:r>
              <a:rPr lang="en-GB" altLang="en-US" sz="2800" kern="0" dirty="0"/>
              <a:t>Represented by:</a:t>
            </a:r>
            <a:r>
              <a:rPr lang="en-GB" altLang="en-US" sz="2800" kern="0" dirty="0">
                <a:solidFill>
                  <a:schemeClr val="tx1"/>
                </a:solidFill>
              </a:rPr>
              <a:t> ((</a:t>
            </a:r>
            <a:r>
              <a:rPr lang="en-GB" altLang="en-US" sz="2800" i="1" kern="0" dirty="0">
                <a:solidFill>
                  <a:schemeClr val="tx1"/>
                </a:solidFill>
              </a:rPr>
              <a:t>P</a:t>
            </a:r>
            <a:r>
              <a:rPr lang="en-GB" altLang="en-US" sz="2800" kern="0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GB" altLang="en-US" sz="2800" i="1" kern="0" dirty="0">
                <a:solidFill>
                  <a:schemeClr val="tx1"/>
                </a:solidFill>
              </a:rPr>
              <a:t>Q</a:t>
            </a:r>
            <a:r>
              <a:rPr lang="en-GB" altLang="en-US" sz="2800" kern="0" dirty="0">
                <a:solidFill>
                  <a:schemeClr val="tx1"/>
                </a:solidFill>
              </a:rPr>
              <a:t>)</a:t>
            </a:r>
            <a:r>
              <a:rPr lang="en-GB" altLang="en-US" sz="2800" kern="0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GB" altLang="en-US" sz="2800" kern="0" dirty="0">
                <a:solidFill>
                  <a:schemeClr val="tx1"/>
                </a:solidFill>
              </a:rPr>
              <a:t>(</a:t>
            </a:r>
            <a:r>
              <a:rPr lang="en-GB" altLang="en-US" sz="2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~</a:t>
            </a:r>
            <a:r>
              <a:rPr lang="en-GB" altLang="en-US" sz="2800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GB" altLang="en-US" sz="2800" kern="0" dirty="0">
                <a:solidFill>
                  <a:schemeClr val="tx1"/>
                </a:solidFill>
              </a:rPr>
              <a:t>))</a:t>
            </a:r>
          </a:p>
          <a:p>
            <a:endParaRPr lang="en-GB" altLang="en-US" sz="2800" kern="0" dirty="0">
              <a:solidFill>
                <a:schemeClr val="tx1"/>
              </a:solidFill>
            </a:endParaRPr>
          </a:p>
          <a:p>
            <a:r>
              <a:rPr lang="en-GB" altLang="en-US" sz="2800" kern="0" dirty="0">
                <a:solidFill>
                  <a:schemeClr val="tx1"/>
                </a:solidFill>
              </a:rPr>
              <a:t>In which interpretation sentence is </a:t>
            </a:r>
            <a:r>
              <a:rPr lang="en-GB" altLang="en-US" sz="2800" i="1" kern="0" dirty="0">
                <a:solidFill>
                  <a:srgbClr val="FF0000"/>
                </a:solidFill>
              </a:rPr>
              <a:t>false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E17D24-0A0A-D51A-8BF6-368D518A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67685"/>
              </p:ext>
            </p:extLst>
          </p:nvPr>
        </p:nvGraphicFramePr>
        <p:xfrm>
          <a:off x="6731547" y="3137170"/>
          <a:ext cx="5148000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 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GB" altLang="en-US" sz="2000" i="1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 Q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GB" altLang="en-US" sz="1800" i="1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5D678D-5446-AE84-BC93-79A4E382A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44785"/>
              </p:ext>
            </p:extLst>
          </p:nvPr>
        </p:nvGraphicFramePr>
        <p:xfrm>
          <a:off x="6731547" y="3137170"/>
          <a:ext cx="5148000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 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GB" altLang="en-US" sz="2000" i="1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 Q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altLang="en-US" sz="1800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GB" altLang="en-US" sz="1800" i="1" kern="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Properties: Logical equivalence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4122"/>
            <a:ext cx="11379200" cy="828038"/>
          </a:xfrm>
        </p:spPr>
        <p:txBody>
          <a:bodyPr/>
          <a:lstStyle/>
          <a:p>
            <a:r>
              <a:rPr lang="en-US" sz="2400" dirty="0"/>
              <a:t>Two propositions are said to be logically equivalent if and only if the columns in the truth table are identical to each other.</a:t>
            </a:r>
            <a:endParaRPr lang="en-US" altLang="en-US" sz="2400" dirty="0"/>
          </a:p>
        </p:txBody>
      </p:sp>
      <p:pic>
        <p:nvPicPr>
          <p:cNvPr id="7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3CA11D-873E-4D03-B527-8E0AE28B4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" t="23956" r="3661" b="10012"/>
          <a:stretch/>
        </p:blipFill>
        <p:spPr bwMode="auto">
          <a:xfrm>
            <a:off x="406400" y="2164080"/>
            <a:ext cx="11379200" cy="44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802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FCD710-D7F3-4B5B-BC5D-EB8B2B8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783DA4-E532-458B-A2CC-7FD85BA4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cs typeface="Calibri" panose="020F0502020204030204" pitchFamily="34" charset="0"/>
              </a:rPr>
              <a:t>A proposition sentence: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autology</a:t>
            </a:r>
            <a:r>
              <a:rPr lang="en-US" sz="2400" dirty="0"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iff</a:t>
            </a:r>
            <a:r>
              <a:rPr lang="en-US" sz="2400" dirty="0">
                <a:effectLst/>
                <a:cs typeface="Calibri" panose="020F0502020204030204" pitchFamily="34" charset="0"/>
              </a:rPr>
              <a:t> sentence is true under every interpretation</a:t>
            </a:r>
            <a:r>
              <a:rPr lang="en-US" sz="2400" dirty="0"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cs typeface="Calibri" panose="020F0502020204030204" pitchFamily="34" charset="0"/>
              </a:rPr>
              <a:t>e.g., (</a:t>
            </a:r>
            <a:r>
              <a:rPr lang="en-US" sz="2400" dirty="0">
                <a:cs typeface="Calibri" panose="020F0502020204030204" pitchFamily="34" charset="0"/>
              </a:rPr>
              <a:t>P V ¬ P)</a:t>
            </a:r>
            <a:endParaRPr lang="en-US" sz="2400" dirty="0">
              <a:effectLst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Contradiction 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iff</a:t>
            </a:r>
            <a:r>
              <a:rPr lang="en-US" sz="2400" dirty="0">
                <a:effectLst/>
                <a:cs typeface="Calibri" panose="020F0502020204030204" pitchFamily="34" charset="0"/>
              </a:rPr>
              <a:t> sentence is false under every interpretation, e.g., (</a:t>
            </a:r>
            <a:r>
              <a:rPr lang="en-US" sz="2400" dirty="0">
                <a:cs typeface="Calibri" panose="020F0502020204030204" pitchFamily="34" charset="0"/>
              </a:rPr>
              <a:t>P ∧ ¬ P)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onsistent </a:t>
            </a:r>
            <a:r>
              <a:rPr lang="en-US" sz="2400" b="1" dirty="0">
                <a:cs typeface="Calibri" panose="020F0502020204030204" pitchFamily="34" charset="0"/>
              </a:rPr>
              <a:t>/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Satisfiable</a:t>
            </a:r>
            <a:r>
              <a:rPr lang="en-US" sz="1600" dirty="0"/>
              <a:t> 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iff</a:t>
            </a:r>
            <a:r>
              <a:rPr lang="en-US" sz="2400" dirty="0">
                <a:effectLst/>
                <a:cs typeface="Calibri" panose="020F0502020204030204" pitchFamily="34" charset="0"/>
              </a:rPr>
              <a:t> sentence is true under at least one interpretation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nconsistent</a:t>
            </a:r>
            <a:r>
              <a:rPr lang="en-US" sz="2400" b="1" dirty="0">
                <a:cs typeface="Calibri" panose="020F0502020204030204" pitchFamily="34" charset="0"/>
              </a:rPr>
              <a:t> / </a:t>
            </a:r>
            <a:r>
              <a:rPr lang="en-US" sz="2400" b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Unsatisfiable</a:t>
            </a:r>
            <a:r>
              <a:rPr lang="en-US" sz="2400" dirty="0"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iff</a:t>
            </a:r>
            <a:r>
              <a:rPr lang="en-US" sz="2400" dirty="0">
                <a:effectLst/>
                <a:cs typeface="Calibri" panose="020F0502020204030204" pitchFamily="34" charset="0"/>
              </a:rPr>
              <a:t> sentence is not made true under any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7536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A9C2-55B9-501D-0EE2-51B38805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29C-6C23-56A9-3829-31CD0D22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interpretation that satisfies a sentence is called a </a:t>
            </a:r>
            <a:r>
              <a:rPr lang="en-US" sz="2400" b="1" i="1" dirty="0">
                <a:solidFill>
                  <a:srgbClr val="FF0000"/>
                </a:solidFill>
              </a:rPr>
              <a:t>model</a:t>
            </a:r>
            <a:r>
              <a:rPr lang="en-US" sz="2400" dirty="0"/>
              <a:t> of the sentence.</a:t>
            </a:r>
          </a:p>
          <a:p>
            <a:r>
              <a:rPr lang="en-US" sz="2400" dirty="0"/>
              <a:t>A sentence is </a:t>
            </a:r>
            <a:r>
              <a:rPr lang="en-US" sz="2400" b="1" i="1" dirty="0">
                <a:solidFill>
                  <a:srgbClr val="00B050"/>
                </a:solidFill>
              </a:rPr>
              <a:t>satisfiable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if it has a model</a:t>
            </a:r>
          </a:p>
          <a:p>
            <a:pPr lvl="1"/>
            <a:r>
              <a:rPr lang="en-US" sz="2000" dirty="0"/>
              <a:t>There is at least one interpretation under which the sentence can evaluate to True.</a:t>
            </a:r>
          </a:p>
          <a:p>
            <a:r>
              <a:rPr lang="en-US" sz="2400" dirty="0"/>
              <a:t>A sentence is </a:t>
            </a:r>
            <a:r>
              <a:rPr lang="en-US" sz="2400" b="1" i="1" dirty="0">
                <a:solidFill>
                  <a:srgbClr val="9E7800"/>
                </a:solidFill>
              </a:rPr>
              <a:t>valid</a:t>
            </a:r>
            <a:r>
              <a:rPr lang="en-US" sz="2400" dirty="0"/>
              <a:t> if it is True in all interpretations</a:t>
            </a:r>
          </a:p>
          <a:p>
            <a:pPr lvl="1"/>
            <a:r>
              <a:rPr lang="en-US" sz="2000" dirty="0"/>
              <a:t>i.e., if its negation is not satisfiable (leads to contradiction)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11B06-30FD-0580-492B-2723E5520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8401"/>
              </p:ext>
            </p:extLst>
          </p:nvPr>
        </p:nvGraphicFramePr>
        <p:xfrm>
          <a:off x="2910000" y="4144966"/>
          <a:ext cx="6372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268914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11461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53477608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94012583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717944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 Q</a:t>
                      </a:r>
                      <a:endParaRPr lang="en-US" sz="2000" dirty="0"/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(P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 Q)  </a:t>
                      </a:r>
                      <a:r>
                        <a:rPr lang="en-US" sz="2000" dirty="0"/>
                        <a:t>¬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000" dirty="0"/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((P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 Q)  </a:t>
                      </a:r>
                      <a:r>
                        <a:rPr lang="en-US" sz="2000" dirty="0"/>
                        <a:t>¬</a:t>
                      </a:r>
                      <a:r>
                        <a:rPr lang="en-GB" altLang="en-US" sz="2000" kern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/>
                        </a:rPr>
                        <a:t> 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9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2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0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9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>
            <a:extLst>
              <a:ext uri="{FF2B5EF4-FFF2-40B4-BE49-F238E27FC236}">
                <a16:creationId xmlns:a16="http://schemas.microsoft.com/office/drawing/2014/main" id="{84B12878-0BBB-E13D-E5A8-E2B9AE9F5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Calibri" panose="020F0502020204030204" pitchFamily="34" charset="0"/>
                <a:cs typeface="Calibri" panose="020F0502020204030204" pitchFamily="34" charset="0"/>
              </a:rPr>
              <a:t>Knowledge Representation</a:t>
            </a:r>
          </a:p>
        </p:txBody>
      </p:sp>
      <p:sp>
        <p:nvSpPr>
          <p:cNvPr id="275459" name="Text Box 1027">
            <a:extLst>
              <a:ext uri="{FF2B5EF4-FFF2-40B4-BE49-F238E27FC236}">
                <a16:creationId xmlns:a16="http://schemas.microsoft.com/office/drawing/2014/main" id="{D3E368E5-5EFD-BEF0-4686-A3218A7DC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28" y="1079501"/>
            <a:ext cx="109922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Intended role of knowledge representation in AI is to reduce problems of intelligent action to search problems.   </a:t>
            </a:r>
            <a:r>
              <a:rPr lang="en-US" altLang="en-US" sz="2400" i="1" dirty="0">
                <a:latin typeface="Calibri" pitchFamily="34" charset="0"/>
                <a:cs typeface="+mn-cs"/>
              </a:rPr>
              <a:t>-- Ginsberg, 1993</a:t>
            </a:r>
          </a:p>
        </p:txBody>
      </p:sp>
      <p:sp>
        <p:nvSpPr>
          <p:cNvPr id="275460" name="Text Box 1028">
            <a:extLst>
              <a:ext uri="{FF2B5EF4-FFF2-40B4-BE49-F238E27FC236}">
                <a16:creationId xmlns:a16="http://schemas.microsoft.com/office/drawing/2014/main" id="{6CE4AE8C-4A2B-EA85-9016-C29568BA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25" y="3159465"/>
            <a:ext cx="4824000" cy="209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Devise an algorithm to solve the problem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programming language in which the algorithm can be encoded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 the algorithm in a program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program</a:t>
            </a:r>
          </a:p>
        </p:txBody>
      </p:sp>
      <p:sp>
        <p:nvSpPr>
          <p:cNvPr id="275461" name="Text Box 1029">
            <a:extLst>
              <a:ext uri="{FF2B5EF4-FFF2-40B4-BE49-F238E27FC236}">
                <a16:creationId xmlns:a16="http://schemas.microsoft.com/office/drawing/2014/main" id="{2DC4978F-E38D-C89D-760E-A49CEE38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761" y="3159465"/>
            <a:ext cx="4824000" cy="3013591"/>
          </a:xfrm>
          <a:prstGeom prst="roundRect">
            <a:avLst/>
          </a:prstGeom>
          <a:solidFill>
            <a:srgbClr val="BFEFB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knowledge needed to solve the problem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language in which the knowledge can be represented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down the knowledge in the language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consequences of the knowledge to solve the problem</a:t>
            </a:r>
          </a:p>
        </p:txBody>
      </p:sp>
      <p:sp>
        <p:nvSpPr>
          <p:cNvPr id="275462" name="Text Box 1030">
            <a:extLst>
              <a:ext uri="{FF2B5EF4-FFF2-40B4-BE49-F238E27FC236}">
                <a16:creationId xmlns:a16="http://schemas.microsoft.com/office/drawing/2014/main" id="{B7029521-7CEF-3899-3862-5D6647049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236" y="2615289"/>
            <a:ext cx="1649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463" name="Text Box 1031">
            <a:extLst>
              <a:ext uri="{FF2B5EF4-FFF2-40B4-BE49-F238E27FC236}">
                <a16:creationId xmlns:a16="http://schemas.microsoft.com/office/drawing/2014/main" id="{CEFA203C-6DFE-8D3B-8F2B-BC4AE117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406" y="2550445"/>
            <a:ext cx="2375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464" name="AutoShape 1032">
            <a:extLst>
              <a:ext uri="{FF2B5EF4-FFF2-40B4-BE49-F238E27FC236}">
                <a16:creationId xmlns:a16="http://schemas.microsoft.com/office/drawing/2014/main" id="{C5449A8D-0CCB-A297-6ED9-D03238FF322D}"/>
              </a:ext>
            </a:extLst>
          </p:cNvPr>
          <p:cNvCxnSpPr>
            <a:cxnSpLocks noChangeShapeType="1"/>
            <a:stCxn id="275465" idx="3"/>
          </p:cNvCxnSpPr>
          <p:nvPr/>
        </p:nvCxnSpPr>
        <p:spPr bwMode="auto">
          <a:xfrm flipV="1">
            <a:off x="5121259" y="5661921"/>
            <a:ext cx="1467866" cy="24094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65" name="Rectangle 1033">
            <a:extLst>
              <a:ext uri="{FF2B5EF4-FFF2-40B4-BE49-F238E27FC236}">
                <a16:creationId xmlns:a16="http://schemas.microsoft.com/office/drawing/2014/main" id="{166EF626-FCCB-2187-EA64-57CF7BE6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25" y="5718198"/>
            <a:ext cx="44122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final step that usually involves search</a:t>
            </a:r>
          </a:p>
        </p:txBody>
      </p:sp>
      <p:sp>
        <p:nvSpPr>
          <p:cNvPr id="275466" name="Rectangle 1034">
            <a:extLst>
              <a:ext uri="{FF2B5EF4-FFF2-40B4-BE49-F238E27FC236}">
                <a16:creationId xmlns:a16="http://schemas.microsoft.com/office/drawing/2014/main" id="{AB5D63D4-4026-DCB5-41A4-0684F0EC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970" y="1999639"/>
            <a:ext cx="66290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Analogy between AI Problems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A9C2-55B9-501D-0EE2-51B38805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29C-6C23-56A9-3829-31CD0D22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knowledge base (KB) </a:t>
            </a:r>
            <a:r>
              <a:rPr lang="en-US" sz="2400" dirty="0"/>
              <a:t>is a set of propositions that the agent is given as being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. An element of the knowledge base is an </a:t>
            </a:r>
            <a:r>
              <a:rPr lang="en-US" sz="2400" i="1" dirty="0">
                <a:solidFill>
                  <a:srgbClr val="FF0000"/>
                </a:solidFill>
              </a:rPr>
              <a:t>axiom</a:t>
            </a:r>
            <a:r>
              <a:rPr lang="en-US" sz="2400" dirty="0"/>
              <a:t>. </a:t>
            </a:r>
          </a:p>
          <a:p>
            <a:r>
              <a:rPr lang="en-US" sz="2400" dirty="0"/>
              <a:t>A </a:t>
            </a:r>
            <a:r>
              <a:rPr lang="en-US" sz="2400" b="1" i="1" dirty="0">
                <a:solidFill>
                  <a:srgbClr val="FF0000"/>
                </a:solidFill>
              </a:rPr>
              <a:t>model</a:t>
            </a:r>
            <a:r>
              <a:rPr lang="en-US" sz="2400" dirty="0"/>
              <a:t> of a set of propositions is an </a:t>
            </a:r>
            <a:r>
              <a:rPr lang="en-US" sz="2400" b="1" dirty="0"/>
              <a:t>interpretation in which all the propositions are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altLang="en-US" sz="2400" b="1" dirty="0"/>
              <a:t>Example KB: </a:t>
            </a:r>
            <a:r>
              <a:rPr lang="en-US" sz="2400" dirty="0">
                <a:solidFill>
                  <a:srgbClr val="333399"/>
                </a:solidFill>
              </a:rPr>
              <a:t>{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C</a:t>
            </a:r>
            <a:r>
              <a:rPr lang="en-US" altLang="en-US" sz="2400" b="1" kern="0" dirty="0">
                <a:solidFill>
                  <a:srgbClr val="333399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99"/>
                </a:solidFill>
              </a:rPr>
              <a:t>¬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333399"/>
                </a:solidFill>
              </a:rPr>
              <a:t>}</a:t>
            </a:r>
          </a:p>
          <a:p>
            <a:endParaRPr lang="en-US" sz="2400" dirty="0">
              <a:solidFill>
                <a:srgbClr val="333399"/>
              </a:solidFill>
            </a:endParaRPr>
          </a:p>
          <a:p>
            <a:r>
              <a:rPr lang="en-US" sz="2400" dirty="0">
                <a:solidFill>
                  <a:srgbClr val="333399"/>
                </a:solidFill>
              </a:rPr>
              <a:t>KB = (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C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GB" altLang="en-US" sz="2400" kern="0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b="1" kern="0" dirty="0">
                <a:solidFill>
                  <a:srgbClr val="333399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kern="0" dirty="0">
                <a:solidFill>
                  <a:srgbClr val="333399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2400" b="1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99"/>
                </a:solidFill>
              </a:rPr>
              <a:t>¬</a:t>
            </a:r>
            <a:r>
              <a:rPr lang="en-GB" altLang="en-US" sz="2400" b="1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solidFill>
                <a:srgbClr val="33339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321688-56EC-1900-5DB3-71AF7C378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27648"/>
              </p:ext>
            </p:extLst>
          </p:nvPr>
        </p:nvGraphicFramePr>
        <p:xfrm>
          <a:off x="5006808" y="3113728"/>
          <a:ext cx="6264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7D6A7-2089-783A-8361-B7D20DCEB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03"/>
              </p:ext>
            </p:extLst>
          </p:nvPr>
        </p:nvGraphicFramePr>
        <p:xfrm>
          <a:off x="5006808" y="3113728"/>
          <a:ext cx="6264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9E4A-D059-46DE-8FEA-D8E27E98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Propositional Inference: Entailment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F5A-470A-4F31-8C3C-FB18CE37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Given:</a:t>
            </a:r>
          </a:p>
          <a:p>
            <a:pPr lvl="1"/>
            <a:r>
              <a:rPr 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KB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= set of propositional sentences</a:t>
            </a:r>
          </a:p>
          <a:p>
            <a:pPr lvl="1"/>
            <a:r>
              <a:rPr lang="el-GR" alt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α</a:t>
            </a:r>
            <a:r>
              <a:rPr lang="el-GR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= a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propositional sentence </a:t>
            </a:r>
            <a:r>
              <a:rPr lang="en-US" sz="2400" dirty="0">
                <a:cs typeface="Calibri" panose="020F0502020204030204" pitchFamily="34" charset="0"/>
              </a:rPr>
              <a:t>/ Query / Ask question</a:t>
            </a:r>
            <a:endParaRPr lang="en-US" altLang="en-US" sz="2400" dirty="0">
              <a:solidFill>
                <a:srgbClr val="333399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r>
              <a:rPr lang="en-US" altLang="en-US" sz="2800" dirty="0">
                <a:cs typeface="Calibri" panose="020F0502020204030204" pitchFamily="34" charset="0"/>
              </a:rPr>
              <a:t>Entailment:     </a:t>
            </a: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  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KB ╞ </a:t>
            </a:r>
            <a:r>
              <a:rPr lang="el-GR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α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                     </a:t>
            </a:r>
            <a:r>
              <a:rPr lang="en-US" altLang="en-US" sz="2000" dirty="0">
                <a:cs typeface="Calibri" panose="020F0502020204030204" pitchFamily="34" charset="0"/>
              </a:rPr>
              <a:t>(</a:t>
            </a:r>
            <a:r>
              <a:rPr lang="en-US" sz="2000" dirty="0">
                <a:effectLst/>
                <a:cs typeface="Calibri" panose="020F0502020204030204" pitchFamily="34" charset="0"/>
              </a:rPr>
              <a:t>read as “</a:t>
            </a:r>
            <a:r>
              <a:rPr lang="en-US" sz="2000" dirty="0">
                <a:cs typeface="Calibri" panose="020F0502020204030204" pitchFamily="34" charset="0"/>
              </a:rPr>
              <a:t>KB </a:t>
            </a:r>
            <a:r>
              <a:rPr lang="en-US" sz="2000" dirty="0">
                <a:effectLst/>
                <a:cs typeface="Calibri" panose="020F0502020204030204" pitchFamily="34" charset="0"/>
              </a:rPr>
              <a:t>entails </a:t>
            </a:r>
            <a:r>
              <a:rPr lang="el-GR" altLang="en-US" sz="2000" dirty="0">
                <a:cs typeface="Calibri" panose="020F0502020204030204" pitchFamily="34" charset="0"/>
              </a:rPr>
              <a:t>α</a:t>
            </a:r>
            <a:r>
              <a:rPr lang="en-US" sz="2000" dirty="0">
                <a:effectLst/>
                <a:cs typeface="Calibri" panose="020F0502020204030204" pitchFamily="34" charset="0"/>
              </a:rPr>
              <a:t>” or “</a:t>
            </a:r>
            <a:r>
              <a:rPr lang="el-GR" altLang="en-US" sz="2000" dirty="0">
                <a:cs typeface="Calibri" panose="020F0502020204030204" pitchFamily="34" charset="0"/>
              </a:rPr>
              <a:t>α</a:t>
            </a:r>
            <a:r>
              <a:rPr lang="en-US" sz="2000" dirty="0">
                <a:effectLst/>
                <a:cs typeface="Calibri" panose="020F0502020204030204" pitchFamily="34" charset="0"/>
              </a:rPr>
              <a:t> logically follows from KB”</a:t>
            </a:r>
            <a:r>
              <a:rPr lang="en-US" altLang="en-US" sz="2000" dirty="0"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l-GR" altLang="en-US" sz="2400" b="1" dirty="0">
                <a:cs typeface="Calibri" panose="020F0502020204030204" pitchFamily="34" charset="0"/>
              </a:rPr>
              <a:t>α</a:t>
            </a:r>
            <a:r>
              <a:rPr lang="en-US" sz="2400" dirty="0"/>
              <a:t> is true in every model of </a:t>
            </a:r>
            <a:r>
              <a:rPr lang="en-US" sz="2400" b="1" dirty="0"/>
              <a:t>KB</a:t>
            </a:r>
          </a:p>
          <a:p>
            <a:pPr marL="457165" lvl="1" indent="0">
              <a:buNone/>
            </a:pPr>
            <a:r>
              <a:rPr lang="en-US" sz="2400" dirty="0">
                <a:effectLst/>
                <a:cs typeface="Calibri" panose="020F0502020204030204" pitchFamily="34" charset="0"/>
              </a:rPr>
              <a:t>                                                 </a:t>
            </a:r>
            <a:r>
              <a:rPr lang="en-US" sz="2400" dirty="0">
                <a:cs typeface="Calibri" panose="020F0502020204030204" pitchFamily="34" charset="0"/>
              </a:rPr>
              <a:t>OR</a:t>
            </a:r>
            <a:endParaRPr lang="en-US" sz="2400" dirty="0">
              <a:effectLst/>
              <a:cs typeface="Calibri" panose="020F0502020204030204" pitchFamily="34" charset="0"/>
            </a:endParaRPr>
          </a:p>
          <a:p>
            <a:pPr lvl="1"/>
            <a:r>
              <a:rPr lang="en-US" sz="2400" dirty="0" err="1">
                <a:effectLst/>
                <a:cs typeface="Calibri" panose="020F0502020204030204" pitchFamily="34" charset="0"/>
              </a:rPr>
              <a:t>iff</a:t>
            </a:r>
            <a:r>
              <a:rPr lang="en-US" sz="2400" dirty="0">
                <a:effectLst/>
                <a:cs typeface="Calibri" panose="020F0502020204030204" pitchFamily="34" charset="0"/>
              </a:rPr>
              <a:t> every interpretation that makes all sentences in </a:t>
            </a:r>
            <a:r>
              <a:rPr lang="en-US" sz="2400" b="1" dirty="0">
                <a:effectLst/>
                <a:cs typeface="Calibri" panose="020F0502020204030204" pitchFamily="34" charset="0"/>
              </a:rPr>
              <a:t>KB</a:t>
            </a:r>
            <a:r>
              <a:rPr lang="en-US" sz="2400" dirty="0">
                <a:effectLst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true</a:t>
            </a:r>
            <a:r>
              <a:rPr lang="en-US" sz="2400" dirty="0">
                <a:effectLst/>
                <a:cs typeface="Calibri" panose="020F0502020204030204" pitchFamily="34" charset="0"/>
              </a:rPr>
              <a:t> makes </a:t>
            </a:r>
            <a:r>
              <a:rPr lang="el-GR" altLang="en-US" sz="2400" b="1" dirty="0">
                <a:cs typeface="Calibri" panose="020F0502020204030204" pitchFamily="34" charset="0"/>
              </a:rPr>
              <a:t>α</a:t>
            </a:r>
            <a:r>
              <a:rPr lang="en-US" altLang="en-US" sz="2400" dirty="0"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cs typeface="Calibri" panose="020F0502020204030204" pitchFamily="34" charset="0"/>
              </a:rPr>
              <a:t>also </a:t>
            </a:r>
            <a:r>
              <a:rPr lang="en-US" sz="2400" i="1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true</a:t>
            </a:r>
            <a:r>
              <a:rPr lang="en-US" sz="2400" dirty="0">
                <a:effectLst/>
                <a:cs typeface="Calibri" panose="020F0502020204030204" pitchFamily="34" charset="0"/>
              </a:rPr>
              <a:t>.</a:t>
            </a:r>
          </a:p>
          <a:p>
            <a:pPr marL="400021" lvl="1" indent="0">
              <a:buNone/>
            </a:pPr>
            <a:r>
              <a:rPr lang="en-US" sz="2400" dirty="0">
                <a:cs typeface="Calibri" panose="020F0502020204030204" pitchFamily="34" charset="0"/>
              </a:rPr>
              <a:t>                                                  OR</a:t>
            </a:r>
            <a:endParaRPr lang="en-US" sz="2400" dirty="0">
              <a:effectLst/>
              <a:cs typeface="Calibri" panose="020F0502020204030204" pitchFamily="34" charset="0"/>
            </a:endParaRPr>
          </a:p>
          <a:p>
            <a:pPr lvl="1"/>
            <a:r>
              <a:rPr lang="en-US" altLang="en-US" sz="2400" dirty="0" err="1">
                <a:cs typeface="Calibri" panose="020F0502020204030204" pitchFamily="34" charset="0"/>
              </a:rPr>
              <a:t>iff</a:t>
            </a:r>
            <a:r>
              <a:rPr lang="en-US" altLang="en-US" sz="2400" i="1" dirty="0">
                <a:cs typeface="Calibri" panose="020F0502020204030204" pitchFamily="34" charset="0"/>
              </a:rPr>
              <a:t> </a:t>
            </a:r>
            <a:r>
              <a:rPr lang="en-US" sz="2400" dirty="0"/>
              <a:t>every model of </a:t>
            </a:r>
            <a:r>
              <a:rPr lang="en-US" sz="2400" b="1" dirty="0"/>
              <a:t>KB</a:t>
            </a:r>
            <a:r>
              <a:rPr lang="en-US" sz="2400" dirty="0"/>
              <a:t> is also a model of </a:t>
            </a:r>
            <a:r>
              <a:rPr lang="el-GR" altLang="en-US" sz="2400" b="1" dirty="0">
                <a:cs typeface="Calibri" panose="020F0502020204030204" pitchFamily="34" charset="0"/>
              </a:rPr>
              <a:t>α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4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9E4A-D059-46DE-8FEA-D8E27E98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Inference: Entailment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F5A-470A-4F31-8C3C-FB18CE37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Given:</a:t>
            </a:r>
          </a:p>
          <a:p>
            <a:pPr lvl="1"/>
            <a:r>
              <a:rPr 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KB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= set of propositional sentences = </a:t>
            </a:r>
            <a:r>
              <a:rPr lang="en-US" sz="2400" dirty="0">
                <a:solidFill>
                  <a:srgbClr val="333399"/>
                </a:solidFill>
              </a:rPr>
              <a:t>{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C</a:t>
            </a:r>
            <a:r>
              <a:rPr lang="en-US" altLang="en-US" sz="2400" kern="0" dirty="0">
                <a:solidFill>
                  <a:srgbClr val="333399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99"/>
                </a:solidFill>
              </a:rPr>
              <a:t>¬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333399"/>
                </a:solidFill>
              </a:rPr>
              <a:t>}</a:t>
            </a:r>
            <a:endParaRPr lang="en-US" sz="2400" dirty="0">
              <a:solidFill>
                <a:srgbClr val="333399"/>
              </a:solidFill>
              <a:cs typeface="Calibri" panose="020F0502020204030204" pitchFamily="34" charset="0"/>
            </a:endParaRPr>
          </a:p>
          <a:p>
            <a:pPr lvl="1"/>
            <a:r>
              <a:rPr lang="el-GR" alt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α</a:t>
            </a:r>
            <a:r>
              <a:rPr lang="el-GR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= a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propositional sentence = </a:t>
            </a:r>
            <a:r>
              <a:rPr lang="en-US" sz="2400" dirty="0">
                <a:solidFill>
                  <a:srgbClr val="3636A3"/>
                </a:solidFill>
                <a:effectLst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636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sz="2400" dirty="0">
                <a:solidFill>
                  <a:srgbClr val="3636A3"/>
                </a:solidFill>
                <a:effectLst/>
                <a:cs typeface="Calibri" panose="020F0502020204030204" pitchFamily="34" charset="0"/>
              </a:rPr>
              <a:t> B </a:t>
            </a:r>
            <a:endParaRPr lang="en-US" altLang="en-US" sz="2400" dirty="0">
              <a:solidFill>
                <a:srgbClr val="3636A3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r>
              <a:rPr lang="en-US" altLang="en-US" sz="2800" dirty="0">
                <a:cs typeface="Calibri" panose="020F0502020204030204" pitchFamily="34" charset="0"/>
              </a:rPr>
              <a:t>Entailment:     </a:t>
            </a: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  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KB ╞ </a:t>
            </a:r>
            <a:r>
              <a:rPr lang="el-GR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α</a:t>
            </a:r>
            <a:endParaRPr lang="en-US" altLang="en-US" sz="28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altLang="en-US" sz="28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/>
              <a:t>That is, no interpretation exists in </a:t>
            </a:r>
          </a:p>
          <a:p>
            <a:pPr marL="0" indent="0">
              <a:buNone/>
            </a:pPr>
            <a:r>
              <a:rPr lang="en-US" sz="2400" dirty="0"/>
              <a:t>which </a:t>
            </a:r>
            <a:r>
              <a:rPr lang="en-US" sz="2400" b="1" dirty="0"/>
              <a:t>KB</a:t>
            </a:r>
            <a:r>
              <a:rPr lang="en-US" sz="2400" dirty="0"/>
              <a:t> is true and </a:t>
            </a:r>
            <a:r>
              <a:rPr lang="el-GR" alt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α</a:t>
            </a:r>
            <a:r>
              <a:rPr lang="en-US" sz="2400" dirty="0"/>
              <a:t> is false.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8BD6A-E6DF-2459-56BF-3FEA61A1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06101"/>
              </p:ext>
            </p:extLst>
          </p:nvPr>
        </p:nvGraphicFramePr>
        <p:xfrm>
          <a:off x="5521601" y="3341451"/>
          <a:ext cx="536914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3C007-1865-2C11-9F9B-B88A9E7B1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88478"/>
              </p:ext>
            </p:extLst>
          </p:nvPr>
        </p:nvGraphicFramePr>
        <p:xfrm>
          <a:off x="5521601" y="3341451"/>
          <a:ext cx="626399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9707197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800" b="1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α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1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358137" cy="5262878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Semantics</a:t>
            </a:r>
            <a:r>
              <a:rPr lang="en-US" sz="2800" dirty="0">
                <a:effectLst/>
                <a:cs typeface="Calibri" panose="020F0502020204030204" pitchFamily="34" charset="0"/>
              </a:rPr>
              <a:t> in Logic is in terms of </a:t>
            </a:r>
            <a:r>
              <a:rPr lang="en-US" altLang="en-US" sz="2800" dirty="0">
                <a:solidFill>
                  <a:srgbClr val="C00000"/>
                </a:solidFill>
              </a:rPr>
              <a:t>Models</a:t>
            </a:r>
            <a:r>
              <a:rPr lang="en-US" altLang="en-US" sz="2800" dirty="0"/>
              <a:t>: formally structured worlds with respect to which truth can be evaluated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 model </a:t>
            </a:r>
            <a:r>
              <a:rPr lang="en-US" sz="2400" i="1" dirty="0"/>
              <a:t>m</a:t>
            </a:r>
            <a:r>
              <a:rPr lang="en-US" sz="2400" dirty="0"/>
              <a:t> denotes an assignment of binary weights to propositional symbols.</a:t>
            </a:r>
          </a:p>
          <a:p>
            <a:endParaRPr lang="en-US" sz="2800" dirty="0"/>
          </a:p>
          <a:p>
            <a:r>
              <a:rPr lang="en-US" sz="2800" dirty="0"/>
              <a:t>If a Sentence </a:t>
            </a:r>
            <a:r>
              <a:rPr lang="el-GR" altLang="en-US" sz="2800" b="1" i="1" dirty="0">
                <a:cs typeface="Arial" panose="020B0604020202020204" pitchFamily="34" charset="0"/>
              </a:rPr>
              <a:t>α</a:t>
            </a:r>
            <a:r>
              <a:rPr lang="en-US" altLang="en-US" sz="2800" dirty="0">
                <a:cs typeface="Arial" panose="020B0604020202020204" pitchFamily="34" charset="0"/>
              </a:rPr>
              <a:t> is true in model </a:t>
            </a:r>
            <a:r>
              <a:rPr lang="en-US" altLang="en-US" sz="2800" b="1" i="1" dirty="0">
                <a:cs typeface="Arial" panose="020B0604020202020204" pitchFamily="34" charset="0"/>
              </a:rPr>
              <a:t>m</a:t>
            </a:r>
          </a:p>
          <a:p>
            <a:pPr lvl="1"/>
            <a:r>
              <a:rPr lang="en-US" altLang="en-US" sz="2400" b="1" i="1" dirty="0">
                <a:cs typeface="Arial" panose="020B0604020202020204" pitchFamily="34" charset="0"/>
              </a:rPr>
              <a:t>m</a:t>
            </a:r>
            <a:r>
              <a:rPr lang="en-US" altLang="en-US" sz="2400" dirty="0">
                <a:cs typeface="Arial" panose="020B0604020202020204" pitchFamily="34" charset="0"/>
              </a:rPr>
              <a:t> satisfies </a:t>
            </a:r>
            <a:r>
              <a:rPr lang="el-GR" altLang="en-US" sz="2400" b="1" i="1" dirty="0"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cs typeface="Arial" panose="020B0604020202020204" pitchFamily="34" charset="0"/>
              </a:rPr>
              <a:t> (</a:t>
            </a:r>
            <a:r>
              <a:rPr lang="en-US" altLang="en-US" sz="2400" b="1" i="1" dirty="0">
                <a:cs typeface="Arial" panose="020B0604020202020204" pitchFamily="34" charset="0"/>
              </a:rPr>
              <a:t>m</a:t>
            </a:r>
            <a:r>
              <a:rPr lang="en-US" altLang="en-US" sz="2400" dirty="0">
                <a:cs typeface="Arial" panose="020B0604020202020204" pitchFamily="34" charset="0"/>
              </a:rPr>
              <a:t> is model of </a:t>
            </a:r>
            <a:r>
              <a:rPr lang="el-GR" altLang="en-US" sz="2400" b="1" i="1" dirty="0"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400" b="1" i="1" dirty="0">
                <a:cs typeface="Arial" panose="020B0604020202020204" pitchFamily="34" charset="0"/>
              </a:rPr>
              <a:t>M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l-GR" altLang="en-US" sz="2400" b="1" i="1" dirty="0">
                <a:cs typeface="Arial" panose="020B0604020202020204" pitchFamily="34" charset="0"/>
              </a:rPr>
              <a:t>α</a:t>
            </a:r>
            <a:r>
              <a:rPr lang="en-US" sz="2400" dirty="0">
                <a:cs typeface="Arial" panose="020B0604020202020204" pitchFamily="34" charset="0"/>
              </a:rPr>
              <a:t>): Set of all models of </a:t>
            </a:r>
            <a:r>
              <a:rPr lang="el-GR" altLang="en-US" sz="2400" b="1" dirty="0"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cs typeface="Arial" panose="020B0604020202020204" pitchFamily="34" charset="0"/>
              </a:rPr>
              <a:t>    </a:t>
            </a:r>
          </a:p>
          <a:p>
            <a:endParaRPr lang="en-US" sz="2800" b="1" dirty="0"/>
          </a:p>
        </p:txBody>
      </p:sp>
      <p:pic>
        <p:nvPicPr>
          <p:cNvPr id="5" name="Picture 4" descr="model-inclusion">
            <a:extLst>
              <a:ext uri="{FF2B5EF4-FFF2-40B4-BE49-F238E27FC236}">
                <a16:creationId xmlns:a16="http://schemas.microsoft.com/office/drawing/2014/main" id="{7EE0FE04-7327-AFC4-7C38-ECFF29BD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10" y="3301674"/>
            <a:ext cx="3581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04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9C2D-0B31-6086-B2A2-EC1CC118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and Entailment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5DF70-60DD-F490-1DE1-5C7284CFD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440127"/>
            <a:ext cx="11379200" cy="4642909"/>
          </a:xfrm>
        </p:spPr>
      </p:pic>
    </p:spTree>
    <p:extLst>
      <p:ext uri="{BB962C8B-B14F-4D97-AF65-F5344CB8AC3E}">
        <p14:creationId xmlns:p14="http://schemas.microsoft.com/office/powerpoint/2010/main" val="37329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C41A4C50-0464-7FCF-3F39-BBF5DB5B4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and Entailment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72DB8E0-0359-5530-A19D-54B519B73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857883"/>
          </a:xfrm>
        </p:spPr>
        <p:txBody>
          <a:bodyPr/>
          <a:lstStyle/>
          <a:p>
            <a:r>
              <a:rPr lang="en-US" sz="2400" b="1" dirty="0"/>
              <a:t>Entailment</a:t>
            </a:r>
            <a:r>
              <a:rPr lang="en-US" sz="2400" dirty="0"/>
              <a:t> reflects the relation of one fact in the world following from the others according to logic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400" dirty="0"/>
          </a:p>
          <a:p>
            <a:endParaRPr lang="en-US" sz="2400" dirty="0"/>
          </a:p>
          <a:p>
            <a:r>
              <a:rPr lang="en-US" sz="2400" dirty="0"/>
              <a:t>Knowledge base </a:t>
            </a:r>
            <a:r>
              <a:rPr lang="en-US" sz="2400" b="1" dirty="0"/>
              <a:t>KB</a:t>
            </a:r>
            <a:r>
              <a:rPr lang="en-US" sz="2400" dirty="0"/>
              <a:t> entails sentence </a:t>
            </a:r>
            <a:r>
              <a:rPr lang="el-GR" altLang="en-US" sz="2400" b="1" dirty="0">
                <a:cs typeface="Calibri" panose="020F0502020204030204" pitchFamily="34" charset="0"/>
              </a:rPr>
              <a:t>α</a:t>
            </a:r>
            <a:r>
              <a:rPr lang="en-US" altLang="en-US" sz="2400" b="1" dirty="0"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cs typeface="Calibri" panose="020F0502020204030204" pitchFamily="34" charset="0"/>
              </a:rPr>
              <a:t>iff</a:t>
            </a:r>
            <a:r>
              <a:rPr lang="en-US" altLang="en-US" sz="2400" dirty="0"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cs typeface="Calibri" panose="020F0502020204030204" pitchFamily="34" charset="0"/>
              </a:rPr>
              <a:t>α</a:t>
            </a:r>
            <a:r>
              <a:rPr lang="en-US" altLang="en-US" sz="2400" dirty="0">
                <a:cs typeface="Calibri" panose="020F0502020204030204" pitchFamily="34" charset="0"/>
              </a:rPr>
              <a:t> is true in all worlds where </a:t>
            </a:r>
            <a:r>
              <a:rPr lang="en-US" altLang="en-US" sz="2400" b="1" dirty="0">
                <a:cs typeface="Calibri" panose="020F0502020204030204" pitchFamily="34" charset="0"/>
              </a:rPr>
              <a:t>KB</a:t>
            </a:r>
            <a:r>
              <a:rPr lang="en-US" altLang="en-US" sz="2400" dirty="0">
                <a:cs typeface="Calibri" panose="020F0502020204030204" pitchFamily="34" charset="0"/>
              </a:rPr>
              <a:t> is true</a:t>
            </a:r>
            <a:endParaRPr lang="en-US" altLang="en-US" sz="3600" dirty="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49783DD9-9E47-2085-5332-3E4C7366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6" y="2572191"/>
            <a:ext cx="113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D2892E0-3E7E-3A30-51C8-0FFE6DE3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6" y="2572191"/>
            <a:ext cx="113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9B820C51-4A6F-B5EC-D8A6-7DA76211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4" y="3848541"/>
            <a:ext cx="63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facts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3BBFA41A-C3DD-FBCB-0D9B-7D08A001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4" y="3848541"/>
            <a:ext cx="63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facts</a:t>
            </a:r>
          </a:p>
        </p:txBody>
      </p:sp>
      <p:sp>
        <p:nvSpPr>
          <p:cNvPr id="279560" name="Line 8">
            <a:extLst>
              <a:ext uri="{FF2B5EF4-FFF2-40B4-BE49-F238E27FC236}">
                <a16:creationId xmlns:a16="http://schemas.microsoft.com/office/drawing/2014/main" id="{AD333531-A64F-3651-0E00-A9EAFCDAC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8308" y="2751577"/>
            <a:ext cx="1473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1" name="Line 9">
            <a:extLst>
              <a:ext uri="{FF2B5EF4-FFF2-40B4-BE49-F238E27FC236}">
                <a16:creationId xmlns:a16="http://schemas.microsoft.com/office/drawing/2014/main" id="{5A62951F-2719-B6EC-BF16-9A983491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2633" y="4076973"/>
            <a:ext cx="154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2" name="Line 10">
            <a:extLst>
              <a:ext uri="{FF2B5EF4-FFF2-40B4-BE49-F238E27FC236}">
                <a16:creationId xmlns:a16="http://schemas.microsoft.com/office/drawing/2014/main" id="{3BC8F2C6-7082-2732-A6E4-375ED4FF2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929377"/>
            <a:ext cx="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3" name="Line 11">
            <a:extLst>
              <a:ext uri="{FF2B5EF4-FFF2-40B4-BE49-F238E27FC236}">
                <a16:creationId xmlns:a16="http://schemas.microsoft.com/office/drawing/2014/main" id="{2DC18125-7229-AD78-AF54-20E368CE8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2942077"/>
            <a:ext cx="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4" name="Line 12">
            <a:extLst>
              <a:ext uri="{FF2B5EF4-FFF2-40B4-BE49-F238E27FC236}">
                <a16:creationId xmlns:a16="http://schemas.microsoft.com/office/drawing/2014/main" id="{696BE5DD-DEF9-03A7-A931-9281A63D63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9200" y="3361177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5" name="Text Box 13">
            <a:extLst>
              <a:ext uri="{FF2B5EF4-FFF2-40B4-BE49-F238E27FC236}">
                <a16:creationId xmlns:a16="http://schemas.microsoft.com/office/drawing/2014/main" id="{EB4B7613-3FD5-8ED8-AB77-D8E547C3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2876991"/>
            <a:ext cx="16003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</a:p>
        </p:txBody>
      </p:sp>
      <p:sp>
        <p:nvSpPr>
          <p:cNvPr id="279566" name="Text Box 14">
            <a:extLst>
              <a:ext uri="{FF2B5EF4-FFF2-40B4-BE49-F238E27FC236}">
                <a16:creationId xmlns:a16="http://schemas.microsoft.com/office/drawing/2014/main" id="{DC1E49A4-352F-BD44-2444-48C05713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6" y="3499291"/>
            <a:ext cx="12050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World</a:t>
            </a:r>
          </a:p>
        </p:txBody>
      </p:sp>
      <p:sp>
        <p:nvSpPr>
          <p:cNvPr id="279567" name="Text Box 15">
            <a:extLst>
              <a:ext uri="{FF2B5EF4-FFF2-40B4-BE49-F238E27FC236}">
                <a16:creationId xmlns:a16="http://schemas.microsoft.com/office/drawing/2014/main" id="{D0A5661E-986D-FD8F-F72B-8CB9ADA3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4" y="3696141"/>
            <a:ext cx="874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</a:p>
        </p:txBody>
      </p:sp>
      <p:sp>
        <p:nvSpPr>
          <p:cNvPr id="279568" name="Text Box 16">
            <a:extLst>
              <a:ext uri="{FF2B5EF4-FFF2-40B4-BE49-F238E27FC236}">
                <a16:creationId xmlns:a16="http://schemas.microsoft.com/office/drawing/2014/main" id="{83E895D1-CD14-39DB-61D5-B05072C2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743641"/>
            <a:ext cx="821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entails</a:t>
            </a:r>
          </a:p>
        </p:txBody>
      </p:sp>
      <p:cxnSp>
        <p:nvCxnSpPr>
          <p:cNvPr id="279569" name="AutoShape 17">
            <a:extLst>
              <a:ext uri="{FF2B5EF4-FFF2-40B4-BE49-F238E27FC236}">
                <a16:creationId xmlns:a16="http://schemas.microsoft.com/office/drawing/2014/main" id="{246D476A-E9A9-59B2-EE91-AF3D1B1301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0663" y="2711890"/>
            <a:ext cx="203200" cy="1276350"/>
          </a:xfrm>
          <a:prstGeom prst="curvedConnector3">
            <a:avLst>
              <a:gd name="adj1" fmla="val -2992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9570" name="Text Box 18">
            <a:extLst>
              <a:ext uri="{FF2B5EF4-FFF2-40B4-BE49-F238E27FC236}">
                <a16:creationId xmlns:a16="http://schemas.microsoft.com/office/drawing/2014/main" id="{F033F5D3-1BDF-5214-E1A4-1228F91C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124640"/>
            <a:ext cx="16734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Semantics</a:t>
            </a:r>
          </a:p>
          <a:p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02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Procedures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Inference is a process by which conclusions are reached.</a:t>
            </a:r>
          </a:p>
          <a:p>
            <a:pPr lvl="1"/>
            <a:r>
              <a:rPr lang="en-US" sz="2400" dirty="0"/>
              <a:t>We want to implement the inference process on a computer !!</a:t>
            </a:r>
            <a:r>
              <a:rPr lang="en-US" altLang="en-US" sz="2400" b="1" i="1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en-US" b="1" i="1" dirty="0">
                <a:solidFill>
                  <a:srgbClr val="C00000"/>
                </a:solidFill>
              </a:rPr>
              <a:t>                                                KB 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├</a:t>
            </a:r>
            <a:r>
              <a:rPr lang="en-US" altLang="en-US" b="1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b="1" baseline="-25000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α  </a:t>
            </a:r>
          </a:p>
          <a:p>
            <a:endParaRPr lang="en-US" altLang="en-US" sz="2400" dirty="0"/>
          </a:p>
          <a:p>
            <a:r>
              <a:rPr lang="en-US" altLang="en-US" sz="2800" dirty="0"/>
              <a:t>Sentence </a:t>
            </a:r>
            <a:r>
              <a:rPr lang="en-US" altLang="en-US" sz="2800" b="1" dirty="0">
                <a:solidFill>
                  <a:srgbClr val="FF0000"/>
                </a:solidFill>
              </a:rPr>
              <a:t>α</a:t>
            </a:r>
            <a:r>
              <a:rPr lang="en-US" altLang="en-US" sz="2800" dirty="0"/>
              <a:t> can be </a:t>
            </a:r>
            <a:r>
              <a:rPr lang="en-US" altLang="en-US" sz="2800" dirty="0">
                <a:solidFill>
                  <a:srgbClr val="C00000"/>
                </a:solidFill>
              </a:rPr>
              <a:t>inferred/derived/deduct</a:t>
            </a:r>
            <a:r>
              <a:rPr lang="en-US" altLang="en-US" sz="2800" dirty="0"/>
              <a:t> from </a:t>
            </a:r>
            <a:r>
              <a:rPr lang="en-US" altLang="en-US" sz="2800" b="1" i="1" dirty="0">
                <a:solidFill>
                  <a:srgbClr val="FF0000"/>
                </a:solidFill>
              </a:rPr>
              <a:t>KB</a:t>
            </a:r>
            <a:r>
              <a:rPr lang="en-US" altLang="en-US" sz="2800" i="1" dirty="0"/>
              <a:t> </a:t>
            </a:r>
            <a:r>
              <a:rPr lang="en-US" altLang="en-US" sz="2800" dirty="0"/>
              <a:t>by procedure </a:t>
            </a:r>
            <a:r>
              <a:rPr lang="en-US" altLang="en-US" sz="2800" b="1" i="1" dirty="0">
                <a:solidFill>
                  <a:srgbClr val="FF0000"/>
                </a:solidFill>
              </a:rPr>
              <a:t>i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i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derived </a:t>
            </a:r>
            <a:r>
              <a:rPr lang="en-US" altLang="en-US" sz="2400" b="1" dirty="0">
                <a:solidFill>
                  <a:srgbClr val="FF0000"/>
                </a:solidFill>
              </a:rPr>
              <a:t>α</a:t>
            </a:r>
            <a:r>
              <a:rPr lang="en-US" altLang="en-US" sz="2400" dirty="0"/>
              <a:t> from </a:t>
            </a:r>
            <a:r>
              <a:rPr lang="en-US" altLang="en-US" sz="2400" b="1" dirty="0">
                <a:solidFill>
                  <a:srgbClr val="FF0000"/>
                </a:solidFill>
              </a:rPr>
              <a:t>KB</a:t>
            </a:r>
          </a:p>
          <a:p>
            <a:r>
              <a:rPr lang="en-US" sz="2800" dirty="0"/>
              <a:t>Algorithmic procedure that manipulate sentences in the input </a:t>
            </a:r>
            <a:r>
              <a:rPr lang="en-US" sz="2800" b="1" dirty="0"/>
              <a:t>KB</a:t>
            </a:r>
            <a:r>
              <a:rPr lang="en-US" sz="2800" dirty="0"/>
              <a:t> to produce </a:t>
            </a:r>
            <a:r>
              <a:rPr lang="en-US" sz="2800" b="1" dirty="0"/>
              <a:t>α</a:t>
            </a:r>
            <a:r>
              <a:rPr lang="en-US" sz="2800" dirty="0"/>
              <a:t> as an output</a:t>
            </a:r>
            <a:endParaRPr lang="en-US" altLang="en-US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73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Procedures Properties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17600"/>
            <a:ext cx="11379200" cy="4069943"/>
          </a:xfrm>
        </p:spPr>
        <p:txBody>
          <a:bodyPr/>
          <a:lstStyle/>
          <a:p>
            <a:r>
              <a:rPr lang="en-US" altLang="en-US" sz="2800" b="1" i="1" dirty="0">
                <a:solidFill>
                  <a:srgbClr val="C00000"/>
                </a:solidFill>
              </a:rPr>
              <a:t>Soundness</a:t>
            </a:r>
            <a:r>
              <a:rPr lang="en-US" altLang="en-US" sz="2800" dirty="0"/>
              <a:t>: </a:t>
            </a:r>
            <a:r>
              <a:rPr lang="en-US" altLang="en-US" sz="2800" i="1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is sound if whenever </a:t>
            </a:r>
            <a:r>
              <a:rPr lang="en-US" altLang="en-US" sz="2800" b="1" i="1" dirty="0">
                <a:solidFill>
                  <a:srgbClr val="FF0000"/>
                </a:solidFill>
              </a:rPr>
              <a:t>KB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├</a:t>
            </a:r>
            <a:r>
              <a:rPr lang="en-US" altLang="en-US" sz="28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8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α</a:t>
            </a:r>
            <a:r>
              <a:rPr lang="en-US" altLang="en-US" sz="2800" dirty="0"/>
              <a:t>, then </a:t>
            </a:r>
            <a:r>
              <a:rPr lang="en-US" altLang="en-US" sz="2800" b="1" i="1" dirty="0">
                <a:solidFill>
                  <a:srgbClr val="FF0000"/>
                </a:solidFill>
              </a:rPr>
              <a:t>KB</a:t>
            </a:r>
            <a:r>
              <a:rPr lang="en-US" altLang="en-US" sz="2800" b="1" dirty="0">
                <a:solidFill>
                  <a:srgbClr val="FF0000"/>
                </a:solidFill>
              </a:rPr>
              <a:t>╞ α 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i="1" dirty="0"/>
              <a:t>No wrong inferences but maybe not all true statements can be derived</a:t>
            </a:r>
          </a:p>
          <a:p>
            <a:pPr lvl="1"/>
            <a:r>
              <a:rPr lang="en-US" sz="2400" dirty="0">
                <a:solidFill>
                  <a:srgbClr val="2D2D8A"/>
                </a:solidFill>
              </a:rPr>
              <a:t>Derives only entailed sentences</a:t>
            </a:r>
            <a:endParaRPr lang="en-US" altLang="en-US" sz="2400" dirty="0"/>
          </a:p>
          <a:p>
            <a:r>
              <a:rPr lang="en-US" altLang="en-US" sz="2800" b="1" i="1" dirty="0">
                <a:solidFill>
                  <a:srgbClr val="C00000"/>
                </a:solidFill>
              </a:rPr>
              <a:t>Completeness</a:t>
            </a:r>
            <a:r>
              <a:rPr lang="en-US" altLang="en-US" sz="2800" dirty="0"/>
              <a:t>: </a:t>
            </a:r>
            <a:r>
              <a:rPr lang="en-US" altLang="en-US" sz="2800" i="1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is complete if whenever </a:t>
            </a:r>
            <a:r>
              <a:rPr lang="en-US" altLang="en-US" sz="2800" b="1" i="1" dirty="0">
                <a:solidFill>
                  <a:srgbClr val="FF0000"/>
                </a:solidFill>
              </a:rPr>
              <a:t>KB</a:t>
            </a:r>
            <a:r>
              <a:rPr lang="en-US" altLang="en-US" sz="2800" b="1" dirty="0">
                <a:solidFill>
                  <a:srgbClr val="FF0000"/>
                </a:solidFill>
              </a:rPr>
              <a:t>╞ α</a:t>
            </a:r>
            <a:r>
              <a:rPr lang="en-US" altLang="en-US" sz="2800" dirty="0"/>
              <a:t>, then </a:t>
            </a:r>
            <a:r>
              <a:rPr lang="en-US" altLang="en-US" sz="2800" b="1" i="1" dirty="0">
                <a:solidFill>
                  <a:srgbClr val="FF0000"/>
                </a:solidFill>
              </a:rPr>
              <a:t>KB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├</a:t>
            </a:r>
            <a:r>
              <a:rPr lang="en-US" altLang="en-US" sz="28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8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α</a:t>
            </a:r>
          </a:p>
          <a:p>
            <a:pPr lvl="1"/>
            <a:r>
              <a:rPr lang="en-US" altLang="en-US" sz="2400" i="1" dirty="0"/>
              <a:t>All true sentences can be derived, but maybe some wrong extra ones as well</a:t>
            </a:r>
          </a:p>
          <a:p>
            <a:pPr lvl="1"/>
            <a:r>
              <a:rPr lang="en-US" sz="2400" dirty="0">
                <a:solidFill>
                  <a:srgbClr val="2D2D8A"/>
                </a:solidFill>
              </a:rPr>
              <a:t>Derive any sentence that is entailed</a:t>
            </a: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116DCF-F2F0-9C7B-8559-61F58AB8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0025"/>
              </p:ext>
            </p:extLst>
          </p:nvPr>
        </p:nvGraphicFramePr>
        <p:xfrm>
          <a:off x="5724801" y="3678783"/>
          <a:ext cx="626399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9707197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6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6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6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/>
                        <a:t>¬</a:t>
                      </a:r>
                      <a:r>
                        <a:rPr lang="en-GB" altLang="en-US" sz="16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6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600" b="1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α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D5BD-57A0-565C-052F-9A94CEB6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9D60-E007-76A4-A2C6-CD9FBDDC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2"/>
            <a:ext cx="11402979" cy="4729164"/>
          </a:xfrm>
        </p:spPr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Given:</a:t>
            </a: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KB = set of propositional sentences</a:t>
            </a:r>
          </a:p>
          <a:p>
            <a:pPr lvl="1"/>
            <a:r>
              <a:rPr lang="el-GR" altLang="en-US" sz="2400" dirty="0">
                <a:cs typeface="Calibri" panose="020F0502020204030204" pitchFamily="34" charset="0"/>
              </a:rPr>
              <a:t>α </a:t>
            </a:r>
            <a:r>
              <a:rPr lang="en-US" altLang="en-US" sz="2400" dirty="0">
                <a:cs typeface="Calibri" panose="020F0502020204030204" pitchFamily="34" charset="0"/>
              </a:rPr>
              <a:t>= a</a:t>
            </a:r>
            <a:r>
              <a:rPr lang="en-US" sz="2400" dirty="0">
                <a:cs typeface="Calibri" panose="020F0502020204030204" pitchFamily="34" charset="0"/>
              </a:rPr>
              <a:t> propositional sentence / Query / Ask question</a:t>
            </a:r>
          </a:p>
          <a:p>
            <a:pPr lvl="1"/>
            <a:endParaRPr lang="en-US" altLang="en-US" sz="2400" dirty="0">
              <a:solidFill>
                <a:srgbClr val="333399"/>
              </a:solidFill>
              <a:cs typeface="Calibri" panose="020F0502020204030204" pitchFamily="34" charset="0"/>
            </a:endParaRPr>
          </a:p>
          <a:p>
            <a:r>
              <a:rPr lang="en-US" sz="2800" dirty="0"/>
              <a:t>Does a KB semantically entail ?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KB ╞ </a:t>
            </a:r>
            <a:r>
              <a:rPr lang="el-GR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α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  </a:t>
            </a:r>
            <a:r>
              <a:rPr lang="en-US" altLang="en-US" sz="2800" b="1" dirty="0">
                <a:solidFill>
                  <a:srgbClr val="333399"/>
                </a:solidFill>
                <a:cs typeface="Calibri" panose="020F0502020204030204" pitchFamily="34" charset="0"/>
              </a:rPr>
              <a:t>?</a:t>
            </a:r>
            <a:endParaRPr lang="en-US" sz="2800" dirty="0">
              <a:solidFill>
                <a:srgbClr val="333399"/>
              </a:solidFill>
            </a:endParaRPr>
          </a:p>
          <a:p>
            <a:endParaRPr lang="en-US" sz="2800" dirty="0"/>
          </a:p>
          <a:p>
            <a:r>
              <a:rPr lang="en-US" sz="2800" b="1" dirty="0"/>
              <a:t>Question:</a:t>
            </a:r>
            <a:r>
              <a:rPr lang="en-US" sz="2800" dirty="0"/>
              <a:t> Is there a procedure (program) that can decide this problem in a finite number of steps? </a:t>
            </a:r>
          </a:p>
          <a:p>
            <a:r>
              <a:rPr lang="en-US" sz="2800" b="1" dirty="0"/>
              <a:t>Answer: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Yes</a:t>
            </a:r>
            <a:r>
              <a:rPr lang="en-US" sz="2800" dirty="0"/>
              <a:t>. Logical inference problem for the propositional logic is decidable. </a:t>
            </a:r>
            <a:endParaRPr lang="en-US" altLang="en-US" sz="4400" dirty="0">
              <a:solidFill>
                <a:srgbClr val="333399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3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we design the sound and complete procedure that answers: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					KB ╞ </a:t>
            </a:r>
            <a:r>
              <a:rPr lang="el-GR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α</a:t>
            </a: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    </a:t>
            </a:r>
            <a:r>
              <a:rPr lang="en-US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sym typeface="Symbol"/>
            </a:endParaRPr>
          </a:p>
          <a:p>
            <a:pPr marL="0" indent="0">
              <a:buNone/>
            </a:pPr>
            <a:endParaRPr lang="en-US" sz="2800" dirty="0">
              <a:solidFill>
                <a:srgbClr val="000090"/>
              </a:solidFill>
              <a:sym typeface="Symbol"/>
            </a:endParaRPr>
          </a:p>
          <a:p>
            <a:r>
              <a:rPr lang="en-US" sz="2800" dirty="0"/>
              <a:t>Method 1: </a:t>
            </a:r>
            <a:r>
              <a:rPr lang="en-US" sz="2800" b="1" i="1" dirty="0">
                <a:solidFill>
                  <a:srgbClr val="FF0000"/>
                </a:solidFill>
              </a:rPr>
              <a:t>model-checking</a:t>
            </a:r>
          </a:p>
          <a:p>
            <a:pPr lvl="1"/>
            <a:r>
              <a:rPr lang="en-US" sz="2400" dirty="0"/>
              <a:t>For every possible world, if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KB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ym typeface="Symbol"/>
              </a:rPr>
              <a:t>is true m</a:t>
            </a:r>
            <a:r>
              <a:rPr lang="en-US" sz="2400" dirty="0"/>
              <a:t>ake sure that </a:t>
            </a:r>
            <a:r>
              <a:rPr lang="en-US" sz="2400" dirty="0">
                <a:sym typeface="Symbol"/>
              </a:rPr>
              <a:t>is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</a:t>
            </a:r>
            <a:r>
              <a:rPr lang="en-US" sz="2400" dirty="0">
                <a:sym typeface="Symbol"/>
              </a:rPr>
              <a:t> true too</a:t>
            </a:r>
          </a:p>
          <a:p>
            <a:pPr lvl="1"/>
            <a:r>
              <a:rPr lang="en-US" sz="2400" dirty="0">
                <a:sym typeface="Symbol"/>
              </a:rPr>
              <a:t>OK for propositional logic (finitely many worlds); not easy for first-order logic</a:t>
            </a:r>
          </a:p>
          <a:p>
            <a:r>
              <a:rPr lang="en-US" sz="2800" dirty="0">
                <a:sym typeface="Symbol"/>
              </a:rPr>
              <a:t>Method 2: </a:t>
            </a:r>
            <a:r>
              <a:rPr lang="en-US" sz="2800" b="1" i="1" dirty="0">
                <a:solidFill>
                  <a:srgbClr val="FF0000"/>
                </a:solidFill>
                <a:sym typeface="Symbol"/>
              </a:rPr>
              <a:t>theorem-proving</a:t>
            </a:r>
          </a:p>
          <a:p>
            <a:pPr lvl="1"/>
            <a:r>
              <a:rPr lang="en-US" sz="2400" dirty="0">
                <a:sym typeface="Symbol"/>
              </a:rPr>
              <a:t>Search for a sequence of proof steps (applications of </a:t>
            </a:r>
            <a:r>
              <a:rPr lang="en-US" sz="2400" b="1" i="1" dirty="0">
                <a:solidFill>
                  <a:srgbClr val="FF0000"/>
                </a:solidFill>
                <a:sym typeface="Symbol"/>
              </a:rPr>
              <a:t>inference rules</a:t>
            </a:r>
            <a:r>
              <a:rPr lang="en-US" sz="2400" dirty="0">
                <a:sym typeface="Symbol"/>
              </a:rPr>
              <a:t>) leading from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KB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</a:t>
            </a:r>
            <a:endParaRPr lang="en-US" sz="2400" dirty="0"/>
          </a:p>
          <a:p>
            <a:pPr lvl="1"/>
            <a:r>
              <a:rPr lang="en-US" sz="2400" dirty="0"/>
              <a:t>E.g., from </a:t>
            </a:r>
            <a:r>
              <a:rPr lang="en-US" sz="2400" dirty="0">
                <a:solidFill>
                  <a:srgbClr val="CC00CC"/>
                </a:solidFill>
              </a:rPr>
              <a:t>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CC"/>
                </a:solidFill>
              </a:rPr>
              <a:t>(P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sz="2400" dirty="0">
                <a:solidFill>
                  <a:srgbClr val="CC00CC"/>
                </a:solidFill>
              </a:rPr>
              <a:t> Q)</a:t>
            </a:r>
            <a:r>
              <a:rPr lang="en-US" sz="2400" dirty="0"/>
              <a:t>, infer </a:t>
            </a: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dirty="0"/>
              <a:t> by </a:t>
            </a:r>
            <a:r>
              <a:rPr lang="en-US" sz="2400" b="1" i="1" dirty="0">
                <a:solidFill>
                  <a:srgbClr val="FF0000"/>
                </a:solidFill>
              </a:rPr>
              <a:t>Modus Ponens</a:t>
            </a:r>
            <a:endParaRPr lang="en-US" sz="2800" dirty="0">
              <a:sym typeface="Symbol"/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51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30B1-52BB-431B-BCD4-917A86BE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Agent in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8756-A447-4914-BF5C-E15B7352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620" y="1386842"/>
            <a:ext cx="6202940" cy="5095238"/>
          </a:xfrm>
        </p:spPr>
        <p:txBody>
          <a:bodyPr/>
          <a:lstStyle/>
          <a:p>
            <a:r>
              <a:rPr lang="en-US" sz="2400" b="1" dirty="0"/>
              <a:t>Knowledge-base:</a:t>
            </a:r>
          </a:p>
          <a:p>
            <a:pPr lvl="1" algn="just"/>
            <a:r>
              <a:rPr lang="en-US" sz="2000" dirty="0"/>
              <a:t>It is a collection of sentences, expressed in a language which is called a knowledge representation language.</a:t>
            </a:r>
          </a:p>
          <a:p>
            <a:pPr lvl="1" algn="just"/>
            <a:r>
              <a:rPr lang="en-US" sz="2000" dirty="0"/>
              <a:t> The Knowledge-base of KBA stores fact about the world. </a:t>
            </a:r>
          </a:p>
          <a:p>
            <a:r>
              <a:rPr lang="en-US" sz="2400" b="1" dirty="0"/>
              <a:t>Inference Engine:</a:t>
            </a:r>
          </a:p>
          <a:p>
            <a:pPr lvl="1" algn="just"/>
            <a:r>
              <a:rPr lang="en-US" sz="2000" dirty="0"/>
              <a:t>Deriving new sentences from old. </a:t>
            </a:r>
          </a:p>
          <a:p>
            <a:pPr lvl="1" algn="just"/>
            <a:r>
              <a:rPr lang="en-US" sz="2000" dirty="0"/>
              <a:t>Allows us to add a new sentence to the knowledge base. </a:t>
            </a:r>
          </a:p>
          <a:p>
            <a:pPr lvl="1" algn="just"/>
            <a:r>
              <a:rPr lang="en-US" sz="2000" dirty="0"/>
              <a:t>Inference system applies logical rules to the KB to deduce new information. </a:t>
            </a:r>
          </a:p>
          <a:p>
            <a:pPr lvl="1" algn="just"/>
            <a:r>
              <a:rPr lang="en-US" sz="2000" dirty="0"/>
              <a:t>Inference system generates new facts so that an agent can update the KB.</a:t>
            </a:r>
          </a:p>
          <a:p>
            <a:pPr marL="514379" indent="-457200"/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7E176DE-7F69-49CA-998A-BD28972F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162"/>
            <a:ext cx="589762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0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9E4A-D059-46DE-8FEA-D8E27E98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Model Checking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F5A-470A-4F31-8C3C-FB18CE37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Given:</a:t>
            </a:r>
          </a:p>
          <a:p>
            <a:pPr lvl="1"/>
            <a:r>
              <a:rPr 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KB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= set of propositional sentences = </a:t>
            </a:r>
            <a:r>
              <a:rPr lang="en-US" sz="2400" dirty="0">
                <a:solidFill>
                  <a:srgbClr val="333399"/>
                </a:solidFill>
              </a:rPr>
              <a:t>{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C</a:t>
            </a:r>
            <a:r>
              <a:rPr lang="en-US" altLang="en-US" sz="2400" kern="0" dirty="0">
                <a:solidFill>
                  <a:srgbClr val="333399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240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99"/>
                </a:solidFill>
              </a:rPr>
              <a:t>¬</a:t>
            </a:r>
            <a:r>
              <a:rPr lang="en-GB" altLang="en-US" sz="2400" kern="0" dirty="0">
                <a:solidFill>
                  <a:srgbClr val="33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333399"/>
                </a:solidFill>
              </a:rPr>
              <a:t>}</a:t>
            </a:r>
            <a:endParaRPr lang="en-US" sz="2400" dirty="0">
              <a:solidFill>
                <a:srgbClr val="333399"/>
              </a:solidFill>
              <a:cs typeface="Calibri" panose="020F0502020204030204" pitchFamily="34" charset="0"/>
            </a:endParaRPr>
          </a:p>
          <a:p>
            <a:pPr lvl="1"/>
            <a:r>
              <a:rPr lang="el-GR" altLang="en-US" sz="2400" b="1" dirty="0">
                <a:solidFill>
                  <a:srgbClr val="333399"/>
                </a:solidFill>
                <a:cs typeface="Calibri" panose="020F0502020204030204" pitchFamily="34" charset="0"/>
              </a:rPr>
              <a:t>α</a:t>
            </a:r>
            <a:r>
              <a:rPr lang="el-GR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= a</a:t>
            </a:r>
            <a:r>
              <a:rPr lang="en-US" sz="2400" dirty="0">
                <a:solidFill>
                  <a:srgbClr val="333399"/>
                </a:solidFill>
                <a:cs typeface="Calibri" panose="020F0502020204030204" pitchFamily="34" charset="0"/>
              </a:rPr>
              <a:t> propositional sentence = </a:t>
            </a:r>
            <a:r>
              <a:rPr lang="en-US" sz="2400" dirty="0">
                <a:solidFill>
                  <a:srgbClr val="3636A3"/>
                </a:solidFill>
                <a:effectLst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636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sz="2400" dirty="0">
                <a:solidFill>
                  <a:srgbClr val="3636A3"/>
                </a:solidFill>
                <a:effectLst/>
                <a:cs typeface="Calibri" panose="020F0502020204030204" pitchFamily="34" charset="0"/>
              </a:rPr>
              <a:t> B </a:t>
            </a:r>
            <a:endParaRPr lang="en-US" altLang="en-US" sz="2400" dirty="0">
              <a:solidFill>
                <a:srgbClr val="3636A3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r>
              <a:rPr lang="en-US" altLang="en-US" sz="2800" dirty="0">
                <a:cs typeface="Calibri" panose="020F0502020204030204" pitchFamily="34" charset="0"/>
              </a:rPr>
              <a:t>Entailment:     </a:t>
            </a: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  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KB ╞ </a:t>
            </a:r>
            <a:r>
              <a:rPr lang="el-GR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α</a:t>
            </a:r>
            <a:endParaRPr lang="en-US" altLang="en-US" sz="28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altLang="en-US" sz="28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8BD6A-E6DF-2459-56BF-3FEA61A1322E}"/>
              </a:ext>
            </a:extLst>
          </p:cNvPr>
          <p:cNvGraphicFramePr>
            <a:graphicFrameLocks noGrp="1"/>
          </p:cNvGraphicFramePr>
          <p:nvPr/>
        </p:nvGraphicFramePr>
        <p:xfrm>
          <a:off x="5521601" y="3341451"/>
          <a:ext cx="536914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3C007-1865-2C11-9F9B-B88A9E7B1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05241"/>
              </p:ext>
            </p:extLst>
          </p:nvPr>
        </p:nvGraphicFramePr>
        <p:xfrm>
          <a:off x="5521601" y="3341451"/>
          <a:ext cx="626399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9707197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C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/>
                        <a:t>¬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800" b="1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α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enumeration</a:t>
            </a:r>
          </a:p>
        </p:txBody>
      </p:sp>
      <p:sp>
        <p:nvSpPr>
          <p:cNvPr id="12615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53176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Depth-first enumeration of all models is sound and complete 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PL-True returns true if the sentence holds within the model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For </a:t>
            </a:r>
            <a:r>
              <a:rPr lang="en-US" altLang="en-US" sz="1800" i="1" dirty="0"/>
              <a:t>n</a:t>
            </a:r>
            <a:r>
              <a:rPr lang="en-US" altLang="en-US" sz="1800" dirty="0"/>
              <a:t> symbols, time complexity is </a:t>
            </a:r>
            <a:r>
              <a:rPr lang="en-US" altLang="en-US" sz="1800" i="1" dirty="0"/>
              <a:t>O(2</a:t>
            </a:r>
            <a:r>
              <a:rPr lang="en-US" altLang="en-US" sz="1800" i="1" baseline="30000" dirty="0"/>
              <a:t>n</a:t>
            </a:r>
            <a:r>
              <a:rPr lang="en-US" altLang="en-US" sz="1800" i="1" dirty="0"/>
              <a:t>)</a:t>
            </a:r>
            <a:r>
              <a:rPr lang="en-US" altLang="en-US" sz="1800" dirty="0"/>
              <a:t>, space complexity is </a:t>
            </a:r>
            <a:r>
              <a:rPr lang="en-US" altLang="en-US" sz="1800" i="1" dirty="0"/>
              <a:t>O(n)</a:t>
            </a:r>
          </a:p>
          <a:p>
            <a:pPr>
              <a:lnSpc>
                <a:spcPct val="80000"/>
              </a:lnSpc>
            </a:pPr>
            <a:endParaRPr lang="en-US" altLang="en-US" sz="1800" i="1" dirty="0"/>
          </a:p>
          <a:p>
            <a:pPr>
              <a:lnSpc>
                <a:spcPct val="80000"/>
              </a:lnSpc>
            </a:pPr>
            <a:endParaRPr lang="en-US" altLang="en-US" sz="1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118" t="11299" r="5486" b="9597"/>
          <a:stretch/>
        </p:blipFill>
        <p:spPr>
          <a:xfrm>
            <a:off x="2180285" y="1759049"/>
            <a:ext cx="7820874" cy="42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3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3CFD35C-8CF3-4EB8-94FC-AC35D70B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Model Checking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0AE7C7-F279-448E-9549-FF36F64C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14895"/>
            <a:ext cx="11379200" cy="5645827"/>
          </a:xfrm>
        </p:spPr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Problem given:</a:t>
            </a: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KB = set of propositional sentences</a:t>
            </a:r>
          </a:p>
          <a:p>
            <a:pPr lvl="1"/>
            <a:r>
              <a:rPr lang="el-GR" altLang="en-US" sz="2400" dirty="0">
                <a:cs typeface="Calibri" panose="020F0502020204030204" pitchFamily="34" charset="0"/>
              </a:rPr>
              <a:t>α </a:t>
            </a:r>
            <a:r>
              <a:rPr lang="en-US" altLang="en-US" sz="2400" dirty="0">
                <a:cs typeface="Calibri" panose="020F0502020204030204" pitchFamily="34" charset="0"/>
              </a:rPr>
              <a:t>= a</a:t>
            </a:r>
            <a:r>
              <a:rPr lang="en-US" sz="2400" dirty="0">
                <a:cs typeface="Calibri" panose="020F0502020204030204" pitchFamily="34" charset="0"/>
              </a:rPr>
              <a:t> propositional sentence / Query / Ask question</a:t>
            </a:r>
          </a:p>
          <a:p>
            <a:r>
              <a:rPr lang="en-US" sz="28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KB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╞  </a:t>
            </a:r>
            <a:r>
              <a:rPr lang="en-US" sz="28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? </a:t>
            </a:r>
          </a:p>
          <a:p>
            <a:pPr lvl="1"/>
            <a:r>
              <a:rPr lang="en-US" sz="2400" dirty="0"/>
              <a:t>We need to </a:t>
            </a:r>
            <a:r>
              <a:rPr lang="en-US" sz="2400" i="1" dirty="0">
                <a:solidFill>
                  <a:srgbClr val="006600"/>
                </a:solidFill>
              </a:rPr>
              <a:t>check all possible interpretations </a:t>
            </a:r>
            <a:r>
              <a:rPr lang="en-US" sz="2400" dirty="0"/>
              <a:t>for which the </a:t>
            </a:r>
            <a:r>
              <a:rPr lang="en-US" sz="2400" dirty="0">
                <a:solidFill>
                  <a:srgbClr val="FF0000"/>
                </a:solidFill>
              </a:rPr>
              <a:t>KB</a:t>
            </a:r>
            <a:r>
              <a:rPr lang="en-US" sz="2400" dirty="0"/>
              <a:t> is true (models of KB) whether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r>
              <a:rPr lang="en-US" sz="2400" dirty="0"/>
              <a:t>is true for each of them</a:t>
            </a:r>
            <a:endParaRPr lang="en-US" sz="2400" dirty="0">
              <a:cs typeface="Calibri" panose="020F0502020204030204" pitchFamily="34" charset="0"/>
            </a:endParaRPr>
          </a:p>
          <a:p>
            <a:r>
              <a:rPr lang="en-US" sz="2800" dirty="0"/>
              <a:t>Truth table: </a:t>
            </a:r>
          </a:p>
          <a:p>
            <a:pPr lvl="1"/>
            <a:r>
              <a:rPr lang="en-US" sz="2400" dirty="0"/>
              <a:t>Enumerates truth values of sentences for all possible interpretations (assignments of True/False values to propositional symbols)</a:t>
            </a:r>
            <a:endParaRPr lang="en-US" sz="2400" dirty="0">
              <a:cs typeface="Calibri" panose="020F0502020204030204" pitchFamily="34" charset="0"/>
            </a:endParaRPr>
          </a:p>
          <a:p>
            <a:r>
              <a:rPr lang="en-US" sz="2800" dirty="0">
                <a:cs typeface="Calibri" panose="020F0502020204030204" pitchFamily="34" charset="0"/>
              </a:rPr>
              <a:t>Limitation: </a:t>
            </a: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The method of truth tables is a very inefficient since we need to evaluate a formula for each of </a:t>
            </a:r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cs typeface="Calibri" panose="020F0502020204030204" pitchFamily="34" charset="0"/>
              </a:rPr>
              <a:t>n</a:t>
            </a:r>
            <a:r>
              <a:rPr lang="en-US" sz="2400" dirty="0">
                <a:cs typeface="Calibri" panose="020F0502020204030204" pitchFamily="34" charset="0"/>
              </a:rPr>
              <a:t> possible models (interpretations), where </a:t>
            </a:r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n</a:t>
            </a:r>
            <a:r>
              <a:rPr lang="en-US" sz="2400" dirty="0">
                <a:cs typeface="Calibri" panose="020F0502020204030204" pitchFamily="34" charset="0"/>
              </a:rPr>
              <a:t> is the number of distinct atoms in the formula.</a:t>
            </a:r>
            <a:endParaRPr lang="en-IN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3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368A-52A8-0565-9A8F-88A78CB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for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40D0-75A7-7734-DEB2-3C97CF8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Modus ponens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  premise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  conclusion </a:t>
            </a:r>
          </a:p>
          <a:p>
            <a:endParaRPr lang="en-US" sz="2400" dirty="0"/>
          </a:p>
          <a:p>
            <a:r>
              <a:rPr lang="en-US" sz="2400" dirty="0"/>
              <a:t>If both sentences in the premise are true then conclusion is true.</a:t>
            </a:r>
          </a:p>
          <a:p>
            <a:r>
              <a:rPr lang="en-US" sz="2400" dirty="0"/>
              <a:t>The modus ponens inference rule is sound.</a:t>
            </a:r>
          </a:p>
          <a:p>
            <a:pPr lvl="1"/>
            <a:r>
              <a:rPr lang="en-US" sz="2000" dirty="0"/>
              <a:t>We can prove this through the truth table.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356BD4-482D-10B0-050A-5934A667F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0192"/>
              </p:ext>
            </p:extLst>
          </p:nvPr>
        </p:nvGraphicFramePr>
        <p:xfrm>
          <a:off x="4615608" y="4712478"/>
          <a:ext cx="38982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43">
                  <a:extLst>
                    <a:ext uri="{9D8B030D-6E8A-4147-A177-3AD203B41FA5}">
                      <a16:colId xmlns:a16="http://schemas.microsoft.com/office/drawing/2014/main" val="1692723176"/>
                    </a:ext>
                  </a:extLst>
                </a:gridCol>
                <a:gridCol w="671143">
                  <a:extLst>
                    <a:ext uri="{9D8B030D-6E8A-4147-A177-3AD203B41FA5}">
                      <a16:colId xmlns:a16="http://schemas.microsoft.com/office/drawing/2014/main" val="279984503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5907031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070255163"/>
                    </a:ext>
                  </a:extLst>
                </a:gridCol>
              </a:tblGrid>
              <a:tr h="25447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sym typeface="Symbol"/>
                        </a:rPr>
                        <a:t>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sym typeface="Symbol"/>
                        </a:rPr>
                        <a:t>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q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/>
                        </a:rPr>
                        <a:t></a:t>
                      </a:r>
                      <a:r>
                        <a:rPr lang="en-US" sz="1800" dirty="0">
                          <a:solidFill>
                            <a:srgbClr val="CC00CC"/>
                          </a:solidFill>
                          <a:sym typeface="Symbol"/>
                        </a:rPr>
                        <a:t>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52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50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475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34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6118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F0B245-1D61-2A5E-0244-00C81DD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46820"/>
              </p:ext>
            </p:extLst>
          </p:nvPr>
        </p:nvGraphicFramePr>
        <p:xfrm>
          <a:off x="4615608" y="4712478"/>
          <a:ext cx="38982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43">
                  <a:extLst>
                    <a:ext uri="{9D8B030D-6E8A-4147-A177-3AD203B41FA5}">
                      <a16:colId xmlns:a16="http://schemas.microsoft.com/office/drawing/2014/main" val="1692723176"/>
                    </a:ext>
                  </a:extLst>
                </a:gridCol>
                <a:gridCol w="671143">
                  <a:extLst>
                    <a:ext uri="{9D8B030D-6E8A-4147-A177-3AD203B41FA5}">
                      <a16:colId xmlns:a16="http://schemas.microsoft.com/office/drawing/2014/main" val="279984503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5907031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070255163"/>
                    </a:ext>
                  </a:extLst>
                </a:gridCol>
              </a:tblGrid>
              <a:tr h="25447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sym typeface="Symbol"/>
                        </a:rPr>
                        <a:t>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sym typeface="Symbol"/>
                        </a:rPr>
                        <a:t>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q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/>
                        </a:rPr>
                        <a:t></a:t>
                      </a:r>
                      <a:r>
                        <a:rPr lang="en-US" sz="1800" dirty="0">
                          <a:solidFill>
                            <a:srgbClr val="CC00CC"/>
                          </a:solidFill>
                          <a:sym typeface="Symbol"/>
                        </a:rPr>
                        <a:t>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52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50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475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34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611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10F2B-23FE-7507-2588-79B525F4186D}"/>
                  </a:ext>
                </a:extLst>
              </p:cNvPr>
              <p:cNvSpPr txBox="1"/>
              <p:nvPr/>
            </p:nvSpPr>
            <p:spPr>
              <a:xfrm>
                <a:off x="4416356" y="1885535"/>
                <a:ext cx="1679643" cy="833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10F2B-23FE-7507-2588-79B525F41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56" y="1885535"/>
                <a:ext cx="1679643" cy="833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FFD-1C43-42B4-A404-D6813FCD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60AB-8FDB-48DE-8E7E-A0464D8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44602"/>
            <a:ext cx="11379200" cy="4729164"/>
          </a:xfrm>
        </p:spPr>
        <p:txBody>
          <a:bodyPr/>
          <a:lstStyle/>
          <a:p>
            <a:r>
              <a:rPr lang="en-US" sz="2400" dirty="0"/>
              <a:t>Generating the </a:t>
            </a:r>
            <a:r>
              <a:rPr lang="en-US" sz="2400" dirty="0">
                <a:solidFill>
                  <a:srgbClr val="FF0000"/>
                </a:solidFill>
              </a:rPr>
              <a:t>conclusions from evidence and facts </a:t>
            </a:r>
            <a:r>
              <a:rPr lang="en-US" sz="2400" dirty="0"/>
              <a:t>is termed as Inference. </a:t>
            </a:r>
            <a:endParaRPr lang="en-IN" sz="2400" dirty="0"/>
          </a:p>
        </p:txBody>
      </p:sp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D680F02-4D88-4A5B-96AA-63FA2E968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" t="19347" r="5804" b="10335"/>
          <a:stretch/>
        </p:blipFill>
        <p:spPr bwMode="auto">
          <a:xfrm>
            <a:off x="406400" y="1736578"/>
            <a:ext cx="11379200" cy="484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484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9436-BE69-15BE-442C-EC03BA50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Proving: Inference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7EF4-2084-973F-12EE-3525DAFE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66522"/>
            <a:ext cx="11379200" cy="1521296"/>
          </a:xfrm>
        </p:spPr>
        <p:txBody>
          <a:bodyPr/>
          <a:lstStyle/>
          <a:p>
            <a:r>
              <a:rPr lang="en-US" sz="2400" dirty="0"/>
              <a:t>Checks only entries for which KB is True.</a:t>
            </a:r>
          </a:p>
          <a:p>
            <a:r>
              <a:rPr lang="en-US" sz="2400" dirty="0"/>
              <a:t>Represent sound inference patterns repeated in inferences</a:t>
            </a:r>
          </a:p>
          <a:p>
            <a:r>
              <a:rPr lang="en-US" sz="2400" dirty="0"/>
              <a:t>Can be used to generate new (sound) sentences from the existing 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0794D-55AA-1049-8EEF-64F452479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28" y="2921708"/>
            <a:ext cx="5264826" cy="29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/>
              <a:t>(MP) Modes Ponens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r>
              <a:rPr lang="en-US" altLang="en-US" sz="2000" kern="0" dirty="0"/>
              <a:t>(AI) And-Introduction		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r>
              <a:rPr lang="en-US" altLang="en-US" sz="2000" kern="0" dirty="0"/>
              <a:t>(OI) Or-Introduction</a:t>
            </a:r>
          </a:p>
          <a:p>
            <a:pPr>
              <a:lnSpc>
                <a:spcPct val="90000"/>
              </a:lnSpc>
            </a:pPr>
            <a:endParaRPr lang="en-US" altLang="en-US" sz="2500" kern="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3E752B-4014-545F-6F4F-13B5DD9C5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32297"/>
              </p:ext>
            </p:extLst>
          </p:nvPr>
        </p:nvGraphicFramePr>
        <p:xfrm>
          <a:off x="3298825" y="2765425"/>
          <a:ext cx="15271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2" imgW="1104840" imgH="596880" progId="Equation">
                  <p:embed/>
                </p:oleObj>
              </mc:Choice>
              <mc:Fallback>
                <p:oleObj name="MathType Equation" r:id="rId2" imgW="1104840" imgH="596880" progId="Equation">
                  <p:embed/>
                  <p:pic>
                    <p:nvPicPr>
                      <p:cNvPr id="289796" name="Object 4">
                        <a:extLst>
                          <a:ext uri="{FF2B5EF4-FFF2-40B4-BE49-F238E27FC236}">
                            <a16:creationId xmlns:a16="http://schemas.microsoft.com/office/drawing/2014/main" id="{B29DDE9B-6361-A7CA-8B9D-9F0A3078B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765425"/>
                        <a:ext cx="15271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903D98B-2A09-3C46-5ED3-5C6353268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438198"/>
              </p:ext>
            </p:extLst>
          </p:nvPr>
        </p:nvGraphicFramePr>
        <p:xfrm>
          <a:off x="9406647" y="3787247"/>
          <a:ext cx="7715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4" imgW="558720" imgH="545760" progId="Equation">
                  <p:embed/>
                </p:oleObj>
              </mc:Choice>
              <mc:Fallback>
                <p:oleObj name="MathType Equation" r:id="rId4" imgW="558720" imgH="545760" progId="Equation">
                  <p:embed/>
                  <p:pic>
                    <p:nvPicPr>
                      <p:cNvPr id="289799" name="Object 7">
                        <a:extLst>
                          <a:ext uri="{FF2B5EF4-FFF2-40B4-BE49-F238E27FC236}">
                            <a16:creationId xmlns:a16="http://schemas.microsoft.com/office/drawing/2014/main" id="{8D5D61C7-306A-7093-DCF2-D3FC704A3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647" y="3787247"/>
                        <a:ext cx="7715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>
            <a:extLst>
              <a:ext uri="{FF2B5EF4-FFF2-40B4-BE49-F238E27FC236}">
                <a16:creationId xmlns:a16="http://schemas.microsoft.com/office/drawing/2014/main" id="{5CBAF243-335E-47CB-61F5-AFC32C8E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-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745813"/>
            <a:ext cx="19558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D1C4AB4-4C8E-E26E-FA6F-568089D8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4805085"/>
            <a:ext cx="2024063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82A8AFD7-251E-CD82-F912-A88AAF80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-1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647" y="2859532"/>
            <a:ext cx="1866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2288803-D894-CEE6-DC85-7E00158F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550" y="2921708"/>
            <a:ext cx="3289097" cy="355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/>
              <a:t>(AE) And-Elimination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endParaRPr lang="en-US" altLang="en-US" sz="2500" kern="0" dirty="0"/>
          </a:p>
          <a:p>
            <a:pPr>
              <a:lnSpc>
                <a:spcPct val="90000"/>
              </a:lnSpc>
            </a:pPr>
            <a:r>
              <a:rPr lang="en-US" altLang="en-US" sz="2000" kern="0" dirty="0"/>
              <a:t>(NE) Negation-Elimination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(UR) Unit Resolution 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(R) General Resolution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0855F51-2CF2-DF04-FA83-D7595E019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77566"/>
              </p:ext>
            </p:extLst>
          </p:nvPr>
        </p:nvGraphicFramePr>
        <p:xfrm>
          <a:off x="9406647" y="4805085"/>
          <a:ext cx="15970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9" imgW="1155600" imgH="545760" progId="Equation">
                  <p:embed/>
                </p:oleObj>
              </mc:Choice>
              <mc:Fallback>
                <p:oleObj name="MathType Equation" r:id="rId9" imgW="1155600" imgH="545760" progId="Equation">
                  <p:embed/>
                  <p:pic>
                    <p:nvPicPr>
                      <p:cNvPr id="290820" name="Object 4">
                        <a:extLst>
                          <a:ext uri="{FF2B5EF4-FFF2-40B4-BE49-F238E27FC236}">
                            <a16:creationId xmlns:a16="http://schemas.microsoft.com/office/drawing/2014/main" id="{165ADD25-E4FC-4BA4-53AF-079FCF87D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647" y="4805085"/>
                        <a:ext cx="15970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2460412-E275-B77B-7C45-11AB7C1F6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63936"/>
              </p:ext>
            </p:extLst>
          </p:nvPr>
        </p:nvGraphicFramePr>
        <p:xfrm>
          <a:off x="9406647" y="5813631"/>
          <a:ext cx="20891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11" imgW="1511280" imgH="596880" progId="Equation">
                  <p:embed/>
                </p:oleObj>
              </mc:Choice>
              <mc:Fallback>
                <p:oleObj name="MathType Equation" r:id="rId11" imgW="1511280" imgH="596880" progId="Equation">
                  <p:embed/>
                  <p:pic>
                    <p:nvPicPr>
                      <p:cNvPr id="290821" name="Object 5">
                        <a:extLst>
                          <a:ext uri="{FF2B5EF4-FFF2-40B4-BE49-F238E27FC236}">
                            <a16:creationId xmlns:a16="http://schemas.microsoft.com/office/drawing/2014/main" id="{AC4A33E1-338E-96D2-5A58-5F79B471B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647" y="5813631"/>
                        <a:ext cx="20891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687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1028">
            <a:extLst>
              <a:ext uri="{FF2B5EF4-FFF2-40B4-BE49-F238E27FC236}">
                <a16:creationId xmlns:a16="http://schemas.microsoft.com/office/drawing/2014/main" id="{4ADD20EB-A63D-03F7-770B-3FE2BC2E1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Inference Rules</a:t>
            </a:r>
          </a:p>
        </p:txBody>
      </p:sp>
      <p:sp>
        <p:nvSpPr>
          <p:cNvPr id="291845" name="Rectangle 1029">
            <a:extLst>
              <a:ext uri="{FF2B5EF4-FFF2-40B4-BE49-F238E27FC236}">
                <a16:creationId xmlns:a16="http://schemas.microsoft.com/office/drawing/2014/main" id="{41D0D11B-8C89-2773-66CC-D785B24E2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61" y="1156952"/>
            <a:ext cx="11379200" cy="4729164"/>
          </a:xfrm>
        </p:spPr>
        <p:txBody>
          <a:bodyPr/>
          <a:lstStyle/>
          <a:p>
            <a:r>
              <a:rPr lang="en-US" altLang="en-US" sz="2400" dirty="0"/>
              <a:t>Given: KB = </a:t>
            </a:r>
            <a:r>
              <a:rPr lang="en-US" altLang="en-US" sz="2400" dirty="0">
                <a:solidFill>
                  <a:schemeClr val="tx1"/>
                </a:solidFill>
              </a:rPr>
              <a:t>{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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 (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¬D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en-US" sz="2400" dirty="0">
                <a:solidFill>
                  <a:schemeClr val="tx1"/>
                </a:solidFill>
              </a:rPr>
              <a:t> }</a:t>
            </a:r>
          </a:p>
          <a:p>
            <a:r>
              <a:rPr lang="en-US" altLang="en-US" sz="2400" dirty="0"/>
              <a:t>Prove: 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 C 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altLang="en-US" sz="2800" dirty="0"/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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 (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43048" lvl="6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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	: Using 1 and AE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		: Using 2 and AE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¬D	: Using 1 and AE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		: Using 2 and AE 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		: Using  5, 6 and UR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	: Using 4, 7 and OI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		: Using 3, 8 and MP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: Using 6, 7 and OI</a:t>
            </a:r>
          </a:p>
          <a:p>
            <a:pPr marL="3143048" lvl="6" indent="-45720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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 C 	: Using 9, 10 and AI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042">
            <a:extLst>
              <a:ext uri="{FF2B5EF4-FFF2-40B4-BE49-F238E27FC236}">
                <a16:creationId xmlns:a16="http://schemas.microsoft.com/office/drawing/2014/main" id="{6A2F24A7-BADE-2607-D3FE-B0AE7A2F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782" y="2220158"/>
            <a:ext cx="4034538" cy="2417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altLang="en-US" sz="1600" b="1" dirty="0"/>
              <a:t>Note: in each of the steps in the proof we could have applied other rules to derive new sentences, thus the inference problem is really a search problem:</a:t>
            </a:r>
          </a:p>
          <a:p>
            <a:endParaRPr lang="en-US" altLang="en-US" sz="800" b="1" dirty="0"/>
          </a:p>
          <a:p>
            <a:r>
              <a:rPr lang="en-US" altLang="en-US" sz="1600" b="1" dirty="0">
                <a:solidFill>
                  <a:srgbClr val="FF0000"/>
                </a:solidFill>
              </a:rPr>
              <a:t>Initial state</a:t>
            </a:r>
            <a:r>
              <a:rPr lang="en-US" altLang="en-US" sz="1600" b="1" dirty="0"/>
              <a:t> = </a:t>
            </a:r>
            <a:r>
              <a:rPr lang="en-US" altLang="en-US" sz="1600" b="1" i="1" dirty="0"/>
              <a:t>KB</a:t>
            </a:r>
            <a:endParaRPr lang="en-US" altLang="en-US" sz="1600" b="1" dirty="0"/>
          </a:p>
          <a:p>
            <a:r>
              <a:rPr lang="en-US" altLang="en-US" sz="1600" b="1" dirty="0">
                <a:solidFill>
                  <a:srgbClr val="FF0000"/>
                </a:solidFill>
              </a:rPr>
              <a:t>Goal state</a:t>
            </a:r>
            <a:r>
              <a:rPr lang="en-US" altLang="en-US" sz="1600" b="1" dirty="0"/>
              <a:t> = conclusion to be proved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Operators</a:t>
            </a:r>
            <a:r>
              <a:rPr lang="en-US" altLang="en-US" sz="1600" b="1" dirty="0"/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4756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FED-5F5A-9BFA-E1FD-403B044A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430A-6146-9B6A-32F1-3B59C4C9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Given: </a:t>
            </a:r>
            <a:r>
              <a:rPr lang="pt-BR" sz="2400" dirty="0">
                <a:solidFill>
                  <a:schemeClr val="tx1"/>
                </a:solidFill>
              </a:rPr>
              <a:t>KG = {P ∧ Q, P ⇒ R, (Q ∧ R) ⇒ S}</a:t>
            </a:r>
          </a:p>
          <a:p>
            <a:r>
              <a:rPr lang="pt-BR" sz="2400" dirty="0"/>
              <a:t>Prove: </a:t>
            </a:r>
            <a:r>
              <a:rPr lang="pt-BR" sz="2400" dirty="0">
                <a:solidFill>
                  <a:schemeClr val="tx1"/>
                </a:solidFill>
              </a:rPr>
              <a:t>KG</a:t>
            </a:r>
            <a:r>
              <a:rPr lang="en-US" altLang="en-US" sz="2400" b="1" dirty="0">
                <a:solidFill>
                  <a:schemeClr val="tx1"/>
                </a:solidFill>
                <a:cs typeface="Calibri" panose="020F0502020204030204" pitchFamily="34" charset="0"/>
              </a:rPr>
              <a:t>╞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S</a:t>
            </a:r>
          </a:p>
          <a:p>
            <a:endParaRPr lang="pt-BR" sz="2400" dirty="0"/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P ∧ Q 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P ⇒ R 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(Q ∧ R) ⇒ S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P		: Using 1 and AE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R		: Using 2, 4 and MP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Q		: Using 1, and AE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(Q ∧ R)	: Using 5, 6 and AI</a:t>
            </a:r>
          </a:p>
          <a:p>
            <a:pPr marL="2509838" lvl="3" indent="-360363">
              <a:buFont typeface="+mj-lt"/>
              <a:buAutoNum type="arabicPeriod"/>
            </a:pPr>
            <a:r>
              <a:rPr lang="pt-BR" sz="2400" dirty="0"/>
              <a:t>S		: Using 3, 7 and MP</a:t>
            </a:r>
          </a:p>
          <a:p>
            <a:pPr marL="971515" lvl="1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3EC8-FBA4-CC80-8D96-71A1BD5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inferences and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191B-42C4-7B68-3599-D565E994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show that sentence  holds for a KB</a:t>
            </a:r>
          </a:p>
          <a:p>
            <a:pPr lvl="1"/>
            <a:r>
              <a:rPr lang="en-US" sz="2400" dirty="0"/>
              <a:t>we may need to apply a number of sound inference rules </a:t>
            </a:r>
          </a:p>
          <a:p>
            <a:r>
              <a:rPr lang="en-US" sz="2800" dirty="0"/>
              <a:t>Problem: many possible rules can be applied in the next step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is an instance of a search problem: </a:t>
            </a:r>
          </a:p>
          <a:p>
            <a:r>
              <a:rPr lang="en-US" sz="2800" dirty="0"/>
              <a:t>Truth table method (from the search perspective)</a:t>
            </a:r>
          </a:p>
          <a:p>
            <a:pPr lvl="1"/>
            <a:r>
              <a:rPr lang="en-US" sz="2400" dirty="0"/>
              <a:t>blind enumeration and checking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5537A-FC93-83D7-0821-4EEB4578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43" y="2890553"/>
            <a:ext cx="5705913" cy="20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3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83E3-F5E0-3F93-210F-127180E4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Definite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03C-4DA8-CDF0-A069-4592411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i="1" dirty="0"/>
              <a:t>atomic proposition </a:t>
            </a:r>
            <a:r>
              <a:rPr lang="en-US" sz="2800" dirty="0"/>
              <a:t>or </a:t>
            </a:r>
            <a:r>
              <a:rPr lang="en-US" sz="2800" i="1" dirty="0"/>
              <a:t>atom</a:t>
            </a:r>
            <a:r>
              <a:rPr lang="en-US" sz="2800" dirty="0"/>
              <a:t> (or </a:t>
            </a:r>
            <a:r>
              <a:rPr lang="en-US" sz="2800" i="1" dirty="0"/>
              <a:t>facts</a:t>
            </a:r>
            <a:r>
              <a:rPr lang="en-US" sz="2800" dirty="0"/>
              <a:t>) is the same as in propositional calculus.</a:t>
            </a:r>
          </a:p>
          <a:p>
            <a:r>
              <a:rPr lang="en-US" sz="2800" dirty="0"/>
              <a:t>A body is an atom or a conjunction of atoms.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b</a:t>
            </a:r>
            <a:endParaRPr lang="en-US" sz="2800" i="1" dirty="0"/>
          </a:p>
          <a:p>
            <a:r>
              <a:rPr lang="en-US" sz="2800" dirty="0"/>
              <a:t>A definite clause is either an </a:t>
            </a: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atom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called an atomic clause, or of the form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pt-BR" sz="2800" dirty="0">
                <a:solidFill>
                  <a:srgbClr val="C00000"/>
                </a:solidFill>
              </a:rPr>
              <a:t>⇒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, called a </a:t>
            </a: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rule</a:t>
            </a:r>
            <a:r>
              <a:rPr lang="en-US" sz="2800" dirty="0"/>
              <a:t>, </a:t>
            </a:r>
          </a:p>
          <a:p>
            <a:pPr lvl="1"/>
            <a:r>
              <a:rPr lang="en-US" sz="2400" dirty="0"/>
              <a:t>where </a:t>
            </a:r>
            <a:r>
              <a:rPr lang="en-US" sz="2400" i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, the head, is an atom and </a:t>
            </a:r>
            <a:r>
              <a:rPr lang="en-US" sz="2400" i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is a body.</a:t>
            </a:r>
          </a:p>
          <a:p>
            <a:r>
              <a:rPr lang="en-US" sz="2800" dirty="0"/>
              <a:t>A knowledge base is a set of definite clauses.</a:t>
            </a:r>
          </a:p>
          <a:p>
            <a:r>
              <a:rPr lang="en-US" sz="2800" dirty="0"/>
              <a:t>If “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baseline="-25000" dirty="0">
                <a:solidFill>
                  <a:srgbClr val="C00000"/>
                </a:solidFill>
              </a:rPr>
              <a:t>1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800" dirty="0">
                <a:solidFill>
                  <a:srgbClr val="C00000"/>
                </a:solidFill>
              </a:rPr>
              <a:t> ... </a:t>
            </a:r>
            <a:r>
              <a:rPr lang="en-US" sz="28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baseline="-25000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pt-BR" sz="2800" dirty="0">
                <a:solidFill>
                  <a:srgbClr val="C00000"/>
                </a:solidFill>
              </a:rPr>
              <a:t>⇒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” is a </a:t>
            </a:r>
            <a:r>
              <a:rPr lang="en-US" sz="2800" i="1" dirty="0"/>
              <a:t>definite clause </a:t>
            </a:r>
            <a:r>
              <a:rPr lang="en-US" sz="2800" dirty="0"/>
              <a:t>in the knowledge base, 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solidFill>
                  <a:srgbClr val="C00000"/>
                </a:solidFill>
              </a:rPr>
              <a:t>KB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╞ </a:t>
            </a:r>
            <a:r>
              <a:rPr lang="en-US" sz="2400" i="1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C00000"/>
                </a:solidFill>
              </a:rPr>
              <a:t>KB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╞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37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90D12810-E29B-DBF4-3247-3690F6E25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Calibri" panose="020F0502020204030204" pitchFamily="34" charset="0"/>
                <a:cs typeface="Calibri" panose="020F0502020204030204" pitchFamily="34" charset="0"/>
              </a:rPr>
              <a:t>Knowledge-Based Agent Architecture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7DBE824-88C4-B5B2-625F-92182D1E6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Recall the simple reflex agent</a:t>
            </a: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 knowledge-based agent represents the state of the world using a set of sentences called a knowledge base.</a:t>
            </a:r>
            <a:endParaRPr lang="en-US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25FF2BF4-19C7-1354-758D-397B076F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9" y="1256315"/>
            <a:ext cx="4022758" cy="2553891"/>
          </a:xfrm>
          <a:prstGeom prst="roundRect">
            <a:avLst/>
          </a:prstGeom>
          <a:solidFill>
            <a:srgbClr val="BFE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 forever</a:t>
            </a:r>
          </a:p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Input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percepts</a:t>
            </a:r>
          </a:p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state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Update-State(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Rule-Match(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state, rules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Rule-Action[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state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Update-State(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277509" name="Rectangle 5">
            <a:extLst>
              <a:ext uri="{FF2B5EF4-FFF2-40B4-BE49-F238E27FC236}">
                <a16:creationId xmlns:a16="http://schemas.microsoft.com/office/drawing/2014/main" id="{75BBB2A6-48D0-E76E-6F55-F821CFBC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471" y="2477787"/>
            <a:ext cx="3049588" cy="919401"/>
          </a:xfrm>
          <a:prstGeom prst="round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agent keeps track of the state of the external world using its "update" function.</a:t>
            </a:r>
          </a:p>
        </p:txBody>
      </p:sp>
      <p:cxnSp>
        <p:nvCxnSpPr>
          <p:cNvPr id="277510" name="AutoShape 6">
            <a:extLst>
              <a:ext uri="{FF2B5EF4-FFF2-40B4-BE49-F238E27FC236}">
                <a16:creationId xmlns:a16="http://schemas.microsoft.com/office/drawing/2014/main" id="{6D2BDC70-08B9-9137-4BF8-15EEEADD6115}"/>
              </a:ext>
            </a:extLst>
          </p:cNvPr>
          <p:cNvCxnSpPr>
            <a:cxnSpLocks noChangeShapeType="1"/>
            <a:stCxn id="277509" idx="3"/>
            <a:endCxn id="277508" idx="1"/>
          </p:cNvCxnSpPr>
          <p:nvPr/>
        </p:nvCxnSpPr>
        <p:spPr bwMode="auto">
          <a:xfrm flipV="1">
            <a:off x="5591059" y="2533261"/>
            <a:ext cx="982780" cy="40422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11" name="Text Box 7">
            <a:extLst>
              <a:ext uri="{FF2B5EF4-FFF2-40B4-BE49-F238E27FC236}">
                <a16:creationId xmlns:a16="http://schemas.microsoft.com/office/drawing/2014/main" id="{B31916A3-5AE7-62C1-7F68-8D1D01492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95" y="4477973"/>
            <a:ext cx="4138375" cy="2247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 forever</a:t>
            </a:r>
          </a:p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Input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percepts</a:t>
            </a:r>
          </a:p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KB</a:t>
            </a:r>
            <a:r>
              <a:rPr lang="en-US" altLang="en-US" dirty="0">
                <a:latin typeface="Symbol" panose="05050102010706020507" pitchFamily="18" charset="2"/>
              </a:rPr>
              <a:t> ¬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make-sentence(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ask(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action-query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KB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¬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tell(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make-sentence(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277512" name="Rectangle 8">
            <a:extLst>
              <a:ext uri="{FF2B5EF4-FFF2-40B4-BE49-F238E27FC236}">
                <a16:creationId xmlns:a16="http://schemas.microsoft.com/office/drawing/2014/main" id="{141DAB19-4F60-8329-5ECD-CD4309C7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22" y="4810733"/>
            <a:ext cx="3192463" cy="919401"/>
          </a:xfrm>
          <a:prstGeom prst="round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each time instant, whatever the agent currently perceived is stated as a sentence, e.g. "I am hungry".</a:t>
            </a:r>
          </a:p>
        </p:txBody>
      </p:sp>
      <p:cxnSp>
        <p:nvCxnSpPr>
          <p:cNvPr id="277513" name="AutoShape 9">
            <a:extLst>
              <a:ext uri="{FF2B5EF4-FFF2-40B4-BE49-F238E27FC236}">
                <a16:creationId xmlns:a16="http://schemas.microsoft.com/office/drawing/2014/main" id="{F9D9A15E-B3E4-C7A0-01F5-FCC910F4CB39}"/>
              </a:ext>
            </a:extLst>
          </p:cNvPr>
          <p:cNvCxnSpPr>
            <a:cxnSpLocks noChangeShapeType="1"/>
            <a:endCxn id="277511" idx="3"/>
          </p:cNvCxnSpPr>
          <p:nvPr/>
        </p:nvCxnSpPr>
        <p:spPr bwMode="auto">
          <a:xfrm rot="10800000" flipV="1">
            <a:off x="5948370" y="5270427"/>
            <a:ext cx="949356" cy="33125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/>
      <p:bldP spid="277511" grpId="0" animBg="1"/>
      <p:bldP spid="2775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B48-CC5A-2533-C0C4-23408639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Proof Procedure: Forward Chaining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02E2E-952B-98E6-93FD-AE171B6E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96"/>
          <a:stretch/>
        </p:blipFill>
        <p:spPr>
          <a:xfrm>
            <a:off x="1762835" y="1117600"/>
            <a:ext cx="8395567" cy="40380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9C708-C8D0-6997-E9B6-F0776117FFB9}"/>
              </a:ext>
            </a:extLst>
          </p:cNvPr>
          <p:cNvSpPr txBox="1"/>
          <p:nvPr/>
        </p:nvSpPr>
        <p:spPr>
          <a:xfrm>
            <a:off x="1670725" y="5376136"/>
            <a:ext cx="8850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“</a:t>
            </a:r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← </a:t>
            </a:r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 baseline="-25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...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 baseline="-25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is a definite clause in the knowledge base,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 baseline="-25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been derived,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derived.</a:t>
            </a:r>
          </a:p>
        </p:txBody>
      </p:sp>
    </p:spTree>
    <p:extLst>
      <p:ext uri="{BB962C8B-B14F-4D97-AF65-F5344CB8AC3E}">
        <p14:creationId xmlns:p14="http://schemas.microsoft.com/office/powerpoint/2010/main" val="21417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42E835-2490-4FEF-94A7-F9ACCC9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4F939-33FB-6096-812B-A84D32C5F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276" y="2423452"/>
            <a:ext cx="2163403" cy="3354490"/>
          </a:xfr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FBA07-76F5-564F-68A8-4E3D3133E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2073" y="2423452"/>
            <a:ext cx="2643338" cy="33544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EE66B-9664-7E5F-ABFE-03D314E123FC}"/>
              </a:ext>
            </a:extLst>
          </p:cNvPr>
          <p:cNvSpPr txBox="1"/>
          <p:nvPr/>
        </p:nvSpPr>
        <p:spPr>
          <a:xfrm>
            <a:off x="7957223" y="5175116"/>
            <a:ext cx="299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       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FEBA0F-12E3-8F8F-2513-8006E2F4872F}"/>
              </a:ext>
            </a:extLst>
          </p:cNvPr>
          <p:cNvCxnSpPr>
            <a:cxnSpLocks/>
          </p:cNvCxnSpPr>
          <p:nvPr/>
        </p:nvCxnSpPr>
        <p:spPr>
          <a:xfrm flipH="1">
            <a:off x="8205279" y="4373393"/>
            <a:ext cx="12970" cy="97195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1AB0B1-6709-7EEC-A188-A648E1CFB6B3}"/>
              </a:ext>
            </a:extLst>
          </p:cNvPr>
          <p:cNvSpPr txBox="1"/>
          <p:nvPr/>
        </p:nvSpPr>
        <p:spPr>
          <a:xfrm>
            <a:off x="8071520" y="3934985"/>
            <a:ext cx="4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2C7B3B-E891-2A4F-D7C3-63269101984C}"/>
              </a:ext>
            </a:extLst>
          </p:cNvPr>
          <p:cNvCxnSpPr>
            <a:cxnSpLocks/>
          </p:cNvCxnSpPr>
          <p:nvPr/>
        </p:nvCxnSpPr>
        <p:spPr>
          <a:xfrm flipH="1">
            <a:off x="8218249" y="4373393"/>
            <a:ext cx="1412134" cy="9800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DADE69-02CE-69FB-9550-0C61B2D634E8}"/>
              </a:ext>
            </a:extLst>
          </p:cNvPr>
          <p:cNvCxnSpPr>
            <a:cxnSpLocks/>
          </p:cNvCxnSpPr>
          <p:nvPr/>
        </p:nvCxnSpPr>
        <p:spPr>
          <a:xfrm>
            <a:off x="9643353" y="4382308"/>
            <a:ext cx="1018162" cy="96303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C89BFE-8935-FFA1-99C3-4250486E146E}"/>
              </a:ext>
            </a:extLst>
          </p:cNvPr>
          <p:cNvSpPr txBox="1"/>
          <p:nvPr/>
        </p:nvSpPr>
        <p:spPr>
          <a:xfrm>
            <a:off x="9510406" y="3936506"/>
            <a:ext cx="4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034C9C-DA81-EC21-0673-AAF8A906DB11}"/>
              </a:ext>
            </a:extLst>
          </p:cNvPr>
          <p:cNvCxnSpPr>
            <a:cxnSpLocks/>
          </p:cNvCxnSpPr>
          <p:nvPr/>
        </p:nvCxnSpPr>
        <p:spPr>
          <a:xfrm flipH="1">
            <a:off x="8387063" y="3169398"/>
            <a:ext cx="1164484" cy="93129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0C26B6-E037-C0A4-0B71-4F79DCEAC18C}"/>
              </a:ext>
            </a:extLst>
          </p:cNvPr>
          <p:cNvCxnSpPr>
            <a:cxnSpLocks/>
          </p:cNvCxnSpPr>
          <p:nvPr/>
        </p:nvCxnSpPr>
        <p:spPr>
          <a:xfrm>
            <a:off x="9674155" y="3153140"/>
            <a:ext cx="0" cy="84896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4AE7E6-C3DE-9512-A00F-DE134FCB574A}"/>
              </a:ext>
            </a:extLst>
          </p:cNvPr>
          <p:cNvSpPr txBox="1"/>
          <p:nvPr/>
        </p:nvSpPr>
        <p:spPr>
          <a:xfrm>
            <a:off x="9488315" y="2701429"/>
            <a:ext cx="30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B4972-A253-4DDB-490D-F9386DE0DBEC}"/>
              </a:ext>
            </a:extLst>
          </p:cNvPr>
          <p:cNvSpPr txBox="1"/>
          <p:nvPr/>
        </p:nvSpPr>
        <p:spPr>
          <a:xfrm>
            <a:off x="1770432" y="1741462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KB                                 KB</a:t>
            </a:r>
            <a:r>
              <a:rPr lang="en-US" altLang="en-US" sz="2400" b="1" dirty="0">
                <a:solidFill>
                  <a:schemeClr val="tx1"/>
                </a:solidFill>
                <a:cs typeface="Calibri" panose="020F0502020204030204" pitchFamily="34" charset="0"/>
              </a:rPr>
              <a:t>╞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pt-BR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0" grpId="0"/>
      <p:bldP spid="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B48-CC5A-2533-C0C4-23408639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Proof Procedure: Backward Chaining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BC5CAB-70F8-486E-760D-7DBCD961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01" y="1268325"/>
            <a:ext cx="6901597" cy="4729163"/>
          </a:xfrm>
        </p:spPr>
      </p:pic>
    </p:spTree>
    <p:extLst>
      <p:ext uri="{BB962C8B-B14F-4D97-AF65-F5344CB8AC3E}">
        <p14:creationId xmlns:p14="http://schemas.microsoft.com/office/powerpoint/2010/main" val="29327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42E835-2490-4FEF-94A7-F9ACCC9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4F939-33FB-6096-812B-A84D32C5F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276" y="2423452"/>
            <a:ext cx="2163403" cy="3354490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EE66B-9664-7E5F-ABFE-03D314E123FC}"/>
              </a:ext>
            </a:extLst>
          </p:cNvPr>
          <p:cNvSpPr txBox="1"/>
          <p:nvPr/>
        </p:nvSpPr>
        <p:spPr>
          <a:xfrm>
            <a:off x="7957223" y="5175116"/>
            <a:ext cx="299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       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FEBA0F-12E3-8F8F-2513-8006E2F4872F}"/>
              </a:ext>
            </a:extLst>
          </p:cNvPr>
          <p:cNvCxnSpPr>
            <a:cxnSpLocks/>
          </p:cNvCxnSpPr>
          <p:nvPr/>
        </p:nvCxnSpPr>
        <p:spPr>
          <a:xfrm flipH="1">
            <a:off x="8205279" y="4373393"/>
            <a:ext cx="12970" cy="97195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1AB0B1-6709-7EEC-A188-A648E1CFB6B3}"/>
              </a:ext>
            </a:extLst>
          </p:cNvPr>
          <p:cNvSpPr txBox="1"/>
          <p:nvPr/>
        </p:nvSpPr>
        <p:spPr>
          <a:xfrm>
            <a:off x="8071520" y="3934985"/>
            <a:ext cx="4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2C7B3B-E891-2A4F-D7C3-63269101984C}"/>
              </a:ext>
            </a:extLst>
          </p:cNvPr>
          <p:cNvCxnSpPr>
            <a:cxnSpLocks/>
          </p:cNvCxnSpPr>
          <p:nvPr/>
        </p:nvCxnSpPr>
        <p:spPr>
          <a:xfrm flipH="1">
            <a:off x="8218249" y="4373393"/>
            <a:ext cx="1412134" cy="9800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DADE69-02CE-69FB-9550-0C61B2D634E8}"/>
              </a:ext>
            </a:extLst>
          </p:cNvPr>
          <p:cNvCxnSpPr>
            <a:cxnSpLocks/>
          </p:cNvCxnSpPr>
          <p:nvPr/>
        </p:nvCxnSpPr>
        <p:spPr>
          <a:xfrm>
            <a:off x="9643353" y="4382308"/>
            <a:ext cx="1018162" cy="96303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C89BFE-8935-FFA1-99C3-4250486E146E}"/>
              </a:ext>
            </a:extLst>
          </p:cNvPr>
          <p:cNvSpPr txBox="1"/>
          <p:nvPr/>
        </p:nvSpPr>
        <p:spPr>
          <a:xfrm>
            <a:off x="9510406" y="3936506"/>
            <a:ext cx="4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034C9C-DA81-EC21-0673-AAF8A906DB11}"/>
              </a:ext>
            </a:extLst>
          </p:cNvPr>
          <p:cNvCxnSpPr>
            <a:cxnSpLocks/>
          </p:cNvCxnSpPr>
          <p:nvPr/>
        </p:nvCxnSpPr>
        <p:spPr>
          <a:xfrm flipH="1">
            <a:off x="8387063" y="3169398"/>
            <a:ext cx="1164484" cy="93129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0C26B6-E037-C0A4-0B71-4F79DCEAC18C}"/>
              </a:ext>
            </a:extLst>
          </p:cNvPr>
          <p:cNvCxnSpPr>
            <a:cxnSpLocks/>
          </p:cNvCxnSpPr>
          <p:nvPr/>
        </p:nvCxnSpPr>
        <p:spPr>
          <a:xfrm>
            <a:off x="9674155" y="3153140"/>
            <a:ext cx="0" cy="84896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4AE7E6-C3DE-9512-A00F-DE134FCB574A}"/>
              </a:ext>
            </a:extLst>
          </p:cNvPr>
          <p:cNvSpPr txBox="1"/>
          <p:nvPr/>
        </p:nvSpPr>
        <p:spPr>
          <a:xfrm>
            <a:off x="9488315" y="2701429"/>
            <a:ext cx="30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B4972-A253-4DDB-490D-F9386DE0DBEC}"/>
              </a:ext>
            </a:extLst>
          </p:cNvPr>
          <p:cNvSpPr txBox="1"/>
          <p:nvPr/>
        </p:nvSpPr>
        <p:spPr>
          <a:xfrm>
            <a:off x="1770432" y="1741462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KB                                 KB</a:t>
            </a:r>
            <a:r>
              <a:rPr lang="en-US" altLang="en-US" sz="2400" b="1" dirty="0">
                <a:solidFill>
                  <a:schemeClr val="tx1"/>
                </a:solidFill>
                <a:cs typeface="Calibri" panose="020F0502020204030204" pitchFamily="34" charset="0"/>
              </a:rPr>
              <a:t>╞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pt-BR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7EB489-199A-DA13-FFCC-9327EACDB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6704" y="2423452"/>
            <a:ext cx="2645770" cy="3434101"/>
          </a:xfrm>
        </p:spPr>
      </p:pic>
    </p:spTree>
    <p:extLst>
      <p:ext uri="{BB962C8B-B14F-4D97-AF65-F5344CB8AC3E}">
        <p14:creationId xmlns:p14="http://schemas.microsoft.com/office/powerpoint/2010/main" val="29380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0" grpId="0"/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C03F-4225-45AC-8B6A-B76F82ED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197407-8644-F0A4-D083-B3350400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6" t="22249" r="56647" b="25338"/>
          <a:stretch/>
        </p:blipFill>
        <p:spPr bwMode="auto">
          <a:xfrm>
            <a:off x="2189654" y="2296703"/>
            <a:ext cx="2421257" cy="38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81D132-88F2-8715-C146-888F5AA56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22" t="22249" r="17140" b="25338"/>
          <a:stretch/>
        </p:blipFill>
        <p:spPr bwMode="auto">
          <a:xfrm>
            <a:off x="6714248" y="2043781"/>
            <a:ext cx="3288098" cy="38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9067E-C44C-9527-BAF4-5BAB4228777D}"/>
              </a:ext>
            </a:extLst>
          </p:cNvPr>
          <p:cNvSpPr txBox="1"/>
          <p:nvPr/>
        </p:nvSpPr>
        <p:spPr>
          <a:xfrm>
            <a:off x="2519465" y="2041399"/>
            <a:ext cx="443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KB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KB</a:t>
            </a:r>
            <a:r>
              <a:rPr lang="en-US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╞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148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C03F-4225-45AC-8B6A-B76F82ED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AD453-428B-4C9D-A5A2-6631B034A36F}"/>
              </a:ext>
            </a:extLst>
          </p:cNvPr>
          <p:cNvSpPr txBox="1">
            <a:spLocks/>
          </p:cNvSpPr>
          <p:nvPr/>
        </p:nvSpPr>
        <p:spPr bwMode="auto">
          <a:xfrm>
            <a:off x="2098040" y="1841501"/>
            <a:ext cx="7995920" cy="317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Assume the KB with the following rules and facts</a:t>
            </a:r>
            <a:endParaRPr lang="en-US" sz="2800" kern="0" dirty="0">
              <a:cs typeface="Calibri" panose="020F0502020204030204" pitchFamily="34" charset="0"/>
            </a:endParaRPr>
          </a:p>
          <a:p>
            <a:pPr lvl="1"/>
            <a:r>
              <a:rPr lang="en-US" sz="2400" b="1" kern="0" dirty="0">
                <a:cs typeface="Calibri" panose="020F0502020204030204" pitchFamily="34" charset="0"/>
              </a:rPr>
              <a:t>KB</a:t>
            </a:r>
            <a:r>
              <a:rPr lang="en-US" sz="2400" kern="0" dirty="0">
                <a:cs typeface="Calibri" panose="020F0502020204030204" pitchFamily="34" charset="0"/>
              </a:rPr>
              <a:t>: 	R1: A ∧ B ⇒ C                      </a:t>
            </a:r>
            <a:r>
              <a:rPr lang="en-US" altLang="en-US" sz="2400" b="1" kern="0" dirty="0"/>
              <a:t>α</a:t>
            </a:r>
            <a:r>
              <a:rPr lang="en-US" sz="2400" kern="0" dirty="0">
                <a:cs typeface="Calibri" panose="020F0502020204030204" pitchFamily="34" charset="0"/>
              </a:rPr>
              <a:t> = E?</a:t>
            </a:r>
          </a:p>
          <a:p>
            <a:pPr marL="457165" lvl="1" indent="0">
              <a:buFont typeface="Wingdings" pitchFamily="2" charset="2"/>
              <a:buNone/>
            </a:pPr>
            <a:r>
              <a:rPr lang="en-US" sz="2400" kern="0" dirty="0">
                <a:cs typeface="Calibri" panose="020F0502020204030204" pitchFamily="34" charset="0"/>
              </a:rPr>
              <a:t>		R2: C ∧ D ⇒ E</a:t>
            </a:r>
          </a:p>
          <a:p>
            <a:pPr marL="457165" lvl="1" indent="0">
              <a:buFont typeface="Wingdings" pitchFamily="2" charset="2"/>
              <a:buNone/>
            </a:pPr>
            <a:r>
              <a:rPr lang="en-US" sz="2400" kern="0" dirty="0">
                <a:cs typeface="Calibri" panose="020F0502020204030204" pitchFamily="34" charset="0"/>
              </a:rPr>
              <a:t>		R3: </a:t>
            </a:r>
            <a:r>
              <a:rPr lang="en-IN" sz="2400" kern="0" dirty="0">
                <a:cs typeface="Calibri" panose="020F0502020204030204" pitchFamily="34" charset="0"/>
              </a:rPr>
              <a:t>C ∧ F ⇒ G  </a:t>
            </a:r>
          </a:p>
          <a:p>
            <a:pPr marL="457165" lvl="1" indent="0">
              <a:buFont typeface="Wingdings" pitchFamily="2" charset="2"/>
              <a:buNone/>
            </a:pPr>
            <a:r>
              <a:rPr lang="en-US" sz="2400" kern="0" dirty="0">
                <a:cs typeface="Calibri" panose="020F0502020204030204" pitchFamily="34" charset="0"/>
              </a:rPr>
              <a:t>		F1: A </a:t>
            </a:r>
          </a:p>
          <a:p>
            <a:pPr marL="457165" lvl="1" indent="0">
              <a:buFont typeface="Wingdings" pitchFamily="2" charset="2"/>
              <a:buNone/>
            </a:pPr>
            <a:r>
              <a:rPr lang="en-US" sz="2400" kern="0" dirty="0">
                <a:cs typeface="Calibri" panose="020F0502020204030204" pitchFamily="34" charset="0"/>
              </a:rPr>
              <a:t>		F2: B</a:t>
            </a:r>
          </a:p>
          <a:p>
            <a:pPr marL="457165" lvl="1" indent="0">
              <a:buFont typeface="Wingdings" pitchFamily="2" charset="2"/>
              <a:buNone/>
            </a:pPr>
            <a:r>
              <a:rPr lang="en-US" sz="2400" kern="0" dirty="0">
                <a:cs typeface="Calibri" panose="020F0502020204030204" pitchFamily="34" charset="0"/>
              </a:rPr>
              <a:t>		F3: D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4284354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FED-5F5A-9BFA-E1FD-403B044A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430A-6146-9B6A-32F1-3B59C4C9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Given: KB</a:t>
            </a:r>
          </a:p>
          <a:p>
            <a:pPr lvl="1"/>
            <a:r>
              <a:rPr lang="en-US" sz="2400" dirty="0" err="1"/>
              <a:t>sam_is_happy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ai_is_fun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worms_live_underground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Night_time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bird_eats_apple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bird_eats_apple</a:t>
            </a:r>
            <a:r>
              <a:rPr lang="en-US" sz="2400" dirty="0"/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/>
              <a:t>apple_is_eaten</a:t>
            </a:r>
            <a:r>
              <a:rPr lang="en-US" sz="2400" dirty="0"/>
              <a:t> . </a:t>
            </a:r>
          </a:p>
          <a:p>
            <a:pPr lvl="1"/>
            <a:r>
              <a:rPr lang="en-US" sz="2400" dirty="0" err="1"/>
              <a:t>sam_is_in_room</a:t>
            </a:r>
            <a:r>
              <a:rPr lang="en-US" sz="2400" dirty="0"/>
              <a:t> ∧ </a:t>
            </a:r>
            <a:r>
              <a:rPr lang="en-US" sz="2400" dirty="0" err="1"/>
              <a:t>night_time</a:t>
            </a:r>
            <a:r>
              <a:rPr lang="en-US" sz="2400" dirty="0"/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sz="2400" dirty="0"/>
              <a:t> switch_1_is_up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.</a:t>
            </a:r>
          </a:p>
          <a:p>
            <a:r>
              <a:rPr lang="pt-BR" sz="2800" dirty="0"/>
              <a:t>Prove: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400" dirty="0"/>
              <a:t>KB </a:t>
            </a:r>
            <a:r>
              <a:rPr lang="en-US" altLang="en-US" sz="2400" b="1" dirty="0">
                <a:cs typeface="Calibri" panose="020F0502020204030204" pitchFamily="34" charset="0"/>
              </a:rPr>
              <a:t>╞</a:t>
            </a:r>
            <a:r>
              <a:rPr lang="en-US" sz="2400" dirty="0"/>
              <a:t> </a:t>
            </a:r>
            <a:r>
              <a:rPr lang="en-US" sz="2400" dirty="0" err="1"/>
              <a:t>bird_eats_apple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KB </a:t>
            </a:r>
            <a:r>
              <a:rPr lang="en-US" altLang="en-US" sz="2400" b="1" dirty="0">
                <a:cs typeface="Calibri" panose="020F0502020204030204" pitchFamily="34" charset="0"/>
              </a:rPr>
              <a:t>╞</a:t>
            </a:r>
            <a:r>
              <a:rPr lang="en-US" sz="2400" dirty="0"/>
              <a:t> </a:t>
            </a:r>
            <a:r>
              <a:rPr lang="en-US" sz="2400" dirty="0" err="1"/>
              <a:t>apple_is_eaten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KB </a:t>
            </a:r>
            <a:r>
              <a:rPr lang="en-US" altLang="en-US" sz="2400" b="1" dirty="0">
                <a:cs typeface="Calibri" panose="020F0502020204030204" pitchFamily="34" charset="0"/>
              </a:rPr>
              <a:t>╞ </a:t>
            </a:r>
            <a:r>
              <a:rPr lang="en-US" sz="2400" dirty="0"/>
              <a:t>switch_1_is_up</a:t>
            </a:r>
            <a:endParaRPr lang="pt-BR" sz="2400" dirty="0"/>
          </a:p>
          <a:p>
            <a:pPr marL="971515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7232-34D0-A058-A7A7-08F9BF4D4DB3}"/>
              </a:ext>
            </a:extLst>
          </p:cNvPr>
          <p:cNvSpPr txBox="1"/>
          <p:nvPr/>
        </p:nvSpPr>
        <p:spPr>
          <a:xfrm>
            <a:off x="6658582" y="1397002"/>
            <a:ext cx="5355078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Until we consider computers with perception and the ability to act in the world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computer does not know the meaning of the symbols.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is the human that gives the symbols meaning.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All the computer knows about the world is what it is told about the world.</a:t>
            </a:r>
          </a:p>
        </p:txBody>
      </p:sp>
    </p:spTree>
    <p:extLst>
      <p:ext uri="{BB962C8B-B14F-4D97-AF65-F5344CB8AC3E}">
        <p14:creationId xmlns:p14="http://schemas.microsoft.com/office/powerpoint/2010/main" val="42572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C03F-4225-45AC-8B6A-B76F82ED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FA66-EF8C-438F-8DE6-F41C7543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4" y="1214122"/>
            <a:ext cx="5807413" cy="4429756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Bottom-Up proof Approach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Calibri" panose="020F0502020204030204" pitchFamily="34" charset="0"/>
              </a:rPr>
              <a:t>Forword Chaining 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Work </a:t>
            </a:r>
            <a:r>
              <a:rPr lang="en-US" sz="2400" b="1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forward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 from </a:t>
            </a:r>
            <a:r>
              <a:rPr lang="en-US" sz="2400" b="1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KB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Calibri" panose="020F0502020204030204" pitchFamily="34" charset="0"/>
              </a:rPr>
              <a:t> to query </a:t>
            </a:r>
            <a:r>
              <a:rPr lang="en-US" altLang="en-US" sz="2400" b="1" kern="0" dirty="0"/>
              <a:t>α:</a:t>
            </a:r>
            <a:endParaRPr lang="en-US" sz="2400" dirty="0">
              <a:solidFill>
                <a:schemeClr val="accent2"/>
              </a:solidFill>
              <a:ea typeface="+mn-ea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ea typeface="+mn-ea"/>
                <a:cs typeface="Calibri" panose="020F0502020204030204" pitchFamily="34" charset="0"/>
              </a:rPr>
              <a:t>Fire any rule whose premises are satisfied in the KB</a:t>
            </a:r>
          </a:p>
          <a:p>
            <a:pPr lvl="1"/>
            <a:r>
              <a:rPr lang="en-US" sz="2000" dirty="0">
                <a:ea typeface="+mn-ea"/>
                <a:cs typeface="Calibri" panose="020F0502020204030204" pitchFamily="34" charset="0"/>
              </a:rPr>
              <a:t>Add its conclusion to the KB, until query </a:t>
            </a:r>
            <a:r>
              <a:rPr lang="en-US" altLang="en-US" sz="2000" b="1" kern="0" dirty="0"/>
              <a:t>α</a:t>
            </a:r>
            <a:r>
              <a:rPr lang="en-US" sz="2000" dirty="0">
                <a:ea typeface="+mn-ea"/>
                <a:cs typeface="Calibri" panose="020F0502020204030204" pitchFamily="34" charset="0"/>
              </a:rPr>
              <a:t> is found</a:t>
            </a:r>
          </a:p>
          <a:p>
            <a:pPr lvl="1"/>
            <a:endParaRPr lang="en-US" sz="2000" dirty="0">
              <a:ea typeface="+mn-ea"/>
              <a:cs typeface="Calibri" panose="020F0502020204030204" pitchFamily="34" charset="0"/>
            </a:endParaRPr>
          </a:p>
          <a:p>
            <a:r>
              <a:rPr lang="en-US" sz="2400" dirty="0"/>
              <a:t>Data-driven, automatic, unconscious processing,</a:t>
            </a:r>
          </a:p>
          <a:p>
            <a:pPr lvl="1"/>
            <a:r>
              <a:rPr lang="en-US" sz="2000" dirty="0"/>
              <a:t>e.g., object recognition, routine decisions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A4E1C-9978-4848-AC2A-CA55864B4384}"/>
              </a:ext>
            </a:extLst>
          </p:cNvPr>
          <p:cNvSpPr txBox="1">
            <a:spLocks/>
          </p:cNvSpPr>
          <p:nvPr/>
        </p:nvSpPr>
        <p:spPr bwMode="auto">
          <a:xfrm>
            <a:off x="5994400" y="1214122"/>
            <a:ext cx="5902528" cy="466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>
                <a:cs typeface="Calibri" panose="020F0502020204030204" pitchFamily="34" charset="0"/>
              </a:rPr>
              <a:t>Top-Down proof Approach</a:t>
            </a:r>
          </a:p>
          <a:p>
            <a:pPr lvl="1"/>
            <a:r>
              <a:rPr lang="en-US" altLang="en-US" sz="2000" kern="0" dirty="0">
                <a:cs typeface="Calibri" panose="020F0502020204030204" pitchFamily="34" charset="0"/>
              </a:rPr>
              <a:t>Backward Chaining </a:t>
            </a:r>
          </a:p>
          <a:p>
            <a:pPr lvl="1"/>
            <a:endParaRPr lang="en-US" altLang="en-US" sz="2000" kern="0" dirty="0">
              <a:cs typeface="Calibri" panose="020F0502020204030204" pitchFamily="34" charset="0"/>
            </a:endParaRPr>
          </a:p>
          <a:p>
            <a:r>
              <a:rPr lang="en-US" altLang="en-US" sz="2400" kern="0" dirty="0">
                <a:cs typeface="Calibri" panose="020F0502020204030204" pitchFamily="34" charset="0"/>
              </a:rPr>
              <a:t>Work </a:t>
            </a:r>
            <a:r>
              <a:rPr lang="en-US" altLang="en-US" sz="2400" b="1" kern="0" dirty="0">
                <a:cs typeface="Calibri" panose="020F0502020204030204" pitchFamily="34" charset="0"/>
              </a:rPr>
              <a:t>backwards</a:t>
            </a:r>
            <a:r>
              <a:rPr lang="en-US" altLang="en-US" sz="2400" kern="0" dirty="0">
                <a:cs typeface="Calibri" panose="020F0502020204030204" pitchFamily="34" charset="0"/>
              </a:rPr>
              <a:t> from the query </a:t>
            </a:r>
            <a:r>
              <a:rPr lang="en-US" altLang="en-US" sz="2400" b="1" kern="0" dirty="0">
                <a:cs typeface="Calibri" panose="020F0502020204030204" pitchFamily="34" charset="0"/>
              </a:rPr>
              <a:t>α </a:t>
            </a:r>
            <a:r>
              <a:rPr lang="en-US" altLang="en-US" sz="2400" kern="0" dirty="0">
                <a:cs typeface="Calibri" panose="020F0502020204030204" pitchFamily="34" charset="0"/>
              </a:rPr>
              <a:t>to</a:t>
            </a:r>
            <a:r>
              <a:rPr lang="en-US" altLang="en-US" sz="2400" b="1" kern="0" dirty="0">
                <a:cs typeface="Calibri" panose="020F0502020204030204" pitchFamily="34" charset="0"/>
              </a:rPr>
              <a:t> KB</a:t>
            </a:r>
            <a:r>
              <a:rPr lang="en-US" altLang="en-US" sz="2400" kern="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000" kern="0" dirty="0">
                <a:cs typeface="Calibri" panose="020F0502020204030204" pitchFamily="34" charset="0"/>
              </a:rPr>
              <a:t>Check if </a:t>
            </a:r>
            <a:r>
              <a:rPr lang="en-US" altLang="en-US" sz="2000" b="1" kern="0" dirty="0">
                <a:cs typeface="Calibri" panose="020F0502020204030204" pitchFamily="34" charset="0"/>
              </a:rPr>
              <a:t>α</a:t>
            </a:r>
            <a:r>
              <a:rPr lang="en-US" altLang="en-US" sz="2000" kern="0" dirty="0">
                <a:cs typeface="Calibri" panose="020F0502020204030204" pitchFamily="34" charset="0"/>
              </a:rPr>
              <a:t> is known already, or</a:t>
            </a:r>
          </a:p>
          <a:p>
            <a:pPr lvl="1"/>
            <a:r>
              <a:rPr lang="en-US" altLang="en-US" sz="2000" kern="0" dirty="0">
                <a:cs typeface="Calibri" panose="020F0502020204030204" pitchFamily="34" charset="0"/>
              </a:rPr>
              <a:t>Prove by BC all premises of some rule concluding </a:t>
            </a:r>
            <a:r>
              <a:rPr lang="en-US" altLang="en-US" sz="2000" b="1" kern="0" dirty="0">
                <a:cs typeface="Calibri" panose="020F0502020204030204" pitchFamily="34" charset="0"/>
              </a:rPr>
              <a:t>α</a:t>
            </a:r>
          </a:p>
          <a:p>
            <a:pPr lvl="1"/>
            <a:endParaRPr lang="en-US" altLang="en-US" sz="2000" kern="0" dirty="0">
              <a:cs typeface="Calibri" panose="020F0502020204030204" pitchFamily="34" charset="0"/>
            </a:endParaRPr>
          </a:p>
          <a:p>
            <a:pPr marL="457165" lvl="1" indent="0">
              <a:buNone/>
            </a:pPr>
            <a:endParaRPr lang="en-US" altLang="en-US" sz="2000" kern="0" dirty="0">
              <a:cs typeface="Calibri" panose="020F0502020204030204" pitchFamily="34" charset="0"/>
            </a:endParaRPr>
          </a:p>
          <a:p>
            <a:r>
              <a:rPr lang="en-US" sz="2400" dirty="0"/>
              <a:t>Goal-driven, appropriate for problem-solving</a:t>
            </a:r>
          </a:p>
          <a:p>
            <a:pPr lvl="1"/>
            <a:r>
              <a:rPr lang="en-US" sz="2000" dirty="0"/>
              <a:t>e.g., Where are my keys? How do I get into a PhD program?</a:t>
            </a:r>
            <a:endParaRPr lang="en-US" altLang="en-US" sz="2000" kern="0" dirty="0">
              <a:solidFill>
                <a:srgbClr val="000066"/>
              </a:solidFill>
              <a:ea typeface="DejaVu Sans"/>
              <a:cs typeface="Calibri" panose="020F0502020204030204" pitchFamily="34" charset="0"/>
            </a:endParaRPr>
          </a:p>
          <a:p>
            <a:endParaRPr lang="en-IN" sz="2400" kern="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09852-A7E4-013F-D185-59813FFFDD69}"/>
              </a:ext>
            </a:extLst>
          </p:cNvPr>
          <p:cNvSpPr txBox="1"/>
          <p:nvPr/>
        </p:nvSpPr>
        <p:spPr>
          <a:xfrm>
            <a:off x="1716932" y="6263858"/>
            <a:ext cx="8039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74" indent="-342874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i="1" dirty="0">
                <a:solidFill>
                  <a:schemeClr val="accent2"/>
                </a:solidFill>
                <a:latin typeface="Calibri" pitchFamily="34" charset="0"/>
                <a:cs typeface="Calibri" panose="020F0502020204030204" pitchFamily="34" charset="0"/>
              </a:rPr>
              <a:t>Complexity of BC can be much less than linear in size of KB</a:t>
            </a:r>
          </a:p>
        </p:txBody>
      </p:sp>
    </p:spTree>
    <p:extLst>
      <p:ext uri="{BB962C8B-B14F-4D97-AF65-F5344CB8AC3E}">
        <p14:creationId xmlns:p14="http://schemas.microsoft.com/office/powerpoint/2010/main" val="1689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F982-7063-E727-E45B-56A54A6F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437F-84F6-5133-5BFC-9978DB42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Propositional logic:</a:t>
            </a:r>
          </a:p>
          <a:p>
            <a:pPr lvl="1"/>
            <a:r>
              <a:rPr lang="en-US" sz="2400" dirty="0"/>
              <a:t>A sentence may include connectives: ¬  ∨  ∧  ⟹  ⇔</a:t>
            </a:r>
          </a:p>
          <a:p>
            <a:pPr lvl="1"/>
            <a:r>
              <a:rPr lang="en-US" sz="2400" dirty="0"/>
              <a:t>A sentence may consist of multiple nested sentences </a:t>
            </a:r>
          </a:p>
          <a:p>
            <a:pPr lvl="1"/>
            <a:endParaRPr lang="en-US" sz="2400" dirty="0"/>
          </a:p>
          <a:p>
            <a:r>
              <a:rPr lang="en-US" sz="2800" dirty="0"/>
              <a:t>Do we need all operators to represent a complex sentence? </a:t>
            </a:r>
          </a:p>
          <a:p>
            <a:pPr lvl="1"/>
            <a:r>
              <a:rPr lang="en-US" sz="2400" dirty="0"/>
              <a:t>No. We can rewrite a sentence in PL using an equivalent sentence with just operators </a:t>
            </a:r>
          </a:p>
          <a:p>
            <a:pPr lvl="1"/>
            <a:endParaRPr lang="en-US" sz="2400" dirty="0"/>
          </a:p>
          <a:p>
            <a:r>
              <a:rPr lang="en-US" sz="2800" dirty="0"/>
              <a:t>Is it possible to limit the depth of the sentence structure? </a:t>
            </a:r>
          </a:p>
          <a:p>
            <a:pPr lvl="1"/>
            <a:r>
              <a:rPr lang="en-US" sz="2400" dirty="0"/>
              <a:t>Yes. Example: Normal 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C4D663-6A6B-19CB-21CD-42D62DAD6A2B}"/>
                  </a:ext>
                </a:extLst>
              </p:cNvPr>
              <p:cNvSpPr txBox="1"/>
              <p:nvPr/>
            </p:nvSpPr>
            <p:spPr>
              <a:xfrm>
                <a:off x="8414425" y="6267068"/>
                <a:ext cx="1226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C4D663-6A6B-19CB-21CD-42D62DAD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425" y="6267068"/>
                <a:ext cx="1226297" cy="276999"/>
              </a:xfrm>
              <a:prstGeom prst="rect">
                <a:avLst/>
              </a:prstGeom>
              <a:blipFill>
                <a:blip r:embed="rId2"/>
                <a:stretch>
                  <a:fillRect l="-498" r="-29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839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4B9E-C262-176F-7971-38D175BF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624E-4556-1051-A247-7287651C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forms: This can simplify the inferences.</a:t>
            </a:r>
          </a:p>
          <a:p>
            <a:r>
              <a:rPr lang="en-US" dirty="0"/>
              <a:t>Conjunctive normal form (CNF)</a:t>
            </a:r>
          </a:p>
          <a:p>
            <a:pPr lvl="1"/>
            <a:r>
              <a:rPr lang="en-US" dirty="0"/>
              <a:t>Conjunction of clauses (</a:t>
            </a:r>
            <a:r>
              <a:rPr lang="en-US" i="1" dirty="0"/>
              <a:t>clauses include disjunctions of literals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sz="2800" dirty="0"/>
              <a:t>∨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∧ (¬</a:t>
            </a:r>
            <a:r>
              <a:rPr lang="en-US" i="1" dirty="0"/>
              <a:t>A</a:t>
            </a:r>
            <a:r>
              <a:rPr lang="en-US" dirty="0"/>
              <a:t> ∨ ¬</a:t>
            </a:r>
            <a:r>
              <a:rPr lang="en-US" i="1" dirty="0"/>
              <a:t>C</a:t>
            </a:r>
            <a:r>
              <a:rPr lang="en-US" dirty="0"/>
              <a:t> ∨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Disjunctive normal form (DNF)</a:t>
            </a:r>
          </a:p>
          <a:p>
            <a:pPr lvl="1"/>
            <a:r>
              <a:rPr lang="en-US" dirty="0"/>
              <a:t>Disjunction of terms (</a:t>
            </a:r>
            <a:r>
              <a:rPr lang="en-US" i="1" dirty="0"/>
              <a:t>terms include conjunction of literals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∧ ¬</a:t>
            </a:r>
            <a:r>
              <a:rPr lang="en-US" i="1" dirty="0"/>
              <a:t>B</a:t>
            </a:r>
            <a:r>
              <a:rPr lang="en-US" dirty="0"/>
              <a:t>) ∨ (¬</a:t>
            </a:r>
            <a:r>
              <a:rPr lang="en-US" i="1" dirty="0"/>
              <a:t>A</a:t>
            </a:r>
            <a:r>
              <a:rPr lang="en-US" dirty="0"/>
              <a:t> ∧ </a:t>
            </a:r>
            <a:r>
              <a:rPr lang="en-US" i="1" dirty="0"/>
              <a:t>C</a:t>
            </a:r>
            <a:r>
              <a:rPr lang="en-US" dirty="0"/>
              <a:t>) ∨ (</a:t>
            </a:r>
            <a:r>
              <a:rPr lang="en-US" i="1" dirty="0"/>
              <a:t>C</a:t>
            </a:r>
            <a:r>
              <a:rPr lang="en-US" dirty="0"/>
              <a:t> ∧ ¬</a:t>
            </a:r>
            <a:r>
              <a:rPr lang="en-US" i="1" dirty="0"/>
              <a:t>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85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Knowledge base = set of sentences in a formal language</a:t>
            </a:r>
          </a:p>
          <a:p>
            <a:r>
              <a:rPr lang="en-US" sz="2800" dirty="0"/>
              <a:t>Declarative approach to building an agent (or other system): 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</a:rPr>
              <a:t>Tell</a:t>
            </a:r>
            <a:r>
              <a:rPr lang="en-US" sz="2400" dirty="0"/>
              <a:t> it what it needs to know (or have it </a:t>
            </a:r>
            <a:r>
              <a:rPr lang="en-US" sz="2400" b="1" i="1" dirty="0">
                <a:solidFill>
                  <a:srgbClr val="FF0000"/>
                </a:solidFill>
              </a:rPr>
              <a:t>Learn</a:t>
            </a:r>
            <a:r>
              <a:rPr lang="en-US" sz="2400" dirty="0"/>
              <a:t> the knowledge)</a:t>
            </a:r>
          </a:p>
          <a:p>
            <a:pPr lvl="1"/>
            <a:r>
              <a:rPr lang="en-US" sz="2400" dirty="0"/>
              <a:t>Then it can </a:t>
            </a:r>
            <a:r>
              <a:rPr lang="en-US" sz="2400" b="1" i="1" dirty="0">
                <a:solidFill>
                  <a:srgbClr val="FF0000"/>
                </a:solidFill>
              </a:rPr>
              <a:t>Ask</a:t>
            </a:r>
            <a:r>
              <a:rPr lang="en-US" sz="2400" dirty="0"/>
              <a:t> itself what to do—answers should follow from the KB </a:t>
            </a:r>
          </a:p>
          <a:p>
            <a:r>
              <a:rPr lang="en-US" sz="2800" dirty="0"/>
              <a:t>For Example: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Tell</a:t>
            </a:r>
            <a:r>
              <a:rPr lang="en-US" sz="2400" dirty="0"/>
              <a:t>: Father of Dipak is Ramesh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Tell</a:t>
            </a:r>
            <a:r>
              <a:rPr lang="en-US" sz="2400" dirty="0"/>
              <a:t>: Jyoti is Dipak sister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Tell</a:t>
            </a:r>
            <a:r>
              <a:rPr lang="en-US" sz="2400" dirty="0"/>
              <a:t>: Dipak father is the same as Jyoti sister father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Ask</a:t>
            </a:r>
            <a:r>
              <a:rPr lang="en-US" sz="2400" dirty="0"/>
              <a:t>: Who is Jyoti father?</a:t>
            </a:r>
          </a:p>
        </p:txBody>
      </p:sp>
    </p:spTree>
    <p:extLst>
      <p:ext uri="{BB962C8B-B14F-4D97-AF65-F5344CB8AC3E}">
        <p14:creationId xmlns:p14="http://schemas.microsoft.com/office/powerpoint/2010/main" val="41695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to CNF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97001"/>
            <a:ext cx="11379200" cy="5208079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sz="2800" dirty="0"/>
              <a:t>Given: A 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(B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C)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en-US" sz="2800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Eliminate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800" dirty="0">
                <a:sym typeface="Symbol" panose="05050102010706020507" pitchFamily="18" charset="2"/>
              </a:rPr>
              <a:t>,</a:t>
            </a:r>
            <a:r>
              <a:rPr lang="en-US" altLang="en-US" sz="2800" dirty="0"/>
              <a:t> replacing </a:t>
            </a:r>
            <a:r>
              <a:rPr lang="en-US" altLang="en-US" sz="2800" dirty="0">
                <a:solidFill>
                  <a:srgbClr val="C00000"/>
                </a:solidFill>
              </a:rPr>
              <a:t>α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800" dirty="0">
                <a:solidFill>
                  <a:srgbClr val="C00000"/>
                </a:solidFill>
              </a:rPr>
              <a:t> β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rgbClr val="C00000"/>
                </a:solidFill>
              </a:rPr>
              <a:t>(α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olidFill>
                  <a:srgbClr val="C00000"/>
                </a:solidFill>
              </a:rPr>
              <a:t> β)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olidFill>
                  <a:srgbClr val="C00000"/>
                </a:solidFill>
              </a:rPr>
              <a:t>(β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olidFill>
                  <a:srgbClr val="C00000"/>
                </a:solidFill>
              </a:rPr>
              <a:t> α).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400" dirty="0"/>
              <a:t>(A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(B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C))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((B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C)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A)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800" dirty="0"/>
              <a:t>2. Eliminate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ym typeface="Symbol" panose="05050102010706020507" pitchFamily="18" charset="2"/>
              </a:rPr>
              <a:t>, r</a:t>
            </a:r>
            <a:r>
              <a:rPr lang="en-US" altLang="en-US" sz="2800" dirty="0"/>
              <a:t>eplacing </a:t>
            </a:r>
            <a:r>
              <a:rPr lang="en-US" altLang="en-US" sz="2800" dirty="0">
                <a:solidFill>
                  <a:srgbClr val="C00000"/>
                </a:solidFill>
              </a:rPr>
              <a:t>α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olidFill>
                  <a:srgbClr val="C00000"/>
                </a:solidFill>
              </a:rPr>
              <a:t> β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800" dirty="0">
                <a:solidFill>
                  <a:srgbClr val="C00000"/>
                </a:solidFill>
              </a:rPr>
              <a:t>α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800" dirty="0">
                <a:solidFill>
                  <a:srgbClr val="C00000"/>
                </a:solidFill>
              </a:rPr>
              <a:t> β</a:t>
            </a:r>
            <a:r>
              <a:rPr lang="en-US" altLang="en-US" sz="2800" dirty="0"/>
              <a:t>.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C)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(B </a:t>
            </a:r>
            <a:r>
              <a:rPr lang="en-US" altLang="en-US" sz="2400" dirty="0">
                <a:sym typeface="Symbol" panose="05050102010706020507" pitchFamily="18" charset="2"/>
              </a:rPr>
              <a:t> </a:t>
            </a:r>
            <a:r>
              <a:rPr lang="en-US" altLang="en-US" sz="2400" dirty="0"/>
              <a:t>C)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A)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800" dirty="0"/>
              <a:t>3. Move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 inwards using </a:t>
            </a:r>
            <a:r>
              <a:rPr lang="en-US" altLang="en-US" sz="2800" b="1" dirty="0" err="1"/>
              <a:t>DeMorgan's</a:t>
            </a:r>
            <a:r>
              <a:rPr lang="en-US" altLang="en-US" sz="2800" b="1" dirty="0"/>
              <a:t> rules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double-negation</a:t>
            </a:r>
            <a:r>
              <a:rPr lang="en-US" altLang="en-US" sz="2800" dirty="0"/>
              <a:t>: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C)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((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B</a:t>
            </a:r>
            <a:r>
              <a:rPr lang="en-US" altLang="en-US" sz="2400" baseline="-25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 </a:t>
            </a:r>
            <a:r>
              <a:rPr lang="en-US" altLang="en-US" sz="2400" dirty="0"/>
              <a:t> C)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A)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800" dirty="0"/>
              <a:t>4. Apply </a:t>
            </a:r>
            <a:r>
              <a:rPr lang="en-US" altLang="en-US" sz="2800" b="1" dirty="0"/>
              <a:t>distributivity law 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over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) and flatten: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C)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B</a:t>
            </a:r>
            <a:r>
              <a:rPr lang="en-US" altLang="en-US" sz="2400" baseline="-25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A)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C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37313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Properties: Logical equivalence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4122"/>
            <a:ext cx="11379200" cy="828038"/>
          </a:xfrm>
        </p:spPr>
        <p:txBody>
          <a:bodyPr/>
          <a:lstStyle/>
          <a:p>
            <a:r>
              <a:rPr lang="en-US" sz="2400" dirty="0"/>
              <a:t>Two propositions are said to be logically equivalent if and only if the columns in the truth table are identical to each other.</a:t>
            </a:r>
            <a:endParaRPr lang="en-US" altLang="en-US" sz="2400" dirty="0"/>
          </a:p>
        </p:txBody>
      </p:sp>
      <p:pic>
        <p:nvPicPr>
          <p:cNvPr id="7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3CA11D-873E-4D03-B527-8E0AE28B4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" t="23956" r="3661" b="10012"/>
          <a:stretch/>
        </p:blipFill>
        <p:spPr bwMode="auto">
          <a:xfrm>
            <a:off x="406400" y="2164080"/>
            <a:ext cx="11379200" cy="44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988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138B-E390-06CB-FE88-6FB409B7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FE74-660E-28AF-AB69-731608C0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023253"/>
          </a:xfrm>
        </p:spPr>
        <p:txBody>
          <a:bodyPr/>
          <a:lstStyle/>
          <a:p>
            <a:r>
              <a:rPr lang="en-US" sz="2800" dirty="0"/>
              <a:t>Given: ¬(A ⇒ B) ∨ (C ⇒ A)</a:t>
            </a:r>
          </a:p>
          <a:p>
            <a:pPr lvl="1"/>
            <a:r>
              <a:rPr lang="en-US" sz="2400" dirty="0"/>
              <a:t>¬(¬A ∨ B) ∨ (¬C ∨ A)</a:t>
            </a:r>
          </a:p>
          <a:p>
            <a:pPr lvl="1"/>
            <a:r>
              <a:rPr lang="en-US" sz="2400" dirty="0"/>
              <a:t>(A ∧ ¬B) ∨ (¬C ∨ A)</a:t>
            </a:r>
          </a:p>
          <a:p>
            <a:pPr lvl="1"/>
            <a:r>
              <a:rPr lang="pt-BR" sz="2400" dirty="0"/>
              <a:t>( A ∨ ¬C ∨ A) ∧ (¬B ∨ ¬C ∨ A)</a:t>
            </a:r>
            <a:endParaRPr lang="en-US" sz="2400" dirty="0"/>
          </a:p>
          <a:p>
            <a:pPr lvl="1"/>
            <a:r>
              <a:rPr lang="pt-BR" sz="2400" dirty="0"/>
              <a:t>( A ∨ ¬C) ∧ (¬B ∨ ¬C ∨ A)</a:t>
            </a:r>
          </a:p>
          <a:p>
            <a:pPr lvl="1"/>
            <a:endParaRPr lang="pt-BR" sz="2400" dirty="0"/>
          </a:p>
          <a:p>
            <a:r>
              <a:rPr lang="pt-BR" sz="2800" dirty="0">
                <a:ea typeface="Calibri" panose="020F0502020204030204" pitchFamily="34" charset="0"/>
                <a:cs typeface="Calibri" panose="020F0502020204030204" pitchFamily="34" charset="0"/>
              </a:rPr>
              <a:t>Given: 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(P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⇒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(Q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⇒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R))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⇒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(P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⇒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(R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⇒</a:t>
            </a:r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Q))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</a:rPr>
              <a:t>¬(¬P ∨ ¬Q ∨ R) ∨ (¬P ∨ ¬R ∨ Q)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</a:rPr>
              <a:t>(P ∧ Q ∧ ¬R) ∨ (¬P ∨ ¬R ∨ Q)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</a:rPr>
              <a:t>(P ∨ ¬P ∨ ¬R ∨ Q) ∧ (Q ∨ ¬P ∨ ¬R ∨ Q) ∧ (¬R ∨ ¬P ∨ ¬R ∨ Q)</a:t>
            </a:r>
          </a:p>
        </p:txBody>
      </p:sp>
    </p:spTree>
    <p:extLst>
      <p:ext uri="{BB962C8B-B14F-4D97-AF65-F5344CB8AC3E}">
        <p14:creationId xmlns:p14="http://schemas.microsoft.com/office/powerpoint/2010/main" val="38402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8112-11BB-6D7A-9288-B9A4E6A0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447"/>
            <a:ext cx="12192000" cy="1143000"/>
          </a:xfrm>
        </p:spPr>
        <p:txBody>
          <a:bodyPr/>
          <a:lstStyle/>
          <a:p>
            <a:r>
              <a:rPr lang="en-US" dirty="0"/>
              <a:t>Satisfiability (SAT)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DCE9-E0BA-42A8-568F-B750369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Determine whether a sentence in the conjunctive normal form (CNF) is satisfiable (i.e. can evaluate to true) </a:t>
            </a:r>
          </a:p>
          <a:p>
            <a:pPr lvl="1"/>
            <a:r>
              <a:rPr lang="en-US" sz="2400" dirty="0"/>
              <a:t>(P ∨ Q ∨ ¬R) ∧ (¬P ∨ ¬R ∨ S ) ∧ (¬P ∨ Q ∨ ¬T )</a:t>
            </a:r>
          </a:p>
          <a:p>
            <a:endParaRPr lang="en-US" sz="2800" dirty="0"/>
          </a:p>
          <a:p>
            <a:r>
              <a:rPr lang="en-US" sz="2800" dirty="0"/>
              <a:t>It is an instance of a constraint satisfaction problem (CSP): </a:t>
            </a:r>
          </a:p>
          <a:p>
            <a:pPr lvl="1"/>
            <a:r>
              <a:rPr lang="en-US" sz="2400" dirty="0">
                <a:solidFill>
                  <a:srgbClr val="3636A3"/>
                </a:solidFill>
              </a:rPr>
              <a:t>Variables</a:t>
            </a:r>
          </a:p>
          <a:p>
            <a:pPr lvl="2"/>
            <a:r>
              <a:rPr lang="en-US" sz="2000" dirty="0"/>
              <a:t>Propositional symbols (P, R, T, S) </a:t>
            </a:r>
          </a:p>
          <a:p>
            <a:pPr lvl="2"/>
            <a:r>
              <a:rPr lang="en-US" sz="2000" dirty="0"/>
              <a:t>Values: True, False</a:t>
            </a:r>
          </a:p>
          <a:p>
            <a:pPr lvl="1"/>
            <a:r>
              <a:rPr lang="en-US" sz="2400" dirty="0">
                <a:solidFill>
                  <a:srgbClr val="3636A3"/>
                </a:solidFill>
              </a:rPr>
              <a:t>Constraints</a:t>
            </a:r>
          </a:p>
          <a:p>
            <a:pPr lvl="2"/>
            <a:r>
              <a:rPr lang="en-US" sz="2000" dirty="0"/>
              <a:t>Every conjunct must evaluate to </a:t>
            </a:r>
            <a:r>
              <a:rPr lang="en-US" sz="2000" i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, at least one of the literals must evaluate to </a:t>
            </a:r>
            <a:r>
              <a:rPr lang="en-US" sz="2000" i="1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00056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1E9-38CC-1BE8-6E03-ADBC7C98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B0A8-7BDE-8E7A-B3DC-81C1CE48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Backtracking: equivalent to the depth first search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Pick the variable, then pick its value (</a:t>
            </a:r>
            <a:r>
              <a:rPr lang="en-US" i="1" dirty="0">
                <a:solidFill>
                  <a:srgbClr val="3636A3"/>
                </a:solidFill>
              </a:rPr>
              <a:t>T</a:t>
            </a:r>
            <a:r>
              <a:rPr lang="en-US" dirty="0">
                <a:solidFill>
                  <a:srgbClr val="3636A3"/>
                </a:solidFill>
              </a:rPr>
              <a:t> or </a:t>
            </a:r>
            <a:r>
              <a:rPr lang="en-US" i="1" dirty="0">
                <a:solidFill>
                  <a:srgbClr val="3636A3"/>
                </a:solidFill>
              </a:rPr>
              <a:t>F</a:t>
            </a:r>
            <a:r>
              <a:rPr lang="en-US" dirty="0">
                <a:solidFill>
                  <a:srgbClr val="3636A3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Continue till all variables are assigned or till the partial assignment makes the sentence False</a:t>
            </a:r>
          </a:p>
          <a:p>
            <a:pPr lvl="1"/>
            <a:r>
              <a:rPr lang="en-US" dirty="0"/>
              <a:t>Iterative optimization methods: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Start from an arbitrary assignment of </a:t>
            </a:r>
            <a:r>
              <a:rPr lang="en-US" i="1" dirty="0">
                <a:solidFill>
                  <a:srgbClr val="3636A3"/>
                </a:solidFill>
              </a:rPr>
              <a:t>T</a:t>
            </a:r>
            <a:r>
              <a:rPr lang="en-US" dirty="0">
                <a:solidFill>
                  <a:srgbClr val="3636A3"/>
                </a:solidFill>
              </a:rPr>
              <a:t>, </a:t>
            </a:r>
            <a:r>
              <a:rPr lang="en-US" i="1" dirty="0">
                <a:solidFill>
                  <a:srgbClr val="3636A3"/>
                </a:solidFill>
              </a:rPr>
              <a:t>F</a:t>
            </a:r>
            <a:r>
              <a:rPr lang="en-US" dirty="0">
                <a:solidFill>
                  <a:srgbClr val="3636A3"/>
                </a:solidFill>
              </a:rPr>
              <a:t> values to symbols 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Flip </a:t>
            </a:r>
            <a:r>
              <a:rPr lang="en-US" i="1" dirty="0">
                <a:solidFill>
                  <a:srgbClr val="3636A3"/>
                </a:solidFill>
              </a:rPr>
              <a:t>T</a:t>
            </a:r>
            <a:r>
              <a:rPr lang="en-US" dirty="0">
                <a:solidFill>
                  <a:srgbClr val="3636A3"/>
                </a:solidFill>
              </a:rPr>
              <a:t>, </a:t>
            </a:r>
            <a:r>
              <a:rPr lang="en-US" i="1" dirty="0">
                <a:solidFill>
                  <a:srgbClr val="3636A3"/>
                </a:solidFill>
              </a:rPr>
              <a:t>F</a:t>
            </a:r>
            <a:r>
              <a:rPr lang="en-US" dirty="0">
                <a:solidFill>
                  <a:srgbClr val="3636A3"/>
                </a:solidFill>
              </a:rPr>
              <a:t> values for one variable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Heuristics: prefer assignments that make more clauses true 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Walk-SAT, simulated-annealing procedures</a:t>
            </a:r>
          </a:p>
        </p:txBody>
      </p:sp>
    </p:spTree>
    <p:extLst>
      <p:ext uri="{BB962C8B-B14F-4D97-AF65-F5344CB8AC3E}">
        <p14:creationId xmlns:p14="http://schemas.microsoft.com/office/powerpoint/2010/main" val="1211180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ED2-7322-F668-4EDE-9932D56A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problem and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CBD7-D593-2860-2F0B-07A0C872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Logical inference problem: </a:t>
            </a:r>
          </a:p>
          <a:p>
            <a:pPr lvl="1"/>
            <a:r>
              <a:rPr lang="en-US" sz="2400" dirty="0"/>
              <a:t>We want to show that the sentence </a:t>
            </a:r>
            <a:r>
              <a:rPr lang="en-US" sz="2400" dirty="0">
                <a:effectLst/>
                <a:cs typeface="Calibri" panose="020F0502020204030204" pitchFamily="34" charset="0"/>
              </a:rPr>
              <a:t>α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/>
              <a:t>is entailed by KB: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KB 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╞ 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endParaRPr lang="en-US" sz="2400" dirty="0"/>
          </a:p>
          <a:p>
            <a:pPr lvl="1"/>
            <a:r>
              <a:rPr lang="en-US" sz="2400" dirty="0"/>
              <a:t>For all interpretations for which </a:t>
            </a:r>
            <a:r>
              <a:rPr lang="en-US" sz="2400" dirty="0">
                <a:solidFill>
                  <a:srgbClr val="C00000"/>
                </a:solidFill>
              </a:rPr>
              <a:t>KB</a:t>
            </a:r>
            <a:r>
              <a:rPr lang="en-US" sz="2400" dirty="0"/>
              <a:t> is true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r>
              <a:rPr lang="en-US" sz="2400" dirty="0"/>
              <a:t>is also true?</a:t>
            </a:r>
          </a:p>
          <a:p>
            <a:pPr lvl="1"/>
            <a:endParaRPr lang="en-US" sz="2400" dirty="0"/>
          </a:p>
          <a:p>
            <a:r>
              <a:rPr lang="en-US" sz="2800" dirty="0"/>
              <a:t>Satisfiability (SAT) problem:</a:t>
            </a:r>
          </a:p>
          <a:p>
            <a:pPr lvl="1"/>
            <a:r>
              <a:rPr lang="en-US" sz="2400" dirty="0"/>
              <a:t>Is there is some assignment (interpretation) under which the sentence</a:t>
            </a:r>
            <a:r>
              <a:rPr lang="en-US" sz="2400" dirty="0">
                <a:effectLst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</a:t>
            </a:r>
            <a:r>
              <a:rPr lang="en-US" sz="2400" dirty="0"/>
              <a:t> evaluates to </a:t>
            </a:r>
            <a:r>
              <a:rPr lang="en-US" sz="2400" i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Is it possible to formulate a logical inference problem as a satisfiability problem?</a:t>
            </a:r>
          </a:p>
        </p:txBody>
      </p:sp>
    </p:spTree>
    <p:extLst>
      <p:ext uri="{BB962C8B-B14F-4D97-AF65-F5344CB8AC3E}">
        <p14:creationId xmlns:p14="http://schemas.microsoft.com/office/powerpoint/2010/main" val="422295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CF3A-9D14-8853-F477-F084CAAB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problem and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B34B-A8D5-F681-6EE8-1E57807B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Logical inference problem: </a:t>
            </a:r>
          </a:p>
          <a:p>
            <a:pPr lvl="1"/>
            <a:r>
              <a:rPr lang="en-US" sz="2400" dirty="0"/>
              <a:t>For all interpretations for which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KB</a:t>
            </a:r>
            <a:r>
              <a:rPr lang="en-US" sz="2400" dirty="0"/>
              <a:t> is true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r>
              <a:rPr lang="en-US" sz="2400" dirty="0"/>
              <a:t>is also true?</a:t>
            </a:r>
          </a:p>
          <a:p>
            <a:r>
              <a:rPr lang="en-US" sz="2800" dirty="0"/>
              <a:t>Satisfiability:</a:t>
            </a:r>
          </a:p>
          <a:p>
            <a:pPr lvl="1"/>
            <a:r>
              <a:rPr lang="en-US" sz="2400" dirty="0"/>
              <a:t>Is there is some assignment (interpretation) under which a sentence evaluates to true </a:t>
            </a:r>
          </a:p>
          <a:p>
            <a:r>
              <a:rPr lang="en-US" sz="2800" dirty="0"/>
              <a:t>Connection: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KB 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╞ 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r>
              <a:rPr lang="en-US" sz="2400" dirty="0"/>
              <a:t>if and only if </a:t>
            </a:r>
            <a:r>
              <a:rPr lang="en-US" sz="2400" dirty="0">
                <a:solidFill>
                  <a:srgbClr val="C00000"/>
                </a:solidFill>
              </a:rPr>
              <a:t>(KB ∧ ¬ α ) </a:t>
            </a:r>
            <a:r>
              <a:rPr lang="en-US" sz="2400" dirty="0"/>
              <a:t>is unsatisfiable</a:t>
            </a:r>
          </a:p>
          <a:p>
            <a:r>
              <a:rPr lang="en-US" sz="2800" dirty="0"/>
              <a:t>Consequences:</a:t>
            </a:r>
          </a:p>
          <a:p>
            <a:pPr lvl="1"/>
            <a:r>
              <a:rPr lang="en-US" sz="2400" dirty="0"/>
              <a:t>Inference problem is NP-complete</a:t>
            </a:r>
          </a:p>
          <a:p>
            <a:pPr lvl="1"/>
            <a:r>
              <a:rPr lang="en-US" sz="2400" dirty="0"/>
              <a:t>Programs for solving the SAT problem can be used to solve the inference problem</a:t>
            </a:r>
          </a:p>
        </p:txBody>
      </p:sp>
    </p:spTree>
    <p:extLst>
      <p:ext uri="{BB962C8B-B14F-4D97-AF65-F5344CB8AC3E}">
        <p14:creationId xmlns:p14="http://schemas.microsoft.com/office/powerpoint/2010/main" val="39459418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253-A239-0E48-543E-2D4EADA8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with the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B9C1-77EB-8F39-6F57-BDF3A25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 inference rule that is sufficient to support all inferences for the KB in the CNF form? </a:t>
            </a:r>
          </a:p>
          <a:p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A rule that seems to fit very well the CNF form </a:t>
            </a:r>
            <a:r>
              <a:rPr lang="en-US" dirty="0"/>
              <a:t>is the </a:t>
            </a:r>
            <a:r>
              <a:rPr lang="en-US" b="1" i="1" dirty="0"/>
              <a:t>resolution rule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111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F0DD-5796-9EB9-B06A-F66A2264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694E-F8F4-D8B6-226E-2439D933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rule</a:t>
            </a:r>
          </a:p>
          <a:p>
            <a:r>
              <a:rPr lang="en-US" i="1" dirty="0"/>
              <a:t>Sound inference rule </a:t>
            </a:r>
            <a:r>
              <a:rPr lang="en-US" dirty="0"/>
              <a:t>that works for the KB in the CNF form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KB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FC67-E469-039A-3CF6-A30B6FF1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2" y="3724054"/>
            <a:ext cx="2867025" cy="10382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24699-2C88-2097-85E4-ABA6D7124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94544"/>
              </p:ext>
            </p:extLst>
          </p:nvPr>
        </p:nvGraphicFramePr>
        <p:xfrm>
          <a:off x="5521601" y="3118496"/>
          <a:ext cx="626399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48579069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4043340435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38800679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45679997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1866883294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52847647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9707197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B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¬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</a:t>
                      </a:r>
                      <a:r>
                        <a:rPr lang="en-GB" altLang="en-US" sz="1800" b="1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altLang="en-US" sz="1800" b="1" i="0" kern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800" b="1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α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955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51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5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9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8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41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53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1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0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AE18-1670-231D-37BC-51D0D4AB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with the resolution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B078-4598-628E-0758-49390E15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rule is sound</a:t>
            </a:r>
          </a:p>
          <a:p>
            <a:r>
              <a:rPr lang="en-US" dirty="0"/>
              <a:t>Is it complete?</a:t>
            </a:r>
          </a:p>
          <a:p>
            <a:pPr lvl="1"/>
            <a:r>
              <a:rPr lang="en-US" dirty="0"/>
              <a:t>Is it possible to use it such that we start from the KB</a:t>
            </a:r>
          </a:p>
          <a:p>
            <a:pPr lvl="1"/>
            <a:r>
              <a:rPr lang="en-US" dirty="0"/>
              <a:t>Then prove the new facts and eventually prove the theorem if it is entailed?</a:t>
            </a:r>
          </a:p>
          <a:p>
            <a:r>
              <a:rPr lang="en-US" dirty="0"/>
              <a:t>Not </a:t>
            </a:r>
            <a:r>
              <a:rPr lang="en-US" dirty="0">
                <a:solidFill>
                  <a:srgbClr val="C00000"/>
                </a:solidFill>
              </a:rPr>
              <a:t>always = incomplete</a:t>
            </a:r>
          </a:p>
          <a:p>
            <a:pPr lvl="1"/>
            <a:r>
              <a:rPr lang="en-US" dirty="0"/>
              <a:t>Repeated application of the resolution rule to a KB in CNF may fail to derive new valid sentences </a:t>
            </a:r>
          </a:p>
          <a:p>
            <a:pPr lvl="1"/>
            <a:r>
              <a:rPr lang="en-US" dirty="0"/>
              <a:t>Example: We know: (A ∧ B) We want to show: (A ∨ B) </a:t>
            </a:r>
          </a:p>
          <a:p>
            <a:pPr lvl="1"/>
            <a:r>
              <a:rPr lang="en-US" dirty="0"/>
              <a:t>Resolution rule fails to derive it (incomplete ??)</a:t>
            </a:r>
          </a:p>
        </p:txBody>
      </p:sp>
    </p:spTree>
    <p:extLst>
      <p:ext uri="{BB962C8B-B14F-4D97-AF65-F5344CB8AC3E}">
        <p14:creationId xmlns:p14="http://schemas.microsoft.com/office/powerpoint/2010/main" val="428841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C41A4C50-0464-7FCF-3F39-BBF5DB5B4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Representation and Interpretation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72DB8E0-0359-5530-A19D-54B519B73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857883"/>
          </a:xfrm>
        </p:spPr>
        <p:txBody>
          <a:bodyPr/>
          <a:lstStyle/>
          <a:p>
            <a:r>
              <a:rPr lang="en-US" altLang="en-US" sz="2400" dirty="0"/>
              <a:t>The knowledge representation language provides a declarative representation of real-world objects and their relationships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400" dirty="0"/>
          </a:p>
          <a:p>
            <a:r>
              <a:rPr lang="en-US" altLang="en-US" sz="2400" dirty="0"/>
              <a:t>Fundamental Requirements</a:t>
            </a:r>
          </a:p>
          <a:p>
            <a:pPr lvl="1"/>
            <a:r>
              <a:rPr lang="en-US" altLang="en-US" sz="2000" dirty="0"/>
              <a:t>The “ask” operation should give an answer that </a:t>
            </a:r>
            <a:r>
              <a:rPr lang="en-US" altLang="en-US" sz="2000" b="1" dirty="0">
                <a:solidFill>
                  <a:srgbClr val="FF0000"/>
                </a:solidFill>
              </a:rPr>
              <a:t>follows</a:t>
            </a:r>
            <a:r>
              <a:rPr lang="en-US" altLang="en-US" sz="2000" dirty="0"/>
              <a:t> from the knowledge base (i.e., what has been told)</a:t>
            </a:r>
          </a:p>
          <a:p>
            <a:pPr lvl="1"/>
            <a:r>
              <a:rPr lang="en-US" altLang="en-US" sz="2000" dirty="0"/>
              <a:t>It is the </a:t>
            </a:r>
            <a:r>
              <a:rPr lang="en-US" altLang="en-US" sz="2000" b="1" dirty="0">
                <a:solidFill>
                  <a:srgbClr val="FF0000"/>
                </a:solidFill>
              </a:rPr>
              <a:t>inference mechanism</a:t>
            </a:r>
            <a:r>
              <a:rPr lang="en-US" altLang="en-US" sz="2000" dirty="0"/>
              <a:t> that determines what follows from the knowledge base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49783DD9-9E47-2085-5332-3E4C7366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6" y="2572191"/>
            <a:ext cx="113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D2892E0-3E7E-3A30-51C8-0FFE6DE3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6" y="2572191"/>
            <a:ext cx="113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9B820C51-4A6F-B5EC-D8A6-7DA76211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4" y="3848541"/>
            <a:ext cx="63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facts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3BBFA41A-C3DD-FBCB-0D9B-7D08A001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4" y="3848541"/>
            <a:ext cx="63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facts</a:t>
            </a:r>
          </a:p>
        </p:txBody>
      </p:sp>
      <p:sp>
        <p:nvSpPr>
          <p:cNvPr id="279560" name="Line 8">
            <a:extLst>
              <a:ext uri="{FF2B5EF4-FFF2-40B4-BE49-F238E27FC236}">
                <a16:creationId xmlns:a16="http://schemas.microsoft.com/office/drawing/2014/main" id="{AD333531-A64F-3651-0E00-A9EAFCDAC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8308" y="2751577"/>
            <a:ext cx="1473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1" name="Line 9">
            <a:extLst>
              <a:ext uri="{FF2B5EF4-FFF2-40B4-BE49-F238E27FC236}">
                <a16:creationId xmlns:a16="http://schemas.microsoft.com/office/drawing/2014/main" id="{5A62951F-2719-B6EC-BF16-9A983491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2633" y="4076973"/>
            <a:ext cx="154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2" name="Line 10">
            <a:extLst>
              <a:ext uri="{FF2B5EF4-FFF2-40B4-BE49-F238E27FC236}">
                <a16:creationId xmlns:a16="http://schemas.microsoft.com/office/drawing/2014/main" id="{3BC8F2C6-7082-2732-A6E4-375ED4FF2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929377"/>
            <a:ext cx="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3" name="Line 11">
            <a:extLst>
              <a:ext uri="{FF2B5EF4-FFF2-40B4-BE49-F238E27FC236}">
                <a16:creationId xmlns:a16="http://schemas.microsoft.com/office/drawing/2014/main" id="{2DC18125-7229-AD78-AF54-20E368CE8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2942077"/>
            <a:ext cx="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4" name="Line 12">
            <a:extLst>
              <a:ext uri="{FF2B5EF4-FFF2-40B4-BE49-F238E27FC236}">
                <a16:creationId xmlns:a16="http://schemas.microsoft.com/office/drawing/2014/main" id="{696BE5DD-DEF9-03A7-A931-9281A63D63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9200" y="3361177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565" name="Text Box 13">
            <a:extLst>
              <a:ext uri="{FF2B5EF4-FFF2-40B4-BE49-F238E27FC236}">
                <a16:creationId xmlns:a16="http://schemas.microsoft.com/office/drawing/2014/main" id="{EB4B7613-3FD5-8ED8-AB77-D8E547C3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2876991"/>
            <a:ext cx="16003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</a:p>
        </p:txBody>
      </p:sp>
      <p:sp>
        <p:nvSpPr>
          <p:cNvPr id="279566" name="Text Box 14">
            <a:extLst>
              <a:ext uri="{FF2B5EF4-FFF2-40B4-BE49-F238E27FC236}">
                <a16:creationId xmlns:a16="http://schemas.microsoft.com/office/drawing/2014/main" id="{DC1E49A4-352F-BD44-2444-48C05713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6" y="3499291"/>
            <a:ext cx="12050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World</a:t>
            </a:r>
          </a:p>
        </p:txBody>
      </p:sp>
      <p:sp>
        <p:nvSpPr>
          <p:cNvPr id="279567" name="Text Box 15">
            <a:extLst>
              <a:ext uri="{FF2B5EF4-FFF2-40B4-BE49-F238E27FC236}">
                <a16:creationId xmlns:a16="http://schemas.microsoft.com/office/drawing/2014/main" id="{D0A5661E-986D-FD8F-F72B-8CB9ADA3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4" y="3696141"/>
            <a:ext cx="874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</a:p>
        </p:txBody>
      </p:sp>
      <p:sp>
        <p:nvSpPr>
          <p:cNvPr id="279568" name="Text Box 16">
            <a:extLst>
              <a:ext uri="{FF2B5EF4-FFF2-40B4-BE49-F238E27FC236}">
                <a16:creationId xmlns:a16="http://schemas.microsoft.com/office/drawing/2014/main" id="{83E895D1-CD14-39DB-61D5-B05072C2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743641"/>
            <a:ext cx="821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entails</a:t>
            </a:r>
          </a:p>
        </p:txBody>
      </p:sp>
      <p:cxnSp>
        <p:nvCxnSpPr>
          <p:cNvPr id="279569" name="AutoShape 17">
            <a:extLst>
              <a:ext uri="{FF2B5EF4-FFF2-40B4-BE49-F238E27FC236}">
                <a16:creationId xmlns:a16="http://schemas.microsoft.com/office/drawing/2014/main" id="{246D476A-E9A9-59B2-EE91-AF3D1B1301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0663" y="2711890"/>
            <a:ext cx="203200" cy="1276350"/>
          </a:xfrm>
          <a:prstGeom prst="curvedConnector3">
            <a:avLst>
              <a:gd name="adj1" fmla="val -2992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9570" name="Text Box 18">
            <a:extLst>
              <a:ext uri="{FF2B5EF4-FFF2-40B4-BE49-F238E27FC236}">
                <a16:creationId xmlns:a16="http://schemas.microsoft.com/office/drawing/2014/main" id="{F033F5D3-1BDF-5214-E1A4-1228F91C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124640"/>
            <a:ext cx="16734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Semantics</a:t>
            </a:r>
          </a:p>
          <a:p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441A-A810-C1D6-367D-6C96682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inferences with the resolution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CC38-BB92-70A2-484E-BF68204E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to SAT: </a:t>
            </a:r>
          </a:p>
          <a:p>
            <a:pPr lvl="1"/>
            <a:r>
              <a:rPr lang="en-US" dirty="0"/>
              <a:t>Proof by contradiction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Disproving: </a:t>
            </a:r>
            <a:r>
              <a:rPr lang="en-US" dirty="0">
                <a:solidFill>
                  <a:srgbClr val="C00000"/>
                </a:solidFill>
              </a:rPr>
              <a:t>( KB ∧ ¬α )</a:t>
            </a:r>
          </a:p>
          <a:p>
            <a:pPr lvl="2"/>
            <a:r>
              <a:rPr lang="en-US" dirty="0">
                <a:solidFill>
                  <a:srgbClr val="3636A3"/>
                </a:solidFill>
              </a:rPr>
              <a:t>Proves the entailment Important: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KB 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╞  </a:t>
            </a:r>
            <a:r>
              <a:rPr lang="en-US" sz="2400" dirty="0">
                <a:solidFill>
                  <a:srgbClr val="C00000"/>
                </a:solidFill>
                <a:effectLst/>
                <a:cs typeface="Calibri" panose="020F0502020204030204" pitchFamily="34" charset="0"/>
              </a:rPr>
              <a:t>α </a:t>
            </a:r>
            <a:endParaRPr lang="en-US" dirty="0">
              <a:solidFill>
                <a:srgbClr val="3636A3"/>
              </a:solidFill>
            </a:endParaRP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Resolution rule is sufficient to determine satisfiability/</a:t>
            </a:r>
            <a:r>
              <a:rPr lang="en-US" dirty="0" err="1"/>
              <a:t>unsatisfiability</a:t>
            </a:r>
            <a:r>
              <a:rPr lang="en-US" dirty="0"/>
              <a:t> of </a:t>
            </a:r>
          </a:p>
          <a:p>
            <a:pPr marL="457165" lvl="1" indent="0">
              <a:buNone/>
            </a:pPr>
            <a:r>
              <a:rPr lang="en-US" dirty="0"/>
              <a:t>					(KB ∧ ¬ α )</a:t>
            </a:r>
          </a:p>
          <a:p>
            <a:pPr lvl="1"/>
            <a:r>
              <a:rPr lang="en-US" dirty="0"/>
              <a:t>For any KB and Query in the CNF </a:t>
            </a:r>
          </a:p>
          <a:p>
            <a:pPr lvl="1"/>
            <a:r>
              <a:rPr lang="en-US" dirty="0"/>
              <a:t>We say the resolution rule is refutation complete. </a:t>
            </a:r>
          </a:p>
        </p:txBody>
      </p:sp>
    </p:spTree>
    <p:extLst>
      <p:ext uri="{BB962C8B-B14F-4D97-AF65-F5344CB8AC3E}">
        <p14:creationId xmlns:p14="http://schemas.microsoft.com/office/powerpoint/2010/main" val="1587182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8CF2-EB69-3681-FFF8-6E20BF27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C87C-6118-5DD1-E02D-BF00A184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0" y="1221904"/>
            <a:ext cx="5556655" cy="4729164"/>
          </a:xfrm>
        </p:spPr>
        <p:txBody>
          <a:bodyPr/>
          <a:lstStyle/>
          <a:p>
            <a:r>
              <a:rPr lang="en-US" sz="2800" dirty="0"/>
              <a:t>Algorithm: </a:t>
            </a:r>
          </a:p>
          <a:p>
            <a:pPr lvl="1"/>
            <a:r>
              <a:rPr lang="en-US" sz="2400" dirty="0"/>
              <a:t>Convert KB to the CNF form; </a:t>
            </a:r>
          </a:p>
          <a:p>
            <a:pPr lvl="1"/>
            <a:r>
              <a:rPr lang="en-US" sz="2400" dirty="0"/>
              <a:t>Apply iteratively the resolution rule starting from </a:t>
            </a:r>
          </a:p>
          <a:p>
            <a:pPr marL="457165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   ( KB ∧ ¬α )    </a:t>
            </a:r>
            <a:r>
              <a:rPr lang="en-US" sz="2400" dirty="0"/>
              <a:t>(in CNF form) </a:t>
            </a:r>
          </a:p>
          <a:p>
            <a:r>
              <a:rPr lang="en-US" sz="2800" dirty="0"/>
              <a:t>Stop when: </a:t>
            </a:r>
          </a:p>
          <a:p>
            <a:pPr lvl="1"/>
            <a:r>
              <a:rPr lang="en-US" sz="2400" dirty="0"/>
              <a:t>Contradiction (empty clause) is reached:</a:t>
            </a:r>
          </a:p>
          <a:p>
            <a:pPr lvl="2"/>
            <a:r>
              <a:rPr lang="en-US" sz="2000" dirty="0">
                <a:solidFill>
                  <a:srgbClr val="3636A3"/>
                </a:solidFill>
              </a:rPr>
              <a:t>A ,¬ A </a:t>
            </a:r>
            <a:r>
              <a:rPr lang="pt-BR" sz="2000" dirty="0">
                <a:solidFill>
                  <a:srgbClr val="3636A3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000" dirty="0">
                <a:solidFill>
                  <a:srgbClr val="3636A3"/>
                </a:solidFill>
              </a:rPr>
              <a:t> Ø</a:t>
            </a:r>
          </a:p>
          <a:p>
            <a:pPr lvl="2"/>
            <a:r>
              <a:rPr lang="en-US" sz="2000" dirty="0">
                <a:solidFill>
                  <a:srgbClr val="3636A3"/>
                </a:solidFill>
              </a:rPr>
              <a:t>proves entailment. </a:t>
            </a:r>
          </a:p>
          <a:p>
            <a:pPr lvl="1"/>
            <a:r>
              <a:rPr lang="en-US" sz="2400" dirty="0"/>
              <a:t>No more new sentences can be derived</a:t>
            </a:r>
          </a:p>
          <a:p>
            <a:pPr lvl="2"/>
            <a:r>
              <a:rPr lang="en-US" sz="2000" dirty="0">
                <a:solidFill>
                  <a:srgbClr val="3636A3"/>
                </a:solidFill>
              </a:rPr>
              <a:t>disproves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42133-7D65-FD06-68DE-8039DE003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0" t="28148" r="32750" b="20371"/>
          <a:stretch/>
        </p:blipFill>
        <p:spPr>
          <a:xfrm>
            <a:off x="5632315" y="1976830"/>
            <a:ext cx="6400800" cy="35305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588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A318-B54B-7401-DF3C-30D988E2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A62F-C3A6-DE55-3BD7-171BF4B96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KB: {</a:t>
                </a:r>
                <a:r>
                  <a:rPr lang="en-US" sz="2800" dirty="0">
                    <a:solidFill>
                      <a:schemeClr val="tx1"/>
                    </a:solidFill>
                  </a:rPr>
                  <a:t>(P ∧ Q) , (P ⇒ R), [(Q ∧ R) ⇒ S]}</a:t>
                </a:r>
                <a:r>
                  <a:rPr lang="en-US" sz="2800" dirty="0"/>
                  <a:t>	 Query/Theorem/Sentence: </a:t>
                </a: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Step 1. convert KB to CNF: </a:t>
                </a:r>
              </a:p>
              <a:p>
                <a:pPr lvl="1"/>
                <a:r>
                  <a:rPr lang="en-US" sz="2400" dirty="0"/>
                  <a:t>(P ∧ Q)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P ∧ Q</a:t>
                </a:r>
              </a:p>
              <a:p>
                <a:pPr lvl="1"/>
                <a:r>
                  <a:rPr lang="en-US" sz="2400" dirty="0"/>
                  <a:t>(P ⇒ R)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(¬P ∨ R)</a:t>
                </a:r>
              </a:p>
              <a:p>
                <a:pPr lvl="1"/>
                <a:r>
                  <a:rPr lang="en-US" sz="2400" dirty="0"/>
                  <a:t>[(Q ∧ R) ⇒ S]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(¬Q ∨ ¬R ∨ S)</a:t>
                </a:r>
              </a:p>
              <a:p>
                <a:pPr lvl="1"/>
                <a:r>
                  <a:rPr lang="en-US" sz="2400" dirty="0"/>
                  <a:t>KB = 	P		 Q	(¬P ∨ R)	(¬Q ∨ ¬R ∨ S)</a:t>
                </a:r>
              </a:p>
              <a:p>
                <a:r>
                  <a:rPr lang="en-US" sz="2800" dirty="0"/>
                  <a:t>Step 2. Negate the theorem to prove it via refutation </a:t>
                </a:r>
              </a:p>
              <a:p>
                <a:pPr lvl="1"/>
                <a:r>
                  <a:rPr lang="en-US" sz="2400" dirty="0"/>
                  <a:t>S    ---&gt;   ¬S</a:t>
                </a:r>
              </a:p>
              <a:p>
                <a:r>
                  <a:rPr lang="en-US" sz="2800" dirty="0"/>
                  <a:t>Step 3. Run resolution on the set of clauses</a:t>
                </a:r>
              </a:p>
              <a:p>
                <a:pPr lvl="1"/>
                <a:r>
                  <a:rPr lang="en-US" sz="2400" dirty="0"/>
                  <a:t>P		 Q	(¬P ∨ R)	(¬Q ∨ ¬R ∨ S)		 ¬S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A62F-C3A6-DE55-3BD7-171BF4B96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546" b="-1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83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6432-4CE7-8479-0D92-7B0AF3A8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99AC-008E-D922-DE99-887C69A7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1676938"/>
          </a:xfrm>
        </p:spPr>
        <p:txBody>
          <a:bodyPr/>
          <a:lstStyle/>
          <a:p>
            <a:r>
              <a:rPr lang="en-US" sz="2800" dirty="0"/>
              <a:t>KB: {</a:t>
            </a:r>
            <a:r>
              <a:rPr lang="en-US" sz="2800" dirty="0">
                <a:solidFill>
                  <a:schemeClr val="tx1"/>
                </a:solidFill>
              </a:rPr>
              <a:t>(P ∧ Q) , (P ⇒ R), [(Q ∧ R) ⇒ S]}</a:t>
            </a:r>
            <a:r>
              <a:rPr lang="en-US" sz="2800" dirty="0"/>
              <a:t>	 Theorem/Sentence: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		Q		(¬P ∨ R)		(¬Q ∨ ¬R ∨ S)		¬S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169A0-F6FA-C834-136B-0D8EC47E1435}"/>
              </a:ext>
            </a:extLst>
          </p:cNvPr>
          <p:cNvSpPr txBox="1"/>
          <p:nvPr/>
        </p:nvSpPr>
        <p:spPr>
          <a:xfrm>
            <a:off x="2374363" y="3677551"/>
            <a:ext cx="42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C9F01-7432-8B93-487F-658FD645EAF8}"/>
              </a:ext>
            </a:extLst>
          </p:cNvPr>
          <p:cNvSpPr txBox="1"/>
          <p:nvPr/>
        </p:nvSpPr>
        <p:spPr>
          <a:xfrm>
            <a:off x="4199106" y="3623553"/>
            <a:ext cx="113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¬R ∨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F4E00-8DF5-655B-B0D3-DA56E24B5877}"/>
              </a:ext>
            </a:extLst>
          </p:cNvPr>
          <p:cNvSpPr txBox="1"/>
          <p:nvPr/>
        </p:nvSpPr>
        <p:spPr>
          <a:xfrm>
            <a:off x="3365773" y="4745024"/>
            <a:ext cx="52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5A9B9-ABC3-5914-6A4F-AE441647AA69}"/>
              </a:ext>
            </a:extLst>
          </p:cNvPr>
          <p:cNvSpPr txBox="1"/>
          <p:nvPr/>
        </p:nvSpPr>
        <p:spPr>
          <a:xfrm>
            <a:off x="5245911" y="5811824"/>
            <a:ext cx="52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{ 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422E8A-4A66-2611-7045-4A30EF48D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1872" y="2859932"/>
            <a:ext cx="1836499" cy="8176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53E936-953C-E617-AB0F-6545C0241C6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88371" y="2913930"/>
            <a:ext cx="1770433" cy="7636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CF098-B9A3-01ED-5469-F5BFA4F368C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45923" y="2859932"/>
            <a:ext cx="2119009" cy="7636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2A805-B2CB-DDAA-9793-3D56DB1345E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64932" y="2859932"/>
            <a:ext cx="2375170" cy="7636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2CA08F-35A3-B2ED-4D9C-A9D10F4D2F4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88371" y="4200771"/>
            <a:ext cx="1040048" cy="5442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809FD-587F-95D8-D91F-3B9F55F40B3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28419" y="4074268"/>
            <a:ext cx="846308" cy="6707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2161B-8567-1ADC-6841-DE0AC39B35E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06217" y="5086483"/>
            <a:ext cx="1702340" cy="725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00CD97-BCDA-36CF-5D63-00FBF8797B0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08557" y="2859932"/>
            <a:ext cx="5038928" cy="29518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FC0A85-D092-51F1-31C2-028DBC212AE4}"/>
              </a:ext>
            </a:extLst>
          </p:cNvPr>
          <p:cNvSpPr txBox="1"/>
          <p:nvPr/>
        </p:nvSpPr>
        <p:spPr>
          <a:xfrm>
            <a:off x="2190145" y="5833617"/>
            <a:ext cx="287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Contradiction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AF0F16-9DA0-FE7F-A481-D2C5584201CD}"/>
              </a:ext>
            </a:extLst>
          </p:cNvPr>
          <p:cNvSpPr txBox="1"/>
          <p:nvPr/>
        </p:nvSpPr>
        <p:spPr>
          <a:xfrm>
            <a:off x="6096000" y="5833617"/>
            <a:ext cx="209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KB </a:t>
            </a:r>
            <a:r>
              <a:rPr lang="en-US" altLang="en-US" sz="2800" b="1" dirty="0">
                <a:solidFill>
                  <a:srgbClr val="C00000"/>
                </a:solidFill>
                <a:cs typeface="Calibri" panose="020F0502020204030204" pitchFamily="34" charset="0"/>
              </a:rPr>
              <a:t>╞  </a:t>
            </a:r>
            <a:r>
              <a:rPr lang="en-US" alt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S</a:t>
            </a:r>
            <a:endParaRPr lang="en-US" sz="2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7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7" grpId="0"/>
      <p:bldP spid="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A1DA-9F05-0F3F-BE95-923520DC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6EFE-E2A4-D79B-1A8E-0702BD00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Knowledge Base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humidity is high or the sky is cloudy.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the sky is cloudy, then it will rain.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the humidity is high, then it is hot.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It is not hot.</a:t>
            </a:r>
          </a:p>
          <a:p>
            <a:r>
              <a:rPr lang="en-US" b="1" dirty="0"/>
              <a:t>Query:</a:t>
            </a:r>
            <a:r>
              <a:rPr lang="en-US" dirty="0"/>
              <a:t> It will rain.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99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FBF3-FC9F-43BE-7162-67748734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1096-9F80-B9A1-C00B-3E1883CF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358092"/>
            <a:ext cx="6918528" cy="4729164"/>
          </a:xfrm>
        </p:spPr>
        <p:txBody>
          <a:bodyPr/>
          <a:lstStyle/>
          <a:p>
            <a:r>
              <a:rPr lang="en-US" sz="2800" dirty="0"/>
              <a:t>P: Humidity is high</a:t>
            </a:r>
          </a:p>
          <a:p>
            <a:r>
              <a:rPr lang="en-US" sz="2800" dirty="0"/>
              <a:t>Q: Sky is cloudy</a:t>
            </a:r>
          </a:p>
          <a:p>
            <a:r>
              <a:rPr lang="en-US" sz="2800" dirty="0"/>
              <a:t>R: It will rain</a:t>
            </a:r>
          </a:p>
          <a:p>
            <a:r>
              <a:rPr lang="en-US" sz="2800" dirty="0"/>
              <a:t>S: It is hot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humidity is high or the sky is cloudy :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the sky is cloudy, then it will rain :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the humidity is high, then it is hot :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not hot : 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426656-06EB-7189-899D-5166AC5244F3}"/>
              </a:ext>
            </a:extLst>
          </p:cNvPr>
          <p:cNvSpPr txBox="1">
            <a:spLocks/>
          </p:cNvSpPr>
          <p:nvPr/>
        </p:nvSpPr>
        <p:spPr bwMode="auto">
          <a:xfrm>
            <a:off x="6998511" y="3428999"/>
            <a:ext cx="1698018" cy="3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165" lvl="1" indent="0">
              <a:lnSpc>
                <a:spcPct val="150000"/>
              </a:lnSpc>
              <a:buNone/>
            </a:pPr>
            <a:r>
              <a:rPr lang="en-US" b="1" kern="0" dirty="0"/>
              <a:t>P </a:t>
            </a:r>
            <a:r>
              <a:rPr lang="en-US" kern="0" dirty="0"/>
              <a:t>V</a:t>
            </a:r>
            <a:r>
              <a:rPr lang="en-US" b="1" kern="0" dirty="0"/>
              <a:t> Q</a:t>
            </a:r>
            <a:endParaRPr lang="en-US" kern="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b="1" kern="0" dirty="0"/>
              <a:t>Q </a:t>
            </a:r>
            <a:r>
              <a:rPr lang="en-US" kern="0" dirty="0"/>
              <a:t>⇒ </a:t>
            </a:r>
            <a:r>
              <a:rPr lang="en-US" b="1" kern="0" dirty="0"/>
              <a:t>R</a:t>
            </a:r>
            <a:endParaRPr lang="en-US" kern="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b="1" kern="0" dirty="0"/>
              <a:t>P </a:t>
            </a:r>
            <a:r>
              <a:rPr lang="en-US" kern="0" dirty="0"/>
              <a:t>⇒ </a:t>
            </a:r>
            <a:r>
              <a:rPr lang="en-US" b="1" kern="0" dirty="0"/>
              <a:t>S</a:t>
            </a:r>
            <a:endParaRPr lang="en-US" kern="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kern="0" dirty="0"/>
              <a:t>¬</a:t>
            </a:r>
            <a:r>
              <a:rPr lang="en-US" b="1" kern="0" dirty="0"/>
              <a:t>S </a:t>
            </a:r>
          </a:p>
          <a:p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D64F26-A548-67D5-4FE6-9E2ED129CEA0}"/>
              </a:ext>
            </a:extLst>
          </p:cNvPr>
          <p:cNvSpPr txBox="1">
            <a:spLocks/>
          </p:cNvSpPr>
          <p:nvPr/>
        </p:nvSpPr>
        <p:spPr bwMode="auto">
          <a:xfrm>
            <a:off x="8774350" y="2720770"/>
            <a:ext cx="2140084" cy="348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165" lvl="1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3636A3"/>
                </a:solidFill>
              </a:rPr>
              <a:t>CNF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b="1" kern="0" dirty="0"/>
              <a:t>P </a:t>
            </a:r>
            <a:r>
              <a:rPr lang="en-US" kern="0" dirty="0"/>
              <a:t>V</a:t>
            </a:r>
            <a:r>
              <a:rPr lang="en-US" b="1" kern="0" dirty="0"/>
              <a:t> Q</a:t>
            </a:r>
            <a:endParaRPr lang="en-US" kern="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dirty="0"/>
              <a:t>(¬</a:t>
            </a:r>
            <a:r>
              <a:rPr lang="en-US" b="1" dirty="0"/>
              <a:t>Q</a:t>
            </a:r>
            <a:r>
              <a:rPr lang="en-US" dirty="0"/>
              <a:t> V </a:t>
            </a:r>
            <a:r>
              <a:rPr lang="en-US" b="1" dirty="0"/>
              <a:t>R</a:t>
            </a:r>
            <a:r>
              <a:rPr lang="en-US" dirty="0"/>
              <a:t>)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dirty="0"/>
              <a:t>(¬</a:t>
            </a:r>
            <a:r>
              <a:rPr lang="en-US" b="1" dirty="0"/>
              <a:t>P</a:t>
            </a:r>
            <a:r>
              <a:rPr lang="en-US" dirty="0"/>
              <a:t> V </a:t>
            </a:r>
            <a:r>
              <a:rPr lang="en-US" b="1" dirty="0"/>
              <a:t>S</a:t>
            </a:r>
            <a:r>
              <a:rPr lang="en-US" dirty="0"/>
              <a:t>) </a:t>
            </a:r>
            <a:r>
              <a:rPr lang="en-US" kern="0" dirty="0"/>
              <a:t>¬</a:t>
            </a:r>
            <a:r>
              <a:rPr lang="en-US" b="1" kern="0" dirty="0"/>
              <a:t>S</a:t>
            </a:r>
            <a:r>
              <a:rPr lang="en-US" kern="0" dirty="0"/>
              <a:t>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495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CCE4-3A35-C7FE-9F10-B4A7C120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C2D8-918C-D4A7-CFB7-966636D0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KB</a:t>
            </a:r>
          </a:p>
          <a:p>
            <a:pPr lvl="1"/>
            <a:r>
              <a:rPr lang="en-US" dirty="0"/>
              <a:t>P V Q</a:t>
            </a:r>
          </a:p>
          <a:p>
            <a:pPr lvl="1"/>
            <a:r>
              <a:rPr lang="en-US" dirty="0"/>
              <a:t>(¬Q V R)</a:t>
            </a:r>
          </a:p>
          <a:p>
            <a:pPr lvl="1"/>
            <a:r>
              <a:rPr lang="en-US" dirty="0"/>
              <a:t>(¬P V S)</a:t>
            </a:r>
          </a:p>
          <a:p>
            <a:pPr lvl="1"/>
            <a:r>
              <a:rPr lang="en-US" dirty="0"/>
              <a:t>¬S</a:t>
            </a:r>
          </a:p>
          <a:p>
            <a:r>
              <a:rPr lang="en-US" dirty="0"/>
              <a:t>Query : </a:t>
            </a:r>
          </a:p>
          <a:p>
            <a:pPr lvl="1"/>
            <a:r>
              <a:rPr lang="en-US" dirty="0"/>
              <a:t>¬R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3999-3D51-F386-6CEA-E05A2A58535B}"/>
              </a:ext>
            </a:extLst>
          </p:cNvPr>
          <p:cNvSpPr txBox="1"/>
          <p:nvPr/>
        </p:nvSpPr>
        <p:spPr>
          <a:xfrm>
            <a:off x="5252936" y="1468874"/>
            <a:ext cx="397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V Q                  ¬Q V R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ABCE16-8E9C-4B28-AA5E-00C6C721634A}"/>
              </a:ext>
            </a:extLst>
          </p:cNvPr>
          <p:cNvCxnSpPr>
            <a:cxnSpLocks/>
          </p:cNvCxnSpPr>
          <p:nvPr/>
        </p:nvCxnSpPr>
        <p:spPr>
          <a:xfrm>
            <a:off x="5624617" y="1812486"/>
            <a:ext cx="0" cy="6423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72087C-9561-DCEC-4A57-1E88E1833020}"/>
              </a:ext>
            </a:extLst>
          </p:cNvPr>
          <p:cNvCxnSpPr>
            <a:cxnSpLocks/>
          </p:cNvCxnSpPr>
          <p:nvPr/>
        </p:nvCxnSpPr>
        <p:spPr>
          <a:xfrm flipH="1">
            <a:off x="5624617" y="1838206"/>
            <a:ext cx="1904592" cy="6166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72F75-D19A-A329-D7F3-61BC948752C9}"/>
              </a:ext>
            </a:extLst>
          </p:cNvPr>
          <p:cNvSpPr txBox="1"/>
          <p:nvPr/>
        </p:nvSpPr>
        <p:spPr>
          <a:xfrm>
            <a:off x="5252936" y="2549566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V 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9E4F1-A694-8C91-B178-1AD6F0857E7B}"/>
              </a:ext>
            </a:extLst>
          </p:cNvPr>
          <p:cNvSpPr txBox="1"/>
          <p:nvPr/>
        </p:nvSpPr>
        <p:spPr>
          <a:xfrm>
            <a:off x="7146586" y="2549566"/>
            <a:ext cx="126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¬P V 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9DE5F-65A1-DFB2-0289-2AC8577A4E14}"/>
              </a:ext>
            </a:extLst>
          </p:cNvPr>
          <p:cNvCxnSpPr>
            <a:cxnSpLocks/>
          </p:cNvCxnSpPr>
          <p:nvPr/>
        </p:nvCxnSpPr>
        <p:spPr>
          <a:xfrm>
            <a:off x="5652588" y="2893178"/>
            <a:ext cx="0" cy="6423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5B020-1851-2E0A-5288-69DA108024C7}"/>
              </a:ext>
            </a:extLst>
          </p:cNvPr>
          <p:cNvCxnSpPr>
            <a:cxnSpLocks/>
          </p:cNvCxnSpPr>
          <p:nvPr/>
        </p:nvCxnSpPr>
        <p:spPr>
          <a:xfrm flipH="1">
            <a:off x="5652588" y="2918898"/>
            <a:ext cx="1904592" cy="6166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E3C600-51B2-481E-CF06-4B7AC74A7586}"/>
              </a:ext>
            </a:extLst>
          </p:cNvPr>
          <p:cNvSpPr txBox="1"/>
          <p:nvPr/>
        </p:nvSpPr>
        <p:spPr>
          <a:xfrm>
            <a:off x="5252936" y="3550238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V 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B4896-3E7D-8A9F-42C2-2E2D6AC08202}"/>
              </a:ext>
            </a:extLst>
          </p:cNvPr>
          <p:cNvSpPr txBox="1"/>
          <p:nvPr/>
        </p:nvSpPr>
        <p:spPr>
          <a:xfrm>
            <a:off x="7242242" y="3550238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¬S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7D9D37-B0CB-DA42-B423-E3E401E50551}"/>
              </a:ext>
            </a:extLst>
          </p:cNvPr>
          <p:cNvCxnSpPr>
            <a:cxnSpLocks/>
          </p:cNvCxnSpPr>
          <p:nvPr/>
        </p:nvCxnSpPr>
        <p:spPr>
          <a:xfrm>
            <a:off x="5652588" y="3916124"/>
            <a:ext cx="0" cy="6423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6E262-1CD5-E55F-C6D0-7D689F313C1E}"/>
              </a:ext>
            </a:extLst>
          </p:cNvPr>
          <p:cNvCxnSpPr>
            <a:cxnSpLocks/>
          </p:cNvCxnSpPr>
          <p:nvPr/>
        </p:nvCxnSpPr>
        <p:spPr>
          <a:xfrm flipH="1">
            <a:off x="5652588" y="3941844"/>
            <a:ext cx="1904592" cy="6166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6E1B09-7E1F-461F-63DF-3C99387A898F}"/>
              </a:ext>
            </a:extLst>
          </p:cNvPr>
          <p:cNvSpPr txBox="1"/>
          <p:nvPr/>
        </p:nvSpPr>
        <p:spPr>
          <a:xfrm>
            <a:off x="5466945" y="4550910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4D9B4-79F2-E161-FD1F-946B6D33506C}"/>
              </a:ext>
            </a:extLst>
          </p:cNvPr>
          <p:cNvSpPr txBox="1"/>
          <p:nvPr/>
        </p:nvSpPr>
        <p:spPr>
          <a:xfrm>
            <a:off x="7313577" y="4575978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¬R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1F1F26-D8A5-64E4-8547-6C49DEA14B5C}"/>
              </a:ext>
            </a:extLst>
          </p:cNvPr>
          <p:cNvCxnSpPr>
            <a:cxnSpLocks/>
          </p:cNvCxnSpPr>
          <p:nvPr/>
        </p:nvCxnSpPr>
        <p:spPr>
          <a:xfrm>
            <a:off x="5652588" y="4925541"/>
            <a:ext cx="0" cy="6423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FC5D45-E306-E727-4FB6-CF401D1543F7}"/>
              </a:ext>
            </a:extLst>
          </p:cNvPr>
          <p:cNvCxnSpPr>
            <a:cxnSpLocks/>
          </p:cNvCxnSpPr>
          <p:nvPr/>
        </p:nvCxnSpPr>
        <p:spPr>
          <a:xfrm flipH="1">
            <a:off x="5652588" y="4951261"/>
            <a:ext cx="1904592" cy="6166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EE6D48-2F07-B99F-3A96-5433EB446779}"/>
              </a:ext>
            </a:extLst>
          </p:cNvPr>
          <p:cNvSpPr txBox="1"/>
          <p:nvPr/>
        </p:nvSpPr>
        <p:spPr>
          <a:xfrm>
            <a:off x="5452147" y="5626836"/>
            <a:ext cx="9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6752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/>
      <p:bldP spid="16" grpId="0"/>
      <p:bldP spid="19" grpId="0"/>
      <p:bldP spid="20" grpId="0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CCE4-3A35-C7FE-9F10-B4A7C120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C2D8-918C-D4A7-CFB7-966636D0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KB</a:t>
            </a:r>
          </a:p>
          <a:p>
            <a:pPr lvl="1"/>
            <a:r>
              <a:rPr lang="en-US" dirty="0"/>
              <a:t>P V Q</a:t>
            </a:r>
          </a:p>
          <a:p>
            <a:pPr lvl="1"/>
            <a:r>
              <a:rPr lang="en-US" dirty="0"/>
              <a:t>(¬Q V R)</a:t>
            </a:r>
          </a:p>
          <a:p>
            <a:pPr lvl="1"/>
            <a:r>
              <a:rPr lang="en-US" dirty="0"/>
              <a:t>(¬P V S)</a:t>
            </a:r>
          </a:p>
          <a:p>
            <a:pPr lvl="1"/>
            <a:r>
              <a:rPr lang="en-US" dirty="0"/>
              <a:t>¬S</a:t>
            </a:r>
          </a:p>
          <a:p>
            <a:r>
              <a:rPr lang="en-US" dirty="0"/>
              <a:t>Query : </a:t>
            </a:r>
          </a:p>
          <a:p>
            <a:pPr lvl="1"/>
            <a:r>
              <a:rPr lang="en-US" dirty="0"/>
              <a:t>¬R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8C88B-66EC-1F16-7F70-9A35E6E36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" r="13109" b="13418"/>
          <a:stretch/>
        </p:blipFill>
        <p:spPr>
          <a:xfrm>
            <a:off x="4853354" y="1397002"/>
            <a:ext cx="6772589" cy="53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4EA04B77-BD31-4720-BC6F-476B2E36A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0" y="1117600"/>
            <a:ext cx="5004391" cy="4871866"/>
          </a:xfrm>
          <a:prstGeom prst="rect">
            <a:avLst/>
          </a:prstGeom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64151566-939B-42E3-A892-E8471632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Wumpus World PEAS description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1317E1D-AAE0-4CAE-BB4C-A535F97F5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379200" cy="522708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Performance measure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gold +1000, death -1000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-1 per step, -10 for using the arrow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en-US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Environment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Squares adjacent to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 are smelly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Squares adjacent to pit are breezy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Glitter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gold is in the same square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Shooting kills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 if you are facing 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Shooting uses up the only arrow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Grabbing picks up gold if in same square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Releasing drops the gold in same square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en-US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Sensors: Stench, Breeze, Glitter, Bump, Scream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Actuators: Left turn, Right turn, Forward, Grab, Release, Shoot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1033E3-CFB5-49B8-95B3-B9BC4E90671E}"/>
                  </a:ext>
                </a:extLst>
              </p14:cNvPr>
              <p14:cNvContentPartPr/>
              <p14:nvPr/>
            </p14:nvContentPartPr>
            <p14:xfrm>
              <a:off x="7133670" y="20276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1033E3-CFB5-49B8-95B3-B9BC4E9067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9350" y="2023290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6105D1E-EEB5-4B67-B781-441CAB770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world characterization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F4656-F688-496E-A443-B0B87ECD6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Fully</a:t>
            </a:r>
            <a:r>
              <a:rPr lang="en-US" altLang="en-US" u="sng" dirty="0"/>
              <a:t> </a:t>
            </a:r>
            <a:r>
              <a:rPr lang="en-US" altLang="en-US" u="sng" dirty="0">
                <a:solidFill>
                  <a:srgbClr val="CC0099"/>
                </a:solidFill>
              </a:rPr>
              <a:t>Observable</a:t>
            </a:r>
            <a:endParaRPr lang="en-US" altLang="en-US" dirty="0"/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Deterministic</a:t>
            </a:r>
            <a:endParaRPr lang="en-US" altLang="en-US" dirty="0"/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Episodic</a:t>
            </a:r>
            <a:endParaRPr lang="en-US" altLang="en-US" dirty="0"/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Static</a:t>
            </a:r>
            <a:r>
              <a:rPr lang="en-US" altLang="en-US" dirty="0"/>
              <a:t>  </a:t>
            </a:r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Discrete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Single-agent?</a:t>
            </a:r>
            <a:r>
              <a:rPr lang="en-US" alt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6660-AC78-4E23-8CED-6F87165B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46891"/>
            <a:ext cx="75438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No – only local perception</a:t>
            </a:r>
          </a:p>
          <a:p>
            <a:pPr eaLnBrk="1" hangingPunct="1"/>
            <a:r>
              <a:rPr lang="en-US" altLang="en-US" sz="3200" dirty="0"/>
              <a:t>Yes – outcomes exactly specified</a:t>
            </a:r>
          </a:p>
          <a:p>
            <a:pPr eaLnBrk="1" hangingPunct="1"/>
            <a:r>
              <a:rPr lang="en-US" altLang="en-US" sz="3200" dirty="0"/>
              <a:t>No – sequential at the level of actions</a:t>
            </a:r>
          </a:p>
          <a:p>
            <a:pPr eaLnBrk="1" hangingPunct="1"/>
            <a:r>
              <a:rPr lang="en-US" altLang="en-US" sz="3200" dirty="0"/>
              <a:t>Yes – Wumpus and Pits do not move</a:t>
            </a:r>
          </a:p>
          <a:p>
            <a:pPr eaLnBrk="1" hangingPunct="1"/>
            <a:r>
              <a:rPr lang="en-US" altLang="en-US" sz="3200" dirty="0"/>
              <a:t>Yes</a:t>
            </a:r>
          </a:p>
          <a:p>
            <a:pPr eaLnBrk="1" hangingPunct="1"/>
            <a:r>
              <a:rPr lang="en-US" altLang="en-US" sz="3200" dirty="0"/>
              <a:t>Yes – Wumpus is essentially a natural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3D9B-A0F1-67AE-942F-7969D61D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5A29-C767-62F3-BE33-BA4739FA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knowledge is a function </a:t>
            </a:r>
          </a:p>
          <a:p>
            <a:pPr lvl="1"/>
            <a:r>
              <a:rPr lang="en-US" dirty="0"/>
              <a:t>That maps a domain of clauses onto a range of clauses </a:t>
            </a:r>
          </a:p>
          <a:p>
            <a:pPr lvl="1"/>
            <a:r>
              <a:rPr lang="en-US" dirty="0"/>
              <a:t>The function may take algebraic or relational form </a:t>
            </a:r>
          </a:p>
          <a:p>
            <a:pPr lvl="1"/>
            <a:r>
              <a:rPr lang="en-US" dirty="0"/>
              <a:t>Form depending on the type of applications</a:t>
            </a:r>
          </a:p>
          <a:p>
            <a:endParaRPr lang="en-US" dirty="0"/>
          </a:p>
          <a:p>
            <a:r>
              <a:rPr lang="en-US" dirty="0"/>
              <a:t>Knowledge Representation Techniques</a:t>
            </a:r>
          </a:p>
          <a:p>
            <a:pPr lvl="1"/>
            <a:r>
              <a:rPr lang="en-US" dirty="0"/>
              <a:t>Production Rule Systems</a:t>
            </a:r>
          </a:p>
          <a:p>
            <a:pPr lvl="1"/>
            <a:r>
              <a:rPr lang="en-US" dirty="0"/>
              <a:t>Logical Calculus</a:t>
            </a:r>
          </a:p>
          <a:p>
            <a:pPr lvl="1"/>
            <a:r>
              <a:rPr lang="en-US" dirty="0"/>
              <a:t>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15283428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A7FA5-2BFC-4F93-8B96-59B06EA4A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the Wumpus World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F2D69DE8-DFB7-4A39-BA7E-530A92DE5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248" y="1096334"/>
            <a:ext cx="8065504" cy="3600000"/>
          </a:xfrm>
        </p:spPr>
      </p:pic>
      <p:sp>
        <p:nvSpPr>
          <p:cNvPr id="19460" name="Text Box 3">
            <a:extLst>
              <a:ext uri="{FF2B5EF4-FFF2-40B4-BE49-F238E27FC236}">
                <a16:creationId xmlns:a16="http://schemas.microsoft.com/office/drawing/2014/main" id="{05CF68D6-7D2E-4126-A48B-8C28D169BEB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248" y="4977606"/>
            <a:ext cx="4572000" cy="8651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[1,1] : [</a:t>
            </a:r>
            <a:r>
              <a:rPr lang="en-US" altLang="en-US" sz="1800" i="1" dirty="0" err="1">
                <a:solidFill>
                  <a:srgbClr val="C00000"/>
                </a:solidFill>
                <a:latin typeface="Verdana" panose="020B0604030504040204" pitchFamily="34" charset="0"/>
              </a:rPr>
              <a:t>none,none,none,none,none</a:t>
            </a: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], </a:t>
            </a:r>
            <a:b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Move to safe cell e.g. [2,1]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4266DC-2E24-4133-891D-E4F93FCC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99037"/>
            <a:ext cx="46482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[2,1] :</a:t>
            </a:r>
            <a:r>
              <a:rPr lang="it-IT" sz="1800" dirty="0">
                <a:solidFill>
                  <a:srgbClr val="002060"/>
                </a:solidFill>
                <a:latin typeface="Verdana" panose="020B0604030504040204" pitchFamily="34" charset="0"/>
              </a:rPr>
              <a:t>[</a:t>
            </a:r>
            <a:r>
              <a:rPr lang="it-IT" sz="1800" dirty="0">
                <a:solidFill>
                  <a:srgbClr val="C00000"/>
                </a:solidFill>
                <a:latin typeface="Verdana" panose="020B0604030504040204" pitchFamily="34" charset="0"/>
              </a:rPr>
              <a:t>none,Breeze,none,none,none</a:t>
            </a:r>
            <a:r>
              <a:rPr lang="it-IT" sz="1800" dirty="0">
                <a:solidFill>
                  <a:srgbClr val="002060"/>
                </a:solidFill>
                <a:latin typeface="Verdana" panose="020B0604030504040204" pitchFamily="34" charset="0"/>
              </a:rPr>
              <a:t>]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There is a pit in [2,2] or [3,1]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Verdana" panose="020B0604030504040204" pitchFamily="34" charset="0"/>
              </a:rPr>
              <a:t>Return to [1,1] to try next safe cell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A5FD6FA-4D5A-4E6B-9D2D-53E4D87D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29794"/>
            <a:ext cx="1987048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The KB initially contains the rules of the environment.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13F87A5-F6EC-4177-A2C7-071B88CCA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the Wumpus World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069DA446-ABB6-4E03-85F7-49C954BB7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648" y="1117600"/>
            <a:ext cx="8150703" cy="360000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922CE0EA-F3BC-4484-9685-6F2042FF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9200" indent="-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83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[1,2] : </a:t>
            </a:r>
            <a:r>
              <a:rPr lang="it-IT" dirty="0"/>
              <a:t>[</a:t>
            </a:r>
            <a:r>
              <a:rPr lang="it-IT" i="1" dirty="0">
                <a:solidFill>
                  <a:srgbClr val="C00000"/>
                </a:solidFill>
                <a:latin typeface="Verdana" panose="020B0604030504040204" pitchFamily="34" charset="0"/>
                <a:cs typeface="+mn-cs"/>
              </a:rPr>
              <a:t>Stench,none,none,none,none</a:t>
            </a:r>
            <a:r>
              <a:rPr lang="it-IT" dirty="0"/>
              <a:t>]</a:t>
            </a: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Wumpus is in [1,3] or [2,2]</a:t>
            </a:r>
            <a:b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dirty="0">
                <a:solidFill>
                  <a:srgbClr val="FF3300"/>
                </a:solidFill>
                <a:latin typeface="Verdana" panose="020B0604030504040204" pitchFamily="34" charset="0"/>
              </a:rPr>
              <a:t>YET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… not in [1,1]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i="1" dirty="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… not in [2,2] or stench would have been detected in [2,1]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… </a:t>
            </a:r>
            <a:r>
              <a:rPr lang="en-US" altLang="en-US" dirty="0" err="1">
                <a:solidFill>
                  <a:schemeClr val="accent2"/>
                </a:solidFill>
                <a:latin typeface="Verdana" panose="020B0604030504040204" pitchFamily="34" charset="0"/>
              </a:rPr>
              <a:t>wumpus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is in [1,3]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i="1" dirty="0">
                <a:solidFill>
                  <a:schemeClr val="accent2"/>
                </a:solidFill>
                <a:latin typeface="Verdana" panose="020B0604030504040204" pitchFamily="34" charset="0"/>
              </a:rPr>
              <a:t> …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[2,2] is safe because of lack of breeze in [1,2]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… pit in [3,1]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Move to next safe cell [2,2]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13F87A5-F6EC-4177-A2C7-071B88CCA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the Wumpus World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069DA446-ABB6-4E03-85F7-49C954BB7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648" y="1117600"/>
            <a:ext cx="8150703" cy="360000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922CE0EA-F3BC-4484-9685-6F2042FF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076" y="4717600"/>
            <a:ext cx="4419600" cy="73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9200" indent="-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83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[2,2] : </a:t>
            </a:r>
            <a:r>
              <a:rPr lang="it-IT" dirty="0"/>
              <a:t>[</a:t>
            </a:r>
            <a:r>
              <a:rPr lang="it-IT" i="1" dirty="0">
                <a:solidFill>
                  <a:srgbClr val="C00000"/>
                </a:solidFill>
                <a:latin typeface="Verdana" panose="020B0604030504040204" pitchFamily="34" charset="0"/>
                <a:cs typeface="+mn-cs"/>
              </a:rPr>
              <a:t>none,none,none,none,none</a:t>
            </a:r>
            <a:r>
              <a:rPr lang="it-IT" dirty="0"/>
              <a:t>]</a:t>
            </a: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buClr>
                <a:schemeClr val="bg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Move to next safe cell [2,3]</a:t>
            </a:r>
          </a:p>
        </p:txBody>
      </p:sp>
    </p:spTree>
    <p:extLst>
      <p:ext uri="{BB962C8B-B14F-4D97-AF65-F5344CB8AC3E}">
        <p14:creationId xmlns:p14="http://schemas.microsoft.com/office/powerpoint/2010/main" val="24059247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13F87A5-F6EC-4177-A2C7-071B88CCA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the Wumpus World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069DA446-ABB6-4E03-85F7-49C954BB7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648" y="1117600"/>
            <a:ext cx="8150703" cy="360000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922CE0EA-F3BC-4484-9685-6F2042FF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939" y="4717600"/>
            <a:ext cx="4986669" cy="131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9200" indent="-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83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[2,3] : </a:t>
            </a:r>
            <a:r>
              <a:rPr lang="it-IT" dirty="0"/>
              <a:t>[</a:t>
            </a:r>
            <a:r>
              <a:rPr lang="it-IT" i="1" dirty="0">
                <a:solidFill>
                  <a:srgbClr val="C00000"/>
                </a:solidFill>
                <a:latin typeface="Verdana" panose="020B0604030504040204" pitchFamily="34" charset="0"/>
                <a:cs typeface="+mn-cs"/>
              </a:rPr>
              <a:t>Stench,Breeze,Glitter,none,none</a:t>
            </a:r>
            <a:r>
              <a:rPr lang="it-IT" dirty="0"/>
              <a:t>]</a:t>
            </a: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buClr>
                <a:schemeClr val="bg1"/>
              </a:buClr>
            </a:pPr>
            <a:r>
              <a:rPr lang="en-US" altLang="en-US" sz="1800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sz="1800" i="1" dirty="0">
                <a:solidFill>
                  <a:schemeClr val="accent2"/>
                </a:solidFill>
                <a:latin typeface="Verdana" panose="020B0604030504040204" pitchFamily="34" charset="0"/>
              </a:rPr>
              <a:t>…</a:t>
            </a:r>
            <a:r>
              <a:rPr lang="en-US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 pick up gold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en-US" sz="1800" i="1" dirty="0">
                <a:solidFill>
                  <a:srgbClr val="FF3300"/>
                </a:solidFill>
                <a:latin typeface="Verdana" panose="020B0604030504040204" pitchFamily="34" charset="0"/>
              </a:rPr>
              <a:t>Thus</a:t>
            </a:r>
            <a:r>
              <a:rPr lang="en-US" altLang="en-US" sz="1800" i="1" dirty="0">
                <a:solidFill>
                  <a:schemeClr val="accent2"/>
                </a:solidFill>
                <a:latin typeface="Verdana" panose="020B0604030504040204" pitchFamily="34" charset="0"/>
              </a:rPr>
              <a:t>… </a:t>
            </a:r>
            <a:r>
              <a:rPr lang="en-US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pit in [3,3] or [2,4]</a:t>
            </a:r>
          </a:p>
          <a:p>
            <a:pPr eaLnBrk="1" hangingPunct="1">
              <a:buClr>
                <a:schemeClr val="bg1"/>
              </a:buClr>
            </a:pP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in the wumpus world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80" y="4551700"/>
            <a:ext cx="5811520" cy="2306300"/>
          </a:xfrm>
        </p:spPr>
        <p:txBody>
          <a:bodyPr/>
          <a:lstStyle/>
          <a:p>
            <a:pPr>
              <a:buSzPct val="80000"/>
            </a:pPr>
            <a:r>
              <a:rPr lang="en-US" altLang="en-US" sz="2400" dirty="0"/>
              <a:t>Situation after detecting nothing in [1,1], moving right, breeze in [2,1]</a:t>
            </a:r>
          </a:p>
          <a:p>
            <a:pPr>
              <a:buSzPct val="80000"/>
            </a:pPr>
            <a:r>
              <a:rPr lang="en-US" altLang="en-US" sz="2400" dirty="0"/>
              <a:t>Consider possible models for </a:t>
            </a:r>
            <a:r>
              <a:rPr lang="en-US" altLang="en-US" sz="2400" i="1" dirty="0"/>
              <a:t>KB</a:t>
            </a:r>
            <a:r>
              <a:rPr lang="en-US" altLang="en-US" sz="2400" dirty="0"/>
              <a:t> assuming only pits</a:t>
            </a:r>
          </a:p>
          <a:p>
            <a:pPr>
              <a:buSzPct val="80000"/>
            </a:pPr>
            <a:r>
              <a:rPr lang="en-US" altLang="en-US" sz="2400" dirty="0"/>
              <a:t>3 Boolean choices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8 possible models</a:t>
            </a:r>
          </a:p>
        </p:txBody>
      </p:sp>
      <p:pic>
        <p:nvPicPr>
          <p:cNvPr id="1236996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01" y="1262350"/>
            <a:ext cx="2829260" cy="28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wumpus-models1">
            <a:extLst>
              <a:ext uri="{FF2B5EF4-FFF2-40B4-BE49-F238E27FC236}">
                <a16:creationId xmlns:a16="http://schemas.microsoft.com/office/drawing/2014/main" id="{7B18861C-E17C-4261-B40C-E50712DEA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9413"/>
          <a:stretch/>
        </p:blipFill>
        <p:spPr bwMode="auto">
          <a:xfrm>
            <a:off x="6380480" y="1423891"/>
            <a:ext cx="5811520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15D3-B83F-4105-A974-73B843E7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Atomic proposition variable and rules for Wumpus world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D3B8-F58B-4B78-9339-12FA1B61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397002"/>
            <a:ext cx="713232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P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there is a Pit in the room [</a:t>
            </a:r>
            <a:r>
              <a:rPr lang="en-US" sz="2000" dirty="0" err="1"/>
              <a:t>i</a:t>
            </a:r>
            <a:r>
              <a:rPr lang="en-US" sz="2000" dirty="0"/>
              <a:t>, j].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B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agent perceives breeze in [</a:t>
            </a:r>
            <a:r>
              <a:rPr lang="en-US" sz="2000" dirty="0" err="1"/>
              <a:t>i</a:t>
            </a:r>
            <a:r>
              <a:rPr lang="en-US" sz="2000" dirty="0"/>
              <a:t>, j], (dead or alive).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W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there is </a:t>
            </a:r>
            <a:r>
              <a:rPr lang="en-US" sz="2000" dirty="0" err="1"/>
              <a:t>wumpus</a:t>
            </a:r>
            <a:r>
              <a:rPr lang="en-US" sz="2000" dirty="0"/>
              <a:t> in the square[</a:t>
            </a:r>
            <a:r>
              <a:rPr lang="en-US" sz="2000" dirty="0" err="1"/>
              <a:t>i</a:t>
            </a:r>
            <a:r>
              <a:rPr lang="en-US" sz="2000" dirty="0"/>
              <a:t>, j].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agent perceives stench in the square [</a:t>
            </a:r>
            <a:r>
              <a:rPr lang="en-US" sz="2000" dirty="0" err="1"/>
              <a:t>i</a:t>
            </a:r>
            <a:r>
              <a:rPr lang="en-US" sz="2000" dirty="0"/>
              <a:t>, j].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that square[</a:t>
            </a:r>
            <a:r>
              <a:rPr lang="en-US" sz="2000" dirty="0" err="1"/>
              <a:t>i</a:t>
            </a:r>
            <a:r>
              <a:rPr lang="en-US" sz="2000" dirty="0"/>
              <a:t>, j] is visited.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G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there is gold (and glitter) in the square [</a:t>
            </a:r>
            <a:r>
              <a:rPr lang="en-US" sz="2000" dirty="0" err="1"/>
              <a:t>i</a:t>
            </a:r>
            <a:r>
              <a:rPr lang="en-US" sz="2000" dirty="0"/>
              <a:t>, j].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 </a:t>
            </a:r>
            <a:r>
              <a:rPr lang="en-US" sz="2000" b="1" dirty="0" err="1"/>
              <a:t>OK</a:t>
            </a:r>
            <a:r>
              <a:rPr lang="en-US" sz="2000" b="1" baseline="-25000" dirty="0" err="1"/>
              <a:t>i,j</a:t>
            </a:r>
            <a:r>
              <a:rPr lang="en-US" sz="2000" dirty="0"/>
              <a:t> be true if the room is safe.</a:t>
            </a:r>
          </a:p>
          <a:p>
            <a:endParaRPr lang="en-IN" sz="2400" dirty="0"/>
          </a:p>
        </p:txBody>
      </p:sp>
      <p:pic>
        <p:nvPicPr>
          <p:cNvPr id="4" name="Picture 4" descr="Knowledge-base for Wumpus world">
            <a:extLst>
              <a:ext uri="{FF2B5EF4-FFF2-40B4-BE49-F238E27FC236}">
                <a16:creationId xmlns:a16="http://schemas.microsoft.com/office/drawing/2014/main" id="{5D68CC59-AF4C-4D1E-9434-35D57504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59" y="2023427"/>
            <a:ext cx="4642427" cy="21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460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56569-A391-4E9E-811F-DA85478C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Representation of Knowledge for </a:t>
            </a: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W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umpus world</a:t>
            </a: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3A5F1E-DD74-4947-BE2F-ACF11EA5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Following is the Simple KB for </a:t>
            </a:r>
            <a:r>
              <a:rPr lang="en-US" sz="2800" dirty="0" err="1"/>
              <a:t>wumpus</a:t>
            </a:r>
            <a:r>
              <a:rPr lang="en-US" sz="2800" dirty="0"/>
              <a:t> world when an agent moves from room [1, 1], to room [2,1]:</a:t>
            </a:r>
            <a:endParaRPr lang="en-IN" sz="28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D66F6BD-40C1-4930-83CD-52B4D99A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9" y="2799977"/>
            <a:ext cx="10386019" cy="14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4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898" name="Picture 2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26" y="1600201"/>
            <a:ext cx="2971800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Wumpus world Entailment by Model-Checking</a:t>
            </a:r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0034" y="1600201"/>
            <a:ext cx="7505565" cy="49123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There is no pit in [1,1]: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 : ¬P</a:t>
            </a:r>
            <a:r>
              <a:rPr lang="en-US" sz="2400" baseline="-25000" dirty="0">
                <a:solidFill>
                  <a:schemeClr val="tx1"/>
                </a:solidFill>
              </a:rPr>
              <a:t>1,1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R2 :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R3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Percepts for the first two squares visited in the specific world the agent: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	</a:t>
            </a:r>
            <a:r>
              <a:rPr lang="en-US" sz="2400" dirty="0">
                <a:solidFill>
                  <a:schemeClr val="tx1"/>
                </a:solidFill>
              </a:rPr>
              <a:t>R4 : ¬B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R5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¬P</a:t>
            </a:r>
            <a:r>
              <a:rPr lang="en-US" sz="2400" baseline="-25000" dirty="0"/>
              <a:t>1,2</a:t>
            </a:r>
            <a:r>
              <a:rPr lang="en-US" sz="2400" dirty="0"/>
              <a:t> entailed by our KB?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symbols are B</a:t>
            </a:r>
            <a:r>
              <a:rPr lang="en-US" sz="2400" baseline="-25000" dirty="0"/>
              <a:t>1,1</a:t>
            </a:r>
            <a:r>
              <a:rPr lang="en-US" sz="2400" dirty="0"/>
              <a:t>, B</a:t>
            </a:r>
            <a:r>
              <a:rPr lang="en-US" sz="2400" baseline="-25000" dirty="0"/>
              <a:t>2,1</a:t>
            </a:r>
            <a:r>
              <a:rPr lang="en-US" sz="2400" dirty="0"/>
              <a:t>, P</a:t>
            </a:r>
            <a:r>
              <a:rPr lang="en-US" sz="2400" baseline="-25000" dirty="0"/>
              <a:t>1,1</a:t>
            </a:r>
            <a:r>
              <a:rPr lang="en-US" sz="2400" dirty="0"/>
              <a:t>, P</a:t>
            </a:r>
            <a:r>
              <a:rPr lang="en-US" sz="2400" baseline="-25000" dirty="0"/>
              <a:t>1,2</a:t>
            </a:r>
            <a:r>
              <a:rPr lang="en-US" sz="2400" dirty="0"/>
              <a:t>, P</a:t>
            </a:r>
            <a:r>
              <a:rPr lang="en-US" sz="2400" baseline="-25000" dirty="0"/>
              <a:t>2,1</a:t>
            </a:r>
            <a:r>
              <a:rPr lang="en-US" sz="2400" dirty="0"/>
              <a:t>, P</a:t>
            </a:r>
            <a:r>
              <a:rPr lang="en-US" sz="2400" baseline="-25000" dirty="0"/>
              <a:t>2,2</a:t>
            </a:r>
            <a:r>
              <a:rPr lang="en-US" sz="2400" dirty="0"/>
              <a:t>, and P</a:t>
            </a:r>
            <a:r>
              <a:rPr lang="en-US" sz="2400" baseline="-25000" dirty="0"/>
              <a:t>3,1</a:t>
            </a: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795435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865C-8DA3-4B3A-96A0-C7F2842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constructed for the Knowledge Base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6813D-B0AA-490A-9147-790111357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7" t="24031" r="6075" b="10853"/>
          <a:stretch/>
        </p:blipFill>
        <p:spPr>
          <a:xfrm>
            <a:off x="928577" y="1850064"/>
            <a:ext cx="10334846" cy="44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90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29201"/>
            <a:ext cx="9022080" cy="1096963"/>
          </a:xfrm>
        </p:spPr>
        <p:txBody>
          <a:bodyPr/>
          <a:lstStyle/>
          <a:p>
            <a:r>
              <a:rPr lang="en-US" altLang="en-US" sz="2400" i="1" dirty="0"/>
              <a:t>KB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α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"[1,2] is safe", 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KB</a:t>
            </a:r>
            <a:r>
              <a:rPr lang="en-US" altLang="en-US" sz="2400" dirty="0"/>
              <a:t> ╞ α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proved by model checking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every model in which KB is true, α</a:t>
            </a:r>
            <a:r>
              <a:rPr lang="en-US" sz="2400" baseline="-25000" dirty="0"/>
              <a:t>1</a:t>
            </a:r>
            <a:r>
              <a:rPr lang="en-US" sz="2400" dirty="0"/>
              <a:t> is also true.</a:t>
            </a: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1241092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" y="1117600"/>
            <a:ext cx="4869339" cy="36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umpus-models3">
            <a:extLst>
              <a:ext uri="{FF2B5EF4-FFF2-40B4-BE49-F238E27FC236}">
                <a16:creationId xmlns:a16="http://schemas.microsoft.com/office/drawing/2014/main" id="{B77AA1F6-6D9B-4FA2-8956-BDBBD44F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89" y="1117600"/>
            <a:ext cx="4869338" cy="36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D4D6A4-E2B6-747B-7251-4F379C92F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Calculus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0A00470A-ADCA-D994-928D-CBE11BE94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goal is find a way to</a:t>
            </a:r>
          </a:p>
          <a:p>
            <a:pPr lvl="1"/>
            <a:r>
              <a:rPr lang="en-US" altLang="en-US" sz="2400" dirty="0"/>
              <a:t>State knowledge explicitly</a:t>
            </a:r>
          </a:p>
          <a:p>
            <a:pPr lvl="1"/>
            <a:r>
              <a:rPr lang="en-US" altLang="en-US" sz="2400" dirty="0"/>
              <a:t>Draw conclusions from the stated knowledge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Logic</a:t>
            </a:r>
          </a:p>
          <a:p>
            <a:pPr lvl="1"/>
            <a:r>
              <a:rPr lang="en-US" altLang="en-US" sz="2400" dirty="0"/>
              <a:t>A "logic" is a mathematical notation (a language) for stating knowledge</a:t>
            </a:r>
          </a:p>
          <a:p>
            <a:pPr lvl="1"/>
            <a:r>
              <a:rPr lang="en-US" altLang="en-US" sz="2400" dirty="0"/>
              <a:t>The main alternative to logic is "natural language" i.e., English, Marathi, etc.</a:t>
            </a:r>
          </a:p>
          <a:p>
            <a:pPr lvl="1"/>
            <a:r>
              <a:rPr lang="en-US" altLang="en-US" sz="2400" dirty="0"/>
              <a:t>As in natural language the fundamental unit is a “sentence” (or a statement)</a:t>
            </a:r>
          </a:p>
          <a:p>
            <a:pPr lvl="1"/>
            <a:r>
              <a:rPr lang="en-US" altLang="en-US" sz="2400" dirty="0"/>
              <a:t>Syntax and Semantics</a:t>
            </a:r>
          </a:p>
          <a:p>
            <a:pPr lvl="1"/>
            <a:r>
              <a:rPr lang="en-US" altLang="en-US" sz="2400" dirty="0"/>
              <a:t>Logical inference</a:t>
            </a:r>
          </a:p>
          <a:p>
            <a:pPr lvl="1"/>
            <a:r>
              <a:rPr lang="en-US" altLang="en-US" sz="2400" dirty="0"/>
              <a:t>Soundness and Completeness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826001"/>
            <a:ext cx="8458200" cy="1096963"/>
          </a:xfrm>
        </p:spPr>
        <p:txBody>
          <a:bodyPr/>
          <a:lstStyle/>
          <a:p>
            <a:r>
              <a:rPr lang="en-US" altLang="en-US" sz="2400" i="1" dirty="0"/>
              <a:t>KB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α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"[2,2] is safe", 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KB </a:t>
            </a:r>
            <a:r>
              <a:rPr lang="en-US" altLang="en-US" sz="2400" dirty="0"/>
              <a:t>╞ α</a:t>
            </a:r>
            <a:r>
              <a:rPr lang="en-US" altLang="en-US" sz="2400" baseline="-25000" dirty="0"/>
              <a:t>2</a:t>
            </a:r>
          </a:p>
          <a:p>
            <a:pPr lvl="1"/>
            <a:r>
              <a:rPr lang="en-US" sz="2400" dirty="0"/>
              <a:t>The agent </a:t>
            </a:r>
            <a:r>
              <a:rPr lang="en-US" sz="2400" i="1" dirty="0"/>
              <a:t>cannot </a:t>
            </a:r>
            <a:r>
              <a:rPr lang="en-US" sz="2400" dirty="0"/>
              <a:t>conclude that there is no pit in [2,2] (Nor can it conclude that there is</a:t>
            </a:r>
            <a:r>
              <a:rPr lang="en-US" sz="2400" i="1" dirty="0"/>
              <a:t> </a:t>
            </a:r>
            <a:r>
              <a:rPr lang="en-US" sz="2400" dirty="0"/>
              <a:t>a pit in [2,2])</a:t>
            </a: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1245188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1117971"/>
            <a:ext cx="4866640" cy="361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wumpus-models4">
            <a:extLst>
              <a:ext uri="{FF2B5EF4-FFF2-40B4-BE49-F238E27FC236}">
                <a16:creationId xmlns:a16="http://schemas.microsoft.com/office/drawing/2014/main" id="{46A51DAF-8506-44E0-B571-015C74FF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74" y="1117229"/>
            <a:ext cx="4992386" cy="36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5B23932E-FAE2-4FD6-896C-7D2445D9F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156" y="5732464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46F-0255-402D-A0C5-F15F435F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Theorem Proving</a:t>
            </a:r>
            <a:endParaRPr lang="en-I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5D6BF-0FBD-4B09-A105-AFDFCBD66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" y="1397000"/>
            <a:ext cx="4805680" cy="4729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There is no pit in [1,1]: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 : ¬P</a:t>
            </a:r>
            <a:r>
              <a:rPr lang="en-US" sz="2400" baseline="-25000" dirty="0">
                <a:solidFill>
                  <a:schemeClr val="tx1"/>
                </a:solidFill>
              </a:rPr>
              <a:t>1,1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R2 :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R3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Percepts: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	</a:t>
            </a:r>
            <a:r>
              <a:rPr lang="en-US" sz="2400" dirty="0">
                <a:solidFill>
                  <a:schemeClr val="tx1"/>
                </a:solidFill>
              </a:rPr>
              <a:t>R4 : ¬B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R5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¬P</a:t>
            </a:r>
            <a:r>
              <a:rPr lang="en-US" sz="2400" baseline="-25000" dirty="0"/>
              <a:t>1,2</a:t>
            </a:r>
            <a:r>
              <a:rPr lang="en-US" sz="2400" dirty="0"/>
              <a:t> entailed by our KB?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CCAC5-0EEF-4653-B800-4EF6349EF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440" y="1397000"/>
            <a:ext cx="742696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Biconditional elimination to R2: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R6 : (B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⇒ 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)) ∧ ((P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 ⇒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And-Elimination to R6: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R7 : ((P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 ⇒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Logical equivalence for contrapositives: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R8 : (¬B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⇒ ¬(P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Modus Ponens with R8 and the percept R4 (i.e., ¬B</a:t>
            </a:r>
            <a:r>
              <a:rPr lang="en-US" sz="2400" baseline="-25000" dirty="0"/>
              <a:t>1,1</a:t>
            </a:r>
            <a:r>
              <a:rPr lang="en-US" sz="24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R9 : ¬(P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 Morgan’s rule to R9: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R10 : ¬P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∧ ¬P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That is, neither [1,2] nor [2,1] contains a pit</a:t>
            </a:r>
          </a:p>
        </p:txBody>
      </p:sp>
    </p:spTree>
    <p:extLst>
      <p:ext uri="{BB962C8B-B14F-4D97-AF65-F5344CB8AC3E}">
        <p14:creationId xmlns:p14="http://schemas.microsoft.com/office/powerpoint/2010/main" val="37247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B85F-A2F6-4CFE-9D3F-46B5244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in Wumpus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4B30-224C-46E0-8AF2-BAA2C618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20554"/>
            <a:ext cx="8768080" cy="56630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R11 : ¬B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R12 : B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1,3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/>
              <a:t>By the same process that led to </a:t>
            </a:r>
            <a:r>
              <a:rPr lang="en-US" sz="2400" dirty="0">
                <a:solidFill>
                  <a:schemeClr val="tx1"/>
                </a:solidFill>
              </a:rPr>
              <a:t>R10</a:t>
            </a:r>
            <a:r>
              <a:rPr lang="en-US" sz="2400" dirty="0"/>
              <a:t> earlier, derive the absence of pits in [2,2] and [1,3] (remember </a:t>
            </a:r>
            <a:r>
              <a:rPr lang="en-US" sz="2400" dirty="0">
                <a:solidFill>
                  <a:schemeClr val="tx1"/>
                </a:solidFill>
              </a:rPr>
              <a:t>R1 : ¬P</a:t>
            </a:r>
            <a:r>
              <a:rPr lang="en-US" sz="2400" baseline="-25000" dirty="0">
                <a:solidFill>
                  <a:schemeClr val="tx1"/>
                </a:solidFill>
              </a:rPr>
              <a:t>1,1 </a:t>
            </a:r>
            <a:r>
              <a:rPr lang="en-US" sz="2400" dirty="0">
                <a:solidFill>
                  <a:schemeClr val="tx1"/>
                </a:solidFill>
              </a:rPr>
              <a:t> is in KB</a:t>
            </a:r>
            <a:r>
              <a:rPr lang="en-US" sz="2400" dirty="0"/>
              <a:t>)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R13 : ¬P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R14 : ¬P</a:t>
            </a:r>
            <a:r>
              <a:rPr lang="en-US" sz="2400" baseline="-25000" dirty="0">
                <a:solidFill>
                  <a:schemeClr val="tx1"/>
                </a:solidFill>
              </a:rPr>
              <a:t>1,3</a:t>
            </a:r>
          </a:p>
          <a:p>
            <a:r>
              <a:rPr lang="en-US" sz="2400" dirty="0"/>
              <a:t>Apply biconditional elimination to </a:t>
            </a:r>
            <a:r>
              <a:rPr lang="en-US" sz="2400" dirty="0">
                <a:solidFill>
                  <a:schemeClr val="tx1"/>
                </a:solidFill>
              </a:rPr>
              <a:t>R3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/>
              <a:t>followed by Modus Ponens with </a:t>
            </a:r>
            <a:r>
              <a:rPr lang="en-US" sz="2400" dirty="0">
                <a:solidFill>
                  <a:schemeClr val="tx1"/>
                </a:solidFill>
              </a:rPr>
              <a:t>R5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R15 : 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</a:p>
          <a:p>
            <a:r>
              <a:rPr lang="en-US" sz="2400" dirty="0"/>
              <a:t>Resolution: literal </a:t>
            </a:r>
            <a:r>
              <a:rPr lang="en-US" sz="2400" dirty="0">
                <a:solidFill>
                  <a:schemeClr val="tx1"/>
                </a:solidFill>
              </a:rPr>
              <a:t>¬P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tx1"/>
                </a:solidFill>
              </a:rPr>
              <a:t>R13</a:t>
            </a:r>
            <a:r>
              <a:rPr lang="en-US" sz="2400" dirty="0"/>
              <a:t> resolves with the literal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tx1"/>
                </a:solidFill>
              </a:rPr>
              <a:t>R15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R16 : 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</a:p>
          <a:p>
            <a:r>
              <a:rPr lang="en-US" sz="2400" dirty="0"/>
              <a:t>Resolution: literal </a:t>
            </a:r>
            <a:r>
              <a:rPr lang="en-US" sz="2400" dirty="0">
                <a:solidFill>
                  <a:schemeClr val="tx1"/>
                </a:solidFill>
              </a:rPr>
              <a:t>¬P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tx1"/>
                </a:solidFill>
              </a:rPr>
              <a:t>R1</a:t>
            </a:r>
            <a:r>
              <a:rPr lang="en-US" sz="2400" dirty="0"/>
              <a:t> resolves with the literal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tx1"/>
                </a:solidFill>
              </a:rPr>
              <a:t>R16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R17 :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endParaRPr lang="en-IN" sz="2400" baseline="-25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C7CC4-6D0C-4621-A46A-94E035AE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4" t="19260" r="36082" b="21629"/>
          <a:stretch/>
        </p:blipFill>
        <p:spPr>
          <a:xfrm>
            <a:off x="9320005" y="1198880"/>
            <a:ext cx="2750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85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46F-0255-402D-A0C5-F15F435F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Theorem Proving</a:t>
            </a:r>
            <a:endParaRPr lang="en-I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5D6BF-0FBD-4B09-A105-AFDFCBD66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" y="1397000"/>
            <a:ext cx="4805680" cy="4729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There is no pit in [1,1]: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 : ¬P</a:t>
            </a:r>
            <a:r>
              <a:rPr lang="en-US" sz="2400" baseline="-25000" dirty="0">
                <a:solidFill>
                  <a:schemeClr val="tx1"/>
                </a:solidFill>
              </a:rPr>
              <a:t>1,1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R2 :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R3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Percepts: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	</a:t>
            </a:r>
            <a:r>
              <a:rPr lang="en-US" sz="2400" dirty="0">
                <a:solidFill>
                  <a:schemeClr val="tx1"/>
                </a:solidFill>
              </a:rPr>
              <a:t>R4 : ¬B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R5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¬P</a:t>
            </a:r>
            <a:r>
              <a:rPr lang="en-US" sz="2400" baseline="-25000" dirty="0"/>
              <a:t>1,2</a:t>
            </a:r>
            <a:r>
              <a:rPr lang="en-US" sz="2400" dirty="0"/>
              <a:t> entailed by our KB?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CCAC5-0EEF-4653-B800-4EF6349EF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440" y="1397000"/>
            <a:ext cx="742696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Biconditional elimination to R2: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R6 : (B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⇒ 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)) ∧ ((P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 ⇒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And-Elimination to R6: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R7 : ((P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 ⇒ 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Logical equivalence for contrapositives: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R8 : (¬B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⇒ ¬(P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Modus Ponens with R8 and the percept R4 (i.e., ¬B</a:t>
            </a:r>
            <a:r>
              <a:rPr lang="en-US" sz="2400" baseline="-25000" dirty="0"/>
              <a:t>1,1</a:t>
            </a:r>
            <a:r>
              <a:rPr lang="en-US" sz="24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R9 : ¬(P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 Morgan’s rule to R9: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R10 : ¬P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∧ ¬P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That is, neither [1,2] nor [2,1] contains a pit</a:t>
            </a:r>
          </a:p>
        </p:txBody>
      </p:sp>
    </p:spTree>
    <p:extLst>
      <p:ext uri="{BB962C8B-B14F-4D97-AF65-F5344CB8AC3E}">
        <p14:creationId xmlns:p14="http://schemas.microsoft.com/office/powerpoint/2010/main" val="2881280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B85F-A2F6-4CFE-9D3F-46B5244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in Wumpus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4B30-224C-46E0-8AF2-BAA2C618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20554"/>
            <a:ext cx="8768080" cy="56630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R11 : ¬B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R12 : B</a:t>
            </a:r>
            <a:r>
              <a:rPr lang="en-US" sz="2400" baseline="-25000" dirty="0">
                <a:solidFill>
                  <a:schemeClr val="tx1"/>
                </a:solidFill>
              </a:rPr>
              <a:t>1,2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1,3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/>
              <a:t>By the same process that led to </a:t>
            </a:r>
            <a:r>
              <a:rPr lang="en-US" sz="2400" dirty="0">
                <a:solidFill>
                  <a:schemeClr val="tx1"/>
                </a:solidFill>
              </a:rPr>
              <a:t>R10</a:t>
            </a:r>
            <a:r>
              <a:rPr lang="en-US" sz="2400" dirty="0"/>
              <a:t> earlier, derive the absence of pits in [2,2] and [1,3] (remember </a:t>
            </a:r>
            <a:r>
              <a:rPr lang="en-US" sz="2400" dirty="0">
                <a:solidFill>
                  <a:schemeClr val="tx1"/>
                </a:solidFill>
              </a:rPr>
              <a:t>R1 : ¬P</a:t>
            </a:r>
            <a:r>
              <a:rPr lang="en-US" sz="2400" baseline="-25000" dirty="0">
                <a:solidFill>
                  <a:schemeClr val="tx1"/>
                </a:solidFill>
              </a:rPr>
              <a:t>1,1 </a:t>
            </a:r>
            <a:r>
              <a:rPr lang="en-US" sz="2400" dirty="0">
                <a:solidFill>
                  <a:schemeClr val="tx1"/>
                </a:solidFill>
              </a:rPr>
              <a:t> is in KB</a:t>
            </a:r>
            <a:r>
              <a:rPr lang="en-US" sz="2400" dirty="0"/>
              <a:t>)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R13 : ¬P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R14 : ¬P</a:t>
            </a:r>
            <a:r>
              <a:rPr lang="en-US" sz="2400" baseline="-25000" dirty="0">
                <a:solidFill>
                  <a:schemeClr val="tx1"/>
                </a:solidFill>
              </a:rPr>
              <a:t>1,3</a:t>
            </a:r>
          </a:p>
          <a:p>
            <a:r>
              <a:rPr lang="en-US" sz="2400" dirty="0"/>
              <a:t>Apply biconditional elimination to </a:t>
            </a:r>
            <a:r>
              <a:rPr lang="en-US" sz="2400" dirty="0">
                <a:solidFill>
                  <a:schemeClr val="tx1"/>
                </a:solidFill>
              </a:rPr>
              <a:t>R3 : B</a:t>
            </a:r>
            <a:r>
              <a:rPr lang="en-US" sz="2400" baseline="-25000" dirty="0">
                <a:solidFill>
                  <a:schemeClr val="tx1"/>
                </a:solidFill>
              </a:rPr>
              <a:t>2,1</a:t>
            </a:r>
            <a:r>
              <a:rPr lang="en-US" sz="2400" dirty="0">
                <a:solidFill>
                  <a:schemeClr val="tx1"/>
                </a:solidFill>
              </a:rPr>
              <a:t> ⇔ (P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/>
              <a:t>followed by Modus Ponens with </a:t>
            </a:r>
            <a:r>
              <a:rPr lang="en-US" sz="2400" dirty="0">
                <a:solidFill>
                  <a:schemeClr val="tx1"/>
                </a:solidFill>
              </a:rPr>
              <a:t>R5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R15 : 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</a:p>
          <a:p>
            <a:r>
              <a:rPr lang="en-US" sz="2400" dirty="0"/>
              <a:t>Resolution: literal </a:t>
            </a:r>
            <a:r>
              <a:rPr lang="en-US" sz="2400" dirty="0">
                <a:solidFill>
                  <a:schemeClr val="tx1"/>
                </a:solidFill>
              </a:rPr>
              <a:t>¬P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tx1"/>
                </a:solidFill>
              </a:rPr>
              <a:t>R13</a:t>
            </a:r>
            <a:r>
              <a:rPr lang="en-US" sz="2400" dirty="0"/>
              <a:t> resolves with the literal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2,2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tx1"/>
                </a:solidFill>
              </a:rPr>
              <a:t>R15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R16 : 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∨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</a:p>
          <a:p>
            <a:r>
              <a:rPr lang="en-US" sz="2400" dirty="0"/>
              <a:t>Resolution: literal </a:t>
            </a:r>
            <a:r>
              <a:rPr lang="en-US" sz="2400" dirty="0">
                <a:solidFill>
                  <a:schemeClr val="tx1"/>
                </a:solidFill>
              </a:rPr>
              <a:t>¬P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tx1"/>
                </a:solidFill>
              </a:rPr>
              <a:t>R1</a:t>
            </a:r>
            <a:r>
              <a:rPr lang="en-US" sz="2400" dirty="0"/>
              <a:t> resolves with the literal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tx1"/>
                </a:solidFill>
              </a:rPr>
              <a:t>R16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R17 : P</a:t>
            </a:r>
            <a:r>
              <a:rPr lang="en-US" sz="2400" baseline="-25000" dirty="0">
                <a:solidFill>
                  <a:schemeClr val="tx1"/>
                </a:solidFill>
              </a:rPr>
              <a:t>3,1</a:t>
            </a:r>
            <a:endParaRPr lang="en-IN" sz="2400" baseline="-25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C7CC4-6D0C-4621-A46A-94E035AE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4" t="19260" r="36082" b="21629"/>
          <a:stretch/>
        </p:blipFill>
        <p:spPr>
          <a:xfrm>
            <a:off x="9320005" y="1198880"/>
            <a:ext cx="2750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69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Wumpus World example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R4 </a:t>
            </a:r>
            <a:r>
              <a:rPr lang="en-US" altLang="en-US" dirty="0">
                <a:sym typeface="Symbol" panose="05050102010706020507" pitchFamily="18" charset="2"/>
              </a:rPr>
              <a:t> R5 =</a:t>
            </a:r>
            <a:r>
              <a:rPr lang="en-US" altLang="en-US" dirty="0"/>
              <a:t>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             </a:t>
            </a:r>
            <a:r>
              <a:rPr lang="en-US" altLang="en-US" dirty="0"/>
              <a:t>α 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P</a:t>
            </a:r>
            <a:r>
              <a:rPr lang="en-US" altLang="en-US" baseline="-25000" dirty="0"/>
              <a:t>1,2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1DEF1-10E3-40A8-9806-779A87B7E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30963" r="13916" b="28889"/>
          <a:stretch/>
        </p:blipFill>
        <p:spPr>
          <a:xfrm>
            <a:off x="175007" y="2519680"/>
            <a:ext cx="11857845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872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propositional inference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Two families of efficient algorithms for propositional inference: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Complete backtracking search algorithms</a:t>
            </a:r>
          </a:p>
          <a:p>
            <a:pPr lvl="1"/>
            <a:r>
              <a:rPr lang="en-US" altLang="en-US" sz="2000" dirty="0"/>
              <a:t>DPLL algorithm (Davis, Putnam, </a:t>
            </a:r>
            <a:r>
              <a:rPr lang="en-US" altLang="en-US" sz="2000" dirty="0" err="1"/>
              <a:t>Logemann</a:t>
            </a:r>
            <a:r>
              <a:rPr lang="en-US" altLang="en-US" sz="2000" dirty="0"/>
              <a:t>, Loveland)</a:t>
            </a:r>
          </a:p>
          <a:p>
            <a:r>
              <a:rPr lang="en-US" altLang="en-US" sz="2400" dirty="0"/>
              <a:t>Incomplete local search algorithms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WalkSAT</a:t>
            </a:r>
            <a:r>
              <a:rPr lang="en-US" altLang="en-US" sz="2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2912783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FCD710-D7F3-4B5B-BC5D-EB8B2B8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783DA4-E532-458B-A2CC-7FD85BA4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Propositional logic has limited expressive power.</a:t>
            </a:r>
          </a:p>
          <a:p>
            <a:r>
              <a:rPr lang="en-US" sz="2800" dirty="0"/>
              <a:t>We cannot represent relations like ALL, some, or none with propositional logic. Example: </a:t>
            </a:r>
          </a:p>
          <a:p>
            <a:pPr marL="914400" lvl="1" indent="-457200"/>
            <a:r>
              <a:rPr lang="en-US" sz="2400" b="1" dirty="0"/>
              <a:t>All the animals are intelligent.</a:t>
            </a:r>
            <a:endParaRPr lang="en-US" sz="2400" dirty="0"/>
          </a:p>
          <a:p>
            <a:pPr marL="914400" lvl="1" indent="-457200"/>
            <a:r>
              <a:rPr lang="en-US" sz="2400" b="1" dirty="0"/>
              <a:t>Some apples are sweet.</a:t>
            </a:r>
            <a:endParaRPr lang="en-US" sz="2400" dirty="0"/>
          </a:p>
          <a:p>
            <a:r>
              <a:rPr lang="en-US" sz="2800" dirty="0"/>
              <a:t>We cannot describe statements in terms of their properties or logical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399283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61670</TotalTime>
  <Words>7984</Words>
  <Application>Microsoft Office PowerPoint</Application>
  <PresentationFormat>Widescreen</PresentationFormat>
  <Paragraphs>1659</Paragraphs>
  <Slides>97</Slides>
  <Notes>28</Notes>
  <HiddenSlides>7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9" baseType="lpstr">
      <vt:lpstr>Arial</vt:lpstr>
      <vt:lpstr>Calibri</vt:lpstr>
      <vt:lpstr>Cambria Math</vt:lpstr>
      <vt:lpstr>Courier New</vt:lpstr>
      <vt:lpstr>KaTeX_Main</vt:lpstr>
      <vt:lpstr>KaTeX_Math</vt:lpstr>
      <vt:lpstr>Symbol</vt:lpstr>
      <vt:lpstr>Times New Roman</vt:lpstr>
      <vt:lpstr>Verdana</vt:lpstr>
      <vt:lpstr>Wingdings</vt:lpstr>
      <vt:lpstr>dan-berkeley-nlp-v1</vt:lpstr>
      <vt:lpstr>MathType Equation</vt:lpstr>
      <vt:lpstr>Artificial Intelligence Introduction to Logic</vt:lpstr>
      <vt:lpstr>Outline</vt:lpstr>
      <vt:lpstr>Knowledge Representation</vt:lpstr>
      <vt:lpstr>Knowledge Base Agent in AI</vt:lpstr>
      <vt:lpstr>Knowledge-Based Agent Architecture</vt:lpstr>
      <vt:lpstr>Knowledge Base</vt:lpstr>
      <vt:lpstr>Knowledge Representation and Interpretation</vt:lpstr>
      <vt:lpstr>Knowledge Representation </vt:lpstr>
      <vt:lpstr>Logical Calculus</vt:lpstr>
      <vt:lpstr>Cycle of Knowledge Representation in AI</vt:lpstr>
      <vt:lpstr>Different kinds of logic</vt:lpstr>
      <vt:lpstr>Knowledge Representation: Logical</vt:lpstr>
      <vt:lpstr>Logic</vt:lpstr>
      <vt:lpstr>Different kinds of logic</vt:lpstr>
      <vt:lpstr>Propositional Logic</vt:lpstr>
      <vt:lpstr>Syntax</vt:lpstr>
      <vt:lpstr>Syntax</vt:lpstr>
      <vt:lpstr>Syntax</vt:lpstr>
      <vt:lpstr>Syntax</vt:lpstr>
      <vt:lpstr>Semantics</vt:lpstr>
      <vt:lpstr>Semantics</vt:lpstr>
      <vt:lpstr>Semantics</vt:lpstr>
      <vt:lpstr>Interpretation</vt:lpstr>
      <vt:lpstr>Semantics</vt:lpstr>
      <vt:lpstr>Example</vt:lpstr>
      <vt:lpstr>Example</vt:lpstr>
      <vt:lpstr>Properties: Logical equivalence</vt:lpstr>
      <vt:lpstr>Properties</vt:lpstr>
      <vt:lpstr>Interpretations and Models</vt:lpstr>
      <vt:lpstr>Knowledge Base</vt:lpstr>
      <vt:lpstr>Propositional Inference: Entailment</vt:lpstr>
      <vt:lpstr>Propositional Inference: Entailment</vt:lpstr>
      <vt:lpstr>Model</vt:lpstr>
      <vt:lpstr>Inference and Entailment</vt:lpstr>
      <vt:lpstr>Inference and Entailment</vt:lpstr>
      <vt:lpstr>Inference Procedures</vt:lpstr>
      <vt:lpstr>Inference Procedures Properties</vt:lpstr>
      <vt:lpstr>Logical Inference Problem Formulation</vt:lpstr>
      <vt:lpstr>Inference: proofs</vt:lpstr>
      <vt:lpstr>Inference: Model Checking</vt:lpstr>
      <vt:lpstr>Inference by enumeration</vt:lpstr>
      <vt:lpstr>Inference: Model Checking</vt:lpstr>
      <vt:lpstr>Inference Rule for Logic</vt:lpstr>
      <vt:lpstr>Rule of Inference</vt:lpstr>
      <vt:lpstr>Theorem Proving: Inference Rule </vt:lpstr>
      <vt:lpstr>Using Inference Rules</vt:lpstr>
      <vt:lpstr>Example</vt:lpstr>
      <vt:lpstr>Logic inferences and search</vt:lpstr>
      <vt:lpstr>Propositional Definite Clauses</vt:lpstr>
      <vt:lpstr>Bottom-up Proof Procedure: Forward Chaining</vt:lpstr>
      <vt:lpstr>Example</vt:lpstr>
      <vt:lpstr>Top-Down Proof Procedure: Backward Chaining</vt:lpstr>
      <vt:lpstr>Example</vt:lpstr>
      <vt:lpstr>Example</vt:lpstr>
      <vt:lpstr>Example</vt:lpstr>
      <vt:lpstr>Example</vt:lpstr>
      <vt:lpstr>Proof Procedure</vt:lpstr>
      <vt:lpstr>Sentence transformations</vt:lpstr>
      <vt:lpstr>Normal forms</vt:lpstr>
      <vt:lpstr>Conversion to CNF</vt:lpstr>
      <vt:lpstr>Properties: Logical equivalence</vt:lpstr>
      <vt:lpstr>Example</vt:lpstr>
      <vt:lpstr>Satisfiability (SAT) problem</vt:lpstr>
      <vt:lpstr>Solving SAT</vt:lpstr>
      <vt:lpstr>Inference problem and satisfiability</vt:lpstr>
      <vt:lpstr>Inference problem and satisfiability</vt:lpstr>
      <vt:lpstr>Inferences with the CNF</vt:lpstr>
      <vt:lpstr>Resolution rule</vt:lpstr>
      <vt:lpstr>Inferences with the resolution rule</vt:lpstr>
      <vt:lpstr>Satisfiability inferences with the resolution rule</vt:lpstr>
      <vt:lpstr>Resolution algorithm</vt:lpstr>
      <vt:lpstr>Example</vt:lpstr>
      <vt:lpstr>Example</vt:lpstr>
      <vt:lpstr>Example</vt:lpstr>
      <vt:lpstr>Formulate the Problem </vt:lpstr>
      <vt:lpstr>Resolution</vt:lpstr>
      <vt:lpstr>Resolution</vt:lpstr>
      <vt:lpstr>Wumpus World PEAS description</vt:lpstr>
      <vt:lpstr>Wumpus world characterization</vt:lpstr>
      <vt:lpstr>Exploring the Wumpus World</vt:lpstr>
      <vt:lpstr>Exploring the Wumpus World</vt:lpstr>
      <vt:lpstr>Exploring the Wumpus World</vt:lpstr>
      <vt:lpstr>Exploring the Wumpus World</vt:lpstr>
      <vt:lpstr>Entailment in the wumpus world</vt:lpstr>
      <vt:lpstr>Atomic proposition variable and rules for Wumpus world</vt:lpstr>
      <vt:lpstr>Representation of Knowledge for Wumpus world</vt:lpstr>
      <vt:lpstr>Wumpus world Entailment by Model-Checking</vt:lpstr>
      <vt:lpstr>Truth table constructed for the Knowledge Base</vt:lpstr>
      <vt:lpstr>Wumpus models</vt:lpstr>
      <vt:lpstr>Wumpus models</vt:lpstr>
      <vt:lpstr>Inference by Theorem Proving</vt:lpstr>
      <vt:lpstr>Resolution in Wumpus World</vt:lpstr>
      <vt:lpstr>Inference by Theorem Proving</vt:lpstr>
      <vt:lpstr>Resolution in Wumpus World</vt:lpstr>
      <vt:lpstr>Wumpus World example</vt:lpstr>
      <vt:lpstr>Efficient propositional inference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Anish Raj</cp:lastModifiedBy>
  <cp:revision>2629</cp:revision>
  <cp:lastPrinted>2014-01-30T19:57:00Z</cp:lastPrinted>
  <dcterms:created xsi:type="dcterms:W3CDTF">2004-08-27T04:16:05Z</dcterms:created>
  <dcterms:modified xsi:type="dcterms:W3CDTF">2023-06-07T11:17:59Z</dcterms:modified>
</cp:coreProperties>
</file>