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58"/>
  </p:notesMasterIdLst>
  <p:handoutMasterIdLst>
    <p:handoutMasterId r:id="rId59"/>
  </p:handoutMasterIdLst>
  <p:sldIdLst>
    <p:sldId id="673" r:id="rId2"/>
    <p:sldId id="586" r:id="rId3"/>
    <p:sldId id="937" r:id="rId4"/>
    <p:sldId id="938" r:id="rId5"/>
    <p:sldId id="939" r:id="rId6"/>
    <p:sldId id="940" r:id="rId7"/>
    <p:sldId id="943" r:id="rId8"/>
    <p:sldId id="941" r:id="rId9"/>
    <p:sldId id="942" r:id="rId10"/>
    <p:sldId id="953" r:id="rId11"/>
    <p:sldId id="954" r:id="rId12"/>
    <p:sldId id="948" r:id="rId13"/>
    <p:sldId id="949" r:id="rId14"/>
    <p:sldId id="982" r:id="rId15"/>
    <p:sldId id="955" r:id="rId16"/>
    <p:sldId id="958" r:id="rId17"/>
    <p:sldId id="959" r:id="rId18"/>
    <p:sldId id="960" r:id="rId19"/>
    <p:sldId id="972" r:id="rId20"/>
    <p:sldId id="970" r:id="rId21"/>
    <p:sldId id="973" r:id="rId22"/>
    <p:sldId id="975" r:id="rId23"/>
    <p:sldId id="976" r:id="rId24"/>
    <p:sldId id="986" r:id="rId25"/>
    <p:sldId id="980" r:id="rId26"/>
    <p:sldId id="981" r:id="rId27"/>
    <p:sldId id="990" r:id="rId28"/>
    <p:sldId id="961" r:id="rId29"/>
    <p:sldId id="962" r:id="rId30"/>
    <p:sldId id="963" r:id="rId31"/>
    <p:sldId id="964" r:id="rId32"/>
    <p:sldId id="965" r:id="rId33"/>
    <p:sldId id="966" r:id="rId34"/>
    <p:sldId id="967" r:id="rId35"/>
    <p:sldId id="968" r:id="rId36"/>
    <p:sldId id="285" r:id="rId37"/>
    <p:sldId id="945" r:id="rId38"/>
    <p:sldId id="286" r:id="rId39"/>
    <p:sldId id="983" r:id="rId40"/>
    <p:sldId id="956" r:id="rId41"/>
    <p:sldId id="957" r:id="rId42"/>
    <p:sldId id="293" r:id="rId43"/>
    <p:sldId id="294" r:id="rId44"/>
    <p:sldId id="295" r:id="rId45"/>
    <p:sldId id="977" r:id="rId46"/>
    <p:sldId id="978" r:id="rId47"/>
    <p:sldId id="979" r:id="rId48"/>
    <p:sldId id="984" r:id="rId49"/>
    <p:sldId id="985" r:id="rId50"/>
    <p:sldId id="950" r:id="rId51"/>
    <p:sldId id="951" r:id="rId52"/>
    <p:sldId id="952" r:id="rId53"/>
    <p:sldId id="946" r:id="rId54"/>
    <p:sldId id="988" r:id="rId55"/>
    <p:sldId id="987" r:id="rId56"/>
    <p:sldId id="989" r:id="rId57"/>
  </p:sldIdLst>
  <p:sldSz cx="12192000" cy="6858000"/>
  <p:notesSz cx="9309100" cy="6954838"/>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78" algn="l" rtl="0" fontAlgn="base">
      <a:spcBef>
        <a:spcPct val="0"/>
      </a:spcBef>
      <a:spcAft>
        <a:spcPct val="0"/>
      </a:spcAft>
      <a:defRPr kern="1200">
        <a:solidFill>
          <a:schemeClr val="tx1"/>
        </a:solidFill>
        <a:latin typeface="Arial" charset="0"/>
        <a:ea typeface="+mn-ea"/>
        <a:cs typeface="Arial" charset="0"/>
      </a:defRPr>
    </a:lvl2pPr>
    <a:lvl3pPr marL="914354" algn="l" rtl="0" fontAlgn="base">
      <a:spcBef>
        <a:spcPct val="0"/>
      </a:spcBef>
      <a:spcAft>
        <a:spcPct val="0"/>
      </a:spcAft>
      <a:defRPr kern="1200">
        <a:solidFill>
          <a:schemeClr val="tx1"/>
        </a:solidFill>
        <a:latin typeface="Arial" charset="0"/>
        <a:ea typeface="+mn-ea"/>
        <a:cs typeface="Arial" charset="0"/>
      </a:defRPr>
    </a:lvl3pPr>
    <a:lvl4pPr marL="1371532" algn="l" rtl="0" fontAlgn="base">
      <a:spcBef>
        <a:spcPct val="0"/>
      </a:spcBef>
      <a:spcAft>
        <a:spcPct val="0"/>
      </a:spcAft>
      <a:defRPr kern="1200">
        <a:solidFill>
          <a:schemeClr val="tx1"/>
        </a:solidFill>
        <a:latin typeface="Arial" charset="0"/>
        <a:ea typeface="+mn-ea"/>
        <a:cs typeface="Arial" charset="0"/>
      </a:defRPr>
    </a:lvl4pPr>
    <a:lvl5pPr marL="1828709" algn="l" rtl="0" fontAlgn="base">
      <a:spcBef>
        <a:spcPct val="0"/>
      </a:spcBef>
      <a:spcAft>
        <a:spcPct val="0"/>
      </a:spcAft>
      <a:defRPr kern="1200">
        <a:solidFill>
          <a:schemeClr val="tx1"/>
        </a:solidFill>
        <a:latin typeface="Arial" charset="0"/>
        <a:ea typeface="+mn-ea"/>
        <a:cs typeface="Arial" charset="0"/>
      </a:defRPr>
    </a:lvl5pPr>
    <a:lvl6pPr marL="2285886" algn="l" defTabSz="914354" rtl="0" eaLnBrk="1" latinLnBrk="0" hangingPunct="1">
      <a:defRPr kern="1200">
        <a:solidFill>
          <a:schemeClr val="tx1"/>
        </a:solidFill>
        <a:latin typeface="Arial" charset="0"/>
        <a:ea typeface="+mn-ea"/>
        <a:cs typeface="Arial" charset="0"/>
      </a:defRPr>
    </a:lvl6pPr>
    <a:lvl7pPr marL="2743062" algn="l" defTabSz="914354" rtl="0" eaLnBrk="1" latinLnBrk="0" hangingPunct="1">
      <a:defRPr kern="1200">
        <a:solidFill>
          <a:schemeClr val="tx1"/>
        </a:solidFill>
        <a:latin typeface="Arial" charset="0"/>
        <a:ea typeface="+mn-ea"/>
        <a:cs typeface="Arial" charset="0"/>
      </a:defRPr>
    </a:lvl7pPr>
    <a:lvl8pPr marL="3200240" algn="l" defTabSz="914354" rtl="0" eaLnBrk="1" latinLnBrk="0" hangingPunct="1">
      <a:defRPr kern="1200">
        <a:solidFill>
          <a:schemeClr val="tx1"/>
        </a:solidFill>
        <a:latin typeface="Arial" charset="0"/>
        <a:ea typeface="+mn-ea"/>
        <a:cs typeface="Arial" charset="0"/>
      </a:defRPr>
    </a:lvl8pPr>
    <a:lvl9pPr marL="3657418" algn="l" defTabSz="91435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2D2D8A"/>
    <a:srgbClr val="CC6600"/>
    <a:srgbClr val="CE00BB"/>
    <a:srgbClr val="333299"/>
    <a:srgbClr val="30F336"/>
    <a:srgbClr val="BFEFBF"/>
    <a:srgbClr val="996600"/>
    <a:srgbClr val="66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3792" autoAdjust="0"/>
  </p:normalViewPr>
  <p:slideViewPr>
    <p:cSldViewPr snapToGrid="0">
      <p:cViewPr varScale="1">
        <p:scale>
          <a:sx n="79" d="100"/>
          <a:sy n="79" d="100"/>
        </p:scale>
        <p:origin x="619" y="72"/>
      </p:cViewPr>
      <p:guideLst>
        <p:guide orient="horz" pos="2160"/>
        <p:guide pos="2880"/>
      </p:guideLst>
    </p:cSldViewPr>
  </p:slideViewPr>
  <p:outlineViewPr>
    <p:cViewPr>
      <p:scale>
        <a:sx n="33" d="100"/>
        <a:sy n="33" d="100"/>
      </p:scale>
      <p:origin x="48" y="43932"/>
    </p:cViewPr>
  </p:outlin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44DCB-529D-41CF-9FF9-BAD3D88F6C0E}" type="doc">
      <dgm:prSet loTypeId="urn:microsoft.com/office/officeart/2005/8/layout/cycle8" loCatId="cycle" qsTypeId="urn:microsoft.com/office/officeart/2005/8/quickstyle/simple1" qsCatId="simple" csTypeId="urn:microsoft.com/office/officeart/2005/8/colors/colorful5" csCatId="colorful" phldr="1"/>
      <dgm:spPr/>
      <dgm:t>
        <a:bodyPr/>
        <a:lstStyle/>
        <a:p>
          <a:endParaRPr lang="en-US"/>
        </a:p>
      </dgm:t>
    </dgm:pt>
    <dgm:pt modelId="{EE28AB03-0891-4D6E-9BEE-CE89CFCFAC56}">
      <dgm:prSet phldrT="[Text]"/>
      <dgm:spPr>
        <a:solidFill>
          <a:srgbClr val="CE00BB"/>
        </a:solidFill>
      </dgm:spPr>
      <dgm:t>
        <a:bodyPr/>
        <a:lstStyle/>
        <a:p>
          <a:r>
            <a:rPr lang="en-US" dirty="0"/>
            <a:t>Match</a:t>
          </a:r>
        </a:p>
      </dgm:t>
    </dgm:pt>
    <dgm:pt modelId="{0CA2E2F3-E654-4CA8-8B9F-D450987B392D}" type="parTrans" cxnId="{93C063EA-AE32-4AB3-906F-155FD483FA34}">
      <dgm:prSet/>
      <dgm:spPr/>
      <dgm:t>
        <a:bodyPr/>
        <a:lstStyle/>
        <a:p>
          <a:endParaRPr lang="en-US"/>
        </a:p>
      </dgm:t>
    </dgm:pt>
    <dgm:pt modelId="{6788E7CA-4395-4AAC-BC09-7F1C26F0D3F3}" type="sibTrans" cxnId="{93C063EA-AE32-4AB3-906F-155FD483FA34}">
      <dgm:prSet/>
      <dgm:spPr/>
      <dgm:t>
        <a:bodyPr/>
        <a:lstStyle/>
        <a:p>
          <a:endParaRPr lang="en-US"/>
        </a:p>
      </dgm:t>
    </dgm:pt>
    <dgm:pt modelId="{43572388-CC5A-48A2-A9D0-C3FA7B6C4133}">
      <dgm:prSet phldrT="[Text]"/>
      <dgm:spPr/>
      <dgm:t>
        <a:bodyPr/>
        <a:lstStyle/>
        <a:p>
          <a:r>
            <a:rPr lang="en-US" dirty="0"/>
            <a:t>Decide</a:t>
          </a:r>
        </a:p>
      </dgm:t>
    </dgm:pt>
    <dgm:pt modelId="{8B339D66-F50A-47A9-83D6-494BA6FBF073}" type="parTrans" cxnId="{692ADDE5-896F-4451-BEE2-711271D3421E}">
      <dgm:prSet/>
      <dgm:spPr/>
      <dgm:t>
        <a:bodyPr/>
        <a:lstStyle/>
        <a:p>
          <a:endParaRPr lang="en-US"/>
        </a:p>
      </dgm:t>
    </dgm:pt>
    <dgm:pt modelId="{BA6A5960-75DD-4F8F-A0C5-49351FBC984E}" type="sibTrans" cxnId="{692ADDE5-896F-4451-BEE2-711271D3421E}">
      <dgm:prSet/>
      <dgm:spPr/>
      <dgm:t>
        <a:bodyPr/>
        <a:lstStyle/>
        <a:p>
          <a:endParaRPr lang="en-US"/>
        </a:p>
      </dgm:t>
    </dgm:pt>
    <dgm:pt modelId="{FB066505-7F54-4020-96DD-76EF2F270916}">
      <dgm:prSet phldrT="[Text]"/>
      <dgm:spPr/>
      <dgm:t>
        <a:bodyPr/>
        <a:lstStyle/>
        <a:p>
          <a:r>
            <a:rPr lang="en-US" dirty="0"/>
            <a:t>Act</a:t>
          </a:r>
        </a:p>
      </dgm:t>
    </dgm:pt>
    <dgm:pt modelId="{F52011DC-566C-43A5-B346-B61574935C85}" type="parTrans" cxnId="{019CB834-9598-4D36-B080-100BFA12505C}">
      <dgm:prSet/>
      <dgm:spPr/>
      <dgm:t>
        <a:bodyPr/>
        <a:lstStyle/>
        <a:p>
          <a:endParaRPr lang="en-US"/>
        </a:p>
      </dgm:t>
    </dgm:pt>
    <dgm:pt modelId="{1D2B77BD-4877-4D01-AFA5-389991784855}" type="sibTrans" cxnId="{019CB834-9598-4D36-B080-100BFA12505C}">
      <dgm:prSet/>
      <dgm:spPr/>
      <dgm:t>
        <a:bodyPr/>
        <a:lstStyle/>
        <a:p>
          <a:endParaRPr lang="en-US"/>
        </a:p>
      </dgm:t>
    </dgm:pt>
    <dgm:pt modelId="{F0EFB027-A35F-4060-A1ED-D7BCF91ED7D6}" type="pres">
      <dgm:prSet presAssocID="{8CA44DCB-529D-41CF-9FF9-BAD3D88F6C0E}" presName="compositeShape" presStyleCnt="0">
        <dgm:presLayoutVars>
          <dgm:chMax val="7"/>
          <dgm:dir/>
          <dgm:resizeHandles val="exact"/>
        </dgm:presLayoutVars>
      </dgm:prSet>
      <dgm:spPr/>
    </dgm:pt>
    <dgm:pt modelId="{A1E42751-554A-4287-9C8F-98045A27161E}" type="pres">
      <dgm:prSet presAssocID="{8CA44DCB-529D-41CF-9FF9-BAD3D88F6C0E}" presName="wedge1" presStyleLbl="node1" presStyleIdx="0" presStyleCnt="3"/>
      <dgm:spPr/>
    </dgm:pt>
    <dgm:pt modelId="{38A66283-BEFB-4232-B019-98B82B1ED6FB}" type="pres">
      <dgm:prSet presAssocID="{8CA44DCB-529D-41CF-9FF9-BAD3D88F6C0E}" presName="dummy1a" presStyleCnt="0"/>
      <dgm:spPr/>
    </dgm:pt>
    <dgm:pt modelId="{293C8CC9-381C-4367-B4DD-E384AD92E3FE}" type="pres">
      <dgm:prSet presAssocID="{8CA44DCB-529D-41CF-9FF9-BAD3D88F6C0E}" presName="dummy1b" presStyleCnt="0"/>
      <dgm:spPr/>
    </dgm:pt>
    <dgm:pt modelId="{7E74ED67-9DE2-4A05-AA4B-18206A605A6B}" type="pres">
      <dgm:prSet presAssocID="{8CA44DCB-529D-41CF-9FF9-BAD3D88F6C0E}" presName="wedge1Tx" presStyleLbl="node1" presStyleIdx="0" presStyleCnt="3">
        <dgm:presLayoutVars>
          <dgm:chMax val="0"/>
          <dgm:chPref val="0"/>
          <dgm:bulletEnabled val="1"/>
        </dgm:presLayoutVars>
      </dgm:prSet>
      <dgm:spPr/>
    </dgm:pt>
    <dgm:pt modelId="{66550902-D727-4F27-A086-4200736641FD}" type="pres">
      <dgm:prSet presAssocID="{8CA44DCB-529D-41CF-9FF9-BAD3D88F6C0E}" presName="wedge2" presStyleLbl="node1" presStyleIdx="1" presStyleCnt="3"/>
      <dgm:spPr/>
    </dgm:pt>
    <dgm:pt modelId="{BECAB43F-D961-4462-B7F4-F3F59AD35502}" type="pres">
      <dgm:prSet presAssocID="{8CA44DCB-529D-41CF-9FF9-BAD3D88F6C0E}" presName="dummy2a" presStyleCnt="0"/>
      <dgm:spPr/>
    </dgm:pt>
    <dgm:pt modelId="{30210BE6-58E4-455E-A8B0-BC579D58A971}" type="pres">
      <dgm:prSet presAssocID="{8CA44DCB-529D-41CF-9FF9-BAD3D88F6C0E}" presName="dummy2b" presStyleCnt="0"/>
      <dgm:spPr/>
    </dgm:pt>
    <dgm:pt modelId="{EE7F121A-037E-468E-8A17-B918116D930C}" type="pres">
      <dgm:prSet presAssocID="{8CA44DCB-529D-41CF-9FF9-BAD3D88F6C0E}" presName="wedge2Tx" presStyleLbl="node1" presStyleIdx="1" presStyleCnt="3">
        <dgm:presLayoutVars>
          <dgm:chMax val="0"/>
          <dgm:chPref val="0"/>
          <dgm:bulletEnabled val="1"/>
        </dgm:presLayoutVars>
      </dgm:prSet>
      <dgm:spPr/>
    </dgm:pt>
    <dgm:pt modelId="{F5222C50-F2AD-4505-8BE6-9BF77A0ABDE4}" type="pres">
      <dgm:prSet presAssocID="{8CA44DCB-529D-41CF-9FF9-BAD3D88F6C0E}" presName="wedge3" presStyleLbl="node1" presStyleIdx="2" presStyleCnt="3"/>
      <dgm:spPr/>
    </dgm:pt>
    <dgm:pt modelId="{DCAE83CC-CF82-4959-B5DF-24294C904497}" type="pres">
      <dgm:prSet presAssocID="{8CA44DCB-529D-41CF-9FF9-BAD3D88F6C0E}" presName="dummy3a" presStyleCnt="0"/>
      <dgm:spPr/>
    </dgm:pt>
    <dgm:pt modelId="{48142133-BD26-4CEA-A0DF-C097316E76FD}" type="pres">
      <dgm:prSet presAssocID="{8CA44DCB-529D-41CF-9FF9-BAD3D88F6C0E}" presName="dummy3b" presStyleCnt="0"/>
      <dgm:spPr/>
    </dgm:pt>
    <dgm:pt modelId="{4BF60E8A-263D-42A1-8593-4DB79097B514}" type="pres">
      <dgm:prSet presAssocID="{8CA44DCB-529D-41CF-9FF9-BAD3D88F6C0E}" presName="wedge3Tx" presStyleLbl="node1" presStyleIdx="2" presStyleCnt="3">
        <dgm:presLayoutVars>
          <dgm:chMax val="0"/>
          <dgm:chPref val="0"/>
          <dgm:bulletEnabled val="1"/>
        </dgm:presLayoutVars>
      </dgm:prSet>
      <dgm:spPr/>
    </dgm:pt>
    <dgm:pt modelId="{40A90841-24E8-453F-B973-4540ED1E1AFC}" type="pres">
      <dgm:prSet presAssocID="{6788E7CA-4395-4AAC-BC09-7F1C26F0D3F3}" presName="arrowWedge1" presStyleLbl="fgSibTrans2D1" presStyleIdx="0" presStyleCnt="3"/>
      <dgm:spPr>
        <a:solidFill>
          <a:schemeClr val="accent2">
            <a:lumMod val="20000"/>
            <a:lumOff val="80000"/>
          </a:schemeClr>
        </a:solidFill>
      </dgm:spPr>
    </dgm:pt>
    <dgm:pt modelId="{C7D51B20-DB23-4EF0-883A-BE4754BE9831}" type="pres">
      <dgm:prSet presAssocID="{BA6A5960-75DD-4F8F-A0C5-49351FBC984E}" presName="arrowWedge2" presStyleLbl="fgSibTrans2D1" presStyleIdx="1" presStyleCnt="3"/>
      <dgm:spPr>
        <a:solidFill>
          <a:schemeClr val="accent2">
            <a:lumMod val="20000"/>
            <a:lumOff val="80000"/>
          </a:schemeClr>
        </a:solidFill>
      </dgm:spPr>
    </dgm:pt>
    <dgm:pt modelId="{33516F8F-18CB-4B5E-B753-AC3B1CB10970}" type="pres">
      <dgm:prSet presAssocID="{1D2B77BD-4877-4D01-AFA5-389991784855}" presName="arrowWedge3" presStyleLbl="fgSibTrans2D1" presStyleIdx="2" presStyleCnt="3"/>
      <dgm:spPr>
        <a:solidFill>
          <a:schemeClr val="accent2">
            <a:lumMod val="20000"/>
            <a:lumOff val="80000"/>
          </a:schemeClr>
        </a:solidFill>
      </dgm:spPr>
    </dgm:pt>
  </dgm:ptLst>
  <dgm:cxnLst>
    <dgm:cxn modelId="{CF622616-A0B7-44DB-BFE0-FE522A2F31EB}" type="presOf" srcId="{43572388-CC5A-48A2-A9D0-C3FA7B6C4133}" destId="{66550902-D727-4F27-A086-4200736641FD}" srcOrd="0" destOrd="0" presId="urn:microsoft.com/office/officeart/2005/8/layout/cycle8"/>
    <dgm:cxn modelId="{9E536924-B0F6-4671-A0B8-AD2C5BD2BEC8}" type="presOf" srcId="{FB066505-7F54-4020-96DD-76EF2F270916}" destId="{F5222C50-F2AD-4505-8BE6-9BF77A0ABDE4}" srcOrd="0" destOrd="0" presId="urn:microsoft.com/office/officeart/2005/8/layout/cycle8"/>
    <dgm:cxn modelId="{019CB834-9598-4D36-B080-100BFA12505C}" srcId="{8CA44DCB-529D-41CF-9FF9-BAD3D88F6C0E}" destId="{FB066505-7F54-4020-96DD-76EF2F270916}" srcOrd="2" destOrd="0" parTransId="{F52011DC-566C-43A5-B346-B61574935C85}" sibTransId="{1D2B77BD-4877-4D01-AFA5-389991784855}"/>
    <dgm:cxn modelId="{19DB8C98-A7B2-4E81-9968-AB2CC3F30797}" type="presOf" srcId="{8CA44DCB-529D-41CF-9FF9-BAD3D88F6C0E}" destId="{F0EFB027-A35F-4060-A1ED-D7BCF91ED7D6}" srcOrd="0" destOrd="0" presId="urn:microsoft.com/office/officeart/2005/8/layout/cycle8"/>
    <dgm:cxn modelId="{E4287BA9-3273-4AF2-A04C-B281D3BA3E09}" type="presOf" srcId="{FB066505-7F54-4020-96DD-76EF2F270916}" destId="{4BF60E8A-263D-42A1-8593-4DB79097B514}" srcOrd="1" destOrd="0" presId="urn:microsoft.com/office/officeart/2005/8/layout/cycle8"/>
    <dgm:cxn modelId="{C703E2AD-F6A2-4190-B6F4-36676AA8915B}" type="presOf" srcId="{EE28AB03-0891-4D6E-9BEE-CE89CFCFAC56}" destId="{A1E42751-554A-4287-9C8F-98045A27161E}" srcOrd="0" destOrd="0" presId="urn:microsoft.com/office/officeart/2005/8/layout/cycle8"/>
    <dgm:cxn modelId="{2240A3B4-F5ED-42AC-9B7D-15D2B1FBBB7A}" type="presOf" srcId="{EE28AB03-0891-4D6E-9BEE-CE89CFCFAC56}" destId="{7E74ED67-9DE2-4A05-AA4B-18206A605A6B}" srcOrd="1" destOrd="0" presId="urn:microsoft.com/office/officeart/2005/8/layout/cycle8"/>
    <dgm:cxn modelId="{5DB516DA-22E0-4908-A3A1-5393A0336AF6}" type="presOf" srcId="{43572388-CC5A-48A2-A9D0-C3FA7B6C4133}" destId="{EE7F121A-037E-468E-8A17-B918116D930C}" srcOrd="1" destOrd="0" presId="urn:microsoft.com/office/officeart/2005/8/layout/cycle8"/>
    <dgm:cxn modelId="{692ADDE5-896F-4451-BEE2-711271D3421E}" srcId="{8CA44DCB-529D-41CF-9FF9-BAD3D88F6C0E}" destId="{43572388-CC5A-48A2-A9D0-C3FA7B6C4133}" srcOrd="1" destOrd="0" parTransId="{8B339D66-F50A-47A9-83D6-494BA6FBF073}" sibTransId="{BA6A5960-75DD-4F8F-A0C5-49351FBC984E}"/>
    <dgm:cxn modelId="{93C063EA-AE32-4AB3-906F-155FD483FA34}" srcId="{8CA44DCB-529D-41CF-9FF9-BAD3D88F6C0E}" destId="{EE28AB03-0891-4D6E-9BEE-CE89CFCFAC56}" srcOrd="0" destOrd="0" parTransId="{0CA2E2F3-E654-4CA8-8B9F-D450987B392D}" sibTransId="{6788E7CA-4395-4AAC-BC09-7F1C26F0D3F3}"/>
    <dgm:cxn modelId="{F5D6E05E-9F3D-4716-88E9-426D9D0E4458}" type="presParOf" srcId="{F0EFB027-A35F-4060-A1ED-D7BCF91ED7D6}" destId="{A1E42751-554A-4287-9C8F-98045A27161E}" srcOrd="0" destOrd="0" presId="urn:microsoft.com/office/officeart/2005/8/layout/cycle8"/>
    <dgm:cxn modelId="{81CC1E48-3514-4CD9-851C-BF260546BF10}" type="presParOf" srcId="{F0EFB027-A35F-4060-A1ED-D7BCF91ED7D6}" destId="{38A66283-BEFB-4232-B019-98B82B1ED6FB}" srcOrd="1" destOrd="0" presId="urn:microsoft.com/office/officeart/2005/8/layout/cycle8"/>
    <dgm:cxn modelId="{1704DA1B-9AF7-499A-8200-6C76A1280109}" type="presParOf" srcId="{F0EFB027-A35F-4060-A1ED-D7BCF91ED7D6}" destId="{293C8CC9-381C-4367-B4DD-E384AD92E3FE}" srcOrd="2" destOrd="0" presId="urn:microsoft.com/office/officeart/2005/8/layout/cycle8"/>
    <dgm:cxn modelId="{FA8A0704-8357-4D96-9483-9D33FE72A49C}" type="presParOf" srcId="{F0EFB027-A35F-4060-A1ED-D7BCF91ED7D6}" destId="{7E74ED67-9DE2-4A05-AA4B-18206A605A6B}" srcOrd="3" destOrd="0" presId="urn:microsoft.com/office/officeart/2005/8/layout/cycle8"/>
    <dgm:cxn modelId="{5D0A44F8-A7C6-44EC-A5A7-05EEBD2029D5}" type="presParOf" srcId="{F0EFB027-A35F-4060-A1ED-D7BCF91ED7D6}" destId="{66550902-D727-4F27-A086-4200736641FD}" srcOrd="4" destOrd="0" presId="urn:microsoft.com/office/officeart/2005/8/layout/cycle8"/>
    <dgm:cxn modelId="{C67866A9-70BB-47E4-A448-2C235070389F}" type="presParOf" srcId="{F0EFB027-A35F-4060-A1ED-D7BCF91ED7D6}" destId="{BECAB43F-D961-4462-B7F4-F3F59AD35502}" srcOrd="5" destOrd="0" presId="urn:microsoft.com/office/officeart/2005/8/layout/cycle8"/>
    <dgm:cxn modelId="{F1E720F6-85DD-4B97-B81A-49D4C7CE42C0}" type="presParOf" srcId="{F0EFB027-A35F-4060-A1ED-D7BCF91ED7D6}" destId="{30210BE6-58E4-455E-A8B0-BC579D58A971}" srcOrd="6" destOrd="0" presId="urn:microsoft.com/office/officeart/2005/8/layout/cycle8"/>
    <dgm:cxn modelId="{434B6B80-6651-45ED-AFB1-135472D32701}" type="presParOf" srcId="{F0EFB027-A35F-4060-A1ED-D7BCF91ED7D6}" destId="{EE7F121A-037E-468E-8A17-B918116D930C}" srcOrd="7" destOrd="0" presId="urn:microsoft.com/office/officeart/2005/8/layout/cycle8"/>
    <dgm:cxn modelId="{F599077F-7DC4-489C-9156-31F976293F78}" type="presParOf" srcId="{F0EFB027-A35F-4060-A1ED-D7BCF91ED7D6}" destId="{F5222C50-F2AD-4505-8BE6-9BF77A0ABDE4}" srcOrd="8" destOrd="0" presId="urn:microsoft.com/office/officeart/2005/8/layout/cycle8"/>
    <dgm:cxn modelId="{91D2E7CD-9488-41E2-8216-FD9F7E0484F4}" type="presParOf" srcId="{F0EFB027-A35F-4060-A1ED-D7BCF91ED7D6}" destId="{DCAE83CC-CF82-4959-B5DF-24294C904497}" srcOrd="9" destOrd="0" presId="urn:microsoft.com/office/officeart/2005/8/layout/cycle8"/>
    <dgm:cxn modelId="{66FB1296-06D2-4349-88DC-C49965D32B4D}" type="presParOf" srcId="{F0EFB027-A35F-4060-A1ED-D7BCF91ED7D6}" destId="{48142133-BD26-4CEA-A0DF-C097316E76FD}" srcOrd="10" destOrd="0" presId="urn:microsoft.com/office/officeart/2005/8/layout/cycle8"/>
    <dgm:cxn modelId="{46317092-E579-4113-9D8E-AB22D5B735BA}" type="presParOf" srcId="{F0EFB027-A35F-4060-A1ED-D7BCF91ED7D6}" destId="{4BF60E8A-263D-42A1-8593-4DB79097B514}" srcOrd="11" destOrd="0" presId="urn:microsoft.com/office/officeart/2005/8/layout/cycle8"/>
    <dgm:cxn modelId="{3C1377A0-BCF4-4B7A-B08A-B190932E8155}" type="presParOf" srcId="{F0EFB027-A35F-4060-A1ED-D7BCF91ED7D6}" destId="{40A90841-24E8-453F-B973-4540ED1E1AFC}" srcOrd="12" destOrd="0" presId="urn:microsoft.com/office/officeart/2005/8/layout/cycle8"/>
    <dgm:cxn modelId="{3C00706D-9989-4446-91A0-EB0FEA75215E}" type="presParOf" srcId="{F0EFB027-A35F-4060-A1ED-D7BCF91ED7D6}" destId="{C7D51B20-DB23-4EF0-883A-BE4754BE9831}" srcOrd="13" destOrd="0" presId="urn:microsoft.com/office/officeart/2005/8/layout/cycle8"/>
    <dgm:cxn modelId="{268C4634-4180-4388-AA46-4452595406EA}" type="presParOf" srcId="{F0EFB027-A35F-4060-A1ED-D7BCF91ED7D6}" destId="{33516F8F-18CB-4B5E-B753-AC3B1CB10970}"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A44DCB-529D-41CF-9FF9-BAD3D88F6C0E}" type="doc">
      <dgm:prSet loTypeId="urn:microsoft.com/office/officeart/2005/8/layout/cycle8" loCatId="cycle" qsTypeId="urn:microsoft.com/office/officeart/2005/8/quickstyle/simple1" qsCatId="simple" csTypeId="urn:microsoft.com/office/officeart/2005/8/colors/colorful5" csCatId="colorful" phldr="1"/>
      <dgm:spPr/>
      <dgm:t>
        <a:bodyPr/>
        <a:lstStyle/>
        <a:p>
          <a:endParaRPr lang="en-US"/>
        </a:p>
      </dgm:t>
    </dgm:pt>
    <dgm:pt modelId="{EE28AB03-0891-4D6E-9BEE-CE89CFCFAC56}">
      <dgm:prSet phldrT="[Text]"/>
      <dgm:spPr>
        <a:solidFill>
          <a:srgbClr val="CE00BB"/>
        </a:solidFill>
      </dgm:spPr>
      <dgm:t>
        <a:bodyPr/>
        <a:lstStyle/>
        <a:p>
          <a:r>
            <a:rPr lang="en-US" dirty="0"/>
            <a:t>Match</a:t>
          </a:r>
        </a:p>
      </dgm:t>
    </dgm:pt>
    <dgm:pt modelId="{0CA2E2F3-E654-4CA8-8B9F-D450987B392D}" type="parTrans" cxnId="{93C063EA-AE32-4AB3-906F-155FD483FA34}">
      <dgm:prSet/>
      <dgm:spPr/>
      <dgm:t>
        <a:bodyPr/>
        <a:lstStyle/>
        <a:p>
          <a:endParaRPr lang="en-US"/>
        </a:p>
      </dgm:t>
    </dgm:pt>
    <dgm:pt modelId="{6788E7CA-4395-4AAC-BC09-7F1C26F0D3F3}" type="sibTrans" cxnId="{93C063EA-AE32-4AB3-906F-155FD483FA34}">
      <dgm:prSet/>
      <dgm:spPr/>
      <dgm:t>
        <a:bodyPr/>
        <a:lstStyle/>
        <a:p>
          <a:endParaRPr lang="en-US"/>
        </a:p>
      </dgm:t>
    </dgm:pt>
    <dgm:pt modelId="{43572388-CC5A-48A2-A9D0-C3FA7B6C4133}">
      <dgm:prSet phldrT="[Text]"/>
      <dgm:spPr/>
      <dgm:t>
        <a:bodyPr/>
        <a:lstStyle/>
        <a:p>
          <a:r>
            <a:rPr lang="en-US" dirty="0"/>
            <a:t>Decide</a:t>
          </a:r>
        </a:p>
      </dgm:t>
    </dgm:pt>
    <dgm:pt modelId="{8B339D66-F50A-47A9-83D6-494BA6FBF073}" type="parTrans" cxnId="{692ADDE5-896F-4451-BEE2-711271D3421E}">
      <dgm:prSet/>
      <dgm:spPr/>
      <dgm:t>
        <a:bodyPr/>
        <a:lstStyle/>
        <a:p>
          <a:endParaRPr lang="en-US"/>
        </a:p>
      </dgm:t>
    </dgm:pt>
    <dgm:pt modelId="{BA6A5960-75DD-4F8F-A0C5-49351FBC984E}" type="sibTrans" cxnId="{692ADDE5-896F-4451-BEE2-711271D3421E}">
      <dgm:prSet/>
      <dgm:spPr/>
      <dgm:t>
        <a:bodyPr/>
        <a:lstStyle/>
        <a:p>
          <a:endParaRPr lang="en-US"/>
        </a:p>
      </dgm:t>
    </dgm:pt>
    <dgm:pt modelId="{FB066505-7F54-4020-96DD-76EF2F270916}">
      <dgm:prSet phldrT="[Text]"/>
      <dgm:spPr/>
      <dgm:t>
        <a:bodyPr/>
        <a:lstStyle/>
        <a:p>
          <a:r>
            <a:rPr lang="en-US" dirty="0"/>
            <a:t>Act</a:t>
          </a:r>
        </a:p>
      </dgm:t>
    </dgm:pt>
    <dgm:pt modelId="{F52011DC-566C-43A5-B346-B61574935C85}" type="parTrans" cxnId="{019CB834-9598-4D36-B080-100BFA12505C}">
      <dgm:prSet/>
      <dgm:spPr/>
      <dgm:t>
        <a:bodyPr/>
        <a:lstStyle/>
        <a:p>
          <a:endParaRPr lang="en-US"/>
        </a:p>
      </dgm:t>
    </dgm:pt>
    <dgm:pt modelId="{1D2B77BD-4877-4D01-AFA5-389991784855}" type="sibTrans" cxnId="{019CB834-9598-4D36-B080-100BFA12505C}">
      <dgm:prSet/>
      <dgm:spPr/>
      <dgm:t>
        <a:bodyPr/>
        <a:lstStyle/>
        <a:p>
          <a:endParaRPr lang="en-US"/>
        </a:p>
      </dgm:t>
    </dgm:pt>
    <dgm:pt modelId="{F0EFB027-A35F-4060-A1ED-D7BCF91ED7D6}" type="pres">
      <dgm:prSet presAssocID="{8CA44DCB-529D-41CF-9FF9-BAD3D88F6C0E}" presName="compositeShape" presStyleCnt="0">
        <dgm:presLayoutVars>
          <dgm:chMax val="7"/>
          <dgm:dir/>
          <dgm:resizeHandles val="exact"/>
        </dgm:presLayoutVars>
      </dgm:prSet>
      <dgm:spPr/>
    </dgm:pt>
    <dgm:pt modelId="{A1E42751-554A-4287-9C8F-98045A27161E}" type="pres">
      <dgm:prSet presAssocID="{8CA44DCB-529D-41CF-9FF9-BAD3D88F6C0E}" presName="wedge1" presStyleLbl="node1" presStyleIdx="0" presStyleCnt="3"/>
      <dgm:spPr/>
    </dgm:pt>
    <dgm:pt modelId="{38A66283-BEFB-4232-B019-98B82B1ED6FB}" type="pres">
      <dgm:prSet presAssocID="{8CA44DCB-529D-41CF-9FF9-BAD3D88F6C0E}" presName="dummy1a" presStyleCnt="0"/>
      <dgm:spPr/>
    </dgm:pt>
    <dgm:pt modelId="{293C8CC9-381C-4367-B4DD-E384AD92E3FE}" type="pres">
      <dgm:prSet presAssocID="{8CA44DCB-529D-41CF-9FF9-BAD3D88F6C0E}" presName="dummy1b" presStyleCnt="0"/>
      <dgm:spPr/>
    </dgm:pt>
    <dgm:pt modelId="{7E74ED67-9DE2-4A05-AA4B-18206A605A6B}" type="pres">
      <dgm:prSet presAssocID="{8CA44DCB-529D-41CF-9FF9-BAD3D88F6C0E}" presName="wedge1Tx" presStyleLbl="node1" presStyleIdx="0" presStyleCnt="3">
        <dgm:presLayoutVars>
          <dgm:chMax val="0"/>
          <dgm:chPref val="0"/>
          <dgm:bulletEnabled val="1"/>
        </dgm:presLayoutVars>
      </dgm:prSet>
      <dgm:spPr/>
    </dgm:pt>
    <dgm:pt modelId="{66550902-D727-4F27-A086-4200736641FD}" type="pres">
      <dgm:prSet presAssocID="{8CA44DCB-529D-41CF-9FF9-BAD3D88F6C0E}" presName="wedge2" presStyleLbl="node1" presStyleIdx="1" presStyleCnt="3"/>
      <dgm:spPr/>
    </dgm:pt>
    <dgm:pt modelId="{BECAB43F-D961-4462-B7F4-F3F59AD35502}" type="pres">
      <dgm:prSet presAssocID="{8CA44DCB-529D-41CF-9FF9-BAD3D88F6C0E}" presName="dummy2a" presStyleCnt="0"/>
      <dgm:spPr/>
    </dgm:pt>
    <dgm:pt modelId="{30210BE6-58E4-455E-A8B0-BC579D58A971}" type="pres">
      <dgm:prSet presAssocID="{8CA44DCB-529D-41CF-9FF9-BAD3D88F6C0E}" presName="dummy2b" presStyleCnt="0"/>
      <dgm:spPr/>
    </dgm:pt>
    <dgm:pt modelId="{EE7F121A-037E-468E-8A17-B918116D930C}" type="pres">
      <dgm:prSet presAssocID="{8CA44DCB-529D-41CF-9FF9-BAD3D88F6C0E}" presName="wedge2Tx" presStyleLbl="node1" presStyleIdx="1" presStyleCnt="3">
        <dgm:presLayoutVars>
          <dgm:chMax val="0"/>
          <dgm:chPref val="0"/>
          <dgm:bulletEnabled val="1"/>
        </dgm:presLayoutVars>
      </dgm:prSet>
      <dgm:spPr/>
    </dgm:pt>
    <dgm:pt modelId="{F5222C50-F2AD-4505-8BE6-9BF77A0ABDE4}" type="pres">
      <dgm:prSet presAssocID="{8CA44DCB-529D-41CF-9FF9-BAD3D88F6C0E}" presName="wedge3" presStyleLbl="node1" presStyleIdx="2" presStyleCnt="3"/>
      <dgm:spPr/>
    </dgm:pt>
    <dgm:pt modelId="{DCAE83CC-CF82-4959-B5DF-24294C904497}" type="pres">
      <dgm:prSet presAssocID="{8CA44DCB-529D-41CF-9FF9-BAD3D88F6C0E}" presName="dummy3a" presStyleCnt="0"/>
      <dgm:spPr/>
    </dgm:pt>
    <dgm:pt modelId="{48142133-BD26-4CEA-A0DF-C097316E76FD}" type="pres">
      <dgm:prSet presAssocID="{8CA44DCB-529D-41CF-9FF9-BAD3D88F6C0E}" presName="dummy3b" presStyleCnt="0"/>
      <dgm:spPr/>
    </dgm:pt>
    <dgm:pt modelId="{4BF60E8A-263D-42A1-8593-4DB79097B514}" type="pres">
      <dgm:prSet presAssocID="{8CA44DCB-529D-41CF-9FF9-BAD3D88F6C0E}" presName="wedge3Tx" presStyleLbl="node1" presStyleIdx="2" presStyleCnt="3">
        <dgm:presLayoutVars>
          <dgm:chMax val="0"/>
          <dgm:chPref val="0"/>
          <dgm:bulletEnabled val="1"/>
        </dgm:presLayoutVars>
      </dgm:prSet>
      <dgm:spPr/>
    </dgm:pt>
    <dgm:pt modelId="{40A90841-24E8-453F-B973-4540ED1E1AFC}" type="pres">
      <dgm:prSet presAssocID="{6788E7CA-4395-4AAC-BC09-7F1C26F0D3F3}" presName="arrowWedge1" presStyleLbl="fgSibTrans2D1" presStyleIdx="0" presStyleCnt="3"/>
      <dgm:spPr>
        <a:solidFill>
          <a:schemeClr val="accent2">
            <a:lumMod val="20000"/>
            <a:lumOff val="80000"/>
          </a:schemeClr>
        </a:solidFill>
      </dgm:spPr>
    </dgm:pt>
    <dgm:pt modelId="{C7D51B20-DB23-4EF0-883A-BE4754BE9831}" type="pres">
      <dgm:prSet presAssocID="{BA6A5960-75DD-4F8F-A0C5-49351FBC984E}" presName="arrowWedge2" presStyleLbl="fgSibTrans2D1" presStyleIdx="1" presStyleCnt="3"/>
      <dgm:spPr>
        <a:solidFill>
          <a:schemeClr val="accent2">
            <a:lumMod val="20000"/>
            <a:lumOff val="80000"/>
          </a:schemeClr>
        </a:solidFill>
      </dgm:spPr>
    </dgm:pt>
    <dgm:pt modelId="{33516F8F-18CB-4B5E-B753-AC3B1CB10970}" type="pres">
      <dgm:prSet presAssocID="{1D2B77BD-4877-4D01-AFA5-389991784855}" presName="arrowWedge3" presStyleLbl="fgSibTrans2D1" presStyleIdx="2" presStyleCnt="3"/>
      <dgm:spPr>
        <a:solidFill>
          <a:schemeClr val="accent2">
            <a:lumMod val="20000"/>
            <a:lumOff val="80000"/>
          </a:schemeClr>
        </a:solidFill>
      </dgm:spPr>
    </dgm:pt>
  </dgm:ptLst>
  <dgm:cxnLst>
    <dgm:cxn modelId="{CF622616-A0B7-44DB-BFE0-FE522A2F31EB}" type="presOf" srcId="{43572388-CC5A-48A2-A9D0-C3FA7B6C4133}" destId="{66550902-D727-4F27-A086-4200736641FD}" srcOrd="0" destOrd="0" presId="urn:microsoft.com/office/officeart/2005/8/layout/cycle8"/>
    <dgm:cxn modelId="{9E536924-B0F6-4671-A0B8-AD2C5BD2BEC8}" type="presOf" srcId="{FB066505-7F54-4020-96DD-76EF2F270916}" destId="{F5222C50-F2AD-4505-8BE6-9BF77A0ABDE4}" srcOrd="0" destOrd="0" presId="urn:microsoft.com/office/officeart/2005/8/layout/cycle8"/>
    <dgm:cxn modelId="{019CB834-9598-4D36-B080-100BFA12505C}" srcId="{8CA44DCB-529D-41CF-9FF9-BAD3D88F6C0E}" destId="{FB066505-7F54-4020-96DD-76EF2F270916}" srcOrd="2" destOrd="0" parTransId="{F52011DC-566C-43A5-B346-B61574935C85}" sibTransId="{1D2B77BD-4877-4D01-AFA5-389991784855}"/>
    <dgm:cxn modelId="{19DB8C98-A7B2-4E81-9968-AB2CC3F30797}" type="presOf" srcId="{8CA44DCB-529D-41CF-9FF9-BAD3D88F6C0E}" destId="{F0EFB027-A35F-4060-A1ED-D7BCF91ED7D6}" srcOrd="0" destOrd="0" presId="urn:microsoft.com/office/officeart/2005/8/layout/cycle8"/>
    <dgm:cxn modelId="{E4287BA9-3273-4AF2-A04C-B281D3BA3E09}" type="presOf" srcId="{FB066505-7F54-4020-96DD-76EF2F270916}" destId="{4BF60E8A-263D-42A1-8593-4DB79097B514}" srcOrd="1" destOrd="0" presId="urn:microsoft.com/office/officeart/2005/8/layout/cycle8"/>
    <dgm:cxn modelId="{C703E2AD-F6A2-4190-B6F4-36676AA8915B}" type="presOf" srcId="{EE28AB03-0891-4D6E-9BEE-CE89CFCFAC56}" destId="{A1E42751-554A-4287-9C8F-98045A27161E}" srcOrd="0" destOrd="0" presId="urn:microsoft.com/office/officeart/2005/8/layout/cycle8"/>
    <dgm:cxn modelId="{2240A3B4-F5ED-42AC-9B7D-15D2B1FBBB7A}" type="presOf" srcId="{EE28AB03-0891-4D6E-9BEE-CE89CFCFAC56}" destId="{7E74ED67-9DE2-4A05-AA4B-18206A605A6B}" srcOrd="1" destOrd="0" presId="urn:microsoft.com/office/officeart/2005/8/layout/cycle8"/>
    <dgm:cxn modelId="{5DB516DA-22E0-4908-A3A1-5393A0336AF6}" type="presOf" srcId="{43572388-CC5A-48A2-A9D0-C3FA7B6C4133}" destId="{EE7F121A-037E-468E-8A17-B918116D930C}" srcOrd="1" destOrd="0" presId="urn:microsoft.com/office/officeart/2005/8/layout/cycle8"/>
    <dgm:cxn modelId="{692ADDE5-896F-4451-BEE2-711271D3421E}" srcId="{8CA44DCB-529D-41CF-9FF9-BAD3D88F6C0E}" destId="{43572388-CC5A-48A2-A9D0-C3FA7B6C4133}" srcOrd="1" destOrd="0" parTransId="{8B339D66-F50A-47A9-83D6-494BA6FBF073}" sibTransId="{BA6A5960-75DD-4F8F-A0C5-49351FBC984E}"/>
    <dgm:cxn modelId="{93C063EA-AE32-4AB3-906F-155FD483FA34}" srcId="{8CA44DCB-529D-41CF-9FF9-BAD3D88F6C0E}" destId="{EE28AB03-0891-4D6E-9BEE-CE89CFCFAC56}" srcOrd="0" destOrd="0" parTransId="{0CA2E2F3-E654-4CA8-8B9F-D450987B392D}" sibTransId="{6788E7CA-4395-4AAC-BC09-7F1C26F0D3F3}"/>
    <dgm:cxn modelId="{F5D6E05E-9F3D-4716-88E9-426D9D0E4458}" type="presParOf" srcId="{F0EFB027-A35F-4060-A1ED-D7BCF91ED7D6}" destId="{A1E42751-554A-4287-9C8F-98045A27161E}" srcOrd="0" destOrd="0" presId="urn:microsoft.com/office/officeart/2005/8/layout/cycle8"/>
    <dgm:cxn modelId="{81CC1E48-3514-4CD9-851C-BF260546BF10}" type="presParOf" srcId="{F0EFB027-A35F-4060-A1ED-D7BCF91ED7D6}" destId="{38A66283-BEFB-4232-B019-98B82B1ED6FB}" srcOrd="1" destOrd="0" presId="urn:microsoft.com/office/officeart/2005/8/layout/cycle8"/>
    <dgm:cxn modelId="{1704DA1B-9AF7-499A-8200-6C76A1280109}" type="presParOf" srcId="{F0EFB027-A35F-4060-A1ED-D7BCF91ED7D6}" destId="{293C8CC9-381C-4367-B4DD-E384AD92E3FE}" srcOrd="2" destOrd="0" presId="urn:microsoft.com/office/officeart/2005/8/layout/cycle8"/>
    <dgm:cxn modelId="{FA8A0704-8357-4D96-9483-9D33FE72A49C}" type="presParOf" srcId="{F0EFB027-A35F-4060-A1ED-D7BCF91ED7D6}" destId="{7E74ED67-9DE2-4A05-AA4B-18206A605A6B}" srcOrd="3" destOrd="0" presId="urn:microsoft.com/office/officeart/2005/8/layout/cycle8"/>
    <dgm:cxn modelId="{5D0A44F8-A7C6-44EC-A5A7-05EEBD2029D5}" type="presParOf" srcId="{F0EFB027-A35F-4060-A1ED-D7BCF91ED7D6}" destId="{66550902-D727-4F27-A086-4200736641FD}" srcOrd="4" destOrd="0" presId="urn:microsoft.com/office/officeart/2005/8/layout/cycle8"/>
    <dgm:cxn modelId="{C67866A9-70BB-47E4-A448-2C235070389F}" type="presParOf" srcId="{F0EFB027-A35F-4060-A1ED-D7BCF91ED7D6}" destId="{BECAB43F-D961-4462-B7F4-F3F59AD35502}" srcOrd="5" destOrd="0" presId="urn:microsoft.com/office/officeart/2005/8/layout/cycle8"/>
    <dgm:cxn modelId="{F1E720F6-85DD-4B97-B81A-49D4C7CE42C0}" type="presParOf" srcId="{F0EFB027-A35F-4060-A1ED-D7BCF91ED7D6}" destId="{30210BE6-58E4-455E-A8B0-BC579D58A971}" srcOrd="6" destOrd="0" presId="urn:microsoft.com/office/officeart/2005/8/layout/cycle8"/>
    <dgm:cxn modelId="{434B6B80-6651-45ED-AFB1-135472D32701}" type="presParOf" srcId="{F0EFB027-A35F-4060-A1ED-D7BCF91ED7D6}" destId="{EE7F121A-037E-468E-8A17-B918116D930C}" srcOrd="7" destOrd="0" presId="urn:microsoft.com/office/officeart/2005/8/layout/cycle8"/>
    <dgm:cxn modelId="{F599077F-7DC4-489C-9156-31F976293F78}" type="presParOf" srcId="{F0EFB027-A35F-4060-A1ED-D7BCF91ED7D6}" destId="{F5222C50-F2AD-4505-8BE6-9BF77A0ABDE4}" srcOrd="8" destOrd="0" presId="urn:microsoft.com/office/officeart/2005/8/layout/cycle8"/>
    <dgm:cxn modelId="{91D2E7CD-9488-41E2-8216-FD9F7E0484F4}" type="presParOf" srcId="{F0EFB027-A35F-4060-A1ED-D7BCF91ED7D6}" destId="{DCAE83CC-CF82-4959-B5DF-24294C904497}" srcOrd="9" destOrd="0" presId="urn:microsoft.com/office/officeart/2005/8/layout/cycle8"/>
    <dgm:cxn modelId="{66FB1296-06D2-4349-88DC-C49965D32B4D}" type="presParOf" srcId="{F0EFB027-A35F-4060-A1ED-D7BCF91ED7D6}" destId="{48142133-BD26-4CEA-A0DF-C097316E76FD}" srcOrd="10" destOrd="0" presId="urn:microsoft.com/office/officeart/2005/8/layout/cycle8"/>
    <dgm:cxn modelId="{46317092-E579-4113-9D8E-AB22D5B735BA}" type="presParOf" srcId="{F0EFB027-A35F-4060-A1ED-D7BCF91ED7D6}" destId="{4BF60E8A-263D-42A1-8593-4DB79097B514}" srcOrd="11" destOrd="0" presId="urn:microsoft.com/office/officeart/2005/8/layout/cycle8"/>
    <dgm:cxn modelId="{3C1377A0-BCF4-4B7A-B08A-B190932E8155}" type="presParOf" srcId="{F0EFB027-A35F-4060-A1ED-D7BCF91ED7D6}" destId="{40A90841-24E8-453F-B973-4540ED1E1AFC}" srcOrd="12" destOrd="0" presId="urn:microsoft.com/office/officeart/2005/8/layout/cycle8"/>
    <dgm:cxn modelId="{3C00706D-9989-4446-91A0-EB0FEA75215E}" type="presParOf" srcId="{F0EFB027-A35F-4060-A1ED-D7BCF91ED7D6}" destId="{C7D51B20-DB23-4EF0-883A-BE4754BE9831}" srcOrd="13" destOrd="0" presId="urn:microsoft.com/office/officeart/2005/8/layout/cycle8"/>
    <dgm:cxn modelId="{268C4634-4180-4388-AA46-4452595406EA}" type="presParOf" srcId="{F0EFB027-A35F-4060-A1ED-D7BCF91ED7D6}" destId="{33516F8F-18CB-4B5E-B753-AC3B1CB10970}"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42751-554A-4287-9C8F-98045A27161E}">
      <dsp:nvSpPr>
        <dsp:cNvPr id="0" name=""/>
        <dsp:cNvSpPr/>
      </dsp:nvSpPr>
      <dsp:spPr>
        <a:xfrm>
          <a:off x="1424474" y="213728"/>
          <a:ext cx="2762029" cy="2762029"/>
        </a:xfrm>
        <a:prstGeom prst="pie">
          <a:avLst>
            <a:gd name="adj1" fmla="val 16200000"/>
            <a:gd name="adj2" fmla="val 1800000"/>
          </a:avLst>
        </a:prstGeom>
        <a:solidFill>
          <a:srgbClr val="CE00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Match</a:t>
          </a:r>
        </a:p>
      </dsp:txBody>
      <dsp:txXfrm>
        <a:off x="2880129" y="799015"/>
        <a:ext cx="986439" cy="822032"/>
      </dsp:txXfrm>
    </dsp:sp>
    <dsp:sp modelId="{66550902-D727-4F27-A086-4200736641FD}">
      <dsp:nvSpPr>
        <dsp:cNvPr id="0" name=""/>
        <dsp:cNvSpPr/>
      </dsp:nvSpPr>
      <dsp:spPr>
        <a:xfrm>
          <a:off x="1367589" y="312372"/>
          <a:ext cx="2762029" cy="2762029"/>
        </a:xfrm>
        <a:prstGeom prst="pie">
          <a:avLst>
            <a:gd name="adj1" fmla="val 1800000"/>
            <a:gd name="adj2" fmla="val 9000000"/>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Decide</a:t>
          </a:r>
        </a:p>
      </dsp:txBody>
      <dsp:txXfrm>
        <a:off x="2025215" y="2104403"/>
        <a:ext cx="1479658" cy="723388"/>
      </dsp:txXfrm>
    </dsp:sp>
    <dsp:sp modelId="{F5222C50-F2AD-4505-8BE6-9BF77A0ABDE4}">
      <dsp:nvSpPr>
        <dsp:cNvPr id="0" name=""/>
        <dsp:cNvSpPr/>
      </dsp:nvSpPr>
      <dsp:spPr>
        <a:xfrm>
          <a:off x="1310705" y="213728"/>
          <a:ext cx="2762029" cy="2762029"/>
        </a:xfrm>
        <a:prstGeom prst="pie">
          <a:avLst>
            <a:gd name="adj1" fmla="val 9000000"/>
            <a:gd name="adj2" fmla="val 16200000"/>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Act</a:t>
          </a:r>
        </a:p>
      </dsp:txBody>
      <dsp:txXfrm>
        <a:off x="1630640" y="799015"/>
        <a:ext cx="986439" cy="822032"/>
      </dsp:txXfrm>
    </dsp:sp>
    <dsp:sp modelId="{40A90841-24E8-453F-B973-4540ED1E1AFC}">
      <dsp:nvSpPr>
        <dsp:cNvPr id="0" name=""/>
        <dsp:cNvSpPr/>
      </dsp:nvSpPr>
      <dsp:spPr>
        <a:xfrm>
          <a:off x="1253719" y="42745"/>
          <a:ext cx="3103994" cy="3103994"/>
        </a:xfrm>
        <a:prstGeom prst="circularArrow">
          <a:avLst>
            <a:gd name="adj1" fmla="val 5085"/>
            <a:gd name="adj2" fmla="val 327528"/>
            <a:gd name="adj3" fmla="val 1472472"/>
            <a:gd name="adj4" fmla="val 16199432"/>
            <a:gd name="adj5" fmla="val 5932"/>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C7D51B20-DB23-4EF0-883A-BE4754BE9831}">
      <dsp:nvSpPr>
        <dsp:cNvPr id="0" name=""/>
        <dsp:cNvSpPr/>
      </dsp:nvSpPr>
      <dsp:spPr>
        <a:xfrm>
          <a:off x="1196607" y="141214"/>
          <a:ext cx="3103994" cy="3103994"/>
        </a:xfrm>
        <a:prstGeom prst="circularArrow">
          <a:avLst>
            <a:gd name="adj1" fmla="val 5085"/>
            <a:gd name="adj2" fmla="val 327528"/>
            <a:gd name="adj3" fmla="val 8671970"/>
            <a:gd name="adj4" fmla="val 1800502"/>
            <a:gd name="adj5" fmla="val 5932"/>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33516F8F-18CB-4B5E-B753-AC3B1CB10970}">
      <dsp:nvSpPr>
        <dsp:cNvPr id="0" name=""/>
        <dsp:cNvSpPr/>
      </dsp:nvSpPr>
      <dsp:spPr>
        <a:xfrm>
          <a:off x="1139494" y="42745"/>
          <a:ext cx="3103994" cy="3103994"/>
        </a:xfrm>
        <a:prstGeom prst="circularArrow">
          <a:avLst>
            <a:gd name="adj1" fmla="val 5085"/>
            <a:gd name="adj2" fmla="val 327528"/>
            <a:gd name="adj3" fmla="val 15873039"/>
            <a:gd name="adj4" fmla="val 9000000"/>
            <a:gd name="adj5" fmla="val 5932"/>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42751-554A-4287-9C8F-98045A27161E}">
      <dsp:nvSpPr>
        <dsp:cNvPr id="0" name=""/>
        <dsp:cNvSpPr/>
      </dsp:nvSpPr>
      <dsp:spPr>
        <a:xfrm>
          <a:off x="1424474" y="213728"/>
          <a:ext cx="2762029" cy="2762029"/>
        </a:xfrm>
        <a:prstGeom prst="pie">
          <a:avLst>
            <a:gd name="adj1" fmla="val 16200000"/>
            <a:gd name="adj2" fmla="val 1800000"/>
          </a:avLst>
        </a:prstGeom>
        <a:solidFill>
          <a:srgbClr val="CE00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Match</a:t>
          </a:r>
        </a:p>
      </dsp:txBody>
      <dsp:txXfrm>
        <a:off x="2880129" y="799015"/>
        <a:ext cx="986439" cy="822032"/>
      </dsp:txXfrm>
    </dsp:sp>
    <dsp:sp modelId="{66550902-D727-4F27-A086-4200736641FD}">
      <dsp:nvSpPr>
        <dsp:cNvPr id="0" name=""/>
        <dsp:cNvSpPr/>
      </dsp:nvSpPr>
      <dsp:spPr>
        <a:xfrm>
          <a:off x="1367589" y="312372"/>
          <a:ext cx="2762029" cy="2762029"/>
        </a:xfrm>
        <a:prstGeom prst="pie">
          <a:avLst>
            <a:gd name="adj1" fmla="val 1800000"/>
            <a:gd name="adj2" fmla="val 9000000"/>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Decide</a:t>
          </a:r>
        </a:p>
      </dsp:txBody>
      <dsp:txXfrm>
        <a:off x="2025215" y="2104403"/>
        <a:ext cx="1479658" cy="723388"/>
      </dsp:txXfrm>
    </dsp:sp>
    <dsp:sp modelId="{F5222C50-F2AD-4505-8BE6-9BF77A0ABDE4}">
      <dsp:nvSpPr>
        <dsp:cNvPr id="0" name=""/>
        <dsp:cNvSpPr/>
      </dsp:nvSpPr>
      <dsp:spPr>
        <a:xfrm>
          <a:off x="1310705" y="213728"/>
          <a:ext cx="2762029" cy="2762029"/>
        </a:xfrm>
        <a:prstGeom prst="pie">
          <a:avLst>
            <a:gd name="adj1" fmla="val 9000000"/>
            <a:gd name="adj2" fmla="val 16200000"/>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Act</a:t>
          </a:r>
        </a:p>
      </dsp:txBody>
      <dsp:txXfrm>
        <a:off x="1630640" y="799015"/>
        <a:ext cx="986439" cy="822032"/>
      </dsp:txXfrm>
    </dsp:sp>
    <dsp:sp modelId="{40A90841-24E8-453F-B973-4540ED1E1AFC}">
      <dsp:nvSpPr>
        <dsp:cNvPr id="0" name=""/>
        <dsp:cNvSpPr/>
      </dsp:nvSpPr>
      <dsp:spPr>
        <a:xfrm>
          <a:off x="1253719" y="42745"/>
          <a:ext cx="3103994" cy="3103994"/>
        </a:xfrm>
        <a:prstGeom prst="circularArrow">
          <a:avLst>
            <a:gd name="adj1" fmla="val 5085"/>
            <a:gd name="adj2" fmla="val 327528"/>
            <a:gd name="adj3" fmla="val 1472472"/>
            <a:gd name="adj4" fmla="val 16199432"/>
            <a:gd name="adj5" fmla="val 5932"/>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C7D51B20-DB23-4EF0-883A-BE4754BE9831}">
      <dsp:nvSpPr>
        <dsp:cNvPr id="0" name=""/>
        <dsp:cNvSpPr/>
      </dsp:nvSpPr>
      <dsp:spPr>
        <a:xfrm>
          <a:off x="1196607" y="141214"/>
          <a:ext cx="3103994" cy="3103994"/>
        </a:xfrm>
        <a:prstGeom prst="circularArrow">
          <a:avLst>
            <a:gd name="adj1" fmla="val 5085"/>
            <a:gd name="adj2" fmla="val 327528"/>
            <a:gd name="adj3" fmla="val 8671970"/>
            <a:gd name="adj4" fmla="val 1800502"/>
            <a:gd name="adj5" fmla="val 5932"/>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33516F8F-18CB-4B5E-B753-AC3B1CB10970}">
      <dsp:nvSpPr>
        <dsp:cNvPr id="0" name=""/>
        <dsp:cNvSpPr/>
      </dsp:nvSpPr>
      <dsp:spPr>
        <a:xfrm>
          <a:off x="1139494" y="42745"/>
          <a:ext cx="3103994" cy="3103994"/>
        </a:xfrm>
        <a:prstGeom prst="circularArrow">
          <a:avLst>
            <a:gd name="adj1" fmla="val 5085"/>
            <a:gd name="adj2" fmla="val 327528"/>
            <a:gd name="adj3" fmla="val 15873039"/>
            <a:gd name="adj4" fmla="val 9000000"/>
            <a:gd name="adj5" fmla="val 5932"/>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5272798"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9470">
              <a:defRPr sz="1200">
                <a:latin typeface="Arial" pitchFamily="34"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1"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5272798"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9470">
              <a:defRPr sz="1200">
                <a:latin typeface="Arial" pitchFamily="34" charset="0"/>
                <a:cs typeface="+mn-cs"/>
              </a:defRPr>
            </a:lvl1pPr>
          </a:lstStyle>
          <a:p>
            <a:pPr>
              <a:defRPr/>
            </a:pPr>
            <a:fld id="{F20C6108-B344-48B3-B893-0983A3B53840}" type="slidenum">
              <a:rPr lang="en-US"/>
              <a:pPr>
                <a:defRPr/>
              </a:pPr>
              <a:t>‹#›</a:t>
            </a:fld>
            <a:endParaRPr lang="en-US"/>
          </a:p>
        </p:txBody>
      </p:sp>
    </p:spTree>
    <p:extLst>
      <p:ext uri="{BB962C8B-B14F-4D97-AF65-F5344CB8AC3E}">
        <p14:creationId xmlns:p14="http://schemas.microsoft.com/office/powerpoint/2010/main" val="317318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173059" name="Rectangle 3"/>
          <p:cNvSpPr>
            <a:spLocks noGrp="1" noChangeArrowheads="1"/>
          </p:cNvSpPr>
          <p:nvPr>
            <p:ph type="dt" idx="1"/>
          </p:nvPr>
        </p:nvSpPr>
        <p:spPr bwMode="auto">
          <a:xfrm>
            <a:off x="5272798"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9470">
              <a:defRPr sz="1200">
                <a:latin typeface="Arial" pitchFamily="34" charset="0"/>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2336800" y="522288"/>
            <a:ext cx="4635500" cy="2608262"/>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930495" y="3304278"/>
            <a:ext cx="7448112" cy="3128436"/>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1"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173063" name="Rectangle 7"/>
          <p:cNvSpPr>
            <a:spLocks noGrp="1" noChangeArrowheads="1"/>
          </p:cNvSpPr>
          <p:nvPr>
            <p:ph type="sldNum" sz="quarter" idx="5"/>
          </p:nvPr>
        </p:nvSpPr>
        <p:spPr bwMode="auto">
          <a:xfrm>
            <a:off x="5272798"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9470">
              <a:defRPr sz="1200">
                <a:latin typeface="Arial" pitchFamily="34" charset="0"/>
                <a:cs typeface="+mn-cs"/>
              </a:defRPr>
            </a:lvl1pPr>
          </a:lstStyle>
          <a:p>
            <a:pPr>
              <a:defRPr/>
            </a:pPr>
            <a:fld id="{08DD6487-14A9-49B8-972D-88A1CCAF324D}" type="slidenum">
              <a:rPr lang="en-US"/>
              <a:pPr>
                <a:defRPr/>
              </a:pPr>
              <a:t>‹#›</a:t>
            </a:fld>
            <a:endParaRPr lang="en-US"/>
          </a:p>
        </p:txBody>
      </p:sp>
    </p:spTree>
    <p:extLst>
      <p:ext uri="{BB962C8B-B14F-4D97-AF65-F5344CB8AC3E}">
        <p14:creationId xmlns:p14="http://schemas.microsoft.com/office/powerpoint/2010/main" val="1483325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78"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54"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532"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709"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80"/>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8B039D5-275B-4A42-9DA6-D22E6DB5F35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6886EB-61D6-4887-8014-0AD8743EA19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C484AB-0E1D-492A-AE0D-24B7131CB05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6400" y="1177926"/>
            <a:ext cx="11379200" cy="4975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8B0A2-D928-43B3-898A-E5B176FEDEC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67" indent="0">
              <a:buNone/>
              <a:defRPr sz="1900"/>
            </a:lvl2pPr>
            <a:lvl3pPr marL="914332" indent="0">
              <a:buNone/>
              <a:defRPr sz="1600"/>
            </a:lvl3pPr>
            <a:lvl4pPr marL="1371498" indent="0">
              <a:buNone/>
              <a:defRPr sz="1500"/>
            </a:lvl4pPr>
            <a:lvl5pPr marL="1828664" indent="0">
              <a:buNone/>
              <a:defRPr sz="1500"/>
            </a:lvl5pPr>
            <a:lvl6pPr marL="2285830" indent="0">
              <a:buNone/>
              <a:defRPr sz="1500"/>
            </a:lvl6pPr>
            <a:lvl7pPr marL="2742994" indent="0">
              <a:buNone/>
              <a:defRPr sz="1500"/>
            </a:lvl7pPr>
            <a:lvl8pPr marL="3200160" indent="0">
              <a:buNone/>
              <a:defRPr sz="1500"/>
            </a:lvl8pPr>
            <a:lvl9pPr marL="3657327"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1AF2F-4CEE-4004-B96A-AF75E50B2E8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254D69-0A2A-4D82-92F5-6566037E015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3F3699-33B4-4046-A8C0-1E5BF91EE49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4265258-A7B0-4F44-AD94-A478DFDD65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050972F-AC02-4B9F-93B0-511030A361B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3"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35C1DF-81AF-4DF4-BCE2-0F605F1BC4C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57F8EA-D214-4032-BF2B-062C28AE1B2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4" tIns="45718" rIns="91434"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2"/>
            <a:ext cx="1137920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r">
              <a:defRPr sz="1500"/>
            </a:lvl1pPr>
          </a:lstStyle>
          <a:p>
            <a:pPr>
              <a:defRPr/>
            </a:pPr>
            <a:fld id="{6F9CEA6C-9676-4610-9E76-A9EBD51544BC}" type="slidenum">
              <a:rPr lang="en-US" smtClean="0"/>
              <a:pPr>
                <a:defRPr/>
              </a:pPr>
              <a:t>‹#›</a:t>
            </a:fld>
            <a:endParaRPr lang="en-US"/>
          </a:p>
        </p:txBody>
      </p:sp>
      <p:sp>
        <p:nvSpPr>
          <p:cNvPr id="4103" name="Rectangle 7"/>
          <p:cNvSpPr>
            <a:spLocks noChangeArrowheads="1"/>
          </p:cNvSpPr>
          <p:nvPr/>
        </p:nvSpPr>
        <p:spPr bwMode="auto">
          <a:xfrm>
            <a:off x="0" y="1031243"/>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4" tIns="45718" rIns="91434"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67" algn="ctr" rtl="0" eaLnBrk="1" fontAlgn="base" hangingPunct="1">
        <a:spcBef>
          <a:spcPct val="0"/>
        </a:spcBef>
        <a:spcAft>
          <a:spcPct val="0"/>
        </a:spcAft>
        <a:defRPr sz="4400">
          <a:solidFill>
            <a:schemeClr val="tx2"/>
          </a:solidFill>
          <a:latin typeface="Arial" charset="0"/>
        </a:defRPr>
      </a:lvl6pPr>
      <a:lvl7pPr marL="914332" algn="ctr" rtl="0" eaLnBrk="1" fontAlgn="base" hangingPunct="1">
        <a:spcBef>
          <a:spcPct val="0"/>
        </a:spcBef>
        <a:spcAft>
          <a:spcPct val="0"/>
        </a:spcAft>
        <a:defRPr sz="4400">
          <a:solidFill>
            <a:schemeClr val="tx2"/>
          </a:solidFill>
          <a:latin typeface="Arial" charset="0"/>
        </a:defRPr>
      </a:lvl7pPr>
      <a:lvl8pPr marL="1371498" algn="ctr" rtl="0" eaLnBrk="1" fontAlgn="base" hangingPunct="1">
        <a:spcBef>
          <a:spcPct val="0"/>
        </a:spcBef>
        <a:spcAft>
          <a:spcPct val="0"/>
        </a:spcAft>
        <a:defRPr sz="4400">
          <a:solidFill>
            <a:schemeClr val="tx2"/>
          </a:solidFill>
          <a:latin typeface="Arial" charset="0"/>
        </a:defRPr>
      </a:lvl8pPr>
      <a:lvl9pPr marL="1828664" algn="ctr" rtl="0" eaLnBrk="1" fontAlgn="base" hangingPunct="1">
        <a:spcBef>
          <a:spcPct val="0"/>
        </a:spcBef>
        <a:spcAft>
          <a:spcPct val="0"/>
        </a:spcAft>
        <a:defRPr sz="4400">
          <a:solidFill>
            <a:schemeClr val="tx2"/>
          </a:solidFill>
          <a:latin typeface="Arial" charset="0"/>
        </a:defRPr>
      </a:lvl9pPr>
    </p:titleStyle>
    <p:body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3BF638E6-3172-C641-8CD9-D0136ED99B48}"/>
              </a:ext>
            </a:extLst>
          </p:cNvPr>
          <p:cNvCxnSpPr>
            <a:cxnSpLocks/>
          </p:cNvCxnSpPr>
          <p:nvPr/>
        </p:nvCxnSpPr>
        <p:spPr>
          <a:xfrm flipH="1">
            <a:off x="4872668" y="4791067"/>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FF0FC0-2EB1-E948-8F07-86631848E863}"/>
              </a:ext>
            </a:extLst>
          </p:cNvPr>
          <p:cNvCxnSpPr>
            <a:cxnSpLocks/>
          </p:cNvCxnSpPr>
          <p:nvPr/>
        </p:nvCxnSpPr>
        <p:spPr>
          <a:xfrm flipH="1">
            <a:off x="3811024" y="5706539"/>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1F19B7-75EF-1745-919C-B3FB4A2DE735}"/>
              </a:ext>
            </a:extLst>
          </p:cNvPr>
          <p:cNvCxnSpPr>
            <a:cxnSpLocks/>
          </p:cNvCxnSpPr>
          <p:nvPr/>
        </p:nvCxnSpPr>
        <p:spPr>
          <a:xfrm flipH="1">
            <a:off x="7591885" y="4861434"/>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A78F7C0-045A-9641-82CE-4E49DCFE0E9D}"/>
              </a:ext>
            </a:extLst>
          </p:cNvPr>
          <p:cNvGrpSpPr/>
          <p:nvPr/>
        </p:nvGrpSpPr>
        <p:grpSpPr>
          <a:xfrm>
            <a:off x="1401441" y="4371974"/>
            <a:ext cx="3882498" cy="2209801"/>
            <a:chOff x="1401441" y="3962399"/>
            <a:chExt cx="3882498" cy="2209801"/>
          </a:xfrm>
        </p:grpSpPr>
        <p:cxnSp>
          <p:nvCxnSpPr>
            <p:cNvPr id="4" name="Straight Arrow Connector 3">
              <a:extLst>
                <a:ext uri="{FF2B5EF4-FFF2-40B4-BE49-F238E27FC236}">
                  <a16:creationId xmlns:a16="http://schemas.microsoft.com/office/drawing/2014/main" id="{B2DFCCC5-616D-0147-87F7-918DEF330388}"/>
                </a:ext>
              </a:extLst>
            </p:cNvPr>
            <p:cNvCxnSpPr>
              <a:cxnSpLocks/>
            </p:cNvCxnSpPr>
            <p:nvPr/>
          </p:nvCxnSpPr>
          <p:spPr>
            <a:xfrm flipH="1">
              <a:off x="2540739" y="3962400"/>
              <a:ext cx="2743200" cy="2209800"/>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FB289B8-E22B-AA40-A78F-832CC990B7B3}"/>
                </a:ext>
              </a:extLst>
            </p:cNvPr>
            <p:cNvSpPr txBox="1"/>
            <p:nvPr/>
          </p:nvSpPr>
          <p:spPr>
            <a:xfrm>
              <a:off x="4114800" y="3962399"/>
              <a:ext cx="864339" cy="369332"/>
            </a:xfrm>
            <a:prstGeom prst="rect">
              <a:avLst/>
            </a:prstGeom>
            <a:noFill/>
          </p:spPr>
          <p:txBody>
            <a:bodyPr wrap="none" rtlCol="0">
              <a:spAutoFit/>
            </a:bodyPr>
            <a:lstStyle/>
            <a:p>
              <a:r>
                <a:rPr lang="en-US" dirty="0">
                  <a:solidFill>
                    <a:srgbClr val="0033CC"/>
                  </a:solidFill>
                </a:rPr>
                <a:t>atomic</a:t>
              </a:r>
            </a:p>
          </p:txBody>
        </p:sp>
        <p:sp>
          <p:nvSpPr>
            <p:cNvPr id="11" name="TextBox 10">
              <a:extLst>
                <a:ext uri="{FF2B5EF4-FFF2-40B4-BE49-F238E27FC236}">
                  <a16:creationId xmlns:a16="http://schemas.microsoft.com/office/drawing/2014/main" id="{C9D16F88-4369-0946-B64C-85B7D7FD498E}"/>
                </a:ext>
              </a:extLst>
            </p:cNvPr>
            <p:cNvSpPr txBox="1"/>
            <p:nvPr/>
          </p:nvSpPr>
          <p:spPr>
            <a:xfrm>
              <a:off x="3020373" y="4697968"/>
              <a:ext cx="1018227" cy="369332"/>
            </a:xfrm>
            <a:prstGeom prst="rect">
              <a:avLst/>
            </a:prstGeom>
            <a:noFill/>
          </p:spPr>
          <p:txBody>
            <a:bodyPr wrap="none" rtlCol="0">
              <a:spAutoFit/>
            </a:bodyPr>
            <a:lstStyle/>
            <a:p>
              <a:r>
                <a:rPr lang="en-US" dirty="0">
                  <a:solidFill>
                    <a:srgbClr val="0033CC"/>
                  </a:solidFill>
                </a:rPr>
                <a:t>factored</a:t>
              </a:r>
            </a:p>
          </p:txBody>
        </p:sp>
        <p:sp>
          <p:nvSpPr>
            <p:cNvPr id="12" name="TextBox 11">
              <a:extLst>
                <a:ext uri="{FF2B5EF4-FFF2-40B4-BE49-F238E27FC236}">
                  <a16:creationId xmlns:a16="http://schemas.microsoft.com/office/drawing/2014/main" id="{50823FD5-ACF1-7240-A708-96E280EBF619}"/>
                </a:ext>
              </a:extLst>
            </p:cNvPr>
            <p:cNvSpPr txBox="1"/>
            <p:nvPr/>
          </p:nvSpPr>
          <p:spPr>
            <a:xfrm>
              <a:off x="1401441" y="5802868"/>
              <a:ext cx="1210588" cy="369332"/>
            </a:xfrm>
            <a:prstGeom prst="rect">
              <a:avLst/>
            </a:prstGeom>
            <a:noFill/>
          </p:spPr>
          <p:txBody>
            <a:bodyPr wrap="none" rtlCol="0">
              <a:spAutoFit/>
            </a:bodyPr>
            <a:lstStyle/>
            <a:p>
              <a:r>
                <a:rPr lang="en-US" dirty="0">
                  <a:solidFill>
                    <a:srgbClr val="0033CC"/>
                  </a:solidFill>
                </a:rPr>
                <a:t>structured</a:t>
              </a:r>
            </a:p>
          </p:txBody>
        </p:sp>
      </p:grpSp>
      <p:grpSp>
        <p:nvGrpSpPr>
          <p:cNvPr id="39" name="Group 38">
            <a:extLst>
              <a:ext uri="{FF2B5EF4-FFF2-40B4-BE49-F238E27FC236}">
                <a16:creationId xmlns:a16="http://schemas.microsoft.com/office/drawing/2014/main" id="{AFEE3BAA-0E66-E142-816B-806902FEF00C}"/>
              </a:ext>
            </a:extLst>
          </p:cNvPr>
          <p:cNvGrpSpPr/>
          <p:nvPr/>
        </p:nvGrpSpPr>
        <p:grpSpPr>
          <a:xfrm>
            <a:off x="5283939" y="4000583"/>
            <a:ext cx="4343400" cy="400223"/>
            <a:chOff x="5283939" y="3591008"/>
            <a:chExt cx="4343400" cy="400223"/>
          </a:xfrm>
        </p:grpSpPr>
        <p:cxnSp>
          <p:nvCxnSpPr>
            <p:cNvPr id="7" name="Straight Arrow Connector 6">
              <a:extLst>
                <a:ext uri="{FF2B5EF4-FFF2-40B4-BE49-F238E27FC236}">
                  <a16:creationId xmlns:a16="http://schemas.microsoft.com/office/drawing/2014/main" id="{919C13C0-38D9-D944-A743-3373B49F9A3C}"/>
                </a:ext>
              </a:extLst>
            </p:cNvPr>
            <p:cNvCxnSpPr>
              <a:cxnSpLocks/>
            </p:cNvCxnSpPr>
            <p:nvPr/>
          </p:nvCxnSpPr>
          <p:spPr>
            <a:xfrm>
              <a:off x="5283939" y="3962400"/>
              <a:ext cx="4343400" cy="0"/>
            </a:xfrm>
            <a:prstGeom prst="straightConnector1">
              <a:avLst/>
            </a:prstGeom>
            <a:ln w="571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825202-044E-1941-B54E-F59E0848AC95}"/>
                </a:ext>
              </a:extLst>
            </p:cNvPr>
            <p:cNvSpPr txBox="1"/>
            <p:nvPr/>
          </p:nvSpPr>
          <p:spPr>
            <a:xfrm>
              <a:off x="5619650" y="3621899"/>
              <a:ext cx="1531188" cy="369332"/>
            </a:xfrm>
            <a:prstGeom prst="rect">
              <a:avLst/>
            </a:prstGeom>
            <a:noFill/>
          </p:spPr>
          <p:txBody>
            <a:bodyPr wrap="none" rtlCol="0">
              <a:spAutoFit/>
            </a:bodyPr>
            <a:lstStyle/>
            <a:p>
              <a:r>
                <a:rPr lang="en-US" dirty="0">
                  <a:solidFill>
                    <a:srgbClr val="008000"/>
                  </a:solidFill>
                </a:rPr>
                <a:t>deterministic</a:t>
              </a:r>
            </a:p>
          </p:txBody>
        </p:sp>
        <p:sp>
          <p:nvSpPr>
            <p:cNvPr id="15" name="TextBox 14">
              <a:extLst>
                <a:ext uri="{FF2B5EF4-FFF2-40B4-BE49-F238E27FC236}">
                  <a16:creationId xmlns:a16="http://schemas.microsoft.com/office/drawing/2014/main" id="{C79EAD96-7650-F44D-B183-FB41C39B06D7}"/>
                </a:ext>
              </a:extLst>
            </p:cNvPr>
            <p:cNvSpPr txBox="1"/>
            <p:nvPr/>
          </p:nvSpPr>
          <p:spPr>
            <a:xfrm>
              <a:off x="7965990" y="3591008"/>
              <a:ext cx="1210588" cy="369332"/>
            </a:xfrm>
            <a:prstGeom prst="rect">
              <a:avLst/>
            </a:prstGeom>
            <a:noFill/>
          </p:spPr>
          <p:txBody>
            <a:bodyPr wrap="none" rtlCol="0">
              <a:spAutoFit/>
            </a:bodyPr>
            <a:lstStyle/>
            <a:p>
              <a:r>
                <a:rPr lang="en-US" dirty="0">
                  <a:solidFill>
                    <a:srgbClr val="008000"/>
                  </a:solidFill>
                </a:rPr>
                <a:t>stochastic</a:t>
              </a:r>
            </a:p>
          </p:txBody>
        </p:sp>
      </p:grpSp>
      <p:grpSp>
        <p:nvGrpSpPr>
          <p:cNvPr id="37" name="Group 36">
            <a:extLst>
              <a:ext uri="{FF2B5EF4-FFF2-40B4-BE49-F238E27FC236}">
                <a16:creationId xmlns:a16="http://schemas.microsoft.com/office/drawing/2014/main" id="{980BB633-EDE3-9140-88C0-521D0CD1C98E}"/>
              </a:ext>
            </a:extLst>
          </p:cNvPr>
          <p:cNvGrpSpPr/>
          <p:nvPr/>
        </p:nvGrpSpPr>
        <p:grpSpPr>
          <a:xfrm>
            <a:off x="4183577" y="1857375"/>
            <a:ext cx="1112719" cy="2514600"/>
            <a:chOff x="4183577" y="1447800"/>
            <a:chExt cx="1112719" cy="2514600"/>
          </a:xfrm>
        </p:grpSpPr>
        <p:cxnSp>
          <p:nvCxnSpPr>
            <p:cNvPr id="3" name="Straight Arrow Connector 2">
              <a:extLst>
                <a:ext uri="{FF2B5EF4-FFF2-40B4-BE49-F238E27FC236}">
                  <a16:creationId xmlns:a16="http://schemas.microsoft.com/office/drawing/2014/main" id="{22912EDC-BB09-0542-94BA-135D8C8BEB0A}"/>
                </a:ext>
              </a:extLst>
            </p:cNvPr>
            <p:cNvCxnSpPr/>
            <p:nvPr/>
          </p:nvCxnSpPr>
          <p:spPr>
            <a:xfrm flipV="1">
              <a:off x="5283939" y="1447800"/>
              <a:ext cx="0" cy="2514600"/>
            </a:xfrm>
            <a:prstGeom prst="straightConnector1">
              <a:avLst/>
            </a:prstGeom>
            <a:ln w="571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AA3EC3-3B4E-C445-9CFE-3000E06B7A6D}"/>
                </a:ext>
              </a:extLst>
            </p:cNvPr>
            <p:cNvSpPr txBox="1"/>
            <p:nvPr/>
          </p:nvSpPr>
          <p:spPr>
            <a:xfrm>
              <a:off x="4444781" y="3452344"/>
              <a:ext cx="851515" cy="369332"/>
            </a:xfrm>
            <a:prstGeom prst="rect">
              <a:avLst/>
            </a:prstGeom>
            <a:noFill/>
          </p:spPr>
          <p:txBody>
            <a:bodyPr wrap="none" rtlCol="0">
              <a:spAutoFit/>
            </a:bodyPr>
            <a:lstStyle/>
            <a:p>
              <a:r>
                <a:rPr lang="en-US" dirty="0">
                  <a:solidFill>
                    <a:srgbClr val="FF3300"/>
                  </a:solidFill>
                </a:rPr>
                <a:t>known</a:t>
              </a:r>
            </a:p>
          </p:txBody>
        </p:sp>
        <p:sp>
          <p:nvSpPr>
            <p:cNvPr id="17" name="TextBox 16">
              <a:extLst>
                <a:ext uri="{FF2B5EF4-FFF2-40B4-BE49-F238E27FC236}">
                  <a16:creationId xmlns:a16="http://schemas.microsoft.com/office/drawing/2014/main" id="{DD6AA1D8-8EB5-3D40-853B-71F99DB41141}"/>
                </a:ext>
              </a:extLst>
            </p:cNvPr>
            <p:cNvSpPr txBox="1"/>
            <p:nvPr/>
          </p:nvSpPr>
          <p:spPr>
            <a:xfrm>
              <a:off x="4183577" y="1752598"/>
              <a:ext cx="1107996" cy="369332"/>
            </a:xfrm>
            <a:prstGeom prst="rect">
              <a:avLst/>
            </a:prstGeom>
            <a:noFill/>
          </p:spPr>
          <p:txBody>
            <a:bodyPr wrap="none" rtlCol="0">
              <a:spAutoFit/>
            </a:bodyPr>
            <a:lstStyle/>
            <a:p>
              <a:r>
                <a:rPr lang="en-US" dirty="0">
                  <a:solidFill>
                    <a:srgbClr val="FF3300"/>
                  </a:solidFill>
                </a:rPr>
                <a:t>unknown</a:t>
              </a:r>
            </a:p>
          </p:txBody>
        </p:sp>
      </p:grpSp>
      <p:sp>
        <p:nvSpPr>
          <p:cNvPr id="18" name="Oval 17">
            <a:extLst>
              <a:ext uri="{FF2B5EF4-FFF2-40B4-BE49-F238E27FC236}">
                <a16:creationId xmlns:a16="http://schemas.microsoft.com/office/drawing/2014/main" id="{647947D0-1270-4A48-8562-E9E73BDDD0C0}"/>
              </a:ext>
            </a:extLst>
          </p:cNvPr>
          <p:cNvSpPr/>
          <p:nvPr/>
        </p:nvSpPr>
        <p:spPr>
          <a:xfrm>
            <a:off x="7058896" y="2781384"/>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RL</a:t>
            </a:r>
          </a:p>
        </p:txBody>
      </p:sp>
      <p:sp>
        <p:nvSpPr>
          <p:cNvPr id="19" name="Oval 18">
            <a:extLst>
              <a:ext uri="{FF2B5EF4-FFF2-40B4-BE49-F238E27FC236}">
                <a16:creationId xmlns:a16="http://schemas.microsoft.com/office/drawing/2014/main" id="{28254016-7831-3C4F-8F79-9E11CC219C01}"/>
              </a:ext>
            </a:extLst>
          </p:cNvPr>
          <p:cNvSpPr/>
          <p:nvPr/>
        </p:nvSpPr>
        <p:spPr>
          <a:xfrm>
            <a:off x="6631143" y="5171216"/>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Bayes nets</a:t>
            </a:r>
          </a:p>
        </p:txBody>
      </p:sp>
      <p:sp>
        <p:nvSpPr>
          <p:cNvPr id="20" name="Oval 19">
            <a:extLst>
              <a:ext uri="{FF2B5EF4-FFF2-40B4-BE49-F238E27FC236}">
                <a16:creationId xmlns:a16="http://schemas.microsoft.com/office/drawing/2014/main" id="{5200F323-0AB4-994F-B07D-2F617F90FF35}"/>
              </a:ext>
            </a:extLst>
          </p:cNvPr>
          <p:cNvSpPr/>
          <p:nvPr/>
        </p:nvSpPr>
        <p:spPr>
          <a:xfrm>
            <a:off x="2708601" y="6123803"/>
            <a:ext cx="1828796" cy="6096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First-order logic</a:t>
            </a:r>
          </a:p>
        </p:txBody>
      </p:sp>
      <p:sp>
        <p:nvSpPr>
          <p:cNvPr id="21" name="Oval 20">
            <a:extLst>
              <a:ext uri="{FF2B5EF4-FFF2-40B4-BE49-F238E27FC236}">
                <a16:creationId xmlns:a16="http://schemas.microsoft.com/office/drawing/2014/main" id="{CDB464EA-5B9A-EA40-9340-A68D562BD91E}"/>
              </a:ext>
            </a:extLst>
          </p:cNvPr>
          <p:cNvSpPr/>
          <p:nvPr/>
        </p:nvSpPr>
        <p:spPr>
          <a:xfrm>
            <a:off x="3946025" y="5170531"/>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LOGIC</a:t>
            </a:r>
          </a:p>
        </p:txBody>
      </p:sp>
      <p:sp>
        <p:nvSpPr>
          <p:cNvPr id="22" name="Oval 21">
            <a:extLst>
              <a:ext uri="{FF2B5EF4-FFF2-40B4-BE49-F238E27FC236}">
                <a16:creationId xmlns:a16="http://schemas.microsoft.com/office/drawing/2014/main" id="{C5CDBF51-0B81-8443-9058-A7E69CE317C2}"/>
              </a:ext>
            </a:extLst>
          </p:cNvPr>
          <p:cNvSpPr/>
          <p:nvPr/>
        </p:nvSpPr>
        <p:spPr>
          <a:xfrm>
            <a:off x="4954746" y="4369915"/>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SEARCH</a:t>
            </a:r>
          </a:p>
        </p:txBody>
      </p:sp>
      <p:sp>
        <p:nvSpPr>
          <p:cNvPr id="23" name="Oval 22">
            <a:extLst>
              <a:ext uri="{FF2B5EF4-FFF2-40B4-BE49-F238E27FC236}">
                <a16:creationId xmlns:a16="http://schemas.microsoft.com/office/drawing/2014/main" id="{0E0BCC90-AA30-CE4F-9F7F-92734B34D063}"/>
              </a:ext>
            </a:extLst>
          </p:cNvPr>
          <p:cNvSpPr/>
          <p:nvPr/>
        </p:nvSpPr>
        <p:spPr>
          <a:xfrm>
            <a:off x="7697946" y="4371975"/>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MDPs</a:t>
            </a:r>
          </a:p>
        </p:txBody>
      </p:sp>
      <p:cxnSp>
        <p:nvCxnSpPr>
          <p:cNvPr id="25" name="Straight Connector 24">
            <a:extLst>
              <a:ext uri="{FF2B5EF4-FFF2-40B4-BE49-F238E27FC236}">
                <a16:creationId xmlns:a16="http://schemas.microsoft.com/office/drawing/2014/main" id="{7ADE47BB-EC11-3F4D-A115-355BF5BEF417}"/>
              </a:ext>
            </a:extLst>
          </p:cNvPr>
          <p:cNvCxnSpPr>
            <a:cxnSpLocks/>
            <a:stCxn id="19" idx="0"/>
            <a:endCxn id="18" idx="4"/>
          </p:cNvCxnSpPr>
          <p:nvPr/>
        </p:nvCxnSpPr>
        <p:spPr>
          <a:xfrm flipV="1">
            <a:off x="7469342" y="3390984"/>
            <a:ext cx="427753" cy="1780232"/>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36D488-434E-3C46-96FE-E7F7BA060FE4}"/>
              </a:ext>
            </a:extLst>
          </p:cNvPr>
          <p:cNvCxnSpPr>
            <a:cxnSpLocks/>
            <a:stCxn id="23" idx="2"/>
            <a:endCxn id="22" idx="6"/>
          </p:cNvCxnSpPr>
          <p:nvPr/>
        </p:nvCxnSpPr>
        <p:spPr>
          <a:xfrm flipH="1" flipV="1">
            <a:off x="6631143" y="4674715"/>
            <a:ext cx="1066803" cy="206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64CE65-043C-E64E-821A-AF13C776E0FF}"/>
              </a:ext>
            </a:extLst>
          </p:cNvPr>
          <p:cNvCxnSpPr>
            <a:cxnSpLocks/>
            <a:stCxn id="19" idx="2"/>
            <a:endCxn id="21" idx="6"/>
          </p:cNvCxnSpPr>
          <p:nvPr/>
        </p:nvCxnSpPr>
        <p:spPr>
          <a:xfrm flipH="1" flipV="1">
            <a:off x="5622422" y="5475331"/>
            <a:ext cx="1008721" cy="685"/>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6D8880-F7ED-6642-B1C3-E7EDA3880F01}"/>
              </a:ext>
            </a:extLst>
          </p:cNvPr>
          <p:cNvCxnSpPr>
            <a:cxnSpLocks/>
            <a:stCxn id="23" idx="0"/>
            <a:endCxn id="18" idx="4"/>
          </p:cNvCxnSpPr>
          <p:nvPr/>
        </p:nvCxnSpPr>
        <p:spPr>
          <a:xfrm flipH="1" flipV="1">
            <a:off x="7897095" y="3390984"/>
            <a:ext cx="639050" cy="980991"/>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2CDB4212-F640-9C46-B3E1-7288277B97E4}"/>
              </a:ext>
            </a:extLst>
          </p:cNvPr>
          <p:cNvSpPr>
            <a:spLocks noGrp="1"/>
          </p:cNvSpPr>
          <p:nvPr>
            <p:ph type="ctrTitle"/>
          </p:nvPr>
        </p:nvSpPr>
        <p:spPr>
          <a:xfrm>
            <a:off x="0" y="-3170"/>
            <a:ext cx="12192000" cy="1470025"/>
          </a:xfrm>
        </p:spPr>
        <p:txBody>
          <a:bodyPr/>
          <a:lstStyle/>
          <a:p>
            <a:r>
              <a:rPr lang="en-US" sz="5400" b="1" dirty="0"/>
              <a:t>Artificial Intelligence</a:t>
            </a:r>
            <a:br>
              <a:rPr lang="en-US" dirty="0"/>
            </a:br>
            <a:r>
              <a:rPr lang="en-US" dirty="0"/>
              <a:t>Production Base System</a:t>
            </a:r>
          </a:p>
        </p:txBody>
      </p:sp>
    </p:spTree>
    <p:extLst>
      <p:ext uri="{BB962C8B-B14F-4D97-AF65-F5344CB8AC3E}">
        <p14:creationId xmlns:p14="http://schemas.microsoft.com/office/powerpoint/2010/main" val="39719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2739-DAAD-7BA5-A726-9E40C7DDAC1C}"/>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CE2C37BA-FAB1-FCA6-1111-69E1187ED7A8}"/>
              </a:ext>
            </a:extLst>
          </p:cNvPr>
          <p:cNvSpPr>
            <a:spLocks noGrp="1"/>
          </p:cNvSpPr>
          <p:nvPr>
            <p:ph idx="1"/>
          </p:nvPr>
        </p:nvSpPr>
        <p:spPr/>
        <p:txBody>
          <a:bodyPr/>
          <a:lstStyle/>
          <a:p>
            <a:r>
              <a:rPr lang="en-US" dirty="0"/>
              <a:t>Problem: sorting a string composed of the letters a, b, and c.</a:t>
            </a:r>
          </a:p>
          <a:p>
            <a:r>
              <a:rPr lang="en-US" dirty="0"/>
              <a:t>Working memory: </a:t>
            </a:r>
            <a:r>
              <a:rPr lang="en-US" dirty="0" err="1"/>
              <a:t>cbaca</a:t>
            </a:r>
            <a:endParaRPr lang="en-US" dirty="0"/>
          </a:p>
          <a:p>
            <a:r>
              <a:rPr lang="en-US" dirty="0"/>
              <a:t>Production Rule set:</a:t>
            </a:r>
          </a:p>
          <a:p>
            <a:pPr lvl="1"/>
            <a:r>
              <a:rPr lang="en-US" dirty="0" err="1"/>
              <a:t>ba</a:t>
            </a:r>
            <a:r>
              <a:rPr lang="en-US" dirty="0"/>
              <a:t> </a:t>
            </a:r>
            <a:r>
              <a:rPr lang="el-GR" sz="2800" dirty="0"/>
              <a:t>⇒</a:t>
            </a:r>
            <a:r>
              <a:rPr lang="en-US" sz="2800" dirty="0"/>
              <a:t> ab</a:t>
            </a:r>
          </a:p>
          <a:p>
            <a:pPr lvl="1"/>
            <a:r>
              <a:rPr lang="en-US" dirty="0"/>
              <a:t>ca </a:t>
            </a:r>
            <a:r>
              <a:rPr lang="el-GR" sz="2800" dirty="0"/>
              <a:t>⇒</a:t>
            </a:r>
            <a:r>
              <a:rPr lang="en-US" sz="2800" dirty="0"/>
              <a:t> ac</a:t>
            </a:r>
          </a:p>
          <a:p>
            <a:pPr lvl="1"/>
            <a:r>
              <a:rPr lang="en-US" dirty="0" err="1"/>
              <a:t>cb</a:t>
            </a:r>
            <a:r>
              <a:rPr lang="en-US" dirty="0"/>
              <a:t> </a:t>
            </a:r>
            <a:r>
              <a:rPr lang="el-GR" sz="2800" dirty="0"/>
              <a:t>⇒</a:t>
            </a:r>
            <a:r>
              <a:rPr lang="en-US" sz="2800" dirty="0"/>
              <a:t> </a:t>
            </a:r>
            <a:r>
              <a:rPr lang="en-US" sz="2800" dirty="0" err="1"/>
              <a:t>bc</a:t>
            </a:r>
            <a:endParaRPr lang="en-US" dirty="0"/>
          </a:p>
        </p:txBody>
      </p:sp>
    </p:spTree>
    <p:extLst>
      <p:ext uri="{BB962C8B-B14F-4D97-AF65-F5344CB8AC3E}">
        <p14:creationId xmlns:p14="http://schemas.microsoft.com/office/powerpoint/2010/main" val="338150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C117-426C-D708-EF50-C558D54E0871}"/>
              </a:ext>
            </a:extLst>
          </p:cNvPr>
          <p:cNvSpPr>
            <a:spLocks noGrp="1"/>
          </p:cNvSpPr>
          <p:nvPr>
            <p:ph type="title"/>
          </p:nvPr>
        </p:nvSpPr>
        <p:spPr/>
        <p:txBody>
          <a:bodyPr/>
          <a:lstStyle/>
          <a:p>
            <a:r>
              <a:rPr lang="en-US" dirty="0"/>
              <a:t>Trace of production System</a:t>
            </a:r>
          </a:p>
        </p:txBody>
      </p:sp>
      <p:graphicFrame>
        <p:nvGraphicFramePr>
          <p:cNvPr id="4" name="Table 4">
            <a:extLst>
              <a:ext uri="{FF2B5EF4-FFF2-40B4-BE49-F238E27FC236}">
                <a16:creationId xmlns:a16="http://schemas.microsoft.com/office/drawing/2014/main" id="{F987F6EC-8585-6A59-B471-42803F75D130}"/>
              </a:ext>
            </a:extLst>
          </p:cNvPr>
          <p:cNvGraphicFramePr>
            <a:graphicFrameLocks noGrp="1"/>
          </p:cNvGraphicFramePr>
          <p:nvPr>
            <p:ph idx="1"/>
            <p:extLst>
              <p:ext uri="{D42A27DB-BD31-4B8C-83A1-F6EECF244321}">
                <p14:modId xmlns:p14="http://schemas.microsoft.com/office/powerpoint/2010/main" val="160818133"/>
              </p:ext>
            </p:extLst>
          </p:nvPr>
        </p:nvGraphicFramePr>
        <p:xfrm>
          <a:off x="328578" y="2856149"/>
          <a:ext cx="11379200" cy="3657600"/>
        </p:xfrm>
        <a:graphic>
          <a:graphicData uri="http://schemas.openxmlformats.org/drawingml/2006/table">
            <a:tbl>
              <a:tblPr firstRow="1" bandRow="1">
                <a:tableStyleId>{8A107856-5554-42FB-B03E-39F5DBC370BA}</a:tableStyleId>
              </a:tblPr>
              <a:tblGrid>
                <a:gridCol w="2844800">
                  <a:extLst>
                    <a:ext uri="{9D8B030D-6E8A-4147-A177-3AD203B41FA5}">
                      <a16:colId xmlns:a16="http://schemas.microsoft.com/office/drawing/2014/main" val="3389834003"/>
                    </a:ext>
                  </a:extLst>
                </a:gridCol>
                <a:gridCol w="2844800">
                  <a:extLst>
                    <a:ext uri="{9D8B030D-6E8A-4147-A177-3AD203B41FA5}">
                      <a16:colId xmlns:a16="http://schemas.microsoft.com/office/drawing/2014/main" val="4197568201"/>
                    </a:ext>
                  </a:extLst>
                </a:gridCol>
                <a:gridCol w="2844800">
                  <a:extLst>
                    <a:ext uri="{9D8B030D-6E8A-4147-A177-3AD203B41FA5}">
                      <a16:colId xmlns:a16="http://schemas.microsoft.com/office/drawing/2014/main" val="1431598641"/>
                    </a:ext>
                  </a:extLst>
                </a:gridCol>
                <a:gridCol w="2844800">
                  <a:extLst>
                    <a:ext uri="{9D8B030D-6E8A-4147-A177-3AD203B41FA5}">
                      <a16:colId xmlns:a16="http://schemas.microsoft.com/office/drawing/2014/main" val="190952150"/>
                    </a:ext>
                  </a:extLst>
                </a:gridCol>
              </a:tblGrid>
              <a:tr h="370840">
                <a:tc>
                  <a:txBody>
                    <a:bodyPr/>
                    <a:lstStyle/>
                    <a:p>
                      <a:pPr algn="ctr"/>
                      <a:r>
                        <a:rPr lang="en-US" sz="2400" dirty="0"/>
                        <a:t>Iteration</a:t>
                      </a:r>
                    </a:p>
                  </a:txBody>
                  <a:tcPr anchor="ctr"/>
                </a:tc>
                <a:tc>
                  <a:txBody>
                    <a:bodyPr/>
                    <a:lstStyle/>
                    <a:p>
                      <a:pPr algn="ctr"/>
                      <a:r>
                        <a:rPr lang="en-US" sz="2400" dirty="0"/>
                        <a:t>WM</a:t>
                      </a:r>
                    </a:p>
                  </a:txBody>
                  <a:tcPr anchor="ctr"/>
                </a:tc>
                <a:tc>
                  <a:txBody>
                    <a:bodyPr/>
                    <a:lstStyle/>
                    <a:p>
                      <a:pPr algn="ctr"/>
                      <a:r>
                        <a:rPr lang="en-US" sz="2400" dirty="0"/>
                        <a:t>Conflict Set</a:t>
                      </a:r>
                    </a:p>
                  </a:txBody>
                  <a:tcPr anchor="ctr"/>
                </a:tc>
                <a:tc>
                  <a:txBody>
                    <a:bodyPr/>
                    <a:lstStyle/>
                    <a:p>
                      <a:pPr algn="ctr"/>
                      <a:r>
                        <a:rPr lang="en-US" sz="2400" dirty="0"/>
                        <a:t>Rule Fired</a:t>
                      </a:r>
                    </a:p>
                  </a:txBody>
                  <a:tcPr anchor="ctr"/>
                </a:tc>
                <a:extLst>
                  <a:ext uri="{0D108BD9-81ED-4DB2-BD59-A6C34878D82A}">
                    <a16:rowId xmlns:a16="http://schemas.microsoft.com/office/drawing/2014/main" val="4058036532"/>
                  </a:ext>
                </a:extLst>
              </a:tr>
              <a:tr h="370840">
                <a:tc>
                  <a:txBody>
                    <a:bodyPr/>
                    <a:lstStyle/>
                    <a:p>
                      <a:pPr algn="ctr"/>
                      <a:r>
                        <a:rPr lang="en-US" sz="2400" dirty="0"/>
                        <a:t>1</a:t>
                      </a:r>
                    </a:p>
                  </a:txBody>
                  <a:tcPr anchor="ctr"/>
                </a:tc>
                <a:tc>
                  <a:txBody>
                    <a:bodyPr/>
                    <a:lstStyle/>
                    <a:p>
                      <a:pPr algn="ctr"/>
                      <a:r>
                        <a:rPr lang="en-US" sz="2400" dirty="0" err="1"/>
                        <a:t>cbaca</a:t>
                      </a:r>
                      <a:endParaRPr lang="en-US" sz="2400" dirty="0"/>
                    </a:p>
                  </a:txBody>
                  <a:tcPr anchor="ctr"/>
                </a:tc>
                <a:tc>
                  <a:txBody>
                    <a:bodyPr/>
                    <a:lstStyle/>
                    <a:p>
                      <a:pPr algn="ctr"/>
                      <a:r>
                        <a:rPr lang="en-US" sz="2400" dirty="0"/>
                        <a:t>1, 2, 3</a:t>
                      </a:r>
                    </a:p>
                  </a:txBody>
                  <a:tcPr anchor="ctr"/>
                </a:tc>
                <a:tc>
                  <a:txBody>
                    <a:bodyPr/>
                    <a:lstStyle/>
                    <a:p>
                      <a:pPr algn="ctr"/>
                      <a:r>
                        <a:rPr lang="en-US" sz="2400" dirty="0"/>
                        <a:t>1</a:t>
                      </a:r>
                    </a:p>
                  </a:txBody>
                  <a:tcPr anchor="ctr"/>
                </a:tc>
                <a:extLst>
                  <a:ext uri="{0D108BD9-81ED-4DB2-BD59-A6C34878D82A}">
                    <a16:rowId xmlns:a16="http://schemas.microsoft.com/office/drawing/2014/main" val="195238328"/>
                  </a:ext>
                </a:extLst>
              </a:tr>
              <a:tr h="370840">
                <a:tc>
                  <a:txBody>
                    <a:bodyPr/>
                    <a:lstStyle/>
                    <a:p>
                      <a:pPr algn="ctr"/>
                      <a:r>
                        <a:rPr lang="en-US" sz="2400" dirty="0"/>
                        <a:t>2</a:t>
                      </a:r>
                    </a:p>
                  </a:txBody>
                  <a:tcPr anchor="ctr"/>
                </a:tc>
                <a:tc>
                  <a:txBody>
                    <a:bodyPr/>
                    <a:lstStyle/>
                    <a:p>
                      <a:pPr algn="ctr"/>
                      <a:r>
                        <a:rPr lang="en-US" sz="2400" dirty="0" err="1"/>
                        <a:t>cabca</a:t>
                      </a:r>
                      <a:endParaRPr lang="en-US" sz="2400" dirty="0"/>
                    </a:p>
                  </a:txBody>
                  <a:tcPr anchor="ctr"/>
                </a:tc>
                <a:tc>
                  <a:txBody>
                    <a:bodyPr/>
                    <a:lstStyle/>
                    <a:p>
                      <a:pPr algn="ctr"/>
                      <a:r>
                        <a:rPr lang="en-US" sz="2400" dirty="0"/>
                        <a:t>2</a:t>
                      </a:r>
                    </a:p>
                  </a:txBody>
                  <a:tcPr anchor="ctr"/>
                </a:tc>
                <a:tc>
                  <a:txBody>
                    <a:bodyPr/>
                    <a:lstStyle/>
                    <a:p>
                      <a:pPr algn="ctr"/>
                      <a:r>
                        <a:rPr lang="en-US" sz="2400" dirty="0"/>
                        <a:t>2</a:t>
                      </a:r>
                    </a:p>
                  </a:txBody>
                  <a:tcPr anchor="ctr"/>
                </a:tc>
                <a:extLst>
                  <a:ext uri="{0D108BD9-81ED-4DB2-BD59-A6C34878D82A}">
                    <a16:rowId xmlns:a16="http://schemas.microsoft.com/office/drawing/2014/main" val="3008617310"/>
                  </a:ext>
                </a:extLst>
              </a:tr>
              <a:tr h="370840">
                <a:tc>
                  <a:txBody>
                    <a:bodyPr/>
                    <a:lstStyle/>
                    <a:p>
                      <a:pPr algn="ctr"/>
                      <a:r>
                        <a:rPr lang="en-US" sz="2400" dirty="0"/>
                        <a:t>3</a:t>
                      </a:r>
                    </a:p>
                  </a:txBody>
                  <a:tcPr anchor="ctr"/>
                </a:tc>
                <a:tc>
                  <a:txBody>
                    <a:bodyPr/>
                    <a:lstStyle/>
                    <a:p>
                      <a:pPr algn="ctr"/>
                      <a:r>
                        <a:rPr lang="en-US" sz="2400" dirty="0" err="1"/>
                        <a:t>acbca</a:t>
                      </a:r>
                      <a:endParaRPr lang="en-US" sz="2400" dirty="0"/>
                    </a:p>
                  </a:txBody>
                  <a:tcPr anchor="ctr"/>
                </a:tc>
                <a:tc>
                  <a:txBody>
                    <a:bodyPr/>
                    <a:lstStyle/>
                    <a:p>
                      <a:pPr algn="ctr"/>
                      <a:r>
                        <a:rPr lang="en-US" sz="2400" dirty="0"/>
                        <a:t>3, 2</a:t>
                      </a:r>
                    </a:p>
                  </a:txBody>
                  <a:tcPr anchor="ctr"/>
                </a:tc>
                <a:tc>
                  <a:txBody>
                    <a:bodyPr/>
                    <a:lstStyle/>
                    <a:p>
                      <a:pPr algn="ctr"/>
                      <a:r>
                        <a:rPr lang="en-US" sz="2400" dirty="0"/>
                        <a:t>2</a:t>
                      </a:r>
                    </a:p>
                  </a:txBody>
                  <a:tcPr anchor="ctr"/>
                </a:tc>
                <a:extLst>
                  <a:ext uri="{0D108BD9-81ED-4DB2-BD59-A6C34878D82A}">
                    <a16:rowId xmlns:a16="http://schemas.microsoft.com/office/drawing/2014/main" val="1552882523"/>
                  </a:ext>
                </a:extLst>
              </a:tr>
              <a:tr h="370840">
                <a:tc>
                  <a:txBody>
                    <a:bodyPr/>
                    <a:lstStyle/>
                    <a:p>
                      <a:pPr algn="ctr"/>
                      <a:r>
                        <a:rPr lang="en-US" sz="2400" dirty="0"/>
                        <a:t>4</a:t>
                      </a:r>
                    </a:p>
                  </a:txBody>
                  <a:tcPr anchor="ctr"/>
                </a:tc>
                <a:tc>
                  <a:txBody>
                    <a:bodyPr/>
                    <a:lstStyle/>
                    <a:p>
                      <a:pPr algn="ctr"/>
                      <a:r>
                        <a:rPr lang="en-US" sz="2400" dirty="0" err="1"/>
                        <a:t>acbac</a:t>
                      </a:r>
                      <a:endParaRPr lang="en-US" sz="2400" dirty="0"/>
                    </a:p>
                  </a:txBody>
                  <a:tcPr anchor="ctr"/>
                </a:tc>
                <a:tc>
                  <a:txBody>
                    <a:bodyPr/>
                    <a:lstStyle/>
                    <a:p>
                      <a:pPr algn="ctr"/>
                      <a:r>
                        <a:rPr lang="en-US" sz="2400" dirty="0"/>
                        <a:t>1, 3</a:t>
                      </a:r>
                    </a:p>
                  </a:txBody>
                  <a:tcPr anchor="ctr"/>
                </a:tc>
                <a:tc>
                  <a:txBody>
                    <a:bodyPr/>
                    <a:lstStyle/>
                    <a:p>
                      <a:pPr algn="ctr"/>
                      <a:r>
                        <a:rPr lang="en-US" sz="2400" dirty="0"/>
                        <a:t>1</a:t>
                      </a:r>
                    </a:p>
                  </a:txBody>
                  <a:tcPr anchor="ctr"/>
                </a:tc>
                <a:extLst>
                  <a:ext uri="{0D108BD9-81ED-4DB2-BD59-A6C34878D82A}">
                    <a16:rowId xmlns:a16="http://schemas.microsoft.com/office/drawing/2014/main" val="1783767057"/>
                  </a:ext>
                </a:extLst>
              </a:tr>
              <a:tr h="370840">
                <a:tc>
                  <a:txBody>
                    <a:bodyPr/>
                    <a:lstStyle/>
                    <a:p>
                      <a:pPr algn="ctr"/>
                      <a:r>
                        <a:rPr lang="en-US" sz="2400" dirty="0"/>
                        <a:t>5</a:t>
                      </a:r>
                    </a:p>
                  </a:txBody>
                  <a:tcPr anchor="ctr"/>
                </a:tc>
                <a:tc>
                  <a:txBody>
                    <a:bodyPr/>
                    <a:lstStyle/>
                    <a:p>
                      <a:pPr algn="ctr"/>
                      <a:r>
                        <a:rPr lang="en-US" sz="2400" dirty="0" err="1"/>
                        <a:t>acabc</a:t>
                      </a:r>
                      <a:endParaRPr lang="en-US" sz="2400" dirty="0"/>
                    </a:p>
                  </a:txBody>
                  <a:tcPr anchor="ctr"/>
                </a:tc>
                <a:tc>
                  <a:txBody>
                    <a:bodyPr/>
                    <a:lstStyle/>
                    <a:p>
                      <a:pPr algn="ctr"/>
                      <a:r>
                        <a:rPr lang="en-US" sz="2400" dirty="0"/>
                        <a:t>2</a:t>
                      </a:r>
                    </a:p>
                  </a:txBody>
                  <a:tcPr anchor="ctr"/>
                </a:tc>
                <a:tc>
                  <a:txBody>
                    <a:bodyPr/>
                    <a:lstStyle/>
                    <a:p>
                      <a:pPr algn="ctr"/>
                      <a:r>
                        <a:rPr lang="en-US" sz="2400" dirty="0"/>
                        <a:t>2</a:t>
                      </a:r>
                    </a:p>
                  </a:txBody>
                  <a:tcPr anchor="ctr"/>
                </a:tc>
                <a:extLst>
                  <a:ext uri="{0D108BD9-81ED-4DB2-BD59-A6C34878D82A}">
                    <a16:rowId xmlns:a16="http://schemas.microsoft.com/office/drawing/2014/main" val="2750574816"/>
                  </a:ext>
                </a:extLst>
              </a:tr>
              <a:tr h="370840">
                <a:tc>
                  <a:txBody>
                    <a:bodyPr/>
                    <a:lstStyle/>
                    <a:p>
                      <a:pPr algn="ctr"/>
                      <a:r>
                        <a:rPr lang="en-US" sz="2400" dirty="0"/>
                        <a:t>6</a:t>
                      </a:r>
                    </a:p>
                  </a:txBody>
                  <a:tcPr anchor="ctr"/>
                </a:tc>
                <a:tc>
                  <a:txBody>
                    <a:bodyPr/>
                    <a:lstStyle/>
                    <a:p>
                      <a:pPr algn="ctr"/>
                      <a:r>
                        <a:rPr lang="en-US" sz="2400" dirty="0" err="1"/>
                        <a:t>aacbc</a:t>
                      </a:r>
                      <a:endParaRPr lang="en-US" sz="2400" dirty="0"/>
                    </a:p>
                  </a:txBody>
                  <a:tcPr anchor="ctr"/>
                </a:tc>
                <a:tc>
                  <a:txBody>
                    <a:bodyPr/>
                    <a:lstStyle/>
                    <a:p>
                      <a:pPr algn="ctr"/>
                      <a:r>
                        <a:rPr lang="en-US" sz="2400" dirty="0"/>
                        <a:t>3</a:t>
                      </a:r>
                    </a:p>
                  </a:txBody>
                  <a:tcPr anchor="ctr"/>
                </a:tc>
                <a:tc>
                  <a:txBody>
                    <a:bodyPr/>
                    <a:lstStyle/>
                    <a:p>
                      <a:pPr algn="ctr"/>
                      <a:r>
                        <a:rPr lang="en-US" sz="2400" dirty="0"/>
                        <a:t>3</a:t>
                      </a:r>
                    </a:p>
                  </a:txBody>
                  <a:tcPr anchor="ctr"/>
                </a:tc>
                <a:extLst>
                  <a:ext uri="{0D108BD9-81ED-4DB2-BD59-A6C34878D82A}">
                    <a16:rowId xmlns:a16="http://schemas.microsoft.com/office/drawing/2014/main" val="643913600"/>
                  </a:ext>
                </a:extLst>
              </a:tr>
              <a:tr h="370840">
                <a:tc>
                  <a:txBody>
                    <a:bodyPr/>
                    <a:lstStyle/>
                    <a:p>
                      <a:pPr algn="ctr"/>
                      <a:r>
                        <a:rPr lang="en-US" sz="2400" dirty="0"/>
                        <a:t>7</a:t>
                      </a:r>
                    </a:p>
                  </a:txBody>
                  <a:tcPr anchor="ctr"/>
                </a:tc>
                <a:tc>
                  <a:txBody>
                    <a:bodyPr/>
                    <a:lstStyle/>
                    <a:p>
                      <a:pPr algn="ctr"/>
                      <a:r>
                        <a:rPr lang="en-US" sz="2400" dirty="0" err="1"/>
                        <a:t>aabcc</a:t>
                      </a:r>
                      <a:endParaRPr lang="en-US" sz="2400" dirty="0"/>
                    </a:p>
                  </a:txBody>
                  <a:tcPr anchor="ctr"/>
                </a:tc>
                <a:tc>
                  <a:txBody>
                    <a:bodyPr/>
                    <a:lstStyle/>
                    <a:p>
                      <a:pPr algn="ctr"/>
                      <a:r>
                        <a:rPr lang="en-US" sz="2400" dirty="0"/>
                        <a:t>Ø</a:t>
                      </a:r>
                    </a:p>
                  </a:txBody>
                  <a:tcPr anchor="ctr"/>
                </a:tc>
                <a:tc>
                  <a:txBody>
                    <a:bodyPr/>
                    <a:lstStyle/>
                    <a:p>
                      <a:pPr algn="ctr"/>
                      <a:r>
                        <a:rPr lang="en-US" sz="2400" dirty="0"/>
                        <a:t>Halt</a:t>
                      </a:r>
                    </a:p>
                  </a:txBody>
                  <a:tcPr anchor="ctr"/>
                </a:tc>
                <a:extLst>
                  <a:ext uri="{0D108BD9-81ED-4DB2-BD59-A6C34878D82A}">
                    <a16:rowId xmlns:a16="http://schemas.microsoft.com/office/drawing/2014/main" val="4216361744"/>
                  </a:ext>
                </a:extLst>
              </a:tr>
            </a:tbl>
          </a:graphicData>
        </a:graphic>
      </p:graphicFrame>
      <p:sp>
        <p:nvSpPr>
          <p:cNvPr id="6" name="TextBox 5">
            <a:extLst>
              <a:ext uri="{FF2B5EF4-FFF2-40B4-BE49-F238E27FC236}">
                <a16:creationId xmlns:a16="http://schemas.microsoft.com/office/drawing/2014/main" id="{0A5395DE-7846-B867-E2C0-4AE104821A82}"/>
              </a:ext>
            </a:extLst>
          </p:cNvPr>
          <p:cNvSpPr txBox="1"/>
          <p:nvPr/>
        </p:nvSpPr>
        <p:spPr>
          <a:xfrm>
            <a:off x="328578" y="1117600"/>
            <a:ext cx="10021651" cy="1323439"/>
          </a:xfrm>
          <a:prstGeom prst="rect">
            <a:avLst/>
          </a:prstGeom>
          <a:noFill/>
        </p:spPr>
        <p:txBody>
          <a:bodyPr wrap="square">
            <a:spAutoFit/>
          </a:bodyPr>
          <a:lstStyle/>
          <a:p>
            <a:r>
              <a:rPr lang="en-US" sz="2000" dirty="0"/>
              <a:t>WM: </a:t>
            </a:r>
            <a:r>
              <a:rPr lang="en-US" sz="2000" dirty="0" err="1"/>
              <a:t>cbaca</a:t>
            </a:r>
            <a:r>
              <a:rPr lang="en-US" sz="2000" dirty="0"/>
              <a:t>              Production Rule set:</a:t>
            </a:r>
          </a:p>
          <a:p>
            <a:pPr lvl="8"/>
            <a:r>
              <a:rPr lang="en-US" sz="2000" dirty="0"/>
              <a:t>             </a:t>
            </a:r>
            <a:r>
              <a:rPr lang="en-US" sz="2000" dirty="0" err="1"/>
              <a:t>ba</a:t>
            </a:r>
            <a:r>
              <a:rPr lang="en-US" sz="2000" dirty="0"/>
              <a:t> </a:t>
            </a:r>
            <a:r>
              <a:rPr lang="el-GR" sz="2000" dirty="0"/>
              <a:t>⇒</a:t>
            </a:r>
            <a:r>
              <a:rPr lang="en-US" sz="2000" dirty="0"/>
              <a:t> ab</a:t>
            </a:r>
          </a:p>
          <a:p>
            <a:pPr lvl="8"/>
            <a:r>
              <a:rPr lang="en-US" sz="2000" dirty="0"/>
              <a:t>             ca </a:t>
            </a:r>
            <a:r>
              <a:rPr lang="el-GR" sz="2000" dirty="0"/>
              <a:t>⇒</a:t>
            </a:r>
            <a:r>
              <a:rPr lang="en-US" sz="2000" dirty="0"/>
              <a:t> ac</a:t>
            </a:r>
          </a:p>
          <a:p>
            <a:pPr lvl="8"/>
            <a:r>
              <a:rPr lang="en-US" sz="2000" dirty="0"/>
              <a:t>             </a:t>
            </a:r>
            <a:r>
              <a:rPr lang="en-US" sz="2000" dirty="0" err="1"/>
              <a:t>cb</a:t>
            </a:r>
            <a:r>
              <a:rPr lang="en-US" sz="2000" dirty="0"/>
              <a:t> </a:t>
            </a:r>
            <a:r>
              <a:rPr lang="el-GR" sz="2000" dirty="0"/>
              <a:t>⇒</a:t>
            </a:r>
            <a:r>
              <a:rPr lang="en-US" sz="2000" dirty="0"/>
              <a:t> </a:t>
            </a:r>
            <a:r>
              <a:rPr lang="en-US" sz="2000" dirty="0" err="1"/>
              <a:t>bc</a:t>
            </a:r>
            <a:endParaRPr lang="en-US" sz="2000" dirty="0"/>
          </a:p>
        </p:txBody>
      </p:sp>
    </p:spTree>
    <p:extLst>
      <p:ext uri="{BB962C8B-B14F-4D97-AF65-F5344CB8AC3E}">
        <p14:creationId xmlns:p14="http://schemas.microsoft.com/office/powerpoint/2010/main" val="11874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3A0E-3F5C-7DBC-8D1C-2036C1A278D7}"/>
              </a:ext>
            </a:extLst>
          </p:cNvPr>
          <p:cNvSpPr>
            <a:spLocks noGrp="1"/>
          </p:cNvSpPr>
          <p:nvPr>
            <p:ph type="title"/>
          </p:nvPr>
        </p:nvSpPr>
        <p:spPr/>
        <p:txBody>
          <a:bodyPr/>
          <a:lstStyle/>
          <a:p>
            <a:r>
              <a:rPr lang="en-US" dirty="0"/>
              <a:t>Conflict Resolution Strategies</a:t>
            </a:r>
          </a:p>
        </p:txBody>
      </p:sp>
      <p:sp>
        <p:nvSpPr>
          <p:cNvPr id="3" name="Content Placeholder 2">
            <a:extLst>
              <a:ext uri="{FF2B5EF4-FFF2-40B4-BE49-F238E27FC236}">
                <a16:creationId xmlns:a16="http://schemas.microsoft.com/office/drawing/2014/main" id="{2FFF0534-FA76-2772-0191-87D193814878}"/>
              </a:ext>
            </a:extLst>
          </p:cNvPr>
          <p:cNvSpPr>
            <a:spLocks noGrp="1"/>
          </p:cNvSpPr>
          <p:nvPr>
            <p:ph idx="1"/>
          </p:nvPr>
        </p:nvSpPr>
        <p:spPr>
          <a:xfrm>
            <a:off x="406400" y="1202448"/>
            <a:ext cx="11379200" cy="5324811"/>
          </a:xfrm>
        </p:spPr>
        <p:txBody>
          <a:bodyPr/>
          <a:lstStyle/>
          <a:p>
            <a:r>
              <a:rPr lang="en-US" sz="2800" dirty="0"/>
              <a:t>Refractoriness:</a:t>
            </a:r>
          </a:p>
          <a:p>
            <a:pPr lvl="1"/>
            <a:r>
              <a:rPr lang="en-US" sz="2400" dirty="0"/>
              <a:t>The same rule should not be fired more than once.</a:t>
            </a:r>
          </a:p>
          <a:p>
            <a:r>
              <a:rPr lang="en-US" sz="2800" dirty="0"/>
              <a:t>Recency:</a:t>
            </a:r>
          </a:p>
          <a:p>
            <a:pPr lvl="1"/>
            <a:r>
              <a:rPr lang="en-US" sz="2400" dirty="0"/>
              <a:t>Uses most recent elements of the WM for instantiating one of the rules.</a:t>
            </a:r>
          </a:p>
          <a:p>
            <a:r>
              <a:rPr lang="en-US" sz="2800" dirty="0"/>
              <a:t>Specificity:</a:t>
            </a:r>
          </a:p>
          <a:p>
            <a:pPr lvl="1"/>
            <a:r>
              <a:rPr lang="en-US" sz="2400" dirty="0"/>
              <a:t>The rule with more number of condition clauses be fired. </a:t>
            </a:r>
          </a:p>
          <a:p>
            <a:pPr lvl="1"/>
            <a:r>
              <a:rPr lang="en-US" sz="2400" dirty="0"/>
              <a:t>KB:                                                                              WM: </a:t>
            </a:r>
          </a:p>
          <a:p>
            <a:pPr lvl="2"/>
            <a:r>
              <a:rPr lang="nb-NO" sz="2000" dirty="0"/>
              <a:t>PR1: Bird(</a:t>
            </a:r>
            <a:r>
              <a:rPr lang="nb-NO" sz="2000" i="1" dirty="0"/>
              <a:t>x</a:t>
            </a:r>
            <a:r>
              <a:rPr lang="nb-NO" sz="2000" dirty="0"/>
              <a:t>) → Fly(</a:t>
            </a:r>
            <a:r>
              <a:rPr lang="nb-NO" sz="2000" i="1" dirty="0"/>
              <a:t>x</a:t>
            </a:r>
            <a:r>
              <a:rPr lang="nb-NO" sz="2000" dirty="0"/>
              <a:t>)                                                                 </a:t>
            </a:r>
            <a:r>
              <a:rPr lang="en-US" sz="2000" dirty="0"/>
              <a:t>Bird(</a:t>
            </a:r>
            <a:r>
              <a:rPr lang="en-US" sz="2000" i="1" dirty="0"/>
              <a:t>parrot</a:t>
            </a:r>
            <a:r>
              <a:rPr lang="en-US" sz="2000" dirty="0"/>
              <a:t>), </a:t>
            </a:r>
            <a:endParaRPr lang="nb-NO" sz="2000" dirty="0"/>
          </a:p>
          <a:p>
            <a:pPr lvl="2"/>
            <a:r>
              <a:rPr lang="nb-NO" sz="2000" dirty="0"/>
              <a:t>PR2: Bird(</a:t>
            </a:r>
            <a:r>
              <a:rPr lang="nb-NO" sz="2000" i="1" dirty="0"/>
              <a:t>x</a:t>
            </a:r>
            <a:r>
              <a:rPr lang="nb-NO" sz="2000" dirty="0"/>
              <a:t>), Not emu(</a:t>
            </a:r>
            <a:r>
              <a:rPr lang="nb-NO" sz="2000" i="1" dirty="0"/>
              <a:t>x</a:t>
            </a:r>
            <a:r>
              <a:rPr lang="nb-NO" sz="2000" dirty="0"/>
              <a:t>) → Fly(</a:t>
            </a:r>
            <a:r>
              <a:rPr lang="nb-NO" sz="2000" i="1" dirty="0"/>
              <a:t>x</a:t>
            </a:r>
            <a:r>
              <a:rPr lang="nb-NO" sz="2000" dirty="0"/>
              <a:t>)                                         </a:t>
            </a:r>
            <a:r>
              <a:rPr lang="en-US" sz="2000" dirty="0"/>
              <a:t>Not emu(</a:t>
            </a:r>
            <a:r>
              <a:rPr lang="en-US" sz="2000" i="1" dirty="0"/>
              <a:t>parrot</a:t>
            </a:r>
            <a:r>
              <a:rPr lang="en-US" sz="2000" dirty="0"/>
              <a:t>)</a:t>
            </a:r>
          </a:p>
          <a:p>
            <a:pPr lvl="2"/>
            <a:endParaRPr lang="nb-NO" sz="2000" dirty="0"/>
          </a:p>
          <a:p>
            <a:pPr lvl="1"/>
            <a:r>
              <a:rPr lang="en-US" sz="2400" dirty="0"/>
              <a:t>The second rule should be fired</a:t>
            </a:r>
            <a:endParaRPr lang="en-US" sz="2000" dirty="0"/>
          </a:p>
          <a:p>
            <a:pPr lvl="1"/>
            <a:endParaRPr lang="en-US" sz="2400" dirty="0"/>
          </a:p>
        </p:txBody>
      </p:sp>
    </p:spTree>
    <p:extLst>
      <p:ext uri="{BB962C8B-B14F-4D97-AF65-F5344CB8AC3E}">
        <p14:creationId xmlns:p14="http://schemas.microsoft.com/office/powerpoint/2010/main" val="313084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5CF3-0E60-4CA9-C77F-4F903BF65ECC}"/>
              </a:ext>
            </a:extLst>
          </p:cNvPr>
          <p:cNvSpPr>
            <a:spLocks noGrp="1"/>
          </p:cNvSpPr>
          <p:nvPr>
            <p:ph type="title"/>
          </p:nvPr>
        </p:nvSpPr>
        <p:spPr/>
        <p:txBody>
          <a:bodyPr/>
          <a:lstStyle/>
          <a:p>
            <a:r>
              <a:rPr lang="en-US" dirty="0"/>
              <a:t>                                      Architecture</a:t>
            </a:r>
          </a:p>
        </p:txBody>
      </p:sp>
      <p:pic>
        <p:nvPicPr>
          <p:cNvPr id="5" name="Content Placeholder 4">
            <a:extLst>
              <a:ext uri="{FF2B5EF4-FFF2-40B4-BE49-F238E27FC236}">
                <a16:creationId xmlns:a16="http://schemas.microsoft.com/office/drawing/2014/main" id="{1C86EC64-FF16-6466-1140-C266151598FB}"/>
              </a:ext>
            </a:extLst>
          </p:cNvPr>
          <p:cNvPicPr>
            <a:picLocks noGrp="1" noChangeAspect="1"/>
          </p:cNvPicPr>
          <p:nvPr>
            <p:ph idx="1"/>
          </p:nvPr>
        </p:nvPicPr>
        <p:blipFill>
          <a:blip r:embed="rId2"/>
          <a:stretch>
            <a:fillRect/>
          </a:stretch>
        </p:blipFill>
        <p:spPr>
          <a:xfrm>
            <a:off x="0" y="-19459"/>
            <a:ext cx="5251406" cy="6858000"/>
          </a:xfrm>
        </p:spPr>
      </p:pic>
      <p:sp>
        <p:nvSpPr>
          <p:cNvPr id="6" name="TextBox 5">
            <a:extLst>
              <a:ext uri="{FF2B5EF4-FFF2-40B4-BE49-F238E27FC236}">
                <a16:creationId xmlns:a16="http://schemas.microsoft.com/office/drawing/2014/main" id="{897EEBE8-F629-251C-1DDA-4BE7B8FA2449}"/>
              </a:ext>
            </a:extLst>
          </p:cNvPr>
          <p:cNvSpPr txBox="1"/>
          <p:nvPr/>
        </p:nvSpPr>
        <p:spPr>
          <a:xfrm>
            <a:off x="6605081" y="1848256"/>
            <a:ext cx="4484452" cy="3330142"/>
          </a:xfrm>
          <a:prstGeom prst="rect">
            <a:avLst/>
          </a:prstGeom>
          <a:noFill/>
        </p:spPr>
        <p:txBody>
          <a:bodyPr wrap="square" rtlCol="0">
            <a:spAutoFit/>
          </a:bodyPr>
          <a:lstStyle/>
          <a:p>
            <a:pPr marL="342874" indent="-342874">
              <a:spcBef>
                <a:spcPct val="20000"/>
              </a:spcBef>
              <a:buClr>
                <a:schemeClr val="accent2"/>
              </a:buClr>
              <a:buFont typeface="Wingdings" pitchFamily="2" charset="2"/>
              <a:buChar char="§"/>
            </a:pPr>
            <a:r>
              <a:rPr lang="en-US" sz="2800" dirty="0">
                <a:solidFill>
                  <a:schemeClr val="accent2"/>
                </a:solidFill>
                <a:latin typeface="Calibri" pitchFamily="34" charset="0"/>
                <a:cs typeface="+mn-cs"/>
              </a:rPr>
              <a:t>Production Rules </a:t>
            </a:r>
          </a:p>
          <a:p>
            <a:pPr marL="342874" indent="-342874">
              <a:spcBef>
                <a:spcPct val="20000"/>
              </a:spcBef>
              <a:buClr>
                <a:schemeClr val="accent2"/>
              </a:buClr>
              <a:buFont typeface="Wingdings" pitchFamily="2" charset="2"/>
              <a:buChar char="§"/>
            </a:pPr>
            <a:r>
              <a:rPr lang="en-US" sz="2800" dirty="0">
                <a:solidFill>
                  <a:schemeClr val="accent2"/>
                </a:solidFill>
                <a:latin typeface="Calibri" pitchFamily="34" charset="0"/>
                <a:cs typeface="+mn-cs"/>
              </a:rPr>
              <a:t>Working Memory</a:t>
            </a:r>
          </a:p>
          <a:p>
            <a:pPr marL="342874" indent="-342874">
              <a:spcBef>
                <a:spcPct val="20000"/>
              </a:spcBef>
              <a:buClr>
                <a:schemeClr val="accent2"/>
              </a:buClr>
              <a:buFont typeface="Wingdings" pitchFamily="2" charset="2"/>
              <a:buChar char="§"/>
            </a:pPr>
            <a:r>
              <a:rPr lang="en-US" sz="2800" dirty="0">
                <a:solidFill>
                  <a:schemeClr val="accent2"/>
                </a:solidFill>
                <a:latin typeface="Calibri" pitchFamily="34" charset="0"/>
                <a:cs typeface="+mn-cs"/>
              </a:rPr>
              <a:t>Control Unit / Interpreter</a:t>
            </a:r>
          </a:p>
          <a:p>
            <a:pPr marL="800052" lvl="1" indent="-342874">
              <a:spcBef>
                <a:spcPct val="20000"/>
              </a:spcBef>
              <a:buClr>
                <a:schemeClr val="accent2"/>
              </a:buClr>
              <a:buFont typeface="Wingdings" pitchFamily="2" charset="2"/>
              <a:buChar char="§"/>
            </a:pPr>
            <a:r>
              <a:rPr lang="en-US" sz="2400" dirty="0">
                <a:solidFill>
                  <a:schemeClr val="accent2"/>
                </a:solidFill>
                <a:latin typeface="Calibri" pitchFamily="34" charset="0"/>
                <a:cs typeface="+mn-cs"/>
              </a:rPr>
              <a:t>Search Unit</a:t>
            </a:r>
          </a:p>
          <a:p>
            <a:pPr marL="800052" lvl="1" indent="-342874">
              <a:spcBef>
                <a:spcPct val="20000"/>
              </a:spcBef>
              <a:buClr>
                <a:schemeClr val="accent2"/>
              </a:buClr>
              <a:buFont typeface="Wingdings" pitchFamily="2" charset="2"/>
              <a:buChar char="§"/>
            </a:pPr>
            <a:r>
              <a:rPr lang="en-US" sz="2400" dirty="0">
                <a:solidFill>
                  <a:schemeClr val="accent2"/>
                </a:solidFill>
                <a:latin typeface="Calibri" pitchFamily="34" charset="0"/>
                <a:cs typeface="+mn-cs"/>
              </a:rPr>
              <a:t>Conflict Resolver</a:t>
            </a:r>
          </a:p>
          <a:p>
            <a:pPr marL="800052" lvl="1" indent="-342874">
              <a:spcBef>
                <a:spcPct val="20000"/>
              </a:spcBef>
              <a:buClr>
                <a:schemeClr val="accent2"/>
              </a:buClr>
              <a:buFont typeface="Wingdings" pitchFamily="2" charset="2"/>
              <a:buChar char="§"/>
            </a:pPr>
            <a:r>
              <a:rPr lang="en-US" sz="2400" dirty="0">
                <a:solidFill>
                  <a:schemeClr val="accent2"/>
                </a:solidFill>
                <a:latin typeface="Calibri" pitchFamily="34" charset="0"/>
                <a:cs typeface="+mn-cs"/>
              </a:rPr>
              <a:t>Rule Firing Controller</a:t>
            </a:r>
          </a:p>
          <a:p>
            <a:pPr marL="800052" lvl="1" indent="-342874">
              <a:spcBef>
                <a:spcPct val="20000"/>
              </a:spcBef>
              <a:buClr>
                <a:schemeClr val="accent2"/>
              </a:buClr>
              <a:buFont typeface="Wingdings" pitchFamily="2" charset="2"/>
              <a:buChar char="§"/>
            </a:pPr>
            <a:r>
              <a:rPr lang="en-US" sz="2400" dirty="0">
                <a:solidFill>
                  <a:schemeClr val="accent2"/>
                </a:solidFill>
                <a:latin typeface="Calibri" pitchFamily="34" charset="0"/>
                <a:cs typeface="+mn-cs"/>
              </a:rPr>
              <a:t>Decision Making </a:t>
            </a:r>
          </a:p>
        </p:txBody>
      </p:sp>
    </p:spTree>
    <p:extLst>
      <p:ext uri="{BB962C8B-B14F-4D97-AF65-F5344CB8AC3E}">
        <p14:creationId xmlns:p14="http://schemas.microsoft.com/office/powerpoint/2010/main" val="389297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120F-2832-D2E6-4336-A46F9B432925}"/>
              </a:ext>
            </a:extLst>
          </p:cNvPr>
          <p:cNvSpPr>
            <a:spLocks noGrp="1"/>
          </p:cNvSpPr>
          <p:nvPr>
            <p:ph type="title"/>
          </p:nvPr>
        </p:nvSpPr>
        <p:spPr/>
        <p:txBody>
          <a:bodyPr/>
          <a:lstStyle/>
          <a:p>
            <a:r>
              <a:rPr lang="en-US" dirty="0"/>
              <a:t>Inference Procedure</a:t>
            </a:r>
          </a:p>
        </p:txBody>
      </p:sp>
      <p:sp>
        <p:nvSpPr>
          <p:cNvPr id="3" name="Content Placeholder 2">
            <a:extLst>
              <a:ext uri="{FF2B5EF4-FFF2-40B4-BE49-F238E27FC236}">
                <a16:creationId xmlns:a16="http://schemas.microsoft.com/office/drawing/2014/main" id="{28CB00DC-2094-8AFB-9F16-2FB3B2E37FA3}"/>
              </a:ext>
            </a:extLst>
          </p:cNvPr>
          <p:cNvSpPr>
            <a:spLocks noGrp="1"/>
          </p:cNvSpPr>
          <p:nvPr>
            <p:ph idx="1"/>
          </p:nvPr>
        </p:nvSpPr>
        <p:spPr/>
        <p:txBody>
          <a:bodyPr/>
          <a:lstStyle/>
          <a:p>
            <a:r>
              <a:rPr lang="en-US" dirty="0"/>
              <a:t>Forward Chaining</a:t>
            </a:r>
          </a:p>
          <a:p>
            <a:pPr lvl="1"/>
            <a:r>
              <a:rPr lang="en-US" dirty="0"/>
              <a:t>Data-driven inference</a:t>
            </a:r>
          </a:p>
          <a:p>
            <a:pPr lvl="2"/>
            <a:r>
              <a:rPr lang="en-US" dirty="0"/>
              <a:t>Starting from the current state</a:t>
            </a:r>
          </a:p>
          <a:p>
            <a:pPr lvl="2"/>
            <a:r>
              <a:rPr lang="en-US" dirty="0"/>
              <a:t>Matching the condition of the rules (the IF parts)</a:t>
            </a:r>
          </a:p>
          <a:p>
            <a:pPr lvl="2"/>
            <a:r>
              <a:rPr lang="en-US" dirty="0"/>
              <a:t>Performing the corresponding actions (the THEN parts) </a:t>
            </a:r>
          </a:p>
          <a:p>
            <a:pPr lvl="2"/>
            <a:r>
              <a:rPr lang="en-US" dirty="0"/>
              <a:t>Update the WM</a:t>
            </a:r>
          </a:p>
          <a:p>
            <a:r>
              <a:rPr lang="en-US" dirty="0"/>
              <a:t>Backward Chaining </a:t>
            </a:r>
          </a:p>
          <a:p>
            <a:pPr lvl="1"/>
            <a:r>
              <a:rPr lang="en-US" dirty="0"/>
              <a:t>Goal-driven inference:</a:t>
            </a:r>
          </a:p>
          <a:p>
            <a:pPr lvl="2"/>
            <a:r>
              <a:rPr lang="en-US" dirty="0"/>
              <a:t>looking at the WM to see if the sub-goal states already exist there.</a:t>
            </a:r>
          </a:p>
          <a:p>
            <a:pPr lvl="2"/>
            <a:r>
              <a:rPr lang="en-US" dirty="0"/>
              <a:t>If not, the actions (the THEN parts) of the rules that will establish the sub-goals are identified</a:t>
            </a:r>
          </a:p>
          <a:p>
            <a:pPr lvl="2"/>
            <a:r>
              <a:rPr lang="en-US" dirty="0"/>
              <a:t>new sub-goals are set up for achieving the premises of those rules (the IF parts).</a:t>
            </a:r>
          </a:p>
          <a:p>
            <a:pPr lvl="1"/>
            <a:endParaRPr lang="en-US" dirty="0"/>
          </a:p>
        </p:txBody>
      </p:sp>
    </p:spTree>
    <p:extLst>
      <p:ext uri="{BB962C8B-B14F-4D97-AF65-F5344CB8AC3E}">
        <p14:creationId xmlns:p14="http://schemas.microsoft.com/office/powerpoint/2010/main" val="51201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81B0-F85A-B6D9-3606-13963A61C9A4}"/>
              </a:ext>
            </a:extLst>
          </p:cNvPr>
          <p:cNvSpPr>
            <a:spLocks noGrp="1"/>
          </p:cNvSpPr>
          <p:nvPr>
            <p:ph type="title"/>
          </p:nvPr>
        </p:nvSpPr>
        <p:spPr/>
        <p:txBody>
          <a:bodyPr/>
          <a:lstStyle/>
          <a:p>
            <a:r>
              <a:rPr lang="en-US" dirty="0"/>
              <a:t>Forward Chaining</a:t>
            </a:r>
          </a:p>
        </p:txBody>
      </p:sp>
      <p:pic>
        <p:nvPicPr>
          <p:cNvPr id="5" name="Picture 4">
            <a:extLst>
              <a:ext uri="{FF2B5EF4-FFF2-40B4-BE49-F238E27FC236}">
                <a16:creationId xmlns:a16="http://schemas.microsoft.com/office/drawing/2014/main" id="{B61E0B89-6D76-5110-5632-62C4FA0C2E26}"/>
              </a:ext>
            </a:extLst>
          </p:cNvPr>
          <p:cNvPicPr>
            <a:picLocks noChangeAspect="1"/>
          </p:cNvPicPr>
          <p:nvPr/>
        </p:nvPicPr>
        <p:blipFill>
          <a:blip r:embed="rId2"/>
          <a:stretch>
            <a:fillRect/>
          </a:stretch>
        </p:blipFill>
        <p:spPr>
          <a:xfrm>
            <a:off x="1878314" y="1585609"/>
            <a:ext cx="9137925" cy="4403691"/>
          </a:xfrm>
          <a:prstGeom prst="rect">
            <a:avLst/>
          </a:prstGeom>
        </p:spPr>
      </p:pic>
      <p:sp>
        <p:nvSpPr>
          <p:cNvPr id="7" name="TextBox 6">
            <a:extLst>
              <a:ext uri="{FF2B5EF4-FFF2-40B4-BE49-F238E27FC236}">
                <a16:creationId xmlns:a16="http://schemas.microsoft.com/office/drawing/2014/main" id="{A79457F7-C692-6033-1045-542FB024E2A2}"/>
              </a:ext>
            </a:extLst>
          </p:cNvPr>
          <p:cNvSpPr txBox="1"/>
          <p:nvPr/>
        </p:nvSpPr>
        <p:spPr>
          <a:xfrm>
            <a:off x="1175761" y="6087977"/>
            <a:ext cx="10676646" cy="400110"/>
          </a:xfrm>
          <a:prstGeom prst="rect">
            <a:avLst/>
          </a:prstGeom>
          <a:noFill/>
        </p:spPr>
        <p:txBody>
          <a:bodyPr wrap="square">
            <a:spAutoFit/>
          </a:bodyPr>
          <a:lstStyle/>
          <a:p>
            <a:pPr marL="285750" indent="-285750">
              <a:buFont typeface="Wingdings" panose="05000000000000000000" pitchFamily="2" charset="2"/>
              <a:buChar char="§"/>
            </a:pPr>
            <a:r>
              <a:rPr lang="en-US" sz="2000" dirty="0">
                <a:solidFill>
                  <a:srgbClr val="2D2D8A"/>
                </a:solidFill>
              </a:rPr>
              <a:t>The process continues until no more rules can be applied, or some cycle limit is met</a:t>
            </a:r>
          </a:p>
        </p:txBody>
      </p:sp>
    </p:spTree>
    <p:extLst>
      <p:ext uri="{BB962C8B-B14F-4D97-AF65-F5344CB8AC3E}">
        <p14:creationId xmlns:p14="http://schemas.microsoft.com/office/powerpoint/2010/main" val="277268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3F91-A85B-E2E2-D101-DC479A53631C}"/>
              </a:ext>
            </a:extLst>
          </p:cNvPr>
          <p:cNvSpPr>
            <a:spLocks noGrp="1"/>
          </p:cNvSpPr>
          <p:nvPr>
            <p:ph type="title"/>
          </p:nvPr>
        </p:nvSpPr>
        <p:spPr/>
        <p:txBody>
          <a:bodyPr/>
          <a:lstStyle/>
          <a:p>
            <a:r>
              <a:rPr lang="en-US" dirty="0"/>
              <a:t>The Forward Inference Chain</a:t>
            </a:r>
          </a:p>
        </p:txBody>
      </p:sp>
      <p:sp>
        <p:nvSpPr>
          <p:cNvPr id="3" name="Content Placeholder 2">
            <a:extLst>
              <a:ext uri="{FF2B5EF4-FFF2-40B4-BE49-F238E27FC236}">
                <a16:creationId xmlns:a16="http://schemas.microsoft.com/office/drawing/2014/main" id="{762D60E7-F2DA-0C8E-A46D-158782294D1B}"/>
              </a:ext>
            </a:extLst>
          </p:cNvPr>
          <p:cNvSpPr>
            <a:spLocks noGrp="1"/>
          </p:cNvSpPr>
          <p:nvPr>
            <p:ph idx="1"/>
          </p:nvPr>
        </p:nvSpPr>
        <p:spPr>
          <a:xfrm>
            <a:off x="406400" y="1117600"/>
            <a:ext cx="11539166" cy="4729164"/>
          </a:xfrm>
        </p:spPr>
        <p:txBody>
          <a:bodyPr/>
          <a:lstStyle/>
          <a:p>
            <a:r>
              <a:rPr lang="en-US" sz="2400" dirty="0"/>
              <a:t>In this example there are no more rules, so we can draw the inference chain:</a:t>
            </a:r>
          </a:p>
          <a:p>
            <a:endParaRPr lang="en-US" sz="2400" dirty="0"/>
          </a:p>
          <a:p>
            <a:endParaRPr lang="en-US" sz="2400" dirty="0"/>
          </a:p>
          <a:p>
            <a:endParaRPr lang="en-US" sz="2400" dirty="0"/>
          </a:p>
          <a:p>
            <a:endParaRPr lang="en-US" sz="2400" dirty="0"/>
          </a:p>
          <a:p>
            <a:endParaRPr lang="en-US" sz="2400" dirty="0"/>
          </a:p>
          <a:p>
            <a:r>
              <a:rPr lang="en-US" sz="2400" dirty="0"/>
              <a:t>This seems simple enough, but in this case we only had a few initial facts, and a few rules</a:t>
            </a:r>
          </a:p>
          <a:p>
            <a:r>
              <a:rPr lang="en-US" sz="2400" dirty="0"/>
              <a:t>Generally, things will not be so straight forward.</a:t>
            </a:r>
          </a:p>
          <a:p>
            <a:r>
              <a:rPr lang="en-US" sz="2400" dirty="0"/>
              <a:t>Disadvantages:</a:t>
            </a:r>
          </a:p>
          <a:p>
            <a:pPr lvl="1"/>
            <a:r>
              <a:rPr lang="en-US" sz="2000" dirty="0"/>
              <a:t>Many rules may be applicable at each stage – so how should we choose which one to apply next at each stage?</a:t>
            </a:r>
          </a:p>
          <a:p>
            <a:pPr lvl="1"/>
            <a:r>
              <a:rPr lang="en-US" sz="2000" dirty="0"/>
              <a:t>The whole process is not directed towards a goal, so how do we know when to stop applying the rules?</a:t>
            </a:r>
          </a:p>
        </p:txBody>
      </p:sp>
      <p:pic>
        <p:nvPicPr>
          <p:cNvPr id="5" name="Picture 4">
            <a:extLst>
              <a:ext uri="{FF2B5EF4-FFF2-40B4-BE49-F238E27FC236}">
                <a16:creationId xmlns:a16="http://schemas.microsoft.com/office/drawing/2014/main" id="{58665967-A15F-01AA-3758-DAA9558E12F7}"/>
              </a:ext>
            </a:extLst>
          </p:cNvPr>
          <p:cNvPicPr>
            <a:picLocks noChangeAspect="1"/>
          </p:cNvPicPr>
          <p:nvPr/>
        </p:nvPicPr>
        <p:blipFill>
          <a:blip r:embed="rId2"/>
          <a:stretch>
            <a:fillRect/>
          </a:stretch>
        </p:blipFill>
        <p:spPr>
          <a:xfrm>
            <a:off x="3050736" y="1819275"/>
            <a:ext cx="4517383" cy="1787910"/>
          </a:xfrm>
          <a:prstGeom prst="rect">
            <a:avLst/>
          </a:prstGeom>
        </p:spPr>
      </p:pic>
    </p:spTree>
    <p:extLst>
      <p:ext uri="{BB962C8B-B14F-4D97-AF65-F5344CB8AC3E}">
        <p14:creationId xmlns:p14="http://schemas.microsoft.com/office/powerpoint/2010/main" val="88814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2389-4AB0-F565-93C1-560BA7E6FE6E}"/>
              </a:ext>
            </a:extLst>
          </p:cNvPr>
          <p:cNvSpPr>
            <a:spLocks noGrp="1"/>
          </p:cNvSpPr>
          <p:nvPr>
            <p:ph type="title"/>
          </p:nvPr>
        </p:nvSpPr>
        <p:spPr/>
        <p:txBody>
          <a:bodyPr/>
          <a:lstStyle/>
          <a:p>
            <a:r>
              <a:rPr lang="en-US" dirty="0"/>
              <a:t>Backward Chaining</a:t>
            </a:r>
          </a:p>
        </p:txBody>
      </p:sp>
      <p:pic>
        <p:nvPicPr>
          <p:cNvPr id="5" name="Picture 4">
            <a:extLst>
              <a:ext uri="{FF2B5EF4-FFF2-40B4-BE49-F238E27FC236}">
                <a16:creationId xmlns:a16="http://schemas.microsoft.com/office/drawing/2014/main" id="{1797710F-5BF0-E066-5A6D-A1F5F9503B6C}"/>
              </a:ext>
            </a:extLst>
          </p:cNvPr>
          <p:cNvPicPr>
            <a:picLocks noChangeAspect="1"/>
          </p:cNvPicPr>
          <p:nvPr/>
        </p:nvPicPr>
        <p:blipFill>
          <a:blip r:embed="rId2"/>
          <a:stretch>
            <a:fillRect/>
          </a:stretch>
        </p:blipFill>
        <p:spPr>
          <a:xfrm>
            <a:off x="-1" y="1657249"/>
            <a:ext cx="12192001" cy="4079954"/>
          </a:xfrm>
          <a:prstGeom prst="rect">
            <a:avLst/>
          </a:prstGeom>
        </p:spPr>
      </p:pic>
    </p:spTree>
    <p:extLst>
      <p:ext uri="{BB962C8B-B14F-4D97-AF65-F5344CB8AC3E}">
        <p14:creationId xmlns:p14="http://schemas.microsoft.com/office/powerpoint/2010/main" val="330106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7CE4-1419-B46B-A712-56990CECC147}"/>
              </a:ext>
            </a:extLst>
          </p:cNvPr>
          <p:cNvSpPr>
            <a:spLocks noGrp="1"/>
          </p:cNvSpPr>
          <p:nvPr>
            <p:ph type="title"/>
          </p:nvPr>
        </p:nvSpPr>
        <p:spPr/>
        <p:txBody>
          <a:bodyPr/>
          <a:lstStyle/>
          <a:p>
            <a:r>
              <a:rPr lang="en-US" dirty="0"/>
              <a:t>The Backward Inference Chain</a:t>
            </a:r>
          </a:p>
        </p:txBody>
      </p:sp>
      <p:sp>
        <p:nvSpPr>
          <p:cNvPr id="3" name="Content Placeholder 2">
            <a:extLst>
              <a:ext uri="{FF2B5EF4-FFF2-40B4-BE49-F238E27FC236}">
                <a16:creationId xmlns:a16="http://schemas.microsoft.com/office/drawing/2014/main" id="{228F15BB-0016-8323-193C-3BF72AC0D7E0}"/>
              </a:ext>
            </a:extLst>
          </p:cNvPr>
          <p:cNvSpPr>
            <a:spLocks noGrp="1"/>
          </p:cNvSpPr>
          <p:nvPr>
            <p:ph idx="1"/>
          </p:nvPr>
        </p:nvSpPr>
        <p:spPr>
          <a:xfrm>
            <a:off x="406400" y="1117600"/>
            <a:ext cx="11379200" cy="5409660"/>
          </a:xfrm>
        </p:spPr>
        <p:txBody>
          <a:bodyPr/>
          <a:lstStyle/>
          <a:p>
            <a:r>
              <a:rPr lang="en-US" sz="2400" dirty="0"/>
              <a:t>The first part of the chain works back from the goal until only the initial facts are required, at which point we know how to traverse the chain to achieve the goal state.</a:t>
            </a:r>
          </a:p>
          <a:p>
            <a:endParaRPr lang="en-US" sz="2400" dirty="0"/>
          </a:p>
          <a:p>
            <a:endParaRPr lang="en-US" sz="2400" dirty="0"/>
          </a:p>
          <a:p>
            <a:endParaRPr lang="en-US" sz="2400" dirty="0"/>
          </a:p>
          <a:p>
            <a:endParaRPr lang="en-US" sz="2400" dirty="0"/>
          </a:p>
          <a:p>
            <a:endParaRPr lang="en-US" sz="2400" dirty="0"/>
          </a:p>
          <a:p>
            <a:r>
              <a:rPr lang="en-US" sz="2400" dirty="0"/>
              <a:t>Advantage:</a:t>
            </a:r>
          </a:p>
          <a:p>
            <a:pPr lvl="1"/>
            <a:r>
              <a:rPr lang="en-US" sz="2000" dirty="0"/>
              <a:t>The search is goal directed, so we only apply the rules that are necessary to achieve the goal.</a:t>
            </a:r>
          </a:p>
          <a:p>
            <a:r>
              <a:rPr lang="en-US" sz="2400" dirty="0"/>
              <a:t>Disadvantage</a:t>
            </a:r>
          </a:p>
          <a:p>
            <a:pPr lvl="1"/>
            <a:r>
              <a:rPr lang="en-US" sz="2000" dirty="0"/>
              <a:t>A goal has to be known. Fortunately, most AI systems we are interested in can be formulated in a goal based fashion.</a:t>
            </a:r>
          </a:p>
        </p:txBody>
      </p:sp>
      <p:pic>
        <p:nvPicPr>
          <p:cNvPr id="5" name="Picture 4">
            <a:extLst>
              <a:ext uri="{FF2B5EF4-FFF2-40B4-BE49-F238E27FC236}">
                <a16:creationId xmlns:a16="http://schemas.microsoft.com/office/drawing/2014/main" id="{8981038E-120B-BDAA-D452-CB4F24891F19}"/>
              </a:ext>
            </a:extLst>
          </p:cNvPr>
          <p:cNvPicPr>
            <a:picLocks noChangeAspect="1"/>
          </p:cNvPicPr>
          <p:nvPr/>
        </p:nvPicPr>
        <p:blipFill>
          <a:blip r:embed="rId2"/>
          <a:stretch>
            <a:fillRect/>
          </a:stretch>
        </p:blipFill>
        <p:spPr>
          <a:xfrm>
            <a:off x="3236778" y="2046591"/>
            <a:ext cx="4881491" cy="1912566"/>
          </a:xfrm>
          <a:prstGeom prst="rect">
            <a:avLst/>
          </a:prstGeom>
        </p:spPr>
      </p:pic>
    </p:spTree>
    <p:extLst>
      <p:ext uri="{BB962C8B-B14F-4D97-AF65-F5344CB8AC3E}">
        <p14:creationId xmlns:p14="http://schemas.microsoft.com/office/powerpoint/2010/main" val="292728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28102" y="1117600"/>
            <a:ext cx="7404911" cy="5458298"/>
          </a:xfrm>
        </p:spPr>
        <p:txBody>
          <a:bodyPr/>
          <a:lstStyle/>
          <a:p>
            <a:pPr marL="0" indent="0">
              <a:buNone/>
            </a:pPr>
            <a:r>
              <a:rPr lang="en-US" sz="2400" b="1" dirty="0"/>
              <a:t>Production Rules: </a:t>
            </a:r>
          </a:p>
          <a:p>
            <a:pPr marL="0" indent="0">
              <a:buNone/>
            </a:pPr>
            <a:r>
              <a:rPr lang="en-US" sz="2000" dirty="0"/>
              <a:t>PR1: 	IF the ignition key is on</a:t>
            </a:r>
          </a:p>
          <a:p>
            <a:pPr marL="0" indent="0">
              <a:buNone/>
            </a:pPr>
            <a:r>
              <a:rPr lang="en-US" sz="2000" dirty="0"/>
              <a:t>	AND the engine won’t start</a:t>
            </a:r>
          </a:p>
          <a:p>
            <a:pPr marL="0" indent="0">
              <a:buNone/>
            </a:pPr>
            <a:r>
              <a:rPr lang="en-US" sz="2000" dirty="0"/>
              <a:t>	THEN the starting system (including battery) is faulty</a:t>
            </a:r>
          </a:p>
          <a:p>
            <a:pPr marL="0" indent="0">
              <a:buNone/>
            </a:pPr>
            <a:r>
              <a:rPr lang="en-US" sz="2000" dirty="0"/>
              <a:t>PR2: 	IF the starting system (including battery) is faulty </a:t>
            </a:r>
          </a:p>
          <a:p>
            <a:pPr marL="0" indent="0">
              <a:buNone/>
            </a:pPr>
            <a:r>
              <a:rPr lang="en-US" sz="2000" dirty="0"/>
              <a:t>	AND the headlights work</a:t>
            </a:r>
          </a:p>
          <a:p>
            <a:pPr marL="0" indent="0">
              <a:buNone/>
            </a:pPr>
            <a:r>
              <a:rPr lang="en-US" sz="2000" dirty="0"/>
              <a:t>	THEN the starter is faulty</a:t>
            </a:r>
          </a:p>
          <a:p>
            <a:pPr marL="0" indent="0">
              <a:buNone/>
            </a:pPr>
            <a:r>
              <a:rPr lang="en-US" sz="2000" dirty="0"/>
              <a:t>PR3: 	IF the starting system (including battery) is faulty </a:t>
            </a:r>
          </a:p>
          <a:p>
            <a:pPr marL="0" indent="0">
              <a:buNone/>
            </a:pPr>
            <a:r>
              <a:rPr lang="en-US" sz="2000" dirty="0"/>
              <a:t>	AND the headlights not work</a:t>
            </a:r>
          </a:p>
          <a:p>
            <a:pPr marL="0" indent="0">
              <a:buNone/>
            </a:pPr>
            <a:r>
              <a:rPr lang="en-US" sz="2000" dirty="0"/>
              <a:t>	THEN the battery is dead</a:t>
            </a:r>
          </a:p>
          <a:p>
            <a:pPr marL="0" indent="0">
              <a:buNone/>
            </a:pPr>
            <a:r>
              <a:rPr lang="en-US" sz="2000" dirty="0"/>
              <a:t>PR4: 	IF the voltage test on the ignition switch shows 1 to 6 volts</a:t>
            </a:r>
          </a:p>
          <a:p>
            <a:pPr marL="0" indent="0">
              <a:buNone/>
            </a:pPr>
            <a:r>
              <a:rPr lang="en-US" sz="2000" dirty="0"/>
              <a:t>	THEN the wiring between the ignition and the solenoid is OK</a:t>
            </a:r>
          </a:p>
          <a:p>
            <a:pPr marL="0" indent="0">
              <a:buNone/>
            </a:pPr>
            <a:r>
              <a:rPr lang="en-US" sz="2000" dirty="0"/>
              <a:t>PR5: 	IF the wiring between the ignition and the solenoid is OK</a:t>
            </a:r>
          </a:p>
          <a:p>
            <a:pPr marL="0" indent="0">
              <a:buNone/>
            </a:pPr>
            <a:r>
              <a:rPr lang="en-US" sz="2000" dirty="0"/>
              <a:t>	THEN replace the ignition switch</a:t>
            </a:r>
          </a:p>
        </p:txBody>
      </p:sp>
      <p:sp>
        <p:nvSpPr>
          <p:cNvPr id="4" name="Content Placeholder 2">
            <a:extLst>
              <a:ext uri="{FF2B5EF4-FFF2-40B4-BE49-F238E27FC236}">
                <a16:creationId xmlns:a16="http://schemas.microsoft.com/office/drawing/2014/main" id="{75E8657D-C6D6-6E5B-508B-4C3F277BB07B}"/>
              </a:ext>
            </a:extLst>
          </p:cNvPr>
          <p:cNvSpPr txBox="1">
            <a:spLocks/>
          </p:cNvSpPr>
          <p:nvPr/>
        </p:nvSpPr>
        <p:spPr bwMode="auto">
          <a:xfrm>
            <a:off x="7256294" y="1117600"/>
            <a:ext cx="4876800" cy="211198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t>The ignition key is on</a:t>
            </a:r>
          </a:p>
          <a:p>
            <a:pPr marL="0" indent="0">
              <a:buFont typeface="Wingdings" pitchFamily="2" charset="2"/>
              <a:buNone/>
            </a:pPr>
            <a:r>
              <a:rPr lang="en-US" sz="2000" kern="0" dirty="0"/>
              <a:t>The engine won’t start</a:t>
            </a:r>
          </a:p>
          <a:p>
            <a:pPr marL="0" indent="0">
              <a:buFont typeface="Wingdings" pitchFamily="2" charset="2"/>
              <a:buNone/>
            </a:pPr>
            <a:r>
              <a:rPr lang="en-US" sz="2000" kern="0" dirty="0"/>
              <a:t>The headlights work</a:t>
            </a:r>
          </a:p>
          <a:p>
            <a:pPr marL="0" indent="0">
              <a:buFont typeface="Wingdings" pitchFamily="2" charset="2"/>
              <a:buNone/>
            </a:pPr>
            <a:r>
              <a:rPr lang="en-US" sz="2000" kern="0" dirty="0"/>
              <a:t>The voltage test on the solenoid shows 1 to 6 volts</a:t>
            </a:r>
          </a:p>
        </p:txBody>
      </p:sp>
    </p:spTree>
    <p:extLst>
      <p:ext uri="{BB962C8B-B14F-4D97-AF65-F5344CB8AC3E}">
        <p14:creationId xmlns:p14="http://schemas.microsoft.com/office/powerpoint/2010/main" val="363621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06400" y="1156179"/>
            <a:ext cx="11379200" cy="5383517"/>
          </a:xfrm>
        </p:spPr>
        <p:txBody>
          <a:bodyPr/>
          <a:lstStyle/>
          <a:p>
            <a:r>
              <a:rPr lang="en-US" dirty="0"/>
              <a:t>Introduction</a:t>
            </a:r>
          </a:p>
          <a:p>
            <a:r>
              <a:rPr lang="en-US" dirty="0"/>
              <a:t>Components</a:t>
            </a:r>
          </a:p>
          <a:p>
            <a:r>
              <a:rPr lang="en-US" dirty="0"/>
              <a:t>Architecture</a:t>
            </a:r>
          </a:p>
          <a:p>
            <a:r>
              <a:rPr lang="en-US" dirty="0"/>
              <a:t>Inference </a:t>
            </a:r>
          </a:p>
          <a:p>
            <a:pPr lvl="1"/>
            <a:r>
              <a:rPr lang="en-US" dirty="0"/>
              <a:t>Forward Chaining</a:t>
            </a:r>
          </a:p>
          <a:p>
            <a:pPr lvl="1"/>
            <a:r>
              <a:rPr lang="en-US" dirty="0"/>
              <a:t>Backward Chaining</a:t>
            </a:r>
          </a:p>
          <a:p>
            <a:r>
              <a:rPr lang="en-US" dirty="0"/>
              <a:t>Problems with the Recognize-Act Cycle</a:t>
            </a:r>
          </a:p>
          <a:p>
            <a:pPr lvl="1"/>
            <a:r>
              <a:rPr lang="en-US" dirty="0"/>
              <a:t>Rete Matching Algorithm</a:t>
            </a:r>
          </a:p>
        </p:txBody>
      </p:sp>
    </p:spTree>
    <p:extLst>
      <p:ext uri="{BB962C8B-B14F-4D97-AF65-F5344CB8AC3E}">
        <p14:creationId xmlns:p14="http://schemas.microsoft.com/office/powerpoint/2010/main" val="3615805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28102" y="1117600"/>
            <a:ext cx="7404911" cy="5458298"/>
          </a:xfrm>
        </p:spPr>
        <p:txBody>
          <a:bodyPr/>
          <a:lstStyle/>
          <a:p>
            <a:pPr marL="0" indent="0">
              <a:buNone/>
            </a:pPr>
            <a:r>
              <a:rPr lang="en-US" sz="2400" b="1" dirty="0"/>
              <a:t>Production Rules: </a:t>
            </a:r>
          </a:p>
          <a:p>
            <a:pPr marL="0" indent="0">
              <a:buNone/>
            </a:pPr>
            <a:r>
              <a:rPr lang="en-US" sz="2000" dirty="0"/>
              <a:t>PR1: 	IF the ignition key is on</a:t>
            </a:r>
          </a:p>
          <a:p>
            <a:pPr marL="0" indent="0">
              <a:buNone/>
            </a:pPr>
            <a:r>
              <a:rPr lang="en-US" sz="2000" dirty="0"/>
              <a:t>	AND the engine won’t start</a:t>
            </a:r>
          </a:p>
          <a:p>
            <a:pPr marL="0" indent="0">
              <a:buNone/>
            </a:pPr>
            <a:r>
              <a:rPr lang="en-US" sz="2000" dirty="0"/>
              <a:t>	THEN the starting system (including battery) is faulty</a:t>
            </a:r>
          </a:p>
          <a:p>
            <a:pPr marL="0" indent="0">
              <a:buNone/>
            </a:pPr>
            <a:r>
              <a:rPr lang="en-US" sz="2000" dirty="0"/>
              <a:t>PR2: 	IF the starting system (including battery) is faulty </a:t>
            </a:r>
          </a:p>
          <a:p>
            <a:pPr marL="0" indent="0">
              <a:buNone/>
            </a:pPr>
            <a:r>
              <a:rPr lang="en-US" sz="2000" dirty="0"/>
              <a:t>	AND the headlights work</a:t>
            </a:r>
          </a:p>
          <a:p>
            <a:pPr marL="0" indent="0">
              <a:buNone/>
            </a:pPr>
            <a:r>
              <a:rPr lang="en-US" sz="2000" dirty="0"/>
              <a:t>	THEN the starter is faulty</a:t>
            </a:r>
          </a:p>
          <a:p>
            <a:pPr marL="0" indent="0">
              <a:buNone/>
            </a:pPr>
            <a:r>
              <a:rPr lang="en-US" sz="2000" dirty="0"/>
              <a:t>PR3: 	IF the starting system (including battery) is faulty </a:t>
            </a:r>
          </a:p>
          <a:p>
            <a:pPr marL="0" indent="0">
              <a:buNone/>
            </a:pPr>
            <a:r>
              <a:rPr lang="en-US" sz="2000" dirty="0"/>
              <a:t>	AND the headlights not work</a:t>
            </a:r>
          </a:p>
          <a:p>
            <a:pPr marL="0" indent="0">
              <a:buNone/>
            </a:pPr>
            <a:r>
              <a:rPr lang="en-US" sz="2000" dirty="0"/>
              <a:t>	THEN the battery is dead</a:t>
            </a:r>
          </a:p>
          <a:p>
            <a:pPr marL="0" indent="0">
              <a:buNone/>
            </a:pPr>
            <a:r>
              <a:rPr lang="en-US" sz="2000" dirty="0"/>
              <a:t>PR4: 	IF the voltage test on the ignition switch shows 1 to 6 volts</a:t>
            </a:r>
          </a:p>
          <a:p>
            <a:pPr marL="0" indent="0">
              <a:buNone/>
            </a:pPr>
            <a:r>
              <a:rPr lang="en-US" sz="2000" dirty="0"/>
              <a:t>	THEN the wiring between the ignition and the solenoid is OK</a:t>
            </a:r>
          </a:p>
          <a:p>
            <a:pPr marL="0" indent="0">
              <a:buNone/>
            </a:pPr>
            <a:r>
              <a:rPr lang="en-US" sz="2000" dirty="0"/>
              <a:t>PR5: 	IF the wiring between the ignition and the solenoid is OK</a:t>
            </a:r>
          </a:p>
          <a:p>
            <a:pPr marL="0" indent="0">
              <a:buNone/>
            </a:pPr>
            <a:r>
              <a:rPr lang="en-US" sz="2000" dirty="0"/>
              <a:t>	THEN replace the ignition switch</a:t>
            </a:r>
          </a:p>
        </p:txBody>
      </p:sp>
      <p:sp>
        <p:nvSpPr>
          <p:cNvPr id="4" name="Content Placeholder 2">
            <a:extLst>
              <a:ext uri="{FF2B5EF4-FFF2-40B4-BE49-F238E27FC236}">
                <a16:creationId xmlns:a16="http://schemas.microsoft.com/office/drawing/2014/main" id="{75E8657D-C6D6-6E5B-508B-4C3F277BB07B}"/>
              </a:ext>
            </a:extLst>
          </p:cNvPr>
          <p:cNvSpPr txBox="1">
            <a:spLocks/>
          </p:cNvSpPr>
          <p:nvPr/>
        </p:nvSpPr>
        <p:spPr bwMode="auto">
          <a:xfrm>
            <a:off x="7256294" y="1117600"/>
            <a:ext cx="4876800" cy="211198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solidFill>
                  <a:srgbClr val="FF0000"/>
                </a:solidFill>
              </a:rPr>
              <a:t>A</a:t>
            </a:r>
            <a:r>
              <a:rPr lang="en-US" sz="2000" kern="0" dirty="0"/>
              <a:t>: The ignition key is on</a:t>
            </a:r>
          </a:p>
          <a:p>
            <a:pPr marL="0" indent="0">
              <a:buFont typeface="Wingdings" pitchFamily="2" charset="2"/>
              <a:buNone/>
            </a:pPr>
            <a:r>
              <a:rPr lang="en-US" sz="2000" kern="0" dirty="0">
                <a:solidFill>
                  <a:srgbClr val="FF0000"/>
                </a:solidFill>
              </a:rPr>
              <a:t>B</a:t>
            </a:r>
            <a:r>
              <a:rPr lang="en-US" sz="2000" kern="0" dirty="0"/>
              <a:t>: The engine won’t start</a:t>
            </a:r>
          </a:p>
          <a:p>
            <a:pPr marL="0" indent="0">
              <a:buFont typeface="Wingdings" pitchFamily="2" charset="2"/>
              <a:buNone/>
            </a:pPr>
            <a:r>
              <a:rPr lang="en-US" sz="2000" kern="0" dirty="0">
                <a:solidFill>
                  <a:srgbClr val="FF0000"/>
                </a:solidFill>
              </a:rPr>
              <a:t>C</a:t>
            </a:r>
            <a:r>
              <a:rPr lang="en-US" sz="2000" kern="0" dirty="0"/>
              <a:t>: The headlights work</a:t>
            </a:r>
          </a:p>
          <a:p>
            <a:pPr marL="0" indent="0">
              <a:buFont typeface="Wingdings" pitchFamily="2" charset="2"/>
              <a:buNone/>
            </a:pPr>
            <a:r>
              <a:rPr lang="en-US" sz="2000" kern="0" dirty="0">
                <a:solidFill>
                  <a:srgbClr val="FF0000"/>
                </a:solidFill>
              </a:rPr>
              <a:t>D</a:t>
            </a:r>
            <a:r>
              <a:rPr lang="en-US" sz="2000" kern="0" dirty="0"/>
              <a:t>: The voltage test on the solenoid shows 1 to 6 volts</a:t>
            </a:r>
          </a:p>
        </p:txBody>
      </p:sp>
    </p:spTree>
    <p:extLst>
      <p:ext uri="{BB962C8B-B14F-4D97-AF65-F5344CB8AC3E}">
        <p14:creationId xmlns:p14="http://schemas.microsoft.com/office/powerpoint/2010/main" val="102007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290749" y="1117600"/>
            <a:ext cx="7404911" cy="5458298"/>
          </a:xfrm>
        </p:spPr>
        <p:txBody>
          <a:bodyPr/>
          <a:lstStyle/>
          <a:p>
            <a:pPr marL="0" indent="0">
              <a:buNone/>
            </a:pPr>
            <a:r>
              <a:rPr lang="en-US" sz="2400" b="1" dirty="0"/>
              <a:t>Production Rules: </a:t>
            </a:r>
          </a:p>
          <a:p>
            <a:pPr marL="0" indent="0">
              <a:buNone/>
            </a:pPr>
            <a:r>
              <a:rPr lang="en-US" sz="2000" dirty="0"/>
              <a:t>PR1: 	IF the ignition key is on</a:t>
            </a:r>
          </a:p>
          <a:p>
            <a:pPr marL="0" indent="0">
              <a:buNone/>
            </a:pPr>
            <a:r>
              <a:rPr lang="en-US" sz="2000" dirty="0"/>
              <a:t>	AND the engine won’t start</a:t>
            </a:r>
          </a:p>
          <a:p>
            <a:pPr marL="0" indent="0">
              <a:buNone/>
            </a:pPr>
            <a:r>
              <a:rPr lang="en-US" sz="2000" dirty="0"/>
              <a:t>	THEN </a:t>
            </a:r>
            <a:r>
              <a:rPr lang="en-US" sz="2000" dirty="0">
                <a:solidFill>
                  <a:srgbClr val="FF0000"/>
                </a:solidFill>
              </a:rPr>
              <a:t>the starting system (including battery) is faulty</a:t>
            </a:r>
          </a:p>
          <a:p>
            <a:pPr marL="0" indent="0">
              <a:buNone/>
            </a:pPr>
            <a:r>
              <a:rPr lang="en-US" sz="2000" dirty="0"/>
              <a:t>PR2: 	IF the starting system (including battery) is faulty </a:t>
            </a:r>
          </a:p>
          <a:p>
            <a:pPr marL="0" indent="0">
              <a:buNone/>
            </a:pPr>
            <a:r>
              <a:rPr lang="en-US" sz="2000" dirty="0"/>
              <a:t>	AND the headlights work</a:t>
            </a:r>
          </a:p>
          <a:p>
            <a:pPr marL="0" indent="0">
              <a:buNone/>
            </a:pPr>
            <a:r>
              <a:rPr lang="en-US" sz="2000" dirty="0"/>
              <a:t>	THEN </a:t>
            </a:r>
            <a:r>
              <a:rPr lang="en-US" sz="2000" dirty="0">
                <a:solidFill>
                  <a:srgbClr val="FF0000"/>
                </a:solidFill>
              </a:rPr>
              <a:t>the starter is faulty</a:t>
            </a:r>
          </a:p>
          <a:p>
            <a:pPr marL="0" indent="0">
              <a:buNone/>
            </a:pPr>
            <a:r>
              <a:rPr lang="en-US" sz="2000" dirty="0"/>
              <a:t>PR3: 	IF the starting system (including battery) is faulty </a:t>
            </a:r>
          </a:p>
          <a:p>
            <a:pPr marL="0" indent="0">
              <a:buNone/>
            </a:pPr>
            <a:r>
              <a:rPr lang="en-US" sz="2000" dirty="0"/>
              <a:t>	AND the headlights not work</a:t>
            </a:r>
          </a:p>
          <a:p>
            <a:pPr marL="0" indent="0">
              <a:buNone/>
            </a:pPr>
            <a:r>
              <a:rPr lang="en-US" sz="2000" dirty="0"/>
              <a:t>	THEN </a:t>
            </a:r>
            <a:r>
              <a:rPr lang="en-US" sz="2000" dirty="0">
                <a:solidFill>
                  <a:srgbClr val="FF0000"/>
                </a:solidFill>
              </a:rPr>
              <a:t>the battery is dead</a:t>
            </a:r>
          </a:p>
          <a:p>
            <a:pPr marL="0" indent="0">
              <a:buNone/>
            </a:pPr>
            <a:r>
              <a:rPr lang="en-US" sz="2000" dirty="0"/>
              <a:t>PR4: 	IF the voltage test on the ignition switch shows 1 to 6 volts</a:t>
            </a:r>
          </a:p>
          <a:p>
            <a:pPr marL="0" indent="0">
              <a:buNone/>
            </a:pPr>
            <a:r>
              <a:rPr lang="en-US" sz="2000" dirty="0"/>
              <a:t>	THEN </a:t>
            </a:r>
            <a:r>
              <a:rPr lang="en-US" sz="2000" dirty="0">
                <a:solidFill>
                  <a:srgbClr val="FF0000"/>
                </a:solidFill>
              </a:rPr>
              <a:t>the wiring between the ignition and the solenoid is OK</a:t>
            </a:r>
          </a:p>
          <a:p>
            <a:pPr marL="0" indent="0">
              <a:buNone/>
            </a:pPr>
            <a:r>
              <a:rPr lang="en-US" sz="2000" dirty="0"/>
              <a:t>PR5: 	IF the wiring between the ignition and the solenoid is OK</a:t>
            </a:r>
          </a:p>
          <a:p>
            <a:pPr marL="0" indent="0">
              <a:buNone/>
            </a:pPr>
            <a:r>
              <a:rPr lang="en-US" sz="2000" dirty="0"/>
              <a:t>	THEN </a:t>
            </a:r>
            <a:r>
              <a:rPr lang="en-US" sz="2000" dirty="0">
                <a:solidFill>
                  <a:srgbClr val="FF0000"/>
                </a:solidFill>
              </a:rPr>
              <a:t>replace the ignition switch</a:t>
            </a:r>
          </a:p>
        </p:txBody>
      </p:sp>
      <p:sp>
        <p:nvSpPr>
          <p:cNvPr id="5" name="TextBox 4">
            <a:extLst>
              <a:ext uri="{FF2B5EF4-FFF2-40B4-BE49-F238E27FC236}">
                <a16:creationId xmlns:a16="http://schemas.microsoft.com/office/drawing/2014/main" id="{36AFD930-8C45-3C33-5100-69ADEE5F30F8}"/>
              </a:ext>
            </a:extLst>
          </p:cNvPr>
          <p:cNvSpPr txBox="1"/>
          <p:nvPr/>
        </p:nvSpPr>
        <p:spPr>
          <a:xfrm>
            <a:off x="7801582" y="1614792"/>
            <a:ext cx="3200400" cy="369332"/>
          </a:xfrm>
          <a:prstGeom prst="rect">
            <a:avLst/>
          </a:prstGeom>
          <a:noFill/>
        </p:spPr>
        <p:txBody>
          <a:bodyPr wrap="square" rtlCol="0">
            <a:spAutoFit/>
          </a:bodyPr>
          <a:lstStyle/>
          <a:p>
            <a:pPr marL="0" indent="0">
              <a:buNone/>
            </a:pPr>
            <a:r>
              <a:rPr lang="en-US" sz="1800" dirty="0"/>
              <a:t>PR1:  		A ∧ B</a:t>
            </a:r>
            <a:r>
              <a:rPr lang="el-GR" sz="1800" dirty="0"/>
              <a:t> ⇒ </a:t>
            </a:r>
            <a:r>
              <a:rPr lang="en-US" sz="1800" dirty="0">
                <a:solidFill>
                  <a:srgbClr val="FF0000"/>
                </a:solidFill>
              </a:rPr>
              <a:t>E</a:t>
            </a:r>
          </a:p>
        </p:txBody>
      </p:sp>
      <p:sp>
        <p:nvSpPr>
          <p:cNvPr id="6" name="TextBox 5">
            <a:extLst>
              <a:ext uri="{FF2B5EF4-FFF2-40B4-BE49-F238E27FC236}">
                <a16:creationId xmlns:a16="http://schemas.microsoft.com/office/drawing/2014/main" id="{D112295A-2F4F-477F-51C7-5C88E1885966}"/>
              </a:ext>
            </a:extLst>
          </p:cNvPr>
          <p:cNvSpPr txBox="1"/>
          <p:nvPr/>
        </p:nvSpPr>
        <p:spPr>
          <a:xfrm>
            <a:off x="7801582" y="2720503"/>
            <a:ext cx="3200400" cy="369332"/>
          </a:xfrm>
          <a:prstGeom prst="rect">
            <a:avLst/>
          </a:prstGeom>
          <a:noFill/>
        </p:spPr>
        <p:txBody>
          <a:bodyPr wrap="square" rtlCol="0">
            <a:spAutoFit/>
          </a:bodyPr>
          <a:lstStyle/>
          <a:p>
            <a:r>
              <a:rPr lang="en-US" sz="1800" dirty="0"/>
              <a:t>PR2:  		E ∧ C</a:t>
            </a:r>
            <a:r>
              <a:rPr lang="el-GR" sz="1800" dirty="0"/>
              <a:t> ⇒ </a:t>
            </a:r>
            <a:r>
              <a:rPr lang="en-US" sz="1800" dirty="0">
                <a:solidFill>
                  <a:srgbClr val="FF0000"/>
                </a:solidFill>
              </a:rPr>
              <a:t>G</a:t>
            </a:r>
          </a:p>
        </p:txBody>
      </p:sp>
      <p:sp>
        <p:nvSpPr>
          <p:cNvPr id="7" name="TextBox 6">
            <a:extLst>
              <a:ext uri="{FF2B5EF4-FFF2-40B4-BE49-F238E27FC236}">
                <a16:creationId xmlns:a16="http://schemas.microsoft.com/office/drawing/2014/main" id="{7CC26051-A979-E1E9-146C-A4661DA47CE5}"/>
              </a:ext>
            </a:extLst>
          </p:cNvPr>
          <p:cNvSpPr txBox="1"/>
          <p:nvPr/>
        </p:nvSpPr>
        <p:spPr>
          <a:xfrm>
            <a:off x="7801582" y="3846749"/>
            <a:ext cx="3200400" cy="369332"/>
          </a:xfrm>
          <a:prstGeom prst="rect">
            <a:avLst/>
          </a:prstGeom>
          <a:noFill/>
        </p:spPr>
        <p:txBody>
          <a:bodyPr wrap="square" rtlCol="0">
            <a:spAutoFit/>
          </a:bodyPr>
          <a:lstStyle/>
          <a:p>
            <a:r>
              <a:rPr lang="en-US" sz="1800" dirty="0"/>
              <a:t>PR3:  		E ∧ ~C</a:t>
            </a:r>
            <a:r>
              <a:rPr lang="el-GR" sz="1800" dirty="0"/>
              <a:t> ⇒ </a:t>
            </a:r>
            <a:r>
              <a:rPr lang="en-US" sz="1800" dirty="0">
                <a:solidFill>
                  <a:srgbClr val="FF0000"/>
                </a:solidFill>
              </a:rPr>
              <a:t>I</a:t>
            </a:r>
          </a:p>
        </p:txBody>
      </p:sp>
      <p:sp>
        <p:nvSpPr>
          <p:cNvPr id="8" name="TextBox 7">
            <a:extLst>
              <a:ext uri="{FF2B5EF4-FFF2-40B4-BE49-F238E27FC236}">
                <a16:creationId xmlns:a16="http://schemas.microsoft.com/office/drawing/2014/main" id="{B56570F3-8141-81CC-09D4-F3980C69954C}"/>
              </a:ext>
            </a:extLst>
          </p:cNvPr>
          <p:cNvSpPr txBox="1"/>
          <p:nvPr/>
        </p:nvSpPr>
        <p:spPr>
          <a:xfrm>
            <a:off x="7801582" y="4873877"/>
            <a:ext cx="3200400" cy="369332"/>
          </a:xfrm>
          <a:prstGeom prst="rect">
            <a:avLst/>
          </a:prstGeom>
          <a:noFill/>
        </p:spPr>
        <p:txBody>
          <a:bodyPr wrap="square" rtlCol="0">
            <a:spAutoFit/>
          </a:bodyPr>
          <a:lstStyle/>
          <a:p>
            <a:r>
              <a:rPr lang="en-US" sz="1800" dirty="0"/>
              <a:t>PR4:  		D</a:t>
            </a:r>
            <a:r>
              <a:rPr lang="el-GR" sz="1800" dirty="0"/>
              <a:t> ⇒ </a:t>
            </a:r>
            <a:r>
              <a:rPr lang="en-US" sz="1800" dirty="0">
                <a:solidFill>
                  <a:srgbClr val="FF0000"/>
                </a:solidFill>
              </a:rPr>
              <a:t>F</a:t>
            </a:r>
          </a:p>
        </p:txBody>
      </p:sp>
      <p:sp>
        <p:nvSpPr>
          <p:cNvPr id="9" name="TextBox 8">
            <a:extLst>
              <a:ext uri="{FF2B5EF4-FFF2-40B4-BE49-F238E27FC236}">
                <a16:creationId xmlns:a16="http://schemas.microsoft.com/office/drawing/2014/main" id="{22E3EF4C-C5F6-8D1F-3C2B-F0FD2CEBA310}"/>
              </a:ext>
            </a:extLst>
          </p:cNvPr>
          <p:cNvSpPr txBox="1"/>
          <p:nvPr/>
        </p:nvSpPr>
        <p:spPr>
          <a:xfrm>
            <a:off x="7801582" y="5716339"/>
            <a:ext cx="3200400" cy="369332"/>
          </a:xfrm>
          <a:prstGeom prst="rect">
            <a:avLst/>
          </a:prstGeom>
          <a:noFill/>
        </p:spPr>
        <p:txBody>
          <a:bodyPr wrap="square" rtlCol="0">
            <a:spAutoFit/>
          </a:bodyPr>
          <a:lstStyle/>
          <a:p>
            <a:r>
              <a:rPr lang="en-US" sz="1800" dirty="0"/>
              <a:t>PR4:  		 F</a:t>
            </a:r>
            <a:r>
              <a:rPr lang="el-GR" sz="1800" dirty="0"/>
              <a:t> ⇒ </a:t>
            </a:r>
            <a:r>
              <a:rPr lang="en-US" sz="1800" dirty="0">
                <a:solidFill>
                  <a:srgbClr val="FF0000"/>
                </a:solidFill>
              </a:rPr>
              <a:t>H</a:t>
            </a:r>
          </a:p>
        </p:txBody>
      </p:sp>
    </p:spTree>
    <p:extLst>
      <p:ext uri="{BB962C8B-B14F-4D97-AF65-F5344CB8AC3E}">
        <p14:creationId xmlns:p14="http://schemas.microsoft.com/office/powerpoint/2010/main" val="363317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 – Forward Chaining</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1000868" y="1117600"/>
            <a:ext cx="3483583" cy="2377440"/>
          </a:xfrm>
        </p:spPr>
        <p:txBody>
          <a:bodyPr/>
          <a:lstStyle/>
          <a:p>
            <a:pPr marL="0" indent="0">
              <a:buNone/>
            </a:pPr>
            <a:r>
              <a:rPr lang="en-US" sz="2400" b="1" dirty="0"/>
              <a:t>Production Rules: </a:t>
            </a:r>
          </a:p>
          <a:p>
            <a:pPr marL="0" indent="0">
              <a:buNone/>
            </a:pPr>
            <a:r>
              <a:rPr lang="en-US" sz="2000" dirty="0">
                <a:solidFill>
                  <a:srgbClr val="2D2D8A"/>
                </a:solidFill>
              </a:rPr>
              <a:t>PR1: 	 A ∧ B</a:t>
            </a:r>
            <a:r>
              <a:rPr lang="el-GR" sz="2000" dirty="0">
                <a:solidFill>
                  <a:srgbClr val="2D2D8A"/>
                </a:solidFill>
              </a:rPr>
              <a:t> ⇒ </a:t>
            </a:r>
            <a:r>
              <a:rPr lang="en-US" sz="2000" dirty="0">
                <a:solidFill>
                  <a:srgbClr val="2D2D8A"/>
                </a:solidFill>
              </a:rPr>
              <a:t>E</a:t>
            </a:r>
          </a:p>
          <a:p>
            <a:pPr marL="0" indent="0">
              <a:buNone/>
            </a:pPr>
            <a:r>
              <a:rPr lang="en-US" sz="2000" dirty="0">
                <a:solidFill>
                  <a:srgbClr val="2D2D8A"/>
                </a:solidFill>
              </a:rPr>
              <a:t>PR2: 	 E ∧ C</a:t>
            </a:r>
            <a:r>
              <a:rPr lang="el-GR" sz="2000" dirty="0">
                <a:solidFill>
                  <a:srgbClr val="2D2D8A"/>
                </a:solidFill>
              </a:rPr>
              <a:t> ⇒ </a:t>
            </a:r>
            <a:r>
              <a:rPr lang="en-US" sz="2000" dirty="0">
                <a:solidFill>
                  <a:srgbClr val="2D2D8A"/>
                </a:solidFill>
              </a:rPr>
              <a:t>G </a:t>
            </a:r>
          </a:p>
          <a:p>
            <a:pPr marL="0" indent="0">
              <a:buNone/>
            </a:pPr>
            <a:r>
              <a:rPr lang="en-US" sz="2000" dirty="0">
                <a:solidFill>
                  <a:srgbClr val="2D2D8A"/>
                </a:solidFill>
              </a:rPr>
              <a:t>PR3: 	 E ∧ ~C</a:t>
            </a:r>
            <a:r>
              <a:rPr lang="el-GR" sz="2000" dirty="0">
                <a:solidFill>
                  <a:srgbClr val="2D2D8A"/>
                </a:solidFill>
              </a:rPr>
              <a:t> ⇒ </a:t>
            </a:r>
            <a:r>
              <a:rPr lang="en-US" sz="2000" dirty="0">
                <a:solidFill>
                  <a:srgbClr val="2D2D8A"/>
                </a:solidFill>
              </a:rPr>
              <a:t>I </a:t>
            </a:r>
          </a:p>
          <a:p>
            <a:pPr marL="0" indent="0">
              <a:buNone/>
            </a:pPr>
            <a:r>
              <a:rPr lang="en-US" sz="2000" dirty="0">
                <a:solidFill>
                  <a:srgbClr val="2D2D8A"/>
                </a:solidFill>
              </a:rPr>
              <a:t>PR4: 	 D</a:t>
            </a:r>
            <a:r>
              <a:rPr lang="el-GR" sz="2000" dirty="0">
                <a:solidFill>
                  <a:srgbClr val="2D2D8A"/>
                </a:solidFill>
              </a:rPr>
              <a:t> ⇒ </a:t>
            </a:r>
            <a:r>
              <a:rPr lang="en-US" sz="2000" dirty="0">
                <a:solidFill>
                  <a:srgbClr val="2D2D8A"/>
                </a:solidFill>
              </a:rPr>
              <a:t>F </a:t>
            </a:r>
          </a:p>
          <a:p>
            <a:pPr marL="0" indent="0">
              <a:buNone/>
            </a:pPr>
            <a:r>
              <a:rPr lang="en-US" sz="2000" dirty="0">
                <a:solidFill>
                  <a:srgbClr val="2D2D8A"/>
                </a:solidFill>
              </a:rPr>
              <a:t>PR5: 	 F</a:t>
            </a:r>
            <a:r>
              <a:rPr lang="el-GR" sz="2000" dirty="0">
                <a:solidFill>
                  <a:srgbClr val="2D2D8A"/>
                </a:solidFill>
              </a:rPr>
              <a:t> ⇒ </a:t>
            </a:r>
            <a:r>
              <a:rPr lang="en-US" sz="2000" dirty="0">
                <a:solidFill>
                  <a:srgbClr val="2D2D8A"/>
                </a:solidFill>
              </a:rPr>
              <a:t>H</a:t>
            </a:r>
          </a:p>
        </p:txBody>
      </p:sp>
      <p:sp>
        <p:nvSpPr>
          <p:cNvPr id="4" name="Content Placeholder 2">
            <a:extLst>
              <a:ext uri="{FF2B5EF4-FFF2-40B4-BE49-F238E27FC236}">
                <a16:creationId xmlns:a16="http://schemas.microsoft.com/office/drawing/2014/main" id="{25C773CE-C5EA-681C-2190-2F76615636EC}"/>
              </a:ext>
            </a:extLst>
          </p:cNvPr>
          <p:cNvSpPr txBox="1">
            <a:spLocks/>
          </p:cNvSpPr>
          <p:nvPr/>
        </p:nvSpPr>
        <p:spPr bwMode="auto">
          <a:xfrm>
            <a:off x="4960566" y="1214876"/>
            <a:ext cx="2033621" cy="211198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solidFill>
                  <a:srgbClr val="2D2D8A"/>
                </a:solidFill>
              </a:rPr>
              <a:t>	A</a:t>
            </a:r>
          </a:p>
          <a:p>
            <a:pPr marL="0" indent="0">
              <a:buFont typeface="Wingdings" pitchFamily="2" charset="2"/>
              <a:buNone/>
            </a:pPr>
            <a:r>
              <a:rPr lang="en-US" sz="2000" kern="0" dirty="0">
                <a:solidFill>
                  <a:srgbClr val="2D2D8A"/>
                </a:solidFill>
              </a:rPr>
              <a:t>	B</a:t>
            </a:r>
          </a:p>
          <a:p>
            <a:pPr marL="0" indent="0">
              <a:buFont typeface="Wingdings" pitchFamily="2" charset="2"/>
              <a:buNone/>
            </a:pPr>
            <a:r>
              <a:rPr lang="en-US" sz="2000" kern="0" dirty="0">
                <a:solidFill>
                  <a:srgbClr val="2D2D8A"/>
                </a:solidFill>
              </a:rPr>
              <a:t>	C</a:t>
            </a:r>
          </a:p>
          <a:p>
            <a:pPr marL="0" indent="0">
              <a:buFont typeface="Wingdings" pitchFamily="2" charset="2"/>
              <a:buNone/>
            </a:pPr>
            <a:r>
              <a:rPr lang="en-US" sz="2000" kern="0" dirty="0">
                <a:solidFill>
                  <a:srgbClr val="2D2D8A"/>
                </a:solidFill>
              </a:rPr>
              <a:t>	D</a:t>
            </a:r>
          </a:p>
        </p:txBody>
      </p:sp>
      <p:sp>
        <p:nvSpPr>
          <p:cNvPr id="10" name="Content Placeholder 2">
            <a:extLst>
              <a:ext uri="{FF2B5EF4-FFF2-40B4-BE49-F238E27FC236}">
                <a16:creationId xmlns:a16="http://schemas.microsoft.com/office/drawing/2014/main" id="{32C1592C-49C0-3824-59AC-19EC1495D271}"/>
              </a:ext>
            </a:extLst>
          </p:cNvPr>
          <p:cNvSpPr txBox="1">
            <a:spLocks/>
          </p:cNvSpPr>
          <p:nvPr/>
        </p:nvSpPr>
        <p:spPr bwMode="auto">
          <a:xfrm>
            <a:off x="7470302" y="1214876"/>
            <a:ext cx="4397443"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Goal:</a:t>
            </a:r>
            <a:r>
              <a:rPr lang="en-US" sz="2000" kern="0" dirty="0"/>
              <a:t> </a:t>
            </a:r>
          </a:p>
          <a:p>
            <a:pPr marL="0" indent="0">
              <a:buFont typeface="Wingdings" pitchFamily="2" charset="2"/>
              <a:buNone/>
            </a:pPr>
            <a:r>
              <a:rPr lang="en-US" sz="2000" kern="0" dirty="0">
                <a:solidFill>
                  <a:srgbClr val="2D2D8A"/>
                </a:solidFill>
              </a:rPr>
              <a:t>	Infer all possible Facts</a:t>
            </a:r>
          </a:p>
        </p:txBody>
      </p:sp>
      <p:graphicFrame>
        <p:nvGraphicFramePr>
          <p:cNvPr id="11" name="Table 4">
            <a:extLst>
              <a:ext uri="{FF2B5EF4-FFF2-40B4-BE49-F238E27FC236}">
                <a16:creationId xmlns:a16="http://schemas.microsoft.com/office/drawing/2014/main" id="{690A7E8C-9449-C671-FA1A-52ED26D805E5}"/>
              </a:ext>
            </a:extLst>
          </p:cNvPr>
          <p:cNvGraphicFramePr>
            <a:graphicFrameLocks/>
          </p:cNvGraphicFramePr>
          <p:nvPr>
            <p:extLst>
              <p:ext uri="{D42A27DB-BD31-4B8C-83A1-F6EECF244321}">
                <p14:modId xmlns:p14="http://schemas.microsoft.com/office/powerpoint/2010/main" val="683754701"/>
              </p:ext>
            </p:extLst>
          </p:nvPr>
        </p:nvGraphicFramePr>
        <p:xfrm>
          <a:off x="132944" y="3979910"/>
          <a:ext cx="11926111" cy="2377440"/>
        </p:xfrm>
        <a:graphic>
          <a:graphicData uri="http://schemas.openxmlformats.org/drawingml/2006/table">
            <a:tbl>
              <a:tblPr firstRow="1" bandRow="1">
                <a:tableStyleId>{8A107856-5554-42FB-B03E-39F5DBC370BA}</a:tableStyleId>
              </a:tblPr>
              <a:tblGrid>
                <a:gridCol w="1215957">
                  <a:extLst>
                    <a:ext uri="{9D8B030D-6E8A-4147-A177-3AD203B41FA5}">
                      <a16:colId xmlns:a16="http://schemas.microsoft.com/office/drawing/2014/main" val="3389834003"/>
                    </a:ext>
                  </a:extLst>
                </a:gridCol>
                <a:gridCol w="1605846">
                  <a:extLst>
                    <a:ext uri="{9D8B030D-6E8A-4147-A177-3AD203B41FA5}">
                      <a16:colId xmlns:a16="http://schemas.microsoft.com/office/drawing/2014/main" val="4197568201"/>
                    </a:ext>
                  </a:extLst>
                </a:gridCol>
                <a:gridCol w="2703508">
                  <a:extLst>
                    <a:ext uri="{9D8B030D-6E8A-4147-A177-3AD203B41FA5}">
                      <a16:colId xmlns:a16="http://schemas.microsoft.com/office/drawing/2014/main" val="1431598641"/>
                    </a:ext>
                  </a:extLst>
                </a:gridCol>
                <a:gridCol w="1634246">
                  <a:extLst>
                    <a:ext uri="{9D8B030D-6E8A-4147-A177-3AD203B41FA5}">
                      <a16:colId xmlns:a16="http://schemas.microsoft.com/office/drawing/2014/main" val="190952150"/>
                    </a:ext>
                  </a:extLst>
                </a:gridCol>
                <a:gridCol w="4766554">
                  <a:extLst>
                    <a:ext uri="{9D8B030D-6E8A-4147-A177-3AD203B41FA5}">
                      <a16:colId xmlns:a16="http://schemas.microsoft.com/office/drawing/2014/main" val="2796855336"/>
                    </a:ext>
                  </a:extLst>
                </a:gridCol>
              </a:tblGrid>
              <a:tr h="370840">
                <a:tc>
                  <a:txBody>
                    <a:bodyPr/>
                    <a:lstStyle/>
                    <a:p>
                      <a:pPr algn="ctr"/>
                      <a:r>
                        <a:rPr lang="en-US" sz="2000" dirty="0"/>
                        <a:t>Iteration</a:t>
                      </a:r>
                    </a:p>
                  </a:txBody>
                  <a:tcPr anchor="ctr"/>
                </a:tc>
                <a:tc>
                  <a:txBody>
                    <a:bodyPr/>
                    <a:lstStyle/>
                    <a:p>
                      <a:pPr algn="ctr"/>
                      <a:r>
                        <a:rPr lang="en-US" sz="2000" dirty="0"/>
                        <a:t>WM</a:t>
                      </a:r>
                    </a:p>
                  </a:txBody>
                  <a:tcPr anchor="ctr"/>
                </a:tc>
                <a:tc>
                  <a:txBody>
                    <a:bodyPr/>
                    <a:lstStyle/>
                    <a:p>
                      <a:pPr algn="ctr"/>
                      <a:r>
                        <a:rPr lang="en-US" sz="2000" dirty="0"/>
                        <a:t>Conflict Set (Queue)</a:t>
                      </a:r>
                    </a:p>
                  </a:txBody>
                  <a:tcPr anchor="ctr"/>
                </a:tc>
                <a:tc>
                  <a:txBody>
                    <a:bodyPr/>
                    <a:lstStyle/>
                    <a:p>
                      <a:pPr algn="ctr"/>
                      <a:r>
                        <a:rPr lang="en-US" sz="2000" dirty="0"/>
                        <a:t>Rule Fired</a:t>
                      </a:r>
                    </a:p>
                  </a:txBody>
                  <a:tcPr anchor="ctr"/>
                </a:tc>
                <a:tc>
                  <a:txBody>
                    <a:bodyPr/>
                    <a:lstStyle/>
                    <a:p>
                      <a:pPr algn="ctr"/>
                      <a:r>
                        <a:rPr lang="en-US" sz="2000" dirty="0"/>
                        <a:t>Action</a:t>
                      </a:r>
                    </a:p>
                  </a:txBody>
                  <a:tcPr anchor="ctr"/>
                </a:tc>
                <a:extLst>
                  <a:ext uri="{0D108BD9-81ED-4DB2-BD59-A6C34878D82A}">
                    <a16:rowId xmlns:a16="http://schemas.microsoft.com/office/drawing/2014/main" val="4058036532"/>
                  </a:ext>
                </a:extLst>
              </a:tr>
              <a:tr h="370840">
                <a:tc>
                  <a:txBody>
                    <a:bodyPr/>
                    <a:lstStyle/>
                    <a:p>
                      <a:pPr algn="ctr"/>
                      <a:r>
                        <a:rPr lang="en-US" sz="2000" dirty="0"/>
                        <a:t>1</a:t>
                      </a:r>
                    </a:p>
                  </a:txBody>
                  <a:tcPr anchor="ctr"/>
                </a:tc>
                <a:tc>
                  <a:txBody>
                    <a:bodyPr/>
                    <a:lstStyle/>
                    <a:p>
                      <a:pPr algn="ctr"/>
                      <a:r>
                        <a:rPr lang="en-US" sz="2000" dirty="0"/>
                        <a:t>ABCD</a:t>
                      </a:r>
                    </a:p>
                  </a:txBody>
                  <a:tcPr anchor="ctr"/>
                </a:tc>
                <a:tc>
                  <a:txBody>
                    <a:bodyPr/>
                    <a:lstStyle/>
                    <a:p>
                      <a:pPr algn="ctr"/>
                      <a:r>
                        <a:rPr lang="en-US" sz="2000" dirty="0"/>
                        <a:t>1, 4</a:t>
                      </a:r>
                    </a:p>
                  </a:txBody>
                  <a:tcPr anchor="ctr"/>
                </a:tc>
                <a:tc>
                  <a:txBody>
                    <a:bodyPr/>
                    <a:lstStyle/>
                    <a:p>
                      <a:pPr algn="ctr"/>
                      <a:r>
                        <a:rPr lang="en-US" sz="2000" dirty="0"/>
                        <a:t>1</a:t>
                      </a:r>
                    </a:p>
                  </a:txBody>
                  <a:tcPr anchor="ctr"/>
                </a:tc>
                <a:tc>
                  <a:txBody>
                    <a:bodyPr/>
                    <a:lstStyle/>
                    <a:p>
                      <a:pPr algn="ctr"/>
                      <a:r>
                        <a:rPr lang="en-US" sz="2000" dirty="0"/>
                        <a:t>PR1 add E</a:t>
                      </a:r>
                    </a:p>
                  </a:txBody>
                  <a:tcPr anchor="ctr"/>
                </a:tc>
                <a:extLst>
                  <a:ext uri="{0D108BD9-81ED-4DB2-BD59-A6C34878D82A}">
                    <a16:rowId xmlns:a16="http://schemas.microsoft.com/office/drawing/2014/main" val="195238328"/>
                  </a:ext>
                </a:extLst>
              </a:tr>
              <a:tr h="370840">
                <a:tc>
                  <a:txBody>
                    <a:bodyPr/>
                    <a:lstStyle/>
                    <a:p>
                      <a:pPr algn="ctr"/>
                      <a:r>
                        <a:rPr lang="en-US" sz="2000" dirty="0"/>
                        <a:t>2</a:t>
                      </a:r>
                    </a:p>
                  </a:txBody>
                  <a:tcPr anchor="ctr"/>
                </a:tc>
                <a:tc>
                  <a:txBody>
                    <a:bodyPr/>
                    <a:lstStyle/>
                    <a:p>
                      <a:pPr algn="ctr"/>
                      <a:r>
                        <a:rPr lang="en-US" sz="2000" dirty="0"/>
                        <a:t>ABCDE</a:t>
                      </a:r>
                    </a:p>
                  </a:txBody>
                  <a:tcPr anchor="ctr"/>
                </a:tc>
                <a:tc>
                  <a:txBody>
                    <a:bodyPr/>
                    <a:lstStyle/>
                    <a:p>
                      <a:pPr algn="ctr"/>
                      <a:r>
                        <a:rPr lang="en-US" sz="2000" dirty="0"/>
                        <a:t>4, 2</a:t>
                      </a:r>
                    </a:p>
                  </a:txBody>
                  <a:tcPr anchor="ctr"/>
                </a:tc>
                <a:tc>
                  <a:txBody>
                    <a:bodyPr/>
                    <a:lstStyle/>
                    <a:p>
                      <a:pPr algn="ctr"/>
                      <a:r>
                        <a:rPr lang="en-US" sz="2000" dirty="0"/>
                        <a:t>4</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PR1 is no longer applicable, PR4 add F</a:t>
                      </a:r>
                    </a:p>
                  </a:txBody>
                  <a:tcPr anchor="ctr"/>
                </a:tc>
                <a:extLst>
                  <a:ext uri="{0D108BD9-81ED-4DB2-BD59-A6C34878D82A}">
                    <a16:rowId xmlns:a16="http://schemas.microsoft.com/office/drawing/2014/main" val="3008617310"/>
                  </a:ext>
                </a:extLst>
              </a:tr>
              <a:tr h="370840">
                <a:tc>
                  <a:txBody>
                    <a:bodyPr/>
                    <a:lstStyle/>
                    <a:p>
                      <a:pPr algn="ctr"/>
                      <a:r>
                        <a:rPr lang="en-US" sz="2000" dirty="0"/>
                        <a:t>3</a:t>
                      </a:r>
                    </a:p>
                  </a:txBody>
                  <a:tcPr anchor="ctr"/>
                </a:tc>
                <a:tc>
                  <a:txBody>
                    <a:bodyPr/>
                    <a:lstStyle/>
                    <a:p>
                      <a:pPr algn="ctr"/>
                      <a:r>
                        <a:rPr lang="en-US" sz="2000" dirty="0"/>
                        <a:t>ABCDEF</a:t>
                      </a:r>
                    </a:p>
                  </a:txBody>
                  <a:tcPr anchor="ctr"/>
                </a:tc>
                <a:tc>
                  <a:txBody>
                    <a:bodyPr/>
                    <a:lstStyle/>
                    <a:p>
                      <a:pPr algn="ctr"/>
                      <a:r>
                        <a:rPr lang="en-US" sz="2000" dirty="0"/>
                        <a:t>2, 5</a:t>
                      </a:r>
                    </a:p>
                  </a:txBody>
                  <a:tcPr anchor="ctr"/>
                </a:tc>
                <a:tc>
                  <a:txBody>
                    <a:bodyPr/>
                    <a:lstStyle/>
                    <a:p>
                      <a:pPr algn="ctr"/>
                      <a:r>
                        <a:rPr lang="en-US" sz="2000" dirty="0"/>
                        <a:t>2</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PR4 is no longer applicable, PR2 add G</a:t>
                      </a:r>
                    </a:p>
                  </a:txBody>
                  <a:tcPr anchor="ctr"/>
                </a:tc>
                <a:extLst>
                  <a:ext uri="{0D108BD9-81ED-4DB2-BD59-A6C34878D82A}">
                    <a16:rowId xmlns:a16="http://schemas.microsoft.com/office/drawing/2014/main" val="1552882523"/>
                  </a:ext>
                </a:extLst>
              </a:tr>
              <a:tr h="370840">
                <a:tc>
                  <a:txBody>
                    <a:bodyPr/>
                    <a:lstStyle/>
                    <a:p>
                      <a:pPr algn="ctr"/>
                      <a:r>
                        <a:rPr lang="en-US" sz="2000" dirty="0"/>
                        <a:t>4</a:t>
                      </a:r>
                    </a:p>
                  </a:txBody>
                  <a:tcPr anchor="ctr"/>
                </a:tc>
                <a:tc>
                  <a:txBody>
                    <a:bodyPr/>
                    <a:lstStyle/>
                    <a:p>
                      <a:pPr algn="ctr"/>
                      <a:r>
                        <a:rPr lang="en-US" sz="2000" dirty="0"/>
                        <a:t>ABCDEFG</a:t>
                      </a:r>
                    </a:p>
                  </a:txBody>
                  <a:tcPr anchor="ctr"/>
                </a:tc>
                <a:tc>
                  <a:txBody>
                    <a:bodyPr/>
                    <a:lstStyle/>
                    <a:p>
                      <a:pPr algn="ctr"/>
                      <a:r>
                        <a:rPr lang="en-US" sz="2000" dirty="0"/>
                        <a:t>5</a:t>
                      </a:r>
                    </a:p>
                  </a:txBody>
                  <a:tcPr anchor="ctr"/>
                </a:tc>
                <a:tc>
                  <a:txBody>
                    <a:bodyPr/>
                    <a:lstStyle/>
                    <a:p>
                      <a:pPr algn="ctr"/>
                      <a:r>
                        <a:rPr lang="en-US" sz="2000" dirty="0"/>
                        <a:t>5</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PR2 is no longer applicable, PR5 add H</a:t>
                      </a:r>
                    </a:p>
                  </a:txBody>
                  <a:tcPr anchor="ctr"/>
                </a:tc>
                <a:extLst>
                  <a:ext uri="{0D108BD9-81ED-4DB2-BD59-A6C34878D82A}">
                    <a16:rowId xmlns:a16="http://schemas.microsoft.com/office/drawing/2014/main" val="1783767057"/>
                  </a:ext>
                </a:extLst>
              </a:tr>
              <a:tr h="370840">
                <a:tc>
                  <a:txBody>
                    <a:bodyPr/>
                    <a:lstStyle/>
                    <a:p>
                      <a:pPr algn="ctr"/>
                      <a:r>
                        <a:rPr lang="en-US" sz="2000" dirty="0"/>
                        <a:t>5</a:t>
                      </a:r>
                    </a:p>
                  </a:txBody>
                  <a:tcPr anchor="ctr"/>
                </a:tc>
                <a:tc>
                  <a:txBody>
                    <a:bodyPr/>
                    <a:lstStyle/>
                    <a:p>
                      <a:pPr algn="ctr"/>
                      <a:r>
                        <a:rPr lang="en-US" sz="2000" dirty="0"/>
                        <a:t>ABCDEFGH</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No applicable rules (all are used!)</a:t>
                      </a:r>
                    </a:p>
                  </a:txBody>
                  <a:tcPr anchor="ctr"/>
                </a:tc>
                <a:extLst>
                  <a:ext uri="{0D108BD9-81ED-4DB2-BD59-A6C34878D82A}">
                    <a16:rowId xmlns:a16="http://schemas.microsoft.com/office/drawing/2014/main" val="2750574816"/>
                  </a:ext>
                </a:extLst>
              </a:tr>
            </a:tbl>
          </a:graphicData>
        </a:graphic>
      </p:graphicFrame>
      <p:sp>
        <p:nvSpPr>
          <p:cNvPr id="5" name="Content Placeholder 2">
            <a:extLst>
              <a:ext uri="{FF2B5EF4-FFF2-40B4-BE49-F238E27FC236}">
                <a16:creationId xmlns:a16="http://schemas.microsoft.com/office/drawing/2014/main" id="{4308D96E-C1FE-E3D1-4D96-672B6FA016F5}"/>
              </a:ext>
            </a:extLst>
          </p:cNvPr>
          <p:cNvSpPr txBox="1">
            <a:spLocks/>
          </p:cNvSpPr>
          <p:nvPr/>
        </p:nvSpPr>
        <p:spPr bwMode="auto">
          <a:xfrm>
            <a:off x="7470302" y="2597393"/>
            <a:ext cx="4319621"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Conflict Resolution Strategy:</a:t>
            </a:r>
            <a:r>
              <a:rPr lang="en-US" sz="2000" kern="0" dirty="0"/>
              <a:t> </a:t>
            </a:r>
          </a:p>
          <a:p>
            <a:pPr marL="0" indent="0">
              <a:buFont typeface="Wingdings" pitchFamily="2" charset="2"/>
              <a:buNone/>
            </a:pPr>
            <a:r>
              <a:rPr lang="en-US" sz="2000" kern="0" dirty="0">
                <a:solidFill>
                  <a:srgbClr val="2D2D8A"/>
                </a:solidFill>
              </a:rPr>
              <a:t>	</a:t>
            </a:r>
            <a:r>
              <a:rPr lang="en-US" sz="2000" dirty="0"/>
              <a:t> Refractoriness</a:t>
            </a:r>
            <a:endParaRPr lang="en-US" sz="2000" kern="0" dirty="0">
              <a:solidFill>
                <a:srgbClr val="2D2D8A"/>
              </a:solidFill>
            </a:endParaRPr>
          </a:p>
        </p:txBody>
      </p:sp>
    </p:spTree>
    <p:extLst>
      <p:ext uri="{BB962C8B-B14F-4D97-AF65-F5344CB8AC3E}">
        <p14:creationId xmlns:p14="http://schemas.microsoft.com/office/powerpoint/2010/main" val="279303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 – Backward Chaining</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1000868" y="1117600"/>
            <a:ext cx="3483583" cy="2462179"/>
          </a:xfrm>
        </p:spPr>
        <p:txBody>
          <a:bodyPr/>
          <a:lstStyle/>
          <a:p>
            <a:pPr marL="0" indent="0">
              <a:buNone/>
            </a:pPr>
            <a:r>
              <a:rPr lang="en-US" sz="2400" b="1" dirty="0"/>
              <a:t>Production Rules: </a:t>
            </a:r>
          </a:p>
          <a:p>
            <a:pPr marL="0" indent="0">
              <a:buNone/>
            </a:pPr>
            <a:r>
              <a:rPr lang="en-US" sz="2000" dirty="0">
                <a:solidFill>
                  <a:srgbClr val="2D2D8A"/>
                </a:solidFill>
              </a:rPr>
              <a:t>PR1: 	 A ∧ B</a:t>
            </a:r>
            <a:r>
              <a:rPr lang="el-GR" sz="2000" dirty="0">
                <a:solidFill>
                  <a:srgbClr val="2D2D8A"/>
                </a:solidFill>
              </a:rPr>
              <a:t> ⇒ </a:t>
            </a:r>
            <a:r>
              <a:rPr lang="en-US" sz="2000" dirty="0">
                <a:solidFill>
                  <a:srgbClr val="2D2D8A"/>
                </a:solidFill>
              </a:rPr>
              <a:t>E</a:t>
            </a:r>
          </a:p>
          <a:p>
            <a:pPr marL="0" indent="0">
              <a:buNone/>
            </a:pPr>
            <a:r>
              <a:rPr lang="en-US" sz="2000" dirty="0">
                <a:solidFill>
                  <a:srgbClr val="2D2D8A"/>
                </a:solidFill>
              </a:rPr>
              <a:t>PR2: 	 E ∧ C</a:t>
            </a:r>
            <a:r>
              <a:rPr lang="el-GR" sz="2000" dirty="0">
                <a:solidFill>
                  <a:srgbClr val="2D2D8A"/>
                </a:solidFill>
              </a:rPr>
              <a:t> ⇒ </a:t>
            </a:r>
            <a:r>
              <a:rPr lang="en-US" sz="2000" dirty="0">
                <a:solidFill>
                  <a:srgbClr val="2D2D8A"/>
                </a:solidFill>
              </a:rPr>
              <a:t>G </a:t>
            </a:r>
          </a:p>
          <a:p>
            <a:pPr marL="0" indent="0">
              <a:buNone/>
            </a:pPr>
            <a:r>
              <a:rPr lang="en-US" sz="2000" dirty="0">
                <a:solidFill>
                  <a:srgbClr val="2D2D8A"/>
                </a:solidFill>
              </a:rPr>
              <a:t>PR3: 	 E ∧ ~C</a:t>
            </a:r>
            <a:r>
              <a:rPr lang="el-GR" sz="2000" dirty="0">
                <a:solidFill>
                  <a:srgbClr val="2D2D8A"/>
                </a:solidFill>
              </a:rPr>
              <a:t> ⇒ </a:t>
            </a:r>
            <a:r>
              <a:rPr lang="en-US" sz="2000" dirty="0">
                <a:solidFill>
                  <a:srgbClr val="2D2D8A"/>
                </a:solidFill>
              </a:rPr>
              <a:t>I </a:t>
            </a:r>
          </a:p>
          <a:p>
            <a:pPr marL="0" indent="0">
              <a:buNone/>
            </a:pPr>
            <a:r>
              <a:rPr lang="en-US" sz="2000" dirty="0">
                <a:solidFill>
                  <a:srgbClr val="2D2D8A"/>
                </a:solidFill>
              </a:rPr>
              <a:t>PR4: 	 D</a:t>
            </a:r>
            <a:r>
              <a:rPr lang="el-GR" sz="2000" dirty="0">
                <a:solidFill>
                  <a:srgbClr val="2D2D8A"/>
                </a:solidFill>
              </a:rPr>
              <a:t> ⇒ </a:t>
            </a:r>
            <a:r>
              <a:rPr lang="en-US" sz="2000" dirty="0">
                <a:solidFill>
                  <a:srgbClr val="2D2D8A"/>
                </a:solidFill>
              </a:rPr>
              <a:t>F </a:t>
            </a:r>
          </a:p>
          <a:p>
            <a:pPr marL="0" indent="0">
              <a:buNone/>
            </a:pPr>
            <a:r>
              <a:rPr lang="en-US" sz="2000" dirty="0">
                <a:solidFill>
                  <a:srgbClr val="2D2D8A"/>
                </a:solidFill>
              </a:rPr>
              <a:t>PR5: 	 F</a:t>
            </a:r>
            <a:r>
              <a:rPr lang="el-GR" sz="2000" dirty="0">
                <a:solidFill>
                  <a:srgbClr val="2D2D8A"/>
                </a:solidFill>
              </a:rPr>
              <a:t> ⇒ </a:t>
            </a:r>
            <a:r>
              <a:rPr lang="en-US" sz="2000" dirty="0">
                <a:solidFill>
                  <a:srgbClr val="2D2D8A"/>
                </a:solidFill>
              </a:rPr>
              <a:t>H</a:t>
            </a:r>
          </a:p>
        </p:txBody>
      </p:sp>
      <p:sp>
        <p:nvSpPr>
          <p:cNvPr id="4" name="Content Placeholder 2">
            <a:extLst>
              <a:ext uri="{FF2B5EF4-FFF2-40B4-BE49-F238E27FC236}">
                <a16:creationId xmlns:a16="http://schemas.microsoft.com/office/drawing/2014/main" id="{25C773CE-C5EA-681C-2190-2F76615636EC}"/>
              </a:ext>
            </a:extLst>
          </p:cNvPr>
          <p:cNvSpPr txBox="1">
            <a:spLocks/>
          </p:cNvSpPr>
          <p:nvPr/>
        </p:nvSpPr>
        <p:spPr bwMode="auto">
          <a:xfrm>
            <a:off x="4960566" y="1214876"/>
            <a:ext cx="2033621" cy="211198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solidFill>
                  <a:srgbClr val="2D2D8A"/>
                </a:solidFill>
              </a:rPr>
              <a:t>	A</a:t>
            </a:r>
          </a:p>
          <a:p>
            <a:pPr marL="0" indent="0">
              <a:buFont typeface="Wingdings" pitchFamily="2" charset="2"/>
              <a:buNone/>
            </a:pPr>
            <a:r>
              <a:rPr lang="en-US" sz="2000" kern="0" dirty="0">
                <a:solidFill>
                  <a:srgbClr val="2D2D8A"/>
                </a:solidFill>
              </a:rPr>
              <a:t>	B</a:t>
            </a:r>
          </a:p>
          <a:p>
            <a:pPr marL="0" indent="0">
              <a:buFont typeface="Wingdings" pitchFamily="2" charset="2"/>
              <a:buNone/>
            </a:pPr>
            <a:r>
              <a:rPr lang="en-US" sz="2000" kern="0" dirty="0">
                <a:solidFill>
                  <a:srgbClr val="2D2D8A"/>
                </a:solidFill>
              </a:rPr>
              <a:t>	C</a:t>
            </a:r>
          </a:p>
          <a:p>
            <a:pPr marL="0" indent="0">
              <a:buFont typeface="Wingdings" pitchFamily="2" charset="2"/>
              <a:buNone/>
            </a:pPr>
            <a:r>
              <a:rPr lang="en-US" sz="2000" kern="0" dirty="0">
                <a:solidFill>
                  <a:srgbClr val="2D2D8A"/>
                </a:solidFill>
              </a:rPr>
              <a:t>	D</a:t>
            </a:r>
          </a:p>
        </p:txBody>
      </p:sp>
      <p:sp>
        <p:nvSpPr>
          <p:cNvPr id="10" name="Content Placeholder 2">
            <a:extLst>
              <a:ext uri="{FF2B5EF4-FFF2-40B4-BE49-F238E27FC236}">
                <a16:creationId xmlns:a16="http://schemas.microsoft.com/office/drawing/2014/main" id="{32C1592C-49C0-3824-59AC-19EC1495D271}"/>
              </a:ext>
            </a:extLst>
          </p:cNvPr>
          <p:cNvSpPr txBox="1">
            <a:spLocks/>
          </p:cNvSpPr>
          <p:nvPr/>
        </p:nvSpPr>
        <p:spPr bwMode="auto">
          <a:xfrm>
            <a:off x="7470302" y="1214876"/>
            <a:ext cx="4397443"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Goal:</a:t>
            </a:r>
            <a:r>
              <a:rPr lang="en-US" sz="2000" kern="0" dirty="0"/>
              <a:t> </a:t>
            </a:r>
          </a:p>
          <a:p>
            <a:pPr marL="0" indent="0">
              <a:buFont typeface="Wingdings" pitchFamily="2" charset="2"/>
              <a:buNone/>
            </a:pPr>
            <a:r>
              <a:rPr lang="en-US" sz="2000" kern="0" dirty="0">
                <a:solidFill>
                  <a:srgbClr val="2D2D8A"/>
                </a:solidFill>
              </a:rPr>
              <a:t>	H </a:t>
            </a:r>
            <a:r>
              <a:rPr lang="en-US" sz="2000" dirty="0">
                <a:solidFill>
                  <a:srgbClr val="2D2D8A"/>
                </a:solidFill>
              </a:rPr>
              <a:t>∧ I</a:t>
            </a:r>
            <a:endParaRPr lang="en-US" sz="2000" kern="0" dirty="0">
              <a:solidFill>
                <a:srgbClr val="2D2D8A"/>
              </a:solidFill>
            </a:endParaRPr>
          </a:p>
        </p:txBody>
      </p:sp>
      <p:graphicFrame>
        <p:nvGraphicFramePr>
          <p:cNvPr id="11" name="Table 4">
            <a:extLst>
              <a:ext uri="{FF2B5EF4-FFF2-40B4-BE49-F238E27FC236}">
                <a16:creationId xmlns:a16="http://schemas.microsoft.com/office/drawing/2014/main" id="{690A7E8C-9449-C671-FA1A-52ED26D805E5}"/>
              </a:ext>
            </a:extLst>
          </p:cNvPr>
          <p:cNvGraphicFramePr>
            <a:graphicFrameLocks/>
          </p:cNvGraphicFramePr>
          <p:nvPr>
            <p:extLst>
              <p:ext uri="{D42A27DB-BD31-4B8C-83A1-F6EECF244321}">
                <p14:modId xmlns:p14="http://schemas.microsoft.com/office/powerpoint/2010/main" val="2620538139"/>
              </p:ext>
            </p:extLst>
          </p:nvPr>
        </p:nvGraphicFramePr>
        <p:xfrm>
          <a:off x="132944" y="4027250"/>
          <a:ext cx="11926111" cy="2590800"/>
        </p:xfrm>
        <a:graphic>
          <a:graphicData uri="http://schemas.openxmlformats.org/drawingml/2006/table">
            <a:tbl>
              <a:tblPr firstRow="1" bandRow="1">
                <a:tableStyleId>{8A107856-5554-42FB-B03E-39F5DBC370BA}</a:tableStyleId>
              </a:tblPr>
              <a:tblGrid>
                <a:gridCol w="1215957">
                  <a:extLst>
                    <a:ext uri="{9D8B030D-6E8A-4147-A177-3AD203B41FA5}">
                      <a16:colId xmlns:a16="http://schemas.microsoft.com/office/drawing/2014/main" val="3389834003"/>
                    </a:ext>
                  </a:extLst>
                </a:gridCol>
                <a:gridCol w="1605846">
                  <a:extLst>
                    <a:ext uri="{9D8B030D-6E8A-4147-A177-3AD203B41FA5}">
                      <a16:colId xmlns:a16="http://schemas.microsoft.com/office/drawing/2014/main" val="4197568201"/>
                    </a:ext>
                  </a:extLst>
                </a:gridCol>
                <a:gridCol w="3125040">
                  <a:extLst>
                    <a:ext uri="{9D8B030D-6E8A-4147-A177-3AD203B41FA5}">
                      <a16:colId xmlns:a16="http://schemas.microsoft.com/office/drawing/2014/main" val="1431598641"/>
                    </a:ext>
                  </a:extLst>
                </a:gridCol>
                <a:gridCol w="1663430">
                  <a:extLst>
                    <a:ext uri="{9D8B030D-6E8A-4147-A177-3AD203B41FA5}">
                      <a16:colId xmlns:a16="http://schemas.microsoft.com/office/drawing/2014/main" val="190952150"/>
                    </a:ext>
                  </a:extLst>
                </a:gridCol>
                <a:gridCol w="4315838">
                  <a:extLst>
                    <a:ext uri="{9D8B030D-6E8A-4147-A177-3AD203B41FA5}">
                      <a16:colId xmlns:a16="http://schemas.microsoft.com/office/drawing/2014/main" val="2796855336"/>
                    </a:ext>
                  </a:extLst>
                </a:gridCol>
              </a:tblGrid>
              <a:tr h="370840">
                <a:tc>
                  <a:txBody>
                    <a:bodyPr/>
                    <a:lstStyle/>
                    <a:p>
                      <a:pPr algn="ctr"/>
                      <a:r>
                        <a:rPr lang="en-US" sz="2000" dirty="0"/>
                        <a:t>Iteration</a:t>
                      </a:r>
                    </a:p>
                  </a:txBody>
                  <a:tcPr anchor="ctr"/>
                </a:tc>
                <a:tc>
                  <a:txBody>
                    <a:bodyPr/>
                    <a:lstStyle/>
                    <a:p>
                      <a:pPr algn="ctr"/>
                      <a:r>
                        <a:rPr lang="en-US" sz="2000" dirty="0"/>
                        <a:t>WM</a:t>
                      </a:r>
                    </a:p>
                  </a:txBody>
                  <a:tcPr anchor="ctr"/>
                </a:tc>
                <a:tc>
                  <a:txBody>
                    <a:bodyPr/>
                    <a:lstStyle/>
                    <a:p>
                      <a:pPr algn="ctr"/>
                      <a:r>
                        <a:rPr lang="en-US" sz="2000" dirty="0"/>
                        <a:t>Conflict Set </a:t>
                      </a:r>
                    </a:p>
                  </a:txBody>
                  <a:tcPr anchor="ctr"/>
                </a:tc>
                <a:tc>
                  <a:txBody>
                    <a:bodyPr/>
                    <a:lstStyle/>
                    <a:p>
                      <a:pPr algn="ctr"/>
                      <a:r>
                        <a:rPr lang="en-US" sz="2000" dirty="0"/>
                        <a:t>Rule Fire</a:t>
                      </a:r>
                    </a:p>
                  </a:txBody>
                  <a:tcPr anchor="ctr"/>
                </a:tc>
                <a:tc>
                  <a:txBody>
                    <a:bodyPr/>
                    <a:lstStyle/>
                    <a:p>
                      <a:pPr algn="ctr"/>
                      <a:r>
                        <a:rPr lang="en-US" sz="2000" dirty="0"/>
                        <a:t>Action</a:t>
                      </a:r>
                    </a:p>
                  </a:txBody>
                  <a:tcPr anchor="ctr"/>
                </a:tc>
                <a:extLst>
                  <a:ext uri="{0D108BD9-81ED-4DB2-BD59-A6C34878D82A}">
                    <a16:rowId xmlns:a16="http://schemas.microsoft.com/office/drawing/2014/main" val="4058036532"/>
                  </a:ext>
                </a:extLst>
              </a:tr>
              <a:tr h="370840">
                <a:tc>
                  <a:txBody>
                    <a:bodyPr/>
                    <a:lstStyle/>
                    <a:p>
                      <a:pPr algn="ctr"/>
                      <a:r>
                        <a:rPr lang="en-US" sz="2000" dirty="0"/>
                        <a:t>1</a:t>
                      </a:r>
                    </a:p>
                  </a:txBody>
                  <a:tcPr anchor="ctr"/>
                </a:tc>
                <a:tc>
                  <a:txBody>
                    <a:bodyPr/>
                    <a:lstStyle/>
                    <a:p>
                      <a:pPr algn="ctr"/>
                      <a:r>
                        <a:rPr lang="en-US" sz="2000" dirty="0"/>
                        <a:t>ABCD</a:t>
                      </a:r>
                    </a:p>
                  </a:txBody>
                  <a:tcPr anchor="ctr"/>
                </a:tc>
                <a:tc>
                  <a:txBody>
                    <a:bodyPr/>
                    <a:lstStyle/>
                    <a:p>
                      <a:pPr algn="ctr"/>
                      <a:r>
                        <a:rPr lang="en-US" sz="2000" dirty="0"/>
                        <a:t>5 (F Not in WM), </a:t>
                      </a:r>
                    </a:p>
                    <a:p>
                      <a:pPr algn="ctr"/>
                      <a:r>
                        <a:rPr lang="en-US" sz="2000" dirty="0"/>
                        <a:t>4 (D in WM)</a:t>
                      </a:r>
                    </a:p>
                  </a:txBody>
                  <a:tcPr anchor="ctr"/>
                </a:tc>
                <a:tc>
                  <a:txBody>
                    <a:bodyPr/>
                    <a:lstStyle/>
                    <a:p>
                      <a:pPr algn="ctr"/>
                      <a:r>
                        <a:rPr lang="en-US" sz="2000" dirty="0"/>
                        <a:t>4</a:t>
                      </a:r>
                    </a:p>
                  </a:txBody>
                  <a:tcPr anchor="ctr"/>
                </a:tc>
                <a:tc>
                  <a:txBody>
                    <a:bodyPr/>
                    <a:lstStyle/>
                    <a:p>
                      <a:pPr algn="ctr"/>
                      <a:r>
                        <a:rPr lang="en-US" sz="2000" dirty="0"/>
                        <a:t>PR4 add F</a:t>
                      </a:r>
                    </a:p>
                  </a:txBody>
                  <a:tcPr anchor="ctr"/>
                </a:tc>
                <a:extLst>
                  <a:ext uri="{0D108BD9-81ED-4DB2-BD59-A6C34878D82A}">
                    <a16:rowId xmlns:a16="http://schemas.microsoft.com/office/drawing/2014/main" val="195238328"/>
                  </a:ext>
                </a:extLst>
              </a:tr>
              <a:tr h="370840">
                <a:tc>
                  <a:txBody>
                    <a:bodyPr/>
                    <a:lstStyle/>
                    <a:p>
                      <a:pPr algn="ctr"/>
                      <a:r>
                        <a:rPr lang="en-US" sz="2000" dirty="0"/>
                        <a:t>2</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ABCDF</a:t>
                      </a:r>
                    </a:p>
                  </a:txBody>
                  <a:tcPr anchor="ctr"/>
                </a:tc>
                <a:tc>
                  <a:txBody>
                    <a:bodyPr/>
                    <a:lstStyle/>
                    <a:p>
                      <a:pPr algn="ctr"/>
                      <a:r>
                        <a:rPr lang="en-US" sz="2000" dirty="0"/>
                        <a:t>5 (F in WM)</a:t>
                      </a:r>
                    </a:p>
                  </a:txBody>
                  <a:tcPr anchor="ctr"/>
                </a:tc>
                <a:tc>
                  <a:txBody>
                    <a:bodyPr/>
                    <a:lstStyle/>
                    <a:p>
                      <a:pPr algn="ctr"/>
                      <a:r>
                        <a:rPr lang="en-US" sz="2000" dirty="0"/>
                        <a:t>5</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PR5 add H</a:t>
                      </a:r>
                    </a:p>
                  </a:txBody>
                  <a:tcPr anchor="ctr"/>
                </a:tc>
                <a:extLst>
                  <a:ext uri="{0D108BD9-81ED-4DB2-BD59-A6C34878D82A}">
                    <a16:rowId xmlns:a16="http://schemas.microsoft.com/office/drawing/2014/main" val="3008617310"/>
                  </a:ext>
                </a:extLst>
              </a:tr>
              <a:tr h="370840">
                <a:tc>
                  <a:txBody>
                    <a:bodyPr/>
                    <a:lstStyle/>
                    <a:p>
                      <a:pPr algn="ctr"/>
                      <a:r>
                        <a:rPr lang="en-US" sz="2000" dirty="0"/>
                        <a:t>3</a:t>
                      </a:r>
                    </a:p>
                  </a:txBody>
                  <a:tcPr anchor="ctr"/>
                </a:tc>
                <a:tc>
                  <a:txBody>
                    <a:bodyPr/>
                    <a:lstStyle/>
                    <a:p>
                      <a:pPr algn="ctr"/>
                      <a:r>
                        <a:rPr lang="en-US" sz="2000" dirty="0"/>
                        <a:t>ABCDFH</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3 (E and </a:t>
                      </a:r>
                      <a:r>
                        <a:rPr lang="en-US" sz="2000" dirty="0">
                          <a:solidFill>
                            <a:srgbClr val="2D2D8A"/>
                          </a:solidFill>
                        </a:rPr>
                        <a:t>~C</a:t>
                      </a:r>
                      <a:r>
                        <a:rPr lang="en-US" sz="2000" dirty="0"/>
                        <a:t> Not in WM), </a:t>
                      </a:r>
                    </a:p>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1 (A and B in WM)</a:t>
                      </a:r>
                    </a:p>
                  </a:txBody>
                  <a:tcPr anchor="ctr"/>
                </a:tc>
                <a:tc>
                  <a:txBody>
                    <a:bodyPr/>
                    <a:lstStyle/>
                    <a:p>
                      <a:pPr algn="ctr"/>
                      <a:r>
                        <a:rPr lang="en-US" sz="2000" dirty="0"/>
                        <a:t>1</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PR1 add E</a:t>
                      </a:r>
                    </a:p>
                  </a:txBody>
                  <a:tcPr anchor="ctr"/>
                </a:tc>
                <a:extLst>
                  <a:ext uri="{0D108BD9-81ED-4DB2-BD59-A6C34878D82A}">
                    <a16:rowId xmlns:a16="http://schemas.microsoft.com/office/drawing/2014/main" val="1552882523"/>
                  </a:ext>
                </a:extLst>
              </a:tr>
              <a:tr h="370840">
                <a:tc>
                  <a:txBody>
                    <a:bodyPr/>
                    <a:lstStyle/>
                    <a:p>
                      <a:pPr algn="ctr"/>
                      <a:r>
                        <a:rPr lang="en-US" sz="2000" dirty="0"/>
                        <a:t>4</a:t>
                      </a:r>
                    </a:p>
                  </a:txBody>
                  <a:tcPr anchor="ctr"/>
                </a:tc>
                <a:tc>
                  <a:txBody>
                    <a:bodyPr/>
                    <a:lstStyle/>
                    <a:p>
                      <a:pPr algn="ctr"/>
                      <a:r>
                        <a:rPr lang="en-US" sz="2000" dirty="0"/>
                        <a:t>ABCDFHE</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3 (</a:t>
                      </a:r>
                      <a:r>
                        <a:rPr lang="en-US" sz="2000" dirty="0">
                          <a:solidFill>
                            <a:srgbClr val="2D2D8A"/>
                          </a:solidFill>
                        </a:rPr>
                        <a:t>~C</a:t>
                      </a:r>
                      <a:r>
                        <a:rPr lang="en-US" sz="2000" dirty="0"/>
                        <a:t> Not in WM), </a:t>
                      </a:r>
                    </a:p>
                  </a:txBody>
                  <a:tcPr anchor="ctr"/>
                </a:tc>
                <a:tc>
                  <a:txBody>
                    <a:bodyPr/>
                    <a:lstStyle/>
                    <a:p>
                      <a:pPr algn="ct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I is not supported, </a:t>
                      </a:r>
                      <a:r>
                        <a:rPr lang="en-US" sz="2000" kern="0" dirty="0">
                          <a:solidFill>
                            <a:srgbClr val="2D2D8A"/>
                          </a:solidFill>
                        </a:rPr>
                        <a:t>H </a:t>
                      </a:r>
                      <a:r>
                        <a:rPr lang="en-US" sz="2000" dirty="0">
                          <a:solidFill>
                            <a:srgbClr val="2D2D8A"/>
                          </a:solidFill>
                        </a:rPr>
                        <a:t>∧ I rejected</a:t>
                      </a:r>
                      <a:endParaRPr lang="en-US" sz="2000" dirty="0"/>
                    </a:p>
                  </a:txBody>
                  <a:tcPr anchor="ctr"/>
                </a:tc>
                <a:extLst>
                  <a:ext uri="{0D108BD9-81ED-4DB2-BD59-A6C34878D82A}">
                    <a16:rowId xmlns:a16="http://schemas.microsoft.com/office/drawing/2014/main" val="1783767057"/>
                  </a:ext>
                </a:extLst>
              </a:tr>
            </a:tbl>
          </a:graphicData>
        </a:graphic>
      </p:graphicFrame>
      <p:sp>
        <p:nvSpPr>
          <p:cNvPr id="5" name="Content Placeholder 2">
            <a:extLst>
              <a:ext uri="{FF2B5EF4-FFF2-40B4-BE49-F238E27FC236}">
                <a16:creationId xmlns:a16="http://schemas.microsoft.com/office/drawing/2014/main" id="{3A446852-1D8B-DC58-BFC2-437A7C27EFA7}"/>
              </a:ext>
            </a:extLst>
          </p:cNvPr>
          <p:cNvSpPr txBox="1">
            <a:spLocks/>
          </p:cNvSpPr>
          <p:nvPr/>
        </p:nvSpPr>
        <p:spPr bwMode="auto">
          <a:xfrm>
            <a:off x="7470302" y="2597393"/>
            <a:ext cx="4319621"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Conflict Resolution Strategy:</a:t>
            </a:r>
            <a:r>
              <a:rPr lang="en-US" sz="2000" kern="0" dirty="0"/>
              <a:t> </a:t>
            </a:r>
          </a:p>
          <a:p>
            <a:pPr marL="0" indent="0">
              <a:buFont typeface="Wingdings" pitchFamily="2" charset="2"/>
              <a:buNone/>
            </a:pPr>
            <a:r>
              <a:rPr lang="en-US" sz="2000" kern="0" dirty="0">
                <a:solidFill>
                  <a:srgbClr val="2D2D8A"/>
                </a:solidFill>
              </a:rPr>
              <a:t>	</a:t>
            </a:r>
            <a:r>
              <a:rPr lang="en-US" sz="2000" dirty="0"/>
              <a:t> Refractoriness</a:t>
            </a:r>
            <a:endParaRPr lang="en-US" sz="2000" kern="0" dirty="0">
              <a:solidFill>
                <a:srgbClr val="2D2D8A"/>
              </a:solidFill>
            </a:endParaRPr>
          </a:p>
        </p:txBody>
      </p:sp>
    </p:spTree>
    <p:extLst>
      <p:ext uri="{BB962C8B-B14F-4D97-AF65-F5344CB8AC3E}">
        <p14:creationId xmlns:p14="http://schemas.microsoft.com/office/powerpoint/2010/main" val="3142984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Example2 – Forward Chaining</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1000868" y="1117599"/>
            <a:ext cx="3483583" cy="2685915"/>
          </a:xfrm>
        </p:spPr>
        <p:txBody>
          <a:bodyPr/>
          <a:lstStyle/>
          <a:p>
            <a:pPr marL="0" indent="0">
              <a:buNone/>
            </a:pPr>
            <a:r>
              <a:rPr lang="en-US" sz="2400" b="1" dirty="0"/>
              <a:t>Production Rules: </a:t>
            </a:r>
          </a:p>
          <a:p>
            <a:pPr marL="0" indent="0">
              <a:buNone/>
            </a:pPr>
            <a:r>
              <a:rPr lang="en-US" sz="2000" dirty="0">
                <a:solidFill>
                  <a:srgbClr val="2D2D8A"/>
                </a:solidFill>
              </a:rPr>
              <a:t>PR1: 	 P ∧ Q </a:t>
            </a:r>
            <a:r>
              <a:rPr lang="el-GR" sz="2000" dirty="0">
                <a:solidFill>
                  <a:srgbClr val="2D2D8A"/>
                </a:solidFill>
              </a:rPr>
              <a:t>⇒ </a:t>
            </a:r>
            <a:r>
              <a:rPr lang="en-US" sz="2000" dirty="0">
                <a:solidFill>
                  <a:srgbClr val="2D2D8A"/>
                </a:solidFill>
              </a:rPr>
              <a:t>GOAL</a:t>
            </a:r>
          </a:p>
          <a:p>
            <a:pPr marL="0" indent="0">
              <a:buNone/>
            </a:pPr>
            <a:r>
              <a:rPr lang="en-US" sz="2000" dirty="0">
                <a:solidFill>
                  <a:srgbClr val="2D2D8A"/>
                </a:solidFill>
              </a:rPr>
              <a:t>PR2: 	 R ∧ S</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PR3: 	 W ∧ R</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PR4: 	 T ∧ U</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PR5: 	 V</a:t>
            </a:r>
            <a:r>
              <a:rPr lang="el-GR" sz="2000" dirty="0">
                <a:solidFill>
                  <a:srgbClr val="2D2D8A"/>
                </a:solidFill>
              </a:rPr>
              <a:t> ⇒ </a:t>
            </a:r>
            <a:r>
              <a:rPr lang="en-US" sz="2000" dirty="0">
                <a:solidFill>
                  <a:srgbClr val="2D2D8A"/>
                </a:solidFill>
              </a:rPr>
              <a:t>S</a:t>
            </a:r>
          </a:p>
          <a:p>
            <a:pPr marL="0" indent="0">
              <a:buNone/>
            </a:pPr>
            <a:r>
              <a:rPr lang="en-US" sz="2000" dirty="0">
                <a:solidFill>
                  <a:srgbClr val="2D2D8A"/>
                </a:solidFill>
              </a:rPr>
              <a:t>PR6: 	 START</a:t>
            </a:r>
            <a:r>
              <a:rPr lang="el-GR" sz="2000" dirty="0">
                <a:solidFill>
                  <a:srgbClr val="2D2D8A"/>
                </a:solidFill>
              </a:rPr>
              <a:t> ⇒ </a:t>
            </a:r>
            <a:r>
              <a:rPr lang="en-US" sz="2000" dirty="0">
                <a:solidFill>
                  <a:srgbClr val="2D2D8A"/>
                </a:solidFill>
              </a:rPr>
              <a:t>V ∧ R</a:t>
            </a:r>
            <a:r>
              <a:rPr lang="el-GR" sz="2000" dirty="0">
                <a:solidFill>
                  <a:srgbClr val="2D2D8A"/>
                </a:solidFill>
              </a:rPr>
              <a:t> </a:t>
            </a:r>
            <a:r>
              <a:rPr lang="en-US" sz="2000" dirty="0">
                <a:solidFill>
                  <a:srgbClr val="2D2D8A"/>
                </a:solidFill>
              </a:rPr>
              <a:t>∧ Q</a:t>
            </a:r>
          </a:p>
        </p:txBody>
      </p:sp>
      <p:sp>
        <p:nvSpPr>
          <p:cNvPr id="4" name="Content Placeholder 2">
            <a:extLst>
              <a:ext uri="{FF2B5EF4-FFF2-40B4-BE49-F238E27FC236}">
                <a16:creationId xmlns:a16="http://schemas.microsoft.com/office/drawing/2014/main" id="{25C773CE-C5EA-681C-2190-2F76615636EC}"/>
              </a:ext>
            </a:extLst>
          </p:cNvPr>
          <p:cNvSpPr txBox="1">
            <a:spLocks/>
          </p:cNvSpPr>
          <p:nvPr/>
        </p:nvSpPr>
        <p:spPr bwMode="auto">
          <a:xfrm>
            <a:off x="4960566" y="1214876"/>
            <a:ext cx="2033621" cy="211198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solidFill>
                  <a:srgbClr val="2D2D8A"/>
                </a:solidFill>
              </a:rPr>
              <a:t>	START</a:t>
            </a:r>
          </a:p>
        </p:txBody>
      </p:sp>
      <p:sp>
        <p:nvSpPr>
          <p:cNvPr id="10" name="Content Placeholder 2">
            <a:extLst>
              <a:ext uri="{FF2B5EF4-FFF2-40B4-BE49-F238E27FC236}">
                <a16:creationId xmlns:a16="http://schemas.microsoft.com/office/drawing/2014/main" id="{32C1592C-49C0-3824-59AC-19EC1495D271}"/>
              </a:ext>
            </a:extLst>
          </p:cNvPr>
          <p:cNvSpPr txBox="1">
            <a:spLocks/>
          </p:cNvSpPr>
          <p:nvPr/>
        </p:nvSpPr>
        <p:spPr bwMode="auto">
          <a:xfrm>
            <a:off x="7470302" y="1214876"/>
            <a:ext cx="4397443"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Goal:</a:t>
            </a:r>
            <a:r>
              <a:rPr lang="en-US" sz="2000" kern="0" dirty="0"/>
              <a:t> </a:t>
            </a:r>
          </a:p>
          <a:p>
            <a:pPr marL="0" indent="0">
              <a:buFont typeface="Wingdings" pitchFamily="2" charset="2"/>
              <a:buNone/>
            </a:pPr>
            <a:r>
              <a:rPr lang="en-US" sz="2000" kern="0" dirty="0">
                <a:solidFill>
                  <a:srgbClr val="2D2D8A"/>
                </a:solidFill>
              </a:rPr>
              <a:t>	</a:t>
            </a:r>
            <a:r>
              <a:rPr lang="en-US" sz="2000" dirty="0">
                <a:solidFill>
                  <a:srgbClr val="2D2D8A"/>
                </a:solidFill>
              </a:rPr>
              <a:t> P ∧ Q </a:t>
            </a:r>
            <a:r>
              <a:rPr lang="el-GR" sz="2000" dirty="0">
                <a:solidFill>
                  <a:srgbClr val="2D2D8A"/>
                </a:solidFill>
              </a:rPr>
              <a:t>⇒ </a:t>
            </a:r>
            <a:r>
              <a:rPr lang="en-US" sz="2000" dirty="0">
                <a:solidFill>
                  <a:srgbClr val="2D2D8A"/>
                </a:solidFill>
              </a:rPr>
              <a:t>GOAL</a:t>
            </a:r>
            <a:endParaRPr lang="en-US" sz="2000" kern="0" dirty="0">
              <a:solidFill>
                <a:srgbClr val="2D2D8A"/>
              </a:solidFill>
            </a:endParaRPr>
          </a:p>
        </p:txBody>
      </p:sp>
      <p:sp>
        <p:nvSpPr>
          <p:cNvPr id="5" name="Content Placeholder 2">
            <a:extLst>
              <a:ext uri="{FF2B5EF4-FFF2-40B4-BE49-F238E27FC236}">
                <a16:creationId xmlns:a16="http://schemas.microsoft.com/office/drawing/2014/main" id="{B9102B28-6751-D529-9F3D-BC5E2CC1DDE5}"/>
              </a:ext>
            </a:extLst>
          </p:cNvPr>
          <p:cNvSpPr txBox="1">
            <a:spLocks/>
          </p:cNvSpPr>
          <p:nvPr/>
        </p:nvSpPr>
        <p:spPr bwMode="auto">
          <a:xfrm>
            <a:off x="4960566" y="2597393"/>
            <a:ext cx="6479162"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Conflict Resolution Strategy:</a:t>
            </a:r>
            <a:r>
              <a:rPr lang="en-US" sz="2000" kern="0" dirty="0"/>
              <a:t> </a:t>
            </a:r>
          </a:p>
          <a:p>
            <a:pPr marL="0" indent="0">
              <a:buFont typeface="Wingdings" pitchFamily="2" charset="2"/>
              <a:buNone/>
            </a:pPr>
            <a:r>
              <a:rPr lang="en-US" sz="2000" kern="0" dirty="0">
                <a:solidFill>
                  <a:srgbClr val="2D2D8A"/>
                </a:solidFill>
              </a:rPr>
              <a:t>	Choose rule that has fired least recently</a:t>
            </a:r>
          </a:p>
        </p:txBody>
      </p:sp>
    </p:spTree>
    <p:extLst>
      <p:ext uri="{BB962C8B-B14F-4D97-AF65-F5344CB8AC3E}">
        <p14:creationId xmlns:p14="http://schemas.microsoft.com/office/powerpoint/2010/main" val="2866678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Example2 – Forward Chaining</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1000868" y="1117599"/>
            <a:ext cx="3483583" cy="2685915"/>
          </a:xfrm>
        </p:spPr>
        <p:txBody>
          <a:bodyPr/>
          <a:lstStyle/>
          <a:p>
            <a:pPr marL="0" indent="0">
              <a:buNone/>
            </a:pPr>
            <a:r>
              <a:rPr lang="en-US" sz="2400" b="1" dirty="0"/>
              <a:t>Production Rules: </a:t>
            </a:r>
          </a:p>
          <a:p>
            <a:pPr marL="0" indent="0">
              <a:buNone/>
            </a:pPr>
            <a:r>
              <a:rPr lang="en-US" sz="2000" dirty="0">
                <a:solidFill>
                  <a:srgbClr val="2D2D8A"/>
                </a:solidFill>
              </a:rPr>
              <a:t>PR1: 	 P ∧ Q </a:t>
            </a:r>
            <a:r>
              <a:rPr lang="el-GR" sz="2000" dirty="0">
                <a:solidFill>
                  <a:srgbClr val="2D2D8A"/>
                </a:solidFill>
              </a:rPr>
              <a:t>⇒ </a:t>
            </a:r>
            <a:r>
              <a:rPr lang="en-US" sz="2000" dirty="0">
                <a:solidFill>
                  <a:srgbClr val="2D2D8A"/>
                </a:solidFill>
              </a:rPr>
              <a:t>GOAL</a:t>
            </a:r>
          </a:p>
          <a:p>
            <a:pPr marL="0" indent="0">
              <a:buNone/>
            </a:pPr>
            <a:r>
              <a:rPr lang="en-US" sz="2000" dirty="0">
                <a:solidFill>
                  <a:srgbClr val="2D2D8A"/>
                </a:solidFill>
              </a:rPr>
              <a:t>PR2: 	 R ∧ S</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PR3: 	 W ∧ R</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PR4: 	 T ∧ U</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PR5: 	 V</a:t>
            </a:r>
            <a:r>
              <a:rPr lang="el-GR" sz="2000" dirty="0">
                <a:solidFill>
                  <a:srgbClr val="2D2D8A"/>
                </a:solidFill>
              </a:rPr>
              <a:t> ⇒ </a:t>
            </a:r>
            <a:r>
              <a:rPr lang="en-US" sz="2000" dirty="0">
                <a:solidFill>
                  <a:srgbClr val="2D2D8A"/>
                </a:solidFill>
              </a:rPr>
              <a:t>S</a:t>
            </a:r>
          </a:p>
          <a:p>
            <a:pPr marL="0" indent="0">
              <a:buNone/>
            </a:pPr>
            <a:r>
              <a:rPr lang="en-US" sz="2000" dirty="0">
                <a:solidFill>
                  <a:srgbClr val="2D2D8A"/>
                </a:solidFill>
              </a:rPr>
              <a:t>PR6: 	 START</a:t>
            </a:r>
            <a:r>
              <a:rPr lang="el-GR" sz="2000" dirty="0">
                <a:solidFill>
                  <a:srgbClr val="2D2D8A"/>
                </a:solidFill>
              </a:rPr>
              <a:t> ⇒ </a:t>
            </a:r>
            <a:r>
              <a:rPr lang="en-US" sz="2000" dirty="0">
                <a:solidFill>
                  <a:srgbClr val="2D2D8A"/>
                </a:solidFill>
              </a:rPr>
              <a:t>V ∧ R</a:t>
            </a:r>
            <a:r>
              <a:rPr lang="el-GR" sz="2000" dirty="0">
                <a:solidFill>
                  <a:srgbClr val="2D2D8A"/>
                </a:solidFill>
              </a:rPr>
              <a:t> </a:t>
            </a:r>
            <a:r>
              <a:rPr lang="en-US" sz="2000" dirty="0">
                <a:solidFill>
                  <a:srgbClr val="2D2D8A"/>
                </a:solidFill>
              </a:rPr>
              <a:t>∧ Q</a:t>
            </a:r>
          </a:p>
        </p:txBody>
      </p:sp>
      <p:sp>
        <p:nvSpPr>
          <p:cNvPr id="4" name="Content Placeholder 2">
            <a:extLst>
              <a:ext uri="{FF2B5EF4-FFF2-40B4-BE49-F238E27FC236}">
                <a16:creationId xmlns:a16="http://schemas.microsoft.com/office/drawing/2014/main" id="{25C773CE-C5EA-681C-2190-2F76615636EC}"/>
              </a:ext>
            </a:extLst>
          </p:cNvPr>
          <p:cNvSpPr txBox="1">
            <a:spLocks/>
          </p:cNvSpPr>
          <p:nvPr/>
        </p:nvSpPr>
        <p:spPr bwMode="auto">
          <a:xfrm>
            <a:off x="4960566" y="1214876"/>
            <a:ext cx="2033621" cy="211198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solidFill>
                  <a:srgbClr val="2D2D8A"/>
                </a:solidFill>
              </a:rPr>
              <a:t>	START</a:t>
            </a:r>
          </a:p>
        </p:txBody>
      </p:sp>
      <p:sp>
        <p:nvSpPr>
          <p:cNvPr id="10" name="Content Placeholder 2">
            <a:extLst>
              <a:ext uri="{FF2B5EF4-FFF2-40B4-BE49-F238E27FC236}">
                <a16:creationId xmlns:a16="http://schemas.microsoft.com/office/drawing/2014/main" id="{32C1592C-49C0-3824-59AC-19EC1495D271}"/>
              </a:ext>
            </a:extLst>
          </p:cNvPr>
          <p:cNvSpPr txBox="1">
            <a:spLocks/>
          </p:cNvSpPr>
          <p:nvPr/>
        </p:nvSpPr>
        <p:spPr bwMode="auto">
          <a:xfrm>
            <a:off x="7470302" y="1214876"/>
            <a:ext cx="4397443"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Goal:</a:t>
            </a:r>
            <a:r>
              <a:rPr lang="en-US" sz="2000" kern="0" dirty="0"/>
              <a:t> </a:t>
            </a:r>
          </a:p>
          <a:p>
            <a:pPr marL="0" indent="0">
              <a:buFont typeface="Wingdings" pitchFamily="2" charset="2"/>
              <a:buNone/>
            </a:pPr>
            <a:r>
              <a:rPr lang="en-US" sz="2000" kern="0" dirty="0">
                <a:solidFill>
                  <a:srgbClr val="2D2D8A"/>
                </a:solidFill>
              </a:rPr>
              <a:t>	</a:t>
            </a:r>
            <a:r>
              <a:rPr lang="en-US" sz="2000" dirty="0">
                <a:solidFill>
                  <a:srgbClr val="2D2D8A"/>
                </a:solidFill>
              </a:rPr>
              <a:t> P ∧ Q </a:t>
            </a:r>
            <a:r>
              <a:rPr lang="el-GR" sz="2000" dirty="0">
                <a:solidFill>
                  <a:srgbClr val="2D2D8A"/>
                </a:solidFill>
              </a:rPr>
              <a:t>⇒ </a:t>
            </a:r>
            <a:r>
              <a:rPr lang="en-US" sz="2000" dirty="0">
                <a:solidFill>
                  <a:srgbClr val="2D2D8A"/>
                </a:solidFill>
              </a:rPr>
              <a:t>GOAL</a:t>
            </a:r>
            <a:endParaRPr lang="en-US" sz="2000" kern="0" dirty="0">
              <a:solidFill>
                <a:srgbClr val="2D2D8A"/>
              </a:solidFill>
            </a:endParaRPr>
          </a:p>
        </p:txBody>
      </p:sp>
      <p:graphicFrame>
        <p:nvGraphicFramePr>
          <p:cNvPr id="11" name="Table 4">
            <a:extLst>
              <a:ext uri="{FF2B5EF4-FFF2-40B4-BE49-F238E27FC236}">
                <a16:creationId xmlns:a16="http://schemas.microsoft.com/office/drawing/2014/main" id="{690A7E8C-9449-C671-FA1A-52ED26D805E5}"/>
              </a:ext>
            </a:extLst>
          </p:cNvPr>
          <p:cNvGraphicFramePr>
            <a:graphicFrameLocks/>
          </p:cNvGraphicFramePr>
          <p:nvPr>
            <p:extLst>
              <p:ext uri="{D42A27DB-BD31-4B8C-83A1-F6EECF244321}">
                <p14:modId xmlns:p14="http://schemas.microsoft.com/office/powerpoint/2010/main" val="1344548960"/>
              </p:ext>
            </p:extLst>
          </p:nvPr>
        </p:nvGraphicFramePr>
        <p:xfrm>
          <a:off x="132944" y="3979910"/>
          <a:ext cx="11926111" cy="2377440"/>
        </p:xfrm>
        <a:graphic>
          <a:graphicData uri="http://schemas.openxmlformats.org/drawingml/2006/table">
            <a:tbl>
              <a:tblPr firstRow="1" bandRow="1">
                <a:tableStyleId>{8A107856-5554-42FB-B03E-39F5DBC370BA}</a:tableStyleId>
              </a:tblPr>
              <a:tblGrid>
                <a:gridCol w="1215957">
                  <a:extLst>
                    <a:ext uri="{9D8B030D-6E8A-4147-A177-3AD203B41FA5}">
                      <a16:colId xmlns:a16="http://schemas.microsoft.com/office/drawing/2014/main" val="3389834003"/>
                    </a:ext>
                  </a:extLst>
                </a:gridCol>
                <a:gridCol w="3407925">
                  <a:extLst>
                    <a:ext uri="{9D8B030D-6E8A-4147-A177-3AD203B41FA5}">
                      <a16:colId xmlns:a16="http://schemas.microsoft.com/office/drawing/2014/main" val="4197568201"/>
                    </a:ext>
                  </a:extLst>
                </a:gridCol>
                <a:gridCol w="1926076">
                  <a:extLst>
                    <a:ext uri="{9D8B030D-6E8A-4147-A177-3AD203B41FA5}">
                      <a16:colId xmlns:a16="http://schemas.microsoft.com/office/drawing/2014/main" val="1431598641"/>
                    </a:ext>
                  </a:extLst>
                </a:gridCol>
                <a:gridCol w="1741251">
                  <a:extLst>
                    <a:ext uri="{9D8B030D-6E8A-4147-A177-3AD203B41FA5}">
                      <a16:colId xmlns:a16="http://schemas.microsoft.com/office/drawing/2014/main" val="190952150"/>
                    </a:ext>
                  </a:extLst>
                </a:gridCol>
                <a:gridCol w="3634902">
                  <a:extLst>
                    <a:ext uri="{9D8B030D-6E8A-4147-A177-3AD203B41FA5}">
                      <a16:colId xmlns:a16="http://schemas.microsoft.com/office/drawing/2014/main" val="2796855336"/>
                    </a:ext>
                  </a:extLst>
                </a:gridCol>
              </a:tblGrid>
              <a:tr h="370840">
                <a:tc>
                  <a:txBody>
                    <a:bodyPr/>
                    <a:lstStyle/>
                    <a:p>
                      <a:pPr algn="ctr"/>
                      <a:r>
                        <a:rPr lang="en-US" sz="2000" dirty="0"/>
                        <a:t>Iteration</a:t>
                      </a:r>
                    </a:p>
                  </a:txBody>
                  <a:tcPr anchor="ctr"/>
                </a:tc>
                <a:tc>
                  <a:txBody>
                    <a:bodyPr/>
                    <a:lstStyle/>
                    <a:p>
                      <a:pPr algn="ctr"/>
                      <a:r>
                        <a:rPr lang="en-US" sz="2000" dirty="0"/>
                        <a:t>WM</a:t>
                      </a:r>
                    </a:p>
                  </a:txBody>
                  <a:tcPr anchor="ctr"/>
                </a:tc>
                <a:tc>
                  <a:txBody>
                    <a:bodyPr/>
                    <a:lstStyle/>
                    <a:p>
                      <a:pPr algn="ctr"/>
                      <a:r>
                        <a:rPr lang="en-US" sz="2000" dirty="0"/>
                        <a:t>Conflict Set</a:t>
                      </a:r>
                    </a:p>
                  </a:txBody>
                  <a:tcPr anchor="ctr"/>
                </a:tc>
                <a:tc>
                  <a:txBody>
                    <a:bodyPr/>
                    <a:lstStyle/>
                    <a:p>
                      <a:pPr algn="ctr"/>
                      <a:r>
                        <a:rPr lang="en-US" sz="2000" dirty="0"/>
                        <a:t>Rule Fired</a:t>
                      </a:r>
                    </a:p>
                  </a:txBody>
                  <a:tcPr anchor="ctr"/>
                </a:tc>
                <a:tc>
                  <a:txBody>
                    <a:bodyPr/>
                    <a:lstStyle/>
                    <a:p>
                      <a:pPr algn="ctr"/>
                      <a:r>
                        <a:rPr lang="en-US" sz="2000" dirty="0"/>
                        <a:t>Action</a:t>
                      </a:r>
                    </a:p>
                  </a:txBody>
                  <a:tcPr anchor="ctr"/>
                </a:tc>
                <a:extLst>
                  <a:ext uri="{0D108BD9-81ED-4DB2-BD59-A6C34878D82A}">
                    <a16:rowId xmlns:a16="http://schemas.microsoft.com/office/drawing/2014/main" val="4058036532"/>
                  </a:ext>
                </a:extLst>
              </a:tr>
              <a:tr h="370840">
                <a:tc>
                  <a:txBody>
                    <a:bodyPr/>
                    <a:lstStyle/>
                    <a:p>
                      <a:pPr algn="ctr"/>
                      <a:r>
                        <a:rPr lang="en-US" sz="2000" dirty="0"/>
                        <a:t>1</a:t>
                      </a:r>
                    </a:p>
                  </a:txBody>
                  <a:tcPr anchor="ctr"/>
                </a:tc>
                <a:tc>
                  <a:txBody>
                    <a:bodyPr/>
                    <a:lstStyle/>
                    <a:p>
                      <a:pPr algn="ctr"/>
                      <a:r>
                        <a:rPr lang="en-US" sz="2000" dirty="0">
                          <a:solidFill>
                            <a:srgbClr val="2D2D8A"/>
                          </a:solidFill>
                        </a:rPr>
                        <a:t>START</a:t>
                      </a:r>
                      <a:endParaRPr lang="en-US" sz="2000" dirty="0"/>
                    </a:p>
                  </a:txBody>
                  <a:tcPr anchor="ctr"/>
                </a:tc>
                <a:tc>
                  <a:txBody>
                    <a:bodyPr/>
                    <a:lstStyle/>
                    <a:p>
                      <a:pPr algn="ctr"/>
                      <a:r>
                        <a:rPr lang="en-US" sz="2000" dirty="0"/>
                        <a:t>6</a:t>
                      </a:r>
                    </a:p>
                  </a:txBody>
                  <a:tcPr anchor="ctr"/>
                </a:tc>
                <a:tc>
                  <a:txBody>
                    <a:bodyPr/>
                    <a:lstStyle/>
                    <a:p>
                      <a:pPr algn="ctr"/>
                      <a:r>
                        <a:rPr lang="en-US" sz="2000" dirty="0"/>
                        <a:t>6</a:t>
                      </a:r>
                    </a:p>
                  </a:txBody>
                  <a:tcPr anchor="ctr"/>
                </a:tc>
                <a:tc>
                  <a:txBody>
                    <a:bodyPr/>
                    <a:lstStyle/>
                    <a:p>
                      <a:pPr algn="ctr"/>
                      <a:r>
                        <a:rPr lang="en-US" sz="2000" dirty="0"/>
                        <a:t>PR6 add </a:t>
                      </a:r>
                      <a:r>
                        <a:rPr lang="en-US" sz="2000" dirty="0">
                          <a:solidFill>
                            <a:srgbClr val="2D2D8A"/>
                          </a:solidFill>
                        </a:rPr>
                        <a:t>V, R, Q</a:t>
                      </a:r>
                      <a:endParaRPr lang="en-US" sz="2000" dirty="0"/>
                    </a:p>
                  </a:txBody>
                  <a:tcPr anchor="ctr"/>
                </a:tc>
                <a:extLst>
                  <a:ext uri="{0D108BD9-81ED-4DB2-BD59-A6C34878D82A}">
                    <a16:rowId xmlns:a16="http://schemas.microsoft.com/office/drawing/2014/main" val="195238328"/>
                  </a:ext>
                </a:extLst>
              </a:tr>
              <a:tr h="370840">
                <a:tc>
                  <a:txBody>
                    <a:bodyPr/>
                    <a:lstStyle/>
                    <a:p>
                      <a:pPr algn="ctr"/>
                      <a:r>
                        <a:rPr lang="en-US" sz="2000" dirty="0"/>
                        <a:t>2</a:t>
                      </a:r>
                    </a:p>
                  </a:txBody>
                  <a:tcPr anchor="ctr"/>
                </a:tc>
                <a:tc>
                  <a:txBody>
                    <a:bodyPr/>
                    <a:lstStyle/>
                    <a:p>
                      <a:pPr algn="ctr"/>
                      <a:r>
                        <a:rPr lang="en-US" sz="2000" dirty="0">
                          <a:solidFill>
                            <a:srgbClr val="2D2D8A"/>
                          </a:solidFill>
                        </a:rPr>
                        <a:t>START, V, R, Q</a:t>
                      </a:r>
                      <a:endParaRPr lang="en-US" sz="2000" dirty="0"/>
                    </a:p>
                  </a:txBody>
                  <a:tcPr anchor="ctr"/>
                </a:tc>
                <a:tc>
                  <a:txBody>
                    <a:bodyPr/>
                    <a:lstStyle/>
                    <a:p>
                      <a:pPr algn="ctr"/>
                      <a:r>
                        <a:rPr lang="en-US" sz="2000" dirty="0"/>
                        <a:t>6, 5</a:t>
                      </a:r>
                    </a:p>
                  </a:txBody>
                  <a:tcPr anchor="ctr"/>
                </a:tc>
                <a:tc>
                  <a:txBody>
                    <a:bodyPr/>
                    <a:lstStyle/>
                    <a:p>
                      <a:pPr algn="ctr"/>
                      <a:r>
                        <a:rPr lang="en-US" sz="2000" dirty="0"/>
                        <a:t>5</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PR5 add </a:t>
                      </a:r>
                      <a:r>
                        <a:rPr lang="en-US" sz="2000" dirty="0">
                          <a:solidFill>
                            <a:srgbClr val="2D2D8A"/>
                          </a:solidFill>
                        </a:rPr>
                        <a:t>S</a:t>
                      </a:r>
                    </a:p>
                  </a:txBody>
                  <a:tcPr anchor="ctr"/>
                </a:tc>
                <a:extLst>
                  <a:ext uri="{0D108BD9-81ED-4DB2-BD59-A6C34878D82A}">
                    <a16:rowId xmlns:a16="http://schemas.microsoft.com/office/drawing/2014/main" val="3008617310"/>
                  </a:ext>
                </a:extLst>
              </a:tr>
              <a:tr h="370840">
                <a:tc>
                  <a:txBody>
                    <a:bodyPr/>
                    <a:lstStyle/>
                    <a:p>
                      <a:pPr algn="ctr"/>
                      <a:r>
                        <a:rPr lang="en-US" sz="2000" dirty="0"/>
                        <a:t>3</a:t>
                      </a:r>
                    </a:p>
                  </a:txBody>
                  <a:tcPr anchor="ctr"/>
                </a:tc>
                <a:tc>
                  <a:txBody>
                    <a:bodyPr/>
                    <a:lstStyle/>
                    <a:p>
                      <a:pPr algn="ctr"/>
                      <a:r>
                        <a:rPr lang="en-US" sz="2000" dirty="0">
                          <a:solidFill>
                            <a:srgbClr val="2D2D8A"/>
                          </a:solidFill>
                        </a:rPr>
                        <a:t>START, V, R, Q, S</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6, 5, 2</a:t>
                      </a:r>
                    </a:p>
                  </a:txBody>
                  <a:tcPr anchor="ctr"/>
                </a:tc>
                <a:tc>
                  <a:txBody>
                    <a:bodyPr/>
                    <a:lstStyle/>
                    <a:p>
                      <a:pPr algn="ctr"/>
                      <a:r>
                        <a:rPr lang="en-US" sz="2000" dirty="0"/>
                        <a:t>2</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PR2 add </a:t>
                      </a:r>
                      <a:r>
                        <a:rPr lang="en-US" sz="2000" dirty="0">
                          <a:solidFill>
                            <a:srgbClr val="2D2D8A"/>
                          </a:solidFill>
                        </a:rPr>
                        <a:t>P</a:t>
                      </a:r>
                      <a:endParaRPr lang="en-US" sz="2000" dirty="0"/>
                    </a:p>
                  </a:txBody>
                  <a:tcPr anchor="ctr"/>
                </a:tc>
                <a:extLst>
                  <a:ext uri="{0D108BD9-81ED-4DB2-BD59-A6C34878D82A}">
                    <a16:rowId xmlns:a16="http://schemas.microsoft.com/office/drawing/2014/main" val="1552882523"/>
                  </a:ext>
                </a:extLst>
              </a:tr>
              <a:tr h="370840">
                <a:tc>
                  <a:txBody>
                    <a:bodyPr/>
                    <a:lstStyle/>
                    <a:p>
                      <a:pPr algn="ctr"/>
                      <a:r>
                        <a:rPr lang="en-US" sz="2000" dirty="0"/>
                        <a:t>4</a:t>
                      </a:r>
                    </a:p>
                  </a:txBody>
                  <a:tcPr anchor="ctr"/>
                </a:tc>
                <a:tc>
                  <a:txBody>
                    <a:bodyPr/>
                    <a:lstStyle/>
                    <a:p>
                      <a:pPr algn="ctr"/>
                      <a:r>
                        <a:rPr lang="en-US" sz="2000" dirty="0">
                          <a:solidFill>
                            <a:srgbClr val="2D2D8A"/>
                          </a:solidFill>
                        </a:rPr>
                        <a:t>START, V, R, Q, S, P</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6, 5, 2, 1</a:t>
                      </a:r>
                    </a:p>
                  </a:txBody>
                  <a:tcPr anchor="ctr"/>
                </a:tc>
                <a:tc>
                  <a:txBody>
                    <a:bodyPr/>
                    <a:lstStyle/>
                    <a:p>
                      <a:pPr algn="ctr"/>
                      <a:r>
                        <a:rPr lang="en-US" sz="2000" dirty="0"/>
                        <a:t>1</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PR5 add H</a:t>
                      </a:r>
                    </a:p>
                  </a:txBody>
                  <a:tcPr anchor="ctr"/>
                </a:tc>
                <a:extLst>
                  <a:ext uri="{0D108BD9-81ED-4DB2-BD59-A6C34878D82A}">
                    <a16:rowId xmlns:a16="http://schemas.microsoft.com/office/drawing/2014/main" val="1783767057"/>
                  </a:ext>
                </a:extLst>
              </a:tr>
              <a:tr h="370840">
                <a:tc>
                  <a:txBody>
                    <a:bodyPr/>
                    <a:lstStyle/>
                    <a:p>
                      <a:pPr algn="ctr"/>
                      <a:r>
                        <a:rPr lang="en-US" sz="2000" dirty="0"/>
                        <a:t>5</a:t>
                      </a:r>
                    </a:p>
                  </a:txBody>
                  <a:tcPr anchor="ctr"/>
                </a:tc>
                <a:tc>
                  <a:txBody>
                    <a:bodyPr/>
                    <a:lstStyle/>
                    <a:p>
                      <a:pPr algn="ctr"/>
                      <a:r>
                        <a:rPr lang="en-US" sz="2000" dirty="0">
                          <a:solidFill>
                            <a:srgbClr val="2D2D8A"/>
                          </a:solidFill>
                        </a:rPr>
                        <a:t>START, V, R, Q, S, P, GOAL</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6, 5, 2, 1</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Halt</a:t>
                      </a:r>
                    </a:p>
                  </a:txBody>
                  <a:tcPr anchor="ctr"/>
                </a:tc>
                <a:tc>
                  <a:txBody>
                    <a:bodyPr/>
                    <a:lstStyle/>
                    <a:p>
                      <a:pPr algn="ctr"/>
                      <a:r>
                        <a:rPr lang="en-US" sz="2000" dirty="0"/>
                        <a:t>Stop</a:t>
                      </a:r>
                    </a:p>
                  </a:txBody>
                  <a:tcPr anchor="ctr"/>
                </a:tc>
                <a:extLst>
                  <a:ext uri="{0D108BD9-81ED-4DB2-BD59-A6C34878D82A}">
                    <a16:rowId xmlns:a16="http://schemas.microsoft.com/office/drawing/2014/main" val="2750574816"/>
                  </a:ext>
                </a:extLst>
              </a:tr>
            </a:tbl>
          </a:graphicData>
        </a:graphic>
      </p:graphicFrame>
      <p:sp>
        <p:nvSpPr>
          <p:cNvPr id="5" name="Content Placeholder 2">
            <a:extLst>
              <a:ext uri="{FF2B5EF4-FFF2-40B4-BE49-F238E27FC236}">
                <a16:creationId xmlns:a16="http://schemas.microsoft.com/office/drawing/2014/main" id="{B9102B28-6751-D529-9F3D-BC5E2CC1DDE5}"/>
              </a:ext>
            </a:extLst>
          </p:cNvPr>
          <p:cNvSpPr txBox="1">
            <a:spLocks/>
          </p:cNvSpPr>
          <p:nvPr/>
        </p:nvSpPr>
        <p:spPr bwMode="auto">
          <a:xfrm>
            <a:off x="4960566" y="2597393"/>
            <a:ext cx="6479162"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Conflict Resolution Strategy:</a:t>
            </a:r>
            <a:r>
              <a:rPr lang="en-US" sz="2000" kern="0" dirty="0"/>
              <a:t> </a:t>
            </a:r>
          </a:p>
          <a:p>
            <a:pPr marL="0" indent="0">
              <a:buFont typeface="Wingdings" pitchFamily="2" charset="2"/>
              <a:buNone/>
            </a:pPr>
            <a:r>
              <a:rPr lang="en-US" sz="2000" kern="0" dirty="0">
                <a:solidFill>
                  <a:srgbClr val="2D2D8A"/>
                </a:solidFill>
              </a:rPr>
              <a:t>	Choose rule that has fired least recently</a:t>
            </a:r>
          </a:p>
        </p:txBody>
      </p:sp>
    </p:spTree>
    <p:extLst>
      <p:ext uri="{BB962C8B-B14F-4D97-AF65-F5344CB8AC3E}">
        <p14:creationId xmlns:p14="http://schemas.microsoft.com/office/powerpoint/2010/main" val="2154081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3B0-D6FC-7CD6-2554-B050207198B9}"/>
              </a:ext>
            </a:extLst>
          </p:cNvPr>
          <p:cNvSpPr>
            <a:spLocks noGrp="1"/>
          </p:cNvSpPr>
          <p:nvPr>
            <p:ph type="title"/>
          </p:nvPr>
        </p:nvSpPr>
        <p:spPr/>
        <p:txBody>
          <a:bodyPr/>
          <a:lstStyle/>
          <a:p>
            <a:r>
              <a:rPr lang="en-US" dirty="0"/>
              <a:t>Example2 – Backward Chaining</a:t>
            </a:r>
          </a:p>
        </p:txBody>
      </p:sp>
      <p:sp>
        <p:nvSpPr>
          <p:cNvPr id="3" name="Content Placeholder 2">
            <a:extLst>
              <a:ext uri="{FF2B5EF4-FFF2-40B4-BE49-F238E27FC236}">
                <a16:creationId xmlns:a16="http://schemas.microsoft.com/office/drawing/2014/main" id="{1D91299C-8861-C4CE-E701-3CF04B0E41A6}"/>
              </a:ext>
            </a:extLst>
          </p:cNvPr>
          <p:cNvSpPr>
            <a:spLocks noGrp="1"/>
          </p:cNvSpPr>
          <p:nvPr>
            <p:ph idx="1"/>
          </p:nvPr>
        </p:nvSpPr>
        <p:spPr>
          <a:xfrm>
            <a:off x="1000868" y="981407"/>
            <a:ext cx="3483583" cy="2685915"/>
          </a:xfrm>
        </p:spPr>
        <p:txBody>
          <a:bodyPr/>
          <a:lstStyle/>
          <a:p>
            <a:pPr marL="0" indent="0">
              <a:buNone/>
            </a:pPr>
            <a:r>
              <a:rPr lang="en-US" sz="2400" b="1" dirty="0"/>
              <a:t>Production Rules: </a:t>
            </a:r>
          </a:p>
          <a:p>
            <a:pPr marL="0" indent="0">
              <a:buNone/>
            </a:pPr>
            <a:r>
              <a:rPr lang="en-US" sz="2000" dirty="0">
                <a:solidFill>
                  <a:srgbClr val="2D2D8A"/>
                </a:solidFill>
              </a:rPr>
              <a:t>PR1: 	 P ∧ Q </a:t>
            </a:r>
            <a:r>
              <a:rPr lang="el-GR" sz="2000" dirty="0">
                <a:solidFill>
                  <a:srgbClr val="2D2D8A"/>
                </a:solidFill>
              </a:rPr>
              <a:t>⇒ </a:t>
            </a:r>
            <a:r>
              <a:rPr lang="en-US" sz="2000" dirty="0">
                <a:solidFill>
                  <a:srgbClr val="2D2D8A"/>
                </a:solidFill>
              </a:rPr>
              <a:t>GOAL</a:t>
            </a:r>
          </a:p>
          <a:p>
            <a:pPr marL="0" indent="0">
              <a:buNone/>
            </a:pPr>
            <a:r>
              <a:rPr lang="en-US" sz="2000" dirty="0">
                <a:solidFill>
                  <a:srgbClr val="2D2D8A"/>
                </a:solidFill>
              </a:rPr>
              <a:t>PR2: 	 R ∧ S</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PR3: 	 W ∧ R</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PR4: 	 T ∧ U</a:t>
            </a:r>
            <a:r>
              <a:rPr lang="el-GR" sz="2000" dirty="0">
                <a:solidFill>
                  <a:srgbClr val="2D2D8A"/>
                </a:solidFill>
              </a:rPr>
              <a:t> ⇒ </a:t>
            </a:r>
            <a:r>
              <a:rPr lang="en-US" sz="2000" dirty="0">
                <a:solidFill>
                  <a:srgbClr val="2D2D8A"/>
                </a:solidFill>
              </a:rPr>
              <a:t>P </a:t>
            </a:r>
          </a:p>
          <a:p>
            <a:pPr marL="0" indent="0">
              <a:buNone/>
            </a:pPr>
            <a:r>
              <a:rPr lang="en-US" sz="2000" dirty="0">
                <a:solidFill>
                  <a:srgbClr val="2D2D8A"/>
                </a:solidFill>
              </a:rPr>
              <a:t>PR5: 	 V</a:t>
            </a:r>
            <a:r>
              <a:rPr lang="el-GR" sz="2000" dirty="0">
                <a:solidFill>
                  <a:srgbClr val="2D2D8A"/>
                </a:solidFill>
              </a:rPr>
              <a:t> ⇒ </a:t>
            </a:r>
            <a:r>
              <a:rPr lang="en-US" sz="2000" dirty="0">
                <a:solidFill>
                  <a:srgbClr val="2D2D8A"/>
                </a:solidFill>
              </a:rPr>
              <a:t>S</a:t>
            </a:r>
          </a:p>
          <a:p>
            <a:pPr marL="0" indent="0">
              <a:buNone/>
            </a:pPr>
            <a:r>
              <a:rPr lang="en-US" sz="2000" dirty="0">
                <a:solidFill>
                  <a:srgbClr val="2D2D8A"/>
                </a:solidFill>
              </a:rPr>
              <a:t>PR6: 	 START</a:t>
            </a:r>
            <a:r>
              <a:rPr lang="el-GR" sz="2000" dirty="0">
                <a:solidFill>
                  <a:srgbClr val="2D2D8A"/>
                </a:solidFill>
              </a:rPr>
              <a:t> ⇒ </a:t>
            </a:r>
            <a:r>
              <a:rPr lang="en-US" sz="2000" dirty="0">
                <a:solidFill>
                  <a:srgbClr val="2D2D8A"/>
                </a:solidFill>
              </a:rPr>
              <a:t>V ∧ R</a:t>
            </a:r>
            <a:r>
              <a:rPr lang="el-GR" sz="2000" dirty="0">
                <a:solidFill>
                  <a:srgbClr val="2D2D8A"/>
                </a:solidFill>
              </a:rPr>
              <a:t> </a:t>
            </a:r>
            <a:r>
              <a:rPr lang="en-US" sz="2000" dirty="0">
                <a:solidFill>
                  <a:srgbClr val="2D2D8A"/>
                </a:solidFill>
              </a:rPr>
              <a:t>∧ Q</a:t>
            </a:r>
          </a:p>
        </p:txBody>
      </p:sp>
      <p:sp>
        <p:nvSpPr>
          <p:cNvPr id="4" name="Content Placeholder 2">
            <a:extLst>
              <a:ext uri="{FF2B5EF4-FFF2-40B4-BE49-F238E27FC236}">
                <a16:creationId xmlns:a16="http://schemas.microsoft.com/office/drawing/2014/main" id="{25C773CE-C5EA-681C-2190-2F76615636EC}"/>
              </a:ext>
            </a:extLst>
          </p:cNvPr>
          <p:cNvSpPr txBox="1">
            <a:spLocks/>
          </p:cNvSpPr>
          <p:nvPr/>
        </p:nvSpPr>
        <p:spPr bwMode="auto">
          <a:xfrm>
            <a:off x="4960566" y="1078684"/>
            <a:ext cx="2033621" cy="104572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WM:</a:t>
            </a:r>
            <a:r>
              <a:rPr lang="en-US" sz="2000" kern="0" dirty="0"/>
              <a:t> </a:t>
            </a:r>
          </a:p>
          <a:p>
            <a:pPr marL="0" indent="0">
              <a:buFont typeface="Wingdings" pitchFamily="2" charset="2"/>
              <a:buNone/>
            </a:pPr>
            <a:r>
              <a:rPr lang="en-US" sz="2000" kern="0" dirty="0">
                <a:solidFill>
                  <a:srgbClr val="2D2D8A"/>
                </a:solidFill>
              </a:rPr>
              <a:t>	START</a:t>
            </a:r>
          </a:p>
        </p:txBody>
      </p:sp>
      <p:sp>
        <p:nvSpPr>
          <p:cNvPr id="10" name="Content Placeholder 2">
            <a:extLst>
              <a:ext uri="{FF2B5EF4-FFF2-40B4-BE49-F238E27FC236}">
                <a16:creationId xmlns:a16="http://schemas.microsoft.com/office/drawing/2014/main" id="{32C1592C-49C0-3824-59AC-19EC1495D271}"/>
              </a:ext>
            </a:extLst>
          </p:cNvPr>
          <p:cNvSpPr txBox="1">
            <a:spLocks/>
          </p:cNvSpPr>
          <p:nvPr/>
        </p:nvSpPr>
        <p:spPr bwMode="auto">
          <a:xfrm>
            <a:off x="7470302" y="1078684"/>
            <a:ext cx="4397443"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Goal:</a:t>
            </a:r>
            <a:r>
              <a:rPr lang="en-US" sz="2000" kern="0" dirty="0"/>
              <a:t> </a:t>
            </a:r>
          </a:p>
          <a:p>
            <a:pPr marL="0" indent="0">
              <a:buFont typeface="Wingdings" pitchFamily="2" charset="2"/>
              <a:buNone/>
            </a:pPr>
            <a:r>
              <a:rPr lang="en-US" sz="2000" kern="0" dirty="0">
                <a:solidFill>
                  <a:srgbClr val="2D2D8A"/>
                </a:solidFill>
              </a:rPr>
              <a:t>	</a:t>
            </a:r>
            <a:r>
              <a:rPr lang="en-US" sz="2000" dirty="0">
                <a:solidFill>
                  <a:srgbClr val="2D2D8A"/>
                </a:solidFill>
              </a:rPr>
              <a:t> P ∧ Q </a:t>
            </a:r>
            <a:r>
              <a:rPr lang="el-GR" sz="2000" dirty="0">
                <a:solidFill>
                  <a:srgbClr val="2D2D8A"/>
                </a:solidFill>
              </a:rPr>
              <a:t>⇒ </a:t>
            </a:r>
            <a:r>
              <a:rPr lang="en-US" sz="2000" dirty="0">
                <a:solidFill>
                  <a:srgbClr val="2D2D8A"/>
                </a:solidFill>
              </a:rPr>
              <a:t>GOAL</a:t>
            </a:r>
            <a:endParaRPr lang="en-US" sz="2000" kern="0" dirty="0">
              <a:solidFill>
                <a:srgbClr val="2D2D8A"/>
              </a:solidFill>
            </a:endParaRPr>
          </a:p>
        </p:txBody>
      </p:sp>
      <p:graphicFrame>
        <p:nvGraphicFramePr>
          <p:cNvPr id="11" name="Table 4">
            <a:extLst>
              <a:ext uri="{FF2B5EF4-FFF2-40B4-BE49-F238E27FC236}">
                <a16:creationId xmlns:a16="http://schemas.microsoft.com/office/drawing/2014/main" id="{690A7E8C-9449-C671-FA1A-52ED26D805E5}"/>
              </a:ext>
            </a:extLst>
          </p:cNvPr>
          <p:cNvGraphicFramePr>
            <a:graphicFrameLocks/>
          </p:cNvGraphicFramePr>
          <p:nvPr>
            <p:extLst>
              <p:ext uri="{D42A27DB-BD31-4B8C-83A1-F6EECF244321}">
                <p14:modId xmlns:p14="http://schemas.microsoft.com/office/powerpoint/2010/main" val="2592880349"/>
              </p:ext>
            </p:extLst>
          </p:nvPr>
        </p:nvGraphicFramePr>
        <p:xfrm>
          <a:off x="132944" y="3667322"/>
          <a:ext cx="11926111" cy="3169920"/>
        </p:xfrm>
        <a:graphic>
          <a:graphicData uri="http://schemas.openxmlformats.org/drawingml/2006/table">
            <a:tbl>
              <a:tblPr firstRow="1" bandRow="1">
                <a:tableStyleId>{8A107856-5554-42FB-B03E-39F5DBC370BA}</a:tableStyleId>
              </a:tblPr>
              <a:tblGrid>
                <a:gridCol w="1215957">
                  <a:extLst>
                    <a:ext uri="{9D8B030D-6E8A-4147-A177-3AD203B41FA5}">
                      <a16:colId xmlns:a16="http://schemas.microsoft.com/office/drawing/2014/main" val="3389834003"/>
                    </a:ext>
                  </a:extLst>
                </a:gridCol>
                <a:gridCol w="4594699">
                  <a:extLst>
                    <a:ext uri="{9D8B030D-6E8A-4147-A177-3AD203B41FA5}">
                      <a16:colId xmlns:a16="http://schemas.microsoft.com/office/drawing/2014/main" val="4197568201"/>
                    </a:ext>
                  </a:extLst>
                </a:gridCol>
                <a:gridCol w="2169268">
                  <a:extLst>
                    <a:ext uri="{9D8B030D-6E8A-4147-A177-3AD203B41FA5}">
                      <a16:colId xmlns:a16="http://schemas.microsoft.com/office/drawing/2014/main" val="1431598641"/>
                    </a:ext>
                  </a:extLst>
                </a:gridCol>
                <a:gridCol w="1624519">
                  <a:extLst>
                    <a:ext uri="{9D8B030D-6E8A-4147-A177-3AD203B41FA5}">
                      <a16:colId xmlns:a16="http://schemas.microsoft.com/office/drawing/2014/main" val="190952150"/>
                    </a:ext>
                  </a:extLst>
                </a:gridCol>
                <a:gridCol w="2321668">
                  <a:extLst>
                    <a:ext uri="{9D8B030D-6E8A-4147-A177-3AD203B41FA5}">
                      <a16:colId xmlns:a16="http://schemas.microsoft.com/office/drawing/2014/main" val="2796855336"/>
                    </a:ext>
                  </a:extLst>
                </a:gridCol>
              </a:tblGrid>
              <a:tr h="370840">
                <a:tc>
                  <a:txBody>
                    <a:bodyPr/>
                    <a:lstStyle/>
                    <a:p>
                      <a:pPr algn="ctr"/>
                      <a:r>
                        <a:rPr lang="en-US" sz="2000" dirty="0"/>
                        <a:t>Iteration</a:t>
                      </a:r>
                    </a:p>
                  </a:txBody>
                  <a:tcPr anchor="ctr"/>
                </a:tc>
                <a:tc>
                  <a:txBody>
                    <a:bodyPr/>
                    <a:lstStyle/>
                    <a:p>
                      <a:pPr algn="ctr"/>
                      <a:r>
                        <a:rPr lang="en-US" sz="2000" dirty="0"/>
                        <a:t>WM</a:t>
                      </a:r>
                    </a:p>
                  </a:txBody>
                  <a:tcPr anchor="ctr"/>
                </a:tc>
                <a:tc>
                  <a:txBody>
                    <a:bodyPr/>
                    <a:lstStyle/>
                    <a:p>
                      <a:pPr algn="ctr"/>
                      <a:r>
                        <a:rPr lang="en-US" sz="2000" dirty="0"/>
                        <a:t>Conflict Set</a:t>
                      </a:r>
                    </a:p>
                  </a:txBody>
                  <a:tcPr anchor="ctr"/>
                </a:tc>
                <a:tc>
                  <a:txBody>
                    <a:bodyPr/>
                    <a:lstStyle/>
                    <a:p>
                      <a:pPr algn="ctr"/>
                      <a:r>
                        <a:rPr lang="en-US" sz="2000" dirty="0"/>
                        <a:t>Rule Fired</a:t>
                      </a:r>
                    </a:p>
                  </a:txBody>
                  <a:tcPr anchor="ctr"/>
                </a:tc>
                <a:tc>
                  <a:txBody>
                    <a:bodyPr/>
                    <a:lstStyle/>
                    <a:p>
                      <a:pPr algn="ctr"/>
                      <a:r>
                        <a:rPr lang="en-US" sz="2000" dirty="0"/>
                        <a:t>Action</a:t>
                      </a:r>
                    </a:p>
                  </a:txBody>
                  <a:tcPr anchor="ctr"/>
                </a:tc>
                <a:extLst>
                  <a:ext uri="{0D108BD9-81ED-4DB2-BD59-A6C34878D82A}">
                    <a16:rowId xmlns:a16="http://schemas.microsoft.com/office/drawing/2014/main" val="4058036532"/>
                  </a:ext>
                </a:extLst>
              </a:tr>
              <a:tr h="370840">
                <a:tc>
                  <a:txBody>
                    <a:bodyPr/>
                    <a:lstStyle/>
                    <a:p>
                      <a:pPr algn="ctr"/>
                      <a:r>
                        <a:rPr lang="en-US" sz="2000" dirty="0"/>
                        <a:t>1</a:t>
                      </a:r>
                    </a:p>
                  </a:txBody>
                  <a:tcPr anchor="ctr"/>
                </a:tc>
                <a:tc>
                  <a:txBody>
                    <a:bodyPr/>
                    <a:lstStyle/>
                    <a:p>
                      <a:pPr algn="ctr"/>
                      <a:r>
                        <a:rPr lang="en-US" sz="2000" dirty="0">
                          <a:solidFill>
                            <a:srgbClr val="2D2D8A"/>
                          </a:solidFill>
                        </a:rPr>
                        <a:t>GOAL</a:t>
                      </a:r>
                      <a:endParaRPr lang="en-US" sz="2000" dirty="0"/>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endParaRPr lang="en-US" sz="2000" dirty="0"/>
                    </a:p>
                  </a:txBody>
                  <a:tcPr anchor="ctr"/>
                </a:tc>
                <a:extLst>
                  <a:ext uri="{0D108BD9-81ED-4DB2-BD59-A6C34878D82A}">
                    <a16:rowId xmlns:a16="http://schemas.microsoft.com/office/drawing/2014/main" val="195238328"/>
                  </a:ext>
                </a:extLst>
              </a:tr>
              <a:tr h="370840">
                <a:tc>
                  <a:txBody>
                    <a:bodyPr/>
                    <a:lstStyle/>
                    <a:p>
                      <a:pPr algn="ctr"/>
                      <a:r>
                        <a:rPr lang="en-US" sz="2000" dirty="0"/>
                        <a:t>2</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solidFill>
                            <a:srgbClr val="2D2D8A"/>
                          </a:solidFill>
                        </a:rPr>
                        <a:t>GOAL</a:t>
                      </a:r>
                      <a:r>
                        <a:rPr lang="en-US" sz="2000" dirty="0">
                          <a:solidFill>
                            <a:schemeClr val="dk1"/>
                          </a:solidFill>
                        </a:rPr>
                        <a:t>, P</a:t>
                      </a:r>
                      <a:r>
                        <a:rPr lang="en-US" sz="2000" dirty="0">
                          <a:solidFill>
                            <a:srgbClr val="2D2D8A"/>
                          </a:solidFill>
                        </a:rPr>
                        <a:t>, Q</a:t>
                      </a:r>
                      <a:endParaRPr lang="en-US" sz="2000" dirty="0"/>
                    </a:p>
                  </a:txBody>
                  <a:tcPr anchor="ctr"/>
                </a:tc>
                <a:tc>
                  <a:txBody>
                    <a:bodyPr/>
                    <a:lstStyle/>
                    <a:p>
                      <a:pPr algn="ctr"/>
                      <a:r>
                        <a:rPr lang="en-US" sz="2000" dirty="0"/>
                        <a:t>1, 2, 3, 4</a:t>
                      </a:r>
                    </a:p>
                  </a:txBody>
                  <a:tcPr anchor="ctr"/>
                </a:tc>
                <a:tc>
                  <a:txBody>
                    <a:bodyPr/>
                    <a:lstStyle/>
                    <a:p>
                      <a:pPr algn="ctr"/>
                      <a:r>
                        <a:rPr lang="en-US" sz="2000" dirty="0"/>
                        <a:t>2</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lang="en-US" sz="2000" dirty="0">
                        <a:solidFill>
                          <a:srgbClr val="2D2D8A"/>
                        </a:solidFill>
                      </a:endParaRPr>
                    </a:p>
                  </a:txBody>
                  <a:tcPr anchor="ctr"/>
                </a:tc>
                <a:extLst>
                  <a:ext uri="{0D108BD9-81ED-4DB2-BD59-A6C34878D82A}">
                    <a16:rowId xmlns:a16="http://schemas.microsoft.com/office/drawing/2014/main" val="3008617310"/>
                  </a:ext>
                </a:extLst>
              </a:tr>
              <a:tr h="370840">
                <a:tc>
                  <a:txBody>
                    <a:bodyPr/>
                    <a:lstStyle/>
                    <a:p>
                      <a:pPr algn="ctr"/>
                      <a:r>
                        <a:rPr lang="en-US" sz="2000" dirty="0"/>
                        <a:t>3</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solidFill>
                            <a:srgbClr val="2D2D8A"/>
                          </a:solidFill>
                        </a:rPr>
                        <a:t>GOAL</a:t>
                      </a:r>
                      <a:r>
                        <a:rPr lang="en-US" sz="2000" dirty="0">
                          <a:solidFill>
                            <a:schemeClr val="dk1"/>
                          </a:solidFill>
                        </a:rPr>
                        <a:t>, P</a:t>
                      </a:r>
                      <a:r>
                        <a:rPr lang="en-US" sz="2000" dirty="0">
                          <a:solidFill>
                            <a:srgbClr val="2D2D8A"/>
                          </a:solidFill>
                        </a:rPr>
                        <a:t>, Q, R, S</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1, 2, 3, 4, 5</a:t>
                      </a:r>
                    </a:p>
                  </a:txBody>
                  <a:tcPr anchor="ctr"/>
                </a:tc>
                <a:tc>
                  <a:txBody>
                    <a:bodyPr/>
                    <a:lstStyle/>
                    <a:p>
                      <a:pPr algn="ctr"/>
                      <a:r>
                        <a:rPr lang="en-US" sz="2000" dirty="0"/>
                        <a:t>3</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lang="en-US" sz="2000" dirty="0"/>
                    </a:p>
                  </a:txBody>
                  <a:tcPr anchor="ctr"/>
                </a:tc>
                <a:extLst>
                  <a:ext uri="{0D108BD9-81ED-4DB2-BD59-A6C34878D82A}">
                    <a16:rowId xmlns:a16="http://schemas.microsoft.com/office/drawing/2014/main" val="1552882523"/>
                  </a:ext>
                </a:extLst>
              </a:tr>
              <a:tr h="370840">
                <a:tc>
                  <a:txBody>
                    <a:bodyPr/>
                    <a:lstStyle/>
                    <a:p>
                      <a:pPr algn="ctr"/>
                      <a:r>
                        <a:rPr lang="en-US" sz="2000" dirty="0"/>
                        <a:t>4</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solidFill>
                            <a:srgbClr val="2D2D8A"/>
                          </a:solidFill>
                        </a:rPr>
                        <a:t>GOAL</a:t>
                      </a:r>
                      <a:r>
                        <a:rPr lang="en-US" sz="2000" dirty="0">
                          <a:solidFill>
                            <a:schemeClr val="dk1"/>
                          </a:solidFill>
                        </a:rPr>
                        <a:t>, P</a:t>
                      </a:r>
                      <a:r>
                        <a:rPr lang="en-US" sz="2000" dirty="0">
                          <a:solidFill>
                            <a:srgbClr val="2D2D8A"/>
                          </a:solidFill>
                        </a:rPr>
                        <a:t>, Q, R, S, W</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1, 2, 3, 4, 5</a:t>
                      </a:r>
                    </a:p>
                  </a:txBody>
                  <a:tcPr anchor="ctr"/>
                </a:tc>
                <a:tc>
                  <a:txBody>
                    <a:bodyPr/>
                    <a:lstStyle/>
                    <a:p>
                      <a:pPr algn="ctr"/>
                      <a:r>
                        <a:rPr lang="en-US" sz="2000" dirty="0"/>
                        <a:t>4</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lang="en-US" sz="2000" dirty="0"/>
                    </a:p>
                  </a:txBody>
                  <a:tcPr anchor="ctr"/>
                </a:tc>
                <a:extLst>
                  <a:ext uri="{0D108BD9-81ED-4DB2-BD59-A6C34878D82A}">
                    <a16:rowId xmlns:a16="http://schemas.microsoft.com/office/drawing/2014/main" val="1783767057"/>
                  </a:ext>
                </a:extLst>
              </a:tr>
              <a:tr h="370840">
                <a:tc>
                  <a:txBody>
                    <a:bodyPr/>
                    <a:lstStyle/>
                    <a:p>
                      <a:pPr algn="ctr"/>
                      <a:r>
                        <a:rPr lang="en-US" sz="2000" dirty="0"/>
                        <a:t>5</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solidFill>
                            <a:srgbClr val="2D2D8A"/>
                          </a:solidFill>
                        </a:rPr>
                        <a:t>GOAL</a:t>
                      </a:r>
                      <a:r>
                        <a:rPr lang="en-US" sz="2000" dirty="0">
                          <a:solidFill>
                            <a:schemeClr val="dk1"/>
                          </a:solidFill>
                        </a:rPr>
                        <a:t>, P</a:t>
                      </a:r>
                      <a:r>
                        <a:rPr lang="en-US" sz="2000" dirty="0">
                          <a:solidFill>
                            <a:srgbClr val="2D2D8A"/>
                          </a:solidFill>
                        </a:rPr>
                        <a:t>, Q, R, S, W, T, U</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1, 2, 3, 4, 5</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5</a:t>
                      </a:r>
                    </a:p>
                  </a:txBody>
                  <a:tcPr anchor="ctr"/>
                </a:tc>
                <a:tc>
                  <a:txBody>
                    <a:bodyPr/>
                    <a:lstStyle/>
                    <a:p>
                      <a:pPr algn="ctr"/>
                      <a:endParaRPr lang="en-US" sz="2000" dirty="0"/>
                    </a:p>
                  </a:txBody>
                  <a:tcPr anchor="ctr"/>
                </a:tc>
                <a:extLst>
                  <a:ext uri="{0D108BD9-81ED-4DB2-BD59-A6C34878D82A}">
                    <a16:rowId xmlns:a16="http://schemas.microsoft.com/office/drawing/2014/main" val="2750574816"/>
                  </a:ext>
                </a:extLst>
              </a:tr>
              <a:tr h="370840">
                <a:tc>
                  <a:txBody>
                    <a:bodyPr/>
                    <a:lstStyle/>
                    <a:p>
                      <a:pPr algn="ctr"/>
                      <a:r>
                        <a:rPr lang="en-US" sz="2000" dirty="0"/>
                        <a:t>6</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solidFill>
                            <a:srgbClr val="2D2D8A"/>
                          </a:solidFill>
                        </a:rPr>
                        <a:t>GOAL</a:t>
                      </a:r>
                      <a:r>
                        <a:rPr lang="en-US" sz="2000" dirty="0">
                          <a:solidFill>
                            <a:schemeClr val="dk1"/>
                          </a:solidFill>
                        </a:rPr>
                        <a:t>, P</a:t>
                      </a:r>
                      <a:r>
                        <a:rPr lang="en-US" sz="2000" dirty="0">
                          <a:solidFill>
                            <a:srgbClr val="2D2D8A"/>
                          </a:solidFill>
                        </a:rPr>
                        <a:t>, Q, R, S, W, T, U, V</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1, 2, 3, 4, 5, 6</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6</a:t>
                      </a:r>
                    </a:p>
                  </a:txBody>
                  <a:tcPr anchor="ctr"/>
                </a:tc>
                <a:tc>
                  <a:txBody>
                    <a:bodyPr/>
                    <a:lstStyle/>
                    <a:p>
                      <a:pPr algn="ctr"/>
                      <a:endParaRPr lang="en-US" sz="2000" dirty="0"/>
                    </a:p>
                  </a:txBody>
                  <a:tcPr anchor="ctr"/>
                </a:tc>
                <a:extLst>
                  <a:ext uri="{0D108BD9-81ED-4DB2-BD59-A6C34878D82A}">
                    <a16:rowId xmlns:a16="http://schemas.microsoft.com/office/drawing/2014/main" val="1483666704"/>
                  </a:ext>
                </a:extLst>
              </a:tr>
              <a:tr h="370840">
                <a:tc>
                  <a:txBody>
                    <a:bodyPr/>
                    <a:lstStyle/>
                    <a:p>
                      <a:pPr algn="ctr"/>
                      <a:r>
                        <a:rPr lang="en-US" sz="2000" dirty="0"/>
                        <a:t>7</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solidFill>
                            <a:srgbClr val="2D2D8A"/>
                          </a:solidFill>
                        </a:rPr>
                        <a:t>GOAL</a:t>
                      </a:r>
                      <a:r>
                        <a:rPr lang="en-US" sz="2000" dirty="0">
                          <a:solidFill>
                            <a:schemeClr val="dk1"/>
                          </a:solidFill>
                        </a:rPr>
                        <a:t>, P</a:t>
                      </a:r>
                      <a:r>
                        <a:rPr lang="en-US" sz="2000" dirty="0">
                          <a:solidFill>
                            <a:srgbClr val="2D2D8A"/>
                          </a:solidFill>
                        </a:rPr>
                        <a:t>, Q, R, S, W, T, U, V, START</a:t>
                      </a:r>
                      <a:endParaRPr lang="en-US" sz="2000" dirty="0"/>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1, 2, 3, 4, 5, 6</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000" dirty="0"/>
                        <a:t>Halt</a:t>
                      </a:r>
                    </a:p>
                  </a:txBody>
                  <a:tcPr anchor="ctr"/>
                </a:tc>
                <a:tc>
                  <a:txBody>
                    <a:bodyPr/>
                    <a:lstStyle/>
                    <a:p>
                      <a:pPr algn="ctr"/>
                      <a:endParaRPr lang="en-US" sz="2000" dirty="0"/>
                    </a:p>
                  </a:txBody>
                  <a:tcPr anchor="ctr"/>
                </a:tc>
                <a:extLst>
                  <a:ext uri="{0D108BD9-81ED-4DB2-BD59-A6C34878D82A}">
                    <a16:rowId xmlns:a16="http://schemas.microsoft.com/office/drawing/2014/main" val="1950318788"/>
                  </a:ext>
                </a:extLst>
              </a:tr>
            </a:tbl>
          </a:graphicData>
        </a:graphic>
      </p:graphicFrame>
      <p:sp>
        <p:nvSpPr>
          <p:cNvPr id="6" name="Content Placeholder 2">
            <a:extLst>
              <a:ext uri="{FF2B5EF4-FFF2-40B4-BE49-F238E27FC236}">
                <a16:creationId xmlns:a16="http://schemas.microsoft.com/office/drawing/2014/main" id="{FC654A3C-39CA-2254-99DD-3CE044D78026}"/>
              </a:ext>
            </a:extLst>
          </p:cNvPr>
          <p:cNvSpPr txBox="1">
            <a:spLocks/>
          </p:cNvSpPr>
          <p:nvPr/>
        </p:nvSpPr>
        <p:spPr bwMode="auto">
          <a:xfrm>
            <a:off x="4960566" y="2324364"/>
            <a:ext cx="6479162" cy="114300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b="1" kern="0" dirty="0"/>
              <a:t>Conflict Resolution Strategy:</a:t>
            </a:r>
            <a:r>
              <a:rPr lang="en-US" sz="2000" kern="0" dirty="0"/>
              <a:t> </a:t>
            </a:r>
          </a:p>
          <a:p>
            <a:pPr marL="0" indent="0">
              <a:buFont typeface="Wingdings" pitchFamily="2" charset="2"/>
              <a:buNone/>
            </a:pPr>
            <a:r>
              <a:rPr lang="en-US" sz="2000" kern="0" dirty="0">
                <a:solidFill>
                  <a:srgbClr val="2D2D8A"/>
                </a:solidFill>
              </a:rPr>
              <a:t>	Choose rule that has fired least recently</a:t>
            </a:r>
          </a:p>
        </p:txBody>
      </p:sp>
    </p:spTree>
    <p:extLst>
      <p:ext uri="{BB962C8B-B14F-4D97-AF65-F5344CB8AC3E}">
        <p14:creationId xmlns:p14="http://schemas.microsoft.com/office/powerpoint/2010/main" val="367636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168-59A0-06DD-1860-3E816480AC50}"/>
              </a:ext>
            </a:extLst>
          </p:cNvPr>
          <p:cNvSpPr>
            <a:spLocks noGrp="1"/>
          </p:cNvSpPr>
          <p:nvPr>
            <p:ph type="title"/>
          </p:nvPr>
        </p:nvSpPr>
        <p:spPr/>
        <p:txBody>
          <a:bodyPr/>
          <a:lstStyle/>
          <a:p>
            <a:r>
              <a:rPr lang="en-US" dirty="0"/>
              <a:t>Interpreter / Inference Engine</a:t>
            </a:r>
          </a:p>
        </p:txBody>
      </p:sp>
      <p:sp>
        <p:nvSpPr>
          <p:cNvPr id="3" name="Content Placeholder 2">
            <a:extLst>
              <a:ext uri="{FF2B5EF4-FFF2-40B4-BE49-F238E27FC236}">
                <a16:creationId xmlns:a16="http://schemas.microsoft.com/office/drawing/2014/main" id="{EF718214-3642-C0DD-450B-5CF32A16F430}"/>
              </a:ext>
            </a:extLst>
          </p:cNvPr>
          <p:cNvSpPr>
            <a:spLocks noGrp="1"/>
          </p:cNvSpPr>
          <p:nvPr>
            <p:ph idx="1"/>
          </p:nvPr>
        </p:nvSpPr>
        <p:spPr/>
        <p:txBody>
          <a:bodyPr/>
          <a:lstStyle/>
          <a:p>
            <a:r>
              <a:rPr lang="en-US" dirty="0"/>
              <a:t>Passes through three step </a:t>
            </a:r>
            <a:r>
              <a:rPr lang="en-US" sz="3200" dirty="0">
                <a:solidFill>
                  <a:srgbClr val="C00000"/>
                </a:solidFill>
              </a:rPr>
              <a:t>recognize-act cycle</a:t>
            </a:r>
            <a:endParaRPr lang="en-US" dirty="0"/>
          </a:p>
        </p:txBody>
      </p:sp>
      <p:graphicFrame>
        <p:nvGraphicFramePr>
          <p:cNvPr id="4" name="Diagram 3">
            <a:extLst>
              <a:ext uri="{FF2B5EF4-FFF2-40B4-BE49-F238E27FC236}">
                <a16:creationId xmlns:a16="http://schemas.microsoft.com/office/drawing/2014/main" id="{BB31956D-0627-CA0F-0937-4D6BA947BE49}"/>
              </a:ext>
            </a:extLst>
          </p:cNvPr>
          <p:cNvGraphicFramePr/>
          <p:nvPr/>
        </p:nvGraphicFramePr>
        <p:xfrm>
          <a:off x="3228502" y="1935622"/>
          <a:ext cx="5497209" cy="3288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A9EEC53-58D6-D906-333B-484C106C0FE9}"/>
              </a:ext>
            </a:extLst>
          </p:cNvPr>
          <p:cNvSpPr txBox="1"/>
          <p:nvPr/>
        </p:nvSpPr>
        <p:spPr>
          <a:xfrm>
            <a:off x="7645939" y="2694562"/>
            <a:ext cx="4280172" cy="830997"/>
          </a:xfrm>
          <a:prstGeom prst="rect">
            <a:avLst/>
          </a:prstGeom>
          <a:noFill/>
        </p:spPr>
        <p:txBody>
          <a:bodyPr wrap="square" rtlCol="0">
            <a:spAutoFit/>
          </a:bodyPr>
          <a:lstStyle/>
          <a:p>
            <a:pPr indent="-13"/>
            <a:r>
              <a:rPr lang="en-US" sz="2400" dirty="0">
                <a:solidFill>
                  <a:srgbClr val="C00000"/>
                </a:solidFill>
              </a:rPr>
              <a:t>Match the rule antecedent variables with </a:t>
            </a:r>
            <a:r>
              <a:rPr lang="en-US" sz="2400" dirty="0"/>
              <a:t>WM elements.</a:t>
            </a:r>
            <a:endParaRPr lang="en-US" sz="2400" dirty="0">
              <a:solidFill>
                <a:srgbClr val="C00000"/>
              </a:solidFill>
            </a:endParaRPr>
          </a:p>
        </p:txBody>
      </p:sp>
      <p:sp>
        <p:nvSpPr>
          <p:cNvPr id="6" name="TextBox 5">
            <a:extLst>
              <a:ext uri="{FF2B5EF4-FFF2-40B4-BE49-F238E27FC236}">
                <a16:creationId xmlns:a16="http://schemas.microsoft.com/office/drawing/2014/main" id="{A637D3CE-07DE-B6D2-E82F-596EB188E456}"/>
              </a:ext>
            </a:extLst>
          </p:cNvPr>
          <p:cNvSpPr txBox="1"/>
          <p:nvPr/>
        </p:nvSpPr>
        <p:spPr>
          <a:xfrm>
            <a:off x="3345234" y="5284078"/>
            <a:ext cx="5750128" cy="461665"/>
          </a:xfrm>
          <a:prstGeom prst="rect">
            <a:avLst/>
          </a:prstGeom>
          <a:noFill/>
        </p:spPr>
        <p:txBody>
          <a:bodyPr wrap="square" rtlCol="0">
            <a:spAutoFit/>
          </a:bodyPr>
          <a:lstStyle/>
          <a:p>
            <a:pPr indent="-13" algn="just"/>
            <a:r>
              <a:rPr lang="en-US" sz="2400" dirty="0">
                <a:solidFill>
                  <a:srgbClr val="C00000"/>
                </a:solidFill>
              </a:rPr>
              <a:t>Decide which rule to fire </a:t>
            </a:r>
            <a:r>
              <a:rPr lang="en-US" sz="2400" dirty="0"/>
              <a:t>from conflict set</a:t>
            </a:r>
            <a:endParaRPr lang="en-US" sz="2400" dirty="0">
              <a:solidFill>
                <a:srgbClr val="C00000"/>
              </a:solidFill>
            </a:endParaRPr>
          </a:p>
        </p:txBody>
      </p:sp>
      <p:sp>
        <p:nvSpPr>
          <p:cNvPr id="8" name="TextBox 7">
            <a:extLst>
              <a:ext uri="{FF2B5EF4-FFF2-40B4-BE49-F238E27FC236}">
                <a16:creationId xmlns:a16="http://schemas.microsoft.com/office/drawing/2014/main" id="{F41D4B1E-6487-794D-DD73-C8AA44ADF6AA}"/>
              </a:ext>
            </a:extLst>
          </p:cNvPr>
          <p:cNvSpPr txBox="1"/>
          <p:nvPr/>
        </p:nvSpPr>
        <p:spPr>
          <a:xfrm>
            <a:off x="406400" y="2809503"/>
            <a:ext cx="3747311" cy="830997"/>
          </a:xfrm>
          <a:prstGeom prst="rect">
            <a:avLst/>
          </a:prstGeom>
          <a:noFill/>
        </p:spPr>
        <p:txBody>
          <a:bodyPr wrap="square" rtlCol="0">
            <a:spAutoFit/>
          </a:bodyPr>
          <a:lstStyle/>
          <a:p>
            <a:pPr indent="-13" algn="just"/>
            <a:r>
              <a:rPr lang="en-US" sz="2400" dirty="0">
                <a:solidFill>
                  <a:srgbClr val="C00000"/>
                </a:solidFill>
              </a:rPr>
              <a:t>Add new data </a:t>
            </a:r>
            <a:r>
              <a:rPr lang="en-US" sz="2400" dirty="0"/>
              <a:t>or </a:t>
            </a:r>
            <a:r>
              <a:rPr lang="en-US" sz="2400" dirty="0">
                <a:solidFill>
                  <a:srgbClr val="C00000"/>
                </a:solidFill>
              </a:rPr>
              <a:t>delete old </a:t>
            </a:r>
            <a:r>
              <a:rPr lang="en-US" sz="2400" dirty="0"/>
              <a:t>to WM</a:t>
            </a:r>
            <a:endParaRPr lang="en-US" sz="2400" dirty="0">
              <a:solidFill>
                <a:srgbClr val="C00000"/>
              </a:solidFill>
            </a:endParaRPr>
          </a:p>
        </p:txBody>
      </p:sp>
    </p:spTree>
    <p:extLst>
      <p:ext uri="{BB962C8B-B14F-4D97-AF65-F5344CB8AC3E}">
        <p14:creationId xmlns:p14="http://schemas.microsoft.com/office/powerpoint/2010/main" val="15927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227A-96D9-461B-AF4E-CF23C79361E7}"/>
              </a:ext>
            </a:extLst>
          </p:cNvPr>
          <p:cNvSpPr>
            <a:spLocks noGrp="1"/>
          </p:cNvSpPr>
          <p:nvPr>
            <p:ph type="title"/>
          </p:nvPr>
        </p:nvSpPr>
        <p:spPr/>
        <p:txBody>
          <a:bodyPr/>
          <a:lstStyle/>
          <a:p>
            <a:r>
              <a:rPr lang="en-US" dirty="0"/>
              <a:t>Problems with the Recognize-Act Cycle</a:t>
            </a:r>
          </a:p>
        </p:txBody>
      </p:sp>
      <p:sp>
        <p:nvSpPr>
          <p:cNvPr id="3" name="Content Placeholder 2">
            <a:extLst>
              <a:ext uri="{FF2B5EF4-FFF2-40B4-BE49-F238E27FC236}">
                <a16:creationId xmlns:a16="http://schemas.microsoft.com/office/drawing/2014/main" id="{6E66C2B5-2816-EBD5-9E7E-047BC9A05020}"/>
              </a:ext>
            </a:extLst>
          </p:cNvPr>
          <p:cNvSpPr>
            <a:spLocks noGrp="1"/>
          </p:cNvSpPr>
          <p:nvPr>
            <p:ph idx="1"/>
          </p:nvPr>
        </p:nvSpPr>
        <p:spPr/>
        <p:txBody>
          <a:bodyPr/>
          <a:lstStyle/>
          <a:p>
            <a:r>
              <a:rPr lang="en-US" sz="2800" dirty="0"/>
              <a:t>How do we know that our production system is Consistent? </a:t>
            </a:r>
          </a:p>
          <a:p>
            <a:pPr lvl="1"/>
            <a:r>
              <a:rPr lang="en-US" sz="2400" dirty="0"/>
              <a:t>We need a </a:t>
            </a:r>
            <a:r>
              <a:rPr lang="en-US" sz="2400" i="1" dirty="0">
                <a:solidFill>
                  <a:srgbClr val="C00000"/>
                </a:solidFill>
              </a:rPr>
              <a:t>Reason Maintenance System</a:t>
            </a:r>
          </a:p>
          <a:p>
            <a:r>
              <a:rPr lang="en-US" sz="2800" dirty="0"/>
              <a:t>How do we know which Global Strategy for rule choice to apply?</a:t>
            </a:r>
          </a:p>
          <a:p>
            <a:pPr lvl="1"/>
            <a:r>
              <a:rPr lang="en-US" sz="2400" dirty="0"/>
              <a:t>We need to choose between </a:t>
            </a:r>
            <a:r>
              <a:rPr lang="en-US" sz="2400" i="1" dirty="0">
                <a:solidFill>
                  <a:srgbClr val="C00000"/>
                </a:solidFill>
              </a:rPr>
              <a:t>Forward and Backward</a:t>
            </a:r>
            <a:r>
              <a:rPr lang="en-US" sz="2400" dirty="0"/>
              <a:t> Chaining</a:t>
            </a:r>
          </a:p>
          <a:p>
            <a:r>
              <a:rPr lang="en-US" sz="2800" dirty="0"/>
              <a:t>How do we know which Local Strategy for rule choice to apply?</a:t>
            </a:r>
          </a:p>
          <a:p>
            <a:pPr lvl="1"/>
            <a:r>
              <a:rPr lang="en-US" sz="2400" dirty="0"/>
              <a:t>We need a </a:t>
            </a:r>
            <a:r>
              <a:rPr lang="en-US" sz="2400" i="1" dirty="0">
                <a:solidFill>
                  <a:srgbClr val="C00000"/>
                </a:solidFill>
              </a:rPr>
              <a:t>Conflict Resolution System</a:t>
            </a:r>
          </a:p>
          <a:p>
            <a:r>
              <a:rPr lang="en-US" sz="2800" dirty="0"/>
              <a:t>How do we Maximize Efficiency as the Complexity increases?</a:t>
            </a:r>
          </a:p>
          <a:p>
            <a:pPr lvl="1"/>
            <a:r>
              <a:rPr lang="en-US" sz="2400" dirty="0"/>
              <a:t>We can use the </a:t>
            </a:r>
            <a:r>
              <a:rPr lang="en-US" sz="2400" i="1" dirty="0">
                <a:solidFill>
                  <a:srgbClr val="C00000"/>
                </a:solidFill>
              </a:rPr>
              <a:t>Rete Match Algorithm </a:t>
            </a:r>
          </a:p>
        </p:txBody>
      </p:sp>
    </p:spTree>
    <p:extLst>
      <p:ext uri="{BB962C8B-B14F-4D97-AF65-F5344CB8AC3E}">
        <p14:creationId xmlns:p14="http://schemas.microsoft.com/office/powerpoint/2010/main" val="3396541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8445-A226-2AC0-CBFB-643DE317879E}"/>
              </a:ext>
            </a:extLst>
          </p:cNvPr>
          <p:cNvSpPr>
            <a:spLocks noGrp="1"/>
          </p:cNvSpPr>
          <p:nvPr>
            <p:ph type="title"/>
          </p:nvPr>
        </p:nvSpPr>
        <p:spPr/>
        <p:txBody>
          <a:bodyPr/>
          <a:lstStyle/>
          <a:p>
            <a:r>
              <a:rPr lang="en-US" dirty="0"/>
              <a:t>Reason Maintenance System</a:t>
            </a:r>
          </a:p>
        </p:txBody>
      </p:sp>
      <p:sp>
        <p:nvSpPr>
          <p:cNvPr id="3" name="Content Placeholder 2">
            <a:extLst>
              <a:ext uri="{FF2B5EF4-FFF2-40B4-BE49-F238E27FC236}">
                <a16:creationId xmlns:a16="http://schemas.microsoft.com/office/drawing/2014/main" id="{73023EDC-F80D-C855-016A-0A6C7D74A48C}"/>
              </a:ext>
            </a:extLst>
          </p:cNvPr>
          <p:cNvSpPr>
            <a:spLocks noGrp="1"/>
          </p:cNvSpPr>
          <p:nvPr>
            <p:ph idx="1"/>
          </p:nvPr>
        </p:nvSpPr>
        <p:spPr/>
        <p:txBody>
          <a:bodyPr/>
          <a:lstStyle/>
          <a:p>
            <a:r>
              <a:rPr lang="en-US" sz="2800" dirty="0"/>
              <a:t>PR1: 					IF </a:t>
            </a:r>
            <a:r>
              <a:rPr lang="en-US" sz="2800" i="1" dirty="0"/>
              <a:t>Raining</a:t>
            </a:r>
            <a:r>
              <a:rPr lang="en-US" sz="2800" dirty="0"/>
              <a:t> ∧ </a:t>
            </a:r>
            <a:r>
              <a:rPr lang="en-US" sz="2800" i="1" dirty="0"/>
              <a:t>Outside</a:t>
            </a:r>
            <a:r>
              <a:rPr lang="en-US" sz="2800" dirty="0"/>
              <a:t> ∧ ¬</a:t>
            </a:r>
            <a:r>
              <a:rPr lang="en-US" sz="2800" i="1" dirty="0" err="1"/>
              <a:t>Has_Umbrella</a:t>
            </a:r>
            <a:r>
              <a:rPr lang="en-US" sz="2800" i="1" dirty="0"/>
              <a:t> </a:t>
            </a:r>
          </a:p>
          <a:p>
            <a:pPr marL="0" indent="0">
              <a:buNone/>
            </a:pPr>
            <a:r>
              <a:rPr lang="en-US" sz="2800" i="1" dirty="0"/>
              <a:t>						</a:t>
            </a:r>
            <a:r>
              <a:rPr lang="en-US" sz="2800" dirty="0"/>
              <a:t>THEN </a:t>
            </a:r>
            <a:r>
              <a:rPr lang="en-US" sz="2800" i="1" dirty="0"/>
              <a:t>Wet</a:t>
            </a:r>
          </a:p>
          <a:p>
            <a:r>
              <a:rPr lang="en-US" sz="2800" dirty="0"/>
              <a:t>Facts in WM: 				</a:t>
            </a:r>
            <a:r>
              <a:rPr lang="en-US" sz="2800" i="1" dirty="0"/>
              <a:t>Dry</a:t>
            </a:r>
            <a:r>
              <a:rPr lang="en-US" sz="2800" dirty="0"/>
              <a:t>, </a:t>
            </a:r>
            <a:r>
              <a:rPr lang="en-US" sz="2800" i="1" dirty="0"/>
              <a:t>Outside</a:t>
            </a:r>
            <a:r>
              <a:rPr lang="en-US" sz="2800" dirty="0"/>
              <a:t>, </a:t>
            </a:r>
            <a:r>
              <a:rPr lang="en-US" sz="2800" i="1" dirty="0"/>
              <a:t>Raining</a:t>
            </a:r>
          </a:p>
          <a:p>
            <a:endParaRPr lang="en-US" sz="2800" dirty="0"/>
          </a:p>
          <a:p>
            <a:r>
              <a:rPr lang="en-US" sz="2800" dirty="0"/>
              <a:t>Rule to generate a new fact: 		</a:t>
            </a:r>
            <a:r>
              <a:rPr lang="en-US" sz="2800" i="1" dirty="0"/>
              <a:t>Dry</a:t>
            </a:r>
            <a:r>
              <a:rPr lang="en-US" sz="2800" dirty="0"/>
              <a:t>, </a:t>
            </a:r>
            <a:r>
              <a:rPr lang="en-US" sz="2800" i="1" dirty="0"/>
              <a:t>Outside</a:t>
            </a:r>
            <a:r>
              <a:rPr lang="en-US" sz="2800" dirty="0"/>
              <a:t>, </a:t>
            </a:r>
            <a:r>
              <a:rPr lang="en-US" sz="2800" i="1" dirty="0"/>
              <a:t>Raining</a:t>
            </a:r>
            <a:r>
              <a:rPr lang="en-US" sz="2800" dirty="0"/>
              <a:t>, </a:t>
            </a:r>
            <a:r>
              <a:rPr lang="en-US" sz="2800" i="1" dirty="0"/>
              <a:t>Wet</a:t>
            </a:r>
          </a:p>
          <a:p>
            <a:r>
              <a:rPr lang="en-US" sz="2800" dirty="0"/>
              <a:t>This is now an </a:t>
            </a:r>
            <a:r>
              <a:rPr lang="en-US" sz="2800" i="1" dirty="0">
                <a:solidFill>
                  <a:srgbClr val="C00000"/>
                </a:solidFill>
              </a:rPr>
              <a:t>inconsistent</a:t>
            </a:r>
            <a:r>
              <a:rPr lang="en-US" sz="2800" dirty="0"/>
              <a:t> set of facts.</a:t>
            </a:r>
          </a:p>
          <a:p>
            <a:r>
              <a:rPr lang="en-US" sz="2800" i="1" dirty="0">
                <a:solidFill>
                  <a:srgbClr val="C00000"/>
                </a:solidFill>
              </a:rPr>
              <a:t>Reason Maintenance System </a:t>
            </a:r>
            <a:r>
              <a:rPr lang="en-US" sz="2800" i="1" dirty="0">
                <a:solidFill>
                  <a:srgbClr val="2D2D8A"/>
                </a:solidFill>
              </a:rPr>
              <a:t>requires</a:t>
            </a:r>
            <a:r>
              <a:rPr lang="en-US" sz="2800" i="1" dirty="0">
                <a:solidFill>
                  <a:srgbClr val="C00000"/>
                </a:solidFill>
              </a:rPr>
              <a:t> </a:t>
            </a:r>
            <a:r>
              <a:rPr lang="en-US" sz="2800" dirty="0"/>
              <a:t>into our system to deal with the inconsistencies.</a:t>
            </a:r>
          </a:p>
        </p:txBody>
      </p:sp>
    </p:spTree>
    <p:extLst>
      <p:ext uri="{BB962C8B-B14F-4D97-AF65-F5344CB8AC3E}">
        <p14:creationId xmlns:p14="http://schemas.microsoft.com/office/powerpoint/2010/main" val="336953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6732-E427-3E98-01DD-06A2399A49D7}"/>
              </a:ext>
            </a:extLst>
          </p:cNvPr>
          <p:cNvSpPr>
            <a:spLocks noGrp="1"/>
          </p:cNvSpPr>
          <p:nvPr>
            <p:ph type="title"/>
          </p:nvPr>
        </p:nvSpPr>
        <p:spPr/>
        <p:txBody>
          <a:bodyPr/>
          <a:lstStyle/>
          <a:p>
            <a:r>
              <a:rPr lang="en-US" dirty="0"/>
              <a:t>Production Based System</a:t>
            </a:r>
          </a:p>
        </p:txBody>
      </p:sp>
      <p:sp>
        <p:nvSpPr>
          <p:cNvPr id="3" name="Content Placeholder 2">
            <a:extLst>
              <a:ext uri="{FF2B5EF4-FFF2-40B4-BE49-F238E27FC236}">
                <a16:creationId xmlns:a16="http://schemas.microsoft.com/office/drawing/2014/main" id="{186F07BC-73DF-9281-02D6-4EE7CE22ED85}"/>
              </a:ext>
            </a:extLst>
          </p:cNvPr>
          <p:cNvSpPr>
            <a:spLocks noGrp="1"/>
          </p:cNvSpPr>
          <p:nvPr>
            <p:ph idx="1"/>
          </p:nvPr>
        </p:nvSpPr>
        <p:spPr>
          <a:xfrm>
            <a:off x="406400" y="1260813"/>
            <a:ext cx="11379200" cy="4729164"/>
          </a:xfrm>
        </p:spPr>
        <p:txBody>
          <a:bodyPr/>
          <a:lstStyle/>
          <a:p>
            <a:r>
              <a:rPr lang="en-US" sz="2800" dirty="0"/>
              <a:t>Oldest techniques of knowledge representation</a:t>
            </a:r>
          </a:p>
          <a:p>
            <a:r>
              <a:rPr lang="en-US" sz="2800" dirty="0"/>
              <a:t>System consists:</a:t>
            </a:r>
          </a:p>
          <a:p>
            <a:pPr lvl="1"/>
            <a:r>
              <a:rPr lang="en-US" sz="2400" b="1" dirty="0"/>
              <a:t>Knowledge base</a:t>
            </a:r>
            <a:r>
              <a:rPr lang="en-US" sz="2400" dirty="0"/>
              <a:t>: represented by </a:t>
            </a:r>
            <a:r>
              <a:rPr lang="en-US" sz="2400" dirty="0">
                <a:solidFill>
                  <a:srgbClr val="FF0000"/>
                </a:solidFill>
              </a:rPr>
              <a:t>production rules</a:t>
            </a:r>
          </a:p>
          <a:p>
            <a:pPr lvl="1"/>
            <a:r>
              <a:rPr lang="en-US" sz="2400" b="1" dirty="0"/>
              <a:t>Working memory</a:t>
            </a:r>
            <a:r>
              <a:rPr lang="en-US" sz="2400" dirty="0"/>
              <a:t>: hold the </a:t>
            </a:r>
            <a:r>
              <a:rPr lang="en-US" sz="2400" dirty="0">
                <a:solidFill>
                  <a:srgbClr val="FF0000"/>
                </a:solidFill>
              </a:rPr>
              <a:t>matching patterns of data</a:t>
            </a:r>
            <a:r>
              <a:rPr lang="en-US" sz="2400" dirty="0"/>
              <a:t> that causes the rules to fire</a:t>
            </a:r>
          </a:p>
          <a:p>
            <a:pPr lvl="1"/>
            <a:r>
              <a:rPr lang="en-US" sz="2400" b="1" dirty="0"/>
              <a:t>Interpreter</a:t>
            </a:r>
            <a:r>
              <a:rPr lang="en-US" sz="2400" dirty="0"/>
              <a:t> (inference engine): </a:t>
            </a:r>
            <a:r>
              <a:rPr lang="en-US" sz="2400" dirty="0">
                <a:solidFill>
                  <a:srgbClr val="FF0000"/>
                </a:solidFill>
              </a:rPr>
              <a:t>decides which rule to fire</a:t>
            </a:r>
            <a:r>
              <a:rPr lang="en-US" sz="2400" dirty="0"/>
              <a:t>, when more than one of them are concurrently </a:t>
            </a:r>
            <a:r>
              <a:rPr lang="en-US" sz="2400" dirty="0" err="1"/>
              <a:t>firable</a:t>
            </a:r>
            <a:endParaRPr lang="en-US" sz="2400" dirty="0"/>
          </a:p>
          <a:p>
            <a:r>
              <a:rPr lang="en-US" sz="2800" dirty="0"/>
              <a:t>Rule firing causes: </a:t>
            </a:r>
          </a:p>
          <a:p>
            <a:pPr lvl="1"/>
            <a:r>
              <a:rPr lang="en-US" sz="2400" dirty="0"/>
              <a:t>New consequences are </a:t>
            </a:r>
            <a:r>
              <a:rPr lang="en-US" sz="2400" dirty="0">
                <a:solidFill>
                  <a:srgbClr val="FF0000"/>
                </a:solidFill>
              </a:rPr>
              <a:t>added</a:t>
            </a:r>
            <a:r>
              <a:rPr lang="en-US" sz="2400" dirty="0"/>
              <a:t> to the working memory</a:t>
            </a:r>
          </a:p>
          <a:p>
            <a:pPr lvl="1"/>
            <a:r>
              <a:rPr lang="en-US" sz="2400" dirty="0"/>
              <a:t>Old and unnecessary consequences of previously fired rules are </a:t>
            </a:r>
            <a:r>
              <a:rPr lang="en-US" sz="2400" dirty="0">
                <a:solidFill>
                  <a:srgbClr val="FF0000"/>
                </a:solidFill>
              </a:rPr>
              <a:t>dropped</a:t>
            </a:r>
            <a:r>
              <a:rPr lang="en-US" sz="2400" dirty="0"/>
              <a:t> out from the working memory</a:t>
            </a:r>
          </a:p>
        </p:txBody>
      </p:sp>
    </p:spTree>
    <p:extLst>
      <p:ext uri="{BB962C8B-B14F-4D97-AF65-F5344CB8AC3E}">
        <p14:creationId xmlns:p14="http://schemas.microsoft.com/office/powerpoint/2010/main" val="61119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5313-99B8-1D3A-A593-21494FA92781}"/>
              </a:ext>
            </a:extLst>
          </p:cNvPr>
          <p:cNvSpPr>
            <a:spLocks noGrp="1"/>
          </p:cNvSpPr>
          <p:nvPr>
            <p:ph type="title"/>
          </p:nvPr>
        </p:nvSpPr>
        <p:spPr/>
        <p:txBody>
          <a:bodyPr/>
          <a:lstStyle/>
          <a:p>
            <a:r>
              <a:rPr lang="en-US" dirty="0"/>
              <a:t>Forward or Backward Reasoning?</a:t>
            </a:r>
          </a:p>
        </p:txBody>
      </p:sp>
      <p:sp>
        <p:nvSpPr>
          <p:cNvPr id="3" name="Content Placeholder 2">
            <a:extLst>
              <a:ext uri="{FF2B5EF4-FFF2-40B4-BE49-F238E27FC236}">
                <a16:creationId xmlns:a16="http://schemas.microsoft.com/office/drawing/2014/main" id="{C215FA04-6029-7B29-6C5C-4443B8FDA006}"/>
              </a:ext>
            </a:extLst>
          </p:cNvPr>
          <p:cNvSpPr>
            <a:spLocks noGrp="1"/>
          </p:cNvSpPr>
          <p:nvPr>
            <p:ph idx="1"/>
          </p:nvPr>
        </p:nvSpPr>
        <p:spPr/>
        <p:txBody>
          <a:bodyPr/>
          <a:lstStyle/>
          <a:p>
            <a:r>
              <a:rPr lang="en-US" sz="2800" dirty="0"/>
              <a:t>Are there more possible start states or goal states?</a:t>
            </a:r>
          </a:p>
          <a:p>
            <a:r>
              <a:rPr lang="en-US" sz="2800" dirty="0"/>
              <a:t>Do we require the system to justify its reasoning?</a:t>
            </a:r>
          </a:p>
          <a:p>
            <a:pPr lvl="1"/>
            <a:r>
              <a:rPr lang="en-US" sz="2400" dirty="0"/>
              <a:t>Prefer the direction that corresponds more closely with the way that users think.</a:t>
            </a:r>
          </a:p>
          <a:p>
            <a:r>
              <a:rPr lang="en-US" sz="2800" dirty="0"/>
              <a:t>What kind of events trigger problem solving?</a:t>
            </a:r>
          </a:p>
          <a:p>
            <a:pPr lvl="1"/>
            <a:r>
              <a:rPr lang="en-US" sz="2400" dirty="0"/>
              <a:t>If it is the </a:t>
            </a:r>
            <a:r>
              <a:rPr lang="en-US" sz="2400" i="1" dirty="0">
                <a:solidFill>
                  <a:srgbClr val="CE00BB"/>
                </a:solidFill>
              </a:rPr>
              <a:t>arrival of a new fact</a:t>
            </a:r>
            <a:r>
              <a:rPr lang="en-US" sz="2400" dirty="0"/>
              <a:t>, then forward chaining makes sense. </a:t>
            </a:r>
          </a:p>
          <a:p>
            <a:pPr lvl="1"/>
            <a:r>
              <a:rPr lang="en-US" sz="2400" dirty="0"/>
              <a:t>If it is a </a:t>
            </a:r>
            <a:r>
              <a:rPr lang="en-US" sz="2400" i="1" dirty="0">
                <a:solidFill>
                  <a:srgbClr val="CE00BB"/>
                </a:solidFill>
              </a:rPr>
              <a:t>query to which a response is required</a:t>
            </a:r>
            <a:r>
              <a:rPr lang="en-US" sz="2400" dirty="0"/>
              <a:t>, then backward chaining will be more natural.</a:t>
            </a:r>
          </a:p>
          <a:p>
            <a:r>
              <a:rPr lang="en-US" sz="2800" dirty="0"/>
              <a:t>In which direction is the branching factor greatest?</a:t>
            </a:r>
          </a:p>
          <a:p>
            <a:pPr lvl="1"/>
            <a:r>
              <a:rPr lang="en-US" sz="2400" dirty="0"/>
              <a:t>Go in the direction with the lower branching factor.</a:t>
            </a:r>
          </a:p>
        </p:txBody>
      </p:sp>
    </p:spTree>
    <p:extLst>
      <p:ext uri="{BB962C8B-B14F-4D97-AF65-F5344CB8AC3E}">
        <p14:creationId xmlns:p14="http://schemas.microsoft.com/office/powerpoint/2010/main" val="1166547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60D7-CE49-8224-8FF5-5E2F46614855}"/>
              </a:ext>
            </a:extLst>
          </p:cNvPr>
          <p:cNvSpPr>
            <a:spLocks noGrp="1"/>
          </p:cNvSpPr>
          <p:nvPr>
            <p:ph type="title"/>
          </p:nvPr>
        </p:nvSpPr>
        <p:spPr/>
        <p:txBody>
          <a:bodyPr/>
          <a:lstStyle/>
          <a:p>
            <a:r>
              <a:rPr lang="en-US" dirty="0"/>
              <a:t>Conflict Resolution</a:t>
            </a:r>
          </a:p>
        </p:txBody>
      </p:sp>
      <p:sp>
        <p:nvSpPr>
          <p:cNvPr id="3" name="Content Placeholder 2">
            <a:extLst>
              <a:ext uri="{FF2B5EF4-FFF2-40B4-BE49-F238E27FC236}">
                <a16:creationId xmlns:a16="http://schemas.microsoft.com/office/drawing/2014/main" id="{55D34770-7F72-5648-DDF2-5152B1709C4B}"/>
              </a:ext>
            </a:extLst>
          </p:cNvPr>
          <p:cNvSpPr>
            <a:spLocks noGrp="1"/>
          </p:cNvSpPr>
          <p:nvPr>
            <p:ph idx="1"/>
          </p:nvPr>
        </p:nvSpPr>
        <p:spPr/>
        <p:txBody>
          <a:bodyPr/>
          <a:lstStyle/>
          <a:p>
            <a:pPr marL="0" indent="0">
              <a:buNone/>
            </a:pPr>
            <a:r>
              <a:rPr lang="en-US" sz="2400" dirty="0"/>
              <a:t>1. </a:t>
            </a:r>
            <a:r>
              <a:rPr lang="en-US" sz="2400" i="1" dirty="0">
                <a:solidFill>
                  <a:srgbClr val="C00000"/>
                </a:solidFill>
              </a:rPr>
              <a:t>Match</a:t>
            </a:r>
            <a:r>
              <a:rPr lang="en-US" sz="2400" dirty="0"/>
              <a:t> the rules against the known facts to see which rules can fire. </a:t>
            </a:r>
          </a:p>
          <a:p>
            <a:pPr marL="0" indent="0">
              <a:buNone/>
            </a:pPr>
            <a:r>
              <a:rPr lang="en-US" sz="2400" dirty="0"/>
              <a:t>2. If more than one rule can fire, use a </a:t>
            </a:r>
            <a:r>
              <a:rPr lang="en-US" sz="2400" i="1" dirty="0">
                <a:solidFill>
                  <a:srgbClr val="C00000"/>
                </a:solidFill>
              </a:rPr>
              <a:t>Conflict Resolution</a:t>
            </a:r>
            <a:r>
              <a:rPr lang="en-US" sz="2400" dirty="0"/>
              <a:t> strategy to choose one. </a:t>
            </a:r>
          </a:p>
          <a:p>
            <a:pPr marL="0" indent="0">
              <a:buNone/>
            </a:pPr>
            <a:r>
              <a:rPr lang="en-US" sz="2400" dirty="0"/>
              <a:t>3. </a:t>
            </a:r>
            <a:r>
              <a:rPr lang="en-US" sz="2400" i="1" dirty="0">
                <a:solidFill>
                  <a:srgbClr val="C00000"/>
                </a:solidFill>
              </a:rPr>
              <a:t>Fire</a:t>
            </a:r>
            <a:r>
              <a:rPr lang="en-US" sz="2400" dirty="0"/>
              <a:t> the chosen rule, updating the list of known facts. </a:t>
            </a:r>
          </a:p>
          <a:p>
            <a:pPr marL="0" indent="0">
              <a:buNone/>
            </a:pPr>
            <a:r>
              <a:rPr lang="en-US" sz="2400" dirty="0"/>
              <a:t>4. Check the </a:t>
            </a:r>
            <a:r>
              <a:rPr lang="en-US" sz="2400" i="1" dirty="0">
                <a:solidFill>
                  <a:srgbClr val="C00000"/>
                </a:solidFill>
              </a:rPr>
              <a:t>Termination Criterion </a:t>
            </a:r>
            <a:r>
              <a:rPr lang="en-US" sz="2400" dirty="0"/>
              <a:t>and either stop or return to step 1.</a:t>
            </a:r>
          </a:p>
          <a:p>
            <a:pPr marL="0" indent="0">
              <a:buNone/>
            </a:pPr>
            <a:endParaRPr lang="en-US" sz="2400" dirty="0"/>
          </a:p>
          <a:p>
            <a:r>
              <a:rPr lang="en-US" sz="2400" i="1" dirty="0">
                <a:solidFill>
                  <a:srgbClr val="C00000"/>
                </a:solidFill>
              </a:rPr>
              <a:t>Conflict Resolution: </a:t>
            </a:r>
            <a:r>
              <a:rPr lang="en-US" sz="2400" dirty="0">
                <a:solidFill>
                  <a:srgbClr val="2D2D8A"/>
                </a:solidFill>
              </a:rPr>
              <a:t>can dramatically affect the solution </a:t>
            </a:r>
          </a:p>
          <a:p>
            <a:endParaRPr lang="en-US" sz="2400" dirty="0">
              <a:solidFill>
                <a:srgbClr val="2D2D8A"/>
              </a:solidFill>
            </a:endParaRPr>
          </a:p>
          <a:p>
            <a:r>
              <a:rPr lang="en-US" sz="2400" dirty="0">
                <a:solidFill>
                  <a:srgbClr val="2D2D8A"/>
                </a:solidFill>
              </a:rPr>
              <a:t>Category</a:t>
            </a:r>
          </a:p>
          <a:p>
            <a:pPr lvl="1"/>
            <a:r>
              <a:rPr lang="en-US" sz="2000" dirty="0"/>
              <a:t>General conflict resolution</a:t>
            </a:r>
          </a:p>
          <a:p>
            <a:pPr lvl="1"/>
            <a:r>
              <a:rPr lang="en-US" sz="2000" dirty="0"/>
              <a:t>Problem specific conflict resolution.</a:t>
            </a:r>
          </a:p>
          <a:p>
            <a:endParaRPr lang="en-US" sz="2400" dirty="0">
              <a:solidFill>
                <a:srgbClr val="2D2D8A"/>
              </a:solidFill>
            </a:endParaRPr>
          </a:p>
        </p:txBody>
      </p:sp>
    </p:spTree>
    <p:extLst>
      <p:ext uri="{BB962C8B-B14F-4D97-AF65-F5344CB8AC3E}">
        <p14:creationId xmlns:p14="http://schemas.microsoft.com/office/powerpoint/2010/main" val="93373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8938-D8EB-68EC-8D2B-4D44A82E6A42}"/>
              </a:ext>
            </a:extLst>
          </p:cNvPr>
          <p:cNvSpPr>
            <a:spLocks noGrp="1"/>
          </p:cNvSpPr>
          <p:nvPr>
            <p:ph type="title"/>
          </p:nvPr>
        </p:nvSpPr>
        <p:spPr/>
        <p:txBody>
          <a:bodyPr/>
          <a:lstStyle/>
          <a:p>
            <a:r>
              <a:rPr lang="en-US" dirty="0"/>
              <a:t>General Conflict Resolution Strategies</a:t>
            </a:r>
          </a:p>
        </p:txBody>
      </p:sp>
      <p:sp>
        <p:nvSpPr>
          <p:cNvPr id="3" name="Content Placeholder 2">
            <a:extLst>
              <a:ext uri="{FF2B5EF4-FFF2-40B4-BE49-F238E27FC236}">
                <a16:creationId xmlns:a16="http://schemas.microsoft.com/office/drawing/2014/main" id="{AB5D24D6-0C8B-3059-7865-74E6DA20733B}"/>
              </a:ext>
            </a:extLst>
          </p:cNvPr>
          <p:cNvSpPr>
            <a:spLocks noGrp="1"/>
          </p:cNvSpPr>
          <p:nvPr>
            <p:ph idx="1"/>
          </p:nvPr>
        </p:nvSpPr>
        <p:spPr>
          <a:xfrm>
            <a:off x="406400" y="1212170"/>
            <a:ext cx="11379200" cy="4729164"/>
          </a:xfrm>
        </p:spPr>
        <p:txBody>
          <a:bodyPr/>
          <a:lstStyle/>
          <a:p>
            <a:r>
              <a:rPr lang="en-US" sz="2800" dirty="0"/>
              <a:t>Five most common strategies are:</a:t>
            </a:r>
          </a:p>
          <a:p>
            <a:pPr marL="914365" lvl="1" indent="-457200">
              <a:buFont typeface="+mj-lt"/>
              <a:buAutoNum type="arabicPeriod"/>
            </a:pPr>
            <a:r>
              <a:rPr lang="en-US" sz="2400" dirty="0"/>
              <a:t>Delete instantiations of rules that have already fired.</a:t>
            </a:r>
          </a:p>
          <a:p>
            <a:pPr lvl="2"/>
            <a:r>
              <a:rPr lang="en-US" sz="2000" dirty="0">
                <a:solidFill>
                  <a:srgbClr val="2D2D8A"/>
                </a:solidFill>
              </a:rPr>
              <a:t>Prevents obvious endless loops of the same rules</a:t>
            </a:r>
          </a:p>
          <a:p>
            <a:pPr marL="914365" lvl="1" indent="-457200">
              <a:buFont typeface="+mj-lt"/>
              <a:buAutoNum type="arabicPeriod"/>
            </a:pPr>
            <a:r>
              <a:rPr lang="en-US" sz="2400" dirty="0"/>
              <a:t>Order instantiations by the generation age of all the elements. Prefer the youngest.</a:t>
            </a:r>
          </a:p>
          <a:p>
            <a:pPr lvl="2"/>
            <a:r>
              <a:rPr lang="en-US" sz="2000" dirty="0">
                <a:solidFill>
                  <a:srgbClr val="2D2D8A"/>
                </a:solidFill>
              </a:rPr>
              <a:t>New elements are more likely to describe the current situation.</a:t>
            </a:r>
          </a:p>
          <a:p>
            <a:pPr marL="914365" lvl="1" indent="-457200">
              <a:buFont typeface="+mj-lt"/>
              <a:buAutoNum type="arabicPeriod"/>
            </a:pPr>
            <a:r>
              <a:rPr lang="en-US" sz="2400" dirty="0"/>
              <a:t>Compare the generation age of the elements in working memory which match the first condition of the rules. Prefer the youngest.</a:t>
            </a:r>
          </a:p>
          <a:p>
            <a:pPr lvl="2"/>
            <a:r>
              <a:rPr lang="en-US" sz="2000" dirty="0">
                <a:solidFill>
                  <a:srgbClr val="2D2D8A"/>
                </a:solidFill>
              </a:rPr>
              <a:t>As for strategy 2, but may be more efficient.</a:t>
            </a:r>
          </a:p>
          <a:p>
            <a:pPr marL="914365" lvl="1" indent="-457200">
              <a:buFont typeface="+mj-lt"/>
              <a:buAutoNum type="arabicPeriod"/>
            </a:pPr>
            <a:r>
              <a:rPr lang="en-US" sz="2400" dirty="0"/>
              <a:t>Prefer the most specific rules (i.e. those with the most pre-conditions).</a:t>
            </a:r>
          </a:p>
          <a:p>
            <a:pPr lvl="2"/>
            <a:r>
              <a:rPr lang="en-US" sz="2000" dirty="0">
                <a:solidFill>
                  <a:srgbClr val="2D2D8A"/>
                </a:solidFill>
              </a:rPr>
              <a:t>This catches any exceptions/special cases before applying more general rules.</a:t>
            </a:r>
          </a:p>
          <a:p>
            <a:pPr marL="914365" lvl="1" indent="-457200">
              <a:buFont typeface="+mj-lt"/>
              <a:buAutoNum type="arabicPeriod"/>
            </a:pPr>
            <a:r>
              <a:rPr lang="en-US" sz="2400" dirty="0"/>
              <a:t>Random choice.</a:t>
            </a:r>
          </a:p>
          <a:p>
            <a:pPr lvl="2"/>
            <a:r>
              <a:rPr lang="en-US" sz="2000" dirty="0">
                <a:solidFill>
                  <a:srgbClr val="2D2D8A"/>
                </a:solidFill>
              </a:rPr>
              <a:t>Very easy to compute.</a:t>
            </a:r>
          </a:p>
          <a:p>
            <a:pPr lvl="2"/>
            <a:endParaRPr lang="en-US" sz="2000" dirty="0"/>
          </a:p>
          <a:p>
            <a:pPr lvl="1"/>
            <a:endParaRPr lang="en-US" sz="2400" dirty="0"/>
          </a:p>
        </p:txBody>
      </p:sp>
    </p:spTree>
    <p:extLst>
      <p:ext uri="{BB962C8B-B14F-4D97-AF65-F5344CB8AC3E}">
        <p14:creationId xmlns:p14="http://schemas.microsoft.com/office/powerpoint/2010/main" val="290093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8A7A-EEBF-AC97-5338-36DC0221F028}"/>
              </a:ext>
            </a:extLst>
          </p:cNvPr>
          <p:cNvSpPr>
            <a:spLocks noGrp="1"/>
          </p:cNvSpPr>
          <p:nvPr>
            <p:ph type="title"/>
          </p:nvPr>
        </p:nvSpPr>
        <p:spPr/>
        <p:txBody>
          <a:bodyPr/>
          <a:lstStyle/>
          <a:p>
            <a:r>
              <a:rPr lang="en-US" dirty="0"/>
              <a:t>Specific Conflict Resolution Example</a:t>
            </a:r>
          </a:p>
        </p:txBody>
      </p:sp>
      <p:sp>
        <p:nvSpPr>
          <p:cNvPr id="3" name="Content Placeholder 2">
            <a:extLst>
              <a:ext uri="{FF2B5EF4-FFF2-40B4-BE49-F238E27FC236}">
                <a16:creationId xmlns:a16="http://schemas.microsoft.com/office/drawing/2014/main" id="{56E30985-F430-5A8B-88E4-96B9BC3DF6AB}"/>
              </a:ext>
            </a:extLst>
          </p:cNvPr>
          <p:cNvSpPr>
            <a:spLocks noGrp="1"/>
          </p:cNvSpPr>
          <p:nvPr>
            <p:ph idx="1"/>
          </p:nvPr>
        </p:nvSpPr>
        <p:spPr>
          <a:xfrm>
            <a:off x="406400" y="1117600"/>
            <a:ext cx="11379200" cy="5565302"/>
          </a:xfrm>
        </p:spPr>
        <p:txBody>
          <a:bodyPr/>
          <a:lstStyle/>
          <a:p>
            <a:pPr marL="0" indent="0">
              <a:buNone/>
            </a:pPr>
            <a:r>
              <a:rPr lang="en-US" sz="2000" dirty="0"/>
              <a:t>Consider the following set of rules:</a:t>
            </a:r>
          </a:p>
          <a:p>
            <a:pPr marL="400021" lvl="1" indent="0">
              <a:buNone/>
            </a:pPr>
            <a:r>
              <a:rPr lang="en-US" sz="2000" dirty="0"/>
              <a:t>PR1: 	IF: engine does not turn AND battery is not flat</a:t>
            </a:r>
          </a:p>
          <a:p>
            <a:pPr marL="400021" lvl="1" indent="0">
              <a:buNone/>
            </a:pPr>
            <a:r>
              <a:rPr lang="en-US" sz="2000" dirty="0"/>
              <a:t>		THEN: ask user to test starter motor</a:t>
            </a:r>
          </a:p>
          <a:p>
            <a:pPr marL="400021" lvl="1" indent="0">
              <a:buNone/>
            </a:pPr>
            <a:r>
              <a:rPr lang="en-US" sz="2000" dirty="0"/>
              <a:t>PR2: 	IF: there is no spark</a:t>
            </a:r>
          </a:p>
          <a:p>
            <a:pPr marL="400021" lvl="1" indent="0">
              <a:buNone/>
            </a:pPr>
            <a:r>
              <a:rPr lang="en-US" sz="2000" dirty="0"/>
              <a:t>		THEN: ask user to check the points</a:t>
            </a:r>
          </a:p>
          <a:p>
            <a:pPr marL="400021" lvl="1" indent="0">
              <a:buNone/>
            </a:pPr>
            <a:r>
              <a:rPr lang="en-US" sz="2000" dirty="0"/>
              <a:t>PR3:		IF: engine turns AND engine does not start</a:t>
            </a:r>
          </a:p>
          <a:p>
            <a:pPr marL="400021" lvl="1" indent="0">
              <a:buNone/>
            </a:pPr>
            <a:r>
              <a:rPr lang="en-US" sz="2000" dirty="0"/>
              <a:t>		THEN: ask user to check the spark</a:t>
            </a:r>
          </a:p>
          <a:p>
            <a:pPr marL="400021" lvl="1" indent="0">
              <a:buNone/>
            </a:pPr>
            <a:r>
              <a:rPr lang="en-US" sz="2000" dirty="0"/>
              <a:t>PR4: 	IF: engine does not turn</a:t>
            </a:r>
          </a:p>
          <a:p>
            <a:pPr marL="400021" lvl="1" indent="0">
              <a:buNone/>
            </a:pPr>
            <a:r>
              <a:rPr lang="en-US" sz="2000" dirty="0"/>
              <a:t>		THEN: ask user to check the battery</a:t>
            </a:r>
          </a:p>
          <a:p>
            <a:pPr marL="400021" lvl="1" indent="0">
              <a:buNone/>
            </a:pPr>
            <a:r>
              <a:rPr lang="en-US" sz="2000" dirty="0"/>
              <a:t>PR5: 	IF: battery is flat</a:t>
            </a:r>
          </a:p>
          <a:p>
            <a:pPr marL="400021" lvl="1" indent="0">
              <a:buNone/>
            </a:pPr>
            <a:r>
              <a:rPr lang="en-US" sz="2000" dirty="0"/>
              <a:t>		THEN: ask user to charge battery AND EXIT</a:t>
            </a:r>
          </a:p>
          <a:p>
            <a:pPr marL="0" indent="0">
              <a:buNone/>
            </a:pPr>
            <a:endParaRPr lang="en-US" sz="2000" dirty="0"/>
          </a:p>
          <a:p>
            <a:pPr marL="0" indent="0">
              <a:buNone/>
            </a:pPr>
            <a:r>
              <a:rPr lang="en-US" sz="2000" dirty="0"/>
              <a:t>WM: </a:t>
            </a:r>
            <a:r>
              <a:rPr lang="en-US" sz="2000" dirty="0">
                <a:solidFill>
                  <a:schemeClr val="tx1"/>
                </a:solidFill>
              </a:rPr>
              <a:t>“engine does not turn” and “battery is not flat”</a:t>
            </a:r>
          </a:p>
          <a:p>
            <a:pPr marL="0" indent="0">
              <a:buNone/>
            </a:pPr>
            <a:r>
              <a:rPr lang="en-US" sz="2000" dirty="0"/>
              <a:t>The conflict set is: </a:t>
            </a:r>
            <a:r>
              <a:rPr lang="en-US" sz="2000" dirty="0">
                <a:solidFill>
                  <a:schemeClr val="tx1"/>
                </a:solidFill>
              </a:rPr>
              <a:t>{ 〈 R1, engine does not turn, battery is not flat 〉, 〈 R4, engine does not turn 〉 }</a:t>
            </a:r>
          </a:p>
          <a:p>
            <a:pPr marL="0" indent="0">
              <a:buNone/>
            </a:pPr>
            <a:r>
              <a:rPr lang="en-US" sz="2000" dirty="0"/>
              <a:t>We can see that our general conflict resolution strategy 4 would work well here.</a:t>
            </a:r>
          </a:p>
          <a:p>
            <a:pPr marL="0" indent="0">
              <a:buNone/>
            </a:pPr>
            <a:endParaRPr lang="en-US" sz="2000" dirty="0"/>
          </a:p>
        </p:txBody>
      </p:sp>
    </p:spTree>
    <p:extLst>
      <p:ext uri="{BB962C8B-B14F-4D97-AF65-F5344CB8AC3E}">
        <p14:creationId xmlns:p14="http://schemas.microsoft.com/office/powerpoint/2010/main" val="251266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994A-F452-F338-3019-7D729D5A7537}"/>
              </a:ext>
            </a:extLst>
          </p:cNvPr>
          <p:cNvSpPr>
            <a:spLocks noGrp="1"/>
          </p:cNvSpPr>
          <p:nvPr>
            <p:ph type="title"/>
          </p:nvPr>
        </p:nvSpPr>
        <p:spPr/>
        <p:txBody>
          <a:bodyPr/>
          <a:lstStyle/>
          <a:p>
            <a:r>
              <a:rPr lang="en-US" sz="4000" dirty="0"/>
              <a:t>Problem Specific Conflict Resolution: Extra Conditions</a:t>
            </a:r>
          </a:p>
        </p:txBody>
      </p:sp>
      <p:sp>
        <p:nvSpPr>
          <p:cNvPr id="3" name="Content Placeholder 2">
            <a:extLst>
              <a:ext uri="{FF2B5EF4-FFF2-40B4-BE49-F238E27FC236}">
                <a16:creationId xmlns:a16="http://schemas.microsoft.com/office/drawing/2014/main" id="{96B1921A-BC27-73D0-6523-032ACCF5C525}"/>
              </a:ext>
            </a:extLst>
          </p:cNvPr>
          <p:cNvSpPr>
            <a:spLocks noGrp="1"/>
          </p:cNvSpPr>
          <p:nvPr>
            <p:ph idx="1"/>
          </p:nvPr>
        </p:nvSpPr>
        <p:spPr/>
        <p:txBody>
          <a:bodyPr/>
          <a:lstStyle/>
          <a:p>
            <a:r>
              <a:rPr lang="en-US" sz="2800" dirty="0">
                <a:solidFill>
                  <a:srgbClr val="C00000"/>
                </a:solidFill>
              </a:rPr>
              <a:t>Add extra conditions </a:t>
            </a:r>
            <a:r>
              <a:rPr lang="en-US" sz="2800" dirty="0"/>
              <a:t>to the rules to avoid the conflicts.</a:t>
            </a:r>
          </a:p>
          <a:p>
            <a:r>
              <a:rPr lang="en-US" sz="2800" dirty="0"/>
              <a:t>In our previous example we might modify R1 to give:</a:t>
            </a:r>
          </a:p>
          <a:p>
            <a:pPr marL="400021" lvl="1" indent="0">
              <a:buNone/>
            </a:pPr>
            <a:r>
              <a:rPr lang="en-US" sz="2400" dirty="0"/>
              <a:t>R1: 		IF: haven’t already tested starter motor</a:t>
            </a:r>
          </a:p>
          <a:p>
            <a:pPr marL="400021" lvl="1" indent="0">
              <a:buNone/>
            </a:pPr>
            <a:r>
              <a:rPr lang="en-US" sz="2400" dirty="0"/>
              <a:t>			AND engine does not turn</a:t>
            </a:r>
          </a:p>
          <a:p>
            <a:pPr marL="400021" lvl="1" indent="0">
              <a:buNone/>
            </a:pPr>
            <a:r>
              <a:rPr lang="en-US" sz="2400" dirty="0"/>
              <a:t>			AND battery is not flat</a:t>
            </a:r>
          </a:p>
          <a:p>
            <a:pPr marL="400021" lvl="1" indent="0">
              <a:buNone/>
            </a:pPr>
            <a:r>
              <a:rPr lang="en-US" sz="2400" dirty="0"/>
              <a:t>		THEN: ask user to test starter motor</a:t>
            </a:r>
          </a:p>
          <a:p>
            <a:r>
              <a:rPr lang="en-US" sz="2800" dirty="0"/>
              <a:t>Disadvantages</a:t>
            </a:r>
          </a:p>
          <a:p>
            <a:pPr lvl="1"/>
            <a:r>
              <a:rPr lang="en-US" sz="2400" dirty="0"/>
              <a:t>Mixture of heuristics and factual knowledge.</a:t>
            </a:r>
          </a:p>
          <a:p>
            <a:pPr lvl="1"/>
            <a:r>
              <a:rPr lang="en-US" sz="2400" dirty="0"/>
              <a:t>Large knowledge bases will not be easily maintainable.</a:t>
            </a:r>
          </a:p>
          <a:p>
            <a:pPr marL="0" indent="0">
              <a:buNone/>
            </a:pPr>
            <a:endParaRPr lang="en-US" sz="2800" dirty="0"/>
          </a:p>
        </p:txBody>
      </p:sp>
    </p:spTree>
    <p:extLst>
      <p:ext uri="{BB962C8B-B14F-4D97-AF65-F5344CB8AC3E}">
        <p14:creationId xmlns:p14="http://schemas.microsoft.com/office/powerpoint/2010/main" val="4207450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29E1-BD86-D09E-7D3E-00FCF48C4A7C}"/>
              </a:ext>
            </a:extLst>
          </p:cNvPr>
          <p:cNvSpPr>
            <a:spLocks noGrp="1"/>
          </p:cNvSpPr>
          <p:nvPr>
            <p:ph type="title"/>
          </p:nvPr>
        </p:nvSpPr>
        <p:spPr/>
        <p:txBody>
          <a:bodyPr/>
          <a:lstStyle/>
          <a:p>
            <a:r>
              <a:rPr lang="en-US" dirty="0"/>
              <a:t>Problem Specific Conflict Resolution: Meta-Rules</a:t>
            </a:r>
          </a:p>
        </p:txBody>
      </p:sp>
      <p:sp>
        <p:nvSpPr>
          <p:cNvPr id="3" name="Content Placeholder 2">
            <a:extLst>
              <a:ext uri="{FF2B5EF4-FFF2-40B4-BE49-F238E27FC236}">
                <a16:creationId xmlns:a16="http://schemas.microsoft.com/office/drawing/2014/main" id="{27E04BC3-2BB2-B85C-FF8F-43A90BE874E0}"/>
              </a:ext>
            </a:extLst>
          </p:cNvPr>
          <p:cNvSpPr>
            <a:spLocks noGrp="1"/>
          </p:cNvSpPr>
          <p:nvPr>
            <p:ph idx="1"/>
          </p:nvPr>
        </p:nvSpPr>
        <p:spPr>
          <a:xfrm>
            <a:off x="406400" y="1234332"/>
            <a:ext cx="11379200" cy="4729164"/>
          </a:xfrm>
        </p:spPr>
        <p:txBody>
          <a:bodyPr/>
          <a:lstStyle/>
          <a:p>
            <a:r>
              <a:rPr lang="en-US" sz="2400" dirty="0"/>
              <a:t>To avoid mixing the conflict resolution </a:t>
            </a:r>
            <a:r>
              <a:rPr lang="en-US" sz="2400" dirty="0">
                <a:solidFill>
                  <a:srgbClr val="CE00BB"/>
                </a:solidFill>
              </a:rPr>
              <a:t>heuristics with the rule base</a:t>
            </a:r>
            <a:r>
              <a:rPr lang="en-US" sz="2400" dirty="0"/>
              <a:t> by separating the object level knowledge from the meta-level knowledge.</a:t>
            </a:r>
          </a:p>
          <a:p>
            <a:r>
              <a:rPr lang="en-US" sz="2400" dirty="0"/>
              <a:t>In our previous example we might supplement rule R1 with a meta-rule to give:</a:t>
            </a:r>
          </a:p>
          <a:p>
            <a:pPr marL="400021" lvl="1" indent="0">
              <a:buNone/>
            </a:pPr>
            <a:r>
              <a:rPr lang="en-US" sz="2000" dirty="0"/>
              <a:t>PR1: 		IF: engine does not turn</a:t>
            </a:r>
          </a:p>
          <a:p>
            <a:pPr marL="400021" lvl="1" indent="0">
              <a:buNone/>
            </a:pPr>
            <a:r>
              <a:rPr lang="en-US" sz="2000" dirty="0"/>
              <a:t>				AND battery is not flat</a:t>
            </a:r>
          </a:p>
          <a:p>
            <a:pPr marL="400021" lvl="1" indent="0">
              <a:buNone/>
            </a:pPr>
            <a:r>
              <a:rPr lang="en-US" sz="2000" dirty="0"/>
              <a:t>			THEN: ask user to test starter motor</a:t>
            </a:r>
          </a:p>
          <a:p>
            <a:pPr marL="400021" lvl="1" indent="0">
              <a:buNone/>
            </a:pPr>
            <a:r>
              <a:rPr lang="en-US" sz="2000" dirty="0"/>
              <a:t>META-RULE M1: 	IF: haven’t already tested starter motor</a:t>
            </a:r>
          </a:p>
          <a:p>
            <a:pPr marL="400021" lvl="1" indent="0">
              <a:buNone/>
            </a:pPr>
            <a:r>
              <a:rPr lang="en-US" sz="2000" dirty="0"/>
              <a:t>			THEN: select R1</a:t>
            </a:r>
          </a:p>
          <a:p>
            <a:r>
              <a:rPr lang="en-US" sz="2400" dirty="0"/>
              <a:t>Naturally this will increase the overall number of rules</a:t>
            </a:r>
          </a:p>
          <a:p>
            <a:r>
              <a:rPr lang="en-US" sz="2400" dirty="0"/>
              <a:t>But it does separate the factual and heuristic knowledge and makes the knowledge base easier to maintain.</a:t>
            </a:r>
          </a:p>
          <a:p>
            <a:pPr marL="0" indent="0">
              <a:buNone/>
            </a:pPr>
            <a:endParaRPr lang="en-US" sz="2400" dirty="0"/>
          </a:p>
        </p:txBody>
      </p:sp>
    </p:spTree>
    <p:extLst>
      <p:ext uri="{BB962C8B-B14F-4D97-AF65-F5344CB8AC3E}">
        <p14:creationId xmlns:p14="http://schemas.microsoft.com/office/powerpoint/2010/main" val="870188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a:extLst>
              <a:ext uri="{FF2B5EF4-FFF2-40B4-BE49-F238E27FC236}">
                <a16:creationId xmlns:a16="http://schemas.microsoft.com/office/drawing/2014/main" id="{DAC10E6F-C300-5BE5-7CAB-A3C9B9E947D4}"/>
              </a:ext>
            </a:extLst>
          </p:cNvPr>
          <p:cNvSpPr>
            <a:spLocks noGrp="1" noChangeArrowheads="1"/>
          </p:cNvSpPr>
          <p:nvPr>
            <p:ph idx="1"/>
          </p:nvPr>
        </p:nvSpPr>
        <p:spPr/>
        <p:txBody>
          <a:bodyPr/>
          <a:lstStyle/>
          <a:p>
            <a:pPr>
              <a:spcAft>
                <a:spcPct val="20000"/>
              </a:spcAft>
            </a:pPr>
            <a:r>
              <a:rPr lang="en-US" altLang="en-US" dirty="0">
                <a:solidFill>
                  <a:srgbClr val="2D2D8A"/>
                </a:solidFill>
              </a:rPr>
              <a:t>Disadvantage of RBS </a:t>
            </a:r>
            <a:r>
              <a:rPr lang="en-US" altLang="en-US" dirty="0"/>
              <a:t>– large computational requirement to perform match of condition (LHS of rule) – determine if all instantiations of rules are satisfied by the content of the WM</a:t>
            </a:r>
          </a:p>
          <a:p>
            <a:pPr>
              <a:spcAft>
                <a:spcPct val="20000"/>
              </a:spcAft>
            </a:pPr>
            <a:r>
              <a:rPr lang="en-US" altLang="en-US" b="1" dirty="0">
                <a:solidFill>
                  <a:srgbClr val="2D2D8A"/>
                </a:solidFill>
              </a:rPr>
              <a:t>O</a:t>
            </a:r>
            <a:r>
              <a:rPr lang="en-US" altLang="en-US" dirty="0">
                <a:solidFill>
                  <a:srgbClr val="2D2D8A"/>
                </a:solidFill>
              </a:rPr>
              <a:t>(comparison to check the satisfaction of a rule)</a:t>
            </a:r>
            <a:r>
              <a:rPr lang="en-US" altLang="en-US" b="1" dirty="0">
                <a:solidFill>
                  <a:srgbClr val="2D2D8A"/>
                </a:solidFill>
              </a:rPr>
              <a:t> = |WM|</a:t>
            </a:r>
            <a:r>
              <a:rPr lang="en-US" altLang="en-US" b="1" baseline="30000" dirty="0">
                <a:solidFill>
                  <a:srgbClr val="2D2D8A"/>
                </a:solidFill>
              </a:rPr>
              <a:t>|CE|</a:t>
            </a:r>
          </a:p>
          <a:p>
            <a:pPr>
              <a:spcAft>
                <a:spcPct val="20000"/>
              </a:spcAft>
              <a:buFont typeface="Wingdings" panose="05000000000000000000" pitchFamily="2" charset="2"/>
              <a:buNone/>
            </a:pPr>
            <a:r>
              <a:rPr lang="en-US" altLang="en-US" sz="2400" dirty="0"/>
              <a:t>		</a:t>
            </a:r>
            <a:r>
              <a:rPr lang="en-US" altLang="en-US" sz="2400" dirty="0">
                <a:solidFill>
                  <a:schemeClr val="tx1"/>
                </a:solidFill>
              </a:rPr>
              <a:t>|WM| - no of WMEs (Working Memory Elements)</a:t>
            </a:r>
          </a:p>
          <a:p>
            <a:pPr>
              <a:spcAft>
                <a:spcPct val="20000"/>
              </a:spcAft>
              <a:buFont typeface="Wingdings" panose="05000000000000000000" pitchFamily="2" charset="2"/>
              <a:buNone/>
            </a:pPr>
            <a:r>
              <a:rPr lang="en-US" altLang="en-US" sz="2400" dirty="0">
                <a:solidFill>
                  <a:schemeClr val="tx1"/>
                </a:solidFill>
              </a:rPr>
              <a:t>		|CE| - number of condition elements in a rule</a:t>
            </a:r>
          </a:p>
          <a:p>
            <a:pPr>
              <a:lnSpc>
                <a:spcPct val="90000"/>
              </a:lnSpc>
              <a:spcAft>
                <a:spcPct val="20000"/>
              </a:spcAft>
            </a:pPr>
            <a:r>
              <a:rPr lang="en-US" altLang="en-US" dirty="0"/>
              <a:t>Computational effort</a:t>
            </a:r>
          </a:p>
          <a:p>
            <a:pPr lvl="1">
              <a:lnSpc>
                <a:spcPct val="90000"/>
              </a:lnSpc>
              <a:spcAft>
                <a:spcPct val="20000"/>
              </a:spcAft>
            </a:pPr>
            <a:r>
              <a:rPr lang="en-US" altLang="en-US" dirty="0"/>
              <a:t>Match – 80-90%</a:t>
            </a:r>
            <a:endParaRPr lang="en-US" altLang="en-US" sz="2400" dirty="0"/>
          </a:p>
        </p:txBody>
      </p:sp>
      <p:sp>
        <p:nvSpPr>
          <p:cNvPr id="3" name="Title 2">
            <a:extLst>
              <a:ext uri="{FF2B5EF4-FFF2-40B4-BE49-F238E27FC236}">
                <a16:creationId xmlns:a16="http://schemas.microsoft.com/office/drawing/2014/main" id="{32C01367-3B2A-BB99-A22C-B57FB0E312BC}"/>
              </a:ext>
            </a:extLst>
          </p:cNvPr>
          <p:cNvSpPr>
            <a:spLocks noGrp="1"/>
          </p:cNvSpPr>
          <p:nvPr>
            <p:ph type="title"/>
          </p:nvPr>
        </p:nvSpPr>
        <p:spPr/>
        <p:txBody>
          <a:bodyPr/>
          <a:lstStyle/>
          <a:p>
            <a:r>
              <a:rPr lang="en-US" dirty="0"/>
              <a:t>RBS Issue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FD9F-5DEC-A7E4-7613-59AB34453DB2}"/>
              </a:ext>
            </a:extLst>
          </p:cNvPr>
          <p:cNvSpPr>
            <a:spLocks noGrp="1"/>
          </p:cNvSpPr>
          <p:nvPr>
            <p:ph type="title"/>
          </p:nvPr>
        </p:nvSpPr>
        <p:spPr/>
        <p:txBody>
          <a:bodyPr/>
          <a:lstStyle/>
          <a:p>
            <a:r>
              <a:rPr lang="en-US" dirty="0"/>
              <a:t>RETE Match Algorithm</a:t>
            </a:r>
          </a:p>
        </p:txBody>
      </p:sp>
      <p:sp>
        <p:nvSpPr>
          <p:cNvPr id="3" name="Content Placeholder 2">
            <a:extLst>
              <a:ext uri="{FF2B5EF4-FFF2-40B4-BE49-F238E27FC236}">
                <a16:creationId xmlns:a16="http://schemas.microsoft.com/office/drawing/2014/main" id="{8B500806-0F7A-CF40-BB26-0FAE78992386}"/>
              </a:ext>
            </a:extLst>
          </p:cNvPr>
          <p:cNvSpPr>
            <a:spLocks noGrp="1"/>
          </p:cNvSpPr>
          <p:nvPr>
            <p:ph idx="1"/>
          </p:nvPr>
        </p:nvSpPr>
        <p:spPr>
          <a:xfrm>
            <a:off x="406399" y="1177926"/>
            <a:ext cx="11694809" cy="4975223"/>
          </a:xfrm>
        </p:spPr>
        <p:txBody>
          <a:bodyPr/>
          <a:lstStyle/>
          <a:p>
            <a:r>
              <a:rPr lang="en-US" sz="2800" dirty="0"/>
              <a:t>Spelt as “Ree-tee Algorithm”</a:t>
            </a:r>
          </a:p>
          <a:p>
            <a:r>
              <a:rPr lang="en-US" sz="2800" dirty="0"/>
              <a:t>Invented by Charles L. </a:t>
            </a:r>
            <a:r>
              <a:rPr lang="en-US" sz="2800" dirty="0" err="1"/>
              <a:t>Forgy</a:t>
            </a:r>
            <a:r>
              <a:rPr lang="en-US" sz="2800" dirty="0"/>
              <a:t> (1974)</a:t>
            </a:r>
          </a:p>
          <a:p>
            <a:pPr lvl="1"/>
            <a:r>
              <a:rPr lang="en-US" sz="2400" dirty="0"/>
              <a:t>Rete means the anatomical network of blood vessels and nerve fibers.</a:t>
            </a:r>
          </a:p>
          <a:p>
            <a:r>
              <a:rPr lang="en-US" sz="2800" dirty="0"/>
              <a:t>Matching the condition of production rules with WM elements</a:t>
            </a:r>
          </a:p>
          <a:p>
            <a:r>
              <a:rPr lang="en-US" sz="2800" dirty="0"/>
              <a:t>Determine which of the rules should fire based on data stored WK</a:t>
            </a:r>
          </a:p>
          <a:p>
            <a:r>
              <a:rPr lang="en-US" sz="2800" dirty="0"/>
              <a:t>Intended to improve the speed of forward-chaining </a:t>
            </a:r>
          </a:p>
          <a:p>
            <a:r>
              <a:rPr lang="en-US" altLang="en-US" sz="2800" dirty="0"/>
              <a:t>The network is in the form of an augmented dataflow network</a:t>
            </a:r>
          </a:p>
          <a:p>
            <a:r>
              <a:rPr lang="en-US" altLang="en-US" sz="2800" dirty="0"/>
              <a:t>The Rete algorithm </a:t>
            </a:r>
            <a:r>
              <a:rPr lang="en-US" altLang="en-US" sz="2800" dirty="0">
                <a:solidFill>
                  <a:srgbClr val="C00000"/>
                </a:solidFill>
              </a:rPr>
              <a:t>compiles the LHS of the production rules </a:t>
            </a:r>
            <a:r>
              <a:rPr lang="en-US" altLang="en-US" sz="2800" dirty="0"/>
              <a:t>into a </a:t>
            </a:r>
            <a:r>
              <a:rPr lang="en-US" altLang="en-US" sz="2800" b="1" dirty="0">
                <a:solidFill>
                  <a:srgbClr val="CE00BB"/>
                </a:solidFill>
              </a:rPr>
              <a:t>discrimination network</a:t>
            </a:r>
            <a:endParaRPr lang="en-US" altLang="en-US" sz="2800" dirty="0">
              <a:solidFill>
                <a:srgbClr val="CE00BB"/>
              </a:solidFill>
            </a:endParaRPr>
          </a:p>
          <a:p>
            <a:pPr>
              <a:lnSpc>
                <a:spcPct val="80000"/>
              </a:lnSpc>
              <a:spcAft>
                <a:spcPct val="35000"/>
              </a:spcAft>
            </a:pPr>
            <a:r>
              <a:rPr lang="en-US" altLang="en-US" sz="2800" b="1" dirty="0">
                <a:solidFill>
                  <a:srgbClr val="C00000"/>
                </a:solidFill>
              </a:rPr>
              <a:t>Changes to WM</a:t>
            </a:r>
            <a:r>
              <a:rPr lang="en-US" altLang="en-US" sz="2800" dirty="0">
                <a:solidFill>
                  <a:srgbClr val="C00000"/>
                </a:solidFill>
              </a:rPr>
              <a:t> </a:t>
            </a:r>
            <a:r>
              <a:rPr lang="en-US" altLang="en-US" sz="2800" dirty="0"/>
              <a:t>are </a:t>
            </a:r>
            <a:r>
              <a:rPr lang="en-US" altLang="en-US" sz="2800" b="1" dirty="0">
                <a:solidFill>
                  <a:srgbClr val="006699"/>
                </a:solidFill>
              </a:rPr>
              <a:t>input</a:t>
            </a:r>
            <a:r>
              <a:rPr lang="en-US" altLang="en-US" sz="2800" dirty="0"/>
              <a:t> to the network</a:t>
            </a:r>
          </a:p>
          <a:p>
            <a:pPr>
              <a:lnSpc>
                <a:spcPct val="80000"/>
              </a:lnSpc>
              <a:spcAft>
                <a:spcPct val="35000"/>
              </a:spcAft>
            </a:pPr>
            <a:r>
              <a:rPr lang="en-US" altLang="en-US" sz="2800" dirty="0"/>
              <a:t>The network reports </a:t>
            </a:r>
            <a:r>
              <a:rPr lang="en-US" altLang="en-US" sz="2800" b="1" dirty="0">
                <a:solidFill>
                  <a:srgbClr val="C00000"/>
                </a:solidFill>
              </a:rPr>
              <a:t>changes to the Conflict Set (CS)</a:t>
            </a:r>
            <a:r>
              <a:rPr lang="en-US" altLang="en-US" sz="2800" dirty="0">
                <a:solidFill>
                  <a:srgbClr val="C00000"/>
                </a:solidFill>
              </a:rPr>
              <a:t> </a:t>
            </a:r>
            <a:r>
              <a:rPr lang="en-US" altLang="en-US" sz="2800" dirty="0"/>
              <a:t>- </a:t>
            </a:r>
            <a:r>
              <a:rPr lang="en-US" altLang="en-US" sz="2800" b="1" dirty="0">
                <a:solidFill>
                  <a:srgbClr val="006699"/>
                </a:solidFill>
              </a:rPr>
              <a:t>output</a:t>
            </a:r>
            <a:r>
              <a:rPr lang="en-US" altLang="en-US" sz="2800" dirty="0"/>
              <a:t> of the network</a:t>
            </a:r>
          </a:p>
          <a:p>
            <a:endParaRPr lang="en-US" sz="2800" dirty="0"/>
          </a:p>
        </p:txBody>
      </p:sp>
    </p:spTree>
    <p:extLst>
      <p:ext uri="{BB962C8B-B14F-4D97-AF65-F5344CB8AC3E}">
        <p14:creationId xmlns:p14="http://schemas.microsoft.com/office/powerpoint/2010/main" val="73429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a:extLst>
              <a:ext uri="{FF2B5EF4-FFF2-40B4-BE49-F238E27FC236}">
                <a16:creationId xmlns:a16="http://schemas.microsoft.com/office/drawing/2014/main" id="{9A6C60C6-9B69-F3E8-70BD-6A743769AE44}"/>
              </a:ext>
            </a:extLst>
          </p:cNvPr>
          <p:cNvSpPr>
            <a:spLocks noGrp="1" noChangeArrowheads="1"/>
          </p:cNvSpPr>
          <p:nvPr>
            <p:ph idx="1"/>
          </p:nvPr>
        </p:nvSpPr>
        <p:spPr/>
        <p:txBody>
          <a:bodyPr/>
          <a:lstStyle/>
          <a:p>
            <a:pPr>
              <a:lnSpc>
                <a:spcPct val="90000"/>
              </a:lnSpc>
              <a:spcAft>
                <a:spcPct val="20000"/>
              </a:spcAft>
            </a:pPr>
            <a:r>
              <a:rPr lang="en-US" altLang="en-US" sz="2400" dirty="0">
                <a:solidFill>
                  <a:srgbClr val="2D2D8A"/>
                </a:solidFill>
              </a:rPr>
              <a:t>What is the best way to determine the changes to the CS that result from changes to the WM?</a:t>
            </a:r>
          </a:p>
          <a:p>
            <a:pPr>
              <a:lnSpc>
                <a:spcPct val="90000"/>
              </a:lnSpc>
              <a:spcAft>
                <a:spcPct val="20000"/>
              </a:spcAft>
            </a:pPr>
            <a:r>
              <a:rPr lang="en-US" altLang="en-US" sz="2400" dirty="0"/>
              <a:t>2 ways of incorporating state information in the Match step to gain efficiency</a:t>
            </a:r>
          </a:p>
          <a:p>
            <a:pPr>
              <a:lnSpc>
                <a:spcPct val="90000"/>
              </a:lnSpc>
              <a:spcAft>
                <a:spcPct val="20000"/>
              </a:spcAft>
            </a:pPr>
            <a:r>
              <a:rPr lang="en-US" altLang="en-US" sz="2400" b="1" dirty="0">
                <a:solidFill>
                  <a:srgbClr val="2D2D8A"/>
                </a:solidFill>
              </a:rPr>
              <a:t>Memory support</a:t>
            </a:r>
          </a:p>
          <a:p>
            <a:pPr lvl="1">
              <a:lnSpc>
                <a:spcPct val="90000"/>
              </a:lnSpc>
              <a:spcAft>
                <a:spcPct val="20000"/>
              </a:spcAft>
            </a:pPr>
            <a:r>
              <a:rPr lang="en-US" altLang="en-US" sz="2400" dirty="0"/>
              <a:t>Provides knowledge about which WMEs partially satisfy each individual Conditional Elements (CE)</a:t>
            </a:r>
          </a:p>
          <a:p>
            <a:pPr lvl="1">
              <a:lnSpc>
                <a:spcPct val="90000"/>
              </a:lnSpc>
              <a:spcAft>
                <a:spcPct val="20000"/>
              </a:spcAft>
            </a:pPr>
            <a:r>
              <a:rPr lang="en-US" altLang="en-US" sz="2400" dirty="0"/>
              <a:t>An indexing scheme indicates which subset of WM partially matches each CE </a:t>
            </a:r>
            <a:r>
              <a:rPr lang="en-US" altLang="en-US" sz="2400" dirty="0">
                <a:sym typeface="Symbol" panose="05050102010706020507" pitchFamily="18" charset="2"/>
              </a:rPr>
              <a:t> </a:t>
            </a:r>
            <a:r>
              <a:rPr lang="en-US" altLang="en-US" sz="2400" b="1" i="1" dirty="0">
                <a:solidFill>
                  <a:srgbClr val="C00000"/>
                </a:solidFill>
                <a:sym typeface="Symbol" panose="05050102010706020507" pitchFamily="18" charset="2"/>
              </a:rPr>
              <a:t>alpha memory</a:t>
            </a:r>
          </a:p>
          <a:p>
            <a:pPr>
              <a:lnSpc>
                <a:spcPct val="90000"/>
              </a:lnSpc>
              <a:spcAft>
                <a:spcPct val="20000"/>
              </a:spcAft>
            </a:pPr>
            <a:r>
              <a:rPr lang="en-US" altLang="en-US" sz="2400" b="1" dirty="0">
                <a:solidFill>
                  <a:srgbClr val="2D2D8A"/>
                </a:solidFill>
              </a:rPr>
              <a:t>Condition relationship</a:t>
            </a:r>
          </a:p>
          <a:p>
            <a:pPr lvl="1">
              <a:lnSpc>
                <a:spcPct val="90000"/>
              </a:lnSpc>
              <a:spcAft>
                <a:spcPct val="20000"/>
              </a:spcAft>
            </a:pPr>
            <a:r>
              <a:rPr lang="en-US" altLang="en-US" sz="2400" dirty="0"/>
              <a:t>Provides knowledge about the interaction of CE within a rule and the partial satisfaction of rules </a:t>
            </a:r>
            <a:r>
              <a:rPr lang="en-US" altLang="en-US" sz="2400" dirty="0">
                <a:sym typeface="Symbol" panose="05050102010706020507" pitchFamily="18" charset="2"/>
              </a:rPr>
              <a:t> </a:t>
            </a:r>
            <a:r>
              <a:rPr lang="en-US" altLang="en-US" sz="2400" b="1" i="1" dirty="0">
                <a:solidFill>
                  <a:srgbClr val="C00000"/>
                </a:solidFill>
                <a:sym typeface="Symbol" panose="05050102010706020507" pitchFamily="18" charset="2"/>
              </a:rPr>
              <a:t>beta memory</a:t>
            </a:r>
          </a:p>
        </p:txBody>
      </p:sp>
      <p:sp>
        <p:nvSpPr>
          <p:cNvPr id="3" name="Title 2">
            <a:extLst>
              <a:ext uri="{FF2B5EF4-FFF2-40B4-BE49-F238E27FC236}">
                <a16:creationId xmlns:a16="http://schemas.microsoft.com/office/drawing/2014/main" id="{4BD136EE-843E-12BB-D1AB-BBB8FC94BD9A}"/>
              </a:ext>
            </a:extLst>
          </p:cNvPr>
          <p:cNvSpPr>
            <a:spLocks noGrp="1"/>
          </p:cNvSpPr>
          <p:nvPr>
            <p:ph type="title"/>
          </p:nvPr>
        </p:nvSpPr>
        <p:spPr/>
        <p:txBody>
          <a:bodyPr/>
          <a:lstStyle/>
          <a:p>
            <a:r>
              <a:rPr lang="en-US" dirty="0"/>
              <a:t>Match Steps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BBB7-1ABE-C4E5-DBCF-0C6230EB9E6B}"/>
              </a:ext>
            </a:extLst>
          </p:cNvPr>
          <p:cNvSpPr>
            <a:spLocks noGrp="1"/>
          </p:cNvSpPr>
          <p:nvPr>
            <p:ph type="title"/>
          </p:nvPr>
        </p:nvSpPr>
        <p:spPr/>
        <p:txBody>
          <a:bodyPr/>
          <a:lstStyle/>
          <a:p>
            <a:r>
              <a:rPr lang="en-US" dirty="0"/>
              <a:t>The Rete Algorithm</a:t>
            </a:r>
          </a:p>
        </p:txBody>
      </p:sp>
      <p:sp>
        <p:nvSpPr>
          <p:cNvPr id="3" name="Content Placeholder 2">
            <a:extLst>
              <a:ext uri="{FF2B5EF4-FFF2-40B4-BE49-F238E27FC236}">
                <a16:creationId xmlns:a16="http://schemas.microsoft.com/office/drawing/2014/main" id="{495E8D3E-DEB4-197D-E159-7A1695994CC4}"/>
              </a:ext>
            </a:extLst>
          </p:cNvPr>
          <p:cNvSpPr>
            <a:spLocks noGrp="1"/>
          </p:cNvSpPr>
          <p:nvPr>
            <p:ph idx="1"/>
          </p:nvPr>
        </p:nvSpPr>
        <p:spPr/>
        <p:txBody>
          <a:bodyPr/>
          <a:lstStyle/>
          <a:p>
            <a:r>
              <a:rPr lang="en-US" sz="2800" dirty="0"/>
              <a:t>Uses a rooted acyclic directed graph</a:t>
            </a:r>
          </a:p>
          <a:p>
            <a:pPr lvl="1"/>
            <a:r>
              <a:rPr lang="en-US" sz="2400" dirty="0"/>
              <a:t>Nodes: represent patterns (exception of the root)</a:t>
            </a:r>
          </a:p>
          <a:p>
            <a:pPr lvl="1"/>
            <a:r>
              <a:rPr lang="en-US" sz="2400" dirty="0"/>
              <a:t>Root to leaves paths : represent left-hand sides of rules</a:t>
            </a:r>
          </a:p>
          <a:p>
            <a:r>
              <a:rPr lang="en-US" sz="2800" dirty="0"/>
              <a:t>Nodes: </a:t>
            </a:r>
          </a:p>
          <a:p>
            <a:pPr lvl="1"/>
            <a:r>
              <a:rPr lang="en-US" sz="2400" dirty="0"/>
              <a:t>Root node </a:t>
            </a:r>
          </a:p>
          <a:p>
            <a:pPr lvl="1"/>
            <a:r>
              <a:rPr lang="en-US" sz="2400" dirty="0"/>
              <a:t>One-input pattern nodes (for each condition): Alpha Node/Match Node</a:t>
            </a:r>
          </a:p>
          <a:p>
            <a:pPr lvl="1"/>
            <a:r>
              <a:rPr lang="en-US" sz="2400" dirty="0"/>
              <a:t>Two input join nodes (join two condition): Beta Node/Merge Node</a:t>
            </a:r>
          </a:p>
          <a:p>
            <a:r>
              <a:rPr lang="en-US" sz="2800" dirty="0"/>
              <a:t>Keeps up to date the information associated with the nodes in the graph.</a:t>
            </a:r>
          </a:p>
          <a:p>
            <a:pPr lvl="1"/>
            <a:r>
              <a:rPr lang="en-US" sz="2400" dirty="0"/>
              <a:t>Fact is added or removed from WM </a:t>
            </a:r>
          </a:p>
          <a:p>
            <a:pPr lvl="1"/>
            <a:r>
              <a:rPr lang="en-US" sz="2400" dirty="0"/>
              <a:t>A token representing that fact and operation is entered at the root of the graph and propagated to its leaves modifying as appropriate the information associated with the nodes. </a:t>
            </a:r>
          </a:p>
        </p:txBody>
      </p:sp>
    </p:spTree>
    <p:extLst>
      <p:ext uri="{BB962C8B-B14F-4D97-AF65-F5344CB8AC3E}">
        <p14:creationId xmlns:p14="http://schemas.microsoft.com/office/powerpoint/2010/main" val="424297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3392-0846-9E38-C06E-B3ADB594AE02}"/>
              </a:ext>
            </a:extLst>
          </p:cNvPr>
          <p:cNvSpPr>
            <a:spLocks noGrp="1"/>
          </p:cNvSpPr>
          <p:nvPr>
            <p:ph type="title"/>
          </p:nvPr>
        </p:nvSpPr>
        <p:spPr/>
        <p:txBody>
          <a:bodyPr/>
          <a:lstStyle/>
          <a:p>
            <a:r>
              <a:rPr lang="en-US" dirty="0"/>
              <a:t>Production Rule</a:t>
            </a:r>
          </a:p>
        </p:txBody>
      </p:sp>
      <p:sp>
        <p:nvSpPr>
          <p:cNvPr id="3" name="Content Placeholder 2">
            <a:extLst>
              <a:ext uri="{FF2B5EF4-FFF2-40B4-BE49-F238E27FC236}">
                <a16:creationId xmlns:a16="http://schemas.microsoft.com/office/drawing/2014/main" id="{CBB4AD13-E3AE-3CEB-21E8-648B3676B49D}"/>
              </a:ext>
            </a:extLst>
          </p:cNvPr>
          <p:cNvSpPr>
            <a:spLocks noGrp="1"/>
          </p:cNvSpPr>
          <p:nvPr>
            <p:ph idx="1"/>
          </p:nvPr>
        </p:nvSpPr>
        <p:spPr>
          <a:xfrm>
            <a:off x="406400" y="1173265"/>
            <a:ext cx="11379200" cy="5169168"/>
          </a:xfrm>
        </p:spPr>
        <p:txBody>
          <a:bodyPr/>
          <a:lstStyle/>
          <a:p>
            <a:r>
              <a:rPr lang="en-US" sz="2800" dirty="0"/>
              <a:t>Production Rule: </a:t>
            </a:r>
          </a:p>
          <a:p>
            <a:pPr lvl="1"/>
            <a:r>
              <a:rPr lang="en-US" sz="2400" dirty="0"/>
              <a:t>PR1: 		Mother(</a:t>
            </a:r>
            <a:r>
              <a:rPr lang="en-US" sz="2400" i="1" dirty="0"/>
              <a:t>m</a:t>
            </a:r>
            <a:r>
              <a:rPr lang="en-US" sz="2400" dirty="0"/>
              <a:t>, </a:t>
            </a:r>
            <a:r>
              <a:rPr lang="en-US" sz="2400" i="1" dirty="0"/>
              <a:t>c</a:t>
            </a:r>
            <a:r>
              <a:rPr lang="en-US" sz="2400" dirty="0"/>
              <a:t>) </a:t>
            </a:r>
            <a:r>
              <a:rPr lang="el-GR" sz="2400" dirty="0"/>
              <a:t>⇒</a:t>
            </a:r>
            <a:r>
              <a:rPr lang="en-US" sz="2400" dirty="0"/>
              <a:t> Loves(</a:t>
            </a:r>
            <a:r>
              <a:rPr lang="en-US" sz="2400" i="1" dirty="0"/>
              <a:t>m</a:t>
            </a:r>
            <a:r>
              <a:rPr lang="en-US" sz="2400" dirty="0"/>
              <a:t>, </a:t>
            </a:r>
            <a:r>
              <a:rPr lang="en-US" sz="2400" i="1" dirty="0"/>
              <a:t>c</a:t>
            </a:r>
            <a:r>
              <a:rPr lang="en-US" sz="2400" dirty="0"/>
              <a:t>)</a:t>
            </a:r>
          </a:p>
          <a:p>
            <a:pPr lvl="1"/>
            <a:r>
              <a:rPr lang="en-US" sz="2400" dirty="0"/>
              <a:t>Rule Maps: a </a:t>
            </a:r>
            <a:r>
              <a:rPr lang="en-US" sz="2400" i="1" dirty="0">
                <a:solidFill>
                  <a:srgbClr val="CE00BB"/>
                </a:solidFill>
              </a:rPr>
              <a:t>mother-child</a:t>
            </a:r>
            <a:r>
              <a:rPr lang="en-US" sz="2400" dirty="0"/>
              <a:t> relationship between (</a:t>
            </a:r>
            <a:r>
              <a:rPr lang="en-US" sz="2400" i="1" dirty="0"/>
              <a:t>m</a:t>
            </a:r>
            <a:r>
              <a:rPr lang="en-US" sz="2400" dirty="0"/>
              <a:t>, </a:t>
            </a:r>
            <a:r>
              <a:rPr lang="en-US" sz="2400" i="1" dirty="0"/>
              <a:t>c</a:t>
            </a:r>
            <a:r>
              <a:rPr lang="en-US" sz="2400" dirty="0"/>
              <a:t>) to a </a:t>
            </a:r>
            <a:r>
              <a:rPr lang="en-US" sz="2400" i="1" dirty="0">
                <a:solidFill>
                  <a:srgbClr val="CE00BB"/>
                </a:solidFill>
              </a:rPr>
              <a:t>love</a:t>
            </a:r>
            <a:r>
              <a:rPr lang="en-US" sz="2400" dirty="0">
                <a:solidFill>
                  <a:srgbClr val="CE00BB"/>
                </a:solidFill>
              </a:rPr>
              <a:t> </a:t>
            </a:r>
            <a:r>
              <a:rPr lang="en-US" sz="2400" dirty="0"/>
              <a:t>relationship between the same pair</a:t>
            </a:r>
          </a:p>
          <a:p>
            <a:pPr lvl="1"/>
            <a:r>
              <a:rPr lang="en-US" sz="2400" dirty="0"/>
              <a:t>Rule implicates: </a:t>
            </a:r>
            <a:r>
              <a:rPr lang="en-US" sz="2400" i="1" dirty="0">
                <a:solidFill>
                  <a:srgbClr val="FF0000"/>
                </a:solidFill>
              </a:rPr>
              <a:t>if</a:t>
            </a:r>
            <a:r>
              <a:rPr lang="en-US" sz="2400" i="1" dirty="0"/>
              <a:t> “m” is a mother of child “c” </a:t>
            </a:r>
            <a:r>
              <a:rPr lang="en-US" sz="2400" i="1" dirty="0">
                <a:solidFill>
                  <a:srgbClr val="C00000"/>
                </a:solidFill>
              </a:rPr>
              <a:t>then</a:t>
            </a:r>
            <a:r>
              <a:rPr lang="en-US" sz="2400" i="1" dirty="0"/>
              <a:t> “m” loves “c”</a:t>
            </a:r>
          </a:p>
          <a:p>
            <a:pPr lvl="1"/>
            <a:endParaRPr lang="en-US" sz="2400" i="1" dirty="0"/>
          </a:p>
          <a:p>
            <a:r>
              <a:rPr lang="en-US" sz="2800" dirty="0"/>
              <a:t>Production Rule Structure:</a:t>
            </a:r>
          </a:p>
          <a:p>
            <a:pPr lvl="1"/>
            <a:r>
              <a:rPr lang="es-ES" sz="2400" dirty="0"/>
              <a:t>PR1: 				P</a:t>
            </a:r>
            <a:r>
              <a:rPr lang="es-ES" sz="2400" baseline="-25000" dirty="0"/>
              <a:t>1</a:t>
            </a:r>
            <a:r>
              <a:rPr lang="es-ES" sz="2400" dirty="0"/>
              <a:t>(</a:t>
            </a:r>
            <a:r>
              <a:rPr lang="es-ES" sz="2400" i="1" dirty="0"/>
              <a:t>x</a:t>
            </a:r>
            <a:r>
              <a:rPr lang="es-ES" sz="2400" dirty="0"/>
              <a:t>) Λ P</a:t>
            </a:r>
            <a:r>
              <a:rPr lang="es-ES" sz="2400" baseline="-25000" dirty="0"/>
              <a:t>2</a:t>
            </a:r>
            <a:r>
              <a:rPr lang="es-ES" sz="2400" dirty="0"/>
              <a:t>(</a:t>
            </a:r>
            <a:r>
              <a:rPr lang="es-ES" sz="2400" i="1" dirty="0"/>
              <a:t>y</a:t>
            </a:r>
            <a:r>
              <a:rPr lang="es-ES" sz="2400" dirty="0"/>
              <a:t>) Λ .. </a:t>
            </a:r>
            <a:r>
              <a:rPr lang="es-ES" sz="2400" dirty="0" err="1"/>
              <a:t>P</a:t>
            </a:r>
            <a:r>
              <a:rPr lang="es-ES" sz="2400" baseline="-25000" dirty="0" err="1"/>
              <a:t>n</a:t>
            </a:r>
            <a:r>
              <a:rPr lang="es-ES" sz="2400" dirty="0"/>
              <a:t>(</a:t>
            </a:r>
            <a:r>
              <a:rPr lang="es-ES" sz="2400" i="1" dirty="0"/>
              <a:t>x</a:t>
            </a:r>
            <a:r>
              <a:rPr lang="es-ES" sz="2400" dirty="0"/>
              <a:t>, </a:t>
            </a:r>
            <a:r>
              <a:rPr lang="es-ES" sz="2400" i="1" dirty="0"/>
              <a:t>z</a:t>
            </a:r>
            <a:r>
              <a:rPr lang="es-ES" sz="2400" dirty="0"/>
              <a:t>) </a:t>
            </a:r>
            <a:r>
              <a:rPr lang="el-GR" sz="2400" dirty="0"/>
              <a:t>⇒</a:t>
            </a:r>
            <a:r>
              <a:rPr lang="es-ES" sz="2400" dirty="0"/>
              <a:t> Q</a:t>
            </a:r>
            <a:r>
              <a:rPr lang="es-ES" sz="2400" baseline="-25000" dirty="0"/>
              <a:t>1</a:t>
            </a:r>
            <a:r>
              <a:rPr lang="es-ES" sz="2400" dirty="0"/>
              <a:t>(</a:t>
            </a:r>
            <a:r>
              <a:rPr lang="es-ES" sz="2400" i="1" dirty="0"/>
              <a:t>y</a:t>
            </a:r>
            <a:r>
              <a:rPr lang="es-ES" sz="2400" dirty="0"/>
              <a:t>) V Q</a:t>
            </a:r>
            <a:r>
              <a:rPr lang="es-ES" sz="2400" baseline="-25000" dirty="0"/>
              <a:t>2</a:t>
            </a:r>
            <a:r>
              <a:rPr lang="es-ES" sz="2400" dirty="0"/>
              <a:t>(</a:t>
            </a:r>
            <a:r>
              <a:rPr lang="es-ES" sz="2400" i="1" dirty="0"/>
              <a:t>z</a:t>
            </a:r>
            <a:r>
              <a:rPr lang="es-ES" sz="2400" dirty="0"/>
              <a:t>) V .. Q</a:t>
            </a:r>
            <a:r>
              <a:rPr lang="es-ES" sz="2400" baseline="-25000" dirty="0"/>
              <a:t>m</a:t>
            </a:r>
            <a:r>
              <a:rPr lang="es-ES" sz="2400" dirty="0"/>
              <a:t>(</a:t>
            </a:r>
            <a:r>
              <a:rPr lang="es-ES" sz="2400" i="1" dirty="0"/>
              <a:t>y</a:t>
            </a:r>
            <a:r>
              <a:rPr lang="es-ES" sz="2400" dirty="0"/>
              <a:t>, </a:t>
            </a:r>
            <a:r>
              <a:rPr lang="es-ES" sz="2400" i="1" dirty="0"/>
              <a:t>x</a:t>
            </a:r>
            <a:r>
              <a:rPr lang="es-ES" sz="2400" dirty="0"/>
              <a:t>)</a:t>
            </a:r>
          </a:p>
          <a:p>
            <a:pPr lvl="2"/>
            <a:endParaRPr lang="es-ES" sz="2000" dirty="0">
              <a:solidFill>
                <a:srgbClr val="2D2D8A"/>
              </a:solidFill>
            </a:endParaRPr>
          </a:p>
          <a:p>
            <a:pPr lvl="2"/>
            <a:r>
              <a:rPr lang="es-ES" sz="2000" dirty="0">
                <a:solidFill>
                  <a:srgbClr val="C00000"/>
                </a:solidFill>
              </a:rPr>
              <a:t>P</a:t>
            </a:r>
            <a:r>
              <a:rPr lang="es-ES" sz="2000" baseline="-25000" dirty="0">
                <a:solidFill>
                  <a:srgbClr val="C00000"/>
                </a:solidFill>
              </a:rPr>
              <a:t>i</a:t>
            </a:r>
            <a:r>
              <a:rPr lang="es-ES" sz="2000" dirty="0">
                <a:solidFill>
                  <a:srgbClr val="2D2D8A"/>
                </a:solidFill>
              </a:rPr>
              <a:t> and </a:t>
            </a:r>
            <a:r>
              <a:rPr lang="es-ES" sz="2000" dirty="0" err="1">
                <a:solidFill>
                  <a:srgbClr val="C00000"/>
                </a:solidFill>
              </a:rPr>
              <a:t>Q</a:t>
            </a:r>
            <a:r>
              <a:rPr lang="es-ES" sz="2000" baseline="-25000" dirty="0" err="1">
                <a:solidFill>
                  <a:srgbClr val="C00000"/>
                </a:solidFill>
              </a:rPr>
              <a:t>i</a:t>
            </a:r>
            <a:r>
              <a:rPr lang="es-ES" sz="2000" dirty="0">
                <a:solidFill>
                  <a:srgbClr val="2D2D8A"/>
                </a:solidFill>
              </a:rPr>
              <a:t> are predicantes</a:t>
            </a:r>
          </a:p>
          <a:p>
            <a:pPr lvl="2"/>
            <a:r>
              <a:rPr lang="es-ES" sz="2000" dirty="0">
                <a:solidFill>
                  <a:srgbClr val="C00000"/>
                </a:solidFill>
              </a:rPr>
              <a:t>x</a:t>
            </a:r>
            <a:r>
              <a:rPr lang="es-ES" sz="2000" dirty="0">
                <a:solidFill>
                  <a:srgbClr val="2D2D8A"/>
                </a:solidFill>
              </a:rPr>
              <a:t>, </a:t>
            </a:r>
            <a:r>
              <a:rPr lang="es-ES" sz="2000" dirty="0">
                <a:solidFill>
                  <a:srgbClr val="C00000"/>
                </a:solidFill>
              </a:rPr>
              <a:t>y</a:t>
            </a:r>
            <a:r>
              <a:rPr lang="es-ES" sz="2000" dirty="0">
                <a:solidFill>
                  <a:srgbClr val="2D2D8A"/>
                </a:solidFill>
              </a:rPr>
              <a:t>, </a:t>
            </a:r>
            <a:r>
              <a:rPr lang="es-ES" sz="2000" dirty="0">
                <a:solidFill>
                  <a:srgbClr val="C00000"/>
                </a:solidFill>
              </a:rPr>
              <a:t>z</a:t>
            </a:r>
            <a:r>
              <a:rPr lang="es-ES" sz="2000" dirty="0">
                <a:solidFill>
                  <a:srgbClr val="2D2D8A"/>
                </a:solidFill>
              </a:rPr>
              <a:t> are variables </a:t>
            </a:r>
          </a:p>
          <a:p>
            <a:pPr lvl="2"/>
            <a:r>
              <a:rPr lang="es-ES" sz="2000" dirty="0">
                <a:solidFill>
                  <a:srgbClr val="C00000"/>
                </a:solidFill>
              </a:rPr>
              <a:t>Λ</a:t>
            </a:r>
            <a:r>
              <a:rPr lang="es-ES" sz="2000" dirty="0">
                <a:solidFill>
                  <a:srgbClr val="2D2D8A"/>
                </a:solidFill>
              </a:rPr>
              <a:t> and </a:t>
            </a:r>
            <a:r>
              <a:rPr lang="es-ES" sz="2000" dirty="0">
                <a:solidFill>
                  <a:srgbClr val="C00000"/>
                </a:solidFill>
              </a:rPr>
              <a:t>V </a:t>
            </a:r>
            <a:r>
              <a:rPr lang="es-ES" sz="2000" dirty="0">
                <a:solidFill>
                  <a:srgbClr val="2D2D8A"/>
                </a:solidFill>
              </a:rPr>
              <a:t>are </a:t>
            </a:r>
            <a:r>
              <a:rPr lang="en-US" sz="2000" dirty="0">
                <a:solidFill>
                  <a:srgbClr val="2D2D8A"/>
                </a:solidFill>
              </a:rPr>
              <a:t>logical</a:t>
            </a:r>
            <a:r>
              <a:rPr lang="es-ES" sz="2000" dirty="0">
                <a:solidFill>
                  <a:srgbClr val="2D2D8A"/>
                </a:solidFill>
              </a:rPr>
              <a:t> AND, OR</a:t>
            </a:r>
          </a:p>
          <a:p>
            <a:pPr lvl="2"/>
            <a:r>
              <a:rPr lang="el-GR" sz="2000" dirty="0">
                <a:solidFill>
                  <a:srgbClr val="C00000"/>
                </a:solidFill>
              </a:rPr>
              <a:t>⇒</a:t>
            </a:r>
            <a:r>
              <a:rPr lang="en-US" sz="2000" dirty="0">
                <a:solidFill>
                  <a:srgbClr val="2D2D8A"/>
                </a:solidFill>
              </a:rPr>
              <a:t> if-then operators</a:t>
            </a:r>
          </a:p>
        </p:txBody>
      </p:sp>
      <p:sp>
        <p:nvSpPr>
          <p:cNvPr id="4" name="Right Brace 3">
            <a:extLst>
              <a:ext uri="{FF2B5EF4-FFF2-40B4-BE49-F238E27FC236}">
                <a16:creationId xmlns:a16="http://schemas.microsoft.com/office/drawing/2014/main" id="{136E6DC3-FC70-8C7B-A1AE-438E804F6564}"/>
              </a:ext>
            </a:extLst>
          </p:cNvPr>
          <p:cNvSpPr/>
          <p:nvPr/>
        </p:nvSpPr>
        <p:spPr>
          <a:xfrm rot="5400000">
            <a:off x="6389405" y="3513261"/>
            <a:ext cx="233554" cy="2876147"/>
          </a:xfrm>
          <a:prstGeom prst="rightBrace">
            <a:avLst>
              <a:gd name="adj1" fmla="val 8333"/>
              <a:gd name="adj2" fmla="val 49930"/>
            </a:avLst>
          </a:prstGeom>
          <a:ln w="19050">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793D59F1-647F-713F-82ED-0143A00BA965}"/>
              </a:ext>
            </a:extLst>
          </p:cNvPr>
          <p:cNvSpPr/>
          <p:nvPr/>
        </p:nvSpPr>
        <p:spPr>
          <a:xfrm rot="5400000">
            <a:off x="9735719" y="3422471"/>
            <a:ext cx="233556" cy="3057729"/>
          </a:xfrm>
          <a:prstGeom prst="rightBrace">
            <a:avLst>
              <a:gd name="adj1" fmla="val 8333"/>
              <a:gd name="adj2" fmla="val 49930"/>
            </a:avLst>
          </a:prstGeom>
          <a:ln w="19050">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C10DBC20-C838-3C4A-29E1-A37C91026D1F}"/>
              </a:ext>
            </a:extLst>
          </p:cNvPr>
          <p:cNvSpPr txBox="1"/>
          <p:nvPr/>
        </p:nvSpPr>
        <p:spPr>
          <a:xfrm>
            <a:off x="5299952" y="5123777"/>
            <a:ext cx="2644304" cy="400110"/>
          </a:xfrm>
          <a:prstGeom prst="rect">
            <a:avLst/>
          </a:prstGeom>
          <a:noFill/>
        </p:spPr>
        <p:txBody>
          <a:bodyPr wrap="square" rtlCol="0">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Antecedent / Condition</a:t>
            </a:r>
          </a:p>
        </p:txBody>
      </p:sp>
      <p:sp>
        <p:nvSpPr>
          <p:cNvPr id="7" name="TextBox 6">
            <a:extLst>
              <a:ext uri="{FF2B5EF4-FFF2-40B4-BE49-F238E27FC236}">
                <a16:creationId xmlns:a16="http://schemas.microsoft.com/office/drawing/2014/main" id="{D8429AE0-9BEB-C152-6AE7-573903B6C753}"/>
              </a:ext>
            </a:extLst>
          </p:cNvPr>
          <p:cNvSpPr txBox="1"/>
          <p:nvPr/>
        </p:nvSpPr>
        <p:spPr>
          <a:xfrm>
            <a:off x="8438743" y="5138566"/>
            <a:ext cx="2777247" cy="400110"/>
          </a:xfrm>
          <a:prstGeom prst="rect">
            <a:avLst/>
          </a:prstGeom>
          <a:noFill/>
        </p:spPr>
        <p:txBody>
          <a:bodyPr wrap="square" rtlCol="0">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 consequent / conclusion</a:t>
            </a:r>
          </a:p>
        </p:txBody>
      </p:sp>
      <p:sp>
        <p:nvSpPr>
          <p:cNvPr id="8" name="TextBox 7">
            <a:extLst>
              <a:ext uri="{FF2B5EF4-FFF2-40B4-BE49-F238E27FC236}">
                <a16:creationId xmlns:a16="http://schemas.microsoft.com/office/drawing/2014/main" id="{65C9D57C-3E22-40A8-1A2E-86E26554ACA3}"/>
              </a:ext>
            </a:extLst>
          </p:cNvPr>
          <p:cNvSpPr txBox="1"/>
          <p:nvPr/>
        </p:nvSpPr>
        <p:spPr>
          <a:xfrm>
            <a:off x="6246777" y="5825591"/>
            <a:ext cx="3938082" cy="707886"/>
          </a:xfrm>
          <a:prstGeom prst="rect">
            <a:avLst/>
          </a:prstGeom>
          <a:noFill/>
        </p:spPr>
        <p:txBody>
          <a:bodyPr wrap="square" rtlCol="0">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 need not be always predicates</a:t>
            </a:r>
          </a:p>
          <a:p>
            <a:pPr algn="ctr"/>
            <a:r>
              <a:rPr lang="en-US" sz="2000" i="1" dirty="0">
                <a:solidFill>
                  <a:srgbClr val="C00000"/>
                </a:solidFill>
                <a:latin typeface="Calibri" panose="020F0502020204030204" pitchFamily="34" charset="0"/>
                <a:ea typeface="Calibri" panose="020F0502020204030204" pitchFamily="34" charset="0"/>
                <a:cs typeface="Calibri" panose="020F0502020204030204" pitchFamily="34" charset="0"/>
              </a:rPr>
              <a:t>object</a:t>
            </a:r>
            <a:r>
              <a:rPr lang="en-US" sz="2000" i="1" dirty="0">
                <a:latin typeface="Calibri" panose="020F0502020204030204" pitchFamily="34" charset="0"/>
                <a:ea typeface="Calibri" panose="020F0502020204030204" pitchFamily="34" charset="0"/>
                <a:cs typeface="Calibri" panose="020F0502020204030204" pitchFamily="34" charset="0"/>
              </a:rPr>
              <a:t>-</a:t>
            </a:r>
            <a:r>
              <a:rPr lang="en-US" sz="2000" i="1" dirty="0">
                <a:solidFill>
                  <a:srgbClr val="C00000"/>
                </a:solidFill>
                <a:latin typeface="Calibri" panose="020F0502020204030204" pitchFamily="34" charset="0"/>
                <a:ea typeface="Calibri" panose="020F0502020204030204" pitchFamily="34" charset="0"/>
                <a:cs typeface="Calibri" panose="020F0502020204030204" pitchFamily="34" charset="0"/>
              </a:rPr>
              <a:t>attribute</a:t>
            </a:r>
            <a:r>
              <a:rPr lang="en-US" sz="2000" i="1" dirty="0">
                <a:latin typeface="Calibri" panose="020F0502020204030204" pitchFamily="34" charset="0"/>
                <a:ea typeface="Calibri" panose="020F0502020204030204" pitchFamily="34" charset="0"/>
                <a:cs typeface="Calibri" panose="020F0502020204030204" pitchFamily="34" charset="0"/>
              </a:rPr>
              <a:t>-</a:t>
            </a:r>
            <a:r>
              <a:rPr lang="en-US" sz="2000" i="1" dirty="0">
                <a:solidFill>
                  <a:srgbClr val="C00000"/>
                </a:solidFill>
                <a:latin typeface="Calibri" panose="020F0502020204030204" pitchFamily="34" charset="0"/>
                <a:ea typeface="Calibri" panose="020F0502020204030204" pitchFamily="34" charset="0"/>
                <a:cs typeface="Calibri" panose="020F0502020204030204" pitchFamily="34" charset="0"/>
              </a:rPr>
              <a:t>value</a:t>
            </a:r>
          </a:p>
        </p:txBody>
      </p:sp>
      <p:sp>
        <p:nvSpPr>
          <p:cNvPr id="9" name="Right Brace 8">
            <a:extLst>
              <a:ext uri="{FF2B5EF4-FFF2-40B4-BE49-F238E27FC236}">
                <a16:creationId xmlns:a16="http://schemas.microsoft.com/office/drawing/2014/main" id="{D8488C50-A34F-E0E1-D558-5EF18E84017C}"/>
              </a:ext>
            </a:extLst>
          </p:cNvPr>
          <p:cNvSpPr/>
          <p:nvPr/>
        </p:nvSpPr>
        <p:spPr>
          <a:xfrm rot="5400000">
            <a:off x="8099040" y="4254138"/>
            <a:ext cx="233554" cy="2876147"/>
          </a:xfrm>
          <a:prstGeom prst="rightBrace">
            <a:avLst>
              <a:gd name="adj1" fmla="val 8333"/>
              <a:gd name="adj2" fmla="val 49930"/>
            </a:avLst>
          </a:prstGeom>
          <a:ln w="19050">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92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A0D-AFB1-AB4D-38A8-E6ACFD7EDF42}"/>
              </a:ext>
            </a:extLst>
          </p:cNvPr>
          <p:cNvSpPr>
            <a:spLocks noGrp="1"/>
          </p:cNvSpPr>
          <p:nvPr>
            <p:ph type="title"/>
          </p:nvPr>
        </p:nvSpPr>
        <p:spPr/>
        <p:txBody>
          <a:bodyPr/>
          <a:lstStyle/>
          <a:p>
            <a:r>
              <a:rPr lang="en-US" dirty="0"/>
              <a:t>Matching</a:t>
            </a:r>
          </a:p>
        </p:txBody>
      </p:sp>
      <p:sp>
        <p:nvSpPr>
          <p:cNvPr id="3" name="Content Placeholder 2">
            <a:extLst>
              <a:ext uri="{FF2B5EF4-FFF2-40B4-BE49-F238E27FC236}">
                <a16:creationId xmlns:a16="http://schemas.microsoft.com/office/drawing/2014/main" id="{18106433-CF5B-988E-3108-E9FDCC0C9A68}"/>
              </a:ext>
            </a:extLst>
          </p:cNvPr>
          <p:cNvSpPr>
            <a:spLocks noGrp="1"/>
          </p:cNvSpPr>
          <p:nvPr>
            <p:ph idx="1"/>
          </p:nvPr>
        </p:nvSpPr>
        <p:spPr>
          <a:xfrm>
            <a:off x="406400" y="1124626"/>
            <a:ext cx="11379200" cy="5733373"/>
          </a:xfrm>
        </p:spPr>
        <p:txBody>
          <a:bodyPr/>
          <a:lstStyle/>
          <a:p>
            <a:r>
              <a:rPr lang="en-US" sz="2400" dirty="0"/>
              <a:t>The condition/premise patterns in the rules need to be matched with the known facts.</a:t>
            </a:r>
          </a:p>
          <a:p>
            <a:r>
              <a:rPr lang="en-US" sz="2400" dirty="0"/>
              <a:t>Consider, a typical rule (about the value of horses) that matches a set of facts: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In general, variables (e.g. </a:t>
            </a:r>
            <a:r>
              <a:rPr lang="en-US" sz="2400" i="1" dirty="0"/>
              <a:t>x</a:t>
            </a:r>
            <a:r>
              <a:rPr lang="en-US" sz="2400" dirty="0"/>
              <a:t> and </a:t>
            </a:r>
            <a:r>
              <a:rPr lang="en-US" sz="2400" i="1" dirty="0"/>
              <a:t>y</a:t>
            </a:r>
            <a:r>
              <a:rPr lang="en-US" sz="2400" dirty="0"/>
              <a:t>) in the rules which stand for arbitrary objects. </a:t>
            </a:r>
          </a:p>
          <a:p>
            <a:r>
              <a:rPr lang="en-US" sz="2400" dirty="0"/>
              <a:t>We need to find </a:t>
            </a:r>
            <a:r>
              <a:rPr lang="en-US" sz="2400" dirty="0">
                <a:solidFill>
                  <a:srgbClr val="C00000"/>
                </a:solidFill>
              </a:rPr>
              <a:t>bindings</a:t>
            </a:r>
            <a:r>
              <a:rPr lang="en-US" sz="2400" dirty="0"/>
              <a:t> for them so that the rule is applicable.</a:t>
            </a:r>
          </a:p>
        </p:txBody>
      </p:sp>
      <p:pic>
        <p:nvPicPr>
          <p:cNvPr id="5" name="Picture 4">
            <a:extLst>
              <a:ext uri="{FF2B5EF4-FFF2-40B4-BE49-F238E27FC236}">
                <a16:creationId xmlns:a16="http://schemas.microsoft.com/office/drawing/2014/main" id="{4F58700B-9DAF-9236-98CE-A7141B46726F}"/>
              </a:ext>
            </a:extLst>
          </p:cNvPr>
          <p:cNvPicPr>
            <a:picLocks noChangeAspect="1"/>
          </p:cNvPicPr>
          <p:nvPr/>
        </p:nvPicPr>
        <p:blipFill>
          <a:blip r:embed="rId2"/>
          <a:stretch>
            <a:fillRect/>
          </a:stretch>
        </p:blipFill>
        <p:spPr>
          <a:xfrm>
            <a:off x="1081394" y="2041359"/>
            <a:ext cx="9784402" cy="3991954"/>
          </a:xfrm>
          <a:prstGeom prst="rect">
            <a:avLst/>
          </a:prstGeom>
        </p:spPr>
      </p:pic>
    </p:spTree>
    <p:extLst>
      <p:ext uri="{BB962C8B-B14F-4D97-AF65-F5344CB8AC3E}">
        <p14:creationId xmlns:p14="http://schemas.microsoft.com/office/powerpoint/2010/main" val="46851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1F2B-19FB-DE46-B0DA-82D5E47669EC}"/>
              </a:ext>
            </a:extLst>
          </p:cNvPr>
          <p:cNvSpPr>
            <a:spLocks noGrp="1"/>
          </p:cNvSpPr>
          <p:nvPr>
            <p:ph type="title"/>
          </p:nvPr>
        </p:nvSpPr>
        <p:spPr/>
        <p:txBody>
          <a:bodyPr/>
          <a:lstStyle/>
          <a:p>
            <a:r>
              <a:rPr lang="en-US" dirty="0"/>
              <a:t>Binding</a:t>
            </a:r>
          </a:p>
        </p:txBody>
      </p:sp>
      <p:sp>
        <p:nvSpPr>
          <p:cNvPr id="3" name="Content Placeholder 2">
            <a:extLst>
              <a:ext uri="{FF2B5EF4-FFF2-40B4-BE49-F238E27FC236}">
                <a16:creationId xmlns:a16="http://schemas.microsoft.com/office/drawing/2014/main" id="{6E32A026-B962-429E-DC34-AE3B6CDABC51}"/>
              </a:ext>
            </a:extLst>
          </p:cNvPr>
          <p:cNvSpPr>
            <a:spLocks noGrp="1"/>
          </p:cNvSpPr>
          <p:nvPr>
            <p:ph idx="1"/>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From these we can deduce that there are two possible bindings applicable to the rule:</a:t>
            </a:r>
          </a:p>
          <a:p>
            <a:pPr lvl="1"/>
            <a:r>
              <a:rPr lang="en-US" sz="2000" dirty="0"/>
              <a:t> x = Comet and y = Prancer  </a:t>
            </a:r>
          </a:p>
          <a:p>
            <a:pPr lvl="1"/>
            <a:r>
              <a:rPr lang="en-US" sz="2000" dirty="0"/>
              <a:t>x = Dasher and y = Thunder </a:t>
            </a:r>
          </a:p>
          <a:p>
            <a:r>
              <a:rPr lang="en-US" sz="2400" dirty="0"/>
              <a:t>The rule then tells us “x is valuable” </a:t>
            </a:r>
          </a:p>
          <a:p>
            <a:pPr lvl="1"/>
            <a:r>
              <a:rPr lang="en-US" sz="2000" dirty="0"/>
              <a:t>Comet is valuable</a:t>
            </a:r>
          </a:p>
          <a:p>
            <a:pPr lvl="1"/>
            <a:r>
              <a:rPr lang="en-US" sz="2000" dirty="0"/>
              <a:t>Dasher is valuable</a:t>
            </a:r>
          </a:p>
        </p:txBody>
      </p:sp>
      <p:pic>
        <p:nvPicPr>
          <p:cNvPr id="5" name="Picture 4">
            <a:extLst>
              <a:ext uri="{FF2B5EF4-FFF2-40B4-BE49-F238E27FC236}">
                <a16:creationId xmlns:a16="http://schemas.microsoft.com/office/drawing/2014/main" id="{D41B6420-821F-6498-98E1-14ACF24D8B34}"/>
              </a:ext>
            </a:extLst>
          </p:cNvPr>
          <p:cNvPicPr>
            <a:picLocks noChangeAspect="1"/>
          </p:cNvPicPr>
          <p:nvPr/>
        </p:nvPicPr>
        <p:blipFill>
          <a:blip r:embed="rId2"/>
          <a:stretch>
            <a:fillRect/>
          </a:stretch>
        </p:blipFill>
        <p:spPr>
          <a:xfrm>
            <a:off x="1005906" y="1112736"/>
            <a:ext cx="10382548" cy="3308485"/>
          </a:xfrm>
          <a:prstGeom prst="rect">
            <a:avLst/>
          </a:prstGeom>
        </p:spPr>
      </p:pic>
    </p:spTree>
    <p:extLst>
      <p:ext uri="{BB962C8B-B14F-4D97-AF65-F5344CB8AC3E}">
        <p14:creationId xmlns:p14="http://schemas.microsoft.com/office/powerpoint/2010/main" val="692962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3B7D2B56-8C2D-90B6-C64F-7B9B7B3B6FCF}"/>
              </a:ext>
            </a:extLst>
          </p:cNvPr>
          <p:cNvSpPr>
            <a:spLocks noChangeArrowheads="1"/>
          </p:cNvSpPr>
          <p:nvPr/>
        </p:nvSpPr>
        <p:spPr bwMode="auto">
          <a:xfrm>
            <a:off x="120649" y="56542"/>
            <a:ext cx="5903913" cy="1499209"/>
          </a:xfrm>
          <a:prstGeom prst="rect">
            <a:avLst/>
          </a:prstGeom>
          <a:noFill/>
          <a:ln w="9525">
            <a:solidFill>
              <a:srgbClr val="006699"/>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rgbClr val="006699"/>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FF0000"/>
              </a:buClr>
              <a:buSzPct val="150000"/>
              <a:buChar char="•"/>
              <a:defRPr sz="2800">
                <a:solidFill>
                  <a:schemeClr val="tx1"/>
                </a:solidFill>
                <a:latin typeface="Arial" panose="020B0604020202020204" pitchFamily="34" charset="0"/>
              </a:defRPr>
            </a:lvl2pPr>
            <a:lvl3pPr marL="1143000" indent="-228600">
              <a:spcBef>
                <a:spcPct val="20000"/>
              </a:spcBef>
              <a:buClr>
                <a:srgbClr val="66CCFF"/>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0" hangingPunct="0">
              <a:lnSpc>
                <a:spcPct val="80000"/>
              </a:lnSpc>
              <a:spcBef>
                <a:spcPct val="15000"/>
              </a:spcBef>
              <a:buFont typeface="Wingdings" panose="05000000000000000000" pitchFamily="2" charset="2"/>
              <a:buNone/>
            </a:pPr>
            <a:r>
              <a:rPr lang="en-US" altLang="en-US" sz="2000" dirty="0" err="1">
                <a:solidFill>
                  <a:srgbClr val="FF6600"/>
                </a:solidFill>
              </a:rPr>
              <a:t>defrule</a:t>
            </a:r>
            <a:r>
              <a:rPr lang="en-US" altLang="en-US" sz="2000" dirty="0"/>
              <a:t>  </a:t>
            </a:r>
            <a:r>
              <a:rPr lang="en-US" altLang="en-US" sz="2000" b="1" dirty="0">
                <a:solidFill>
                  <a:srgbClr val="2D2D8A"/>
                </a:solidFill>
              </a:rPr>
              <a:t>show-act	WM</a:t>
            </a:r>
          </a:p>
          <a:p>
            <a:pPr eaLnBrk="0" hangingPunct="0">
              <a:lnSpc>
                <a:spcPct val="80000"/>
              </a:lnSpc>
              <a:spcBef>
                <a:spcPct val="15000"/>
              </a:spcBef>
              <a:buFont typeface="Wingdings" panose="05000000000000000000" pitchFamily="2" charset="2"/>
              <a:buNone/>
            </a:pPr>
            <a:r>
              <a:rPr lang="en-US" altLang="en-US" sz="2000" dirty="0"/>
              <a:t>	 (a  ?x)		(a   1)</a:t>
            </a:r>
          </a:p>
          <a:p>
            <a:pPr eaLnBrk="0" hangingPunct="0">
              <a:lnSpc>
                <a:spcPct val="80000"/>
              </a:lnSpc>
              <a:spcBef>
                <a:spcPct val="15000"/>
              </a:spcBef>
              <a:buFont typeface="Wingdings" panose="05000000000000000000" pitchFamily="2" charset="2"/>
              <a:buNone/>
            </a:pPr>
            <a:r>
              <a:rPr lang="en-US" altLang="en-US" sz="2000" dirty="0"/>
              <a:t>	 (b  ?x  ?y)		(b   1  2) (b   2  3)  (b  2  4)</a:t>
            </a:r>
          </a:p>
          <a:p>
            <a:pPr eaLnBrk="0" hangingPunct="0">
              <a:lnSpc>
                <a:spcPct val="80000"/>
              </a:lnSpc>
              <a:spcBef>
                <a:spcPct val="15000"/>
              </a:spcBef>
              <a:buFont typeface="Wingdings" panose="05000000000000000000" pitchFamily="2" charset="2"/>
              <a:buNone/>
            </a:pPr>
            <a:r>
              <a:rPr lang="en-US" altLang="en-US" sz="2000" dirty="0"/>
              <a:t>	 (c  ?y  ?z)		(c   3) (c  2)</a:t>
            </a:r>
          </a:p>
          <a:p>
            <a:pPr eaLnBrk="0" hangingPunct="0">
              <a:lnSpc>
                <a:spcPct val="80000"/>
              </a:lnSpc>
              <a:spcBef>
                <a:spcPct val="15000"/>
              </a:spcBef>
              <a:buFont typeface="Wingdings" panose="05000000000000000000" pitchFamily="2" charset="2"/>
              <a:buNone/>
            </a:pPr>
            <a:r>
              <a:rPr lang="en-US" altLang="en-US" sz="2000" dirty="0"/>
              <a:t>=&gt; …</a:t>
            </a:r>
            <a:endParaRPr lang="en-US" altLang="en-US" sz="2400" dirty="0"/>
          </a:p>
        </p:txBody>
      </p:sp>
      <p:sp>
        <p:nvSpPr>
          <p:cNvPr id="305156" name="Text Box 4">
            <a:extLst>
              <a:ext uri="{FF2B5EF4-FFF2-40B4-BE49-F238E27FC236}">
                <a16:creationId xmlns:a16="http://schemas.microsoft.com/office/drawing/2014/main" id="{E1E7D09E-1451-D2A6-8120-16C2379A6494}"/>
              </a:ext>
            </a:extLst>
          </p:cNvPr>
          <p:cNvSpPr txBox="1">
            <a:spLocks noChangeArrowheads="1"/>
          </p:cNvSpPr>
          <p:nvPr/>
        </p:nvSpPr>
        <p:spPr bwMode="auto">
          <a:xfrm>
            <a:off x="4008438" y="1484313"/>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show-act</a:t>
            </a:r>
          </a:p>
        </p:txBody>
      </p:sp>
      <p:sp>
        <p:nvSpPr>
          <p:cNvPr id="305158" name="Text Box 6">
            <a:extLst>
              <a:ext uri="{FF2B5EF4-FFF2-40B4-BE49-F238E27FC236}">
                <a16:creationId xmlns:a16="http://schemas.microsoft.com/office/drawing/2014/main" id="{06FA4A95-F31A-D7BD-514E-D15301BCEB25}"/>
              </a:ext>
            </a:extLst>
          </p:cNvPr>
          <p:cNvSpPr txBox="1">
            <a:spLocks noChangeArrowheads="1"/>
          </p:cNvSpPr>
          <p:nvPr/>
        </p:nvSpPr>
        <p:spPr bwMode="auto">
          <a:xfrm>
            <a:off x="7896225" y="198913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select</a:t>
            </a:r>
          </a:p>
        </p:txBody>
      </p:sp>
      <p:sp>
        <p:nvSpPr>
          <p:cNvPr id="305159" name="Text Box 7">
            <a:extLst>
              <a:ext uri="{FF2B5EF4-FFF2-40B4-BE49-F238E27FC236}">
                <a16:creationId xmlns:a16="http://schemas.microsoft.com/office/drawing/2014/main" id="{F7556968-649D-D38F-61B1-29374DD52E31}"/>
              </a:ext>
            </a:extLst>
          </p:cNvPr>
          <p:cNvSpPr txBox="1">
            <a:spLocks noChangeArrowheads="1"/>
          </p:cNvSpPr>
          <p:nvPr/>
        </p:nvSpPr>
        <p:spPr bwMode="auto">
          <a:xfrm>
            <a:off x="7967663" y="2708275"/>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Resulting relations</a:t>
            </a:r>
          </a:p>
          <a:p>
            <a:r>
              <a:rPr lang="en-US" altLang="en-US"/>
              <a:t>(alpha memories)</a:t>
            </a:r>
          </a:p>
        </p:txBody>
      </p:sp>
      <p:sp>
        <p:nvSpPr>
          <p:cNvPr id="305161" name="Text Box 9">
            <a:extLst>
              <a:ext uri="{FF2B5EF4-FFF2-40B4-BE49-F238E27FC236}">
                <a16:creationId xmlns:a16="http://schemas.microsoft.com/office/drawing/2014/main" id="{A56ABD9F-5D26-AFFD-9E41-8D608CD0A8D7}"/>
              </a:ext>
            </a:extLst>
          </p:cNvPr>
          <p:cNvSpPr txBox="1">
            <a:spLocks noChangeArrowheads="1"/>
          </p:cNvSpPr>
          <p:nvPr/>
        </p:nvSpPr>
        <p:spPr bwMode="auto">
          <a:xfrm>
            <a:off x="7464425" y="4227513"/>
            <a:ext cx="276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Intermediate partial result</a:t>
            </a:r>
          </a:p>
          <a:p>
            <a:r>
              <a:rPr lang="en-US" altLang="en-US"/>
              <a:t>(beta memories)</a:t>
            </a:r>
          </a:p>
        </p:txBody>
      </p:sp>
      <p:sp>
        <p:nvSpPr>
          <p:cNvPr id="305163" name="Text Box 11">
            <a:extLst>
              <a:ext uri="{FF2B5EF4-FFF2-40B4-BE49-F238E27FC236}">
                <a16:creationId xmlns:a16="http://schemas.microsoft.com/office/drawing/2014/main" id="{2E6324C0-42A8-4859-2EDA-04AA478C3C05}"/>
              </a:ext>
            </a:extLst>
          </p:cNvPr>
          <p:cNvSpPr txBox="1">
            <a:spLocks noChangeArrowheads="1"/>
          </p:cNvSpPr>
          <p:nvPr/>
        </p:nvSpPr>
        <p:spPr bwMode="auto">
          <a:xfrm>
            <a:off x="4752975" y="6446838"/>
            <a:ext cx="249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Changes to conflict set</a:t>
            </a:r>
          </a:p>
        </p:txBody>
      </p:sp>
      <p:sp>
        <p:nvSpPr>
          <p:cNvPr id="305165" name="Line 13">
            <a:extLst>
              <a:ext uri="{FF2B5EF4-FFF2-40B4-BE49-F238E27FC236}">
                <a16:creationId xmlns:a16="http://schemas.microsoft.com/office/drawing/2014/main" id="{D8663909-63FB-4E35-3E07-39B3F07D18D3}"/>
              </a:ext>
            </a:extLst>
          </p:cNvPr>
          <p:cNvSpPr>
            <a:spLocks noChangeShapeType="1"/>
          </p:cNvSpPr>
          <p:nvPr/>
        </p:nvSpPr>
        <p:spPr bwMode="auto">
          <a:xfrm flipH="1">
            <a:off x="4872039" y="1844675"/>
            <a:ext cx="115252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66" name="Line 14">
            <a:extLst>
              <a:ext uri="{FF2B5EF4-FFF2-40B4-BE49-F238E27FC236}">
                <a16:creationId xmlns:a16="http://schemas.microsoft.com/office/drawing/2014/main" id="{9BA1223A-546B-2F21-6E2B-E0231BD6D430}"/>
              </a:ext>
            </a:extLst>
          </p:cNvPr>
          <p:cNvSpPr>
            <a:spLocks noChangeShapeType="1"/>
          </p:cNvSpPr>
          <p:nvPr/>
        </p:nvSpPr>
        <p:spPr bwMode="auto">
          <a:xfrm>
            <a:off x="6024563" y="1844675"/>
            <a:ext cx="107950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67" name="Oval 15">
            <a:extLst>
              <a:ext uri="{FF2B5EF4-FFF2-40B4-BE49-F238E27FC236}">
                <a16:creationId xmlns:a16="http://schemas.microsoft.com/office/drawing/2014/main" id="{EF09EED7-C505-AC69-D5E4-BB697407FBBC}"/>
              </a:ext>
            </a:extLst>
          </p:cNvPr>
          <p:cNvSpPr>
            <a:spLocks noChangeArrowheads="1"/>
          </p:cNvSpPr>
          <p:nvPr/>
        </p:nvSpPr>
        <p:spPr bwMode="auto">
          <a:xfrm>
            <a:off x="4511676" y="2060576"/>
            <a:ext cx="360363" cy="360363"/>
          </a:xfrm>
          <a:prstGeom prst="ellipse">
            <a:avLst/>
          </a:prstGeom>
          <a:solidFill>
            <a:srgbClr val="92D050"/>
          </a:solidFill>
          <a:ln w="9525">
            <a:solidFill>
              <a:schemeClr val="tx1"/>
            </a:solidFill>
            <a:round/>
            <a:headEnd/>
            <a:tailEnd/>
          </a:ln>
          <a:effectLst/>
        </p:spPr>
        <p:txBody>
          <a:bodyPr wrap="none" anchor="ctr"/>
          <a:lstStyle/>
          <a:p>
            <a:pPr algn="ctr"/>
            <a:endParaRPr lang="en-US" altLang="en-US" dirty="0"/>
          </a:p>
        </p:txBody>
      </p:sp>
      <p:sp>
        <p:nvSpPr>
          <p:cNvPr id="305168" name="Oval 16">
            <a:extLst>
              <a:ext uri="{FF2B5EF4-FFF2-40B4-BE49-F238E27FC236}">
                <a16:creationId xmlns:a16="http://schemas.microsoft.com/office/drawing/2014/main" id="{1F76309D-E334-4484-CA25-FC4C8A7BDEC0}"/>
              </a:ext>
            </a:extLst>
          </p:cNvPr>
          <p:cNvSpPr>
            <a:spLocks noChangeArrowheads="1"/>
          </p:cNvSpPr>
          <p:nvPr/>
        </p:nvSpPr>
        <p:spPr bwMode="auto">
          <a:xfrm>
            <a:off x="7032626" y="2060576"/>
            <a:ext cx="360363" cy="360363"/>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5173" name="Oval 21">
            <a:extLst>
              <a:ext uri="{FF2B5EF4-FFF2-40B4-BE49-F238E27FC236}">
                <a16:creationId xmlns:a16="http://schemas.microsoft.com/office/drawing/2014/main" id="{238AADE4-8B7B-FC85-19B4-3813AE2E45F0}"/>
              </a:ext>
            </a:extLst>
          </p:cNvPr>
          <p:cNvSpPr>
            <a:spLocks noChangeArrowheads="1"/>
          </p:cNvSpPr>
          <p:nvPr/>
        </p:nvSpPr>
        <p:spPr bwMode="auto">
          <a:xfrm>
            <a:off x="4872038" y="3644900"/>
            <a:ext cx="431800" cy="431800"/>
          </a:xfrm>
          <a:prstGeom prst="ellipse">
            <a:avLst/>
          </a:prstGeom>
          <a:solidFill>
            <a:srgbClr val="00B0F0"/>
          </a:solidFill>
          <a:ln w="9525">
            <a:solidFill>
              <a:schemeClr val="tx1"/>
            </a:solidFill>
            <a:round/>
            <a:headEnd/>
            <a:tailEnd/>
          </a:ln>
          <a:effectLst/>
        </p:spPr>
        <p:txBody>
          <a:bodyPr wrap="none" anchor="ctr"/>
          <a:lstStyle/>
          <a:p>
            <a:pPr algn="ctr"/>
            <a:endParaRPr lang="en-US" altLang="en-US" dirty="0"/>
          </a:p>
        </p:txBody>
      </p:sp>
      <p:sp>
        <p:nvSpPr>
          <p:cNvPr id="305174" name="Text Box 22">
            <a:extLst>
              <a:ext uri="{FF2B5EF4-FFF2-40B4-BE49-F238E27FC236}">
                <a16:creationId xmlns:a16="http://schemas.microsoft.com/office/drawing/2014/main" id="{B375AF94-C435-A527-46FC-DD44036C303F}"/>
              </a:ext>
            </a:extLst>
          </p:cNvPr>
          <p:cNvSpPr txBox="1">
            <a:spLocks noChangeArrowheads="1"/>
          </p:cNvSpPr>
          <p:nvPr/>
        </p:nvSpPr>
        <p:spPr bwMode="auto">
          <a:xfrm>
            <a:off x="3863975" y="3644901"/>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 x</a:t>
            </a:r>
          </a:p>
        </p:txBody>
      </p:sp>
      <p:sp>
        <p:nvSpPr>
          <p:cNvPr id="305184" name="Text Box 32">
            <a:extLst>
              <a:ext uri="{FF2B5EF4-FFF2-40B4-BE49-F238E27FC236}">
                <a16:creationId xmlns:a16="http://schemas.microsoft.com/office/drawing/2014/main" id="{F7EA79AC-1769-6E5F-A9F2-A141A87E6145}"/>
              </a:ext>
            </a:extLst>
          </p:cNvPr>
          <p:cNvSpPr txBox="1">
            <a:spLocks noChangeArrowheads="1"/>
          </p:cNvSpPr>
          <p:nvPr/>
        </p:nvSpPr>
        <p:spPr bwMode="auto">
          <a:xfrm>
            <a:off x="8112126" y="260351"/>
            <a:ext cx="23054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2D2D8A"/>
                </a:solidFill>
              </a:rPr>
              <a:t>Initial state of</a:t>
            </a:r>
          </a:p>
          <a:p>
            <a:r>
              <a:rPr lang="en-US" altLang="en-US" sz="2400" b="1" dirty="0">
                <a:solidFill>
                  <a:srgbClr val="2D2D8A"/>
                </a:solidFill>
              </a:rPr>
              <a:t>RETE Network</a:t>
            </a:r>
          </a:p>
        </p:txBody>
      </p:sp>
      <p:sp>
        <p:nvSpPr>
          <p:cNvPr id="305185" name="Oval 33">
            <a:extLst>
              <a:ext uri="{FF2B5EF4-FFF2-40B4-BE49-F238E27FC236}">
                <a16:creationId xmlns:a16="http://schemas.microsoft.com/office/drawing/2014/main" id="{9307DC87-D5C1-8F4C-B141-1EB05B1B530B}"/>
              </a:ext>
            </a:extLst>
          </p:cNvPr>
          <p:cNvSpPr>
            <a:spLocks noChangeArrowheads="1"/>
          </p:cNvSpPr>
          <p:nvPr/>
        </p:nvSpPr>
        <p:spPr bwMode="auto">
          <a:xfrm>
            <a:off x="5808663" y="2133601"/>
            <a:ext cx="360362" cy="360363"/>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5186" name="Line 34">
            <a:extLst>
              <a:ext uri="{FF2B5EF4-FFF2-40B4-BE49-F238E27FC236}">
                <a16:creationId xmlns:a16="http://schemas.microsoft.com/office/drawing/2014/main" id="{78AC6048-DE1A-1806-FA8E-F07FA6CCD179}"/>
              </a:ext>
            </a:extLst>
          </p:cNvPr>
          <p:cNvSpPr>
            <a:spLocks noChangeShapeType="1"/>
          </p:cNvSpPr>
          <p:nvPr/>
        </p:nvSpPr>
        <p:spPr bwMode="auto">
          <a:xfrm>
            <a:off x="6024563" y="1844676"/>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8" name="Text Box 36">
            <a:extLst>
              <a:ext uri="{FF2B5EF4-FFF2-40B4-BE49-F238E27FC236}">
                <a16:creationId xmlns:a16="http://schemas.microsoft.com/office/drawing/2014/main" id="{A8A1DA4F-03CA-7155-5DB7-02CC8F09A6F8}"/>
              </a:ext>
            </a:extLst>
          </p:cNvPr>
          <p:cNvSpPr txBox="1">
            <a:spLocks noChangeArrowheads="1"/>
          </p:cNvSpPr>
          <p:nvPr/>
        </p:nvSpPr>
        <p:spPr bwMode="auto">
          <a:xfrm>
            <a:off x="5880100" y="2133601"/>
            <a:ext cx="21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a:t>
            </a:r>
          </a:p>
        </p:txBody>
      </p:sp>
      <p:sp>
        <p:nvSpPr>
          <p:cNvPr id="305189" name="Text Box 37">
            <a:extLst>
              <a:ext uri="{FF2B5EF4-FFF2-40B4-BE49-F238E27FC236}">
                <a16:creationId xmlns:a16="http://schemas.microsoft.com/office/drawing/2014/main" id="{D9125233-4234-365B-DF9F-820985100C24}"/>
              </a:ext>
            </a:extLst>
          </p:cNvPr>
          <p:cNvSpPr txBox="1">
            <a:spLocks noChangeArrowheads="1"/>
          </p:cNvSpPr>
          <p:nvPr/>
        </p:nvSpPr>
        <p:spPr bwMode="auto">
          <a:xfrm>
            <a:off x="7104063" y="1989138"/>
            <a:ext cx="21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05187" name="Text Box 35">
            <a:extLst>
              <a:ext uri="{FF2B5EF4-FFF2-40B4-BE49-F238E27FC236}">
                <a16:creationId xmlns:a16="http://schemas.microsoft.com/office/drawing/2014/main" id="{49153E5A-520D-2A82-C379-D35AD300F63C}"/>
              </a:ext>
            </a:extLst>
          </p:cNvPr>
          <p:cNvSpPr txBox="1">
            <a:spLocks noChangeArrowheads="1"/>
          </p:cNvSpPr>
          <p:nvPr/>
        </p:nvSpPr>
        <p:spPr bwMode="auto">
          <a:xfrm>
            <a:off x="4511675" y="1989138"/>
            <a:ext cx="21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a</a:t>
            </a:r>
          </a:p>
        </p:txBody>
      </p:sp>
      <p:sp>
        <p:nvSpPr>
          <p:cNvPr id="305190" name="Text Box 38">
            <a:extLst>
              <a:ext uri="{FF2B5EF4-FFF2-40B4-BE49-F238E27FC236}">
                <a16:creationId xmlns:a16="http://schemas.microsoft.com/office/drawing/2014/main" id="{08C657AE-31BD-AEE1-2B68-7F846B43A535}"/>
              </a:ext>
            </a:extLst>
          </p:cNvPr>
          <p:cNvSpPr txBox="1">
            <a:spLocks noChangeArrowheads="1"/>
          </p:cNvSpPr>
          <p:nvPr/>
        </p:nvSpPr>
        <p:spPr bwMode="auto">
          <a:xfrm>
            <a:off x="4367213" y="2636839"/>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5191" name="Text Box 39">
            <a:extLst>
              <a:ext uri="{FF2B5EF4-FFF2-40B4-BE49-F238E27FC236}">
                <a16:creationId xmlns:a16="http://schemas.microsoft.com/office/drawing/2014/main" id="{F1BA9C76-8CB4-6FD4-91BE-DDCD18040290}"/>
              </a:ext>
            </a:extLst>
          </p:cNvPr>
          <p:cNvSpPr txBox="1">
            <a:spLocks noChangeArrowheads="1"/>
          </p:cNvSpPr>
          <p:nvPr/>
        </p:nvSpPr>
        <p:spPr bwMode="auto">
          <a:xfrm>
            <a:off x="5664201" y="2636839"/>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5192" name="Text Box 40">
            <a:extLst>
              <a:ext uri="{FF2B5EF4-FFF2-40B4-BE49-F238E27FC236}">
                <a16:creationId xmlns:a16="http://schemas.microsoft.com/office/drawing/2014/main" id="{307AA3E1-50A7-0152-F8FE-AF6DC569D650}"/>
              </a:ext>
            </a:extLst>
          </p:cNvPr>
          <p:cNvSpPr txBox="1">
            <a:spLocks noChangeArrowheads="1"/>
          </p:cNvSpPr>
          <p:nvPr/>
        </p:nvSpPr>
        <p:spPr bwMode="auto">
          <a:xfrm>
            <a:off x="6888164" y="2636839"/>
            <a:ext cx="522287"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3</a:t>
            </a:r>
          </a:p>
        </p:txBody>
      </p:sp>
      <p:sp>
        <p:nvSpPr>
          <p:cNvPr id="305193" name="Text Box 41">
            <a:extLst>
              <a:ext uri="{FF2B5EF4-FFF2-40B4-BE49-F238E27FC236}">
                <a16:creationId xmlns:a16="http://schemas.microsoft.com/office/drawing/2014/main" id="{EFEDECAC-8997-0DD5-56A5-F90E7E0FCFCA}"/>
              </a:ext>
            </a:extLst>
          </p:cNvPr>
          <p:cNvSpPr txBox="1">
            <a:spLocks noChangeArrowheads="1"/>
          </p:cNvSpPr>
          <p:nvPr/>
        </p:nvSpPr>
        <p:spPr bwMode="auto">
          <a:xfrm>
            <a:off x="5664201" y="2997201"/>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5194" name="Text Box 42">
            <a:extLst>
              <a:ext uri="{FF2B5EF4-FFF2-40B4-BE49-F238E27FC236}">
                <a16:creationId xmlns:a16="http://schemas.microsoft.com/office/drawing/2014/main" id="{4EF7A258-6E62-4B6A-1E4B-4D60AC88A1E1}"/>
              </a:ext>
            </a:extLst>
          </p:cNvPr>
          <p:cNvSpPr txBox="1">
            <a:spLocks noChangeArrowheads="1"/>
          </p:cNvSpPr>
          <p:nvPr/>
        </p:nvSpPr>
        <p:spPr bwMode="auto">
          <a:xfrm>
            <a:off x="5664201" y="3284539"/>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4</a:t>
            </a:r>
          </a:p>
        </p:txBody>
      </p:sp>
      <p:sp>
        <p:nvSpPr>
          <p:cNvPr id="305195" name="Text Box 43">
            <a:extLst>
              <a:ext uri="{FF2B5EF4-FFF2-40B4-BE49-F238E27FC236}">
                <a16:creationId xmlns:a16="http://schemas.microsoft.com/office/drawing/2014/main" id="{747B701D-9833-9F29-F9BA-9D860D58924F}"/>
              </a:ext>
            </a:extLst>
          </p:cNvPr>
          <p:cNvSpPr txBox="1">
            <a:spLocks noChangeArrowheads="1"/>
          </p:cNvSpPr>
          <p:nvPr/>
        </p:nvSpPr>
        <p:spPr bwMode="auto">
          <a:xfrm>
            <a:off x="6888164" y="2924176"/>
            <a:ext cx="522287"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2</a:t>
            </a:r>
          </a:p>
        </p:txBody>
      </p:sp>
      <p:sp>
        <p:nvSpPr>
          <p:cNvPr id="305196" name="Line 44">
            <a:extLst>
              <a:ext uri="{FF2B5EF4-FFF2-40B4-BE49-F238E27FC236}">
                <a16:creationId xmlns:a16="http://schemas.microsoft.com/office/drawing/2014/main" id="{E83DC6B6-FB22-5AE0-A9B7-E24774ADDF05}"/>
              </a:ext>
            </a:extLst>
          </p:cNvPr>
          <p:cNvSpPr>
            <a:spLocks noChangeShapeType="1"/>
          </p:cNvSpPr>
          <p:nvPr/>
        </p:nvSpPr>
        <p:spPr bwMode="auto">
          <a:xfrm>
            <a:off x="4583114" y="2997200"/>
            <a:ext cx="433387"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97" name="Line 45">
            <a:extLst>
              <a:ext uri="{FF2B5EF4-FFF2-40B4-BE49-F238E27FC236}">
                <a16:creationId xmlns:a16="http://schemas.microsoft.com/office/drawing/2014/main" id="{32B6815B-8423-63FD-3B58-CAE01006025B}"/>
              </a:ext>
            </a:extLst>
          </p:cNvPr>
          <p:cNvSpPr>
            <a:spLocks noChangeShapeType="1"/>
          </p:cNvSpPr>
          <p:nvPr/>
        </p:nvSpPr>
        <p:spPr bwMode="auto">
          <a:xfrm flipH="1">
            <a:off x="5303838" y="3644901"/>
            <a:ext cx="64770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98" name="Line 46">
            <a:extLst>
              <a:ext uri="{FF2B5EF4-FFF2-40B4-BE49-F238E27FC236}">
                <a16:creationId xmlns:a16="http://schemas.microsoft.com/office/drawing/2014/main" id="{EE7AC373-6553-CCA1-53EB-28224C3FD839}"/>
              </a:ext>
            </a:extLst>
          </p:cNvPr>
          <p:cNvSpPr>
            <a:spLocks noChangeShapeType="1"/>
          </p:cNvSpPr>
          <p:nvPr/>
        </p:nvSpPr>
        <p:spPr bwMode="auto">
          <a:xfrm>
            <a:off x="4656138" y="24209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99" name="Line 47">
            <a:extLst>
              <a:ext uri="{FF2B5EF4-FFF2-40B4-BE49-F238E27FC236}">
                <a16:creationId xmlns:a16="http://schemas.microsoft.com/office/drawing/2014/main" id="{C799069C-012C-0CC1-5FAA-813CBE6D4895}"/>
              </a:ext>
            </a:extLst>
          </p:cNvPr>
          <p:cNvSpPr>
            <a:spLocks noChangeShapeType="1"/>
          </p:cNvSpPr>
          <p:nvPr/>
        </p:nvSpPr>
        <p:spPr bwMode="auto">
          <a:xfrm>
            <a:off x="5951538" y="2492376"/>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0" name="Line 48">
            <a:extLst>
              <a:ext uri="{FF2B5EF4-FFF2-40B4-BE49-F238E27FC236}">
                <a16:creationId xmlns:a16="http://schemas.microsoft.com/office/drawing/2014/main" id="{52C20386-540F-09C5-8467-D452B3D81283}"/>
              </a:ext>
            </a:extLst>
          </p:cNvPr>
          <p:cNvSpPr>
            <a:spLocks noChangeShapeType="1"/>
          </p:cNvSpPr>
          <p:nvPr/>
        </p:nvSpPr>
        <p:spPr bwMode="auto">
          <a:xfrm>
            <a:off x="7175500" y="24209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1" name="Text Box 49">
            <a:extLst>
              <a:ext uri="{FF2B5EF4-FFF2-40B4-BE49-F238E27FC236}">
                <a16:creationId xmlns:a16="http://schemas.microsoft.com/office/drawing/2014/main" id="{0F2DE1DE-F777-ED5A-ACB8-A2449E022E64}"/>
              </a:ext>
            </a:extLst>
          </p:cNvPr>
          <p:cNvSpPr txBox="1">
            <a:spLocks noChangeArrowheads="1"/>
          </p:cNvSpPr>
          <p:nvPr/>
        </p:nvSpPr>
        <p:spPr bwMode="auto">
          <a:xfrm>
            <a:off x="4367213" y="4365626"/>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5203" name="Text Box 51">
            <a:extLst>
              <a:ext uri="{FF2B5EF4-FFF2-40B4-BE49-F238E27FC236}">
                <a16:creationId xmlns:a16="http://schemas.microsoft.com/office/drawing/2014/main" id="{E3FF4FAB-2F7A-FAC4-554C-06A140B98B9D}"/>
              </a:ext>
            </a:extLst>
          </p:cNvPr>
          <p:cNvSpPr txBox="1">
            <a:spLocks noChangeArrowheads="1"/>
          </p:cNvSpPr>
          <p:nvPr/>
        </p:nvSpPr>
        <p:spPr bwMode="auto">
          <a:xfrm>
            <a:off x="4872038" y="4365626"/>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5204" name="Line 52">
            <a:extLst>
              <a:ext uri="{FF2B5EF4-FFF2-40B4-BE49-F238E27FC236}">
                <a16:creationId xmlns:a16="http://schemas.microsoft.com/office/drawing/2014/main" id="{8BDE7949-45E9-FDA9-F80E-929641F8B079}"/>
              </a:ext>
            </a:extLst>
          </p:cNvPr>
          <p:cNvSpPr>
            <a:spLocks noChangeShapeType="1"/>
          </p:cNvSpPr>
          <p:nvPr/>
        </p:nvSpPr>
        <p:spPr bwMode="auto">
          <a:xfrm>
            <a:off x="5087938" y="4076701"/>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5" name="Oval 53">
            <a:extLst>
              <a:ext uri="{FF2B5EF4-FFF2-40B4-BE49-F238E27FC236}">
                <a16:creationId xmlns:a16="http://schemas.microsoft.com/office/drawing/2014/main" id="{42CF7EF5-4088-5138-57D1-09F5ACFC5155}"/>
              </a:ext>
            </a:extLst>
          </p:cNvPr>
          <p:cNvSpPr>
            <a:spLocks noChangeArrowheads="1"/>
          </p:cNvSpPr>
          <p:nvPr/>
        </p:nvSpPr>
        <p:spPr bwMode="auto">
          <a:xfrm>
            <a:off x="5808663" y="5013325"/>
            <a:ext cx="431800" cy="431800"/>
          </a:xfrm>
          <a:prstGeom prst="ellipse">
            <a:avLst/>
          </a:prstGeom>
          <a:solidFill>
            <a:srgbClr val="00B0F0"/>
          </a:solidFill>
          <a:ln w="9525">
            <a:solidFill>
              <a:schemeClr val="tx1"/>
            </a:solidFill>
            <a:round/>
            <a:headEnd/>
            <a:tailEnd/>
          </a:ln>
          <a:effectLst/>
        </p:spPr>
        <p:txBody>
          <a:bodyPr wrap="none" anchor="ctr"/>
          <a:lstStyle/>
          <a:p>
            <a:pPr algn="ctr"/>
            <a:endParaRPr lang="en-US" altLang="en-US"/>
          </a:p>
        </p:txBody>
      </p:sp>
      <p:sp>
        <p:nvSpPr>
          <p:cNvPr id="305206" name="Line 54">
            <a:extLst>
              <a:ext uri="{FF2B5EF4-FFF2-40B4-BE49-F238E27FC236}">
                <a16:creationId xmlns:a16="http://schemas.microsoft.com/office/drawing/2014/main" id="{9BC813DF-1BFC-EA2A-13AA-1BF3283D8E55}"/>
              </a:ext>
            </a:extLst>
          </p:cNvPr>
          <p:cNvSpPr>
            <a:spLocks noChangeShapeType="1"/>
          </p:cNvSpPr>
          <p:nvPr/>
        </p:nvSpPr>
        <p:spPr bwMode="auto">
          <a:xfrm>
            <a:off x="5232400" y="4724401"/>
            <a:ext cx="6477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7" name="Line 55">
            <a:extLst>
              <a:ext uri="{FF2B5EF4-FFF2-40B4-BE49-F238E27FC236}">
                <a16:creationId xmlns:a16="http://schemas.microsoft.com/office/drawing/2014/main" id="{43BFA350-35FC-A039-6EC6-386B93F8C3A0}"/>
              </a:ext>
            </a:extLst>
          </p:cNvPr>
          <p:cNvSpPr>
            <a:spLocks noChangeShapeType="1"/>
          </p:cNvSpPr>
          <p:nvPr/>
        </p:nvSpPr>
        <p:spPr bwMode="auto">
          <a:xfrm flipH="1">
            <a:off x="6167439" y="3284539"/>
            <a:ext cx="936625"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8" name="Text Box 56">
            <a:extLst>
              <a:ext uri="{FF2B5EF4-FFF2-40B4-BE49-F238E27FC236}">
                <a16:creationId xmlns:a16="http://schemas.microsoft.com/office/drawing/2014/main" id="{5B4B571E-272E-38B9-66AE-4A7967356308}"/>
              </a:ext>
            </a:extLst>
          </p:cNvPr>
          <p:cNvSpPr txBox="1">
            <a:spLocks noChangeArrowheads="1"/>
          </p:cNvSpPr>
          <p:nvPr/>
        </p:nvSpPr>
        <p:spPr bwMode="auto">
          <a:xfrm>
            <a:off x="4656138" y="508476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 y</a:t>
            </a:r>
          </a:p>
        </p:txBody>
      </p:sp>
      <p:sp>
        <p:nvSpPr>
          <p:cNvPr id="305209" name="Text Box 57">
            <a:extLst>
              <a:ext uri="{FF2B5EF4-FFF2-40B4-BE49-F238E27FC236}">
                <a16:creationId xmlns:a16="http://schemas.microsoft.com/office/drawing/2014/main" id="{AC2F275A-DE17-4949-E78A-DD8151034089}"/>
              </a:ext>
            </a:extLst>
          </p:cNvPr>
          <p:cNvSpPr txBox="1">
            <a:spLocks noChangeArrowheads="1"/>
          </p:cNvSpPr>
          <p:nvPr/>
        </p:nvSpPr>
        <p:spPr bwMode="auto">
          <a:xfrm>
            <a:off x="5140325" y="5805489"/>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5210" name="Text Box 58">
            <a:extLst>
              <a:ext uri="{FF2B5EF4-FFF2-40B4-BE49-F238E27FC236}">
                <a16:creationId xmlns:a16="http://schemas.microsoft.com/office/drawing/2014/main" id="{36FEE4AF-0011-C270-CEF6-63E0C3BCC996}"/>
              </a:ext>
            </a:extLst>
          </p:cNvPr>
          <p:cNvSpPr txBox="1">
            <a:spLocks noChangeArrowheads="1"/>
          </p:cNvSpPr>
          <p:nvPr/>
        </p:nvSpPr>
        <p:spPr bwMode="auto">
          <a:xfrm>
            <a:off x="5645151" y="5805489"/>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5211" name="Text Box 59">
            <a:extLst>
              <a:ext uri="{FF2B5EF4-FFF2-40B4-BE49-F238E27FC236}">
                <a16:creationId xmlns:a16="http://schemas.microsoft.com/office/drawing/2014/main" id="{13C7DAFD-FB42-A8A3-7005-D236E58550E8}"/>
              </a:ext>
            </a:extLst>
          </p:cNvPr>
          <p:cNvSpPr txBox="1">
            <a:spLocks noChangeArrowheads="1"/>
          </p:cNvSpPr>
          <p:nvPr/>
        </p:nvSpPr>
        <p:spPr bwMode="auto">
          <a:xfrm>
            <a:off x="6365875" y="5805489"/>
            <a:ext cx="522288"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2</a:t>
            </a:r>
          </a:p>
        </p:txBody>
      </p:sp>
      <p:sp>
        <p:nvSpPr>
          <p:cNvPr id="305212" name="Line 60">
            <a:extLst>
              <a:ext uri="{FF2B5EF4-FFF2-40B4-BE49-F238E27FC236}">
                <a16:creationId xmlns:a16="http://schemas.microsoft.com/office/drawing/2014/main" id="{FD851367-54A1-36B3-AE52-37AFA2F9DCBB}"/>
              </a:ext>
            </a:extLst>
          </p:cNvPr>
          <p:cNvSpPr>
            <a:spLocks noChangeShapeType="1"/>
          </p:cNvSpPr>
          <p:nvPr/>
        </p:nvSpPr>
        <p:spPr bwMode="auto">
          <a:xfrm>
            <a:off x="5951538" y="6165851"/>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3" name="Line 61">
            <a:extLst>
              <a:ext uri="{FF2B5EF4-FFF2-40B4-BE49-F238E27FC236}">
                <a16:creationId xmlns:a16="http://schemas.microsoft.com/office/drawing/2014/main" id="{C33A514F-1675-8160-F5A8-B16B354CC65E}"/>
              </a:ext>
            </a:extLst>
          </p:cNvPr>
          <p:cNvSpPr>
            <a:spLocks noChangeShapeType="1"/>
          </p:cNvSpPr>
          <p:nvPr/>
        </p:nvSpPr>
        <p:spPr bwMode="auto">
          <a:xfrm>
            <a:off x="6024563" y="5445126"/>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4" name="AutoShape 62">
            <a:extLst>
              <a:ext uri="{FF2B5EF4-FFF2-40B4-BE49-F238E27FC236}">
                <a16:creationId xmlns:a16="http://schemas.microsoft.com/office/drawing/2014/main" id="{C6ECFBD2-8952-B52D-920A-2E9F6EFF4E52}"/>
              </a:ext>
            </a:extLst>
          </p:cNvPr>
          <p:cNvSpPr>
            <a:spLocks/>
          </p:cNvSpPr>
          <p:nvPr/>
        </p:nvSpPr>
        <p:spPr bwMode="auto">
          <a:xfrm>
            <a:off x="7608888" y="2565400"/>
            <a:ext cx="215900" cy="8636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15" name="AutoShape 63">
            <a:extLst>
              <a:ext uri="{FF2B5EF4-FFF2-40B4-BE49-F238E27FC236}">
                <a16:creationId xmlns:a16="http://schemas.microsoft.com/office/drawing/2014/main" id="{E122DFD9-AA7F-29B6-F8F6-6BE15A83BD17}"/>
              </a:ext>
            </a:extLst>
          </p:cNvPr>
          <p:cNvSpPr>
            <a:spLocks/>
          </p:cNvSpPr>
          <p:nvPr/>
        </p:nvSpPr>
        <p:spPr bwMode="auto">
          <a:xfrm>
            <a:off x="7104063" y="4149725"/>
            <a:ext cx="215900" cy="8636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Text Box 4">
            <a:extLst>
              <a:ext uri="{FF2B5EF4-FFF2-40B4-BE49-F238E27FC236}">
                <a16:creationId xmlns:a16="http://schemas.microsoft.com/office/drawing/2014/main" id="{A5093049-7F24-4644-2F6F-60BDA1F004C3}"/>
              </a:ext>
            </a:extLst>
          </p:cNvPr>
          <p:cNvSpPr txBox="1">
            <a:spLocks noChangeArrowheads="1"/>
          </p:cNvSpPr>
          <p:nvPr/>
        </p:nvSpPr>
        <p:spPr bwMode="auto">
          <a:xfrm>
            <a:off x="7751763" y="1196976"/>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select</a:t>
            </a:r>
          </a:p>
        </p:txBody>
      </p:sp>
      <p:sp>
        <p:nvSpPr>
          <p:cNvPr id="306181" name="Text Box 5">
            <a:extLst>
              <a:ext uri="{FF2B5EF4-FFF2-40B4-BE49-F238E27FC236}">
                <a16:creationId xmlns:a16="http://schemas.microsoft.com/office/drawing/2014/main" id="{2F85FD9B-001A-E639-197A-4FC85D1FE5EE}"/>
              </a:ext>
            </a:extLst>
          </p:cNvPr>
          <p:cNvSpPr txBox="1">
            <a:spLocks noChangeArrowheads="1"/>
          </p:cNvSpPr>
          <p:nvPr/>
        </p:nvSpPr>
        <p:spPr bwMode="auto">
          <a:xfrm>
            <a:off x="7823200" y="1916113"/>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Resulting relations</a:t>
            </a:r>
          </a:p>
          <a:p>
            <a:r>
              <a:rPr lang="en-US" altLang="en-US"/>
              <a:t>(alpha memories)</a:t>
            </a:r>
          </a:p>
        </p:txBody>
      </p:sp>
      <p:sp>
        <p:nvSpPr>
          <p:cNvPr id="306182" name="Text Box 6">
            <a:extLst>
              <a:ext uri="{FF2B5EF4-FFF2-40B4-BE49-F238E27FC236}">
                <a16:creationId xmlns:a16="http://schemas.microsoft.com/office/drawing/2014/main" id="{4A64DCC6-6101-DAA3-6095-9E2C59D80C65}"/>
              </a:ext>
            </a:extLst>
          </p:cNvPr>
          <p:cNvSpPr txBox="1">
            <a:spLocks noChangeArrowheads="1"/>
          </p:cNvSpPr>
          <p:nvPr/>
        </p:nvSpPr>
        <p:spPr bwMode="auto">
          <a:xfrm>
            <a:off x="7319963" y="3435350"/>
            <a:ext cx="276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Intermediate partial result</a:t>
            </a:r>
          </a:p>
          <a:p>
            <a:r>
              <a:rPr lang="en-US" altLang="en-US"/>
              <a:t>(beta memories)</a:t>
            </a:r>
          </a:p>
        </p:txBody>
      </p:sp>
      <p:sp>
        <p:nvSpPr>
          <p:cNvPr id="306183" name="Text Box 7">
            <a:extLst>
              <a:ext uri="{FF2B5EF4-FFF2-40B4-BE49-F238E27FC236}">
                <a16:creationId xmlns:a16="http://schemas.microsoft.com/office/drawing/2014/main" id="{622CD90D-82AC-268E-2EDD-1A4F7135F51E}"/>
              </a:ext>
            </a:extLst>
          </p:cNvPr>
          <p:cNvSpPr txBox="1">
            <a:spLocks noChangeArrowheads="1"/>
          </p:cNvSpPr>
          <p:nvPr/>
        </p:nvSpPr>
        <p:spPr bwMode="auto">
          <a:xfrm>
            <a:off x="4608513" y="6446838"/>
            <a:ext cx="249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Changes to conflict set</a:t>
            </a:r>
          </a:p>
        </p:txBody>
      </p:sp>
      <p:sp>
        <p:nvSpPr>
          <p:cNvPr id="306184" name="Line 8">
            <a:extLst>
              <a:ext uri="{FF2B5EF4-FFF2-40B4-BE49-F238E27FC236}">
                <a16:creationId xmlns:a16="http://schemas.microsoft.com/office/drawing/2014/main" id="{47C2CB65-0C45-E37C-80E0-14B579B3A706}"/>
              </a:ext>
            </a:extLst>
          </p:cNvPr>
          <p:cNvSpPr>
            <a:spLocks noChangeShapeType="1"/>
          </p:cNvSpPr>
          <p:nvPr/>
        </p:nvSpPr>
        <p:spPr bwMode="auto">
          <a:xfrm flipH="1">
            <a:off x="4727576" y="1052514"/>
            <a:ext cx="115252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185" name="Line 9">
            <a:extLst>
              <a:ext uri="{FF2B5EF4-FFF2-40B4-BE49-F238E27FC236}">
                <a16:creationId xmlns:a16="http://schemas.microsoft.com/office/drawing/2014/main" id="{4B5BEF89-69CB-6935-43DE-0C896235807E}"/>
              </a:ext>
            </a:extLst>
          </p:cNvPr>
          <p:cNvSpPr>
            <a:spLocks noChangeShapeType="1"/>
          </p:cNvSpPr>
          <p:nvPr/>
        </p:nvSpPr>
        <p:spPr bwMode="auto">
          <a:xfrm>
            <a:off x="5880100" y="1052514"/>
            <a:ext cx="107950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186" name="Oval 10">
            <a:extLst>
              <a:ext uri="{FF2B5EF4-FFF2-40B4-BE49-F238E27FC236}">
                <a16:creationId xmlns:a16="http://schemas.microsoft.com/office/drawing/2014/main" id="{AD4C0FDD-4D8F-503B-29D4-93D899C13DA5}"/>
              </a:ext>
            </a:extLst>
          </p:cNvPr>
          <p:cNvSpPr>
            <a:spLocks noChangeArrowheads="1"/>
          </p:cNvSpPr>
          <p:nvPr/>
        </p:nvSpPr>
        <p:spPr bwMode="auto">
          <a:xfrm>
            <a:off x="4367213" y="1268413"/>
            <a:ext cx="360362" cy="360362"/>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6187" name="Oval 11">
            <a:extLst>
              <a:ext uri="{FF2B5EF4-FFF2-40B4-BE49-F238E27FC236}">
                <a16:creationId xmlns:a16="http://schemas.microsoft.com/office/drawing/2014/main" id="{53EF9355-0AF4-7026-31B2-9CB55793CDE4}"/>
              </a:ext>
            </a:extLst>
          </p:cNvPr>
          <p:cNvSpPr>
            <a:spLocks noChangeArrowheads="1"/>
          </p:cNvSpPr>
          <p:nvPr/>
        </p:nvSpPr>
        <p:spPr bwMode="auto">
          <a:xfrm>
            <a:off x="6888163" y="1268413"/>
            <a:ext cx="360362" cy="360362"/>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6188" name="Oval 12">
            <a:extLst>
              <a:ext uri="{FF2B5EF4-FFF2-40B4-BE49-F238E27FC236}">
                <a16:creationId xmlns:a16="http://schemas.microsoft.com/office/drawing/2014/main" id="{3129D3BB-E606-8A9E-46C6-2B366AF4FF57}"/>
              </a:ext>
            </a:extLst>
          </p:cNvPr>
          <p:cNvSpPr>
            <a:spLocks noChangeArrowheads="1"/>
          </p:cNvSpPr>
          <p:nvPr/>
        </p:nvSpPr>
        <p:spPr bwMode="auto">
          <a:xfrm>
            <a:off x="4727575" y="2852738"/>
            <a:ext cx="431800" cy="431800"/>
          </a:xfrm>
          <a:prstGeom prst="ellipse">
            <a:avLst/>
          </a:prstGeom>
          <a:solidFill>
            <a:srgbClr val="00B0F0"/>
          </a:solidFill>
          <a:ln w="9525">
            <a:solidFill>
              <a:schemeClr val="tx1"/>
            </a:solidFill>
            <a:round/>
            <a:headEnd/>
            <a:tailEnd/>
          </a:ln>
          <a:effectLst/>
        </p:spPr>
        <p:txBody>
          <a:bodyPr wrap="none" anchor="ctr"/>
          <a:lstStyle/>
          <a:p>
            <a:pPr algn="ctr"/>
            <a:endParaRPr lang="en-US" altLang="en-US"/>
          </a:p>
        </p:txBody>
      </p:sp>
      <p:sp>
        <p:nvSpPr>
          <p:cNvPr id="306189" name="Text Box 13">
            <a:extLst>
              <a:ext uri="{FF2B5EF4-FFF2-40B4-BE49-F238E27FC236}">
                <a16:creationId xmlns:a16="http://schemas.microsoft.com/office/drawing/2014/main" id="{D2AA9D35-10D5-56DC-07D2-C490B844BE9A}"/>
              </a:ext>
            </a:extLst>
          </p:cNvPr>
          <p:cNvSpPr txBox="1">
            <a:spLocks noChangeArrowheads="1"/>
          </p:cNvSpPr>
          <p:nvPr/>
        </p:nvSpPr>
        <p:spPr bwMode="auto">
          <a:xfrm>
            <a:off x="3719513" y="285273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 x</a:t>
            </a:r>
          </a:p>
        </p:txBody>
      </p:sp>
      <p:sp>
        <p:nvSpPr>
          <p:cNvPr id="306190" name="Text Box 14">
            <a:extLst>
              <a:ext uri="{FF2B5EF4-FFF2-40B4-BE49-F238E27FC236}">
                <a16:creationId xmlns:a16="http://schemas.microsoft.com/office/drawing/2014/main" id="{57E2C7A4-FA7C-09D2-8982-674FB5DCFF4B}"/>
              </a:ext>
            </a:extLst>
          </p:cNvPr>
          <p:cNvSpPr txBox="1">
            <a:spLocks noChangeArrowheads="1"/>
          </p:cNvSpPr>
          <p:nvPr/>
        </p:nvSpPr>
        <p:spPr bwMode="auto">
          <a:xfrm>
            <a:off x="2566989" y="0"/>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solidFill>
                  <a:srgbClr val="2D2D8A"/>
                </a:solidFill>
              </a:rPr>
              <a:t>Activity of the RETE Match during an Addition</a:t>
            </a:r>
          </a:p>
        </p:txBody>
      </p:sp>
      <p:sp>
        <p:nvSpPr>
          <p:cNvPr id="306191" name="Oval 15">
            <a:extLst>
              <a:ext uri="{FF2B5EF4-FFF2-40B4-BE49-F238E27FC236}">
                <a16:creationId xmlns:a16="http://schemas.microsoft.com/office/drawing/2014/main" id="{C874885A-2424-AB09-9790-C7C7D6AFB6BC}"/>
              </a:ext>
            </a:extLst>
          </p:cNvPr>
          <p:cNvSpPr>
            <a:spLocks noChangeArrowheads="1"/>
          </p:cNvSpPr>
          <p:nvPr/>
        </p:nvSpPr>
        <p:spPr bwMode="auto">
          <a:xfrm>
            <a:off x="5664201" y="1341438"/>
            <a:ext cx="360363" cy="360362"/>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6192" name="Line 16">
            <a:extLst>
              <a:ext uri="{FF2B5EF4-FFF2-40B4-BE49-F238E27FC236}">
                <a16:creationId xmlns:a16="http://schemas.microsoft.com/office/drawing/2014/main" id="{281541DD-4F35-2877-B250-6FA981CF1FDE}"/>
              </a:ext>
            </a:extLst>
          </p:cNvPr>
          <p:cNvSpPr>
            <a:spLocks noChangeShapeType="1"/>
          </p:cNvSpPr>
          <p:nvPr/>
        </p:nvSpPr>
        <p:spPr bwMode="auto">
          <a:xfrm>
            <a:off x="5880100" y="1052514"/>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193" name="Text Box 17">
            <a:extLst>
              <a:ext uri="{FF2B5EF4-FFF2-40B4-BE49-F238E27FC236}">
                <a16:creationId xmlns:a16="http://schemas.microsoft.com/office/drawing/2014/main" id="{2653DE54-D706-DF76-FE50-89A0973C15FB}"/>
              </a:ext>
            </a:extLst>
          </p:cNvPr>
          <p:cNvSpPr txBox="1">
            <a:spLocks noChangeArrowheads="1"/>
          </p:cNvSpPr>
          <p:nvPr/>
        </p:nvSpPr>
        <p:spPr bwMode="auto">
          <a:xfrm>
            <a:off x="5735638" y="1341438"/>
            <a:ext cx="21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a:t>
            </a:r>
          </a:p>
        </p:txBody>
      </p:sp>
      <p:sp>
        <p:nvSpPr>
          <p:cNvPr id="306194" name="Text Box 18">
            <a:extLst>
              <a:ext uri="{FF2B5EF4-FFF2-40B4-BE49-F238E27FC236}">
                <a16:creationId xmlns:a16="http://schemas.microsoft.com/office/drawing/2014/main" id="{26A945DA-6718-E63F-ECBA-D23D344085A9}"/>
              </a:ext>
            </a:extLst>
          </p:cNvPr>
          <p:cNvSpPr txBox="1">
            <a:spLocks noChangeArrowheads="1"/>
          </p:cNvSpPr>
          <p:nvPr/>
        </p:nvSpPr>
        <p:spPr bwMode="auto">
          <a:xfrm>
            <a:off x="6959600" y="1196976"/>
            <a:ext cx="21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06195" name="Text Box 19">
            <a:extLst>
              <a:ext uri="{FF2B5EF4-FFF2-40B4-BE49-F238E27FC236}">
                <a16:creationId xmlns:a16="http://schemas.microsoft.com/office/drawing/2014/main" id="{417C9E1B-8A3D-68D2-CA4D-7339BA2ECC2A}"/>
              </a:ext>
            </a:extLst>
          </p:cNvPr>
          <p:cNvSpPr txBox="1">
            <a:spLocks noChangeArrowheads="1"/>
          </p:cNvSpPr>
          <p:nvPr/>
        </p:nvSpPr>
        <p:spPr bwMode="auto">
          <a:xfrm>
            <a:off x="4367213" y="1196976"/>
            <a:ext cx="21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a:t>
            </a:r>
          </a:p>
        </p:txBody>
      </p:sp>
      <p:sp>
        <p:nvSpPr>
          <p:cNvPr id="306196" name="Text Box 20">
            <a:extLst>
              <a:ext uri="{FF2B5EF4-FFF2-40B4-BE49-F238E27FC236}">
                <a16:creationId xmlns:a16="http://schemas.microsoft.com/office/drawing/2014/main" id="{5256EB32-3A3E-5395-7772-CD0D9C34F0D1}"/>
              </a:ext>
            </a:extLst>
          </p:cNvPr>
          <p:cNvSpPr txBox="1">
            <a:spLocks noChangeArrowheads="1"/>
          </p:cNvSpPr>
          <p:nvPr/>
        </p:nvSpPr>
        <p:spPr bwMode="auto">
          <a:xfrm>
            <a:off x="4222750" y="1844676"/>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6197" name="Text Box 21">
            <a:extLst>
              <a:ext uri="{FF2B5EF4-FFF2-40B4-BE49-F238E27FC236}">
                <a16:creationId xmlns:a16="http://schemas.microsoft.com/office/drawing/2014/main" id="{2A0A850F-00DD-992B-DD88-EAC797C6BE1A}"/>
              </a:ext>
            </a:extLst>
          </p:cNvPr>
          <p:cNvSpPr txBox="1">
            <a:spLocks noChangeArrowheads="1"/>
          </p:cNvSpPr>
          <p:nvPr/>
        </p:nvSpPr>
        <p:spPr bwMode="auto">
          <a:xfrm>
            <a:off x="5519738" y="1844676"/>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6198" name="Text Box 22">
            <a:extLst>
              <a:ext uri="{FF2B5EF4-FFF2-40B4-BE49-F238E27FC236}">
                <a16:creationId xmlns:a16="http://schemas.microsoft.com/office/drawing/2014/main" id="{1F1A435F-E207-418E-81E8-1A9D850440EF}"/>
              </a:ext>
            </a:extLst>
          </p:cNvPr>
          <p:cNvSpPr txBox="1">
            <a:spLocks noChangeArrowheads="1"/>
          </p:cNvSpPr>
          <p:nvPr/>
        </p:nvSpPr>
        <p:spPr bwMode="auto">
          <a:xfrm>
            <a:off x="6743700" y="1844676"/>
            <a:ext cx="522288"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3</a:t>
            </a:r>
          </a:p>
        </p:txBody>
      </p:sp>
      <p:sp>
        <p:nvSpPr>
          <p:cNvPr id="306199" name="Text Box 23">
            <a:extLst>
              <a:ext uri="{FF2B5EF4-FFF2-40B4-BE49-F238E27FC236}">
                <a16:creationId xmlns:a16="http://schemas.microsoft.com/office/drawing/2014/main" id="{608D19D0-0868-43C9-083F-E24108910A5E}"/>
              </a:ext>
            </a:extLst>
          </p:cNvPr>
          <p:cNvSpPr txBox="1">
            <a:spLocks noChangeArrowheads="1"/>
          </p:cNvSpPr>
          <p:nvPr/>
        </p:nvSpPr>
        <p:spPr bwMode="auto">
          <a:xfrm>
            <a:off x="5519738" y="2205039"/>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6200" name="Text Box 24">
            <a:extLst>
              <a:ext uri="{FF2B5EF4-FFF2-40B4-BE49-F238E27FC236}">
                <a16:creationId xmlns:a16="http://schemas.microsoft.com/office/drawing/2014/main" id="{DC49CC2F-65A0-D5FE-E834-70C094A27CD0}"/>
              </a:ext>
            </a:extLst>
          </p:cNvPr>
          <p:cNvSpPr txBox="1">
            <a:spLocks noChangeArrowheads="1"/>
          </p:cNvSpPr>
          <p:nvPr/>
        </p:nvSpPr>
        <p:spPr bwMode="auto">
          <a:xfrm>
            <a:off x="5519738" y="2492376"/>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4</a:t>
            </a:r>
          </a:p>
        </p:txBody>
      </p:sp>
      <p:sp>
        <p:nvSpPr>
          <p:cNvPr id="306201" name="Text Box 25">
            <a:extLst>
              <a:ext uri="{FF2B5EF4-FFF2-40B4-BE49-F238E27FC236}">
                <a16:creationId xmlns:a16="http://schemas.microsoft.com/office/drawing/2014/main" id="{05218D77-9199-8CDB-90A3-E98F3D62C000}"/>
              </a:ext>
            </a:extLst>
          </p:cNvPr>
          <p:cNvSpPr txBox="1">
            <a:spLocks noChangeArrowheads="1"/>
          </p:cNvSpPr>
          <p:nvPr/>
        </p:nvSpPr>
        <p:spPr bwMode="auto">
          <a:xfrm>
            <a:off x="6743700" y="2132014"/>
            <a:ext cx="522288"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2</a:t>
            </a:r>
          </a:p>
        </p:txBody>
      </p:sp>
      <p:sp>
        <p:nvSpPr>
          <p:cNvPr id="306203" name="Line 27">
            <a:extLst>
              <a:ext uri="{FF2B5EF4-FFF2-40B4-BE49-F238E27FC236}">
                <a16:creationId xmlns:a16="http://schemas.microsoft.com/office/drawing/2014/main" id="{98E2BBC6-C64C-3D29-989A-E14D718E924D}"/>
              </a:ext>
            </a:extLst>
          </p:cNvPr>
          <p:cNvSpPr>
            <a:spLocks noChangeShapeType="1"/>
          </p:cNvSpPr>
          <p:nvPr/>
        </p:nvSpPr>
        <p:spPr bwMode="auto">
          <a:xfrm flipH="1">
            <a:off x="5159375" y="2852738"/>
            <a:ext cx="6477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04" name="Line 28">
            <a:extLst>
              <a:ext uri="{FF2B5EF4-FFF2-40B4-BE49-F238E27FC236}">
                <a16:creationId xmlns:a16="http://schemas.microsoft.com/office/drawing/2014/main" id="{B7DC0F84-82BC-9440-43C9-B39D231F6617}"/>
              </a:ext>
            </a:extLst>
          </p:cNvPr>
          <p:cNvSpPr>
            <a:spLocks noChangeShapeType="1"/>
          </p:cNvSpPr>
          <p:nvPr/>
        </p:nvSpPr>
        <p:spPr bwMode="auto">
          <a:xfrm>
            <a:off x="4511675" y="162877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05" name="Line 29">
            <a:extLst>
              <a:ext uri="{FF2B5EF4-FFF2-40B4-BE49-F238E27FC236}">
                <a16:creationId xmlns:a16="http://schemas.microsoft.com/office/drawing/2014/main" id="{327994EA-A9C9-DF40-D6E8-E487DD9617F7}"/>
              </a:ext>
            </a:extLst>
          </p:cNvPr>
          <p:cNvSpPr>
            <a:spLocks noChangeShapeType="1"/>
          </p:cNvSpPr>
          <p:nvPr/>
        </p:nvSpPr>
        <p:spPr bwMode="auto">
          <a:xfrm>
            <a:off x="5807075" y="170021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06" name="Line 30">
            <a:extLst>
              <a:ext uri="{FF2B5EF4-FFF2-40B4-BE49-F238E27FC236}">
                <a16:creationId xmlns:a16="http://schemas.microsoft.com/office/drawing/2014/main" id="{5F4DD416-4C11-D587-924D-F1DCEDFAFB46}"/>
              </a:ext>
            </a:extLst>
          </p:cNvPr>
          <p:cNvSpPr>
            <a:spLocks noChangeShapeType="1"/>
          </p:cNvSpPr>
          <p:nvPr/>
        </p:nvSpPr>
        <p:spPr bwMode="auto">
          <a:xfrm>
            <a:off x="7031038" y="162877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07" name="Text Box 31">
            <a:extLst>
              <a:ext uri="{FF2B5EF4-FFF2-40B4-BE49-F238E27FC236}">
                <a16:creationId xmlns:a16="http://schemas.microsoft.com/office/drawing/2014/main" id="{062FCE18-6559-A79F-C2E3-4BC49F671704}"/>
              </a:ext>
            </a:extLst>
          </p:cNvPr>
          <p:cNvSpPr txBox="1">
            <a:spLocks noChangeArrowheads="1"/>
          </p:cNvSpPr>
          <p:nvPr/>
        </p:nvSpPr>
        <p:spPr bwMode="auto">
          <a:xfrm>
            <a:off x="4222750" y="3573464"/>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6208" name="Text Box 32">
            <a:extLst>
              <a:ext uri="{FF2B5EF4-FFF2-40B4-BE49-F238E27FC236}">
                <a16:creationId xmlns:a16="http://schemas.microsoft.com/office/drawing/2014/main" id="{3BDB6D77-5BA4-BD11-7E09-161D874308F0}"/>
              </a:ext>
            </a:extLst>
          </p:cNvPr>
          <p:cNvSpPr txBox="1">
            <a:spLocks noChangeArrowheads="1"/>
          </p:cNvSpPr>
          <p:nvPr/>
        </p:nvSpPr>
        <p:spPr bwMode="auto">
          <a:xfrm>
            <a:off x="4727576" y="3573464"/>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6209" name="Line 33">
            <a:extLst>
              <a:ext uri="{FF2B5EF4-FFF2-40B4-BE49-F238E27FC236}">
                <a16:creationId xmlns:a16="http://schemas.microsoft.com/office/drawing/2014/main" id="{59DC3400-357F-D87C-6B8E-485EC36F02E6}"/>
              </a:ext>
            </a:extLst>
          </p:cNvPr>
          <p:cNvSpPr>
            <a:spLocks noChangeShapeType="1"/>
          </p:cNvSpPr>
          <p:nvPr/>
        </p:nvSpPr>
        <p:spPr bwMode="auto">
          <a:xfrm>
            <a:off x="4943475" y="32845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10" name="Oval 34">
            <a:extLst>
              <a:ext uri="{FF2B5EF4-FFF2-40B4-BE49-F238E27FC236}">
                <a16:creationId xmlns:a16="http://schemas.microsoft.com/office/drawing/2014/main" id="{A52CB77B-9C02-1F30-33AE-8E971AB8DB95}"/>
              </a:ext>
            </a:extLst>
          </p:cNvPr>
          <p:cNvSpPr>
            <a:spLocks noChangeArrowheads="1"/>
          </p:cNvSpPr>
          <p:nvPr/>
        </p:nvSpPr>
        <p:spPr bwMode="auto">
          <a:xfrm>
            <a:off x="5664200" y="4797425"/>
            <a:ext cx="431800" cy="431800"/>
          </a:xfrm>
          <a:prstGeom prst="ellipse">
            <a:avLst/>
          </a:prstGeom>
          <a:solidFill>
            <a:srgbClr val="00B0F0"/>
          </a:solidFill>
          <a:ln w="9525">
            <a:solidFill>
              <a:schemeClr val="tx1"/>
            </a:solidFill>
            <a:round/>
            <a:headEnd/>
            <a:tailEnd/>
          </a:ln>
          <a:effectLst/>
        </p:spPr>
        <p:txBody>
          <a:bodyPr wrap="none" anchor="ctr"/>
          <a:lstStyle/>
          <a:p>
            <a:pPr algn="ctr"/>
            <a:endParaRPr lang="en-US" altLang="en-US"/>
          </a:p>
        </p:txBody>
      </p:sp>
      <p:sp>
        <p:nvSpPr>
          <p:cNvPr id="306212" name="Line 36">
            <a:extLst>
              <a:ext uri="{FF2B5EF4-FFF2-40B4-BE49-F238E27FC236}">
                <a16:creationId xmlns:a16="http://schemas.microsoft.com/office/drawing/2014/main" id="{659E42E3-311C-0635-FD36-7FF70B0693E8}"/>
              </a:ext>
            </a:extLst>
          </p:cNvPr>
          <p:cNvSpPr>
            <a:spLocks noChangeShapeType="1"/>
          </p:cNvSpPr>
          <p:nvPr/>
        </p:nvSpPr>
        <p:spPr bwMode="auto">
          <a:xfrm flipH="1">
            <a:off x="6024564" y="2492375"/>
            <a:ext cx="935037" cy="2376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13" name="Text Box 37">
            <a:extLst>
              <a:ext uri="{FF2B5EF4-FFF2-40B4-BE49-F238E27FC236}">
                <a16:creationId xmlns:a16="http://schemas.microsoft.com/office/drawing/2014/main" id="{80864507-6ACF-0509-AFF8-675ABB1B05D0}"/>
              </a:ext>
            </a:extLst>
          </p:cNvPr>
          <p:cNvSpPr txBox="1">
            <a:spLocks noChangeArrowheads="1"/>
          </p:cNvSpPr>
          <p:nvPr/>
        </p:nvSpPr>
        <p:spPr bwMode="auto">
          <a:xfrm>
            <a:off x="4800600" y="494188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 y</a:t>
            </a:r>
          </a:p>
        </p:txBody>
      </p:sp>
      <p:sp>
        <p:nvSpPr>
          <p:cNvPr id="306214" name="Text Box 38">
            <a:extLst>
              <a:ext uri="{FF2B5EF4-FFF2-40B4-BE49-F238E27FC236}">
                <a16:creationId xmlns:a16="http://schemas.microsoft.com/office/drawing/2014/main" id="{8F27D1C1-F6B1-E42D-05C6-32BA4E01E099}"/>
              </a:ext>
            </a:extLst>
          </p:cNvPr>
          <p:cNvSpPr txBox="1">
            <a:spLocks noChangeArrowheads="1"/>
          </p:cNvSpPr>
          <p:nvPr/>
        </p:nvSpPr>
        <p:spPr bwMode="auto">
          <a:xfrm>
            <a:off x="4995863" y="553085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6215" name="Text Box 39">
            <a:extLst>
              <a:ext uri="{FF2B5EF4-FFF2-40B4-BE49-F238E27FC236}">
                <a16:creationId xmlns:a16="http://schemas.microsoft.com/office/drawing/2014/main" id="{33BBF43E-5CA0-4A26-6A3C-C3A7E497F2B1}"/>
              </a:ext>
            </a:extLst>
          </p:cNvPr>
          <p:cNvSpPr txBox="1">
            <a:spLocks noChangeArrowheads="1"/>
          </p:cNvSpPr>
          <p:nvPr/>
        </p:nvSpPr>
        <p:spPr bwMode="auto">
          <a:xfrm>
            <a:off x="5500688" y="5530851"/>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6216" name="Text Box 40">
            <a:extLst>
              <a:ext uri="{FF2B5EF4-FFF2-40B4-BE49-F238E27FC236}">
                <a16:creationId xmlns:a16="http://schemas.microsoft.com/office/drawing/2014/main" id="{991E2DB6-555D-8C6D-8652-9AC470C15482}"/>
              </a:ext>
            </a:extLst>
          </p:cNvPr>
          <p:cNvSpPr txBox="1">
            <a:spLocks noChangeArrowheads="1"/>
          </p:cNvSpPr>
          <p:nvPr/>
        </p:nvSpPr>
        <p:spPr bwMode="auto">
          <a:xfrm>
            <a:off x="6221414" y="5530851"/>
            <a:ext cx="522287"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2</a:t>
            </a:r>
          </a:p>
        </p:txBody>
      </p:sp>
      <p:sp>
        <p:nvSpPr>
          <p:cNvPr id="306217" name="Line 41">
            <a:extLst>
              <a:ext uri="{FF2B5EF4-FFF2-40B4-BE49-F238E27FC236}">
                <a16:creationId xmlns:a16="http://schemas.microsoft.com/office/drawing/2014/main" id="{CD1312EE-37C4-94AB-8210-D39FCC6E849E}"/>
              </a:ext>
            </a:extLst>
          </p:cNvPr>
          <p:cNvSpPr>
            <a:spLocks noChangeShapeType="1"/>
          </p:cNvSpPr>
          <p:nvPr/>
        </p:nvSpPr>
        <p:spPr bwMode="auto">
          <a:xfrm>
            <a:off x="5807075" y="6165851"/>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18" name="Line 42">
            <a:extLst>
              <a:ext uri="{FF2B5EF4-FFF2-40B4-BE49-F238E27FC236}">
                <a16:creationId xmlns:a16="http://schemas.microsoft.com/office/drawing/2014/main" id="{6247F7A9-52C9-1D6C-6133-2C91398D8EFE}"/>
              </a:ext>
            </a:extLst>
          </p:cNvPr>
          <p:cNvSpPr>
            <a:spLocks noChangeShapeType="1"/>
          </p:cNvSpPr>
          <p:nvPr/>
        </p:nvSpPr>
        <p:spPr bwMode="auto">
          <a:xfrm>
            <a:off x="5880100" y="5229226"/>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19" name="AutoShape 43">
            <a:extLst>
              <a:ext uri="{FF2B5EF4-FFF2-40B4-BE49-F238E27FC236}">
                <a16:creationId xmlns:a16="http://schemas.microsoft.com/office/drawing/2014/main" id="{32A66951-3DB7-D76C-A79A-6619F30E06AC}"/>
              </a:ext>
            </a:extLst>
          </p:cNvPr>
          <p:cNvSpPr>
            <a:spLocks/>
          </p:cNvSpPr>
          <p:nvPr/>
        </p:nvSpPr>
        <p:spPr bwMode="auto">
          <a:xfrm>
            <a:off x="7464425" y="1773238"/>
            <a:ext cx="215900" cy="8636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20" name="AutoShape 44">
            <a:extLst>
              <a:ext uri="{FF2B5EF4-FFF2-40B4-BE49-F238E27FC236}">
                <a16:creationId xmlns:a16="http://schemas.microsoft.com/office/drawing/2014/main" id="{F49A287A-98BF-F8B1-4601-692A6235BC1B}"/>
              </a:ext>
            </a:extLst>
          </p:cNvPr>
          <p:cNvSpPr>
            <a:spLocks/>
          </p:cNvSpPr>
          <p:nvPr/>
        </p:nvSpPr>
        <p:spPr bwMode="auto">
          <a:xfrm>
            <a:off x="6959600" y="3357563"/>
            <a:ext cx="215900" cy="12954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21" name="Text Box 45">
            <a:extLst>
              <a:ext uri="{FF2B5EF4-FFF2-40B4-BE49-F238E27FC236}">
                <a16:creationId xmlns:a16="http://schemas.microsoft.com/office/drawing/2014/main" id="{F37424B5-FF95-AFFD-D290-5D0596ACCDF7}"/>
              </a:ext>
            </a:extLst>
          </p:cNvPr>
          <p:cNvSpPr txBox="1">
            <a:spLocks noChangeArrowheads="1"/>
          </p:cNvSpPr>
          <p:nvPr/>
        </p:nvSpPr>
        <p:spPr bwMode="auto">
          <a:xfrm>
            <a:off x="5634038" y="476251"/>
            <a:ext cx="533400" cy="346075"/>
          </a:xfrm>
          <a:prstGeom prst="rect">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  2</a:t>
            </a:r>
          </a:p>
        </p:txBody>
      </p:sp>
      <p:sp>
        <p:nvSpPr>
          <p:cNvPr id="306222" name="Line 46">
            <a:extLst>
              <a:ext uri="{FF2B5EF4-FFF2-40B4-BE49-F238E27FC236}">
                <a16:creationId xmlns:a16="http://schemas.microsoft.com/office/drawing/2014/main" id="{53C6167C-789F-A62B-95F3-C128A05EE361}"/>
              </a:ext>
            </a:extLst>
          </p:cNvPr>
          <p:cNvSpPr>
            <a:spLocks noChangeShapeType="1"/>
          </p:cNvSpPr>
          <p:nvPr/>
        </p:nvSpPr>
        <p:spPr bwMode="auto">
          <a:xfrm>
            <a:off x="5880100" y="83661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23" name="Text Box 47">
            <a:extLst>
              <a:ext uri="{FF2B5EF4-FFF2-40B4-BE49-F238E27FC236}">
                <a16:creationId xmlns:a16="http://schemas.microsoft.com/office/drawing/2014/main" id="{34C6C7D7-F28E-45ED-301B-D05666780648}"/>
              </a:ext>
            </a:extLst>
          </p:cNvPr>
          <p:cNvSpPr txBox="1">
            <a:spLocks noChangeArrowheads="1"/>
          </p:cNvSpPr>
          <p:nvPr/>
        </p:nvSpPr>
        <p:spPr bwMode="auto">
          <a:xfrm>
            <a:off x="4224338" y="213360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6224" name="Line 48">
            <a:extLst>
              <a:ext uri="{FF2B5EF4-FFF2-40B4-BE49-F238E27FC236}">
                <a16:creationId xmlns:a16="http://schemas.microsoft.com/office/drawing/2014/main" id="{49170A65-FD9D-4A75-5CF1-DF32A7F14BB2}"/>
              </a:ext>
            </a:extLst>
          </p:cNvPr>
          <p:cNvSpPr>
            <a:spLocks noChangeShapeType="1"/>
          </p:cNvSpPr>
          <p:nvPr/>
        </p:nvSpPr>
        <p:spPr bwMode="auto">
          <a:xfrm>
            <a:off x="4511676" y="2492376"/>
            <a:ext cx="28892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25" name="Text Box 49">
            <a:extLst>
              <a:ext uri="{FF2B5EF4-FFF2-40B4-BE49-F238E27FC236}">
                <a16:creationId xmlns:a16="http://schemas.microsoft.com/office/drawing/2014/main" id="{3958DC50-CDDF-04D8-8EB4-258144E232D4}"/>
              </a:ext>
            </a:extLst>
          </p:cNvPr>
          <p:cNvSpPr txBox="1">
            <a:spLocks noChangeArrowheads="1"/>
          </p:cNvSpPr>
          <p:nvPr/>
        </p:nvSpPr>
        <p:spPr bwMode="auto">
          <a:xfrm>
            <a:off x="5232400" y="476251"/>
            <a:ext cx="31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6226" name="Text Box 50">
            <a:extLst>
              <a:ext uri="{FF2B5EF4-FFF2-40B4-BE49-F238E27FC236}">
                <a16:creationId xmlns:a16="http://schemas.microsoft.com/office/drawing/2014/main" id="{DC751FB2-8026-4198-F2D9-7ED54859BE35}"/>
              </a:ext>
            </a:extLst>
          </p:cNvPr>
          <p:cNvSpPr txBox="1">
            <a:spLocks noChangeArrowheads="1"/>
          </p:cNvSpPr>
          <p:nvPr/>
        </p:nvSpPr>
        <p:spPr bwMode="auto">
          <a:xfrm>
            <a:off x="3863975" y="2133601"/>
            <a:ext cx="31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6227" name="Text Box 51">
            <a:extLst>
              <a:ext uri="{FF2B5EF4-FFF2-40B4-BE49-F238E27FC236}">
                <a16:creationId xmlns:a16="http://schemas.microsoft.com/office/drawing/2014/main" id="{873828CB-D50B-B8D0-2C2E-B8EE7BC55B86}"/>
              </a:ext>
            </a:extLst>
          </p:cNvPr>
          <p:cNvSpPr txBox="1">
            <a:spLocks noChangeArrowheads="1"/>
          </p:cNvSpPr>
          <p:nvPr/>
        </p:nvSpPr>
        <p:spPr bwMode="auto">
          <a:xfrm>
            <a:off x="5014913" y="5891214"/>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6228" name="Text Box 52">
            <a:extLst>
              <a:ext uri="{FF2B5EF4-FFF2-40B4-BE49-F238E27FC236}">
                <a16:creationId xmlns:a16="http://schemas.microsoft.com/office/drawing/2014/main" id="{2B500D48-626C-1C44-31EB-8598430CB886}"/>
              </a:ext>
            </a:extLst>
          </p:cNvPr>
          <p:cNvSpPr txBox="1">
            <a:spLocks noChangeArrowheads="1"/>
          </p:cNvSpPr>
          <p:nvPr/>
        </p:nvSpPr>
        <p:spPr bwMode="auto">
          <a:xfrm>
            <a:off x="5519738" y="5891214"/>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6229" name="Text Box 53">
            <a:extLst>
              <a:ext uri="{FF2B5EF4-FFF2-40B4-BE49-F238E27FC236}">
                <a16:creationId xmlns:a16="http://schemas.microsoft.com/office/drawing/2014/main" id="{D2E9D8DD-EDA6-4230-9897-EA8CEFA8D053}"/>
              </a:ext>
            </a:extLst>
          </p:cNvPr>
          <p:cNvSpPr txBox="1">
            <a:spLocks noChangeArrowheads="1"/>
          </p:cNvSpPr>
          <p:nvPr/>
        </p:nvSpPr>
        <p:spPr bwMode="auto">
          <a:xfrm>
            <a:off x="6240464" y="5891214"/>
            <a:ext cx="522287"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3</a:t>
            </a:r>
          </a:p>
        </p:txBody>
      </p:sp>
      <p:sp>
        <p:nvSpPr>
          <p:cNvPr id="306230" name="Text Box 54">
            <a:extLst>
              <a:ext uri="{FF2B5EF4-FFF2-40B4-BE49-F238E27FC236}">
                <a16:creationId xmlns:a16="http://schemas.microsoft.com/office/drawing/2014/main" id="{6E0B5862-D074-FC4A-8465-8C14B8BFAFE8}"/>
              </a:ext>
            </a:extLst>
          </p:cNvPr>
          <p:cNvSpPr txBox="1">
            <a:spLocks noChangeArrowheads="1"/>
          </p:cNvSpPr>
          <p:nvPr/>
        </p:nvSpPr>
        <p:spPr bwMode="auto">
          <a:xfrm>
            <a:off x="4222750" y="386080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6231" name="Text Box 55">
            <a:extLst>
              <a:ext uri="{FF2B5EF4-FFF2-40B4-BE49-F238E27FC236}">
                <a16:creationId xmlns:a16="http://schemas.microsoft.com/office/drawing/2014/main" id="{B22EEDEF-B0B3-A3AA-90A0-C3BEFE802C43}"/>
              </a:ext>
            </a:extLst>
          </p:cNvPr>
          <p:cNvSpPr txBox="1">
            <a:spLocks noChangeArrowheads="1"/>
          </p:cNvSpPr>
          <p:nvPr/>
        </p:nvSpPr>
        <p:spPr bwMode="auto">
          <a:xfrm>
            <a:off x="4727576" y="3860801"/>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6232" name="Text Box 56">
            <a:extLst>
              <a:ext uri="{FF2B5EF4-FFF2-40B4-BE49-F238E27FC236}">
                <a16:creationId xmlns:a16="http://schemas.microsoft.com/office/drawing/2014/main" id="{B6C43D9D-849C-BDC5-FBE1-84486FCC5A13}"/>
              </a:ext>
            </a:extLst>
          </p:cNvPr>
          <p:cNvSpPr txBox="1">
            <a:spLocks noChangeArrowheads="1"/>
          </p:cNvSpPr>
          <p:nvPr/>
        </p:nvSpPr>
        <p:spPr bwMode="auto">
          <a:xfrm>
            <a:off x="4222750" y="4221164"/>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6233" name="Text Box 57">
            <a:extLst>
              <a:ext uri="{FF2B5EF4-FFF2-40B4-BE49-F238E27FC236}">
                <a16:creationId xmlns:a16="http://schemas.microsoft.com/office/drawing/2014/main" id="{92064310-474E-77D0-6DBE-6E46F4C8975E}"/>
              </a:ext>
            </a:extLst>
          </p:cNvPr>
          <p:cNvSpPr txBox="1">
            <a:spLocks noChangeArrowheads="1"/>
          </p:cNvSpPr>
          <p:nvPr/>
        </p:nvSpPr>
        <p:spPr bwMode="auto">
          <a:xfrm>
            <a:off x="4727576" y="4221164"/>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4</a:t>
            </a:r>
          </a:p>
        </p:txBody>
      </p:sp>
      <p:sp>
        <p:nvSpPr>
          <p:cNvPr id="306234" name="Line 58">
            <a:extLst>
              <a:ext uri="{FF2B5EF4-FFF2-40B4-BE49-F238E27FC236}">
                <a16:creationId xmlns:a16="http://schemas.microsoft.com/office/drawing/2014/main" id="{087AAD82-FF46-85CB-6C0F-D17A58421E56}"/>
              </a:ext>
            </a:extLst>
          </p:cNvPr>
          <p:cNvSpPr>
            <a:spLocks noChangeShapeType="1"/>
          </p:cNvSpPr>
          <p:nvPr/>
        </p:nvSpPr>
        <p:spPr bwMode="auto">
          <a:xfrm>
            <a:off x="5016500" y="4581525"/>
            <a:ext cx="719138"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235" name="Text Box 59">
            <a:extLst>
              <a:ext uri="{FF2B5EF4-FFF2-40B4-BE49-F238E27FC236}">
                <a16:creationId xmlns:a16="http://schemas.microsoft.com/office/drawing/2014/main" id="{21A8207C-6E72-6533-1ABC-11A1D5A69E67}"/>
              </a:ext>
            </a:extLst>
          </p:cNvPr>
          <p:cNvSpPr txBox="1">
            <a:spLocks noChangeArrowheads="1"/>
          </p:cNvSpPr>
          <p:nvPr/>
        </p:nvSpPr>
        <p:spPr bwMode="auto">
          <a:xfrm>
            <a:off x="3792538" y="4221163"/>
            <a:ext cx="317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6236" name="Text Box 60">
            <a:extLst>
              <a:ext uri="{FF2B5EF4-FFF2-40B4-BE49-F238E27FC236}">
                <a16:creationId xmlns:a16="http://schemas.microsoft.com/office/drawing/2014/main" id="{092EB328-B2E8-5AB5-07E4-BA81E43E6C3A}"/>
              </a:ext>
            </a:extLst>
          </p:cNvPr>
          <p:cNvSpPr txBox="1">
            <a:spLocks noChangeArrowheads="1"/>
          </p:cNvSpPr>
          <p:nvPr/>
        </p:nvSpPr>
        <p:spPr bwMode="auto">
          <a:xfrm>
            <a:off x="3792538" y="3860801"/>
            <a:ext cx="31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6237" name="Text Box 61">
            <a:extLst>
              <a:ext uri="{FF2B5EF4-FFF2-40B4-BE49-F238E27FC236}">
                <a16:creationId xmlns:a16="http://schemas.microsoft.com/office/drawing/2014/main" id="{027DAF96-B1D0-5835-EC14-2088F8DF92EA}"/>
              </a:ext>
            </a:extLst>
          </p:cNvPr>
          <p:cNvSpPr txBox="1">
            <a:spLocks noChangeArrowheads="1"/>
          </p:cNvSpPr>
          <p:nvPr/>
        </p:nvSpPr>
        <p:spPr bwMode="auto">
          <a:xfrm>
            <a:off x="4583113" y="5876926"/>
            <a:ext cx="31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6238" name="Rectangle 62">
            <a:extLst>
              <a:ext uri="{FF2B5EF4-FFF2-40B4-BE49-F238E27FC236}">
                <a16:creationId xmlns:a16="http://schemas.microsoft.com/office/drawing/2014/main" id="{6B215BFF-192D-6D26-B04D-956AFE84F17C}"/>
              </a:ext>
            </a:extLst>
          </p:cNvPr>
          <p:cNvSpPr>
            <a:spLocks noChangeArrowheads="1"/>
          </p:cNvSpPr>
          <p:nvPr/>
        </p:nvSpPr>
        <p:spPr bwMode="auto">
          <a:xfrm>
            <a:off x="8183563" y="5229226"/>
            <a:ext cx="2303462" cy="1368425"/>
          </a:xfrm>
          <a:prstGeom prst="rect">
            <a:avLst/>
          </a:prstGeom>
          <a:noFill/>
          <a:ln w="9525">
            <a:solidFill>
              <a:srgbClr val="006699"/>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rgbClr val="006699"/>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FF0000"/>
              </a:buClr>
              <a:buSzPct val="150000"/>
              <a:buChar char="•"/>
              <a:defRPr sz="2800">
                <a:solidFill>
                  <a:schemeClr val="tx1"/>
                </a:solidFill>
                <a:latin typeface="Arial" panose="020B0604020202020204" pitchFamily="34" charset="0"/>
              </a:defRPr>
            </a:lvl2pPr>
            <a:lvl3pPr marL="1143000" indent="-228600">
              <a:spcBef>
                <a:spcPct val="20000"/>
              </a:spcBef>
              <a:buClr>
                <a:srgbClr val="66CCFF"/>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0" hangingPunct="0">
              <a:lnSpc>
                <a:spcPct val="80000"/>
              </a:lnSpc>
              <a:spcBef>
                <a:spcPct val="15000"/>
              </a:spcBef>
              <a:buFont typeface="Wingdings" panose="05000000000000000000" pitchFamily="2" charset="2"/>
              <a:buNone/>
            </a:pPr>
            <a:r>
              <a:rPr lang="en-US" altLang="en-US" sz="1800" dirty="0"/>
              <a:t>(</a:t>
            </a:r>
            <a:r>
              <a:rPr lang="en-US" altLang="en-US" sz="1800" dirty="0" err="1">
                <a:solidFill>
                  <a:srgbClr val="FF6600"/>
                </a:solidFill>
              </a:rPr>
              <a:t>defrule</a:t>
            </a:r>
            <a:r>
              <a:rPr lang="en-US" altLang="en-US" sz="1800" dirty="0"/>
              <a:t>  </a:t>
            </a:r>
            <a:r>
              <a:rPr lang="en-US" altLang="en-US" sz="1800" b="1" dirty="0">
                <a:solidFill>
                  <a:srgbClr val="2D2D8A"/>
                </a:solidFill>
              </a:rPr>
              <a:t>show-act</a:t>
            </a:r>
          </a:p>
          <a:p>
            <a:pPr eaLnBrk="0" hangingPunct="0">
              <a:lnSpc>
                <a:spcPct val="80000"/>
              </a:lnSpc>
              <a:spcBef>
                <a:spcPct val="15000"/>
              </a:spcBef>
              <a:buFont typeface="Wingdings" panose="05000000000000000000" pitchFamily="2" charset="2"/>
              <a:buNone/>
            </a:pPr>
            <a:r>
              <a:rPr lang="en-US" altLang="en-US" sz="1800" dirty="0"/>
              <a:t>	 (a  ?x)</a:t>
            </a:r>
          </a:p>
          <a:p>
            <a:pPr eaLnBrk="0" hangingPunct="0">
              <a:lnSpc>
                <a:spcPct val="80000"/>
              </a:lnSpc>
              <a:spcBef>
                <a:spcPct val="15000"/>
              </a:spcBef>
              <a:buFont typeface="Wingdings" panose="05000000000000000000" pitchFamily="2" charset="2"/>
              <a:buNone/>
            </a:pPr>
            <a:r>
              <a:rPr lang="en-US" altLang="en-US" sz="1800" dirty="0"/>
              <a:t>	 (b  ?x  ?y) </a:t>
            </a:r>
          </a:p>
          <a:p>
            <a:pPr eaLnBrk="0" hangingPunct="0">
              <a:lnSpc>
                <a:spcPct val="80000"/>
              </a:lnSpc>
              <a:spcBef>
                <a:spcPct val="15000"/>
              </a:spcBef>
              <a:buFont typeface="Wingdings" panose="05000000000000000000" pitchFamily="2" charset="2"/>
              <a:buNone/>
            </a:pPr>
            <a:r>
              <a:rPr lang="en-US" altLang="en-US" sz="1800" dirty="0"/>
              <a:t>	 (c  ?y  ?z)</a:t>
            </a:r>
          </a:p>
          <a:p>
            <a:pPr eaLnBrk="0" hangingPunct="0">
              <a:lnSpc>
                <a:spcPct val="80000"/>
              </a:lnSpc>
              <a:spcBef>
                <a:spcPct val="15000"/>
              </a:spcBef>
              <a:buFont typeface="Wingdings" panose="05000000000000000000" pitchFamily="2" charset="2"/>
              <a:buNone/>
            </a:pPr>
            <a:r>
              <a:rPr lang="en-US" altLang="en-US" sz="1800" dirty="0"/>
              <a:t>=&gt; …</a:t>
            </a:r>
            <a:endParaRPr lang="en-US"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a:extLst>
              <a:ext uri="{FF2B5EF4-FFF2-40B4-BE49-F238E27FC236}">
                <a16:creationId xmlns:a16="http://schemas.microsoft.com/office/drawing/2014/main" id="{E19EEDE1-D054-49C6-AE49-F8A822BDC8CF}"/>
              </a:ext>
            </a:extLst>
          </p:cNvPr>
          <p:cNvSpPr txBox="1">
            <a:spLocks noChangeArrowheads="1"/>
          </p:cNvSpPr>
          <p:nvPr/>
        </p:nvSpPr>
        <p:spPr bwMode="auto">
          <a:xfrm>
            <a:off x="7751763" y="1196976"/>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select</a:t>
            </a:r>
          </a:p>
        </p:txBody>
      </p:sp>
      <p:sp>
        <p:nvSpPr>
          <p:cNvPr id="307203" name="Text Box 3">
            <a:extLst>
              <a:ext uri="{FF2B5EF4-FFF2-40B4-BE49-F238E27FC236}">
                <a16:creationId xmlns:a16="http://schemas.microsoft.com/office/drawing/2014/main" id="{919E0084-4B8A-34C8-385A-10E87B1B9E9B}"/>
              </a:ext>
            </a:extLst>
          </p:cNvPr>
          <p:cNvSpPr txBox="1">
            <a:spLocks noChangeArrowheads="1"/>
          </p:cNvSpPr>
          <p:nvPr/>
        </p:nvSpPr>
        <p:spPr bwMode="auto">
          <a:xfrm>
            <a:off x="7823200" y="1916113"/>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Resulting relations</a:t>
            </a:r>
          </a:p>
          <a:p>
            <a:r>
              <a:rPr lang="en-US" altLang="en-US"/>
              <a:t>(alpha memories)</a:t>
            </a:r>
          </a:p>
        </p:txBody>
      </p:sp>
      <p:sp>
        <p:nvSpPr>
          <p:cNvPr id="307204" name="Text Box 4">
            <a:extLst>
              <a:ext uri="{FF2B5EF4-FFF2-40B4-BE49-F238E27FC236}">
                <a16:creationId xmlns:a16="http://schemas.microsoft.com/office/drawing/2014/main" id="{AC04934F-E911-8972-4452-6027354CCA23}"/>
              </a:ext>
            </a:extLst>
          </p:cNvPr>
          <p:cNvSpPr txBox="1">
            <a:spLocks noChangeArrowheads="1"/>
          </p:cNvSpPr>
          <p:nvPr/>
        </p:nvSpPr>
        <p:spPr bwMode="auto">
          <a:xfrm>
            <a:off x="7319963" y="3435350"/>
            <a:ext cx="276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Intermediate partial result</a:t>
            </a:r>
          </a:p>
          <a:p>
            <a:r>
              <a:rPr lang="en-US" altLang="en-US"/>
              <a:t>(beta memories)</a:t>
            </a:r>
          </a:p>
        </p:txBody>
      </p:sp>
      <p:sp>
        <p:nvSpPr>
          <p:cNvPr id="307205" name="Text Box 5">
            <a:extLst>
              <a:ext uri="{FF2B5EF4-FFF2-40B4-BE49-F238E27FC236}">
                <a16:creationId xmlns:a16="http://schemas.microsoft.com/office/drawing/2014/main" id="{66760B56-A9BD-8C84-3BFE-41452FC544D4}"/>
              </a:ext>
            </a:extLst>
          </p:cNvPr>
          <p:cNvSpPr txBox="1">
            <a:spLocks noChangeArrowheads="1"/>
          </p:cNvSpPr>
          <p:nvPr/>
        </p:nvSpPr>
        <p:spPr bwMode="auto">
          <a:xfrm>
            <a:off x="4608513" y="6446838"/>
            <a:ext cx="249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Changes to conflict set</a:t>
            </a:r>
          </a:p>
        </p:txBody>
      </p:sp>
      <p:sp>
        <p:nvSpPr>
          <p:cNvPr id="307206" name="Line 6">
            <a:extLst>
              <a:ext uri="{FF2B5EF4-FFF2-40B4-BE49-F238E27FC236}">
                <a16:creationId xmlns:a16="http://schemas.microsoft.com/office/drawing/2014/main" id="{3D44E036-6A4B-7D56-2488-03C14A6E9DF5}"/>
              </a:ext>
            </a:extLst>
          </p:cNvPr>
          <p:cNvSpPr>
            <a:spLocks noChangeShapeType="1"/>
          </p:cNvSpPr>
          <p:nvPr/>
        </p:nvSpPr>
        <p:spPr bwMode="auto">
          <a:xfrm flipH="1">
            <a:off x="4727576" y="1052514"/>
            <a:ext cx="115252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7" name="Line 7">
            <a:extLst>
              <a:ext uri="{FF2B5EF4-FFF2-40B4-BE49-F238E27FC236}">
                <a16:creationId xmlns:a16="http://schemas.microsoft.com/office/drawing/2014/main" id="{8529084E-B2AE-C918-DB4D-BB5343FDC538}"/>
              </a:ext>
            </a:extLst>
          </p:cNvPr>
          <p:cNvSpPr>
            <a:spLocks noChangeShapeType="1"/>
          </p:cNvSpPr>
          <p:nvPr/>
        </p:nvSpPr>
        <p:spPr bwMode="auto">
          <a:xfrm>
            <a:off x="5880100" y="1052514"/>
            <a:ext cx="107950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8" name="Oval 8">
            <a:extLst>
              <a:ext uri="{FF2B5EF4-FFF2-40B4-BE49-F238E27FC236}">
                <a16:creationId xmlns:a16="http://schemas.microsoft.com/office/drawing/2014/main" id="{57DB7D79-0EDC-FF2B-CA23-2B2EC52C04B8}"/>
              </a:ext>
            </a:extLst>
          </p:cNvPr>
          <p:cNvSpPr>
            <a:spLocks noChangeArrowheads="1"/>
          </p:cNvSpPr>
          <p:nvPr/>
        </p:nvSpPr>
        <p:spPr bwMode="auto">
          <a:xfrm>
            <a:off x="4367213" y="1268413"/>
            <a:ext cx="360362" cy="360362"/>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7209" name="Oval 9">
            <a:extLst>
              <a:ext uri="{FF2B5EF4-FFF2-40B4-BE49-F238E27FC236}">
                <a16:creationId xmlns:a16="http://schemas.microsoft.com/office/drawing/2014/main" id="{19E2E47E-B47E-44F4-EA67-56EFBBAED935}"/>
              </a:ext>
            </a:extLst>
          </p:cNvPr>
          <p:cNvSpPr>
            <a:spLocks noChangeArrowheads="1"/>
          </p:cNvSpPr>
          <p:nvPr/>
        </p:nvSpPr>
        <p:spPr bwMode="auto">
          <a:xfrm>
            <a:off x="6888163" y="1268413"/>
            <a:ext cx="360362" cy="360362"/>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7210" name="Oval 10">
            <a:extLst>
              <a:ext uri="{FF2B5EF4-FFF2-40B4-BE49-F238E27FC236}">
                <a16:creationId xmlns:a16="http://schemas.microsoft.com/office/drawing/2014/main" id="{318F1A08-DB7F-42AC-DA52-EDE8317266DD}"/>
              </a:ext>
            </a:extLst>
          </p:cNvPr>
          <p:cNvSpPr>
            <a:spLocks noChangeArrowheads="1"/>
          </p:cNvSpPr>
          <p:nvPr/>
        </p:nvSpPr>
        <p:spPr bwMode="auto">
          <a:xfrm>
            <a:off x="4727575" y="2852738"/>
            <a:ext cx="431800" cy="431800"/>
          </a:xfrm>
          <a:prstGeom prst="ellipse">
            <a:avLst/>
          </a:prstGeom>
          <a:solidFill>
            <a:srgbClr val="00B0F0"/>
          </a:solidFill>
          <a:ln w="9525">
            <a:solidFill>
              <a:schemeClr val="tx1"/>
            </a:solidFill>
            <a:round/>
            <a:headEnd/>
            <a:tailEnd/>
          </a:ln>
          <a:effectLst/>
        </p:spPr>
        <p:txBody>
          <a:bodyPr wrap="none" anchor="ctr"/>
          <a:lstStyle/>
          <a:p>
            <a:pPr algn="ctr"/>
            <a:endParaRPr lang="en-US" altLang="en-US"/>
          </a:p>
        </p:txBody>
      </p:sp>
      <p:sp>
        <p:nvSpPr>
          <p:cNvPr id="307211" name="Text Box 11">
            <a:extLst>
              <a:ext uri="{FF2B5EF4-FFF2-40B4-BE49-F238E27FC236}">
                <a16:creationId xmlns:a16="http://schemas.microsoft.com/office/drawing/2014/main" id="{92D6BD58-1913-019B-067B-F8C8DAC48728}"/>
              </a:ext>
            </a:extLst>
          </p:cNvPr>
          <p:cNvSpPr txBox="1">
            <a:spLocks noChangeArrowheads="1"/>
          </p:cNvSpPr>
          <p:nvPr/>
        </p:nvSpPr>
        <p:spPr bwMode="auto">
          <a:xfrm>
            <a:off x="3719513" y="285273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 x</a:t>
            </a:r>
          </a:p>
        </p:txBody>
      </p:sp>
      <p:sp>
        <p:nvSpPr>
          <p:cNvPr id="307212" name="Text Box 12">
            <a:extLst>
              <a:ext uri="{FF2B5EF4-FFF2-40B4-BE49-F238E27FC236}">
                <a16:creationId xmlns:a16="http://schemas.microsoft.com/office/drawing/2014/main" id="{D80B3BB4-50C8-C255-75CA-6FD912517B1C}"/>
              </a:ext>
            </a:extLst>
          </p:cNvPr>
          <p:cNvSpPr txBox="1">
            <a:spLocks noChangeArrowheads="1"/>
          </p:cNvSpPr>
          <p:nvPr/>
        </p:nvSpPr>
        <p:spPr bwMode="auto">
          <a:xfrm>
            <a:off x="2566989" y="0"/>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solidFill>
                  <a:srgbClr val="2D2D8A"/>
                </a:solidFill>
              </a:rPr>
              <a:t>Activity of the RETE Match during a Deletion</a:t>
            </a:r>
          </a:p>
        </p:txBody>
      </p:sp>
      <p:sp>
        <p:nvSpPr>
          <p:cNvPr id="307213" name="Oval 13">
            <a:extLst>
              <a:ext uri="{FF2B5EF4-FFF2-40B4-BE49-F238E27FC236}">
                <a16:creationId xmlns:a16="http://schemas.microsoft.com/office/drawing/2014/main" id="{676F67F1-3BF4-32CD-3D97-A77878C33FE2}"/>
              </a:ext>
            </a:extLst>
          </p:cNvPr>
          <p:cNvSpPr>
            <a:spLocks noChangeArrowheads="1"/>
          </p:cNvSpPr>
          <p:nvPr/>
        </p:nvSpPr>
        <p:spPr bwMode="auto">
          <a:xfrm>
            <a:off x="5664201" y="1341438"/>
            <a:ext cx="360363" cy="360362"/>
          </a:xfrm>
          <a:prstGeom prst="ellipse">
            <a:avLst/>
          </a:prstGeom>
          <a:solidFill>
            <a:srgbClr val="92D050"/>
          </a:solidFill>
          <a:ln w="9525">
            <a:solidFill>
              <a:schemeClr val="tx1"/>
            </a:solidFill>
            <a:round/>
            <a:headEnd/>
            <a:tailEnd/>
          </a:ln>
          <a:effectLst/>
        </p:spPr>
        <p:txBody>
          <a:bodyPr wrap="none" anchor="ctr"/>
          <a:lstStyle/>
          <a:p>
            <a:pPr algn="ctr"/>
            <a:endParaRPr lang="en-US" altLang="en-US"/>
          </a:p>
        </p:txBody>
      </p:sp>
      <p:sp>
        <p:nvSpPr>
          <p:cNvPr id="307214" name="Line 14">
            <a:extLst>
              <a:ext uri="{FF2B5EF4-FFF2-40B4-BE49-F238E27FC236}">
                <a16:creationId xmlns:a16="http://schemas.microsoft.com/office/drawing/2014/main" id="{1B01082A-03EB-6BC0-3104-6F4E3BD7D32B}"/>
              </a:ext>
            </a:extLst>
          </p:cNvPr>
          <p:cNvSpPr>
            <a:spLocks noChangeShapeType="1"/>
          </p:cNvSpPr>
          <p:nvPr/>
        </p:nvSpPr>
        <p:spPr bwMode="auto">
          <a:xfrm>
            <a:off x="5880100" y="1052514"/>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15" name="Text Box 15">
            <a:extLst>
              <a:ext uri="{FF2B5EF4-FFF2-40B4-BE49-F238E27FC236}">
                <a16:creationId xmlns:a16="http://schemas.microsoft.com/office/drawing/2014/main" id="{405224F4-AADC-2DAC-827B-9B84BF2D0F93}"/>
              </a:ext>
            </a:extLst>
          </p:cNvPr>
          <p:cNvSpPr txBox="1">
            <a:spLocks noChangeArrowheads="1"/>
          </p:cNvSpPr>
          <p:nvPr/>
        </p:nvSpPr>
        <p:spPr bwMode="auto">
          <a:xfrm>
            <a:off x="5735638" y="1341438"/>
            <a:ext cx="21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b</a:t>
            </a:r>
          </a:p>
        </p:txBody>
      </p:sp>
      <p:sp>
        <p:nvSpPr>
          <p:cNvPr id="307216" name="Text Box 16">
            <a:extLst>
              <a:ext uri="{FF2B5EF4-FFF2-40B4-BE49-F238E27FC236}">
                <a16:creationId xmlns:a16="http://schemas.microsoft.com/office/drawing/2014/main" id="{981A9571-66D7-CDAA-60BE-D35ECC6520F9}"/>
              </a:ext>
            </a:extLst>
          </p:cNvPr>
          <p:cNvSpPr txBox="1">
            <a:spLocks noChangeArrowheads="1"/>
          </p:cNvSpPr>
          <p:nvPr/>
        </p:nvSpPr>
        <p:spPr bwMode="auto">
          <a:xfrm>
            <a:off x="6959600" y="1196976"/>
            <a:ext cx="21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07217" name="Text Box 17">
            <a:extLst>
              <a:ext uri="{FF2B5EF4-FFF2-40B4-BE49-F238E27FC236}">
                <a16:creationId xmlns:a16="http://schemas.microsoft.com/office/drawing/2014/main" id="{B40FF548-101A-3853-4982-57BE8678340C}"/>
              </a:ext>
            </a:extLst>
          </p:cNvPr>
          <p:cNvSpPr txBox="1">
            <a:spLocks noChangeArrowheads="1"/>
          </p:cNvSpPr>
          <p:nvPr/>
        </p:nvSpPr>
        <p:spPr bwMode="auto">
          <a:xfrm>
            <a:off x="4367213" y="1196976"/>
            <a:ext cx="21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a:t>
            </a:r>
          </a:p>
        </p:txBody>
      </p:sp>
      <p:sp>
        <p:nvSpPr>
          <p:cNvPr id="307218" name="Text Box 18">
            <a:extLst>
              <a:ext uri="{FF2B5EF4-FFF2-40B4-BE49-F238E27FC236}">
                <a16:creationId xmlns:a16="http://schemas.microsoft.com/office/drawing/2014/main" id="{DC822E3C-DD98-E452-0523-47AA43B01810}"/>
              </a:ext>
            </a:extLst>
          </p:cNvPr>
          <p:cNvSpPr txBox="1">
            <a:spLocks noChangeArrowheads="1"/>
          </p:cNvSpPr>
          <p:nvPr/>
        </p:nvSpPr>
        <p:spPr bwMode="auto">
          <a:xfrm>
            <a:off x="4222750" y="1844676"/>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7219" name="Text Box 19">
            <a:extLst>
              <a:ext uri="{FF2B5EF4-FFF2-40B4-BE49-F238E27FC236}">
                <a16:creationId xmlns:a16="http://schemas.microsoft.com/office/drawing/2014/main" id="{921BB787-4089-A78F-DA93-4CD3B4218F69}"/>
              </a:ext>
            </a:extLst>
          </p:cNvPr>
          <p:cNvSpPr txBox="1">
            <a:spLocks noChangeArrowheads="1"/>
          </p:cNvSpPr>
          <p:nvPr/>
        </p:nvSpPr>
        <p:spPr bwMode="auto">
          <a:xfrm>
            <a:off x="5519738" y="1844676"/>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7220" name="Text Box 20">
            <a:extLst>
              <a:ext uri="{FF2B5EF4-FFF2-40B4-BE49-F238E27FC236}">
                <a16:creationId xmlns:a16="http://schemas.microsoft.com/office/drawing/2014/main" id="{6CD70D5D-0096-E4E0-92EC-EA7EBB09DEC6}"/>
              </a:ext>
            </a:extLst>
          </p:cNvPr>
          <p:cNvSpPr txBox="1">
            <a:spLocks noChangeArrowheads="1"/>
          </p:cNvSpPr>
          <p:nvPr/>
        </p:nvSpPr>
        <p:spPr bwMode="auto">
          <a:xfrm>
            <a:off x="6743700" y="1844676"/>
            <a:ext cx="522288"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3</a:t>
            </a:r>
          </a:p>
        </p:txBody>
      </p:sp>
      <p:sp>
        <p:nvSpPr>
          <p:cNvPr id="307221" name="Text Box 21">
            <a:extLst>
              <a:ext uri="{FF2B5EF4-FFF2-40B4-BE49-F238E27FC236}">
                <a16:creationId xmlns:a16="http://schemas.microsoft.com/office/drawing/2014/main" id="{C01DEFB0-031C-DD1B-FCD4-CE7D5DBAC1C4}"/>
              </a:ext>
            </a:extLst>
          </p:cNvPr>
          <p:cNvSpPr txBox="1">
            <a:spLocks noChangeArrowheads="1"/>
          </p:cNvSpPr>
          <p:nvPr/>
        </p:nvSpPr>
        <p:spPr bwMode="auto">
          <a:xfrm>
            <a:off x="5519738" y="2205039"/>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7222" name="Text Box 22">
            <a:extLst>
              <a:ext uri="{FF2B5EF4-FFF2-40B4-BE49-F238E27FC236}">
                <a16:creationId xmlns:a16="http://schemas.microsoft.com/office/drawing/2014/main" id="{47210441-57CB-95D1-D2CE-6D512D74DFC4}"/>
              </a:ext>
            </a:extLst>
          </p:cNvPr>
          <p:cNvSpPr txBox="1">
            <a:spLocks noChangeArrowheads="1"/>
          </p:cNvSpPr>
          <p:nvPr/>
        </p:nvSpPr>
        <p:spPr bwMode="auto">
          <a:xfrm>
            <a:off x="5519738" y="2492376"/>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4</a:t>
            </a:r>
          </a:p>
        </p:txBody>
      </p:sp>
      <p:sp>
        <p:nvSpPr>
          <p:cNvPr id="307223" name="Text Box 23">
            <a:extLst>
              <a:ext uri="{FF2B5EF4-FFF2-40B4-BE49-F238E27FC236}">
                <a16:creationId xmlns:a16="http://schemas.microsoft.com/office/drawing/2014/main" id="{72F17DBE-E6B5-09B9-CFE6-707176C3943C}"/>
              </a:ext>
            </a:extLst>
          </p:cNvPr>
          <p:cNvSpPr txBox="1">
            <a:spLocks noChangeArrowheads="1"/>
          </p:cNvSpPr>
          <p:nvPr/>
        </p:nvSpPr>
        <p:spPr bwMode="auto">
          <a:xfrm>
            <a:off x="6743700" y="2132014"/>
            <a:ext cx="522288"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2</a:t>
            </a:r>
          </a:p>
        </p:txBody>
      </p:sp>
      <p:sp>
        <p:nvSpPr>
          <p:cNvPr id="307224" name="Line 24">
            <a:extLst>
              <a:ext uri="{FF2B5EF4-FFF2-40B4-BE49-F238E27FC236}">
                <a16:creationId xmlns:a16="http://schemas.microsoft.com/office/drawing/2014/main" id="{AC0AC7F9-EC56-4D67-AEA9-9B6F835C8B60}"/>
              </a:ext>
            </a:extLst>
          </p:cNvPr>
          <p:cNvSpPr>
            <a:spLocks noChangeShapeType="1"/>
          </p:cNvSpPr>
          <p:nvPr/>
        </p:nvSpPr>
        <p:spPr bwMode="auto">
          <a:xfrm flipH="1">
            <a:off x="5159375" y="2852738"/>
            <a:ext cx="6477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5" name="Line 25">
            <a:extLst>
              <a:ext uri="{FF2B5EF4-FFF2-40B4-BE49-F238E27FC236}">
                <a16:creationId xmlns:a16="http://schemas.microsoft.com/office/drawing/2014/main" id="{38C12503-CD9C-BBEA-81B4-061E0D957A7E}"/>
              </a:ext>
            </a:extLst>
          </p:cNvPr>
          <p:cNvSpPr>
            <a:spLocks noChangeShapeType="1"/>
          </p:cNvSpPr>
          <p:nvPr/>
        </p:nvSpPr>
        <p:spPr bwMode="auto">
          <a:xfrm>
            <a:off x="4511675" y="162877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6" name="Line 26">
            <a:extLst>
              <a:ext uri="{FF2B5EF4-FFF2-40B4-BE49-F238E27FC236}">
                <a16:creationId xmlns:a16="http://schemas.microsoft.com/office/drawing/2014/main" id="{9484520F-E4E1-68E5-4135-E15515CF14B4}"/>
              </a:ext>
            </a:extLst>
          </p:cNvPr>
          <p:cNvSpPr>
            <a:spLocks noChangeShapeType="1"/>
          </p:cNvSpPr>
          <p:nvPr/>
        </p:nvSpPr>
        <p:spPr bwMode="auto">
          <a:xfrm>
            <a:off x="5807075" y="170021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7" name="Line 27">
            <a:extLst>
              <a:ext uri="{FF2B5EF4-FFF2-40B4-BE49-F238E27FC236}">
                <a16:creationId xmlns:a16="http://schemas.microsoft.com/office/drawing/2014/main" id="{9440815D-E373-F8E1-DEC2-200868C73849}"/>
              </a:ext>
            </a:extLst>
          </p:cNvPr>
          <p:cNvSpPr>
            <a:spLocks noChangeShapeType="1"/>
          </p:cNvSpPr>
          <p:nvPr/>
        </p:nvSpPr>
        <p:spPr bwMode="auto">
          <a:xfrm>
            <a:off x="7031038" y="162877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8" name="Text Box 28">
            <a:extLst>
              <a:ext uri="{FF2B5EF4-FFF2-40B4-BE49-F238E27FC236}">
                <a16:creationId xmlns:a16="http://schemas.microsoft.com/office/drawing/2014/main" id="{C758D867-FA02-5A2B-1B3E-F39928B2A1D7}"/>
              </a:ext>
            </a:extLst>
          </p:cNvPr>
          <p:cNvSpPr txBox="1">
            <a:spLocks noChangeArrowheads="1"/>
          </p:cNvSpPr>
          <p:nvPr/>
        </p:nvSpPr>
        <p:spPr bwMode="auto">
          <a:xfrm>
            <a:off x="4222750" y="3573464"/>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7229" name="Text Box 29">
            <a:extLst>
              <a:ext uri="{FF2B5EF4-FFF2-40B4-BE49-F238E27FC236}">
                <a16:creationId xmlns:a16="http://schemas.microsoft.com/office/drawing/2014/main" id="{5B7E70DD-5206-A839-2A2F-FCE0B5CCAA49}"/>
              </a:ext>
            </a:extLst>
          </p:cNvPr>
          <p:cNvSpPr txBox="1">
            <a:spLocks noChangeArrowheads="1"/>
          </p:cNvSpPr>
          <p:nvPr/>
        </p:nvSpPr>
        <p:spPr bwMode="auto">
          <a:xfrm>
            <a:off x="4727576" y="3573464"/>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7230" name="Line 30">
            <a:extLst>
              <a:ext uri="{FF2B5EF4-FFF2-40B4-BE49-F238E27FC236}">
                <a16:creationId xmlns:a16="http://schemas.microsoft.com/office/drawing/2014/main" id="{EDDFBEA3-8C7B-F8E8-DFFF-33A7E95E4166}"/>
              </a:ext>
            </a:extLst>
          </p:cNvPr>
          <p:cNvSpPr>
            <a:spLocks noChangeShapeType="1"/>
          </p:cNvSpPr>
          <p:nvPr/>
        </p:nvSpPr>
        <p:spPr bwMode="auto">
          <a:xfrm>
            <a:off x="4943475" y="32845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1" name="Oval 31">
            <a:extLst>
              <a:ext uri="{FF2B5EF4-FFF2-40B4-BE49-F238E27FC236}">
                <a16:creationId xmlns:a16="http://schemas.microsoft.com/office/drawing/2014/main" id="{173ED869-4802-58FB-2473-C590C9A12BC0}"/>
              </a:ext>
            </a:extLst>
          </p:cNvPr>
          <p:cNvSpPr>
            <a:spLocks noChangeArrowheads="1"/>
          </p:cNvSpPr>
          <p:nvPr/>
        </p:nvSpPr>
        <p:spPr bwMode="auto">
          <a:xfrm>
            <a:off x="5664200" y="4797425"/>
            <a:ext cx="431800" cy="431800"/>
          </a:xfrm>
          <a:prstGeom prst="ellipse">
            <a:avLst/>
          </a:prstGeom>
          <a:solidFill>
            <a:srgbClr val="00B0F0"/>
          </a:solidFill>
          <a:ln w="9525">
            <a:solidFill>
              <a:schemeClr val="tx1"/>
            </a:solidFill>
            <a:round/>
            <a:headEnd/>
            <a:tailEnd/>
          </a:ln>
          <a:effectLst/>
        </p:spPr>
        <p:txBody>
          <a:bodyPr wrap="none" anchor="ctr"/>
          <a:lstStyle/>
          <a:p>
            <a:pPr algn="ctr"/>
            <a:endParaRPr lang="en-US" altLang="en-US"/>
          </a:p>
        </p:txBody>
      </p:sp>
      <p:sp>
        <p:nvSpPr>
          <p:cNvPr id="307232" name="Line 32">
            <a:extLst>
              <a:ext uri="{FF2B5EF4-FFF2-40B4-BE49-F238E27FC236}">
                <a16:creationId xmlns:a16="http://schemas.microsoft.com/office/drawing/2014/main" id="{0073153B-4357-84E0-F2B8-6293F1E33481}"/>
              </a:ext>
            </a:extLst>
          </p:cNvPr>
          <p:cNvSpPr>
            <a:spLocks noChangeShapeType="1"/>
          </p:cNvSpPr>
          <p:nvPr/>
        </p:nvSpPr>
        <p:spPr bwMode="auto">
          <a:xfrm flipH="1">
            <a:off x="6024564" y="2492375"/>
            <a:ext cx="935037" cy="2376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3" name="Text Box 33">
            <a:extLst>
              <a:ext uri="{FF2B5EF4-FFF2-40B4-BE49-F238E27FC236}">
                <a16:creationId xmlns:a16="http://schemas.microsoft.com/office/drawing/2014/main" id="{4115C93F-CC1A-6B57-273F-2690DA657643}"/>
              </a:ext>
            </a:extLst>
          </p:cNvPr>
          <p:cNvSpPr txBox="1">
            <a:spLocks noChangeArrowheads="1"/>
          </p:cNvSpPr>
          <p:nvPr/>
        </p:nvSpPr>
        <p:spPr bwMode="auto">
          <a:xfrm>
            <a:off x="4800600" y="494188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 y</a:t>
            </a:r>
          </a:p>
        </p:txBody>
      </p:sp>
      <p:sp>
        <p:nvSpPr>
          <p:cNvPr id="307234" name="Text Box 34">
            <a:extLst>
              <a:ext uri="{FF2B5EF4-FFF2-40B4-BE49-F238E27FC236}">
                <a16:creationId xmlns:a16="http://schemas.microsoft.com/office/drawing/2014/main" id="{353C6650-CA84-E8D1-6159-6546206BBE4A}"/>
              </a:ext>
            </a:extLst>
          </p:cNvPr>
          <p:cNvSpPr txBox="1">
            <a:spLocks noChangeArrowheads="1"/>
          </p:cNvSpPr>
          <p:nvPr/>
        </p:nvSpPr>
        <p:spPr bwMode="auto">
          <a:xfrm>
            <a:off x="4995863" y="553085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1</a:t>
            </a:r>
          </a:p>
        </p:txBody>
      </p:sp>
      <p:sp>
        <p:nvSpPr>
          <p:cNvPr id="307235" name="Text Box 35">
            <a:extLst>
              <a:ext uri="{FF2B5EF4-FFF2-40B4-BE49-F238E27FC236}">
                <a16:creationId xmlns:a16="http://schemas.microsoft.com/office/drawing/2014/main" id="{0D996A2E-7029-457D-317C-EFCFA4A702FA}"/>
              </a:ext>
            </a:extLst>
          </p:cNvPr>
          <p:cNvSpPr txBox="1">
            <a:spLocks noChangeArrowheads="1"/>
          </p:cNvSpPr>
          <p:nvPr/>
        </p:nvSpPr>
        <p:spPr bwMode="auto">
          <a:xfrm>
            <a:off x="5500688" y="5530851"/>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1  2</a:t>
            </a:r>
          </a:p>
        </p:txBody>
      </p:sp>
      <p:sp>
        <p:nvSpPr>
          <p:cNvPr id="307236" name="Text Box 36">
            <a:extLst>
              <a:ext uri="{FF2B5EF4-FFF2-40B4-BE49-F238E27FC236}">
                <a16:creationId xmlns:a16="http://schemas.microsoft.com/office/drawing/2014/main" id="{4F6CD627-AA08-FBDE-2135-BB4B785BA86A}"/>
              </a:ext>
            </a:extLst>
          </p:cNvPr>
          <p:cNvSpPr txBox="1">
            <a:spLocks noChangeArrowheads="1"/>
          </p:cNvSpPr>
          <p:nvPr/>
        </p:nvSpPr>
        <p:spPr bwMode="auto">
          <a:xfrm>
            <a:off x="6221414" y="5530851"/>
            <a:ext cx="522287"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2</a:t>
            </a:r>
          </a:p>
        </p:txBody>
      </p:sp>
      <p:sp>
        <p:nvSpPr>
          <p:cNvPr id="307237" name="Line 37">
            <a:extLst>
              <a:ext uri="{FF2B5EF4-FFF2-40B4-BE49-F238E27FC236}">
                <a16:creationId xmlns:a16="http://schemas.microsoft.com/office/drawing/2014/main" id="{9AE136EE-89DE-718E-F478-D5985B36602A}"/>
              </a:ext>
            </a:extLst>
          </p:cNvPr>
          <p:cNvSpPr>
            <a:spLocks noChangeShapeType="1"/>
          </p:cNvSpPr>
          <p:nvPr/>
        </p:nvSpPr>
        <p:spPr bwMode="auto">
          <a:xfrm>
            <a:off x="5807075" y="6165851"/>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8" name="Line 38">
            <a:extLst>
              <a:ext uri="{FF2B5EF4-FFF2-40B4-BE49-F238E27FC236}">
                <a16:creationId xmlns:a16="http://schemas.microsoft.com/office/drawing/2014/main" id="{1A0D55DB-426A-E139-6D46-59C2C5700F19}"/>
              </a:ext>
            </a:extLst>
          </p:cNvPr>
          <p:cNvSpPr>
            <a:spLocks noChangeShapeType="1"/>
          </p:cNvSpPr>
          <p:nvPr/>
        </p:nvSpPr>
        <p:spPr bwMode="auto">
          <a:xfrm>
            <a:off x="5880100" y="5229226"/>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9" name="AutoShape 39">
            <a:extLst>
              <a:ext uri="{FF2B5EF4-FFF2-40B4-BE49-F238E27FC236}">
                <a16:creationId xmlns:a16="http://schemas.microsoft.com/office/drawing/2014/main" id="{8DC4E0C0-952B-49DE-39B5-C129B7C7E2E4}"/>
              </a:ext>
            </a:extLst>
          </p:cNvPr>
          <p:cNvSpPr>
            <a:spLocks/>
          </p:cNvSpPr>
          <p:nvPr/>
        </p:nvSpPr>
        <p:spPr bwMode="auto">
          <a:xfrm>
            <a:off x="7464425" y="1773238"/>
            <a:ext cx="215900" cy="8636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0" name="AutoShape 40">
            <a:extLst>
              <a:ext uri="{FF2B5EF4-FFF2-40B4-BE49-F238E27FC236}">
                <a16:creationId xmlns:a16="http://schemas.microsoft.com/office/drawing/2014/main" id="{B77EDEB5-8A1B-9498-AF98-272492E3DE9C}"/>
              </a:ext>
            </a:extLst>
          </p:cNvPr>
          <p:cNvSpPr>
            <a:spLocks/>
          </p:cNvSpPr>
          <p:nvPr/>
        </p:nvSpPr>
        <p:spPr bwMode="auto">
          <a:xfrm>
            <a:off x="6959600" y="3357563"/>
            <a:ext cx="215900" cy="12954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1" name="Text Box 41">
            <a:extLst>
              <a:ext uri="{FF2B5EF4-FFF2-40B4-BE49-F238E27FC236}">
                <a16:creationId xmlns:a16="http://schemas.microsoft.com/office/drawing/2014/main" id="{BC57C59A-41DE-1DD8-A763-39DE358F1A85}"/>
              </a:ext>
            </a:extLst>
          </p:cNvPr>
          <p:cNvSpPr txBox="1">
            <a:spLocks noChangeArrowheads="1"/>
          </p:cNvSpPr>
          <p:nvPr/>
        </p:nvSpPr>
        <p:spPr bwMode="auto">
          <a:xfrm>
            <a:off x="5634038" y="47625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7242" name="Line 42">
            <a:extLst>
              <a:ext uri="{FF2B5EF4-FFF2-40B4-BE49-F238E27FC236}">
                <a16:creationId xmlns:a16="http://schemas.microsoft.com/office/drawing/2014/main" id="{23D9ACB0-F8CE-080C-056D-7197C9531F1D}"/>
              </a:ext>
            </a:extLst>
          </p:cNvPr>
          <p:cNvSpPr>
            <a:spLocks noChangeShapeType="1"/>
          </p:cNvSpPr>
          <p:nvPr/>
        </p:nvSpPr>
        <p:spPr bwMode="auto">
          <a:xfrm>
            <a:off x="5880100" y="83661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3" name="Text Box 43">
            <a:extLst>
              <a:ext uri="{FF2B5EF4-FFF2-40B4-BE49-F238E27FC236}">
                <a16:creationId xmlns:a16="http://schemas.microsoft.com/office/drawing/2014/main" id="{EDB051BA-8074-6438-3F04-17AD54681DE9}"/>
              </a:ext>
            </a:extLst>
          </p:cNvPr>
          <p:cNvSpPr txBox="1">
            <a:spLocks noChangeArrowheads="1"/>
          </p:cNvSpPr>
          <p:nvPr/>
        </p:nvSpPr>
        <p:spPr bwMode="auto">
          <a:xfrm>
            <a:off x="4224338" y="213360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7244" name="Line 44">
            <a:extLst>
              <a:ext uri="{FF2B5EF4-FFF2-40B4-BE49-F238E27FC236}">
                <a16:creationId xmlns:a16="http://schemas.microsoft.com/office/drawing/2014/main" id="{AFD42072-AE22-616D-ED2F-F05776A50DE4}"/>
              </a:ext>
            </a:extLst>
          </p:cNvPr>
          <p:cNvSpPr>
            <a:spLocks noChangeShapeType="1"/>
          </p:cNvSpPr>
          <p:nvPr/>
        </p:nvSpPr>
        <p:spPr bwMode="auto">
          <a:xfrm>
            <a:off x="4511676" y="2492376"/>
            <a:ext cx="28892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5" name="Text Box 45">
            <a:extLst>
              <a:ext uri="{FF2B5EF4-FFF2-40B4-BE49-F238E27FC236}">
                <a16:creationId xmlns:a16="http://schemas.microsoft.com/office/drawing/2014/main" id="{E0034569-F320-2134-740D-C92CDA678B6B}"/>
              </a:ext>
            </a:extLst>
          </p:cNvPr>
          <p:cNvSpPr txBox="1">
            <a:spLocks noChangeArrowheads="1"/>
          </p:cNvSpPr>
          <p:nvPr/>
        </p:nvSpPr>
        <p:spPr bwMode="auto">
          <a:xfrm>
            <a:off x="5232400" y="476251"/>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7246" name="Text Box 46">
            <a:extLst>
              <a:ext uri="{FF2B5EF4-FFF2-40B4-BE49-F238E27FC236}">
                <a16:creationId xmlns:a16="http://schemas.microsoft.com/office/drawing/2014/main" id="{3B2700F0-EFB6-A3FD-CBC3-28E629775A38}"/>
              </a:ext>
            </a:extLst>
          </p:cNvPr>
          <p:cNvSpPr txBox="1">
            <a:spLocks noChangeArrowheads="1"/>
          </p:cNvSpPr>
          <p:nvPr/>
        </p:nvSpPr>
        <p:spPr bwMode="auto">
          <a:xfrm>
            <a:off x="3863975" y="2133601"/>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7247" name="Text Box 47">
            <a:extLst>
              <a:ext uri="{FF2B5EF4-FFF2-40B4-BE49-F238E27FC236}">
                <a16:creationId xmlns:a16="http://schemas.microsoft.com/office/drawing/2014/main" id="{18AB145A-2BFE-19FB-97C2-E58436701C93}"/>
              </a:ext>
            </a:extLst>
          </p:cNvPr>
          <p:cNvSpPr txBox="1">
            <a:spLocks noChangeArrowheads="1"/>
          </p:cNvSpPr>
          <p:nvPr/>
        </p:nvSpPr>
        <p:spPr bwMode="auto">
          <a:xfrm>
            <a:off x="5014913" y="5891214"/>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7248" name="Text Box 48">
            <a:extLst>
              <a:ext uri="{FF2B5EF4-FFF2-40B4-BE49-F238E27FC236}">
                <a16:creationId xmlns:a16="http://schemas.microsoft.com/office/drawing/2014/main" id="{EF270B8D-2BD3-72AC-94F4-2AA43D080EF8}"/>
              </a:ext>
            </a:extLst>
          </p:cNvPr>
          <p:cNvSpPr txBox="1">
            <a:spLocks noChangeArrowheads="1"/>
          </p:cNvSpPr>
          <p:nvPr/>
        </p:nvSpPr>
        <p:spPr bwMode="auto">
          <a:xfrm>
            <a:off x="5519738" y="5891214"/>
            <a:ext cx="760412"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7249" name="Text Box 49">
            <a:extLst>
              <a:ext uri="{FF2B5EF4-FFF2-40B4-BE49-F238E27FC236}">
                <a16:creationId xmlns:a16="http://schemas.microsoft.com/office/drawing/2014/main" id="{01B659C2-8818-C89A-CE35-1B71FFDB64EF}"/>
              </a:ext>
            </a:extLst>
          </p:cNvPr>
          <p:cNvSpPr txBox="1">
            <a:spLocks noChangeArrowheads="1"/>
          </p:cNvSpPr>
          <p:nvPr/>
        </p:nvSpPr>
        <p:spPr bwMode="auto">
          <a:xfrm>
            <a:off x="6240464" y="5891214"/>
            <a:ext cx="522287"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c  3</a:t>
            </a:r>
          </a:p>
        </p:txBody>
      </p:sp>
      <p:sp>
        <p:nvSpPr>
          <p:cNvPr id="307250" name="Text Box 50">
            <a:extLst>
              <a:ext uri="{FF2B5EF4-FFF2-40B4-BE49-F238E27FC236}">
                <a16:creationId xmlns:a16="http://schemas.microsoft.com/office/drawing/2014/main" id="{B1F67915-9FA2-17DA-8F8B-BF53447DA903}"/>
              </a:ext>
            </a:extLst>
          </p:cNvPr>
          <p:cNvSpPr txBox="1">
            <a:spLocks noChangeArrowheads="1"/>
          </p:cNvSpPr>
          <p:nvPr/>
        </p:nvSpPr>
        <p:spPr bwMode="auto">
          <a:xfrm>
            <a:off x="4222750" y="3860801"/>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7251" name="Text Box 51">
            <a:extLst>
              <a:ext uri="{FF2B5EF4-FFF2-40B4-BE49-F238E27FC236}">
                <a16:creationId xmlns:a16="http://schemas.microsoft.com/office/drawing/2014/main" id="{3AEF2B5F-47B8-EE96-B744-BB7E833A28D5}"/>
              </a:ext>
            </a:extLst>
          </p:cNvPr>
          <p:cNvSpPr txBox="1">
            <a:spLocks noChangeArrowheads="1"/>
          </p:cNvSpPr>
          <p:nvPr/>
        </p:nvSpPr>
        <p:spPr bwMode="auto">
          <a:xfrm>
            <a:off x="4727576" y="3860801"/>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3</a:t>
            </a:r>
          </a:p>
        </p:txBody>
      </p:sp>
      <p:sp>
        <p:nvSpPr>
          <p:cNvPr id="307252" name="Text Box 52">
            <a:extLst>
              <a:ext uri="{FF2B5EF4-FFF2-40B4-BE49-F238E27FC236}">
                <a16:creationId xmlns:a16="http://schemas.microsoft.com/office/drawing/2014/main" id="{2CF8214A-0602-48CF-AFC7-4C0E6A42FB34}"/>
              </a:ext>
            </a:extLst>
          </p:cNvPr>
          <p:cNvSpPr txBox="1">
            <a:spLocks noChangeArrowheads="1"/>
          </p:cNvSpPr>
          <p:nvPr/>
        </p:nvSpPr>
        <p:spPr bwMode="auto">
          <a:xfrm>
            <a:off x="4222750" y="4221164"/>
            <a:ext cx="533400"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a  2</a:t>
            </a:r>
          </a:p>
        </p:txBody>
      </p:sp>
      <p:sp>
        <p:nvSpPr>
          <p:cNvPr id="307253" name="Text Box 53">
            <a:extLst>
              <a:ext uri="{FF2B5EF4-FFF2-40B4-BE49-F238E27FC236}">
                <a16:creationId xmlns:a16="http://schemas.microsoft.com/office/drawing/2014/main" id="{93F75531-D6F3-D7E5-2BF9-B2270AD9AE63}"/>
              </a:ext>
            </a:extLst>
          </p:cNvPr>
          <p:cNvSpPr txBox="1">
            <a:spLocks noChangeArrowheads="1"/>
          </p:cNvSpPr>
          <p:nvPr/>
        </p:nvSpPr>
        <p:spPr bwMode="auto">
          <a:xfrm>
            <a:off x="4727576" y="4221164"/>
            <a:ext cx="760413" cy="34607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en-US" sz="1600"/>
              <a:t>b  2  4</a:t>
            </a:r>
          </a:p>
        </p:txBody>
      </p:sp>
      <p:sp>
        <p:nvSpPr>
          <p:cNvPr id="307254" name="Line 54">
            <a:extLst>
              <a:ext uri="{FF2B5EF4-FFF2-40B4-BE49-F238E27FC236}">
                <a16:creationId xmlns:a16="http://schemas.microsoft.com/office/drawing/2014/main" id="{8A232DDE-ADFF-BD47-7509-EE99D3AC970F}"/>
              </a:ext>
            </a:extLst>
          </p:cNvPr>
          <p:cNvSpPr>
            <a:spLocks noChangeShapeType="1"/>
          </p:cNvSpPr>
          <p:nvPr/>
        </p:nvSpPr>
        <p:spPr bwMode="auto">
          <a:xfrm>
            <a:off x="5016500" y="4581525"/>
            <a:ext cx="719138"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5" name="Text Box 55">
            <a:extLst>
              <a:ext uri="{FF2B5EF4-FFF2-40B4-BE49-F238E27FC236}">
                <a16:creationId xmlns:a16="http://schemas.microsoft.com/office/drawing/2014/main" id="{3CE51EA1-63BD-2F37-6647-68F858202069}"/>
              </a:ext>
            </a:extLst>
          </p:cNvPr>
          <p:cNvSpPr txBox="1">
            <a:spLocks noChangeArrowheads="1"/>
          </p:cNvSpPr>
          <p:nvPr/>
        </p:nvSpPr>
        <p:spPr bwMode="auto">
          <a:xfrm>
            <a:off x="3792538" y="422116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7256" name="Text Box 56">
            <a:extLst>
              <a:ext uri="{FF2B5EF4-FFF2-40B4-BE49-F238E27FC236}">
                <a16:creationId xmlns:a16="http://schemas.microsoft.com/office/drawing/2014/main" id="{EA35B017-A0BB-4784-24DB-1DA519D84F2F}"/>
              </a:ext>
            </a:extLst>
          </p:cNvPr>
          <p:cNvSpPr txBox="1">
            <a:spLocks noChangeArrowheads="1"/>
          </p:cNvSpPr>
          <p:nvPr/>
        </p:nvSpPr>
        <p:spPr bwMode="auto">
          <a:xfrm>
            <a:off x="3792538" y="3860801"/>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7257" name="Text Box 57">
            <a:extLst>
              <a:ext uri="{FF2B5EF4-FFF2-40B4-BE49-F238E27FC236}">
                <a16:creationId xmlns:a16="http://schemas.microsoft.com/office/drawing/2014/main" id="{195B4451-9A32-7E30-B808-20823FC086F7}"/>
              </a:ext>
            </a:extLst>
          </p:cNvPr>
          <p:cNvSpPr txBox="1">
            <a:spLocks noChangeArrowheads="1"/>
          </p:cNvSpPr>
          <p:nvPr/>
        </p:nvSpPr>
        <p:spPr bwMode="auto">
          <a:xfrm>
            <a:off x="4583113" y="5876926"/>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6600"/>
                </a:solidFill>
              </a:rPr>
              <a:t>-</a:t>
            </a:r>
          </a:p>
        </p:txBody>
      </p:sp>
      <p:sp>
        <p:nvSpPr>
          <p:cNvPr id="307258" name="Rectangle 58">
            <a:extLst>
              <a:ext uri="{FF2B5EF4-FFF2-40B4-BE49-F238E27FC236}">
                <a16:creationId xmlns:a16="http://schemas.microsoft.com/office/drawing/2014/main" id="{CC099257-3514-C414-EB49-9CC0D1435F75}"/>
              </a:ext>
            </a:extLst>
          </p:cNvPr>
          <p:cNvSpPr>
            <a:spLocks noChangeArrowheads="1"/>
          </p:cNvSpPr>
          <p:nvPr/>
        </p:nvSpPr>
        <p:spPr bwMode="auto">
          <a:xfrm>
            <a:off x="8183563" y="5229226"/>
            <a:ext cx="2303462" cy="1368425"/>
          </a:xfrm>
          <a:prstGeom prst="rect">
            <a:avLst/>
          </a:prstGeom>
          <a:noFill/>
          <a:ln w="9525">
            <a:solidFill>
              <a:srgbClr val="006699"/>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rgbClr val="006699"/>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FF0000"/>
              </a:buClr>
              <a:buSzPct val="150000"/>
              <a:buChar char="•"/>
              <a:defRPr sz="2800">
                <a:solidFill>
                  <a:schemeClr val="tx1"/>
                </a:solidFill>
                <a:latin typeface="Arial" panose="020B0604020202020204" pitchFamily="34" charset="0"/>
              </a:defRPr>
            </a:lvl2pPr>
            <a:lvl3pPr marL="1143000" indent="-228600">
              <a:spcBef>
                <a:spcPct val="20000"/>
              </a:spcBef>
              <a:buClr>
                <a:srgbClr val="66CCFF"/>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0" hangingPunct="0">
              <a:lnSpc>
                <a:spcPct val="80000"/>
              </a:lnSpc>
              <a:spcBef>
                <a:spcPct val="15000"/>
              </a:spcBef>
              <a:buFont typeface="Wingdings" panose="05000000000000000000" pitchFamily="2" charset="2"/>
              <a:buNone/>
            </a:pPr>
            <a:r>
              <a:rPr lang="en-US" altLang="en-US" sz="1800" dirty="0"/>
              <a:t>(</a:t>
            </a:r>
            <a:r>
              <a:rPr lang="en-US" altLang="en-US" sz="1800" dirty="0" err="1">
                <a:solidFill>
                  <a:srgbClr val="FF6600"/>
                </a:solidFill>
              </a:rPr>
              <a:t>defrule</a:t>
            </a:r>
            <a:r>
              <a:rPr lang="en-US" altLang="en-US" sz="1800" dirty="0"/>
              <a:t>  </a:t>
            </a:r>
            <a:r>
              <a:rPr lang="en-US" altLang="en-US" sz="1800" b="1" dirty="0">
                <a:solidFill>
                  <a:srgbClr val="2D2D8A"/>
                </a:solidFill>
              </a:rPr>
              <a:t>show-act</a:t>
            </a:r>
          </a:p>
          <a:p>
            <a:pPr eaLnBrk="0" hangingPunct="0">
              <a:lnSpc>
                <a:spcPct val="80000"/>
              </a:lnSpc>
              <a:spcBef>
                <a:spcPct val="15000"/>
              </a:spcBef>
              <a:buFont typeface="Wingdings" panose="05000000000000000000" pitchFamily="2" charset="2"/>
              <a:buNone/>
            </a:pPr>
            <a:r>
              <a:rPr lang="en-US" altLang="en-US" sz="1800" dirty="0"/>
              <a:t>	 (a  ?x)</a:t>
            </a:r>
          </a:p>
          <a:p>
            <a:pPr eaLnBrk="0" hangingPunct="0">
              <a:lnSpc>
                <a:spcPct val="80000"/>
              </a:lnSpc>
              <a:spcBef>
                <a:spcPct val="15000"/>
              </a:spcBef>
              <a:buFont typeface="Wingdings" panose="05000000000000000000" pitchFamily="2" charset="2"/>
              <a:buNone/>
            </a:pPr>
            <a:r>
              <a:rPr lang="en-US" altLang="en-US" sz="1800" dirty="0"/>
              <a:t>	 (b  ?x  ?y) </a:t>
            </a:r>
          </a:p>
          <a:p>
            <a:pPr eaLnBrk="0" hangingPunct="0">
              <a:lnSpc>
                <a:spcPct val="80000"/>
              </a:lnSpc>
              <a:spcBef>
                <a:spcPct val="15000"/>
              </a:spcBef>
              <a:buFont typeface="Wingdings" panose="05000000000000000000" pitchFamily="2" charset="2"/>
              <a:buNone/>
            </a:pPr>
            <a:r>
              <a:rPr lang="en-US" altLang="en-US" sz="1800" dirty="0"/>
              <a:t>	 (c  ?y  ?z)</a:t>
            </a:r>
          </a:p>
          <a:p>
            <a:pPr eaLnBrk="0" hangingPunct="0">
              <a:lnSpc>
                <a:spcPct val="80000"/>
              </a:lnSpc>
              <a:spcBef>
                <a:spcPct val="15000"/>
              </a:spcBef>
              <a:buFont typeface="Wingdings" panose="05000000000000000000" pitchFamily="2" charset="2"/>
              <a:buNone/>
            </a:pPr>
            <a:r>
              <a:rPr lang="en-US" altLang="en-US" sz="1800" dirty="0"/>
              <a:t>=&gt; …</a:t>
            </a:r>
            <a:endParaRPr lang="en-US" alt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ED05-565A-740F-6586-7484AE124D5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CC1636A-5372-43A5-5E50-0DF2E772587F}"/>
              </a:ext>
            </a:extLst>
          </p:cNvPr>
          <p:cNvSpPr>
            <a:spLocks noGrp="1"/>
          </p:cNvSpPr>
          <p:nvPr>
            <p:ph idx="1"/>
          </p:nvPr>
        </p:nvSpPr>
        <p:spPr>
          <a:xfrm>
            <a:off x="406400" y="1177926"/>
            <a:ext cx="7521643" cy="4975223"/>
          </a:xfrm>
        </p:spPr>
        <p:txBody>
          <a:bodyPr/>
          <a:lstStyle/>
          <a:p>
            <a:r>
              <a:rPr lang="en-US" sz="2400" dirty="0"/>
              <a:t>PR1:  (has-goal ?x simplify), (expression ?x 0 + ?y) </a:t>
            </a:r>
            <a:r>
              <a:rPr lang="el-GR" sz="2400" dirty="0"/>
              <a:t>⇒</a:t>
            </a:r>
            <a:r>
              <a:rPr lang="en-US" sz="2400" dirty="0"/>
              <a:t>  ....</a:t>
            </a:r>
          </a:p>
          <a:p>
            <a:r>
              <a:rPr lang="en-US" sz="2400" dirty="0"/>
              <a:t>PR2:  (has-goal ?x simplify), (expression ?x 0 * ?y) </a:t>
            </a:r>
            <a:r>
              <a:rPr lang="el-GR" sz="2400" dirty="0"/>
              <a:t>⇒</a:t>
            </a:r>
            <a:r>
              <a:rPr lang="en-US" sz="2400" dirty="0"/>
              <a:t>  ....</a:t>
            </a:r>
          </a:p>
          <a:p>
            <a:endParaRPr lang="en-US" sz="2400" dirty="0"/>
          </a:p>
          <a:p>
            <a:r>
              <a:rPr lang="en-US" sz="2400" dirty="0"/>
              <a:t>WM: </a:t>
            </a:r>
          </a:p>
          <a:p>
            <a:pPr marL="400021" lvl="1" indent="0">
              <a:buNone/>
            </a:pPr>
            <a:r>
              <a:rPr lang="en-US" sz="2000" dirty="0"/>
              <a:t>(has-goal e1 simplicity)</a:t>
            </a:r>
          </a:p>
          <a:p>
            <a:pPr marL="400021" lvl="1" indent="0">
              <a:buNone/>
            </a:pPr>
            <a:r>
              <a:rPr lang="en-US" sz="2000" dirty="0"/>
              <a:t>(expression e1 0 + 3)</a:t>
            </a:r>
          </a:p>
          <a:p>
            <a:pPr marL="400021" lvl="1" indent="0">
              <a:buNone/>
            </a:pPr>
            <a:r>
              <a:rPr lang="en-US" sz="2000" dirty="0"/>
              <a:t>(has-goal e2 simplicity)</a:t>
            </a:r>
          </a:p>
          <a:p>
            <a:pPr marL="400021" lvl="1" indent="0">
              <a:buNone/>
            </a:pPr>
            <a:r>
              <a:rPr lang="en-US" sz="2000" dirty="0"/>
              <a:t>(expression e2 0 + 5)</a:t>
            </a:r>
          </a:p>
          <a:p>
            <a:pPr marL="400021" lvl="1" indent="0">
              <a:buNone/>
            </a:pPr>
            <a:r>
              <a:rPr lang="en-US" sz="2000" dirty="0"/>
              <a:t>(has-goal e3 simplicity)</a:t>
            </a:r>
          </a:p>
          <a:p>
            <a:pPr marL="400021" lvl="1" indent="0">
              <a:buNone/>
            </a:pPr>
            <a:r>
              <a:rPr lang="en-US" sz="2000" dirty="0"/>
              <a:t>(expression e3 0 * 2)</a:t>
            </a:r>
          </a:p>
          <a:p>
            <a:endParaRPr lang="en-US" sz="2400" dirty="0"/>
          </a:p>
        </p:txBody>
      </p:sp>
      <p:sp>
        <p:nvSpPr>
          <p:cNvPr id="5" name="Oval 4">
            <a:extLst>
              <a:ext uri="{FF2B5EF4-FFF2-40B4-BE49-F238E27FC236}">
                <a16:creationId xmlns:a16="http://schemas.microsoft.com/office/drawing/2014/main" id="{2E1A3B9A-3877-16BA-BA16-398F6DA8D15C}"/>
              </a:ext>
            </a:extLst>
          </p:cNvPr>
          <p:cNvSpPr/>
          <p:nvPr/>
        </p:nvSpPr>
        <p:spPr>
          <a:xfrm>
            <a:off x="4617396" y="3173649"/>
            <a:ext cx="1754221"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Has-goal</a:t>
            </a:r>
          </a:p>
        </p:txBody>
      </p:sp>
      <p:sp>
        <p:nvSpPr>
          <p:cNvPr id="6" name="Oval 5">
            <a:extLst>
              <a:ext uri="{FF2B5EF4-FFF2-40B4-BE49-F238E27FC236}">
                <a16:creationId xmlns:a16="http://schemas.microsoft.com/office/drawing/2014/main" id="{3BBE4D7F-D796-78AB-F5E5-2D168D9DEF05}"/>
              </a:ext>
            </a:extLst>
          </p:cNvPr>
          <p:cNvSpPr/>
          <p:nvPr/>
        </p:nvSpPr>
        <p:spPr>
          <a:xfrm>
            <a:off x="7050932" y="3154835"/>
            <a:ext cx="2151434"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expression *</a:t>
            </a:r>
          </a:p>
        </p:txBody>
      </p:sp>
      <p:sp>
        <p:nvSpPr>
          <p:cNvPr id="7" name="Oval 6">
            <a:extLst>
              <a:ext uri="{FF2B5EF4-FFF2-40B4-BE49-F238E27FC236}">
                <a16:creationId xmlns:a16="http://schemas.microsoft.com/office/drawing/2014/main" id="{1930C514-F163-40AF-9555-FB5F09232DFE}"/>
              </a:ext>
            </a:extLst>
          </p:cNvPr>
          <p:cNvSpPr/>
          <p:nvPr/>
        </p:nvSpPr>
        <p:spPr>
          <a:xfrm>
            <a:off x="9870333" y="3173649"/>
            <a:ext cx="2151434"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expression +</a:t>
            </a:r>
          </a:p>
        </p:txBody>
      </p:sp>
      <p:sp>
        <p:nvSpPr>
          <p:cNvPr id="8" name="Oval 7">
            <a:extLst>
              <a:ext uri="{FF2B5EF4-FFF2-40B4-BE49-F238E27FC236}">
                <a16:creationId xmlns:a16="http://schemas.microsoft.com/office/drawing/2014/main" id="{DF3F8F27-ABBE-01DD-960E-77CABF87A399}"/>
              </a:ext>
            </a:extLst>
          </p:cNvPr>
          <p:cNvSpPr/>
          <p:nvPr/>
        </p:nvSpPr>
        <p:spPr>
          <a:xfrm>
            <a:off x="6371617" y="4521402"/>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E79FEF1-8F93-11AA-2445-6092A20AC9B0}"/>
              </a:ext>
            </a:extLst>
          </p:cNvPr>
          <p:cNvCxnSpPr>
            <a:cxnSpLocks/>
            <a:stCxn id="5" idx="4"/>
            <a:endCxn id="8" idx="0"/>
          </p:cNvCxnSpPr>
          <p:nvPr/>
        </p:nvCxnSpPr>
        <p:spPr>
          <a:xfrm>
            <a:off x="5494507" y="3684351"/>
            <a:ext cx="1248383" cy="8370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94330CCF-3B4A-C46E-4891-2BBF36E5329A}"/>
              </a:ext>
            </a:extLst>
          </p:cNvPr>
          <p:cNvCxnSpPr>
            <a:cxnSpLocks/>
            <a:stCxn id="6" idx="4"/>
            <a:endCxn id="8" idx="0"/>
          </p:cNvCxnSpPr>
          <p:nvPr/>
        </p:nvCxnSpPr>
        <p:spPr>
          <a:xfrm flipH="1">
            <a:off x="6742890" y="3665537"/>
            <a:ext cx="1383759" cy="8558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Oval 16">
            <a:extLst>
              <a:ext uri="{FF2B5EF4-FFF2-40B4-BE49-F238E27FC236}">
                <a16:creationId xmlns:a16="http://schemas.microsoft.com/office/drawing/2014/main" id="{A9BB5EEB-83CF-BBAC-EA96-F6E7F65EB85F}"/>
              </a:ext>
            </a:extLst>
          </p:cNvPr>
          <p:cNvSpPr/>
          <p:nvPr/>
        </p:nvSpPr>
        <p:spPr>
          <a:xfrm>
            <a:off x="9003759" y="4521402"/>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85E43046-529E-3469-501C-3BAA6F805C39}"/>
              </a:ext>
            </a:extLst>
          </p:cNvPr>
          <p:cNvCxnSpPr>
            <a:cxnSpLocks/>
            <a:stCxn id="5" idx="4"/>
            <a:endCxn id="17" idx="0"/>
          </p:cNvCxnSpPr>
          <p:nvPr/>
        </p:nvCxnSpPr>
        <p:spPr>
          <a:xfrm>
            <a:off x="5494507" y="3684351"/>
            <a:ext cx="3880525" cy="8370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B63DE0EB-CF9F-DBDD-32F5-2593C486772E}"/>
              </a:ext>
            </a:extLst>
          </p:cNvPr>
          <p:cNvCxnSpPr>
            <a:cxnSpLocks/>
            <a:stCxn id="7" idx="4"/>
            <a:endCxn id="17" idx="0"/>
          </p:cNvCxnSpPr>
          <p:nvPr/>
        </p:nvCxnSpPr>
        <p:spPr>
          <a:xfrm flipH="1">
            <a:off x="9375032" y="3684351"/>
            <a:ext cx="1571018" cy="8370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6D2C2DDA-B386-50AF-E6EA-91D111497D9C}"/>
              </a:ext>
            </a:extLst>
          </p:cNvPr>
          <p:cNvCxnSpPr>
            <a:cxnSpLocks/>
            <a:stCxn id="8" idx="4"/>
            <a:endCxn id="27" idx="0"/>
          </p:cNvCxnSpPr>
          <p:nvPr/>
        </p:nvCxnSpPr>
        <p:spPr>
          <a:xfrm>
            <a:off x="6742890" y="5163428"/>
            <a:ext cx="1" cy="5166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B2042AED-930F-AFE2-E0BF-0D09B9931200}"/>
              </a:ext>
            </a:extLst>
          </p:cNvPr>
          <p:cNvCxnSpPr>
            <a:cxnSpLocks/>
            <a:stCxn id="17" idx="4"/>
            <a:endCxn id="29" idx="0"/>
          </p:cNvCxnSpPr>
          <p:nvPr/>
        </p:nvCxnSpPr>
        <p:spPr>
          <a:xfrm>
            <a:off x="9375032" y="5163428"/>
            <a:ext cx="1" cy="5166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4648BFCB-E50D-3D4F-AB5B-82DA04FE3BD3}"/>
              </a:ext>
            </a:extLst>
          </p:cNvPr>
          <p:cNvSpPr txBox="1"/>
          <p:nvPr/>
        </p:nvSpPr>
        <p:spPr>
          <a:xfrm>
            <a:off x="6371620" y="5680074"/>
            <a:ext cx="742542" cy="369332"/>
          </a:xfrm>
          <a:prstGeom prst="rect">
            <a:avLst/>
          </a:prstGeom>
          <a:noFill/>
        </p:spPr>
        <p:txBody>
          <a:bodyPr wrap="square" rtlCol="0">
            <a:spAutoFit/>
          </a:bodyPr>
          <a:lstStyle/>
          <a:p>
            <a:pPr algn="ctr"/>
            <a:r>
              <a:rPr lang="en-US" dirty="0"/>
              <a:t>PR2</a:t>
            </a:r>
          </a:p>
        </p:txBody>
      </p:sp>
      <p:sp>
        <p:nvSpPr>
          <p:cNvPr id="29" name="TextBox 28">
            <a:extLst>
              <a:ext uri="{FF2B5EF4-FFF2-40B4-BE49-F238E27FC236}">
                <a16:creationId xmlns:a16="http://schemas.microsoft.com/office/drawing/2014/main" id="{C6575A73-9B87-C580-8BED-8E80AFF87465}"/>
              </a:ext>
            </a:extLst>
          </p:cNvPr>
          <p:cNvSpPr txBox="1"/>
          <p:nvPr/>
        </p:nvSpPr>
        <p:spPr>
          <a:xfrm>
            <a:off x="9003762" y="5680074"/>
            <a:ext cx="742542" cy="369332"/>
          </a:xfrm>
          <a:prstGeom prst="rect">
            <a:avLst/>
          </a:prstGeom>
          <a:noFill/>
        </p:spPr>
        <p:txBody>
          <a:bodyPr wrap="square" rtlCol="0">
            <a:spAutoFit/>
          </a:bodyPr>
          <a:lstStyle/>
          <a:p>
            <a:pPr algn="ctr"/>
            <a:r>
              <a:rPr lang="en-US" dirty="0"/>
              <a:t>PR1</a:t>
            </a:r>
          </a:p>
        </p:txBody>
      </p:sp>
      <p:sp>
        <p:nvSpPr>
          <p:cNvPr id="31" name="TextBox 30">
            <a:extLst>
              <a:ext uri="{FF2B5EF4-FFF2-40B4-BE49-F238E27FC236}">
                <a16:creationId xmlns:a16="http://schemas.microsoft.com/office/drawing/2014/main" id="{19F0082D-1F68-2318-66A1-9383DF680185}"/>
              </a:ext>
            </a:extLst>
          </p:cNvPr>
          <p:cNvSpPr txBox="1"/>
          <p:nvPr/>
        </p:nvSpPr>
        <p:spPr>
          <a:xfrm>
            <a:off x="4480741" y="3617355"/>
            <a:ext cx="475842" cy="1477328"/>
          </a:xfrm>
          <a:prstGeom prst="rect">
            <a:avLst/>
          </a:prstGeom>
          <a:noFill/>
        </p:spPr>
        <p:txBody>
          <a:bodyPr wrap="square" rtlCol="0">
            <a:spAutoFit/>
          </a:bodyPr>
          <a:lstStyle/>
          <a:p>
            <a:pPr algn="ctr"/>
            <a:r>
              <a:rPr lang="en-US" dirty="0"/>
              <a:t>x</a:t>
            </a:r>
          </a:p>
          <a:p>
            <a:pPr algn="ctr"/>
            <a:r>
              <a:rPr lang="en-US" dirty="0"/>
              <a:t>=</a:t>
            </a:r>
          </a:p>
          <a:p>
            <a:pPr algn="ctr"/>
            <a:r>
              <a:rPr lang="en-US" dirty="0"/>
              <a:t>e1 </a:t>
            </a:r>
          </a:p>
          <a:p>
            <a:pPr algn="ctr"/>
            <a:r>
              <a:rPr lang="en-US" dirty="0"/>
              <a:t>e2 </a:t>
            </a:r>
          </a:p>
          <a:p>
            <a:pPr algn="ctr"/>
            <a:r>
              <a:rPr lang="en-US" dirty="0"/>
              <a:t>e3 </a:t>
            </a:r>
          </a:p>
        </p:txBody>
      </p:sp>
      <p:sp>
        <p:nvSpPr>
          <p:cNvPr id="32" name="TextBox 31">
            <a:extLst>
              <a:ext uri="{FF2B5EF4-FFF2-40B4-BE49-F238E27FC236}">
                <a16:creationId xmlns:a16="http://schemas.microsoft.com/office/drawing/2014/main" id="{5AA44C71-3EA5-1089-70EE-E2AE0A993B07}"/>
              </a:ext>
            </a:extLst>
          </p:cNvPr>
          <p:cNvSpPr txBox="1"/>
          <p:nvPr/>
        </p:nvSpPr>
        <p:spPr>
          <a:xfrm>
            <a:off x="7862723" y="3894355"/>
            <a:ext cx="365191" cy="923330"/>
          </a:xfrm>
          <a:prstGeom prst="rect">
            <a:avLst/>
          </a:prstGeom>
          <a:noFill/>
        </p:spPr>
        <p:txBody>
          <a:bodyPr wrap="square" rtlCol="0">
            <a:spAutoFit/>
          </a:bodyPr>
          <a:lstStyle/>
          <a:p>
            <a:pPr algn="ctr"/>
            <a:r>
              <a:rPr lang="en-US" dirty="0"/>
              <a:t>Y</a:t>
            </a:r>
          </a:p>
          <a:p>
            <a:pPr algn="ctr"/>
            <a:r>
              <a:rPr lang="en-US" dirty="0"/>
              <a:t>=</a:t>
            </a:r>
          </a:p>
          <a:p>
            <a:pPr algn="ctr"/>
            <a:r>
              <a:rPr lang="en-US" dirty="0"/>
              <a:t>2 </a:t>
            </a:r>
          </a:p>
        </p:txBody>
      </p:sp>
      <p:sp>
        <p:nvSpPr>
          <p:cNvPr id="33" name="TextBox 32">
            <a:extLst>
              <a:ext uri="{FF2B5EF4-FFF2-40B4-BE49-F238E27FC236}">
                <a16:creationId xmlns:a16="http://schemas.microsoft.com/office/drawing/2014/main" id="{F8B38F16-FFAA-352E-8FD1-28ACF87FA01B}"/>
              </a:ext>
            </a:extLst>
          </p:cNvPr>
          <p:cNvSpPr txBox="1"/>
          <p:nvPr/>
        </p:nvSpPr>
        <p:spPr>
          <a:xfrm>
            <a:off x="11233286" y="3755855"/>
            <a:ext cx="408294" cy="1200329"/>
          </a:xfrm>
          <a:prstGeom prst="rect">
            <a:avLst/>
          </a:prstGeom>
          <a:noFill/>
        </p:spPr>
        <p:txBody>
          <a:bodyPr wrap="square" rtlCol="0">
            <a:spAutoFit/>
          </a:bodyPr>
          <a:lstStyle/>
          <a:p>
            <a:pPr algn="ctr"/>
            <a:r>
              <a:rPr lang="en-US" dirty="0"/>
              <a:t>Y</a:t>
            </a:r>
          </a:p>
          <a:p>
            <a:pPr algn="ctr"/>
            <a:r>
              <a:rPr lang="en-US" dirty="0"/>
              <a:t>=</a:t>
            </a:r>
          </a:p>
          <a:p>
            <a:pPr algn="ctr"/>
            <a:r>
              <a:rPr lang="en-US" dirty="0"/>
              <a:t>3 </a:t>
            </a:r>
          </a:p>
          <a:p>
            <a:pPr algn="ctr"/>
            <a:r>
              <a:rPr lang="en-US" dirty="0"/>
              <a:t>5 </a:t>
            </a:r>
          </a:p>
        </p:txBody>
      </p:sp>
      <p:sp>
        <p:nvSpPr>
          <p:cNvPr id="34" name="TextBox 33">
            <a:extLst>
              <a:ext uri="{FF2B5EF4-FFF2-40B4-BE49-F238E27FC236}">
                <a16:creationId xmlns:a16="http://schemas.microsoft.com/office/drawing/2014/main" id="{D11435AC-1B67-B03C-6471-DA68056E4252}"/>
              </a:ext>
            </a:extLst>
          </p:cNvPr>
          <p:cNvSpPr txBox="1"/>
          <p:nvPr/>
        </p:nvSpPr>
        <p:spPr>
          <a:xfrm>
            <a:off x="5400473" y="4424764"/>
            <a:ext cx="971143" cy="923330"/>
          </a:xfrm>
          <a:prstGeom prst="rect">
            <a:avLst/>
          </a:prstGeom>
          <a:noFill/>
        </p:spPr>
        <p:txBody>
          <a:bodyPr wrap="square" rtlCol="0">
            <a:spAutoFit/>
          </a:bodyPr>
          <a:lstStyle/>
          <a:p>
            <a:pPr algn="ctr"/>
            <a:r>
              <a:rPr lang="en-US" dirty="0"/>
              <a:t>x    y</a:t>
            </a:r>
          </a:p>
          <a:p>
            <a:pPr algn="ctr"/>
            <a:r>
              <a:rPr lang="en-US" dirty="0"/>
              <a:t>====</a:t>
            </a:r>
          </a:p>
          <a:p>
            <a:pPr algn="ctr"/>
            <a:r>
              <a:rPr lang="en-US" dirty="0"/>
              <a:t>e3  2</a:t>
            </a:r>
          </a:p>
        </p:txBody>
      </p:sp>
      <p:sp>
        <p:nvSpPr>
          <p:cNvPr id="35" name="TextBox 34">
            <a:extLst>
              <a:ext uri="{FF2B5EF4-FFF2-40B4-BE49-F238E27FC236}">
                <a16:creationId xmlns:a16="http://schemas.microsoft.com/office/drawing/2014/main" id="{376C2327-3067-767D-C7C5-027F95D372A9}"/>
              </a:ext>
            </a:extLst>
          </p:cNvPr>
          <p:cNvSpPr txBox="1"/>
          <p:nvPr/>
        </p:nvSpPr>
        <p:spPr>
          <a:xfrm>
            <a:off x="9765355" y="4424764"/>
            <a:ext cx="971143" cy="1200329"/>
          </a:xfrm>
          <a:prstGeom prst="rect">
            <a:avLst/>
          </a:prstGeom>
          <a:noFill/>
        </p:spPr>
        <p:txBody>
          <a:bodyPr wrap="square" rtlCol="0">
            <a:spAutoFit/>
          </a:bodyPr>
          <a:lstStyle/>
          <a:p>
            <a:pPr algn="ctr"/>
            <a:r>
              <a:rPr lang="en-US" dirty="0"/>
              <a:t>x    y</a:t>
            </a:r>
          </a:p>
          <a:p>
            <a:pPr algn="ctr"/>
            <a:r>
              <a:rPr lang="en-US" dirty="0"/>
              <a:t>====</a:t>
            </a:r>
          </a:p>
          <a:p>
            <a:pPr algn="ctr"/>
            <a:r>
              <a:rPr lang="en-US" dirty="0"/>
              <a:t>e1  3</a:t>
            </a:r>
          </a:p>
          <a:p>
            <a:pPr algn="ctr"/>
            <a:r>
              <a:rPr lang="en-US" dirty="0"/>
              <a:t>e2  5</a:t>
            </a:r>
          </a:p>
        </p:txBody>
      </p:sp>
    </p:spTree>
    <p:extLst>
      <p:ext uri="{BB962C8B-B14F-4D97-AF65-F5344CB8AC3E}">
        <p14:creationId xmlns:p14="http://schemas.microsoft.com/office/powerpoint/2010/main" val="4008170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4D2C-D47C-2F01-AAF9-D1DEC9C7DB8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05E1E65-F0F7-6FB7-811C-2538222E4753}"/>
              </a:ext>
            </a:extLst>
          </p:cNvPr>
          <p:cNvSpPr>
            <a:spLocks noGrp="1"/>
          </p:cNvSpPr>
          <p:nvPr>
            <p:ph idx="1"/>
          </p:nvPr>
        </p:nvSpPr>
        <p:spPr>
          <a:xfrm>
            <a:off x="175846" y="1177926"/>
            <a:ext cx="12016154" cy="5521812"/>
          </a:xfrm>
        </p:spPr>
        <p:txBody>
          <a:bodyPr/>
          <a:lstStyle/>
          <a:p>
            <a:r>
              <a:rPr lang="en-US" sz="2400" dirty="0"/>
              <a:t>PR1:		IF (?x is-written-by ?y),		A1</a:t>
            </a:r>
          </a:p>
          <a:p>
            <a:pPr marL="0" indent="0">
              <a:buNone/>
            </a:pPr>
            <a:r>
              <a:rPr lang="en-US" sz="2400" dirty="0"/>
              <a:t>		   (?y is-a science-fiction-writer),	A2</a:t>
            </a:r>
          </a:p>
          <a:p>
            <a:pPr marL="0" indent="0">
              <a:buNone/>
            </a:pPr>
            <a:r>
              <a:rPr lang="en-US" sz="2400" dirty="0"/>
              <a:t>		   (?x is-a book),			A3</a:t>
            </a:r>
          </a:p>
          <a:p>
            <a:pPr marL="0" indent="0">
              <a:buNone/>
            </a:pPr>
            <a:r>
              <a:rPr lang="en-US" sz="2400" dirty="0"/>
              <a:t>                          THEN (?x is-a science-fiction-book)	R1-C</a:t>
            </a:r>
          </a:p>
          <a:p>
            <a:pPr marL="0" indent="0">
              <a:buNone/>
            </a:pPr>
            <a:r>
              <a:rPr lang="en-US" sz="2400" dirty="0"/>
              <a:t>WM:</a:t>
            </a:r>
          </a:p>
          <a:p>
            <a:pPr marL="0" indent="0">
              <a:buNone/>
            </a:pPr>
            <a:r>
              <a:rPr lang="en-US" sz="2400" dirty="0" err="1"/>
              <a:t>TheDiamondAge</a:t>
            </a:r>
            <a:r>
              <a:rPr lang="en-US" sz="2400" dirty="0"/>
              <a:t> is-written-by </a:t>
            </a:r>
            <a:r>
              <a:rPr lang="en-US" sz="2400" dirty="0" err="1"/>
              <a:t>NealStephenson</a:t>
            </a:r>
            <a:r>
              <a:rPr lang="en-US" sz="2400" dirty="0"/>
              <a:t>	 </a:t>
            </a:r>
            <a:r>
              <a:rPr lang="en-US" sz="2400" dirty="0" err="1"/>
              <a:t>WilliamGibson</a:t>
            </a:r>
            <a:r>
              <a:rPr lang="en-US" sz="2400" dirty="0"/>
              <a:t> is-a science-fiction-writer</a:t>
            </a:r>
          </a:p>
          <a:p>
            <a:pPr marL="0" indent="0">
              <a:buNone/>
            </a:pPr>
            <a:r>
              <a:rPr lang="en-US" sz="2400" dirty="0"/>
              <a:t>Neuromancer is-written-by </a:t>
            </a:r>
            <a:r>
              <a:rPr lang="en-US" sz="2400" dirty="0" err="1"/>
              <a:t>WilliamGibson</a:t>
            </a:r>
            <a:r>
              <a:rPr lang="en-US" sz="2400" dirty="0"/>
              <a:t>		 </a:t>
            </a:r>
            <a:r>
              <a:rPr lang="en-US" sz="2400" dirty="0" err="1"/>
              <a:t>PhilipKDick</a:t>
            </a:r>
            <a:r>
              <a:rPr lang="en-US" sz="2400" dirty="0"/>
              <a:t> is-a science-fiction-writer</a:t>
            </a:r>
          </a:p>
          <a:p>
            <a:pPr marL="0" indent="0">
              <a:buNone/>
            </a:pPr>
            <a:r>
              <a:rPr lang="en-US" sz="2400" dirty="0" err="1"/>
              <a:t>NealStephenson</a:t>
            </a:r>
            <a:r>
              <a:rPr lang="en-US" sz="2400" dirty="0"/>
              <a:t> is-a science-fiction-writer		 </a:t>
            </a:r>
            <a:r>
              <a:rPr lang="en-US" sz="2400" dirty="0" err="1"/>
              <a:t>PlayerOfGames</a:t>
            </a:r>
            <a:r>
              <a:rPr lang="en-US" sz="2400" dirty="0"/>
              <a:t> is-a book</a:t>
            </a:r>
          </a:p>
          <a:p>
            <a:pPr marL="0" indent="0">
              <a:buNone/>
            </a:pPr>
            <a:r>
              <a:rPr lang="en-US" sz="2400" dirty="0"/>
              <a:t>Neuromancer is-a book				 </a:t>
            </a:r>
            <a:r>
              <a:rPr lang="en-US" sz="2400" dirty="0" err="1"/>
              <a:t>Ubik</a:t>
            </a:r>
            <a:r>
              <a:rPr lang="en-US" sz="2400" dirty="0"/>
              <a:t> is-a book</a:t>
            </a:r>
          </a:p>
          <a:p>
            <a:pPr marL="0" indent="0">
              <a:buNone/>
            </a:pPr>
            <a:r>
              <a:rPr lang="en-US" sz="2400" dirty="0" err="1"/>
              <a:t>TheDiamondAge</a:t>
            </a:r>
            <a:r>
              <a:rPr lang="en-US" sz="2400" dirty="0"/>
              <a:t> is-a book				 </a:t>
            </a:r>
            <a:r>
              <a:rPr lang="en-US" sz="2400" dirty="0" err="1"/>
              <a:t>MazeOfDeath</a:t>
            </a:r>
            <a:r>
              <a:rPr lang="en-US" sz="2400" dirty="0"/>
              <a:t> is-a book</a:t>
            </a:r>
          </a:p>
          <a:p>
            <a:pPr marL="0" indent="0">
              <a:buNone/>
            </a:pPr>
            <a:r>
              <a:rPr lang="en-US" sz="2400" dirty="0" err="1"/>
              <a:t>MazeOfDeath</a:t>
            </a:r>
            <a:r>
              <a:rPr lang="en-US" sz="2400" dirty="0"/>
              <a:t> is-written-by </a:t>
            </a:r>
            <a:r>
              <a:rPr lang="en-US" sz="2400" dirty="0" err="1"/>
              <a:t>PhilipKDick</a:t>
            </a:r>
            <a:r>
              <a:rPr lang="en-US" sz="2400" dirty="0"/>
              <a:t>		 </a:t>
            </a:r>
            <a:r>
              <a:rPr lang="en-US" sz="2400" dirty="0" err="1"/>
              <a:t>PlayerOfGames</a:t>
            </a:r>
            <a:r>
              <a:rPr lang="en-US" sz="2400" dirty="0"/>
              <a:t> is-written-by </a:t>
            </a:r>
            <a:r>
              <a:rPr lang="en-US" sz="2400" dirty="0" err="1"/>
              <a:t>IainBanks</a:t>
            </a: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453980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5840F63-096E-97A1-6CCA-1833E5CD6380}"/>
              </a:ext>
            </a:extLst>
          </p:cNvPr>
          <p:cNvSpPr/>
          <p:nvPr/>
        </p:nvSpPr>
        <p:spPr>
          <a:xfrm>
            <a:off x="2232160" y="1220378"/>
            <a:ext cx="2332271"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Is-written-by</a:t>
            </a:r>
          </a:p>
        </p:txBody>
      </p:sp>
      <p:sp>
        <p:nvSpPr>
          <p:cNvPr id="5" name="Oval 4">
            <a:extLst>
              <a:ext uri="{FF2B5EF4-FFF2-40B4-BE49-F238E27FC236}">
                <a16:creationId xmlns:a16="http://schemas.microsoft.com/office/drawing/2014/main" id="{A0911CC3-1D64-2F2C-33E5-2225F17F9636}"/>
              </a:ext>
            </a:extLst>
          </p:cNvPr>
          <p:cNvSpPr/>
          <p:nvPr/>
        </p:nvSpPr>
        <p:spPr>
          <a:xfrm>
            <a:off x="4755203" y="1228756"/>
            <a:ext cx="2589179"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Is-a-sf-writer</a:t>
            </a:r>
          </a:p>
        </p:txBody>
      </p:sp>
      <p:sp>
        <p:nvSpPr>
          <p:cNvPr id="6" name="Oval 5">
            <a:extLst>
              <a:ext uri="{FF2B5EF4-FFF2-40B4-BE49-F238E27FC236}">
                <a16:creationId xmlns:a16="http://schemas.microsoft.com/office/drawing/2014/main" id="{973B6957-0778-BEA6-A00A-DE103775B91B}"/>
              </a:ext>
            </a:extLst>
          </p:cNvPr>
          <p:cNvSpPr/>
          <p:nvPr/>
        </p:nvSpPr>
        <p:spPr>
          <a:xfrm>
            <a:off x="4773517" y="2540227"/>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 name="Straight Arrow Connector 6">
            <a:extLst>
              <a:ext uri="{FF2B5EF4-FFF2-40B4-BE49-F238E27FC236}">
                <a16:creationId xmlns:a16="http://schemas.microsoft.com/office/drawing/2014/main" id="{F07F2450-80CB-B6D1-58FA-FE18009AF735}"/>
              </a:ext>
            </a:extLst>
          </p:cNvPr>
          <p:cNvCxnSpPr>
            <a:cxnSpLocks/>
            <a:stCxn id="4" idx="4"/>
            <a:endCxn id="6" idx="0"/>
          </p:cNvCxnSpPr>
          <p:nvPr/>
        </p:nvCxnSpPr>
        <p:spPr>
          <a:xfrm>
            <a:off x="3398296" y="1731080"/>
            <a:ext cx="1746494" cy="8091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a:extLst>
              <a:ext uri="{FF2B5EF4-FFF2-40B4-BE49-F238E27FC236}">
                <a16:creationId xmlns:a16="http://schemas.microsoft.com/office/drawing/2014/main" id="{9C5A43B9-E315-89D1-9949-3ACD51EC43E8}"/>
              </a:ext>
            </a:extLst>
          </p:cNvPr>
          <p:cNvCxnSpPr>
            <a:cxnSpLocks/>
            <a:stCxn id="5" idx="4"/>
            <a:endCxn id="6" idx="0"/>
          </p:cNvCxnSpPr>
          <p:nvPr/>
        </p:nvCxnSpPr>
        <p:spPr>
          <a:xfrm flipH="1">
            <a:off x="5144790" y="1739458"/>
            <a:ext cx="905003" cy="8007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Oval 8">
            <a:extLst>
              <a:ext uri="{FF2B5EF4-FFF2-40B4-BE49-F238E27FC236}">
                <a16:creationId xmlns:a16="http://schemas.microsoft.com/office/drawing/2014/main" id="{45B6DC33-75F2-D71D-13AF-CCA99A3E1B9C}"/>
              </a:ext>
            </a:extLst>
          </p:cNvPr>
          <p:cNvSpPr/>
          <p:nvPr/>
        </p:nvSpPr>
        <p:spPr>
          <a:xfrm>
            <a:off x="6973109" y="3622257"/>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0" name="Straight Arrow Connector 9">
            <a:extLst>
              <a:ext uri="{FF2B5EF4-FFF2-40B4-BE49-F238E27FC236}">
                <a16:creationId xmlns:a16="http://schemas.microsoft.com/office/drawing/2014/main" id="{D85C82E6-8C7E-20D9-DC6F-350E82F9BC9F}"/>
              </a:ext>
            </a:extLst>
          </p:cNvPr>
          <p:cNvCxnSpPr>
            <a:cxnSpLocks/>
            <a:stCxn id="6" idx="6"/>
            <a:endCxn id="9" idx="0"/>
          </p:cNvCxnSpPr>
          <p:nvPr/>
        </p:nvCxnSpPr>
        <p:spPr>
          <a:xfrm>
            <a:off x="5516062" y="2861240"/>
            <a:ext cx="1828320" cy="76101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E84ABD5A-DEFB-EBA5-0355-D2A8BB495369}"/>
              </a:ext>
            </a:extLst>
          </p:cNvPr>
          <p:cNvCxnSpPr>
            <a:cxnSpLocks/>
            <a:stCxn id="21" idx="4"/>
            <a:endCxn id="9" idx="0"/>
          </p:cNvCxnSpPr>
          <p:nvPr/>
        </p:nvCxnSpPr>
        <p:spPr>
          <a:xfrm flipH="1">
            <a:off x="7344382" y="1739458"/>
            <a:ext cx="2345325" cy="188279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F0797F8B-EF93-1920-1005-24DB9EA8700A}"/>
              </a:ext>
            </a:extLst>
          </p:cNvPr>
          <p:cNvCxnSpPr>
            <a:cxnSpLocks/>
            <a:stCxn id="9" idx="4"/>
            <a:endCxn id="33" idx="0"/>
          </p:cNvCxnSpPr>
          <p:nvPr/>
        </p:nvCxnSpPr>
        <p:spPr>
          <a:xfrm>
            <a:off x="7344382" y="4264283"/>
            <a:ext cx="0" cy="5348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Oval 20">
            <a:extLst>
              <a:ext uri="{FF2B5EF4-FFF2-40B4-BE49-F238E27FC236}">
                <a16:creationId xmlns:a16="http://schemas.microsoft.com/office/drawing/2014/main" id="{C6D36C47-73B1-7F96-A642-6ECB80A2515C}"/>
              </a:ext>
            </a:extLst>
          </p:cNvPr>
          <p:cNvSpPr/>
          <p:nvPr/>
        </p:nvSpPr>
        <p:spPr>
          <a:xfrm>
            <a:off x="8613990" y="1228756"/>
            <a:ext cx="2151434"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Is-a-book</a:t>
            </a:r>
          </a:p>
        </p:txBody>
      </p:sp>
      <p:sp>
        <p:nvSpPr>
          <p:cNvPr id="33" name="Oval 32">
            <a:extLst>
              <a:ext uri="{FF2B5EF4-FFF2-40B4-BE49-F238E27FC236}">
                <a16:creationId xmlns:a16="http://schemas.microsoft.com/office/drawing/2014/main" id="{AF6F4762-ACDB-36D1-75F8-24A08A1E8611}"/>
              </a:ext>
            </a:extLst>
          </p:cNvPr>
          <p:cNvSpPr/>
          <p:nvPr/>
        </p:nvSpPr>
        <p:spPr>
          <a:xfrm>
            <a:off x="6973109" y="4799135"/>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Arrow Connector 34">
            <a:extLst>
              <a:ext uri="{FF2B5EF4-FFF2-40B4-BE49-F238E27FC236}">
                <a16:creationId xmlns:a16="http://schemas.microsoft.com/office/drawing/2014/main" id="{CA222181-B1AF-ED79-EB91-65AD41CDB80F}"/>
              </a:ext>
            </a:extLst>
          </p:cNvPr>
          <p:cNvCxnSpPr>
            <a:cxnSpLocks/>
            <a:stCxn id="33" idx="4"/>
          </p:cNvCxnSpPr>
          <p:nvPr/>
        </p:nvCxnSpPr>
        <p:spPr>
          <a:xfrm flipH="1">
            <a:off x="7344381" y="5441161"/>
            <a:ext cx="1" cy="5348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aphicFrame>
        <p:nvGraphicFramePr>
          <p:cNvPr id="38" name="Table 38">
            <a:extLst>
              <a:ext uri="{FF2B5EF4-FFF2-40B4-BE49-F238E27FC236}">
                <a16:creationId xmlns:a16="http://schemas.microsoft.com/office/drawing/2014/main" id="{AA7882A2-47C7-E461-9AF2-93C95FE02895}"/>
              </a:ext>
            </a:extLst>
          </p:cNvPr>
          <p:cNvGraphicFramePr>
            <a:graphicFrameLocks noGrp="1"/>
          </p:cNvGraphicFramePr>
          <p:nvPr>
            <p:extLst>
              <p:ext uri="{D42A27DB-BD31-4B8C-83A1-F6EECF244321}">
                <p14:modId xmlns:p14="http://schemas.microsoft.com/office/powerpoint/2010/main" val="3324331523"/>
              </p:ext>
            </p:extLst>
          </p:nvPr>
        </p:nvGraphicFramePr>
        <p:xfrm>
          <a:off x="245541" y="1232198"/>
          <a:ext cx="1856850" cy="1981200"/>
        </p:xfrm>
        <a:graphic>
          <a:graphicData uri="http://schemas.openxmlformats.org/drawingml/2006/table">
            <a:tbl>
              <a:tblPr firstRow="1" bandRow="1">
                <a:tableStyleId>{5940675A-B579-460E-94D1-54222C63F5DA}</a:tableStyleId>
              </a:tblPr>
              <a:tblGrid>
                <a:gridCol w="928425">
                  <a:extLst>
                    <a:ext uri="{9D8B030D-6E8A-4147-A177-3AD203B41FA5}">
                      <a16:colId xmlns:a16="http://schemas.microsoft.com/office/drawing/2014/main" val="2047681896"/>
                    </a:ext>
                  </a:extLst>
                </a:gridCol>
                <a:gridCol w="928425">
                  <a:extLst>
                    <a:ext uri="{9D8B030D-6E8A-4147-A177-3AD203B41FA5}">
                      <a16:colId xmlns:a16="http://schemas.microsoft.com/office/drawing/2014/main" val="122507773"/>
                    </a:ext>
                  </a:extLst>
                </a:gridCol>
              </a:tblGrid>
              <a:tr h="370840">
                <a:tc>
                  <a:txBody>
                    <a:bodyPr/>
                    <a:lstStyle/>
                    <a:p>
                      <a:pPr algn="ctr"/>
                      <a:r>
                        <a:rPr lang="en-US" sz="2000" dirty="0"/>
                        <a:t>x</a:t>
                      </a:r>
                    </a:p>
                  </a:txBody>
                  <a:tcPr anchor="ctr">
                    <a:solidFill>
                      <a:schemeClr val="accent6">
                        <a:lumMod val="20000"/>
                        <a:lumOff val="80000"/>
                      </a:schemeClr>
                    </a:solidFill>
                  </a:tcPr>
                </a:tc>
                <a:tc>
                  <a:txBody>
                    <a:bodyPr/>
                    <a:lstStyle/>
                    <a:p>
                      <a:pPr algn="ctr"/>
                      <a:r>
                        <a:rPr lang="en-US" sz="2000" dirty="0"/>
                        <a:t>y</a:t>
                      </a:r>
                    </a:p>
                  </a:txBody>
                  <a:tcPr anchor="ctr">
                    <a:solidFill>
                      <a:schemeClr val="accent6">
                        <a:lumMod val="20000"/>
                        <a:lumOff val="80000"/>
                      </a:schemeClr>
                    </a:solidFill>
                  </a:tcPr>
                </a:tc>
                <a:extLst>
                  <a:ext uri="{0D108BD9-81ED-4DB2-BD59-A6C34878D82A}">
                    <a16:rowId xmlns:a16="http://schemas.microsoft.com/office/drawing/2014/main" val="701251645"/>
                  </a:ext>
                </a:extLst>
              </a:tr>
              <a:tr h="370840">
                <a:tc>
                  <a:txBody>
                    <a:bodyPr/>
                    <a:lstStyle/>
                    <a:p>
                      <a:pPr algn="ctr"/>
                      <a:r>
                        <a:rPr lang="en-US" sz="2000" dirty="0"/>
                        <a:t>DA</a:t>
                      </a:r>
                    </a:p>
                  </a:txBody>
                  <a:tcPr anchor="ctr"/>
                </a:tc>
                <a:tc>
                  <a:txBody>
                    <a:bodyPr/>
                    <a:lstStyle/>
                    <a:p>
                      <a:pPr algn="ctr"/>
                      <a:r>
                        <a:rPr lang="en-US" sz="2000" dirty="0"/>
                        <a:t>NS</a:t>
                      </a:r>
                    </a:p>
                  </a:txBody>
                  <a:tcPr anchor="ctr"/>
                </a:tc>
                <a:extLst>
                  <a:ext uri="{0D108BD9-81ED-4DB2-BD59-A6C34878D82A}">
                    <a16:rowId xmlns:a16="http://schemas.microsoft.com/office/drawing/2014/main" val="1040948069"/>
                  </a:ext>
                </a:extLst>
              </a:tr>
              <a:tr h="370840">
                <a:tc>
                  <a:txBody>
                    <a:bodyPr/>
                    <a:lstStyle/>
                    <a:p>
                      <a:pPr algn="ctr"/>
                      <a:r>
                        <a:rPr lang="en-US" sz="2000" dirty="0"/>
                        <a:t>NM</a:t>
                      </a:r>
                    </a:p>
                  </a:txBody>
                  <a:tcPr anchor="ctr"/>
                </a:tc>
                <a:tc>
                  <a:txBody>
                    <a:bodyPr/>
                    <a:lstStyle/>
                    <a:p>
                      <a:pPr algn="ctr"/>
                      <a:r>
                        <a:rPr lang="en-US" sz="2000" dirty="0"/>
                        <a:t>WG</a:t>
                      </a:r>
                    </a:p>
                  </a:txBody>
                  <a:tcPr anchor="ctr"/>
                </a:tc>
                <a:extLst>
                  <a:ext uri="{0D108BD9-81ED-4DB2-BD59-A6C34878D82A}">
                    <a16:rowId xmlns:a16="http://schemas.microsoft.com/office/drawing/2014/main" val="484871711"/>
                  </a:ext>
                </a:extLst>
              </a:tr>
              <a:tr h="370840">
                <a:tc>
                  <a:txBody>
                    <a:bodyPr/>
                    <a:lstStyle/>
                    <a:p>
                      <a:pPr algn="ctr"/>
                      <a:r>
                        <a:rPr lang="en-US" sz="2000" dirty="0"/>
                        <a:t>MOD</a:t>
                      </a:r>
                    </a:p>
                  </a:txBody>
                  <a:tcPr anchor="ctr"/>
                </a:tc>
                <a:tc>
                  <a:txBody>
                    <a:bodyPr/>
                    <a:lstStyle/>
                    <a:p>
                      <a:pPr algn="ctr"/>
                      <a:r>
                        <a:rPr lang="en-US" sz="2000" dirty="0"/>
                        <a:t>PKG</a:t>
                      </a:r>
                    </a:p>
                  </a:txBody>
                  <a:tcPr anchor="ctr"/>
                </a:tc>
                <a:extLst>
                  <a:ext uri="{0D108BD9-81ED-4DB2-BD59-A6C34878D82A}">
                    <a16:rowId xmlns:a16="http://schemas.microsoft.com/office/drawing/2014/main" val="2533699626"/>
                  </a:ext>
                </a:extLst>
              </a:tr>
              <a:tr h="370840">
                <a:tc>
                  <a:txBody>
                    <a:bodyPr/>
                    <a:lstStyle/>
                    <a:p>
                      <a:pPr algn="ctr"/>
                      <a:r>
                        <a:rPr lang="en-US" sz="2000" dirty="0"/>
                        <a:t>POG</a:t>
                      </a:r>
                    </a:p>
                  </a:txBody>
                  <a:tcPr anchor="ctr"/>
                </a:tc>
                <a:tc>
                  <a:txBody>
                    <a:bodyPr/>
                    <a:lstStyle/>
                    <a:p>
                      <a:pPr algn="ctr"/>
                      <a:r>
                        <a:rPr lang="en-US" sz="2000" dirty="0"/>
                        <a:t>IB</a:t>
                      </a:r>
                    </a:p>
                  </a:txBody>
                  <a:tcPr anchor="ctr"/>
                </a:tc>
                <a:extLst>
                  <a:ext uri="{0D108BD9-81ED-4DB2-BD59-A6C34878D82A}">
                    <a16:rowId xmlns:a16="http://schemas.microsoft.com/office/drawing/2014/main" val="765895451"/>
                  </a:ext>
                </a:extLst>
              </a:tr>
            </a:tbl>
          </a:graphicData>
        </a:graphic>
      </p:graphicFrame>
      <p:graphicFrame>
        <p:nvGraphicFramePr>
          <p:cNvPr id="42" name="Table 38">
            <a:extLst>
              <a:ext uri="{FF2B5EF4-FFF2-40B4-BE49-F238E27FC236}">
                <a16:creationId xmlns:a16="http://schemas.microsoft.com/office/drawing/2014/main" id="{EAF94CC9-3D2B-D749-9DED-C36D53C852DA}"/>
              </a:ext>
            </a:extLst>
          </p:cNvPr>
          <p:cNvGraphicFramePr>
            <a:graphicFrameLocks noGrp="1"/>
          </p:cNvGraphicFramePr>
          <p:nvPr>
            <p:extLst>
              <p:ext uri="{D42A27DB-BD31-4B8C-83A1-F6EECF244321}">
                <p14:modId xmlns:p14="http://schemas.microsoft.com/office/powerpoint/2010/main" val="3927112661"/>
              </p:ext>
            </p:extLst>
          </p:nvPr>
        </p:nvGraphicFramePr>
        <p:xfrm>
          <a:off x="10874333" y="1183560"/>
          <a:ext cx="928425" cy="2377440"/>
        </p:xfrm>
        <a:graphic>
          <a:graphicData uri="http://schemas.openxmlformats.org/drawingml/2006/table">
            <a:tbl>
              <a:tblPr firstRow="1" bandRow="1">
                <a:tableStyleId>{5940675A-B579-460E-94D1-54222C63F5DA}</a:tableStyleId>
              </a:tblPr>
              <a:tblGrid>
                <a:gridCol w="928425">
                  <a:extLst>
                    <a:ext uri="{9D8B030D-6E8A-4147-A177-3AD203B41FA5}">
                      <a16:colId xmlns:a16="http://schemas.microsoft.com/office/drawing/2014/main" val="122507773"/>
                    </a:ext>
                  </a:extLst>
                </a:gridCol>
              </a:tblGrid>
              <a:tr h="370840">
                <a:tc>
                  <a:txBody>
                    <a:bodyPr/>
                    <a:lstStyle/>
                    <a:p>
                      <a:pPr algn="ctr"/>
                      <a:r>
                        <a:rPr lang="en-US" sz="2000" dirty="0"/>
                        <a:t>x</a:t>
                      </a:r>
                    </a:p>
                  </a:txBody>
                  <a:tcPr anchor="ctr">
                    <a:solidFill>
                      <a:schemeClr val="accent6">
                        <a:lumMod val="20000"/>
                        <a:lumOff val="80000"/>
                      </a:schemeClr>
                    </a:solidFill>
                  </a:tcPr>
                </a:tc>
                <a:extLst>
                  <a:ext uri="{0D108BD9-81ED-4DB2-BD59-A6C34878D82A}">
                    <a16:rowId xmlns:a16="http://schemas.microsoft.com/office/drawing/2014/main" val="701251645"/>
                  </a:ext>
                </a:extLst>
              </a:tr>
              <a:tr h="370840">
                <a:tc>
                  <a:txBody>
                    <a:bodyPr/>
                    <a:lstStyle/>
                    <a:p>
                      <a:pPr algn="ctr"/>
                      <a:r>
                        <a:rPr lang="en-US" sz="2000" dirty="0"/>
                        <a:t>NM</a:t>
                      </a:r>
                    </a:p>
                  </a:txBody>
                  <a:tcPr anchor="ctr"/>
                </a:tc>
                <a:extLst>
                  <a:ext uri="{0D108BD9-81ED-4DB2-BD59-A6C34878D82A}">
                    <a16:rowId xmlns:a16="http://schemas.microsoft.com/office/drawing/2014/main" val="1040948069"/>
                  </a:ext>
                </a:extLst>
              </a:tr>
              <a:tr h="370840">
                <a:tc>
                  <a:txBody>
                    <a:bodyPr/>
                    <a:lstStyle/>
                    <a:p>
                      <a:pPr algn="ctr"/>
                      <a:r>
                        <a:rPr lang="en-US" sz="2000" dirty="0"/>
                        <a:t>DA</a:t>
                      </a:r>
                    </a:p>
                  </a:txBody>
                  <a:tcPr anchor="ctr"/>
                </a:tc>
                <a:extLst>
                  <a:ext uri="{0D108BD9-81ED-4DB2-BD59-A6C34878D82A}">
                    <a16:rowId xmlns:a16="http://schemas.microsoft.com/office/drawing/2014/main" val="484871711"/>
                  </a:ext>
                </a:extLst>
              </a:tr>
              <a:tr h="370840">
                <a:tc>
                  <a:txBody>
                    <a:bodyPr/>
                    <a:lstStyle/>
                    <a:p>
                      <a:pPr algn="ctr"/>
                      <a:r>
                        <a:rPr lang="en-US" sz="2000" dirty="0"/>
                        <a:t>POG</a:t>
                      </a:r>
                    </a:p>
                  </a:txBody>
                  <a:tcPr anchor="ctr"/>
                </a:tc>
                <a:extLst>
                  <a:ext uri="{0D108BD9-81ED-4DB2-BD59-A6C34878D82A}">
                    <a16:rowId xmlns:a16="http://schemas.microsoft.com/office/drawing/2014/main" val="2533699626"/>
                  </a:ext>
                </a:extLst>
              </a:tr>
              <a:tr h="370840">
                <a:tc>
                  <a:txBody>
                    <a:bodyPr/>
                    <a:lstStyle/>
                    <a:p>
                      <a:pPr algn="ctr"/>
                      <a:r>
                        <a:rPr lang="en-US" sz="2000" dirty="0"/>
                        <a:t>UB</a:t>
                      </a:r>
                    </a:p>
                  </a:txBody>
                  <a:tcPr anchor="ctr"/>
                </a:tc>
                <a:extLst>
                  <a:ext uri="{0D108BD9-81ED-4DB2-BD59-A6C34878D82A}">
                    <a16:rowId xmlns:a16="http://schemas.microsoft.com/office/drawing/2014/main" val="765895451"/>
                  </a:ext>
                </a:extLst>
              </a:tr>
              <a:tr h="370840">
                <a:tc>
                  <a:txBody>
                    <a:bodyPr/>
                    <a:lstStyle/>
                    <a:p>
                      <a:pPr algn="ctr"/>
                      <a:r>
                        <a:rPr lang="en-US" sz="2000" dirty="0"/>
                        <a:t>MOD</a:t>
                      </a:r>
                    </a:p>
                  </a:txBody>
                  <a:tcPr anchor="ctr"/>
                </a:tc>
                <a:extLst>
                  <a:ext uri="{0D108BD9-81ED-4DB2-BD59-A6C34878D82A}">
                    <a16:rowId xmlns:a16="http://schemas.microsoft.com/office/drawing/2014/main" val="1018237503"/>
                  </a:ext>
                </a:extLst>
              </a:tr>
            </a:tbl>
          </a:graphicData>
        </a:graphic>
      </p:graphicFrame>
      <p:graphicFrame>
        <p:nvGraphicFramePr>
          <p:cNvPr id="43" name="Table 38">
            <a:extLst>
              <a:ext uri="{FF2B5EF4-FFF2-40B4-BE49-F238E27FC236}">
                <a16:creationId xmlns:a16="http://schemas.microsoft.com/office/drawing/2014/main" id="{F3C4E512-A733-82C6-C252-3AB81B8455AD}"/>
              </a:ext>
            </a:extLst>
          </p:cNvPr>
          <p:cNvGraphicFramePr>
            <a:graphicFrameLocks noGrp="1"/>
          </p:cNvGraphicFramePr>
          <p:nvPr>
            <p:extLst>
              <p:ext uri="{D42A27DB-BD31-4B8C-83A1-F6EECF244321}">
                <p14:modId xmlns:p14="http://schemas.microsoft.com/office/powerpoint/2010/main" val="531628643"/>
              </p:ext>
            </p:extLst>
          </p:nvPr>
        </p:nvGraphicFramePr>
        <p:xfrm>
          <a:off x="7409347" y="1163564"/>
          <a:ext cx="928425" cy="1584960"/>
        </p:xfrm>
        <a:graphic>
          <a:graphicData uri="http://schemas.openxmlformats.org/drawingml/2006/table">
            <a:tbl>
              <a:tblPr firstRow="1" bandRow="1">
                <a:tableStyleId>{5940675A-B579-460E-94D1-54222C63F5DA}</a:tableStyleId>
              </a:tblPr>
              <a:tblGrid>
                <a:gridCol w="928425">
                  <a:extLst>
                    <a:ext uri="{9D8B030D-6E8A-4147-A177-3AD203B41FA5}">
                      <a16:colId xmlns:a16="http://schemas.microsoft.com/office/drawing/2014/main" val="122507773"/>
                    </a:ext>
                  </a:extLst>
                </a:gridCol>
              </a:tblGrid>
              <a:tr h="370840">
                <a:tc>
                  <a:txBody>
                    <a:bodyPr/>
                    <a:lstStyle/>
                    <a:p>
                      <a:pPr algn="ctr"/>
                      <a:r>
                        <a:rPr lang="en-US" sz="2000" dirty="0"/>
                        <a:t>y</a:t>
                      </a:r>
                    </a:p>
                  </a:txBody>
                  <a:tcPr anchor="ctr">
                    <a:solidFill>
                      <a:schemeClr val="accent6">
                        <a:lumMod val="20000"/>
                        <a:lumOff val="80000"/>
                      </a:schemeClr>
                    </a:solidFill>
                  </a:tcPr>
                </a:tc>
                <a:extLst>
                  <a:ext uri="{0D108BD9-81ED-4DB2-BD59-A6C34878D82A}">
                    <a16:rowId xmlns:a16="http://schemas.microsoft.com/office/drawing/2014/main" val="701251645"/>
                  </a:ext>
                </a:extLst>
              </a:tr>
              <a:tr h="370840">
                <a:tc>
                  <a:txBody>
                    <a:bodyPr/>
                    <a:lstStyle/>
                    <a:p>
                      <a:pPr algn="ctr"/>
                      <a:r>
                        <a:rPr lang="en-US" sz="2000" dirty="0"/>
                        <a:t>NS</a:t>
                      </a:r>
                    </a:p>
                  </a:txBody>
                  <a:tcPr anchor="ctr"/>
                </a:tc>
                <a:extLst>
                  <a:ext uri="{0D108BD9-81ED-4DB2-BD59-A6C34878D82A}">
                    <a16:rowId xmlns:a16="http://schemas.microsoft.com/office/drawing/2014/main" val="1040948069"/>
                  </a:ext>
                </a:extLst>
              </a:tr>
              <a:tr h="370840">
                <a:tc>
                  <a:txBody>
                    <a:bodyPr/>
                    <a:lstStyle/>
                    <a:p>
                      <a:pPr algn="ctr"/>
                      <a:r>
                        <a:rPr lang="en-US" sz="2000" dirty="0"/>
                        <a:t>WG</a:t>
                      </a:r>
                    </a:p>
                  </a:txBody>
                  <a:tcPr anchor="ctr"/>
                </a:tc>
                <a:extLst>
                  <a:ext uri="{0D108BD9-81ED-4DB2-BD59-A6C34878D82A}">
                    <a16:rowId xmlns:a16="http://schemas.microsoft.com/office/drawing/2014/main" val="484871711"/>
                  </a:ext>
                </a:extLst>
              </a:tr>
              <a:tr h="370840">
                <a:tc>
                  <a:txBody>
                    <a:bodyPr/>
                    <a:lstStyle/>
                    <a:p>
                      <a:pPr algn="ctr"/>
                      <a:r>
                        <a:rPr lang="en-US" sz="2000" dirty="0"/>
                        <a:t>PKG</a:t>
                      </a:r>
                    </a:p>
                  </a:txBody>
                  <a:tcPr anchor="ctr"/>
                </a:tc>
                <a:extLst>
                  <a:ext uri="{0D108BD9-81ED-4DB2-BD59-A6C34878D82A}">
                    <a16:rowId xmlns:a16="http://schemas.microsoft.com/office/drawing/2014/main" val="2533699626"/>
                  </a:ext>
                </a:extLst>
              </a:tr>
            </a:tbl>
          </a:graphicData>
        </a:graphic>
      </p:graphicFrame>
      <p:graphicFrame>
        <p:nvGraphicFramePr>
          <p:cNvPr id="52" name="Table 38">
            <a:extLst>
              <a:ext uri="{FF2B5EF4-FFF2-40B4-BE49-F238E27FC236}">
                <a16:creationId xmlns:a16="http://schemas.microsoft.com/office/drawing/2014/main" id="{8513A860-AB19-6AEF-2112-A080B5F96A77}"/>
              </a:ext>
            </a:extLst>
          </p:cNvPr>
          <p:cNvGraphicFramePr>
            <a:graphicFrameLocks noGrp="1"/>
          </p:cNvGraphicFramePr>
          <p:nvPr>
            <p:extLst>
              <p:ext uri="{D42A27DB-BD31-4B8C-83A1-F6EECF244321}">
                <p14:modId xmlns:p14="http://schemas.microsoft.com/office/powerpoint/2010/main" val="632872278"/>
              </p:ext>
            </p:extLst>
          </p:nvPr>
        </p:nvGraphicFramePr>
        <p:xfrm>
          <a:off x="4192942" y="3340996"/>
          <a:ext cx="1856850" cy="1584960"/>
        </p:xfrm>
        <a:graphic>
          <a:graphicData uri="http://schemas.openxmlformats.org/drawingml/2006/table">
            <a:tbl>
              <a:tblPr firstRow="1" bandRow="1">
                <a:tableStyleId>{5940675A-B579-460E-94D1-54222C63F5DA}</a:tableStyleId>
              </a:tblPr>
              <a:tblGrid>
                <a:gridCol w="928425">
                  <a:extLst>
                    <a:ext uri="{9D8B030D-6E8A-4147-A177-3AD203B41FA5}">
                      <a16:colId xmlns:a16="http://schemas.microsoft.com/office/drawing/2014/main" val="2047681896"/>
                    </a:ext>
                  </a:extLst>
                </a:gridCol>
                <a:gridCol w="928425">
                  <a:extLst>
                    <a:ext uri="{9D8B030D-6E8A-4147-A177-3AD203B41FA5}">
                      <a16:colId xmlns:a16="http://schemas.microsoft.com/office/drawing/2014/main" val="122507773"/>
                    </a:ext>
                  </a:extLst>
                </a:gridCol>
              </a:tblGrid>
              <a:tr h="370840">
                <a:tc>
                  <a:txBody>
                    <a:bodyPr/>
                    <a:lstStyle/>
                    <a:p>
                      <a:pPr algn="ctr"/>
                      <a:r>
                        <a:rPr lang="en-US" sz="2000" dirty="0"/>
                        <a:t>x</a:t>
                      </a:r>
                    </a:p>
                  </a:txBody>
                  <a:tcPr anchor="ctr">
                    <a:solidFill>
                      <a:schemeClr val="accent6">
                        <a:lumMod val="20000"/>
                        <a:lumOff val="80000"/>
                      </a:schemeClr>
                    </a:solidFill>
                  </a:tcPr>
                </a:tc>
                <a:tc>
                  <a:txBody>
                    <a:bodyPr/>
                    <a:lstStyle/>
                    <a:p>
                      <a:pPr algn="ctr"/>
                      <a:r>
                        <a:rPr lang="en-US" sz="2000" dirty="0"/>
                        <a:t>y</a:t>
                      </a:r>
                    </a:p>
                  </a:txBody>
                  <a:tcPr anchor="ctr">
                    <a:solidFill>
                      <a:schemeClr val="accent6">
                        <a:lumMod val="20000"/>
                        <a:lumOff val="80000"/>
                      </a:schemeClr>
                    </a:solidFill>
                  </a:tcPr>
                </a:tc>
                <a:extLst>
                  <a:ext uri="{0D108BD9-81ED-4DB2-BD59-A6C34878D82A}">
                    <a16:rowId xmlns:a16="http://schemas.microsoft.com/office/drawing/2014/main" val="701251645"/>
                  </a:ext>
                </a:extLst>
              </a:tr>
              <a:tr h="370840">
                <a:tc>
                  <a:txBody>
                    <a:bodyPr/>
                    <a:lstStyle/>
                    <a:p>
                      <a:pPr algn="ctr"/>
                      <a:r>
                        <a:rPr lang="en-US" sz="2000" dirty="0"/>
                        <a:t>DA</a:t>
                      </a:r>
                    </a:p>
                  </a:txBody>
                  <a:tcPr anchor="ctr"/>
                </a:tc>
                <a:tc>
                  <a:txBody>
                    <a:bodyPr/>
                    <a:lstStyle/>
                    <a:p>
                      <a:pPr algn="ctr"/>
                      <a:r>
                        <a:rPr lang="en-US" sz="2000" dirty="0"/>
                        <a:t>NS</a:t>
                      </a:r>
                    </a:p>
                  </a:txBody>
                  <a:tcPr anchor="ctr"/>
                </a:tc>
                <a:extLst>
                  <a:ext uri="{0D108BD9-81ED-4DB2-BD59-A6C34878D82A}">
                    <a16:rowId xmlns:a16="http://schemas.microsoft.com/office/drawing/2014/main" val="1040948069"/>
                  </a:ext>
                </a:extLst>
              </a:tr>
              <a:tr h="370840">
                <a:tc>
                  <a:txBody>
                    <a:bodyPr/>
                    <a:lstStyle/>
                    <a:p>
                      <a:pPr algn="ctr"/>
                      <a:r>
                        <a:rPr lang="en-US" sz="2000" dirty="0"/>
                        <a:t>NM</a:t>
                      </a:r>
                    </a:p>
                  </a:txBody>
                  <a:tcPr anchor="ctr"/>
                </a:tc>
                <a:tc>
                  <a:txBody>
                    <a:bodyPr/>
                    <a:lstStyle/>
                    <a:p>
                      <a:pPr algn="ctr"/>
                      <a:r>
                        <a:rPr lang="en-US" sz="2000" dirty="0"/>
                        <a:t>WG</a:t>
                      </a:r>
                    </a:p>
                  </a:txBody>
                  <a:tcPr anchor="ctr"/>
                </a:tc>
                <a:extLst>
                  <a:ext uri="{0D108BD9-81ED-4DB2-BD59-A6C34878D82A}">
                    <a16:rowId xmlns:a16="http://schemas.microsoft.com/office/drawing/2014/main" val="484871711"/>
                  </a:ext>
                </a:extLst>
              </a:tr>
              <a:tr h="370840">
                <a:tc>
                  <a:txBody>
                    <a:bodyPr/>
                    <a:lstStyle/>
                    <a:p>
                      <a:pPr algn="ctr"/>
                      <a:r>
                        <a:rPr lang="en-US" sz="2000" dirty="0"/>
                        <a:t>MOD</a:t>
                      </a:r>
                    </a:p>
                  </a:txBody>
                  <a:tcPr anchor="ctr"/>
                </a:tc>
                <a:tc>
                  <a:txBody>
                    <a:bodyPr/>
                    <a:lstStyle/>
                    <a:p>
                      <a:pPr algn="ctr"/>
                      <a:r>
                        <a:rPr lang="en-US" sz="2000" dirty="0"/>
                        <a:t>PKG</a:t>
                      </a:r>
                    </a:p>
                  </a:txBody>
                  <a:tcPr anchor="ctr"/>
                </a:tc>
                <a:extLst>
                  <a:ext uri="{0D108BD9-81ED-4DB2-BD59-A6C34878D82A}">
                    <a16:rowId xmlns:a16="http://schemas.microsoft.com/office/drawing/2014/main" val="2533699626"/>
                  </a:ext>
                </a:extLst>
              </a:tr>
            </a:tbl>
          </a:graphicData>
        </a:graphic>
      </p:graphicFrame>
      <p:sp>
        <p:nvSpPr>
          <p:cNvPr id="53" name="TextBox 52">
            <a:extLst>
              <a:ext uri="{FF2B5EF4-FFF2-40B4-BE49-F238E27FC236}">
                <a16:creationId xmlns:a16="http://schemas.microsoft.com/office/drawing/2014/main" id="{3097F18D-AF63-96B0-E1D6-5FF7A471BB9E}"/>
              </a:ext>
            </a:extLst>
          </p:cNvPr>
          <p:cNvSpPr txBox="1"/>
          <p:nvPr/>
        </p:nvSpPr>
        <p:spPr>
          <a:xfrm>
            <a:off x="4150540" y="2694620"/>
            <a:ext cx="625198" cy="369332"/>
          </a:xfrm>
          <a:prstGeom prst="rect">
            <a:avLst/>
          </a:prstGeom>
          <a:noFill/>
        </p:spPr>
        <p:txBody>
          <a:bodyPr wrap="square" rtlCol="0">
            <a:spAutoFit/>
          </a:bodyPr>
          <a:lstStyle/>
          <a:p>
            <a:r>
              <a:rPr lang="en-US" dirty="0"/>
              <a:t>B12</a:t>
            </a:r>
          </a:p>
        </p:txBody>
      </p:sp>
      <p:sp>
        <p:nvSpPr>
          <p:cNvPr id="54" name="TextBox 53">
            <a:extLst>
              <a:ext uri="{FF2B5EF4-FFF2-40B4-BE49-F238E27FC236}">
                <a16:creationId xmlns:a16="http://schemas.microsoft.com/office/drawing/2014/main" id="{34627906-20E1-0E52-1BCA-6EE821FBEBB8}"/>
              </a:ext>
            </a:extLst>
          </p:cNvPr>
          <p:cNvSpPr txBox="1"/>
          <p:nvPr/>
        </p:nvSpPr>
        <p:spPr>
          <a:xfrm>
            <a:off x="2913667" y="1734648"/>
            <a:ext cx="625198" cy="369332"/>
          </a:xfrm>
          <a:prstGeom prst="rect">
            <a:avLst/>
          </a:prstGeom>
          <a:noFill/>
        </p:spPr>
        <p:txBody>
          <a:bodyPr wrap="square" rtlCol="0">
            <a:spAutoFit/>
          </a:bodyPr>
          <a:lstStyle/>
          <a:p>
            <a:pPr algn="ctr"/>
            <a:r>
              <a:rPr lang="en-US" dirty="0"/>
              <a:t>A1</a:t>
            </a:r>
          </a:p>
        </p:txBody>
      </p:sp>
      <p:sp>
        <p:nvSpPr>
          <p:cNvPr id="55" name="TextBox 54">
            <a:extLst>
              <a:ext uri="{FF2B5EF4-FFF2-40B4-BE49-F238E27FC236}">
                <a16:creationId xmlns:a16="http://schemas.microsoft.com/office/drawing/2014/main" id="{72882C2D-51DB-DBB7-6C9E-D66F678ADE98}"/>
              </a:ext>
            </a:extLst>
          </p:cNvPr>
          <p:cNvSpPr txBox="1"/>
          <p:nvPr/>
        </p:nvSpPr>
        <p:spPr>
          <a:xfrm>
            <a:off x="5956066" y="1773899"/>
            <a:ext cx="625198" cy="369332"/>
          </a:xfrm>
          <a:prstGeom prst="rect">
            <a:avLst/>
          </a:prstGeom>
          <a:noFill/>
        </p:spPr>
        <p:txBody>
          <a:bodyPr wrap="square" rtlCol="0">
            <a:spAutoFit/>
          </a:bodyPr>
          <a:lstStyle/>
          <a:p>
            <a:pPr algn="ctr"/>
            <a:r>
              <a:rPr lang="en-US" dirty="0"/>
              <a:t>A2</a:t>
            </a:r>
          </a:p>
        </p:txBody>
      </p:sp>
      <p:sp>
        <p:nvSpPr>
          <p:cNvPr id="56" name="TextBox 55">
            <a:extLst>
              <a:ext uri="{FF2B5EF4-FFF2-40B4-BE49-F238E27FC236}">
                <a16:creationId xmlns:a16="http://schemas.microsoft.com/office/drawing/2014/main" id="{BDA6F5E0-3FF1-7A8D-9602-5B55ED98DC65}"/>
              </a:ext>
            </a:extLst>
          </p:cNvPr>
          <p:cNvSpPr txBox="1"/>
          <p:nvPr/>
        </p:nvSpPr>
        <p:spPr>
          <a:xfrm>
            <a:off x="9602367" y="1773899"/>
            <a:ext cx="625198" cy="369332"/>
          </a:xfrm>
          <a:prstGeom prst="rect">
            <a:avLst/>
          </a:prstGeom>
          <a:noFill/>
        </p:spPr>
        <p:txBody>
          <a:bodyPr wrap="square" rtlCol="0">
            <a:spAutoFit/>
          </a:bodyPr>
          <a:lstStyle/>
          <a:p>
            <a:pPr algn="ctr"/>
            <a:r>
              <a:rPr lang="en-US" dirty="0"/>
              <a:t>A3</a:t>
            </a:r>
          </a:p>
        </p:txBody>
      </p:sp>
      <p:graphicFrame>
        <p:nvGraphicFramePr>
          <p:cNvPr id="57" name="Table 38">
            <a:extLst>
              <a:ext uri="{FF2B5EF4-FFF2-40B4-BE49-F238E27FC236}">
                <a16:creationId xmlns:a16="http://schemas.microsoft.com/office/drawing/2014/main" id="{2AEEA632-D0A2-9CAD-7425-5C194485FDCD}"/>
              </a:ext>
            </a:extLst>
          </p:cNvPr>
          <p:cNvGraphicFramePr>
            <a:graphicFrameLocks noGrp="1"/>
          </p:cNvGraphicFramePr>
          <p:nvPr>
            <p:extLst>
              <p:ext uri="{D42A27DB-BD31-4B8C-83A1-F6EECF244321}">
                <p14:modId xmlns:p14="http://schemas.microsoft.com/office/powerpoint/2010/main" val="2233389587"/>
              </p:ext>
            </p:extLst>
          </p:nvPr>
        </p:nvGraphicFramePr>
        <p:xfrm>
          <a:off x="7941766" y="3350522"/>
          <a:ext cx="1856850" cy="1584960"/>
        </p:xfrm>
        <a:graphic>
          <a:graphicData uri="http://schemas.openxmlformats.org/drawingml/2006/table">
            <a:tbl>
              <a:tblPr firstRow="1" bandRow="1">
                <a:tableStyleId>{5940675A-B579-460E-94D1-54222C63F5DA}</a:tableStyleId>
              </a:tblPr>
              <a:tblGrid>
                <a:gridCol w="928425">
                  <a:extLst>
                    <a:ext uri="{9D8B030D-6E8A-4147-A177-3AD203B41FA5}">
                      <a16:colId xmlns:a16="http://schemas.microsoft.com/office/drawing/2014/main" val="2047681896"/>
                    </a:ext>
                  </a:extLst>
                </a:gridCol>
                <a:gridCol w="928425">
                  <a:extLst>
                    <a:ext uri="{9D8B030D-6E8A-4147-A177-3AD203B41FA5}">
                      <a16:colId xmlns:a16="http://schemas.microsoft.com/office/drawing/2014/main" val="122507773"/>
                    </a:ext>
                  </a:extLst>
                </a:gridCol>
              </a:tblGrid>
              <a:tr h="370840">
                <a:tc>
                  <a:txBody>
                    <a:bodyPr/>
                    <a:lstStyle/>
                    <a:p>
                      <a:pPr algn="ctr"/>
                      <a:r>
                        <a:rPr lang="en-US" sz="2000" dirty="0"/>
                        <a:t>x</a:t>
                      </a:r>
                    </a:p>
                  </a:txBody>
                  <a:tcPr anchor="ctr">
                    <a:solidFill>
                      <a:schemeClr val="accent6">
                        <a:lumMod val="20000"/>
                        <a:lumOff val="80000"/>
                      </a:schemeClr>
                    </a:solidFill>
                  </a:tcPr>
                </a:tc>
                <a:tc>
                  <a:txBody>
                    <a:bodyPr/>
                    <a:lstStyle/>
                    <a:p>
                      <a:pPr algn="ctr"/>
                      <a:r>
                        <a:rPr lang="en-US" sz="2000" dirty="0"/>
                        <a:t>y</a:t>
                      </a:r>
                    </a:p>
                  </a:txBody>
                  <a:tcPr anchor="ctr">
                    <a:solidFill>
                      <a:schemeClr val="accent6">
                        <a:lumMod val="20000"/>
                        <a:lumOff val="80000"/>
                      </a:schemeClr>
                    </a:solidFill>
                  </a:tcPr>
                </a:tc>
                <a:extLst>
                  <a:ext uri="{0D108BD9-81ED-4DB2-BD59-A6C34878D82A}">
                    <a16:rowId xmlns:a16="http://schemas.microsoft.com/office/drawing/2014/main" val="701251645"/>
                  </a:ext>
                </a:extLst>
              </a:tr>
              <a:tr h="370840">
                <a:tc>
                  <a:txBody>
                    <a:bodyPr/>
                    <a:lstStyle/>
                    <a:p>
                      <a:pPr algn="ctr"/>
                      <a:r>
                        <a:rPr lang="en-US" sz="2000" dirty="0"/>
                        <a:t>DA</a:t>
                      </a:r>
                    </a:p>
                  </a:txBody>
                  <a:tcPr anchor="ctr"/>
                </a:tc>
                <a:tc>
                  <a:txBody>
                    <a:bodyPr/>
                    <a:lstStyle/>
                    <a:p>
                      <a:pPr algn="ctr"/>
                      <a:r>
                        <a:rPr lang="en-US" sz="2000" dirty="0"/>
                        <a:t>NS</a:t>
                      </a:r>
                    </a:p>
                  </a:txBody>
                  <a:tcPr anchor="ctr"/>
                </a:tc>
                <a:extLst>
                  <a:ext uri="{0D108BD9-81ED-4DB2-BD59-A6C34878D82A}">
                    <a16:rowId xmlns:a16="http://schemas.microsoft.com/office/drawing/2014/main" val="1040948069"/>
                  </a:ext>
                </a:extLst>
              </a:tr>
              <a:tr h="370840">
                <a:tc>
                  <a:txBody>
                    <a:bodyPr/>
                    <a:lstStyle/>
                    <a:p>
                      <a:pPr algn="ctr"/>
                      <a:r>
                        <a:rPr lang="en-US" sz="2000" dirty="0"/>
                        <a:t>NM</a:t>
                      </a:r>
                    </a:p>
                  </a:txBody>
                  <a:tcPr anchor="ctr"/>
                </a:tc>
                <a:tc>
                  <a:txBody>
                    <a:bodyPr/>
                    <a:lstStyle/>
                    <a:p>
                      <a:pPr algn="ctr"/>
                      <a:r>
                        <a:rPr lang="en-US" sz="2000" dirty="0"/>
                        <a:t>WG</a:t>
                      </a:r>
                    </a:p>
                  </a:txBody>
                  <a:tcPr anchor="ctr"/>
                </a:tc>
                <a:extLst>
                  <a:ext uri="{0D108BD9-81ED-4DB2-BD59-A6C34878D82A}">
                    <a16:rowId xmlns:a16="http://schemas.microsoft.com/office/drawing/2014/main" val="484871711"/>
                  </a:ext>
                </a:extLst>
              </a:tr>
              <a:tr h="370840">
                <a:tc>
                  <a:txBody>
                    <a:bodyPr/>
                    <a:lstStyle/>
                    <a:p>
                      <a:pPr algn="ctr"/>
                      <a:r>
                        <a:rPr lang="en-US" sz="2000" dirty="0"/>
                        <a:t>MOD</a:t>
                      </a:r>
                    </a:p>
                  </a:txBody>
                  <a:tcPr anchor="ctr"/>
                </a:tc>
                <a:tc>
                  <a:txBody>
                    <a:bodyPr/>
                    <a:lstStyle/>
                    <a:p>
                      <a:pPr algn="ctr"/>
                      <a:r>
                        <a:rPr lang="en-US" sz="2000" dirty="0"/>
                        <a:t>PKG</a:t>
                      </a:r>
                    </a:p>
                  </a:txBody>
                  <a:tcPr anchor="ctr"/>
                </a:tc>
                <a:extLst>
                  <a:ext uri="{0D108BD9-81ED-4DB2-BD59-A6C34878D82A}">
                    <a16:rowId xmlns:a16="http://schemas.microsoft.com/office/drawing/2014/main" val="2533699626"/>
                  </a:ext>
                </a:extLst>
              </a:tr>
            </a:tbl>
          </a:graphicData>
        </a:graphic>
      </p:graphicFrame>
      <p:sp>
        <p:nvSpPr>
          <p:cNvPr id="58" name="TextBox 57">
            <a:extLst>
              <a:ext uri="{FF2B5EF4-FFF2-40B4-BE49-F238E27FC236}">
                <a16:creationId xmlns:a16="http://schemas.microsoft.com/office/drawing/2014/main" id="{C4438110-41D7-7898-333A-C0717B791701}"/>
              </a:ext>
            </a:extLst>
          </p:cNvPr>
          <p:cNvSpPr txBox="1"/>
          <p:nvPr/>
        </p:nvSpPr>
        <p:spPr>
          <a:xfrm>
            <a:off x="6335419" y="3764144"/>
            <a:ext cx="625198" cy="369332"/>
          </a:xfrm>
          <a:prstGeom prst="rect">
            <a:avLst/>
          </a:prstGeom>
          <a:noFill/>
        </p:spPr>
        <p:txBody>
          <a:bodyPr wrap="square" rtlCol="0">
            <a:spAutoFit/>
          </a:bodyPr>
          <a:lstStyle/>
          <a:p>
            <a:r>
              <a:rPr lang="en-US" dirty="0"/>
              <a:t>B23</a:t>
            </a:r>
          </a:p>
        </p:txBody>
      </p:sp>
      <p:sp>
        <p:nvSpPr>
          <p:cNvPr id="59" name="TextBox 58">
            <a:extLst>
              <a:ext uri="{FF2B5EF4-FFF2-40B4-BE49-F238E27FC236}">
                <a16:creationId xmlns:a16="http://schemas.microsoft.com/office/drawing/2014/main" id="{1D5BFEDE-A34E-3C5C-E1A6-46D3EEA6F6D3}"/>
              </a:ext>
            </a:extLst>
          </p:cNvPr>
          <p:cNvSpPr txBox="1"/>
          <p:nvPr/>
        </p:nvSpPr>
        <p:spPr>
          <a:xfrm>
            <a:off x="6151318" y="4935482"/>
            <a:ext cx="742545" cy="369332"/>
          </a:xfrm>
          <a:prstGeom prst="rect">
            <a:avLst/>
          </a:prstGeom>
          <a:noFill/>
        </p:spPr>
        <p:txBody>
          <a:bodyPr wrap="square" rtlCol="0">
            <a:spAutoFit/>
          </a:bodyPr>
          <a:lstStyle/>
          <a:p>
            <a:r>
              <a:rPr lang="en-US" dirty="0"/>
              <a:t>R1-C</a:t>
            </a:r>
          </a:p>
        </p:txBody>
      </p:sp>
      <p:graphicFrame>
        <p:nvGraphicFramePr>
          <p:cNvPr id="60" name="Table 38">
            <a:extLst>
              <a:ext uri="{FF2B5EF4-FFF2-40B4-BE49-F238E27FC236}">
                <a16:creationId xmlns:a16="http://schemas.microsoft.com/office/drawing/2014/main" id="{5C9D667D-69A1-A56A-B20A-EC76E727A709}"/>
              </a:ext>
            </a:extLst>
          </p:cNvPr>
          <p:cNvGraphicFramePr>
            <a:graphicFrameLocks noGrp="1"/>
          </p:cNvGraphicFramePr>
          <p:nvPr>
            <p:extLst>
              <p:ext uri="{D42A27DB-BD31-4B8C-83A1-F6EECF244321}">
                <p14:modId xmlns:p14="http://schemas.microsoft.com/office/powerpoint/2010/main" val="211164144"/>
              </p:ext>
            </p:extLst>
          </p:nvPr>
        </p:nvGraphicFramePr>
        <p:xfrm>
          <a:off x="7941766" y="5120148"/>
          <a:ext cx="928425" cy="1584960"/>
        </p:xfrm>
        <a:graphic>
          <a:graphicData uri="http://schemas.openxmlformats.org/drawingml/2006/table">
            <a:tbl>
              <a:tblPr firstRow="1" bandRow="1">
                <a:tableStyleId>{5940675A-B579-460E-94D1-54222C63F5DA}</a:tableStyleId>
              </a:tblPr>
              <a:tblGrid>
                <a:gridCol w="928425">
                  <a:extLst>
                    <a:ext uri="{9D8B030D-6E8A-4147-A177-3AD203B41FA5}">
                      <a16:colId xmlns:a16="http://schemas.microsoft.com/office/drawing/2014/main" val="2047681896"/>
                    </a:ext>
                  </a:extLst>
                </a:gridCol>
              </a:tblGrid>
              <a:tr h="370840">
                <a:tc>
                  <a:txBody>
                    <a:bodyPr/>
                    <a:lstStyle/>
                    <a:p>
                      <a:pPr algn="ctr"/>
                      <a:r>
                        <a:rPr lang="en-US" sz="2000" dirty="0"/>
                        <a:t>x</a:t>
                      </a:r>
                    </a:p>
                  </a:txBody>
                  <a:tcPr anchor="ctr">
                    <a:solidFill>
                      <a:schemeClr val="accent6">
                        <a:lumMod val="20000"/>
                        <a:lumOff val="80000"/>
                      </a:schemeClr>
                    </a:solidFill>
                  </a:tcPr>
                </a:tc>
                <a:extLst>
                  <a:ext uri="{0D108BD9-81ED-4DB2-BD59-A6C34878D82A}">
                    <a16:rowId xmlns:a16="http://schemas.microsoft.com/office/drawing/2014/main" val="701251645"/>
                  </a:ext>
                </a:extLst>
              </a:tr>
              <a:tr h="370840">
                <a:tc>
                  <a:txBody>
                    <a:bodyPr/>
                    <a:lstStyle/>
                    <a:p>
                      <a:pPr algn="ctr"/>
                      <a:r>
                        <a:rPr lang="en-US" sz="2000" dirty="0"/>
                        <a:t>DA</a:t>
                      </a:r>
                    </a:p>
                  </a:txBody>
                  <a:tcPr anchor="ctr"/>
                </a:tc>
                <a:extLst>
                  <a:ext uri="{0D108BD9-81ED-4DB2-BD59-A6C34878D82A}">
                    <a16:rowId xmlns:a16="http://schemas.microsoft.com/office/drawing/2014/main" val="1040948069"/>
                  </a:ext>
                </a:extLst>
              </a:tr>
              <a:tr h="370840">
                <a:tc>
                  <a:txBody>
                    <a:bodyPr/>
                    <a:lstStyle/>
                    <a:p>
                      <a:pPr algn="ctr"/>
                      <a:r>
                        <a:rPr lang="en-US" sz="2000" dirty="0"/>
                        <a:t>NM</a:t>
                      </a:r>
                    </a:p>
                  </a:txBody>
                  <a:tcPr anchor="ctr"/>
                </a:tc>
                <a:extLst>
                  <a:ext uri="{0D108BD9-81ED-4DB2-BD59-A6C34878D82A}">
                    <a16:rowId xmlns:a16="http://schemas.microsoft.com/office/drawing/2014/main" val="484871711"/>
                  </a:ext>
                </a:extLst>
              </a:tr>
              <a:tr h="370840">
                <a:tc>
                  <a:txBody>
                    <a:bodyPr/>
                    <a:lstStyle/>
                    <a:p>
                      <a:pPr algn="ctr"/>
                      <a:r>
                        <a:rPr lang="en-US" sz="2000" dirty="0"/>
                        <a:t>MOD</a:t>
                      </a:r>
                    </a:p>
                  </a:txBody>
                  <a:tcPr anchor="ctr"/>
                </a:tc>
                <a:extLst>
                  <a:ext uri="{0D108BD9-81ED-4DB2-BD59-A6C34878D82A}">
                    <a16:rowId xmlns:a16="http://schemas.microsoft.com/office/drawing/2014/main" val="2533699626"/>
                  </a:ext>
                </a:extLst>
              </a:tr>
            </a:tbl>
          </a:graphicData>
        </a:graphic>
      </p:graphicFrame>
      <p:sp>
        <p:nvSpPr>
          <p:cNvPr id="62" name="Title 61">
            <a:extLst>
              <a:ext uri="{FF2B5EF4-FFF2-40B4-BE49-F238E27FC236}">
                <a16:creationId xmlns:a16="http://schemas.microsoft.com/office/drawing/2014/main" id="{16BDA0C1-A0F5-A36F-59DB-5633F901E447}"/>
              </a:ext>
            </a:extLst>
          </p:cNvPr>
          <p:cNvSpPr>
            <a:spLocks noGrp="1"/>
          </p:cNvSpPr>
          <p:nvPr>
            <p:ph type="title"/>
          </p:nvPr>
        </p:nvSpPr>
        <p:spPr/>
        <p:txBody>
          <a:bodyPr/>
          <a:lstStyle/>
          <a:p>
            <a:r>
              <a:rPr lang="en-US" dirty="0"/>
              <a:t>Rete Network</a:t>
            </a:r>
          </a:p>
        </p:txBody>
      </p:sp>
    </p:spTree>
    <p:extLst>
      <p:ext uri="{BB962C8B-B14F-4D97-AF65-F5344CB8AC3E}">
        <p14:creationId xmlns:p14="http://schemas.microsoft.com/office/powerpoint/2010/main" val="1447330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4D2C-D47C-2F01-AAF9-D1DEC9C7DB8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05E1E65-F0F7-6FB7-811C-2538222E4753}"/>
              </a:ext>
            </a:extLst>
          </p:cNvPr>
          <p:cNvSpPr>
            <a:spLocks noGrp="1"/>
          </p:cNvSpPr>
          <p:nvPr>
            <p:ph idx="1"/>
          </p:nvPr>
        </p:nvSpPr>
        <p:spPr>
          <a:xfrm>
            <a:off x="175846" y="1177926"/>
            <a:ext cx="12016154" cy="5521812"/>
          </a:xfrm>
        </p:spPr>
        <p:txBody>
          <a:bodyPr/>
          <a:lstStyle/>
          <a:p>
            <a:r>
              <a:rPr lang="en-US" sz="2000" dirty="0"/>
              <a:t>PR1:	IF (?x is-written-by ?y),		A1               PR2:    IF (?x is-written-by ?y),		A1</a:t>
            </a:r>
          </a:p>
          <a:p>
            <a:pPr marL="0" indent="0">
              <a:buNone/>
            </a:pPr>
            <a:r>
              <a:rPr lang="en-US" sz="2000" dirty="0"/>
              <a:t>	     (?y is-a science-fiction-writer),	A2		    (?y is-a science-fiction-writer),	A2</a:t>
            </a:r>
          </a:p>
          <a:p>
            <a:pPr marL="0" indent="0">
              <a:buNone/>
            </a:pPr>
            <a:r>
              <a:rPr lang="en-US" sz="2000" dirty="0"/>
              <a:t>                     (?x is-a book),			A3	                    (?x is-a short-story),		A4</a:t>
            </a:r>
          </a:p>
          <a:p>
            <a:pPr marL="0" indent="0">
              <a:buNone/>
            </a:pPr>
            <a:r>
              <a:rPr lang="en-US" sz="2000" dirty="0"/>
              <a:t>                THEN (?x is-a science-fiction-book)	R1-C		 THEN (?x is-a science-fiction- short-story)	R2-C</a:t>
            </a:r>
          </a:p>
          <a:p>
            <a:pPr marL="0" indent="0">
              <a:buNone/>
            </a:pPr>
            <a:r>
              <a:rPr lang="en-US" sz="2000" dirty="0"/>
              <a:t>WM:</a:t>
            </a:r>
          </a:p>
          <a:p>
            <a:pPr marL="0" indent="0">
              <a:buNone/>
            </a:pPr>
            <a:r>
              <a:rPr lang="en-US" sz="2000" dirty="0" err="1"/>
              <a:t>TheDiamondAge</a:t>
            </a:r>
            <a:r>
              <a:rPr lang="en-US" sz="2000" dirty="0"/>
              <a:t> is-written-by </a:t>
            </a:r>
            <a:r>
              <a:rPr lang="en-US" sz="2000" dirty="0" err="1"/>
              <a:t>NealStephenson</a:t>
            </a:r>
            <a:r>
              <a:rPr lang="en-US" sz="2000" dirty="0"/>
              <a:t>	 </a:t>
            </a:r>
            <a:r>
              <a:rPr lang="en-US" sz="2000" dirty="0" err="1"/>
              <a:t>WilliamGibson</a:t>
            </a:r>
            <a:r>
              <a:rPr lang="en-US" sz="2000" dirty="0"/>
              <a:t> is-a science-fiction-writer</a:t>
            </a:r>
          </a:p>
          <a:p>
            <a:pPr marL="0" indent="0">
              <a:buNone/>
            </a:pPr>
            <a:r>
              <a:rPr lang="en-US" sz="2000" dirty="0"/>
              <a:t>Neuromancer is-written-by </a:t>
            </a:r>
            <a:r>
              <a:rPr lang="en-US" sz="2000" dirty="0" err="1"/>
              <a:t>WilliamGibson</a:t>
            </a:r>
            <a:r>
              <a:rPr lang="en-US" sz="2000" dirty="0"/>
              <a:t>		 </a:t>
            </a:r>
            <a:r>
              <a:rPr lang="en-US" sz="2000" dirty="0" err="1"/>
              <a:t>PhilipKDick</a:t>
            </a:r>
            <a:r>
              <a:rPr lang="en-US" sz="2000" dirty="0"/>
              <a:t> is-a science-fiction-writer</a:t>
            </a:r>
          </a:p>
          <a:p>
            <a:pPr marL="0" indent="0">
              <a:buNone/>
            </a:pPr>
            <a:r>
              <a:rPr lang="en-US" sz="2000" dirty="0" err="1"/>
              <a:t>NealStephenson</a:t>
            </a:r>
            <a:r>
              <a:rPr lang="en-US" sz="2000" dirty="0"/>
              <a:t> is-a science-fiction-writer		 </a:t>
            </a:r>
            <a:r>
              <a:rPr lang="en-US" sz="2000" dirty="0" err="1"/>
              <a:t>PlayerOfGames</a:t>
            </a:r>
            <a:r>
              <a:rPr lang="en-US" sz="2000" dirty="0"/>
              <a:t> is-a book</a:t>
            </a:r>
          </a:p>
          <a:p>
            <a:pPr marL="0" indent="0">
              <a:buNone/>
            </a:pPr>
            <a:r>
              <a:rPr lang="en-US" sz="2000" dirty="0"/>
              <a:t>Neuromancer is-a book				 </a:t>
            </a:r>
            <a:r>
              <a:rPr lang="en-US" sz="2000" dirty="0" err="1"/>
              <a:t>Ubik</a:t>
            </a:r>
            <a:r>
              <a:rPr lang="en-US" sz="2000" dirty="0"/>
              <a:t> is-a book</a:t>
            </a:r>
          </a:p>
          <a:p>
            <a:pPr marL="0" indent="0">
              <a:buNone/>
            </a:pPr>
            <a:r>
              <a:rPr lang="en-US" sz="2000" dirty="0" err="1"/>
              <a:t>TheDiamondAge</a:t>
            </a:r>
            <a:r>
              <a:rPr lang="en-US" sz="2000" dirty="0"/>
              <a:t> is-a book				 </a:t>
            </a:r>
            <a:r>
              <a:rPr lang="en-US" sz="2000" dirty="0" err="1"/>
              <a:t>MazeOfDeath</a:t>
            </a:r>
            <a:r>
              <a:rPr lang="en-US" sz="2000" dirty="0"/>
              <a:t> is-a book</a:t>
            </a:r>
          </a:p>
          <a:p>
            <a:pPr marL="0" indent="0">
              <a:buNone/>
            </a:pPr>
            <a:r>
              <a:rPr lang="en-US" sz="2000" dirty="0" err="1"/>
              <a:t>MazeOfDeath</a:t>
            </a:r>
            <a:r>
              <a:rPr lang="en-US" sz="2000" dirty="0"/>
              <a:t> is-written-by </a:t>
            </a:r>
            <a:r>
              <a:rPr lang="en-US" sz="2000" dirty="0" err="1"/>
              <a:t>PhilipKDick</a:t>
            </a:r>
            <a:r>
              <a:rPr lang="en-US" sz="2000" dirty="0"/>
              <a:t>		 </a:t>
            </a:r>
            <a:r>
              <a:rPr lang="en-US" sz="2000" dirty="0" err="1"/>
              <a:t>PlayerOfGames</a:t>
            </a:r>
            <a:r>
              <a:rPr lang="en-US" sz="2000" dirty="0"/>
              <a:t> is-written-by </a:t>
            </a:r>
            <a:r>
              <a:rPr lang="en-US" sz="2000" dirty="0" err="1"/>
              <a:t>IainBanks</a:t>
            </a:r>
            <a:endParaRPr lang="en-US" sz="2000" dirty="0"/>
          </a:p>
          <a:p>
            <a:pPr marL="0" indent="0">
              <a:buNone/>
            </a:pPr>
            <a:r>
              <a:rPr lang="en-US" sz="2000" dirty="0" err="1">
                <a:solidFill>
                  <a:srgbClr val="3333FF"/>
                </a:solidFill>
              </a:rPr>
              <a:t>BurningChrome</a:t>
            </a:r>
            <a:r>
              <a:rPr lang="en-US" sz="2000" dirty="0">
                <a:solidFill>
                  <a:srgbClr val="3333FF"/>
                </a:solidFill>
              </a:rPr>
              <a:t> is-a short-story			 </a:t>
            </a:r>
            <a:r>
              <a:rPr lang="en-US" sz="2000" dirty="0" err="1">
                <a:solidFill>
                  <a:srgbClr val="3333FF"/>
                </a:solidFill>
              </a:rPr>
              <a:t>BurningChrome</a:t>
            </a:r>
            <a:r>
              <a:rPr lang="en-US" sz="2000" dirty="0">
                <a:solidFill>
                  <a:srgbClr val="3333FF"/>
                </a:solidFill>
              </a:rPr>
              <a:t> is-written-by </a:t>
            </a:r>
            <a:r>
              <a:rPr lang="en-US" sz="2000" dirty="0" err="1">
                <a:solidFill>
                  <a:srgbClr val="3333FF"/>
                </a:solidFill>
              </a:rPr>
              <a:t>WilliamGibson</a:t>
            </a:r>
            <a:endParaRPr lang="en-US" sz="2000" dirty="0">
              <a:solidFill>
                <a:srgbClr val="3333FF"/>
              </a:solidFill>
            </a:endParaRPr>
          </a:p>
          <a:p>
            <a:pPr marL="0" indent="0">
              <a:buNone/>
            </a:pPr>
            <a:r>
              <a:rPr lang="en-US" sz="2000" dirty="0" err="1">
                <a:solidFill>
                  <a:srgbClr val="3333FF"/>
                </a:solidFill>
              </a:rPr>
              <a:t>JohnnyMnemonic</a:t>
            </a:r>
            <a:r>
              <a:rPr lang="en-US" sz="2000" dirty="0">
                <a:solidFill>
                  <a:srgbClr val="3333FF"/>
                </a:solidFill>
              </a:rPr>
              <a:t> is-a short-story			 </a:t>
            </a:r>
            <a:r>
              <a:rPr lang="en-US" sz="2000" dirty="0" err="1">
                <a:solidFill>
                  <a:srgbClr val="3333FF"/>
                </a:solidFill>
              </a:rPr>
              <a:t>BluebeardEgg</a:t>
            </a:r>
            <a:r>
              <a:rPr lang="en-US" sz="2000" dirty="0">
                <a:solidFill>
                  <a:srgbClr val="3333FF"/>
                </a:solidFill>
              </a:rPr>
              <a:t> is-a short-story</a:t>
            </a:r>
          </a:p>
          <a:p>
            <a:pPr marL="0" indent="0">
              <a:buNone/>
            </a:pPr>
            <a:r>
              <a:rPr lang="en-US" sz="2000" dirty="0" err="1">
                <a:solidFill>
                  <a:srgbClr val="3333FF"/>
                </a:solidFill>
              </a:rPr>
              <a:t>SecondVariety</a:t>
            </a:r>
            <a:r>
              <a:rPr lang="en-US" sz="2000" dirty="0">
                <a:solidFill>
                  <a:srgbClr val="3333FF"/>
                </a:solidFill>
              </a:rPr>
              <a:t> is-written-by </a:t>
            </a:r>
            <a:r>
              <a:rPr lang="en-US" sz="2000" dirty="0" err="1">
                <a:solidFill>
                  <a:srgbClr val="3333FF"/>
                </a:solidFill>
              </a:rPr>
              <a:t>PhilipKDick</a:t>
            </a:r>
            <a:r>
              <a:rPr lang="en-US" sz="2000" dirty="0">
                <a:solidFill>
                  <a:srgbClr val="3333FF"/>
                </a:solidFill>
              </a:rPr>
              <a:t>		 </a:t>
            </a:r>
            <a:r>
              <a:rPr lang="en-US" sz="2000" dirty="0" err="1">
                <a:solidFill>
                  <a:srgbClr val="3333FF"/>
                </a:solidFill>
              </a:rPr>
              <a:t>JohnnyMnemonic</a:t>
            </a:r>
            <a:r>
              <a:rPr lang="en-US" sz="2000" dirty="0">
                <a:solidFill>
                  <a:srgbClr val="3333FF"/>
                </a:solidFill>
              </a:rPr>
              <a:t> is-written-by </a:t>
            </a:r>
            <a:r>
              <a:rPr lang="en-US" sz="2000" dirty="0" err="1">
                <a:solidFill>
                  <a:srgbClr val="3333FF"/>
                </a:solidFill>
              </a:rPr>
              <a:t>WilliamGibson</a:t>
            </a:r>
            <a:endParaRPr lang="en-US" sz="2000" dirty="0">
              <a:solidFill>
                <a:srgbClr val="3333FF"/>
              </a:solidFill>
            </a:endParaRPr>
          </a:p>
          <a:p>
            <a:pPr marL="0" indent="0">
              <a:buNone/>
            </a:pPr>
            <a:r>
              <a:rPr lang="en-US" sz="2000" dirty="0" err="1">
                <a:solidFill>
                  <a:srgbClr val="3333FF"/>
                </a:solidFill>
              </a:rPr>
              <a:t>SecondVariety</a:t>
            </a:r>
            <a:r>
              <a:rPr lang="en-US" sz="2000" dirty="0">
                <a:solidFill>
                  <a:srgbClr val="3333FF"/>
                </a:solidFill>
              </a:rPr>
              <a:t> is-a short-story			 </a:t>
            </a:r>
            <a:r>
              <a:rPr lang="en-US" sz="2000" dirty="0" err="1">
                <a:solidFill>
                  <a:srgbClr val="3333FF"/>
                </a:solidFill>
              </a:rPr>
              <a:t>BluebeardEgg</a:t>
            </a:r>
            <a:r>
              <a:rPr lang="en-US" sz="2000" dirty="0">
                <a:solidFill>
                  <a:srgbClr val="3333FF"/>
                </a:solidFill>
              </a:rPr>
              <a:t> is-written-by </a:t>
            </a:r>
            <a:r>
              <a:rPr lang="en-US" sz="2000" dirty="0" err="1">
                <a:solidFill>
                  <a:srgbClr val="3333FF"/>
                </a:solidFill>
              </a:rPr>
              <a:t>MargaretAtwood</a:t>
            </a:r>
            <a:endParaRPr lang="en-US" sz="2000" dirty="0">
              <a:solidFill>
                <a:srgbClr val="3333FF"/>
              </a:solidFill>
            </a:endParaRPr>
          </a:p>
          <a:p>
            <a:pPr marL="0" indent="0">
              <a:buNone/>
            </a:pPr>
            <a:endParaRPr lang="en-US" sz="2000" dirty="0"/>
          </a:p>
        </p:txBody>
      </p:sp>
    </p:spTree>
    <p:extLst>
      <p:ext uri="{BB962C8B-B14F-4D97-AF65-F5344CB8AC3E}">
        <p14:creationId xmlns:p14="http://schemas.microsoft.com/office/powerpoint/2010/main" val="56015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261A-4855-84F2-4BBA-45DDD2D334A5}"/>
              </a:ext>
            </a:extLst>
          </p:cNvPr>
          <p:cNvSpPr>
            <a:spLocks noGrp="1"/>
          </p:cNvSpPr>
          <p:nvPr>
            <p:ph type="title"/>
          </p:nvPr>
        </p:nvSpPr>
        <p:spPr/>
        <p:txBody>
          <a:bodyPr/>
          <a:lstStyle/>
          <a:p>
            <a:r>
              <a:rPr lang="en-US" dirty="0"/>
              <a:t>Rete Network</a:t>
            </a:r>
          </a:p>
        </p:txBody>
      </p:sp>
      <p:sp>
        <p:nvSpPr>
          <p:cNvPr id="4" name="Oval 3">
            <a:extLst>
              <a:ext uri="{FF2B5EF4-FFF2-40B4-BE49-F238E27FC236}">
                <a16:creationId xmlns:a16="http://schemas.microsoft.com/office/drawing/2014/main" id="{6807F42C-448E-8438-EC6A-3F72A0A93381}"/>
              </a:ext>
            </a:extLst>
          </p:cNvPr>
          <p:cNvSpPr/>
          <p:nvPr/>
        </p:nvSpPr>
        <p:spPr>
          <a:xfrm>
            <a:off x="3331385" y="1249561"/>
            <a:ext cx="2332271"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is-written-by</a:t>
            </a:r>
          </a:p>
        </p:txBody>
      </p:sp>
      <p:sp>
        <p:nvSpPr>
          <p:cNvPr id="5" name="Oval 4">
            <a:extLst>
              <a:ext uri="{FF2B5EF4-FFF2-40B4-BE49-F238E27FC236}">
                <a16:creationId xmlns:a16="http://schemas.microsoft.com/office/drawing/2014/main" id="{99F4546B-F8A3-4594-FEF4-C33272444DDD}"/>
              </a:ext>
            </a:extLst>
          </p:cNvPr>
          <p:cNvSpPr/>
          <p:nvPr/>
        </p:nvSpPr>
        <p:spPr>
          <a:xfrm>
            <a:off x="5854428" y="1257939"/>
            <a:ext cx="2589179"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is-a-sf-writer</a:t>
            </a:r>
          </a:p>
        </p:txBody>
      </p:sp>
      <p:sp>
        <p:nvSpPr>
          <p:cNvPr id="6" name="Oval 5">
            <a:extLst>
              <a:ext uri="{FF2B5EF4-FFF2-40B4-BE49-F238E27FC236}">
                <a16:creationId xmlns:a16="http://schemas.microsoft.com/office/drawing/2014/main" id="{ED62830D-6F8D-6CC7-369E-85B1BF158649}"/>
              </a:ext>
            </a:extLst>
          </p:cNvPr>
          <p:cNvSpPr/>
          <p:nvPr/>
        </p:nvSpPr>
        <p:spPr>
          <a:xfrm>
            <a:off x="5872742" y="2569410"/>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 name="Straight Arrow Connector 6">
            <a:extLst>
              <a:ext uri="{FF2B5EF4-FFF2-40B4-BE49-F238E27FC236}">
                <a16:creationId xmlns:a16="http://schemas.microsoft.com/office/drawing/2014/main" id="{E5ED2D13-8FF3-19CB-E70C-608D786B5824}"/>
              </a:ext>
            </a:extLst>
          </p:cNvPr>
          <p:cNvCxnSpPr>
            <a:cxnSpLocks/>
            <a:stCxn id="4" idx="4"/>
            <a:endCxn id="6" idx="0"/>
          </p:cNvCxnSpPr>
          <p:nvPr/>
        </p:nvCxnSpPr>
        <p:spPr>
          <a:xfrm>
            <a:off x="4497521" y="1760263"/>
            <a:ext cx="1746494" cy="8091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a:extLst>
              <a:ext uri="{FF2B5EF4-FFF2-40B4-BE49-F238E27FC236}">
                <a16:creationId xmlns:a16="http://schemas.microsoft.com/office/drawing/2014/main" id="{86523AEF-2E90-5C27-7B04-8ABEB3F75813}"/>
              </a:ext>
            </a:extLst>
          </p:cNvPr>
          <p:cNvCxnSpPr>
            <a:cxnSpLocks/>
            <a:stCxn id="5" idx="4"/>
            <a:endCxn id="6" idx="0"/>
          </p:cNvCxnSpPr>
          <p:nvPr/>
        </p:nvCxnSpPr>
        <p:spPr>
          <a:xfrm flipH="1">
            <a:off x="6244015" y="1768641"/>
            <a:ext cx="905003" cy="8007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Oval 8">
            <a:extLst>
              <a:ext uri="{FF2B5EF4-FFF2-40B4-BE49-F238E27FC236}">
                <a16:creationId xmlns:a16="http://schemas.microsoft.com/office/drawing/2014/main" id="{709ECE19-D7EE-6F6A-EC19-94D7ED700AAA}"/>
              </a:ext>
            </a:extLst>
          </p:cNvPr>
          <p:cNvSpPr/>
          <p:nvPr/>
        </p:nvSpPr>
        <p:spPr>
          <a:xfrm>
            <a:off x="8072334" y="3651440"/>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0" name="Straight Arrow Connector 9">
            <a:extLst>
              <a:ext uri="{FF2B5EF4-FFF2-40B4-BE49-F238E27FC236}">
                <a16:creationId xmlns:a16="http://schemas.microsoft.com/office/drawing/2014/main" id="{037209D1-C3CF-B3A1-8101-7231CF9ECF36}"/>
              </a:ext>
            </a:extLst>
          </p:cNvPr>
          <p:cNvCxnSpPr>
            <a:cxnSpLocks/>
            <a:stCxn id="6" idx="6"/>
            <a:endCxn id="9" idx="0"/>
          </p:cNvCxnSpPr>
          <p:nvPr/>
        </p:nvCxnSpPr>
        <p:spPr>
          <a:xfrm>
            <a:off x="6615287" y="2890423"/>
            <a:ext cx="1828320" cy="76101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F33F5030-EA7C-6428-AA45-121719100033}"/>
              </a:ext>
            </a:extLst>
          </p:cNvPr>
          <p:cNvCxnSpPr>
            <a:cxnSpLocks/>
            <a:stCxn id="13" idx="4"/>
            <a:endCxn id="9" idx="0"/>
          </p:cNvCxnSpPr>
          <p:nvPr/>
        </p:nvCxnSpPr>
        <p:spPr>
          <a:xfrm flipH="1">
            <a:off x="8443607" y="1768641"/>
            <a:ext cx="2345325" cy="188279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AB44750D-27E9-D7F2-BF11-CE7D0381FD80}"/>
              </a:ext>
            </a:extLst>
          </p:cNvPr>
          <p:cNvCxnSpPr>
            <a:cxnSpLocks/>
            <a:stCxn id="9" idx="4"/>
            <a:endCxn id="14" idx="0"/>
          </p:cNvCxnSpPr>
          <p:nvPr/>
        </p:nvCxnSpPr>
        <p:spPr>
          <a:xfrm>
            <a:off x="8443607" y="4293466"/>
            <a:ext cx="0" cy="5348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Oval 12">
            <a:extLst>
              <a:ext uri="{FF2B5EF4-FFF2-40B4-BE49-F238E27FC236}">
                <a16:creationId xmlns:a16="http://schemas.microsoft.com/office/drawing/2014/main" id="{2DA1A0C9-FF90-2C8C-5D64-0BC5EAEFAA8A}"/>
              </a:ext>
            </a:extLst>
          </p:cNvPr>
          <p:cNvSpPr/>
          <p:nvPr/>
        </p:nvSpPr>
        <p:spPr>
          <a:xfrm>
            <a:off x="9713215" y="1257939"/>
            <a:ext cx="2151434"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is-a-book</a:t>
            </a:r>
          </a:p>
        </p:txBody>
      </p:sp>
      <p:sp>
        <p:nvSpPr>
          <p:cNvPr id="14" name="Oval 13">
            <a:extLst>
              <a:ext uri="{FF2B5EF4-FFF2-40B4-BE49-F238E27FC236}">
                <a16:creationId xmlns:a16="http://schemas.microsoft.com/office/drawing/2014/main" id="{D8AB0626-0798-F86F-2EDD-5FF75AE0CD9E}"/>
              </a:ext>
            </a:extLst>
          </p:cNvPr>
          <p:cNvSpPr/>
          <p:nvPr/>
        </p:nvSpPr>
        <p:spPr>
          <a:xfrm>
            <a:off x="8072334" y="4828318"/>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5" name="Straight Arrow Connector 14">
            <a:extLst>
              <a:ext uri="{FF2B5EF4-FFF2-40B4-BE49-F238E27FC236}">
                <a16:creationId xmlns:a16="http://schemas.microsoft.com/office/drawing/2014/main" id="{819273FB-46C6-163C-86D1-0F38A0DA8B77}"/>
              </a:ext>
            </a:extLst>
          </p:cNvPr>
          <p:cNvCxnSpPr>
            <a:cxnSpLocks/>
            <a:stCxn id="14" idx="4"/>
          </p:cNvCxnSpPr>
          <p:nvPr/>
        </p:nvCxnSpPr>
        <p:spPr>
          <a:xfrm flipH="1">
            <a:off x="8443606" y="5470344"/>
            <a:ext cx="1" cy="5348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F05AA0A6-7127-4F9D-4442-785675D944DB}"/>
              </a:ext>
            </a:extLst>
          </p:cNvPr>
          <p:cNvSpPr txBox="1"/>
          <p:nvPr/>
        </p:nvSpPr>
        <p:spPr>
          <a:xfrm>
            <a:off x="6006661" y="3211436"/>
            <a:ext cx="625198" cy="369332"/>
          </a:xfrm>
          <a:prstGeom prst="rect">
            <a:avLst/>
          </a:prstGeom>
          <a:noFill/>
        </p:spPr>
        <p:txBody>
          <a:bodyPr wrap="square" rtlCol="0">
            <a:spAutoFit/>
          </a:bodyPr>
          <a:lstStyle/>
          <a:p>
            <a:r>
              <a:rPr lang="en-US" dirty="0"/>
              <a:t>B12</a:t>
            </a:r>
          </a:p>
        </p:txBody>
      </p:sp>
      <p:sp>
        <p:nvSpPr>
          <p:cNvPr id="17" name="TextBox 16">
            <a:extLst>
              <a:ext uri="{FF2B5EF4-FFF2-40B4-BE49-F238E27FC236}">
                <a16:creationId xmlns:a16="http://schemas.microsoft.com/office/drawing/2014/main" id="{7DA6F27C-09B6-D35F-0776-050A0926F932}"/>
              </a:ext>
            </a:extLst>
          </p:cNvPr>
          <p:cNvSpPr txBox="1"/>
          <p:nvPr/>
        </p:nvSpPr>
        <p:spPr>
          <a:xfrm>
            <a:off x="4012892" y="1763831"/>
            <a:ext cx="625198" cy="369332"/>
          </a:xfrm>
          <a:prstGeom prst="rect">
            <a:avLst/>
          </a:prstGeom>
          <a:noFill/>
        </p:spPr>
        <p:txBody>
          <a:bodyPr wrap="square" rtlCol="0">
            <a:spAutoFit/>
          </a:bodyPr>
          <a:lstStyle/>
          <a:p>
            <a:pPr algn="ctr"/>
            <a:r>
              <a:rPr lang="en-US" dirty="0"/>
              <a:t>A1</a:t>
            </a:r>
          </a:p>
        </p:txBody>
      </p:sp>
      <p:sp>
        <p:nvSpPr>
          <p:cNvPr id="18" name="TextBox 17">
            <a:extLst>
              <a:ext uri="{FF2B5EF4-FFF2-40B4-BE49-F238E27FC236}">
                <a16:creationId xmlns:a16="http://schemas.microsoft.com/office/drawing/2014/main" id="{F5935CCA-6BE2-A381-F408-DBB072A2300A}"/>
              </a:ext>
            </a:extLst>
          </p:cNvPr>
          <p:cNvSpPr txBox="1"/>
          <p:nvPr/>
        </p:nvSpPr>
        <p:spPr>
          <a:xfrm>
            <a:off x="7055291" y="1803082"/>
            <a:ext cx="625198" cy="369332"/>
          </a:xfrm>
          <a:prstGeom prst="rect">
            <a:avLst/>
          </a:prstGeom>
          <a:noFill/>
        </p:spPr>
        <p:txBody>
          <a:bodyPr wrap="square" rtlCol="0">
            <a:spAutoFit/>
          </a:bodyPr>
          <a:lstStyle/>
          <a:p>
            <a:pPr algn="ctr"/>
            <a:r>
              <a:rPr lang="en-US" dirty="0"/>
              <a:t>A2</a:t>
            </a:r>
          </a:p>
        </p:txBody>
      </p:sp>
      <p:sp>
        <p:nvSpPr>
          <p:cNvPr id="19" name="TextBox 18">
            <a:extLst>
              <a:ext uri="{FF2B5EF4-FFF2-40B4-BE49-F238E27FC236}">
                <a16:creationId xmlns:a16="http://schemas.microsoft.com/office/drawing/2014/main" id="{E428E5B1-1E76-CFA9-528D-0ACF22C4CE0A}"/>
              </a:ext>
            </a:extLst>
          </p:cNvPr>
          <p:cNvSpPr txBox="1"/>
          <p:nvPr/>
        </p:nvSpPr>
        <p:spPr>
          <a:xfrm>
            <a:off x="10701592" y="1803082"/>
            <a:ext cx="625198" cy="369332"/>
          </a:xfrm>
          <a:prstGeom prst="rect">
            <a:avLst/>
          </a:prstGeom>
          <a:noFill/>
        </p:spPr>
        <p:txBody>
          <a:bodyPr wrap="square" rtlCol="0">
            <a:spAutoFit/>
          </a:bodyPr>
          <a:lstStyle/>
          <a:p>
            <a:pPr algn="ctr"/>
            <a:r>
              <a:rPr lang="en-US" dirty="0"/>
              <a:t>A3</a:t>
            </a:r>
          </a:p>
        </p:txBody>
      </p:sp>
      <p:sp>
        <p:nvSpPr>
          <p:cNvPr id="20" name="TextBox 19">
            <a:extLst>
              <a:ext uri="{FF2B5EF4-FFF2-40B4-BE49-F238E27FC236}">
                <a16:creationId xmlns:a16="http://schemas.microsoft.com/office/drawing/2014/main" id="{771AD239-888A-9538-5530-701B6EE6ACCB}"/>
              </a:ext>
            </a:extLst>
          </p:cNvPr>
          <p:cNvSpPr txBox="1"/>
          <p:nvPr/>
        </p:nvSpPr>
        <p:spPr>
          <a:xfrm>
            <a:off x="7434644" y="3793327"/>
            <a:ext cx="625198" cy="369332"/>
          </a:xfrm>
          <a:prstGeom prst="rect">
            <a:avLst/>
          </a:prstGeom>
          <a:noFill/>
        </p:spPr>
        <p:txBody>
          <a:bodyPr wrap="square" rtlCol="0">
            <a:spAutoFit/>
          </a:bodyPr>
          <a:lstStyle/>
          <a:p>
            <a:r>
              <a:rPr lang="en-US" dirty="0"/>
              <a:t>B23</a:t>
            </a:r>
          </a:p>
        </p:txBody>
      </p:sp>
      <p:sp>
        <p:nvSpPr>
          <p:cNvPr id="21" name="TextBox 20">
            <a:extLst>
              <a:ext uri="{FF2B5EF4-FFF2-40B4-BE49-F238E27FC236}">
                <a16:creationId xmlns:a16="http://schemas.microsoft.com/office/drawing/2014/main" id="{64C0F8A8-1F82-2D0C-8892-D03FFED4DE86}"/>
              </a:ext>
            </a:extLst>
          </p:cNvPr>
          <p:cNvSpPr txBox="1"/>
          <p:nvPr/>
        </p:nvSpPr>
        <p:spPr>
          <a:xfrm>
            <a:off x="7250543" y="4964665"/>
            <a:ext cx="742545" cy="369332"/>
          </a:xfrm>
          <a:prstGeom prst="rect">
            <a:avLst/>
          </a:prstGeom>
          <a:noFill/>
        </p:spPr>
        <p:txBody>
          <a:bodyPr wrap="square" rtlCol="0">
            <a:spAutoFit/>
          </a:bodyPr>
          <a:lstStyle/>
          <a:p>
            <a:r>
              <a:rPr lang="en-US" dirty="0"/>
              <a:t>R1-C</a:t>
            </a:r>
          </a:p>
        </p:txBody>
      </p:sp>
      <p:sp>
        <p:nvSpPr>
          <p:cNvPr id="22" name="Oval 21">
            <a:extLst>
              <a:ext uri="{FF2B5EF4-FFF2-40B4-BE49-F238E27FC236}">
                <a16:creationId xmlns:a16="http://schemas.microsoft.com/office/drawing/2014/main" id="{FBF09456-ECF2-BAF8-B131-82118DEB95A6}"/>
              </a:ext>
            </a:extLst>
          </p:cNvPr>
          <p:cNvSpPr/>
          <p:nvPr/>
        </p:nvSpPr>
        <p:spPr>
          <a:xfrm>
            <a:off x="175099" y="1240992"/>
            <a:ext cx="2683750" cy="5107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is-a-short-story</a:t>
            </a:r>
          </a:p>
        </p:txBody>
      </p:sp>
      <p:sp>
        <p:nvSpPr>
          <p:cNvPr id="23" name="TextBox 22">
            <a:extLst>
              <a:ext uri="{FF2B5EF4-FFF2-40B4-BE49-F238E27FC236}">
                <a16:creationId xmlns:a16="http://schemas.microsoft.com/office/drawing/2014/main" id="{06BB216F-B778-C654-BCC1-4D201CC11883}"/>
              </a:ext>
            </a:extLst>
          </p:cNvPr>
          <p:cNvSpPr txBox="1"/>
          <p:nvPr/>
        </p:nvSpPr>
        <p:spPr>
          <a:xfrm>
            <a:off x="506595" y="1770712"/>
            <a:ext cx="625198" cy="369332"/>
          </a:xfrm>
          <a:prstGeom prst="rect">
            <a:avLst/>
          </a:prstGeom>
          <a:noFill/>
        </p:spPr>
        <p:txBody>
          <a:bodyPr wrap="square" rtlCol="0">
            <a:spAutoFit/>
          </a:bodyPr>
          <a:lstStyle/>
          <a:p>
            <a:pPr algn="ctr"/>
            <a:r>
              <a:rPr lang="en-US" dirty="0"/>
              <a:t>A4</a:t>
            </a:r>
          </a:p>
        </p:txBody>
      </p:sp>
      <p:sp>
        <p:nvSpPr>
          <p:cNvPr id="24" name="Oval 23">
            <a:extLst>
              <a:ext uri="{FF2B5EF4-FFF2-40B4-BE49-F238E27FC236}">
                <a16:creationId xmlns:a16="http://schemas.microsoft.com/office/drawing/2014/main" id="{01A79585-2CD1-8977-97DA-09736168C858}"/>
              </a:ext>
            </a:extLst>
          </p:cNvPr>
          <p:cNvSpPr/>
          <p:nvPr/>
        </p:nvSpPr>
        <p:spPr>
          <a:xfrm>
            <a:off x="3743530" y="3651440"/>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TextBox 24">
            <a:extLst>
              <a:ext uri="{FF2B5EF4-FFF2-40B4-BE49-F238E27FC236}">
                <a16:creationId xmlns:a16="http://schemas.microsoft.com/office/drawing/2014/main" id="{696F730F-F714-A346-047B-D3B6CB506A85}"/>
              </a:ext>
            </a:extLst>
          </p:cNvPr>
          <p:cNvSpPr txBox="1"/>
          <p:nvPr/>
        </p:nvSpPr>
        <p:spPr>
          <a:xfrm>
            <a:off x="3128662" y="3787787"/>
            <a:ext cx="625198" cy="369332"/>
          </a:xfrm>
          <a:prstGeom prst="rect">
            <a:avLst/>
          </a:prstGeom>
          <a:noFill/>
        </p:spPr>
        <p:txBody>
          <a:bodyPr wrap="square" rtlCol="0">
            <a:spAutoFit/>
          </a:bodyPr>
          <a:lstStyle/>
          <a:p>
            <a:r>
              <a:rPr lang="en-US" dirty="0"/>
              <a:t>B12</a:t>
            </a:r>
          </a:p>
        </p:txBody>
      </p:sp>
      <p:cxnSp>
        <p:nvCxnSpPr>
          <p:cNvPr id="26" name="Straight Arrow Connector 25">
            <a:extLst>
              <a:ext uri="{FF2B5EF4-FFF2-40B4-BE49-F238E27FC236}">
                <a16:creationId xmlns:a16="http://schemas.microsoft.com/office/drawing/2014/main" id="{5AB80DD0-E7F8-A6F2-09F6-5D628B043443}"/>
              </a:ext>
            </a:extLst>
          </p:cNvPr>
          <p:cNvCxnSpPr>
            <a:cxnSpLocks/>
            <a:stCxn id="6" idx="2"/>
            <a:endCxn id="24" idx="6"/>
          </p:cNvCxnSpPr>
          <p:nvPr/>
        </p:nvCxnSpPr>
        <p:spPr>
          <a:xfrm flipH="1">
            <a:off x="4486075" y="2890423"/>
            <a:ext cx="1386667" cy="10820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a:extLst>
              <a:ext uri="{FF2B5EF4-FFF2-40B4-BE49-F238E27FC236}">
                <a16:creationId xmlns:a16="http://schemas.microsoft.com/office/drawing/2014/main" id="{B2825ED8-D80F-4186-B8BD-F52089B442D5}"/>
              </a:ext>
            </a:extLst>
          </p:cNvPr>
          <p:cNvCxnSpPr>
            <a:cxnSpLocks/>
            <a:stCxn id="22" idx="4"/>
            <a:endCxn id="24" idx="0"/>
          </p:cNvCxnSpPr>
          <p:nvPr/>
        </p:nvCxnSpPr>
        <p:spPr>
          <a:xfrm>
            <a:off x="1516974" y="1751694"/>
            <a:ext cx="2597829" cy="18997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ED218A1E-EB04-8CB5-CA72-5C890B9FAEF1}"/>
              </a:ext>
            </a:extLst>
          </p:cNvPr>
          <p:cNvCxnSpPr>
            <a:cxnSpLocks/>
            <a:stCxn id="24" idx="4"/>
            <a:endCxn id="34" idx="0"/>
          </p:cNvCxnSpPr>
          <p:nvPr/>
        </p:nvCxnSpPr>
        <p:spPr>
          <a:xfrm>
            <a:off x="4114803" y="4293466"/>
            <a:ext cx="1" cy="5205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4" name="Oval 33">
            <a:extLst>
              <a:ext uri="{FF2B5EF4-FFF2-40B4-BE49-F238E27FC236}">
                <a16:creationId xmlns:a16="http://schemas.microsoft.com/office/drawing/2014/main" id="{D49FAAD9-56D8-BC54-A9A5-41A739C6A2C7}"/>
              </a:ext>
            </a:extLst>
          </p:cNvPr>
          <p:cNvSpPr/>
          <p:nvPr/>
        </p:nvSpPr>
        <p:spPr>
          <a:xfrm>
            <a:off x="3743531" y="4813997"/>
            <a:ext cx="742545" cy="64202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Arrow Connector 34">
            <a:extLst>
              <a:ext uri="{FF2B5EF4-FFF2-40B4-BE49-F238E27FC236}">
                <a16:creationId xmlns:a16="http://schemas.microsoft.com/office/drawing/2014/main" id="{41686C27-B60F-F573-17F0-97FBE4365D40}"/>
              </a:ext>
            </a:extLst>
          </p:cNvPr>
          <p:cNvCxnSpPr>
            <a:cxnSpLocks/>
            <a:stCxn id="34" idx="4"/>
          </p:cNvCxnSpPr>
          <p:nvPr/>
        </p:nvCxnSpPr>
        <p:spPr>
          <a:xfrm flipH="1">
            <a:off x="4114803" y="5456023"/>
            <a:ext cx="1" cy="5348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TextBox 35">
            <a:extLst>
              <a:ext uri="{FF2B5EF4-FFF2-40B4-BE49-F238E27FC236}">
                <a16:creationId xmlns:a16="http://schemas.microsoft.com/office/drawing/2014/main" id="{517BCFFF-4463-08C1-57DC-4688F16D4CE8}"/>
              </a:ext>
            </a:extLst>
          </p:cNvPr>
          <p:cNvSpPr txBox="1"/>
          <p:nvPr/>
        </p:nvSpPr>
        <p:spPr>
          <a:xfrm>
            <a:off x="2921740" y="4950344"/>
            <a:ext cx="742545" cy="369332"/>
          </a:xfrm>
          <a:prstGeom prst="rect">
            <a:avLst/>
          </a:prstGeom>
          <a:noFill/>
        </p:spPr>
        <p:txBody>
          <a:bodyPr wrap="square" rtlCol="0">
            <a:spAutoFit/>
          </a:bodyPr>
          <a:lstStyle/>
          <a:p>
            <a:r>
              <a:rPr lang="en-US" dirty="0"/>
              <a:t>R2-C</a:t>
            </a:r>
          </a:p>
        </p:txBody>
      </p:sp>
    </p:spTree>
    <p:extLst>
      <p:ext uri="{BB962C8B-B14F-4D97-AF65-F5344CB8AC3E}">
        <p14:creationId xmlns:p14="http://schemas.microsoft.com/office/powerpoint/2010/main" val="180835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822-3406-3B5C-C527-9F40B356A1B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4251916-3DAE-BC15-0778-8982865CA836}"/>
              </a:ext>
            </a:extLst>
          </p:cNvPr>
          <p:cNvSpPr>
            <a:spLocks noGrp="1"/>
          </p:cNvSpPr>
          <p:nvPr>
            <p:ph idx="1"/>
          </p:nvPr>
        </p:nvSpPr>
        <p:spPr/>
        <p:txBody>
          <a:bodyPr/>
          <a:lstStyle/>
          <a:p>
            <a:r>
              <a:rPr lang="en-US" sz="2400" dirty="0"/>
              <a:t>PR2 : 	</a:t>
            </a:r>
            <a:r>
              <a:rPr lang="en-US" sz="2400" i="1" dirty="0">
                <a:solidFill>
                  <a:srgbClr val="C00000"/>
                </a:solidFill>
              </a:rPr>
              <a:t>if</a:t>
            </a:r>
            <a:r>
              <a:rPr lang="en-US" sz="2400" dirty="0"/>
              <a:t> (person age above-21) </a:t>
            </a:r>
            <a:r>
              <a:rPr lang="en-US" sz="2400" i="1" dirty="0">
                <a:solidFill>
                  <a:srgbClr val="C00000"/>
                </a:solidFill>
              </a:rPr>
              <a:t>&amp;</a:t>
            </a:r>
            <a:r>
              <a:rPr lang="en-US" sz="2400" dirty="0"/>
              <a:t> </a:t>
            </a:r>
          </a:p>
          <a:p>
            <a:pPr marL="0" indent="0">
              <a:buNone/>
            </a:pPr>
            <a:r>
              <a:rPr lang="en-US" sz="2400" dirty="0"/>
              <a:t>		(person wife nil) </a:t>
            </a:r>
            <a:r>
              <a:rPr lang="en-US" sz="2400" i="1" dirty="0">
                <a:solidFill>
                  <a:srgbClr val="C00000"/>
                </a:solidFill>
              </a:rPr>
              <a:t>&amp;</a:t>
            </a:r>
            <a:r>
              <a:rPr lang="en-US" sz="2400" dirty="0"/>
              <a:t> </a:t>
            </a:r>
          </a:p>
          <a:p>
            <a:pPr marL="0" indent="0">
              <a:buNone/>
            </a:pPr>
            <a:r>
              <a:rPr lang="en-US" sz="2400" dirty="0"/>
              <a:t>		(person gender male) </a:t>
            </a:r>
          </a:p>
          <a:p>
            <a:pPr marL="0" indent="0">
              <a:buNone/>
            </a:pPr>
            <a:r>
              <a:rPr lang="en-US" sz="2400" dirty="0"/>
              <a:t>		</a:t>
            </a:r>
            <a:r>
              <a:rPr lang="en-US" sz="2400" i="1" dirty="0">
                <a:solidFill>
                  <a:srgbClr val="C00000"/>
                </a:solidFill>
              </a:rPr>
              <a:t>then</a:t>
            </a:r>
            <a:r>
              <a:rPr lang="en-US" sz="2400" dirty="0"/>
              <a:t> (person eligible for marriage) </a:t>
            </a:r>
          </a:p>
          <a:p>
            <a:pPr marL="0" indent="0">
              <a:buNone/>
            </a:pPr>
            <a:endParaRPr lang="en-US" sz="2400" dirty="0"/>
          </a:p>
          <a:p>
            <a:r>
              <a:rPr lang="en-US" sz="2400" dirty="0"/>
              <a:t>PR3: 	</a:t>
            </a:r>
            <a:r>
              <a:rPr lang="en-US" sz="2400" i="1" dirty="0">
                <a:solidFill>
                  <a:srgbClr val="C00000"/>
                </a:solidFill>
              </a:rPr>
              <a:t>if</a:t>
            </a:r>
            <a:r>
              <a:rPr lang="en-US" sz="2400" dirty="0"/>
              <a:t> (Ram age 25) </a:t>
            </a:r>
            <a:r>
              <a:rPr lang="en-US" sz="2400" i="1" dirty="0">
                <a:solidFill>
                  <a:srgbClr val="C00000"/>
                </a:solidFill>
              </a:rPr>
              <a:t>&amp;</a:t>
            </a:r>
          </a:p>
          <a:p>
            <a:pPr marL="0" indent="0">
              <a:buNone/>
            </a:pPr>
            <a:r>
              <a:rPr lang="en-US" sz="2400" dirty="0"/>
              <a:t> 		(Ram wife nil) </a:t>
            </a:r>
            <a:r>
              <a:rPr lang="en-US" sz="2400" i="1" dirty="0">
                <a:solidFill>
                  <a:srgbClr val="C00000"/>
                </a:solidFill>
              </a:rPr>
              <a:t>&amp;</a:t>
            </a:r>
          </a:p>
          <a:p>
            <a:pPr marL="0" indent="0">
              <a:buNone/>
            </a:pPr>
            <a:r>
              <a:rPr lang="en-US" sz="2400" dirty="0"/>
              <a:t> 		(Ram gender male)</a:t>
            </a:r>
          </a:p>
          <a:p>
            <a:pPr marL="0" indent="0">
              <a:buNone/>
            </a:pPr>
            <a:r>
              <a:rPr lang="en-US" sz="2400" dirty="0"/>
              <a:t> 		</a:t>
            </a:r>
            <a:r>
              <a:rPr lang="en-US" sz="2400" i="1" dirty="0">
                <a:solidFill>
                  <a:srgbClr val="C00000"/>
                </a:solidFill>
              </a:rPr>
              <a:t>then</a:t>
            </a:r>
            <a:r>
              <a:rPr lang="en-US" sz="2400" dirty="0"/>
              <a:t> (Ram eligible for marriage).</a:t>
            </a:r>
          </a:p>
        </p:txBody>
      </p:sp>
      <p:sp>
        <p:nvSpPr>
          <p:cNvPr id="4" name="Right Brace 3">
            <a:extLst>
              <a:ext uri="{FF2B5EF4-FFF2-40B4-BE49-F238E27FC236}">
                <a16:creationId xmlns:a16="http://schemas.microsoft.com/office/drawing/2014/main" id="{5B5C287C-4F27-17B3-2BE1-EC75C9EA2A7E}"/>
              </a:ext>
            </a:extLst>
          </p:cNvPr>
          <p:cNvSpPr/>
          <p:nvPr/>
        </p:nvSpPr>
        <p:spPr>
          <a:xfrm>
            <a:off x="6934154" y="1460723"/>
            <a:ext cx="360000" cy="1728000"/>
          </a:xfrm>
          <a:prstGeom prst="rightBrace">
            <a:avLst>
              <a:gd name="adj1" fmla="val 8333"/>
              <a:gd name="adj2" fmla="val 49930"/>
            </a:avLst>
          </a:prstGeom>
          <a:ln w="19050">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B14F3EC-B8A6-15F5-5AB7-D04B5EFCD966}"/>
              </a:ext>
            </a:extLst>
          </p:cNvPr>
          <p:cNvSpPr/>
          <p:nvPr/>
        </p:nvSpPr>
        <p:spPr>
          <a:xfrm>
            <a:off x="6934154" y="3568927"/>
            <a:ext cx="360000" cy="1728000"/>
          </a:xfrm>
          <a:prstGeom prst="rightBrace">
            <a:avLst>
              <a:gd name="adj1" fmla="val 8333"/>
              <a:gd name="adj2" fmla="val 49930"/>
            </a:avLst>
          </a:prstGeom>
          <a:ln w="19050">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17612AC-BA3B-3C92-1E6B-895282EDB4D0}"/>
              </a:ext>
            </a:extLst>
          </p:cNvPr>
          <p:cNvSpPr txBox="1"/>
          <p:nvPr/>
        </p:nvSpPr>
        <p:spPr>
          <a:xfrm>
            <a:off x="7654046" y="2124668"/>
            <a:ext cx="2644304" cy="400110"/>
          </a:xfrm>
          <a:prstGeom prst="rect">
            <a:avLst/>
          </a:prstGeom>
          <a:noFill/>
        </p:spPr>
        <p:txBody>
          <a:bodyPr wrap="square" rtlCol="0">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More General Rule</a:t>
            </a:r>
          </a:p>
        </p:txBody>
      </p:sp>
      <p:sp>
        <p:nvSpPr>
          <p:cNvPr id="7" name="TextBox 6">
            <a:extLst>
              <a:ext uri="{FF2B5EF4-FFF2-40B4-BE49-F238E27FC236}">
                <a16:creationId xmlns:a16="http://schemas.microsoft.com/office/drawing/2014/main" id="{6D3A9FF4-BCE9-3961-740B-60819DF0AED7}"/>
              </a:ext>
            </a:extLst>
          </p:cNvPr>
          <p:cNvSpPr txBox="1"/>
          <p:nvPr/>
        </p:nvSpPr>
        <p:spPr>
          <a:xfrm>
            <a:off x="7654046" y="4333223"/>
            <a:ext cx="2644304" cy="400110"/>
          </a:xfrm>
          <a:prstGeom prst="rect">
            <a:avLst/>
          </a:prstGeom>
          <a:noFill/>
        </p:spPr>
        <p:txBody>
          <a:bodyPr wrap="square" rtlCol="0">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More Specific Rule</a:t>
            </a:r>
          </a:p>
        </p:txBody>
      </p:sp>
    </p:spTree>
    <p:extLst>
      <p:ext uri="{BB962C8B-B14F-4D97-AF65-F5344CB8AC3E}">
        <p14:creationId xmlns:p14="http://schemas.microsoft.com/office/powerpoint/2010/main" val="276317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3D61-DF26-3630-8AEA-711E7FE20D9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22791FA-DA4A-0CAD-90EC-B656436245A3}"/>
              </a:ext>
            </a:extLst>
          </p:cNvPr>
          <p:cNvSpPr>
            <a:spLocks noGrp="1"/>
          </p:cNvSpPr>
          <p:nvPr>
            <p:ph idx="1"/>
          </p:nvPr>
        </p:nvSpPr>
        <p:spPr/>
        <p:txBody>
          <a:bodyPr/>
          <a:lstStyle/>
          <a:p>
            <a:r>
              <a:rPr lang="en-US" sz="2800" dirty="0"/>
              <a:t>Given 2 water jugs, 4 liters and 3 liters. Neither has any measuring marks on it. There is a pump that can be used to fill the jugs. How can you get exactly 2 liters of water into 4-liter jugs?</a:t>
            </a:r>
          </a:p>
          <a:p>
            <a:r>
              <a:rPr lang="en-US" sz="2800" dirty="0"/>
              <a:t>Consider: </a:t>
            </a:r>
          </a:p>
          <a:p>
            <a:pPr lvl="1"/>
            <a:r>
              <a:rPr lang="en-US" sz="2400" dirty="0"/>
              <a:t>u denote the content of 4L jugs</a:t>
            </a:r>
          </a:p>
          <a:p>
            <a:pPr lvl="1"/>
            <a:r>
              <a:rPr lang="en-US" sz="2400" dirty="0"/>
              <a:t>v denote the content of 3L jugs</a:t>
            </a:r>
          </a:p>
          <a:p>
            <a:r>
              <a:rPr lang="en-US" sz="2800" dirty="0"/>
              <a:t>WM = {(0, 0)}</a:t>
            </a:r>
          </a:p>
          <a:p>
            <a:r>
              <a:rPr lang="en-US" sz="2800" dirty="0"/>
              <a:t>Find list of PRs</a:t>
            </a:r>
          </a:p>
          <a:p>
            <a:r>
              <a:rPr lang="en-US" sz="2800" dirty="0"/>
              <a:t>Solve using:</a:t>
            </a:r>
          </a:p>
          <a:p>
            <a:pPr lvl="1"/>
            <a:r>
              <a:rPr lang="en-US" sz="2400" dirty="0"/>
              <a:t>Forward Changing</a:t>
            </a:r>
          </a:p>
          <a:p>
            <a:pPr lvl="1"/>
            <a:r>
              <a:rPr lang="en-US" sz="2400" dirty="0"/>
              <a:t>Backward Changing </a:t>
            </a:r>
          </a:p>
          <a:p>
            <a:endParaRPr lang="en-US" sz="2400" dirty="0"/>
          </a:p>
        </p:txBody>
      </p:sp>
      <p:pic>
        <p:nvPicPr>
          <p:cNvPr id="5" name="Picture 4" descr="Diagram&#10;&#10;Description automatically generated with low confidence">
            <a:extLst>
              <a:ext uri="{FF2B5EF4-FFF2-40B4-BE49-F238E27FC236}">
                <a16:creationId xmlns:a16="http://schemas.microsoft.com/office/drawing/2014/main" id="{BACAB010-9D86-1AEC-4ED3-977170C1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30" y="3009830"/>
            <a:ext cx="5019070" cy="2670244"/>
          </a:xfrm>
          <a:prstGeom prst="rect">
            <a:avLst/>
          </a:prstGeom>
        </p:spPr>
      </p:pic>
    </p:spTree>
    <p:extLst>
      <p:ext uri="{BB962C8B-B14F-4D97-AF65-F5344CB8AC3E}">
        <p14:creationId xmlns:p14="http://schemas.microsoft.com/office/powerpoint/2010/main" val="1924080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EBE0-AAD1-4064-EBCF-05D563A4AAF0}"/>
              </a:ext>
            </a:extLst>
          </p:cNvPr>
          <p:cNvSpPr>
            <a:spLocks noGrp="1"/>
          </p:cNvSpPr>
          <p:nvPr>
            <p:ph type="title"/>
          </p:nvPr>
        </p:nvSpPr>
        <p:spPr/>
        <p:txBody>
          <a:bodyPr/>
          <a:lstStyle/>
          <a:p>
            <a:r>
              <a:rPr lang="en-US" sz="4400"/>
              <a:t>List of PRs</a:t>
            </a:r>
            <a:endParaRPr lang="en-US" dirty="0"/>
          </a:p>
        </p:txBody>
      </p:sp>
      <p:sp>
        <p:nvSpPr>
          <p:cNvPr id="3" name="Content Placeholder 2">
            <a:extLst>
              <a:ext uri="{FF2B5EF4-FFF2-40B4-BE49-F238E27FC236}">
                <a16:creationId xmlns:a16="http://schemas.microsoft.com/office/drawing/2014/main" id="{51C5AFBA-7F5C-3C8D-DFA7-042990877BE0}"/>
              </a:ext>
            </a:extLst>
          </p:cNvPr>
          <p:cNvSpPr>
            <a:spLocks noGrp="1"/>
          </p:cNvSpPr>
          <p:nvPr>
            <p:ph idx="1"/>
          </p:nvPr>
        </p:nvSpPr>
        <p:spPr>
          <a:xfrm>
            <a:off x="77821" y="1117599"/>
            <a:ext cx="12114179" cy="5382591"/>
          </a:xfrm>
        </p:spPr>
        <p:txBody>
          <a:bodyPr/>
          <a:lstStyle/>
          <a:p>
            <a:r>
              <a:rPr lang="nl-NL" sz="2400" dirty="0"/>
              <a:t>PR 1. (u, v : u &lt;4) → (4, v)			Fill the 4L jug</a:t>
            </a:r>
          </a:p>
          <a:p>
            <a:r>
              <a:rPr lang="nl-NL" sz="2400" dirty="0"/>
              <a:t>PR 2. (u, v : v &lt;3) → (u, 3)			Fill the 3L jug</a:t>
            </a:r>
          </a:p>
          <a:p>
            <a:r>
              <a:rPr lang="nl-NL" sz="2400" dirty="0"/>
              <a:t>PR 3. (u, v : u &gt;0) → (u - D, v ) 		where D is a fraction of the previous content of u.</a:t>
            </a:r>
          </a:p>
          <a:p>
            <a:r>
              <a:rPr lang="nl-NL" sz="2400" dirty="0"/>
              <a:t>PR 4. (u, v : v &gt;0) → (u, v - D) 		where D is a fraction of the previous content of v.</a:t>
            </a:r>
          </a:p>
          <a:p>
            <a:r>
              <a:rPr lang="nl-NL" sz="2400" dirty="0"/>
              <a:t>PR 5. (u, v : u &gt;0) → (0, v)			Empty the 4L jug</a:t>
            </a:r>
          </a:p>
          <a:p>
            <a:r>
              <a:rPr lang="nl-NL" sz="2400" dirty="0"/>
              <a:t>PR 6. (u, v : v &gt;0) → (u, 0)			Empty the 3L jug</a:t>
            </a:r>
          </a:p>
          <a:p>
            <a:r>
              <a:rPr lang="nl-NL" sz="2400" dirty="0"/>
              <a:t>PR 7. (u, v : u + v ≥ 4 Λ v &gt;0) → (4, v - ( 4 - u))  </a:t>
            </a:r>
            <a:r>
              <a:rPr lang="en-US" sz="2400" dirty="0"/>
              <a:t>Pour water from the 3L jug into the 4L jug   </a:t>
            </a:r>
          </a:p>
          <a:p>
            <a:pPr marL="0" indent="0">
              <a:buNone/>
            </a:pPr>
            <a:r>
              <a:rPr lang="en-US" sz="2400" dirty="0"/>
              <a:t>                                                                                              until the 4L jug is full</a:t>
            </a:r>
            <a:endParaRPr lang="nl-NL" sz="2400" dirty="0"/>
          </a:p>
          <a:p>
            <a:r>
              <a:rPr lang="nl-NL" sz="2400" dirty="0"/>
              <a:t>PR 8. (u, v : u + v ≥ 3 Λ u &gt;0) → (u - (3 - v), 3)</a:t>
            </a:r>
            <a:r>
              <a:rPr lang="en-US" sz="2400" dirty="0"/>
              <a:t>  Pour water from the 4L jug into the 3L jug   </a:t>
            </a:r>
          </a:p>
          <a:p>
            <a:pPr marL="0" indent="0">
              <a:buNone/>
            </a:pPr>
            <a:r>
              <a:rPr lang="en-US" sz="2400" dirty="0"/>
              <a:t>                                                                                             until the 3L jug is full.</a:t>
            </a:r>
            <a:r>
              <a:rPr lang="nl-NL" sz="2400" dirty="0"/>
              <a:t> </a:t>
            </a:r>
          </a:p>
          <a:p>
            <a:r>
              <a:rPr lang="nl-NL" sz="2400" dirty="0"/>
              <a:t>PR 9. (u, v : u + v ≤4 Λ v &gt;0) → (u + v, 0)	</a:t>
            </a:r>
            <a:r>
              <a:rPr lang="en-US" sz="2400" dirty="0"/>
              <a:t>Pour all the water from the 3L jug into the 4L jug.</a:t>
            </a:r>
            <a:endParaRPr lang="nl-NL" sz="2400" dirty="0"/>
          </a:p>
          <a:p>
            <a:r>
              <a:rPr lang="nl-NL" sz="2400" dirty="0"/>
              <a:t>PR 10. (u, v : u + v ≤ 3 Λ u &gt;0) → (0, u + v) </a:t>
            </a:r>
            <a:r>
              <a:rPr lang="en-US" sz="2400" dirty="0"/>
              <a:t>Pour all the water from the 4L jug into the 3L jug.</a:t>
            </a:r>
            <a:endParaRPr lang="nl-NL" sz="2400" dirty="0"/>
          </a:p>
        </p:txBody>
      </p:sp>
    </p:spTree>
    <p:extLst>
      <p:ext uri="{BB962C8B-B14F-4D97-AF65-F5344CB8AC3E}">
        <p14:creationId xmlns:p14="http://schemas.microsoft.com/office/powerpoint/2010/main" val="3425122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78E59C-A748-CE5B-9070-D9A5684B5672}"/>
              </a:ext>
            </a:extLst>
          </p:cNvPr>
          <p:cNvPicPr>
            <a:picLocks noGrp="1" noChangeAspect="1"/>
          </p:cNvPicPr>
          <p:nvPr>
            <p:ph idx="4294967295"/>
          </p:nvPr>
        </p:nvPicPr>
        <p:blipFill>
          <a:blip r:embed="rId2"/>
          <a:stretch>
            <a:fillRect/>
          </a:stretch>
        </p:blipFill>
        <p:spPr>
          <a:xfrm>
            <a:off x="474061" y="171146"/>
            <a:ext cx="5106670" cy="6686854"/>
          </a:xfrm>
        </p:spPr>
      </p:pic>
      <p:sp>
        <p:nvSpPr>
          <p:cNvPr id="8" name="TextBox 7">
            <a:extLst>
              <a:ext uri="{FF2B5EF4-FFF2-40B4-BE49-F238E27FC236}">
                <a16:creationId xmlns:a16="http://schemas.microsoft.com/office/drawing/2014/main" id="{EF843F4D-74B0-ACBD-153F-91C7D50EE56F}"/>
              </a:ext>
            </a:extLst>
          </p:cNvPr>
          <p:cNvSpPr txBox="1"/>
          <p:nvPr/>
        </p:nvSpPr>
        <p:spPr>
          <a:xfrm>
            <a:off x="5206729" y="491406"/>
            <a:ext cx="6787475" cy="1569660"/>
          </a:xfrm>
          <a:prstGeom prst="rect">
            <a:avLst/>
          </a:prstGeom>
          <a:noFill/>
        </p:spPr>
        <p:txBody>
          <a:bodyPr wrap="square">
            <a:spAutoFit/>
          </a:bodyPr>
          <a:lstStyle/>
          <a:p>
            <a:pPr marL="457200" indent="-457200">
              <a:buFont typeface="Wingdings" panose="05000000000000000000" pitchFamily="2" charset="2"/>
              <a:buChar char="§"/>
            </a:pPr>
            <a:r>
              <a:rPr lang="en-US" sz="2400" dirty="0">
                <a:solidFill>
                  <a:srgbClr val="2D2D8A"/>
                </a:solidFill>
                <a:latin typeface="Calibri" panose="020F0502020204030204" pitchFamily="34" charset="0"/>
                <a:ea typeface="Calibri" panose="020F0502020204030204" pitchFamily="34" charset="0"/>
                <a:cs typeface="Calibri" panose="020F0502020204030204" pitchFamily="34" charset="0"/>
              </a:rPr>
              <a:t>Conflict Resolution Strategies</a:t>
            </a:r>
          </a:p>
          <a:p>
            <a:pPr marL="914378" lvl="1"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Where u + v can be brought to 5L or 6L.</a:t>
            </a:r>
          </a:p>
          <a:p>
            <a:pPr marL="914378" lvl="1"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Avoid doubling back</a:t>
            </a:r>
          </a:p>
          <a:p>
            <a:pPr marL="914378" lvl="1"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never attempt to generate old entries</a:t>
            </a:r>
          </a:p>
        </p:txBody>
      </p:sp>
    </p:spTree>
    <p:extLst>
      <p:ext uri="{BB962C8B-B14F-4D97-AF65-F5344CB8AC3E}">
        <p14:creationId xmlns:p14="http://schemas.microsoft.com/office/powerpoint/2010/main" val="2771784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DCF4-842F-A954-3F12-E3A5F20243F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DB886BF-C373-B334-AB2D-B325304713E4}"/>
              </a:ext>
            </a:extLst>
          </p:cNvPr>
          <p:cNvSpPr>
            <a:spLocks noGrp="1"/>
          </p:cNvSpPr>
          <p:nvPr>
            <p:ph idx="1"/>
          </p:nvPr>
        </p:nvSpPr>
        <p:spPr>
          <a:xfrm>
            <a:off x="340495" y="4268678"/>
            <a:ext cx="7120620" cy="2353214"/>
          </a:xfrm>
        </p:spPr>
        <p:txBody>
          <a:bodyPr/>
          <a:lstStyle/>
          <a:p>
            <a:r>
              <a:rPr lang="en-US" sz="2800" dirty="0"/>
              <a:t>The illegal states: (W,G || F,C) , (G,C || F,W), (F, W || G, C), ( F, C || W, G)</a:t>
            </a:r>
          </a:p>
          <a:p>
            <a:pPr lvl="2"/>
            <a:r>
              <a:rPr lang="en-US" sz="2000" dirty="0"/>
              <a:t>F denote farmer</a:t>
            </a:r>
          </a:p>
          <a:p>
            <a:pPr lvl="2"/>
            <a:r>
              <a:rPr lang="en-US" sz="2000" dirty="0"/>
              <a:t>G denote goat</a:t>
            </a:r>
          </a:p>
          <a:p>
            <a:pPr lvl="2"/>
            <a:r>
              <a:rPr lang="en-US" sz="2000" dirty="0"/>
              <a:t>W denote wolf</a:t>
            </a:r>
          </a:p>
          <a:p>
            <a:pPr lvl="2"/>
            <a:r>
              <a:rPr lang="en-US" sz="2000" dirty="0"/>
              <a:t>|| denote river</a:t>
            </a:r>
          </a:p>
        </p:txBody>
      </p:sp>
      <p:pic>
        <p:nvPicPr>
          <p:cNvPr id="4" name="Picture 3">
            <a:extLst>
              <a:ext uri="{FF2B5EF4-FFF2-40B4-BE49-F238E27FC236}">
                <a16:creationId xmlns:a16="http://schemas.microsoft.com/office/drawing/2014/main" id="{D9F6C4A1-1F8F-22C5-D33C-9F7FE0DDFF8B}"/>
              </a:ext>
            </a:extLst>
          </p:cNvPr>
          <p:cNvPicPr>
            <a:picLocks noChangeAspect="1"/>
          </p:cNvPicPr>
          <p:nvPr/>
        </p:nvPicPr>
        <p:blipFill>
          <a:blip r:embed="rId2"/>
          <a:stretch>
            <a:fillRect/>
          </a:stretch>
        </p:blipFill>
        <p:spPr>
          <a:xfrm>
            <a:off x="7461116" y="1136626"/>
            <a:ext cx="4708267" cy="2944363"/>
          </a:xfrm>
          <a:prstGeom prst="rect">
            <a:avLst/>
          </a:prstGeom>
        </p:spPr>
      </p:pic>
      <p:sp>
        <p:nvSpPr>
          <p:cNvPr id="6" name="TextBox 5">
            <a:extLst>
              <a:ext uri="{FF2B5EF4-FFF2-40B4-BE49-F238E27FC236}">
                <a16:creationId xmlns:a16="http://schemas.microsoft.com/office/drawing/2014/main" id="{7342D4EC-43FD-F6EF-5C45-B3C3D90B7CFE}"/>
              </a:ext>
            </a:extLst>
          </p:cNvPr>
          <p:cNvSpPr txBox="1"/>
          <p:nvPr/>
        </p:nvSpPr>
        <p:spPr>
          <a:xfrm>
            <a:off x="7461115" y="4195118"/>
            <a:ext cx="3925112" cy="2123658"/>
          </a:xfrm>
          <a:prstGeom prst="rect">
            <a:avLst/>
          </a:prstGeom>
          <a:noFill/>
        </p:spPr>
        <p:txBody>
          <a:bodyPr wrap="square">
            <a:spAutoFit/>
          </a:bodyPr>
          <a:lstStyle/>
          <a:p>
            <a:pPr marL="457200" indent="-457200">
              <a:buFont typeface="Wingdings" panose="05000000000000000000" pitchFamily="2" charset="2"/>
              <a:buChar char="§"/>
            </a:pPr>
            <a:r>
              <a:rPr lang="en-US" sz="2800" dirty="0">
                <a:solidFill>
                  <a:schemeClr val="accent2"/>
                </a:solidFill>
                <a:latin typeface="Calibri" pitchFamily="34" charset="0"/>
                <a:cs typeface="+mn-cs"/>
              </a:rPr>
              <a:t>WN = </a:t>
            </a:r>
            <a:r>
              <a:rPr lang="en-US" sz="2800" dirty="0">
                <a:latin typeface="Calibri" panose="020F0502020204030204" pitchFamily="34" charset="0"/>
                <a:ea typeface="Calibri" panose="020F0502020204030204" pitchFamily="34" charset="0"/>
                <a:cs typeface="Calibri" panose="020F0502020204030204" pitchFamily="34" charset="0"/>
              </a:rPr>
              <a:t>WGFC||</a:t>
            </a:r>
            <a:endPar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a:solidFill>
                  <a:schemeClr val="accent2"/>
                </a:solidFill>
                <a:latin typeface="Calibri" pitchFamily="34" charset="0"/>
                <a:cs typeface="+mn-cs"/>
              </a:rPr>
              <a:t>Find list of PRs</a:t>
            </a:r>
          </a:p>
          <a:p>
            <a:pPr marL="457200" indent="-457200">
              <a:buFont typeface="Wingdings" panose="05000000000000000000" pitchFamily="2" charset="2"/>
              <a:buChar char="§"/>
            </a:pPr>
            <a:r>
              <a:rPr lang="en-US" sz="2800" dirty="0">
                <a:solidFill>
                  <a:schemeClr val="accent2"/>
                </a:solidFill>
                <a:latin typeface="Calibri" pitchFamily="34" charset="0"/>
                <a:cs typeface="+mn-cs"/>
              </a:rPr>
              <a:t>Solve using:</a:t>
            </a:r>
          </a:p>
          <a:p>
            <a:pPr marL="914378" lvl="1" indent="-457200">
              <a:buFont typeface="Wingdings" panose="05000000000000000000" pitchFamily="2" charset="2"/>
              <a:buChar char="§"/>
            </a:pPr>
            <a:r>
              <a:rPr lang="en-US" sz="2400" dirty="0">
                <a:solidFill>
                  <a:schemeClr val="accent2"/>
                </a:solidFill>
                <a:latin typeface="Calibri" pitchFamily="34" charset="0"/>
                <a:cs typeface="+mn-cs"/>
              </a:rPr>
              <a:t>Forward Changing</a:t>
            </a:r>
          </a:p>
          <a:p>
            <a:pPr marL="914378" lvl="1" indent="-457200">
              <a:buFont typeface="Wingdings" panose="05000000000000000000" pitchFamily="2" charset="2"/>
              <a:buChar char="§"/>
            </a:pPr>
            <a:r>
              <a:rPr lang="en-US" sz="2400" dirty="0">
                <a:solidFill>
                  <a:schemeClr val="accent2"/>
                </a:solidFill>
                <a:latin typeface="Calibri" pitchFamily="34" charset="0"/>
                <a:cs typeface="+mn-cs"/>
              </a:rPr>
              <a:t>Backward Changing </a:t>
            </a:r>
          </a:p>
        </p:txBody>
      </p:sp>
      <p:sp>
        <p:nvSpPr>
          <p:cNvPr id="8" name="TextBox 7">
            <a:extLst>
              <a:ext uri="{FF2B5EF4-FFF2-40B4-BE49-F238E27FC236}">
                <a16:creationId xmlns:a16="http://schemas.microsoft.com/office/drawing/2014/main" id="{304271FD-9E35-6492-222D-132215E3EF39}"/>
              </a:ext>
            </a:extLst>
          </p:cNvPr>
          <p:cNvSpPr txBox="1"/>
          <p:nvPr/>
        </p:nvSpPr>
        <p:spPr>
          <a:xfrm>
            <a:off x="340496" y="1067549"/>
            <a:ext cx="7120620" cy="3108543"/>
          </a:xfrm>
          <a:prstGeom prst="rect">
            <a:avLst/>
          </a:prstGeom>
          <a:noFill/>
        </p:spPr>
        <p:txBody>
          <a:bodyPr wrap="square">
            <a:spAutoFit/>
          </a:bodyPr>
          <a:lstStyle/>
          <a:p>
            <a:pPr algn="just"/>
            <a:r>
              <a:rPr lang="en-US" sz="2800" dirty="0">
                <a:solidFill>
                  <a:schemeClr val="accent2"/>
                </a:solidFill>
                <a:latin typeface="Calibri" pitchFamily="34" charset="0"/>
                <a:cs typeface="+mn-cs"/>
              </a:rPr>
              <a:t>A farmer wants to transfer his three belongings, a wolf, a goat and a cabbage, by a boat from the left bank of a river to its right bank. The boat can carry at most two items including the farmer. If unattended, the wolf may eat up the goat and the goat may eat up the cabbage. How should the farmer plan to transfer the items?</a:t>
            </a:r>
          </a:p>
        </p:txBody>
      </p:sp>
    </p:spTree>
    <p:extLst>
      <p:ext uri="{BB962C8B-B14F-4D97-AF65-F5344CB8AC3E}">
        <p14:creationId xmlns:p14="http://schemas.microsoft.com/office/powerpoint/2010/main" val="117087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B4ED-C534-8AC6-A9F1-0588C284F4AB}"/>
              </a:ext>
            </a:extLst>
          </p:cNvPr>
          <p:cNvSpPr>
            <a:spLocks noGrp="1"/>
          </p:cNvSpPr>
          <p:nvPr>
            <p:ph type="title"/>
          </p:nvPr>
        </p:nvSpPr>
        <p:spPr/>
        <p:txBody>
          <a:bodyPr/>
          <a:lstStyle/>
          <a:p>
            <a:r>
              <a:rPr lang="en-US" dirty="0"/>
              <a:t>Production Rules</a:t>
            </a:r>
          </a:p>
        </p:txBody>
      </p:sp>
      <p:pic>
        <p:nvPicPr>
          <p:cNvPr id="5" name="Content Placeholder 4">
            <a:extLst>
              <a:ext uri="{FF2B5EF4-FFF2-40B4-BE49-F238E27FC236}">
                <a16:creationId xmlns:a16="http://schemas.microsoft.com/office/drawing/2014/main" id="{91E9ADE6-BF38-F8E9-B373-6BDBFCFF73BE}"/>
              </a:ext>
            </a:extLst>
          </p:cNvPr>
          <p:cNvPicPr>
            <a:picLocks noGrp="1" noChangeAspect="1"/>
          </p:cNvPicPr>
          <p:nvPr>
            <p:ph idx="1"/>
          </p:nvPr>
        </p:nvPicPr>
        <p:blipFill>
          <a:blip r:embed="rId2"/>
          <a:stretch>
            <a:fillRect/>
          </a:stretch>
        </p:blipFill>
        <p:spPr>
          <a:xfrm>
            <a:off x="3328995" y="1189815"/>
            <a:ext cx="5534009" cy="5517515"/>
          </a:xfrm>
        </p:spPr>
      </p:pic>
    </p:spTree>
    <p:extLst>
      <p:ext uri="{BB962C8B-B14F-4D97-AF65-F5344CB8AC3E}">
        <p14:creationId xmlns:p14="http://schemas.microsoft.com/office/powerpoint/2010/main" val="3210986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369EB0-5CBE-1900-E9C0-DAC344C1B017}"/>
              </a:ext>
            </a:extLst>
          </p:cNvPr>
          <p:cNvPicPr>
            <a:picLocks noChangeAspect="1"/>
          </p:cNvPicPr>
          <p:nvPr/>
        </p:nvPicPr>
        <p:blipFill>
          <a:blip r:embed="rId2"/>
          <a:stretch>
            <a:fillRect/>
          </a:stretch>
        </p:blipFill>
        <p:spPr>
          <a:xfrm>
            <a:off x="1998002" y="0"/>
            <a:ext cx="3740727" cy="6858000"/>
          </a:xfrm>
          <a:prstGeom prst="rect">
            <a:avLst/>
          </a:prstGeom>
        </p:spPr>
      </p:pic>
      <p:pic>
        <p:nvPicPr>
          <p:cNvPr id="8" name="Picture 7">
            <a:extLst>
              <a:ext uri="{FF2B5EF4-FFF2-40B4-BE49-F238E27FC236}">
                <a16:creationId xmlns:a16="http://schemas.microsoft.com/office/drawing/2014/main" id="{8E37C0C1-8C78-8D06-C921-1CB479CBBB21}"/>
              </a:ext>
            </a:extLst>
          </p:cNvPr>
          <p:cNvPicPr>
            <a:picLocks noChangeAspect="1"/>
          </p:cNvPicPr>
          <p:nvPr/>
        </p:nvPicPr>
        <p:blipFill>
          <a:blip r:embed="rId3"/>
          <a:stretch>
            <a:fillRect/>
          </a:stretch>
        </p:blipFill>
        <p:spPr>
          <a:xfrm>
            <a:off x="8198277" y="0"/>
            <a:ext cx="3993723" cy="6858000"/>
          </a:xfrm>
          <a:prstGeom prst="rect">
            <a:avLst/>
          </a:prstGeom>
        </p:spPr>
      </p:pic>
    </p:spTree>
    <p:extLst>
      <p:ext uri="{BB962C8B-B14F-4D97-AF65-F5344CB8AC3E}">
        <p14:creationId xmlns:p14="http://schemas.microsoft.com/office/powerpoint/2010/main" val="2595063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CA59-AE8E-F491-0F69-C20E823DEC13}"/>
              </a:ext>
            </a:extLst>
          </p:cNvPr>
          <p:cNvSpPr>
            <a:spLocks noGrp="1"/>
          </p:cNvSpPr>
          <p:nvPr>
            <p:ph type="title"/>
          </p:nvPr>
        </p:nvSpPr>
        <p:spPr/>
        <p:txBody>
          <a:bodyPr/>
          <a:lstStyle/>
          <a:p>
            <a:r>
              <a:rPr lang="en-US" dirty="0"/>
              <a:t>Summery</a:t>
            </a:r>
          </a:p>
        </p:txBody>
      </p:sp>
      <p:sp>
        <p:nvSpPr>
          <p:cNvPr id="3" name="Content Placeholder 2">
            <a:extLst>
              <a:ext uri="{FF2B5EF4-FFF2-40B4-BE49-F238E27FC236}">
                <a16:creationId xmlns:a16="http://schemas.microsoft.com/office/drawing/2014/main" id="{8C9F5DEA-4BB4-DBC2-727B-559033E71B7C}"/>
              </a:ext>
            </a:extLst>
          </p:cNvPr>
          <p:cNvSpPr>
            <a:spLocks noGrp="1"/>
          </p:cNvSpPr>
          <p:nvPr>
            <p:ph idx="1"/>
          </p:nvPr>
        </p:nvSpPr>
        <p:spPr/>
        <p:txBody>
          <a:bodyPr/>
          <a:lstStyle/>
          <a:p>
            <a:r>
              <a:rPr lang="en-US" sz="2800" dirty="0"/>
              <a:t>Production systems are the simplest method for knowledge representation in AI. </a:t>
            </a:r>
          </a:p>
          <a:p>
            <a:r>
              <a:rPr lang="en-US" sz="2800" dirty="0"/>
              <a:t>Subject-domain Experts, encoding knowledge in simple if-then rules. </a:t>
            </a:r>
          </a:p>
          <a:p>
            <a:r>
              <a:rPr lang="en-US" sz="2800" dirty="0"/>
              <a:t>The efficiency depends mainly on the order of firing of rules and on the conflict resolution strategies. </a:t>
            </a:r>
          </a:p>
          <a:p>
            <a:r>
              <a:rPr lang="en-US" sz="2800" dirty="0"/>
              <a:t>Selection of conflict resolution strategies is a significant issue in designing a production system. </a:t>
            </a:r>
          </a:p>
          <a:p>
            <a:r>
              <a:rPr lang="en-US" sz="2800" dirty="0"/>
              <a:t>Rete Matching Algorithm increase the efficiency of PBS.</a:t>
            </a:r>
          </a:p>
        </p:txBody>
      </p:sp>
    </p:spTree>
    <p:extLst>
      <p:ext uri="{BB962C8B-B14F-4D97-AF65-F5344CB8AC3E}">
        <p14:creationId xmlns:p14="http://schemas.microsoft.com/office/powerpoint/2010/main" val="223087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5F47-F567-F6A8-9D80-BDD470C52E86}"/>
              </a:ext>
            </a:extLst>
          </p:cNvPr>
          <p:cNvSpPr>
            <a:spLocks noGrp="1"/>
          </p:cNvSpPr>
          <p:nvPr>
            <p:ph type="title"/>
          </p:nvPr>
        </p:nvSpPr>
        <p:spPr/>
        <p:txBody>
          <a:bodyPr/>
          <a:lstStyle/>
          <a:p>
            <a:r>
              <a:rPr lang="en-US" dirty="0"/>
              <a:t>The Working Memory (WM)</a:t>
            </a:r>
          </a:p>
        </p:txBody>
      </p:sp>
      <p:sp>
        <p:nvSpPr>
          <p:cNvPr id="3" name="Content Placeholder 2">
            <a:extLst>
              <a:ext uri="{FF2B5EF4-FFF2-40B4-BE49-F238E27FC236}">
                <a16:creationId xmlns:a16="http://schemas.microsoft.com/office/drawing/2014/main" id="{62A20A15-B266-2BDF-96F0-E505A452FA59}"/>
              </a:ext>
            </a:extLst>
          </p:cNvPr>
          <p:cNvSpPr>
            <a:spLocks noGrp="1"/>
          </p:cNvSpPr>
          <p:nvPr>
            <p:ph idx="1"/>
          </p:nvPr>
        </p:nvSpPr>
        <p:spPr>
          <a:xfrm>
            <a:off x="406400" y="1289992"/>
            <a:ext cx="11379200" cy="5227541"/>
          </a:xfrm>
        </p:spPr>
        <p:txBody>
          <a:bodyPr/>
          <a:lstStyle/>
          <a:p>
            <a:r>
              <a:rPr lang="en-US" dirty="0"/>
              <a:t>WM holds data either in the form</a:t>
            </a:r>
          </a:p>
          <a:p>
            <a:pPr lvl="1"/>
            <a:r>
              <a:rPr lang="en-US" dirty="0"/>
              <a:t>Clauses				     : Mother(</a:t>
            </a:r>
            <a:r>
              <a:rPr lang="en-US" i="1" dirty="0" err="1"/>
              <a:t>Rajmata_Jijabai</a:t>
            </a:r>
            <a:r>
              <a:rPr lang="en-US" dirty="0"/>
              <a:t>, </a:t>
            </a:r>
            <a:r>
              <a:rPr lang="en-US" i="1" dirty="0" err="1"/>
              <a:t>Chha</a:t>
            </a:r>
            <a:r>
              <a:rPr lang="en-US" i="1" dirty="0"/>
              <a:t>. Shivaji</a:t>
            </a:r>
            <a:r>
              <a:rPr lang="en-US" dirty="0"/>
              <a:t>)</a:t>
            </a:r>
          </a:p>
          <a:p>
            <a:pPr lvl="1"/>
            <a:r>
              <a:rPr lang="en-US" dirty="0"/>
              <a:t>Object-attribute-value (OAV) : </a:t>
            </a:r>
            <a:r>
              <a:rPr lang="en-US" i="1" dirty="0" err="1"/>
              <a:t>Rajmata_Jijabai</a:t>
            </a:r>
            <a:r>
              <a:rPr lang="en-US" i="1" dirty="0"/>
              <a:t> Spouse </a:t>
            </a:r>
            <a:r>
              <a:rPr lang="en-US" i="1" dirty="0" err="1"/>
              <a:t>Shahaji</a:t>
            </a:r>
            <a:endParaRPr lang="en-US" i="1" dirty="0"/>
          </a:p>
          <a:p>
            <a:pPr lvl="1"/>
            <a:endParaRPr lang="en-US" dirty="0"/>
          </a:p>
        </p:txBody>
      </p:sp>
    </p:spTree>
    <p:extLst>
      <p:ext uri="{BB962C8B-B14F-4D97-AF65-F5344CB8AC3E}">
        <p14:creationId xmlns:p14="http://schemas.microsoft.com/office/powerpoint/2010/main" val="214480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5F47-F567-F6A8-9D80-BDD470C52E86}"/>
              </a:ext>
            </a:extLst>
          </p:cNvPr>
          <p:cNvSpPr>
            <a:spLocks noGrp="1"/>
          </p:cNvSpPr>
          <p:nvPr>
            <p:ph type="title"/>
          </p:nvPr>
        </p:nvSpPr>
        <p:spPr/>
        <p:txBody>
          <a:bodyPr/>
          <a:lstStyle/>
          <a:p>
            <a:r>
              <a:rPr lang="en-US" dirty="0"/>
              <a:t>The Working Memory (WM)</a:t>
            </a:r>
          </a:p>
        </p:txBody>
      </p:sp>
      <p:sp>
        <p:nvSpPr>
          <p:cNvPr id="3" name="Content Placeholder 2">
            <a:extLst>
              <a:ext uri="{FF2B5EF4-FFF2-40B4-BE49-F238E27FC236}">
                <a16:creationId xmlns:a16="http://schemas.microsoft.com/office/drawing/2014/main" id="{62A20A15-B266-2BDF-96F0-E505A452FA59}"/>
              </a:ext>
            </a:extLst>
          </p:cNvPr>
          <p:cNvSpPr>
            <a:spLocks noGrp="1"/>
          </p:cNvSpPr>
          <p:nvPr>
            <p:ph idx="1"/>
          </p:nvPr>
        </p:nvSpPr>
        <p:spPr>
          <a:xfrm>
            <a:off x="406400" y="1289992"/>
            <a:ext cx="11379200" cy="5227541"/>
          </a:xfrm>
        </p:spPr>
        <p:txBody>
          <a:bodyPr/>
          <a:lstStyle/>
          <a:p>
            <a:r>
              <a:rPr lang="en-US" sz="2800" dirty="0"/>
              <a:t>WM</a:t>
            </a:r>
          </a:p>
          <a:p>
            <a:pPr lvl="1"/>
            <a:r>
              <a:rPr lang="en-US" sz="2400" dirty="0"/>
              <a:t>Mother(</a:t>
            </a:r>
            <a:r>
              <a:rPr lang="en-US" sz="2400" i="1" dirty="0" err="1"/>
              <a:t>Rajmata_Jijabai</a:t>
            </a:r>
            <a:r>
              <a:rPr lang="en-US" sz="2400" dirty="0"/>
              <a:t>, </a:t>
            </a:r>
            <a:r>
              <a:rPr lang="en-US" sz="2400" i="1" dirty="0" err="1"/>
              <a:t>Chha</a:t>
            </a:r>
            <a:r>
              <a:rPr lang="en-US" sz="2400" i="1" dirty="0"/>
              <a:t>. Shivaji</a:t>
            </a:r>
            <a:r>
              <a:rPr lang="en-US" sz="2400" dirty="0"/>
              <a:t>)</a:t>
            </a:r>
          </a:p>
          <a:p>
            <a:pPr lvl="1"/>
            <a:r>
              <a:rPr lang="en-US" sz="2400" dirty="0"/>
              <a:t>Spouse(</a:t>
            </a:r>
            <a:r>
              <a:rPr lang="en-US" sz="2400" dirty="0" err="1"/>
              <a:t>Rajmata</a:t>
            </a:r>
            <a:r>
              <a:rPr lang="en-US" sz="2400" i="1" dirty="0" err="1"/>
              <a:t>_Jijabai</a:t>
            </a:r>
            <a:r>
              <a:rPr lang="en-US" sz="2400" i="1" dirty="0"/>
              <a:t>, </a:t>
            </a:r>
            <a:r>
              <a:rPr lang="en-US" sz="2400" i="1" dirty="0" err="1"/>
              <a:t>Shahaji</a:t>
            </a:r>
            <a:r>
              <a:rPr lang="en-US" sz="2400" i="1" dirty="0"/>
              <a:t>)</a:t>
            </a:r>
          </a:p>
          <a:p>
            <a:endParaRPr lang="en-US" sz="2800" dirty="0"/>
          </a:p>
          <a:p>
            <a:r>
              <a:rPr lang="en-US" sz="2800" dirty="0"/>
              <a:t>Knowledge Base</a:t>
            </a:r>
          </a:p>
          <a:p>
            <a:pPr lvl="1"/>
            <a:r>
              <a:rPr lang="en-US" sz="2400" dirty="0"/>
              <a:t>PR1: 	 Spouse(x, y) </a:t>
            </a:r>
            <a:r>
              <a:rPr lang="es-ES" sz="2400" dirty="0"/>
              <a:t>Λ </a:t>
            </a:r>
            <a:r>
              <a:rPr lang="en-US" sz="2400" dirty="0"/>
              <a:t>Mother(x, z) </a:t>
            </a:r>
            <a:r>
              <a:rPr lang="el-GR" sz="2400" dirty="0"/>
              <a:t>⇒ </a:t>
            </a:r>
            <a:r>
              <a:rPr lang="en-US" sz="2400" dirty="0"/>
              <a:t>Father(y, z)</a:t>
            </a:r>
          </a:p>
          <a:p>
            <a:pPr lvl="1"/>
            <a:endParaRPr lang="en-US" sz="2400" dirty="0"/>
          </a:p>
          <a:p>
            <a:r>
              <a:rPr lang="en-US" sz="2800" dirty="0">
                <a:solidFill>
                  <a:srgbClr val="2D2D8A"/>
                </a:solidFill>
              </a:rPr>
              <a:t>Interpreter</a:t>
            </a:r>
          </a:p>
          <a:p>
            <a:pPr lvl="1"/>
            <a:r>
              <a:rPr lang="en-US" sz="2400" dirty="0">
                <a:solidFill>
                  <a:srgbClr val="2D2D8A"/>
                </a:solidFill>
              </a:rPr>
              <a:t>Match the variables</a:t>
            </a:r>
          </a:p>
          <a:p>
            <a:pPr lvl="1"/>
            <a:r>
              <a:rPr lang="en-US" sz="2400" dirty="0">
                <a:solidFill>
                  <a:srgbClr val="2D2D8A"/>
                </a:solidFill>
              </a:rPr>
              <a:t>Decide rule to fire</a:t>
            </a:r>
          </a:p>
          <a:p>
            <a:pPr lvl="1"/>
            <a:r>
              <a:rPr lang="en-US" sz="2400" dirty="0">
                <a:solidFill>
                  <a:srgbClr val="2D2D8A"/>
                </a:solidFill>
              </a:rPr>
              <a:t>Add: </a:t>
            </a:r>
            <a:r>
              <a:rPr lang="en-US" sz="2000" dirty="0"/>
              <a:t>Father(</a:t>
            </a:r>
            <a:r>
              <a:rPr lang="en-US" sz="2000" i="1" dirty="0" err="1"/>
              <a:t>Shahaji</a:t>
            </a:r>
            <a:r>
              <a:rPr lang="en-US" sz="2000" dirty="0"/>
              <a:t>, </a:t>
            </a:r>
            <a:r>
              <a:rPr lang="en-US" sz="2000" i="1" dirty="0" err="1"/>
              <a:t>Chha</a:t>
            </a:r>
            <a:r>
              <a:rPr lang="en-US" sz="2000" i="1" dirty="0"/>
              <a:t>. Shivaji</a:t>
            </a:r>
            <a:r>
              <a:rPr lang="en-US" sz="2000" dirty="0"/>
              <a:t>)</a:t>
            </a:r>
          </a:p>
          <a:p>
            <a:endParaRPr lang="en-US" sz="2400" dirty="0"/>
          </a:p>
        </p:txBody>
      </p:sp>
    </p:spTree>
    <p:extLst>
      <p:ext uri="{BB962C8B-B14F-4D97-AF65-F5344CB8AC3E}">
        <p14:creationId xmlns:p14="http://schemas.microsoft.com/office/powerpoint/2010/main" val="9007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168-59A0-06DD-1860-3E816480AC50}"/>
              </a:ext>
            </a:extLst>
          </p:cNvPr>
          <p:cNvSpPr>
            <a:spLocks noGrp="1"/>
          </p:cNvSpPr>
          <p:nvPr>
            <p:ph type="title"/>
          </p:nvPr>
        </p:nvSpPr>
        <p:spPr/>
        <p:txBody>
          <a:bodyPr/>
          <a:lstStyle/>
          <a:p>
            <a:r>
              <a:rPr lang="en-US" dirty="0"/>
              <a:t>Interpreter / Inference Engine</a:t>
            </a:r>
          </a:p>
        </p:txBody>
      </p:sp>
      <p:sp>
        <p:nvSpPr>
          <p:cNvPr id="3" name="Content Placeholder 2">
            <a:extLst>
              <a:ext uri="{FF2B5EF4-FFF2-40B4-BE49-F238E27FC236}">
                <a16:creationId xmlns:a16="http://schemas.microsoft.com/office/drawing/2014/main" id="{EF718214-3642-C0DD-450B-5CF32A16F430}"/>
              </a:ext>
            </a:extLst>
          </p:cNvPr>
          <p:cNvSpPr>
            <a:spLocks noGrp="1"/>
          </p:cNvSpPr>
          <p:nvPr>
            <p:ph idx="1"/>
          </p:nvPr>
        </p:nvSpPr>
        <p:spPr/>
        <p:txBody>
          <a:bodyPr/>
          <a:lstStyle/>
          <a:p>
            <a:r>
              <a:rPr lang="en-US" dirty="0"/>
              <a:t>Passes through three step </a:t>
            </a:r>
            <a:r>
              <a:rPr lang="en-US" sz="3200" dirty="0">
                <a:solidFill>
                  <a:srgbClr val="C00000"/>
                </a:solidFill>
              </a:rPr>
              <a:t>recognize-act cycle</a:t>
            </a:r>
            <a:endParaRPr lang="en-US" dirty="0"/>
          </a:p>
        </p:txBody>
      </p:sp>
      <p:graphicFrame>
        <p:nvGraphicFramePr>
          <p:cNvPr id="4" name="Diagram 3">
            <a:extLst>
              <a:ext uri="{FF2B5EF4-FFF2-40B4-BE49-F238E27FC236}">
                <a16:creationId xmlns:a16="http://schemas.microsoft.com/office/drawing/2014/main" id="{BB31956D-0627-CA0F-0937-4D6BA947BE49}"/>
              </a:ext>
            </a:extLst>
          </p:cNvPr>
          <p:cNvGraphicFramePr/>
          <p:nvPr>
            <p:extLst>
              <p:ext uri="{D42A27DB-BD31-4B8C-83A1-F6EECF244321}">
                <p14:modId xmlns:p14="http://schemas.microsoft.com/office/powerpoint/2010/main" val="2416677435"/>
              </p:ext>
            </p:extLst>
          </p:nvPr>
        </p:nvGraphicFramePr>
        <p:xfrm>
          <a:off x="3228502" y="1935622"/>
          <a:ext cx="5497209" cy="3288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A9EEC53-58D6-D906-333B-484C106C0FE9}"/>
              </a:ext>
            </a:extLst>
          </p:cNvPr>
          <p:cNvSpPr txBox="1"/>
          <p:nvPr/>
        </p:nvSpPr>
        <p:spPr>
          <a:xfrm>
            <a:off x="7645939" y="2694562"/>
            <a:ext cx="3725695" cy="1938992"/>
          </a:xfrm>
          <a:prstGeom prst="rect">
            <a:avLst/>
          </a:prstGeom>
          <a:noFill/>
        </p:spPr>
        <p:txBody>
          <a:bodyPr wrap="square" rtlCol="0">
            <a:spAutoFit/>
          </a:bodyPr>
          <a:lstStyle/>
          <a:p>
            <a:pPr indent="-13" algn="just"/>
            <a:r>
              <a:rPr lang="en-US" sz="2400" dirty="0">
                <a:solidFill>
                  <a:srgbClr val="C00000"/>
                </a:solidFill>
              </a:rPr>
              <a:t>Match the variables </a:t>
            </a:r>
            <a:r>
              <a:rPr lang="en-US" sz="2400" dirty="0"/>
              <a:t>of the antecedents of a rule, kept in a knowledge base, with the data recorded in the WM.</a:t>
            </a:r>
            <a:endParaRPr lang="en-US" sz="2400" dirty="0">
              <a:solidFill>
                <a:srgbClr val="C00000"/>
              </a:solidFill>
            </a:endParaRPr>
          </a:p>
        </p:txBody>
      </p:sp>
      <p:sp>
        <p:nvSpPr>
          <p:cNvPr id="6" name="TextBox 5">
            <a:extLst>
              <a:ext uri="{FF2B5EF4-FFF2-40B4-BE49-F238E27FC236}">
                <a16:creationId xmlns:a16="http://schemas.microsoft.com/office/drawing/2014/main" id="{A637D3CE-07DE-B6D2-E82F-596EB188E456}"/>
              </a:ext>
            </a:extLst>
          </p:cNvPr>
          <p:cNvSpPr txBox="1"/>
          <p:nvPr/>
        </p:nvSpPr>
        <p:spPr>
          <a:xfrm>
            <a:off x="3345234" y="5146284"/>
            <a:ext cx="5076218" cy="1569660"/>
          </a:xfrm>
          <a:prstGeom prst="rect">
            <a:avLst/>
          </a:prstGeom>
          <a:noFill/>
        </p:spPr>
        <p:txBody>
          <a:bodyPr wrap="square" rtlCol="0">
            <a:spAutoFit/>
          </a:bodyPr>
          <a:lstStyle/>
          <a:p>
            <a:pPr indent="-13" algn="just"/>
            <a:r>
              <a:rPr lang="en-US" sz="2400" dirty="0">
                <a:solidFill>
                  <a:srgbClr val="C00000"/>
                </a:solidFill>
              </a:rPr>
              <a:t>Decide which rule to fire </a:t>
            </a:r>
            <a:r>
              <a:rPr lang="en-US" sz="2400" dirty="0"/>
              <a:t>by designing a set of strategies for resolving the conflict regarding firing of the rules.</a:t>
            </a:r>
            <a:endParaRPr lang="en-US" sz="2400" dirty="0">
              <a:solidFill>
                <a:srgbClr val="C00000"/>
              </a:solidFill>
            </a:endParaRPr>
          </a:p>
        </p:txBody>
      </p:sp>
      <p:sp>
        <p:nvSpPr>
          <p:cNvPr id="8" name="TextBox 7">
            <a:extLst>
              <a:ext uri="{FF2B5EF4-FFF2-40B4-BE49-F238E27FC236}">
                <a16:creationId xmlns:a16="http://schemas.microsoft.com/office/drawing/2014/main" id="{F41D4B1E-6487-794D-DD73-C8AA44ADF6AA}"/>
              </a:ext>
            </a:extLst>
          </p:cNvPr>
          <p:cNvSpPr txBox="1"/>
          <p:nvPr/>
        </p:nvSpPr>
        <p:spPr>
          <a:xfrm>
            <a:off x="406400" y="2694562"/>
            <a:ext cx="3725695" cy="1938992"/>
          </a:xfrm>
          <a:prstGeom prst="rect">
            <a:avLst/>
          </a:prstGeom>
          <a:noFill/>
        </p:spPr>
        <p:txBody>
          <a:bodyPr wrap="square" rtlCol="0">
            <a:spAutoFit/>
          </a:bodyPr>
          <a:lstStyle/>
          <a:p>
            <a:pPr indent="-13" algn="just"/>
            <a:r>
              <a:rPr lang="en-US" sz="2400" dirty="0">
                <a:solidFill>
                  <a:srgbClr val="C00000"/>
                </a:solidFill>
              </a:rPr>
              <a:t>Add new data </a:t>
            </a:r>
            <a:r>
              <a:rPr lang="en-US" sz="2400" dirty="0"/>
              <a:t>to WM or </a:t>
            </a:r>
            <a:r>
              <a:rPr lang="en-US" sz="2400" dirty="0">
                <a:solidFill>
                  <a:srgbClr val="C00000"/>
                </a:solidFill>
              </a:rPr>
              <a:t>delete old </a:t>
            </a:r>
            <a:r>
              <a:rPr lang="en-US" sz="2400" dirty="0"/>
              <a:t>(and unnecessary) data, as suggested by the fired rule from the WM</a:t>
            </a:r>
            <a:endParaRPr lang="en-US" sz="2400" dirty="0">
              <a:solidFill>
                <a:srgbClr val="C00000"/>
              </a:solidFill>
            </a:endParaRPr>
          </a:p>
        </p:txBody>
      </p:sp>
    </p:spTree>
    <p:extLst>
      <p:ext uri="{BB962C8B-B14F-4D97-AF65-F5344CB8AC3E}">
        <p14:creationId xmlns:p14="http://schemas.microsoft.com/office/powerpoint/2010/main" val="366299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7CDE-FEB0-BC48-E2ED-3FDA27213BD0}"/>
              </a:ext>
            </a:extLst>
          </p:cNvPr>
          <p:cNvSpPr>
            <a:spLocks noGrp="1"/>
          </p:cNvSpPr>
          <p:nvPr>
            <p:ph type="title"/>
          </p:nvPr>
        </p:nvSpPr>
        <p:spPr/>
        <p:txBody>
          <a:bodyPr/>
          <a:lstStyle/>
          <a:p>
            <a:r>
              <a:rPr lang="en-US" dirty="0"/>
              <a:t>Conflict Resolution Process</a:t>
            </a:r>
          </a:p>
        </p:txBody>
      </p:sp>
      <p:sp>
        <p:nvSpPr>
          <p:cNvPr id="3" name="Content Placeholder 2">
            <a:extLst>
              <a:ext uri="{FF2B5EF4-FFF2-40B4-BE49-F238E27FC236}">
                <a16:creationId xmlns:a16="http://schemas.microsoft.com/office/drawing/2014/main" id="{0981BC58-F5C6-D997-4530-4414A6B1B954}"/>
              </a:ext>
            </a:extLst>
          </p:cNvPr>
          <p:cNvSpPr>
            <a:spLocks noGrp="1"/>
          </p:cNvSpPr>
          <p:nvPr>
            <p:ph idx="1"/>
          </p:nvPr>
        </p:nvSpPr>
        <p:spPr>
          <a:xfrm>
            <a:off x="406400" y="1241355"/>
            <a:ext cx="11379200" cy="4729164"/>
          </a:xfrm>
        </p:spPr>
        <p:txBody>
          <a:bodyPr/>
          <a:lstStyle/>
          <a:p>
            <a:r>
              <a:rPr lang="en-US" sz="2800" dirty="0"/>
              <a:t>Identifying which rule to fire.</a:t>
            </a:r>
          </a:p>
          <a:p>
            <a:endParaRPr lang="en-US" sz="2800" dirty="0">
              <a:solidFill>
                <a:srgbClr val="2D2D8A"/>
              </a:solidFill>
            </a:endParaRPr>
          </a:p>
          <a:p>
            <a:r>
              <a:rPr lang="en-US" sz="2800" dirty="0">
                <a:solidFill>
                  <a:srgbClr val="2D2D8A"/>
                </a:solidFill>
              </a:rPr>
              <a:t>Design a Rule-Set:</a:t>
            </a:r>
          </a:p>
          <a:p>
            <a:pPr lvl="1"/>
            <a:r>
              <a:rPr lang="en-US" sz="2400" b="1" dirty="0">
                <a:solidFill>
                  <a:srgbClr val="C00000"/>
                </a:solidFill>
              </a:rPr>
              <a:t>Deterministic:</a:t>
            </a:r>
            <a:r>
              <a:rPr lang="en-US" sz="2400" dirty="0">
                <a:solidFill>
                  <a:srgbClr val="2D2D8A"/>
                </a:solidFill>
              </a:rPr>
              <a:t> construct a rule-set where only </a:t>
            </a:r>
            <a:r>
              <a:rPr lang="en-US" sz="2400" i="1" dirty="0">
                <a:solidFill>
                  <a:srgbClr val="CE00BB"/>
                </a:solidFill>
              </a:rPr>
              <a:t>one rule is </a:t>
            </a:r>
            <a:r>
              <a:rPr lang="en-US" sz="2400" i="1" dirty="0" err="1">
                <a:solidFill>
                  <a:srgbClr val="CE00BB"/>
                </a:solidFill>
              </a:rPr>
              <a:t>firable</a:t>
            </a:r>
            <a:r>
              <a:rPr lang="en-US" sz="2400" i="1" dirty="0">
                <a:solidFill>
                  <a:srgbClr val="CE00BB"/>
                </a:solidFill>
              </a:rPr>
              <a:t> </a:t>
            </a:r>
            <a:r>
              <a:rPr lang="en-US" sz="2400" dirty="0">
                <a:solidFill>
                  <a:srgbClr val="2D2D8A"/>
                </a:solidFill>
              </a:rPr>
              <a:t>at any instant of time</a:t>
            </a:r>
          </a:p>
          <a:p>
            <a:pPr lvl="1"/>
            <a:r>
              <a:rPr lang="en-US" sz="2400" b="1" dirty="0">
                <a:solidFill>
                  <a:srgbClr val="C00000"/>
                </a:solidFill>
              </a:rPr>
              <a:t>Non-deterministic:</a:t>
            </a:r>
            <a:r>
              <a:rPr lang="en-US" sz="2400" dirty="0">
                <a:solidFill>
                  <a:srgbClr val="2D2D8A"/>
                </a:solidFill>
              </a:rPr>
              <a:t> in real world contain, where </a:t>
            </a:r>
            <a:r>
              <a:rPr lang="en-US" sz="2400" i="1" dirty="0">
                <a:solidFill>
                  <a:srgbClr val="CE00BB"/>
                </a:solidFill>
              </a:rPr>
              <a:t>more than one rule </a:t>
            </a:r>
            <a:r>
              <a:rPr lang="en-US" sz="2400" dirty="0">
                <a:solidFill>
                  <a:srgbClr val="2D2D8A"/>
                </a:solidFill>
              </a:rPr>
              <a:t>is </a:t>
            </a:r>
            <a:r>
              <a:rPr lang="en-US" sz="2400" dirty="0" err="1">
                <a:solidFill>
                  <a:srgbClr val="2D2D8A"/>
                </a:solidFill>
              </a:rPr>
              <a:t>firable</a:t>
            </a:r>
            <a:r>
              <a:rPr lang="en-US" sz="2400" dirty="0">
                <a:solidFill>
                  <a:srgbClr val="2D2D8A"/>
                </a:solidFill>
              </a:rPr>
              <a:t> at any instant of time. </a:t>
            </a:r>
          </a:p>
          <a:p>
            <a:endParaRPr lang="en-US" sz="2800" dirty="0">
              <a:solidFill>
                <a:srgbClr val="2D2D8A"/>
              </a:solidFill>
            </a:endParaRPr>
          </a:p>
          <a:p>
            <a:r>
              <a:rPr lang="en-US" sz="2800" dirty="0">
                <a:solidFill>
                  <a:srgbClr val="2D2D8A"/>
                </a:solidFill>
              </a:rPr>
              <a:t>Performance: depends on </a:t>
            </a:r>
          </a:p>
          <a:p>
            <a:pPr lvl="1"/>
            <a:r>
              <a:rPr lang="en-US" sz="2400" b="1" dirty="0">
                <a:solidFill>
                  <a:srgbClr val="C00000"/>
                </a:solidFill>
              </a:rPr>
              <a:t>Sensitive:</a:t>
            </a:r>
            <a:r>
              <a:rPr lang="en-US" sz="2400" dirty="0">
                <a:solidFill>
                  <a:srgbClr val="2D2D8A"/>
                </a:solidFill>
              </a:rPr>
              <a:t> if the system can </a:t>
            </a:r>
            <a:r>
              <a:rPr lang="en-US" sz="2400" i="1" dirty="0">
                <a:solidFill>
                  <a:srgbClr val="CE00BB"/>
                </a:solidFill>
              </a:rPr>
              <a:t>respond quickly </a:t>
            </a:r>
            <a:r>
              <a:rPr lang="en-US" sz="2400" dirty="0">
                <a:solidFill>
                  <a:srgbClr val="2D2D8A"/>
                </a:solidFill>
              </a:rPr>
              <a:t>to the change in environment, reflected by the new contents of the WM. </a:t>
            </a:r>
          </a:p>
          <a:p>
            <a:pPr lvl="1"/>
            <a:r>
              <a:rPr lang="en-US" sz="2400" b="1" dirty="0">
                <a:solidFill>
                  <a:srgbClr val="C00000"/>
                </a:solidFill>
              </a:rPr>
              <a:t>Stability:</a:t>
            </a:r>
            <a:r>
              <a:rPr lang="en-US" sz="2400" b="1" dirty="0">
                <a:solidFill>
                  <a:srgbClr val="2D2D8A"/>
                </a:solidFill>
              </a:rPr>
              <a:t> </a:t>
            </a:r>
            <a:r>
              <a:rPr lang="en-US" sz="2400" dirty="0">
                <a:solidFill>
                  <a:srgbClr val="2D2D8A"/>
                </a:solidFill>
              </a:rPr>
              <a:t>showing </a:t>
            </a:r>
            <a:r>
              <a:rPr lang="en-US" sz="2400" i="1" dirty="0">
                <a:solidFill>
                  <a:srgbClr val="CE00BB"/>
                </a:solidFill>
              </a:rPr>
              <a:t>continuity</a:t>
            </a:r>
            <a:r>
              <a:rPr lang="en-US" sz="2400" dirty="0">
                <a:solidFill>
                  <a:srgbClr val="2D2D8A"/>
                </a:solidFill>
              </a:rPr>
              <a:t> in the line of reasoning.</a:t>
            </a:r>
          </a:p>
          <a:p>
            <a:endParaRPr lang="en-US" dirty="0"/>
          </a:p>
        </p:txBody>
      </p:sp>
    </p:spTree>
    <p:extLst>
      <p:ext uri="{BB962C8B-B14F-4D97-AF65-F5344CB8AC3E}">
        <p14:creationId xmlns:p14="http://schemas.microsoft.com/office/powerpoint/2010/main" val="3898377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 - print</Template>
  <TotalTime>70675</TotalTime>
  <Words>5278</Words>
  <Application>Microsoft Office PowerPoint</Application>
  <PresentationFormat>Widescreen</PresentationFormat>
  <Paragraphs>894</Paragraphs>
  <Slides>56</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Wingdings</vt:lpstr>
      <vt:lpstr>dan-berkeley-nlp-v1</vt:lpstr>
      <vt:lpstr>Artificial Intelligence Production Base System</vt:lpstr>
      <vt:lpstr>Outline</vt:lpstr>
      <vt:lpstr>Production Based System</vt:lpstr>
      <vt:lpstr>Production Rule</vt:lpstr>
      <vt:lpstr>Example</vt:lpstr>
      <vt:lpstr>The Working Memory (WM)</vt:lpstr>
      <vt:lpstr>The Working Memory (WM)</vt:lpstr>
      <vt:lpstr>Interpreter / Inference Engine</vt:lpstr>
      <vt:lpstr>Conflict Resolution Process</vt:lpstr>
      <vt:lpstr>Example </vt:lpstr>
      <vt:lpstr>Trace of production System</vt:lpstr>
      <vt:lpstr>Conflict Resolution Strategies</vt:lpstr>
      <vt:lpstr>                                      Architecture</vt:lpstr>
      <vt:lpstr>Inference Procedure</vt:lpstr>
      <vt:lpstr>Forward Chaining</vt:lpstr>
      <vt:lpstr>The Forward Inference Chain</vt:lpstr>
      <vt:lpstr>Backward Chaining</vt:lpstr>
      <vt:lpstr>The Backward Inference Chain</vt:lpstr>
      <vt:lpstr>Example</vt:lpstr>
      <vt:lpstr>Example</vt:lpstr>
      <vt:lpstr>Example</vt:lpstr>
      <vt:lpstr>Example – Forward Chaining</vt:lpstr>
      <vt:lpstr>Example – Backward Chaining</vt:lpstr>
      <vt:lpstr>Example2 – Forward Chaining</vt:lpstr>
      <vt:lpstr>Example2 – Forward Chaining</vt:lpstr>
      <vt:lpstr>Example2 – Backward Chaining</vt:lpstr>
      <vt:lpstr>Interpreter / Inference Engine</vt:lpstr>
      <vt:lpstr>Problems with the Recognize-Act Cycle</vt:lpstr>
      <vt:lpstr>Reason Maintenance System</vt:lpstr>
      <vt:lpstr>Forward or Backward Reasoning?</vt:lpstr>
      <vt:lpstr>Conflict Resolution</vt:lpstr>
      <vt:lpstr>General Conflict Resolution Strategies</vt:lpstr>
      <vt:lpstr>Specific Conflict Resolution Example</vt:lpstr>
      <vt:lpstr>Problem Specific Conflict Resolution: Extra Conditions</vt:lpstr>
      <vt:lpstr>Problem Specific Conflict Resolution: Meta-Rules</vt:lpstr>
      <vt:lpstr>RBS Issue</vt:lpstr>
      <vt:lpstr>RETE Match Algorithm</vt:lpstr>
      <vt:lpstr>Match Steps</vt:lpstr>
      <vt:lpstr>The Rete Algorithm</vt:lpstr>
      <vt:lpstr>Matching</vt:lpstr>
      <vt:lpstr>Binding</vt:lpstr>
      <vt:lpstr>PowerPoint Presentation</vt:lpstr>
      <vt:lpstr>PowerPoint Presentation</vt:lpstr>
      <vt:lpstr>PowerPoint Presentation</vt:lpstr>
      <vt:lpstr>Example</vt:lpstr>
      <vt:lpstr>Example</vt:lpstr>
      <vt:lpstr>Rete Network</vt:lpstr>
      <vt:lpstr>Example</vt:lpstr>
      <vt:lpstr>Rete Network</vt:lpstr>
      <vt:lpstr>Example</vt:lpstr>
      <vt:lpstr>List of PRs</vt:lpstr>
      <vt:lpstr>PowerPoint Presentation</vt:lpstr>
      <vt:lpstr>Example</vt:lpstr>
      <vt:lpstr>Production Rules</vt:lpstr>
      <vt:lpstr>PowerPoint Presentation</vt:lpstr>
      <vt:lpstr>Summery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Anish Raj</cp:lastModifiedBy>
  <cp:revision>2779</cp:revision>
  <cp:lastPrinted>2021-10-08T08:34:10Z</cp:lastPrinted>
  <dcterms:created xsi:type="dcterms:W3CDTF">2004-08-27T04:16:05Z</dcterms:created>
  <dcterms:modified xsi:type="dcterms:W3CDTF">2023-03-29T07:29:40Z</dcterms:modified>
</cp:coreProperties>
</file>