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7"/>
  </p:notesMasterIdLst>
  <p:handoutMasterIdLst>
    <p:handoutMasterId r:id="rId28"/>
  </p:handoutMasterIdLst>
  <p:sldIdLst>
    <p:sldId id="673" r:id="rId2"/>
    <p:sldId id="922" r:id="rId3"/>
    <p:sldId id="925" r:id="rId4"/>
    <p:sldId id="926" r:id="rId5"/>
    <p:sldId id="927" r:id="rId6"/>
    <p:sldId id="928" r:id="rId7"/>
    <p:sldId id="929" r:id="rId8"/>
    <p:sldId id="930" r:id="rId9"/>
    <p:sldId id="938" r:id="rId10"/>
    <p:sldId id="931" r:id="rId11"/>
    <p:sldId id="923" r:id="rId12"/>
    <p:sldId id="932" r:id="rId13"/>
    <p:sldId id="933" r:id="rId14"/>
    <p:sldId id="935" r:id="rId15"/>
    <p:sldId id="934" r:id="rId16"/>
    <p:sldId id="936" r:id="rId17"/>
    <p:sldId id="937" r:id="rId18"/>
    <p:sldId id="945" r:id="rId19"/>
    <p:sldId id="946" r:id="rId20"/>
    <p:sldId id="939" r:id="rId21"/>
    <p:sldId id="944" r:id="rId22"/>
    <p:sldId id="940" r:id="rId23"/>
    <p:sldId id="941" r:id="rId24"/>
    <p:sldId id="942" r:id="rId25"/>
    <p:sldId id="943" r:id="rId26"/>
  </p:sldIdLst>
  <p:sldSz cx="12192000" cy="6858000"/>
  <p:notesSz cx="9309100" cy="6954838"/>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78" algn="l" rtl="0" fontAlgn="base">
      <a:spcBef>
        <a:spcPct val="0"/>
      </a:spcBef>
      <a:spcAft>
        <a:spcPct val="0"/>
      </a:spcAft>
      <a:defRPr kern="1200">
        <a:solidFill>
          <a:schemeClr val="tx1"/>
        </a:solidFill>
        <a:latin typeface="Arial" charset="0"/>
        <a:ea typeface="+mn-ea"/>
        <a:cs typeface="Arial" charset="0"/>
      </a:defRPr>
    </a:lvl2pPr>
    <a:lvl3pPr marL="914354" algn="l" rtl="0" fontAlgn="base">
      <a:spcBef>
        <a:spcPct val="0"/>
      </a:spcBef>
      <a:spcAft>
        <a:spcPct val="0"/>
      </a:spcAft>
      <a:defRPr kern="1200">
        <a:solidFill>
          <a:schemeClr val="tx1"/>
        </a:solidFill>
        <a:latin typeface="Arial" charset="0"/>
        <a:ea typeface="+mn-ea"/>
        <a:cs typeface="Arial" charset="0"/>
      </a:defRPr>
    </a:lvl3pPr>
    <a:lvl4pPr marL="1371532" algn="l" rtl="0" fontAlgn="base">
      <a:spcBef>
        <a:spcPct val="0"/>
      </a:spcBef>
      <a:spcAft>
        <a:spcPct val="0"/>
      </a:spcAft>
      <a:defRPr kern="1200">
        <a:solidFill>
          <a:schemeClr val="tx1"/>
        </a:solidFill>
        <a:latin typeface="Arial" charset="0"/>
        <a:ea typeface="+mn-ea"/>
        <a:cs typeface="Arial" charset="0"/>
      </a:defRPr>
    </a:lvl4pPr>
    <a:lvl5pPr marL="1828709" algn="l" rtl="0" fontAlgn="base">
      <a:spcBef>
        <a:spcPct val="0"/>
      </a:spcBef>
      <a:spcAft>
        <a:spcPct val="0"/>
      </a:spcAft>
      <a:defRPr kern="1200">
        <a:solidFill>
          <a:schemeClr val="tx1"/>
        </a:solidFill>
        <a:latin typeface="Arial" charset="0"/>
        <a:ea typeface="+mn-ea"/>
        <a:cs typeface="Arial" charset="0"/>
      </a:defRPr>
    </a:lvl5pPr>
    <a:lvl6pPr marL="2285886" algn="l" defTabSz="914354" rtl="0" eaLnBrk="1" latinLnBrk="0" hangingPunct="1">
      <a:defRPr kern="1200">
        <a:solidFill>
          <a:schemeClr val="tx1"/>
        </a:solidFill>
        <a:latin typeface="Arial" charset="0"/>
        <a:ea typeface="+mn-ea"/>
        <a:cs typeface="Arial" charset="0"/>
      </a:defRPr>
    </a:lvl6pPr>
    <a:lvl7pPr marL="2743062" algn="l" defTabSz="914354" rtl="0" eaLnBrk="1" latinLnBrk="0" hangingPunct="1">
      <a:defRPr kern="1200">
        <a:solidFill>
          <a:schemeClr val="tx1"/>
        </a:solidFill>
        <a:latin typeface="Arial" charset="0"/>
        <a:ea typeface="+mn-ea"/>
        <a:cs typeface="Arial" charset="0"/>
      </a:defRPr>
    </a:lvl7pPr>
    <a:lvl8pPr marL="3200240" algn="l" defTabSz="914354" rtl="0" eaLnBrk="1" latinLnBrk="0" hangingPunct="1">
      <a:defRPr kern="1200">
        <a:solidFill>
          <a:schemeClr val="tx1"/>
        </a:solidFill>
        <a:latin typeface="Arial" charset="0"/>
        <a:ea typeface="+mn-ea"/>
        <a:cs typeface="Arial" charset="0"/>
      </a:defRPr>
    </a:lvl8pPr>
    <a:lvl9pPr marL="3657418" algn="l" defTabSz="91435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CE00BB"/>
    <a:srgbClr val="333299"/>
    <a:srgbClr val="30F336"/>
    <a:srgbClr val="BFEFBF"/>
    <a:srgbClr val="CC6600"/>
    <a:srgbClr val="996600"/>
    <a:srgbClr val="663300"/>
    <a:srgbClr val="CC99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3792" autoAdjust="0"/>
  </p:normalViewPr>
  <p:slideViewPr>
    <p:cSldViewPr snapToGrid="0">
      <p:cViewPr varScale="1">
        <p:scale>
          <a:sx n="79" d="100"/>
          <a:sy n="79" d="100"/>
        </p:scale>
        <p:origin x="610" y="72"/>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F20C6108-B344-48B3-B893-0983A3B53840}" type="slidenum">
              <a:rPr lang="en-US"/>
              <a:pPr>
                <a:defRPr/>
              </a:pPr>
              <a:t>‹#›</a:t>
            </a:fld>
            <a:endParaRPr lang="en-US"/>
          </a:p>
        </p:txBody>
      </p:sp>
    </p:spTree>
    <p:extLst>
      <p:ext uri="{BB962C8B-B14F-4D97-AF65-F5344CB8AC3E}">
        <p14:creationId xmlns:p14="http://schemas.microsoft.com/office/powerpoint/2010/main" val="317318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5272798" y="1"/>
            <a:ext cx="4034221" cy="347364"/>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9470">
              <a:defRPr sz="1200">
                <a:latin typeface="Arial" pitchFamily="34"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2336800" y="522288"/>
            <a:ext cx="4635500" cy="2608262"/>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930495" y="3304278"/>
            <a:ext cx="7448112" cy="3128436"/>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9470">
              <a:defRPr sz="12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5272798" y="6606396"/>
            <a:ext cx="4034221" cy="347364"/>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9470">
              <a:defRPr sz="1200">
                <a:latin typeface="Arial" pitchFamily="34" charset="0"/>
                <a:cs typeface="+mn-cs"/>
              </a:defRPr>
            </a:lvl1pPr>
          </a:lstStyle>
          <a:p>
            <a:pPr>
              <a:defRPr/>
            </a:pPr>
            <a:fld id="{08DD6487-14A9-49B8-972D-88A1CCAF324D}" type="slidenum">
              <a:rPr lang="en-US"/>
              <a:pPr>
                <a:defRPr/>
              </a:pPr>
              <a:t>‹#›</a:t>
            </a:fld>
            <a:endParaRPr lang="en-US"/>
          </a:p>
        </p:txBody>
      </p:sp>
    </p:spTree>
    <p:extLst>
      <p:ext uri="{BB962C8B-B14F-4D97-AF65-F5344CB8AC3E}">
        <p14:creationId xmlns:p14="http://schemas.microsoft.com/office/powerpoint/2010/main" val="1483325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78"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54"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32"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09"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0"/>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8B039D5-275B-4A42-9DA6-D22E6DB5F35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6886EB-61D6-4887-8014-0AD8743EA1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C484AB-0E1D-492A-AE0D-24B7131CB05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8B0A2-D928-43B3-898A-E5B176FEDEC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67" indent="0">
              <a:buNone/>
              <a:defRPr sz="1900"/>
            </a:lvl2pPr>
            <a:lvl3pPr marL="914332" indent="0">
              <a:buNone/>
              <a:defRPr sz="1600"/>
            </a:lvl3pPr>
            <a:lvl4pPr marL="1371498" indent="0">
              <a:buNone/>
              <a:defRPr sz="1500"/>
            </a:lvl4pPr>
            <a:lvl5pPr marL="1828664" indent="0">
              <a:buNone/>
              <a:defRPr sz="1500"/>
            </a:lvl5pPr>
            <a:lvl6pPr marL="2285830" indent="0">
              <a:buNone/>
              <a:defRPr sz="1500"/>
            </a:lvl6pPr>
            <a:lvl7pPr marL="2742994" indent="0">
              <a:buNone/>
              <a:defRPr sz="1500"/>
            </a:lvl7pPr>
            <a:lvl8pPr marL="3200160" indent="0">
              <a:buNone/>
              <a:defRPr sz="1500"/>
            </a:lvl8pPr>
            <a:lvl9pPr marL="3657327"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1AF2F-4CEE-4004-B96A-AF75E50B2E8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254D69-0A2A-4D82-92F5-6566037E015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3F3699-33B4-4046-A8C0-1E5BF91EE4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265258-A7B0-4F44-AD94-A478DFDD65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050972F-AC02-4B9F-93B0-511030A361B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3"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35C1DF-81AF-4DF4-BCE2-0F605F1BC4C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57F8EA-D214-4032-BF2B-062C28AE1B2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4" tIns="45718" rIns="91434"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2"/>
            <a:ext cx="113792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r">
              <a:defRPr sz="1500"/>
            </a:lvl1pPr>
          </a:lstStyle>
          <a:p>
            <a:pPr>
              <a:defRPr/>
            </a:pPr>
            <a:fld id="{6F9CEA6C-9676-4610-9E76-A9EBD51544BC}" type="slidenum">
              <a:rPr lang="en-US" smtClean="0"/>
              <a:pPr>
                <a:defRPr/>
              </a:pPr>
              <a:t>‹#›</a:t>
            </a:fld>
            <a:endParaRPr lang="en-US"/>
          </a:p>
        </p:txBody>
      </p:sp>
      <p:sp>
        <p:nvSpPr>
          <p:cNvPr id="4103" name="Rectangle 7"/>
          <p:cNvSpPr>
            <a:spLocks noChangeArrowheads="1"/>
          </p:cNvSpPr>
          <p:nvPr/>
        </p:nvSpPr>
        <p:spPr bwMode="auto">
          <a:xfrm>
            <a:off x="0" y="1031243"/>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4" tIns="45718" rIns="91434"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67" algn="ctr" rtl="0" eaLnBrk="1" fontAlgn="base" hangingPunct="1">
        <a:spcBef>
          <a:spcPct val="0"/>
        </a:spcBef>
        <a:spcAft>
          <a:spcPct val="0"/>
        </a:spcAft>
        <a:defRPr sz="4400">
          <a:solidFill>
            <a:schemeClr val="tx2"/>
          </a:solidFill>
          <a:latin typeface="Arial" charset="0"/>
        </a:defRPr>
      </a:lvl6pPr>
      <a:lvl7pPr marL="914332" algn="ctr" rtl="0" eaLnBrk="1" fontAlgn="base" hangingPunct="1">
        <a:spcBef>
          <a:spcPct val="0"/>
        </a:spcBef>
        <a:spcAft>
          <a:spcPct val="0"/>
        </a:spcAft>
        <a:defRPr sz="4400">
          <a:solidFill>
            <a:schemeClr val="tx2"/>
          </a:solidFill>
          <a:latin typeface="Arial" charset="0"/>
        </a:defRPr>
      </a:lvl7pPr>
      <a:lvl8pPr marL="1371498" algn="ctr" rtl="0" eaLnBrk="1" fontAlgn="base" hangingPunct="1">
        <a:spcBef>
          <a:spcPct val="0"/>
        </a:spcBef>
        <a:spcAft>
          <a:spcPct val="0"/>
        </a:spcAft>
        <a:defRPr sz="4400">
          <a:solidFill>
            <a:schemeClr val="tx2"/>
          </a:solidFill>
          <a:latin typeface="Arial" charset="0"/>
        </a:defRPr>
      </a:lvl8pPr>
      <a:lvl9pPr marL="1828664" algn="ctr" rtl="0" eaLnBrk="1" fontAlgn="base" hangingPunct="1">
        <a:spcBef>
          <a:spcPct val="0"/>
        </a:spcBef>
        <a:spcAft>
          <a:spcPct val="0"/>
        </a:spcAft>
        <a:defRPr sz="4400">
          <a:solidFill>
            <a:schemeClr val="tx2"/>
          </a:solidFill>
          <a:latin typeface="Arial" charset="0"/>
        </a:defRPr>
      </a:lvl9pPr>
    </p:titleStyle>
    <p:body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3BF638E6-3172-C641-8CD9-D0136ED99B48}"/>
              </a:ext>
            </a:extLst>
          </p:cNvPr>
          <p:cNvCxnSpPr>
            <a:cxnSpLocks/>
          </p:cNvCxnSpPr>
          <p:nvPr/>
        </p:nvCxnSpPr>
        <p:spPr>
          <a:xfrm flipH="1">
            <a:off x="4872668" y="4791067"/>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FF0FC0-2EB1-E948-8F07-86631848E863}"/>
              </a:ext>
            </a:extLst>
          </p:cNvPr>
          <p:cNvCxnSpPr>
            <a:cxnSpLocks/>
          </p:cNvCxnSpPr>
          <p:nvPr/>
        </p:nvCxnSpPr>
        <p:spPr>
          <a:xfrm flipH="1">
            <a:off x="3811024" y="5706539"/>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1F19B7-75EF-1745-919C-B3FB4A2DE735}"/>
              </a:ext>
            </a:extLst>
          </p:cNvPr>
          <p:cNvCxnSpPr>
            <a:cxnSpLocks/>
          </p:cNvCxnSpPr>
          <p:nvPr/>
        </p:nvCxnSpPr>
        <p:spPr>
          <a:xfrm flipH="1">
            <a:off x="7591885" y="4861434"/>
            <a:ext cx="610421" cy="492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A78F7C0-045A-9641-82CE-4E49DCFE0E9D}"/>
              </a:ext>
            </a:extLst>
          </p:cNvPr>
          <p:cNvGrpSpPr/>
          <p:nvPr/>
        </p:nvGrpSpPr>
        <p:grpSpPr>
          <a:xfrm>
            <a:off x="1401441" y="4371974"/>
            <a:ext cx="3882498" cy="2209801"/>
            <a:chOff x="1401441" y="3962399"/>
            <a:chExt cx="3882498" cy="2209801"/>
          </a:xfrm>
        </p:grpSpPr>
        <p:cxnSp>
          <p:nvCxnSpPr>
            <p:cNvPr id="4" name="Straight Arrow Connector 3">
              <a:extLst>
                <a:ext uri="{FF2B5EF4-FFF2-40B4-BE49-F238E27FC236}">
                  <a16:creationId xmlns:a16="http://schemas.microsoft.com/office/drawing/2014/main" id="{B2DFCCC5-616D-0147-87F7-918DEF330388}"/>
                </a:ext>
              </a:extLst>
            </p:cNvPr>
            <p:cNvCxnSpPr>
              <a:cxnSpLocks/>
            </p:cNvCxnSpPr>
            <p:nvPr/>
          </p:nvCxnSpPr>
          <p:spPr>
            <a:xfrm flipH="1">
              <a:off x="2540739" y="3962400"/>
              <a:ext cx="2743200" cy="220980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FB289B8-E22B-AA40-A78F-832CC990B7B3}"/>
                </a:ext>
              </a:extLst>
            </p:cNvPr>
            <p:cNvSpPr txBox="1"/>
            <p:nvPr/>
          </p:nvSpPr>
          <p:spPr>
            <a:xfrm>
              <a:off x="4114800" y="3962399"/>
              <a:ext cx="864339" cy="369332"/>
            </a:xfrm>
            <a:prstGeom prst="rect">
              <a:avLst/>
            </a:prstGeom>
            <a:noFill/>
          </p:spPr>
          <p:txBody>
            <a:bodyPr wrap="none" rtlCol="0">
              <a:spAutoFit/>
            </a:bodyPr>
            <a:lstStyle/>
            <a:p>
              <a:r>
                <a:rPr lang="en-US" dirty="0">
                  <a:solidFill>
                    <a:srgbClr val="0033CC"/>
                  </a:solidFill>
                </a:rPr>
                <a:t>atomic</a:t>
              </a:r>
            </a:p>
          </p:txBody>
        </p:sp>
        <p:sp>
          <p:nvSpPr>
            <p:cNvPr id="11" name="TextBox 10">
              <a:extLst>
                <a:ext uri="{FF2B5EF4-FFF2-40B4-BE49-F238E27FC236}">
                  <a16:creationId xmlns:a16="http://schemas.microsoft.com/office/drawing/2014/main" id="{C9D16F88-4369-0946-B64C-85B7D7FD498E}"/>
                </a:ext>
              </a:extLst>
            </p:cNvPr>
            <p:cNvSpPr txBox="1"/>
            <p:nvPr/>
          </p:nvSpPr>
          <p:spPr>
            <a:xfrm>
              <a:off x="3020373" y="4697968"/>
              <a:ext cx="1018227" cy="369332"/>
            </a:xfrm>
            <a:prstGeom prst="rect">
              <a:avLst/>
            </a:prstGeom>
            <a:noFill/>
          </p:spPr>
          <p:txBody>
            <a:bodyPr wrap="none" rtlCol="0">
              <a:spAutoFit/>
            </a:bodyPr>
            <a:lstStyle/>
            <a:p>
              <a:r>
                <a:rPr lang="en-US" dirty="0">
                  <a:solidFill>
                    <a:srgbClr val="0033CC"/>
                  </a:solidFill>
                </a:rPr>
                <a:t>factored</a:t>
              </a:r>
            </a:p>
          </p:txBody>
        </p:sp>
        <p:sp>
          <p:nvSpPr>
            <p:cNvPr id="12" name="TextBox 11">
              <a:extLst>
                <a:ext uri="{FF2B5EF4-FFF2-40B4-BE49-F238E27FC236}">
                  <a16:creationId xmlns:a16="http://schemas.microsoft.com/office/drawing/2014/main" id="{50823FD5-ACF1-7240-A708-96E280EBF619}"/>
                </a:ext>
              </a:extLst>
            </p:cNvPr>
            <p:cNvSpPr txBox="1"/>
            <p:nvPr/>
          </p:nvSpPr>
          <p:spPr>
            <a:xfrm>
              <a:off x="1401441" y="5802868"/>
              <a:ext cx="1210588" cy="369332"/>
            </a:xfrm>
            <a:prstGeom prst="rect">
              <a:avLst/>
            </a:prstGeom>
            <a:noFill/>
          </p:spPr>
          <p:txBody>
            <a:bodyPr wrap="none" rtlCol="0">
              <a:spAutoFit/>
            </a:bodyPr>
            <a:lstStyle/>
            <a:p>
              <a:r>
                <a:rPr lang="en-US" dirty="0">
                  <a:solidFill>
                    <a:srgbClr val="0033CC"/>
                  </a:solidFill>
                </a:rPr>
                <a:t>structured</a:t>
              </a:r>
            </a:p>
          </p:txBody>
        </p:sp>
      </p:grpSp>
      <p:grpSp>
        <p:nvGrpSpPr>
          <p:cNvPr id="39" name="Group 38">
            <a:extLst>
              <a:ext uri="{FF2B5EF4-FFF2-40B4-BE49-F238E27FC236}">
                <a16:creationId xmlns:a16="http://schemas.microsoft.com/office/drawing/2014/main" id="{AFEE3BAA-0E66-E142-816B-806902FEF00C}"/>
              </a:ext>
            </a:extLst>
          </p:cNvPr>
          <p:cNvGrpSpPr/>
          <p:nvPr/>
        </p:nvGrpSpPr>
        <p:grpSpPr>
          <a:xfrm>
            <a:off x="5283939" y="4000583"/>
            <a:ext cx="4343400" cy="400223"/>
            <a:chOff x="5283939" y="3591008"/>
            <a:chExt cx="4343400" cy="400223"/>
          </a:xfrm>
        </p:grpSpPr>
        <p:cxnSp>
          <p:nvCxnSpPr>
            <p:cNvPr id="7" name="Straight Arrow Connector 6">
              <a:extLst>
                <a:ext uri="{FF2B5EF4-FFF2-40B4-BE49-F238E27FC236}">
                  <a16:creationId xmlns:a16="http://schemas.microsoft.com/office/drawing/2014/main" id="{919C13C0-38D9-D944-A743-3373B49F9A3C}"/>
                </a:ext>
              </a:extLst>
            </p:cNvPr>
            <p:cNvCxnSpPr>
              <a:cxnSpLocks/>
            </p:cNvCxnSpPr>
            <p:nvPr/>
          </p:nvCxnSpPr>
          <p:spPr>
            <a:xfrm>
              <a:off x="5283939" y="3962400"/>
              <a:ext cx="4343400" cy="0"/>
            </a:xfrm>
            <a:prstGeom prst="straightConnector1">
              <a:avLst/>
            </a:prstGeom>
            <a:ln w="571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825202-044E-1941-B54E-F59E0848AC95}"/>
                </a:ext>
              </a:extLst>
            </p:cNvPr>
            <p:cNvSpPr txBox="1"/>
            <p:nvPr/>
          </p:nvSpPr>
          <p:spPr>
            <a:xfrm>
              <a:off x="5619650" y="3621899"/>
              <a:ext cx="1531188" cy="369332"/>
            </a:xfrm>
            <a:prstGeom prst="rect">
              <a:avLst/>
            </a:prstGeom>
            <a:noFill/>
          </p:spPr>
          <p:txBody>
            <a:bodyPr wrap="none" rtlCol="0">
              <a:spAutoFit/>
            </a:bodyPr>
            <a:lstStyle/>
            <a:p>
              <a:r>
                <a:rPr lang="en-US" dirty="0">
                  <a:solidFill>
                    <a:srgbClr val="008000"/>
                  </a:solidFill>
                </a:rPr>
                <a:t>deterministic</a:t>
              </a:r>
            </a:p>
          </p:txBody>
        </p:sp>
        <p:sp>
          <p:nvSpPr>
            <p:cNvPr id="15" name="TextBox 14">
              <a:extLst>
                <a:ext uri="{FF2B5EF4-FFF2-40B4-BE49-F238E27FC236}">
                  <a16:creationId xmlns:a16="http://schemas.microsoft.com/office/drawing/2014/main" id="{C79EAD96-7650-F44D-B183-FB41C39B06D7}"/>
                </a:ext>
              </a:extLst>
            </p:cNvPr>
            <p:cNvSpPr txBox="1"/>
            <p:nvPr/>
          </p:nvSpPr>
          <p:spPr>
            <a:xfrm>
              <a:off x="7965990" y="3591008"/>
              <a:ext cx="1210588" cy="369332"/>
            </a:xfrm>
            <a:prstGeom prst="rect">
              <a:avLst/>
            </a:prstGeom>
            <a:noFill/>
          </p:spPr>
          <p:txBody>
            <a:bodyPr wrap="none" rtlCol="0">
              <a:spAutoFit/>
            </a:bodyPr>
            <a:lstStyle/>
            <a:p>
              <a:r>
                <a:rPr lang="en-US" dirty="0">
                  <a:solidFill>
                    <a:srgbClr val="008000"/>
                  </a:solidFill>
                </a:rPr>
                <a:t>stochastic</a:t>
              </a:r>
            </a:p>
          </p:txBody>
        </p:sp>
      </p:grpSp>
      <p:grpSp>
        <p:nvGrpSpPr>
          <p:cNvPr id="37" name="Group 36">
            <a:extLst>
              <a:ext uri="{FF2B5EF4-FFF2-40B4-BE49-F238E27FC236}">
                <a16:creationId xmlns:a16="http://schemas.microsoft.com/office/drawing/2014/main" id="{980BB633-EDE3-9140-88C0-521D0CD1C98E}"/>
              </a:ext>
            </a:extLst>
          </p:cNvPr>
          <p:cNvGrpSpPr/>
          <p:nvPr/>
        </p:nvGrpSpPr>
        <p:grpSpPr>
          <a:xfrm>
            <a:off x="4183577" y="1857375"/>
            <a:ext cx="1112719" cy="2514600"/>
            <a:chOff x="4183577" y="1447800"/>
            <a:chExt cx="1112719" cy="2514600"/>
          </a:xfrm>
        </p:grpSpPr>
        <p:cxnSp>
          <p:nvCxnSpPr>
            <p:cNvPr id="3" name="Straight Arrow Connector 2">
              <a:extLst>
                <a:ext uri="{FF2B5EF4-FFF2-40B4-BE49-F238E27FC236}">
                  <a16:creationId xmlns:a16="http://schemas.microsoft.com/office/drawing/2014/main" id="{22912EDC-BB09-0542-94BA-135D8C8BEB0A}"/>
                </a:ext>
              </a:extLst>
            </p:cNvPr>
            <p:cNvCxnSpPr/>
            <p:nvPr/>
          </p:nvCxnSpPr>
          <p:spPr>
            <a:xfrm flipV="1">
              <a:off x="5283939" y="1447800"/>
              <a:ext cx="0" cy="2514600"/>
            </a:xfrm>
            <a:prstGeom prst="straightConnector1">
              <a:avLst/>
            </a:prstGeom>
            <a:ln w="571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AA3EC3-3B4E-C445-9CFE-3000E06B7A6D}"/>
                </a:ext>
              </a:extLst>
            </p:cNvPr>
            <p:cNvSpPr txBox="1"/>
            <p:nvPr/>
          </p:nvSpPr>
          <p:spPr>
            <a:xfrm>
              <a:off x="4444781" y="3452344"/>
              <a:ext cx="851515" cy="369332"/>
            </a:xfrm>
            <a:prstGeom prst="rect">
              <a:avLst/>
            </a:prstGeom>
            <a:noFill/>
          </p:spPr>
          <p:txBody>
            <a:bodyPr wrap="none" rtlCol="0">
              <a:spAutoFit/>
            </a:bodyPr>
            <a:lstStyle/>
            <a:p>
              <a:r>
                <a:rPr lang="en-US" dirty="0">
                  <a:solidFill>
                    <a:srgbClr val="FF3300"/>
                  </a:solidFill>
                </a:rPr>
                <a:t>known</a:t>
              </a:r>
            </a:p>
          </p:txBody>
        </p:sp>
        <p:sp>
          <p:nvSpPr>
            <p:cNvPr id="17" name="TextBox 16">
              <a:extLst>
                <a:ext uri="{FF2B5EF4-FFF2-40B4-BE49-F238E27FC236}">
                  <a16:creationId xmlns:a16="http://schemas.microsoft.com/office/drawing/2014/main" id="{DD6AA1D8-8EB5-3D40-853B-71F99DB41141}"/>
                </a:ext>
              </a:extLst>
            </p:cNvPr>
            <p:cNvSpPr txBox="1"/>
            <p:nvPr/>
          </p:nvSpPr>
          <p:spPr>
            <a:xfrm>
              <a:off x="4183577" y="1752598"/>
              <a:ext cx="1107996" cy="369332"/>
            </a:xfrm>
            <a:prstGeom prst="rect">
              <a:avLst/>
            </a:prstGeom>
            <a:noFill/>
          </p:spPr>
          <p:txBody>
            <a:bodyPr wrap="none" rtlCol="0">
              <a:spAutoFit/>
            </a:bodyPr>
            <a:lstStyle/>
            <a:p>
              <a:r>
                <a:rPr lang="en-US" dirty="0">
                  <a:solidFill>
                    <a:srgbClr val="FF3300"/>
                  </a:solidFill>
                </a:rPr>
                <a:t>unknown</a:t>
              </a:r>
            </a:p>
          </p:txBody>
        </p:sp>
      </p:grpSp>
      <p:sp>
        <p:nvSpPr>
          <p:cNvPr id="18" name="Oval 17">
            <a:extLst>
              <a:ext uri="{FF2B5EF4-FFF2-40B4-BE49-F238E27FC236}">
                <a16:creationId xmlns:a16="http://schemas.microsoft.com/office/drawing/2014/main" id="{647947D0-1270-4A48-8562-E9E73BDDD0C0}"/>
              </a:ext>
            </a:extLst>
          </p:cNvPr>
          <p:cNvSpPr/>
          <p:nvPr/>
        </p:nvSpPr>
        <p:spPr>
          <a:xfrm>
            <a:off x="7058896" y="2781384"/>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RL</a:t>
            </a:r>
          </a:p>
        </p:txBody>
      </p:sp>
      <p:sp>
        <p:nvSpPr>
          <p:cNvPr id="19" name="Oval 18">
            <a:extLst>
              <a:ext uri="{FF2B5EF4-FFF2-40B4-BE49-F238E27FC236}">
                <a16:creationId xmlns:a16="http://schemas.microsoft.com/office/drawing/2014/main" id="{28254016-7831-3C4F-8F79-9E11CC219C01}"/>
              </a:ext>
            </a:extLst>
          </p:cNvPr>
          <p:cNvSpPr/>
          <p:nvPr/>
        </p:nvSpPr>
        <p:spPr>
          <a:xfrm>
            <a:off x="6631143" y="5171216"/>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Bayes nets</a:t>
            </a:r>
          </a:p>
        </p:txBody>
      </p:sp>
      <p:sp>
        <p:nvSpPr>
          <p:cNvPr id="20" name="Oval 19">
            <a:extLst>
              <a:ext uri="{FF2B5EF4-FFF2-40B4-BE49-F238E27FC236}">
                <a16:creationId xmlns:a16="http://schemas.microsoft.com/office/drawing/2014/main" id="{5200F323-0AB4-994F-B07D-2F617F90FF35}"/>
              </a:ext>
            </a:extLst>
          </p:cNvPr>
          <p:cNvSpPr/>
          <p:nvPr/>
        </p:nvSpPr>
        <p:spPr>
          <a:xfrm>
            <a:off x="2708601" y="6123803"/>
            <a:ext cx="1828796" cy="609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First-order logic</a:t>
            </a:r>
          </a:p>
        </p:txBody>
      </p:sp>
      <p:sp>
        <p:nvSpPr>
          <p:cNvPr id="21" name="Oval 20">
            <a:extLst>
              <a:ext uri="{FF2B5EF4-FFF2-40B4-BE49-F238E27FC236}">
                <a16:creationId xmlns:a16="http://schemas.microsoft.com/office/drawing/2014/main" id="{CDB464EA-5B9A-EA40-9340-A68D562BD91E}"/>
              </a:ext>
            </a:extLst>
          </p:cNvPr>
          <p:cNvSpPr/>
          <p:nvPr/>
        </p:nvSpPr>
        <p:spPr>
          <a:xfrm>
            <a:off x="3946025" y="5170531"/>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LOGIC</a:t>
            </a:r>
          </a:p>
        </p:txBody>
      </p:sp>
      <p:sp>
        <p:nvSpPr>
          <p:cNvPr id="22" name="Oval 21">
            <a:extLst>
              <a:ext uri="{FF2B5EF4-FFF2-40B4-BE49-F238E27FC236}">
                <a16:creationId xmlns:a16="http://schemas.microsoft.com/office/drawing/2014/main" id="{C5CDBF51-0B81-8443-9058-A7E69CE317C2}"/>
              </a:ext>
            </a:extLst>
          </p:cNvPr>
          <p:cNvSpPr/>
          <p:nvPr/>
        </p:nvSpPr>
        <p:spPr>
          <a:xfrm>
            <a:off x="4954746" y="436991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SEARCH</a:t>
            </a:r>
          </a:p>
        </p:txBody>
      </p:sp>
      <p:sp>
        <p:nvSpPr>
          <p:cNvPr id="23" name="Oval 22">
            <a:extLst>
              <a:ext uri="{FF2B5EF4-FFF2-40B4-BE49-F238E27FC236}">
                <a16:creationId xmlns:a16="http://schemas.microsoft.com/office/drawing/2014/main" id="{0E0BCC90-AA30-CE4F-9F7F-92734B34D063}"/>
              </a:ext>
            </a:extLst>
          </p:cNvPr>
          <p:cNvSpPr/>
          <p:nvPr/>
        </p:nvSpPr>
        <p:spPr>
          <a:xfrm>
            <a:off x="7697946" y="4371975"/>
            <a:ext cx="1676397" cy="609600"/>
          </a:xfrm>
          <a:prstGeom prst="ellipse">
            <a:avLst/>
          </a:prstGeom>
          <a:solidFill>
            <a:srgbClr val="D0F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C00CC"/>
                </a:solidFill>
              </a:rPr>
              <a:t>MDPs</a:t>
            </a:r>
          </a:p>
        </p:txBody>
      </p:sp>
      <p:cxnSp>
        <p:nvCxnSpPr>
          <p:cNvPr id="25" name="Straight Connector 24">
            <a:extLst>
              <a:ext uri="{FF2B5EF4-FFF2-40B4-BE49-F238E27FC236}">
                <a16:creationId xmlns:a16="http://schemas.microsoft.com/office/drawing/2014/main" id="{7ADE47BB-EC11-3F4D-A115-355BF5BEF417}"/>
              </a:ext>
            </a:extLst>
          </p:cNvPr>
          <p:cNvCxnSpPr>
            <a:cxnSpLocks/>
            <a:stCxn id="19" idx="0"/>
            <a:endCxn id="18" idx="4"/>
          </p:cNvCxnSpPr>
          <p:nvPr/>
        </p:nvCxnSpPr>
        <p:spPr>
          <a:xfrm flipV="1">
            <a:off x="7469342" y="3390984"/>
            <a:ext cx="427753" cy="1780232"/>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36D488-434E-3C46-96FE-E7F7BA060FE4}"/>
              </a:ext>
            </a:extLst>
          </p:cNvPr>
          <p:cNvCxnSpPr>
            <a:cxnSpLocks/>
            <a:stCxn id="23" idx="2"/>
            <a:endCxn id="22" idx="6"/>
          </p:cNvCxnSpPr>
          <p:nvPr/>
        </p:nvCxnSpPr>
        <p:spPr>
          <a:xfrm flipH="1" flipV="1">
            <a:off x="6631143" y="4674715"/>
            <a:ext cx="1066803" cy="206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64CE65-043C-E64E-821A-AF13C776E0FF}"/>
              </a:ext>
            </a:extLst>
          </p:cNvPr>
          <p:cNvCxnSpPr>
            <a:cxnSpLocks/>
            <a:stCxn id="19" idx="2"/>
            <a:endCxn id="21" idx="6"/>
          </p:cNvCxnSpPr>
          <p:nvPr/>
        </p:nvCxnSpPr>
        <p:spPr>
          <a:xfrm flipH="1" flipV="1">
            <a:off x="5622422" y="5475331"/>
            <a:ext cx="1008721" cy="685"/>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6D8880-F7ED-6642-B1C3-E7EDA3880F01}"/>
              </a:ext>
            </a:extLst>
          </p:cNvPr>
          <p:cNvCxnSpPr>
            <a:cxnSpLocks/>
            <a:stCxn id="23" idx="0"/>
            <a:endCxn id="18" idx="4"/>
          </p:cNvCxnSpPr>
          <p:nvPr/>
        </p:nvCxnSpPr>
        <p:spPr>
          <a:xfrm flipH="1" flipV="1">
            <a:off x="7897095" y="3390984"/>
            <a:ext cx="639050" cy="98099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2CDB4212-F640-9C46-B3E1-7288277B97E4}"/>
              </a:ext>
            </a:extLst>
          </p:cNvPr>
          <p:cNvSpPr>
            <a:spLocks noGrp="1"/>
          </p:cNvSpPr>
          <p:nvPr>
            <p:ph type="ctrTitle"/>
          </p:nvPr>
        </p:nvSpPr>
        <p:spPr>
          <a:xfrm>
            <a:off x="0" y="-3170"/>
            <a:ext cx="12192000" cy="1470025"/>
          </a:xfrm>
        </p:spPr>
        <p:txBody>
          <a:bodyPr/>
          <a:lstStyle/>
          <a:p>
            <a:r>
              <a:rPr lang="en-US" sz="5400" b="1" dirty="0"/>
              <a:t>Artificial Intelligence</a:t>
            </a:r>
            <a:br>
              <a:rPr lang="en-US" dirty="0"/>
            </a:br>
            <a:r>
              <a:rPr lang="en-US" dirty="0"/>
              <a:t>Non-Monotonic Reasoning</a:t>
            </a:r>
          </a:p>
        </p:txBody>
      </p:sp>
    </p:spTree>
    <p:extLst>
      <p:ext uri="{BB962C8B-B14F-4D97-AF65-F5344CB8AC3E}">
        <p14:creationId xmlns:p14="http://schemas.microsoft.com/office/powerpoint/2010/main" val="39719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7673-3D38-E171-4EB0-CA959169B9D9}"/>
              </a:ext>
            </a:extLst>
          </p:cNvPr>
          <p:cNvSpPr>
            <a:spLocks noGrp="1"/>
          </p:cNvSpPr>
          <p:nvPr>
            <p:ph type="title"/>
          </p:nvPr>
        </p:nvSpPr>
        <p:spPr/>
        <p:txBody>
          <a:bodyPr/>
          <a:lstStyle/>
          <a:p>
            <a:r>
              <a:rPr lang="en-US" dirty="0"/>
              <a:t>Monotonic Logic</a:t>
            </a:r>
          </a:p>
        </p:txBody>
      </p:sp>
      <p:sp>
        <p:nvSpPr>
          <p:cNvPr id="3" name="Content Placeholder 2">
            <a:extLst>
              <a:ext uri="{FF2B5EF4-FFF2-40B4-BE49-F238E27FC236}">
                <a16:creationId xmlns:a16="http://schemas.microsoft.com/office/drawing/2014/main" id="{E73D5C03-96C8-5C8D-A8D8-8DB73801F8E0}"/>
              </a:ext>
            </a:extLst>
          </p:cNvPr>
          <p:cNvSpPr>
            <a:spLocks noGrp="1"/>
          </p:cNvSpPr>
          <p:nvPr>
            <p:ph idx="1"/>
          </p:nvPr>
        </p:nvSpPr>
        <p:spPr>
          <a:xfrm>
            <a:off x="406400" y="1397002"/>
            <a:ext cx="11379200" cy="5344266"/>
          </a:xfrm>
        </p:spPr>
        <p:txBody>
          <a:bodyPr/>
          <a:lstStyle/>
          <a:p>
            <a:r>
              <a:rPr lang="en-US" sz="2800" dirty="0"/>
              <a:t>Derive the valid conclusion (fact) from the available facts (KB)</a:t>
            </a:r>
          </a:p>
          <a:p>
            <a:r>
              <a:rPr lang="en-US" sz="2800" dirty="0"/>
              <a:t>Available facts will not be affected by derived new facts.</a:t>
            </a:r>
          </a:p>
          <a:p>
            <a:r>
              <a:rPr lang="en-US" sz="2800" dirty="0"/>
              <a:t>Logic-based system is monotonic.</a:t>
            </a:r>
          </a:p>
          <a:p>
            <a:r>
              <a:rPr lang="en-IN" sz="2800" dirty="0">
                <a:solidFill>
                  <a:srgbClr val="2D2D8A"/>
                </a:solidFill>
              </a:rPr>
              <a:t>If</a:t>
            </a:r>
            <a:r>
              <a:rPr lang="en-IN" sz="2800" b="1" dirty="0">
                <a:solidFill>
                  <a:srgbClr val="C00000"/>
                </a:solidFill>
              </a:rPr>
              <a:t> KB </a:t>
            </a:r>
            <a:r>
              <a:rPr lang="en-US" altLang="en-US" sz="2800" b="1" dirty="0">
                <a:solidFill>
                  <a:srgbClr val="C00000"/>
                </a:solidFill>
              </a:rPr>
              <a:t>╞ </a:t>
            </a:r>
            <a:r>
              <a:rPr lang="el-GR" sz="2800" b="1" dirty="0">
                <a:solidFill>
                  <a:srgbClr val="C00000"/>
                </a:solidFill>
              </a:rPr>
              <a:t>α</a:t>
            </a:r>
            <a:r>
              <a:rPr lang="en-US" sz="2800" b="1" baseline="-25000" dirty="0">
                <a:solidFill>
                  <a:srgbClr val="C00000"/>
                </a:solidFill>
              </a:rPr>
              <a:t>1</a:t>
            </a:r>
            <a:r>
              <a:rPr lang="en-US" sz="2800" dirty="0"/>
              <a:t> , then (</a:t>
            </a:r>
            <a:r>
              <a:rPr lang="en-IN" sz="2800" b="1" dirty="0">
                <a:solidFill>
                  <a:srgbClr val="C00000"/>
                </a:solidFill>
              </a:rPr>
              <a:t>KB ∪ </a:t>
            </a:r>
            <a:r>
              <a:rPr lang="el-GR" sz="2800" b="1" dirty="0">
                <a:solidFill>
                  <a:srgbClr val="C00000"/>
                </a:solidFill>
              </a:rPr>
              <a:t>α</a:t>
            </a:r>
            <a:r>
              <a:rPr lang="en-US" sz="2800" b="1" baseline="-25000" dirty="0">
                <a:solidFill>
                  <a:srgbClr val="C00000"/>
                </a:solidFill>
              </a:rPr>
              <a:t>1</a:t>
            </a:r>
            <a:r>
              <a:rPr lang="en-US" sz="2800" dirty="0"/>
              <a:t>)</a:t>
            </a:r>
            <a:r>
              <a:rPr lang="en-US" altLang="en-US" sz="2800" b="1" dirty="0">
                <a:solidFill>
                  <a:srgbClr val="C00000"/>
                </a:solidFill>
              </a:rPr>
              <a:t>╞ </a:t>
            </a:r>
            <a:r>
              <a:rPr lang="el-GR" sz="2800" b="1" dirty="0">
                <a:solidFill>
                  <a:srgbClr val="C00000"/>
                </a:solidFill>
              </a:rPr>
              <a:t>α</a:t>
            </a:r>
            <a:r>
              <a:rPr lang="en-US" sz="2800" b="1" baseline="-25000" dirty="0">
                <a:solidFill>
                  <a:srgbClr val="C00000"/>
                </a:solidFill>
              </a:rPr>
              <a:t>2</a:t>
            </a:r>
            <a:r>
              <a:rPr lang="en-US" sz="2800" dirty="0"/>
              <a:t>, never contradicts </a:t>
            </a:r>
            <a:r>
              <a:rPr lang="el-GR" sz="2800" b="1" dirty="0">
                <a:solidFill>
                  <a:srgbClr val="C00000"/>
                </a:solidFill>
              </a:rPr>
              <a:t>α</a:t>
            </a:r>
            <a:r>
              <a:rPr lang="en-US" sz="2800" b="1" baseline="-25000" dirty="0">
                <a:solidFill>
                  <a:srgbClr val="C00000"/>
                </a:solidFill>
              </a:rPr>
              <a:t>1 </a:t>
            </a:r>
            <a:r>
              <a:rPr lang="en-US" sz="2800" dirty="0"/>
              <a:t> ∴ </a:t>
            </a:r>
            <a:r>
              <a:rPr lang="el-GR" sz="2800" b="1" dirty="0">
                <a:solidFill>
                  <a:srgbClr val="C00000"/>
                </a:solidFill>
              </a:rPr>
              <a:t>α</a:t>
            </a:r>
            <a:r>
              <a:rPr lang="en-US" sz="2800" b="1" baseline="-25000" dirty="0">
                <a:solidFill>
                  <a:srgbClr val="C00000"/>
                </a:solidFill>
              </a:rPr>
              <a:t>1</a:t>
            </a:r>
            <a:r>
              <a:rPr lang="en-US" sz="2800" dirty="0"/>
              <a:t> and </a:t>
            </a:r>
            <a:r>
              <a:rPr lang="el-GR" sz="2800" b="1" dirty="0">
                <a:solidFill>
                  <a:srgbClr val="C00000"/>
                </a:solidFill>
              </a:rPr>
              <a:t>α</a:t>
            </a:r>
            <a:r>
              <a:rPr lang="en-US" sz="2800" b="1" baseline="-25000" dirty="0">
                <a:solidFill>
                  <a:srgbClr val="C00000"/>
                </a:solidFill>
              </a:rPr>
              <a:t>2</a:t>
            </a:r>
            <a:r>
              <a:rPr lang="en-US" sz="2800" dirty="0"/>
              <a:t> are consistent.</a:t>
            </a:r>
          </a:p>
          <a:p>
            <a:r>
              <a:rPr lang="en-US" sz="2800" dirty="0"/>
              <a:t>The logic that we have explored so far (first order predicate calculus with chaining or resolution) is monotonic.</a:t>
            </a:r>
            <a:endParaRPr lang="en-US" sz="2800" dirty="0">
              <a:solidFill>
                <a:srgbClr val="C00000"/>
              </a:solidFill>
            </a:endParaRPr>
          </a:p>
          <a:p>
            <a:r>
              <a:rPr lang="en-US" sz="2800" dirty="0"/>
              <a:t>Example:</a:t>
            </a:r>
          </a:p>
          <a:p>
            <a:pPr lvl="1"/>
            <a:r>
              <a:rPr lang="en-US" sz="2400" b="1" dirty="0"/>
              <a:t>Facts</a:t>
            </a:r>
            <a:r>
              <a:rPr lang="en-US" sz="2400" dirty="0"/>
              <a:t>: You are outside, Raining, </a:t>
            </a:r>
            <a:r>
              <a:rPr lang="en-US" sz="2400" i="1" dirty="0" err="1"/>
              <a:t>Has_Umbrella</a:t>
            </a:r>
            <a:r>
              <a:rPr lang="en-US" sz="2400" i="1" dirty="0"/>
              <a:t> </a:t>
            </a:r>
            <a:endParaRPr lang="en-US" sz="2400" dirty="0"/>
          </a:p>
          <a:p>
            <a:pPr lvl="1"/>
            <a:r>
              <a:rPr lang="en-US" sz="2400" b="1" dirty="0"/>
              <a:t>Rule</a:t>
            </a:r>
            <a:r>
              <a:rPr lang="en-US" sz="2400" dirty="0"/>
              <a:t>: </a:t>
            </a:r>
            <a:r>
              <a:rPr lang="en-US" sz="2400" i="1" dirty="0"/>
              <a:t>Raining</a:t>
            </a:r>
            <a:r>
              <a:rPr lang="en-US" sz="2400" dirty="0"/>
              <a:t> ∧ </a:t>
            </a:r>
            <a:r>
              <a:rPr lang="en-US" sz="2400" i="1" dirty="0"/>
              <a:t>Outside</a:t>
            </a:r>
            <a:r>
              <a:rPr lang="en-US" sz="2400" dirty="0"/>
              <a:t> ∧ </a:t>
            </a:r>
            <a:r>
              <a:rPr lang="en-US" sz="2400" i="1" dirty="0" err="1"/>
              <a:t>Has_Umbrella</a:t>
            </a:r>
            <a:r>
              <a:rPr lang="en-US" sz="2400" i="1" dirty="0"/>
              <a:t> </a:t>
            </a:r>
            <a:r>
              <a:rPr lang="el-GR" sz="2400" dirty="0"/>
              <a:t>⇒</a:t>
            </a:r>
            <a:r>
              <a:rPr lang="en-US" sz="2400" dirty="0"/>
              <a:t> </a:t>
            </a:r>
            <a:r>
              <a:rPr lang="en-US" sz="2400" i="1" dirty="0"/>
              <a:t>Dry</a:t>
            </a:r>
          </a:p>
          <a:p>
            <a:pPr lvl="1"/>
            <a:r>
              <a:rPr lang="en-US" sz="2400" b="1" dirty="0"/>
              <a:t>Facts</a:t>
            </a:r>
            <a:r>
              <a:rPr lang="en-US" sz="2400" dirty="0"/>
              <a:t>: You are outside, Raining, </a:t>
            </a:r>
            <a:r>
              <a:rPr lang="en-US" sz="2400" i="1" dirty="0" err="1"/>
              <a:t>Has_Umbrella</a:t>
            </a:r>
            <a:r>
              <a:rPr lang="en-US" sz="2400" i="1" dirty="0"/>
              <a:t>, Dry</a:t>
            </a:r>
            <a:endParaRPr lang="en-US" sz="2400" dirty="0"/>
          </a:p>
        </p:txBody>
      </p:sp>
    </p:spTree>
    <p:extLst>
      <p:ext uri="{BB962C8B-B14F-4D97-AF65-F5344CB8AC3E}">
        <p14:creationId xmlns:p14="http://schemas.microsoft.com/office/powerpoint/2010/main" val="103319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0FDC-8C0E-8CDF-8599-E3D9820FB8F4}"/>
              </a:ext>
            </a:extLst>
          </p:cNvPr>
          <p:cNvSpPr>
            <a:spLocks noGrp="1"/>
          </p:cNvSpPr>
          <p:nvPr>
            <p:ph type="title"/>
          </p:nvPr>
        </p:nvSpPr>
        <p:spPr/>
        <p:txBody>
          <a:bodyPr/>
          <a:lstStyle/>
          <a:p>
            <a:r>
              <a:rPr lang="en-US" dirty="0"/>
              <a:t>Non-monotonic Logic (NML)</a:t>
            </a:r>
          </a:p>
        </p:txBody>
      </p:sp>
      <p:sp>
        <p:nvSpPr>
          <p:cNvPr id="3" name="Content Placeholder 2">
            <a:extLst>
              <a:ext uri="{FF2B5EF4-FFF2-40B4-BE49-F238E27FC236}">
                <a16:creationId xmlns:a16="http://schemas.microsoft.com/office/drawing/2014/main" id="{1338E181-9772-6285-84AA-5867EEB72E48}"/>
              </a:ext>
            </a:extLst>
          </p:cNvPr>
          <p:cNvSpPr>
            <a:spLocks noGrp="1"/>
          </p:cNvSpPr>
          <p:nvPr>
            <p:ph idx="1"/>
          </p:nvPr>
        </p:nvSpPr>
        <p:spPr>
          <a:xfrm>
            <a:off x="406400" y="1397002"/>
            <a:ext cx="11490528" cy="4729164"/>
          </a:xfrm>
        </p:spPr>
        <p:txBody>
          <a:bodyPr/>
          <a:lstStyle/>
          <a:p>
            <a:r>
              <a:rPr lang="en-US" sz="2800" dirty="0">
                <a:solidFill>
                  <a:srgbClr val="2D2D8A"/>
                </a:solidFill>
              </a:rPr>
              <a:t>Unfortunately, the world is an uncertain place.</a:t>
            </a:r>
            <a:endParaRPr lang="en-IN" sz="2800" dirty="0">
              <a:solidFill>
                <a:srgbClr val="2D2D8A"/>
              </a:solidFill>
            </a:endParaRPr>
          </a:p>
          <a:p>
            <a:r>
              <a:rPr lang="en-IN" sz="2800" dirty="0">
                <a:solidFill>
                  <a:srgbClr val="2D2D8A"/>
                </a:solidFill>
              </a:rPr>
              <a:t>If</a:t>
            </a:r>
            <a:r>
              <a:rPr lang="en-IN" sz="2800" b="1" dirty="0">
                <a:solidFill>
                  <a:srgbClr val="C00000"/>
                </a:solidFill>
              </a:rPr>
              <a:t> KB </a:t>
            </a:r>
            <a:r>
              <a:rPr lang="en-US" altLang="en-US" sz="2800" b="1" dirty="0">
                <a:solidFill>
                  <a:srgbClr val="C00000"/>
                </a:solidFill>
              </a:rPr>
              <a:t>╞ </a:t>
            </a:r>
            <a:r>
              <a:rPr lang="el-GR" sz="2800" b="1" dirty="0">
                <a:solidFill>
                  <a:srgbClr val="C00000"/>
                </a:solidFill>
              </a:rPr>
              <a:t>α</a:t>
            </a:r>
            <a:r>
              <a:rPr lang="en-US" sz="2800" b="1" baseline="-25000" dirty="0">
                <a:solidFill>
                  <a:srgbClr val="C00000"/>
                </a:solidFill>
              </a:rPr>
              <a:t>1</a:t>
            </a:r>
            <a:r>
              <a:rPr lang="en-US" sz="2800" dirty="0"/>
              <a:t> , then (</a:t>
            </a:r>
            <a:r>
              <a:rPr lang="en-IN" sz="2800" b="1" dirty="0">
                <a:solidFill>
                  <a:srgbClr val="C00000"/>
                </a:solidFill>
              </a:rPr>
              <a:t>KB ∪ </a:t>
            </a:r>
            <a:r>
              <a:rPr lang="el-GR" sz="2800" b="1" dirty="0">
                <a:solidFill>
                  <a:srgbClr val="C00000"/>
                </a:solidFill>
              </a:rPr>
              <a:t>α</a:t>
            </a:r>
            <a:r>
              <a:rPr lang="en-US" sz="2800" b="1" baseline="-25000" dirty="0">
                <a:solidFill>
                  <a:srgbClr val="C00000"/>
                </a:solidFill>
              </a:rPr>
              <a:t>1</a:t>
            </a:r>
            <a:r>
              <a:rPr lang="en-US" sz="2800" dirty="0"/>
              <a:t>)</a:t>
            </a:r>
            <a:r>
              <a:rPr lang="en-US" altLang="en-US" sz="2800" b="1" dirty="0">
                <a:solidFill>
                  <a:srgbClr val="C00000"/>
                </a:solidFill>
              </a:rPr>
              <a:t>╞ </a:t>
            </a:r>
            <a:r>
              <a:rPr lang="el-GR" sz="2800" b="1" dirty="0">
                <a:solidFill>
                  <a:srgbClr val="C00000"/>
                </a:solidFill>
              </a:rPr>
              <a:t>α</a:t>
            </a:r>
            <a:r>
              <a:rPr lang="en-US" sz="2800" b="1" baseline="-25000" dirty="0">
                <a:solidFill>
                  <a:srgbClr val="C00000"/>
                </a:solidFill>
              </a:rPr>
              <a:t>2</a:t>
            </a:r>
            <a:r>
              <a:rPr lang="en-US" sz="2800" dirty="0"/>
              <a:t>, contradicts </a:t>
            </a:r>
            <a:r>
              <a:rPr lang="el-GR" sz="2800" b="1" dirty="0">
                <a:solidFill>
                  <a:srgbClr val="C00000"/>
                </a:solidFill>
              </a:rPr>
              <a:t>α</a:t>
            </a:r>
            <a:r>
              <a:rPr lang="en-US" sz="2800" b="1" baseline="-25000" dirty="0">
                <a:solidFill>
                  <a:srgbClr val="C00000"/>
                </a:solidFill>
              </a:rPr>
              <a:t>1 </a:t>
            </a:r>
          </a:p>
          <a:p>
            <a:pPr marL="0" indent="0">
              <a:buNone/>
            </a:pPr>
            <a:r>
              <a:rPr lang="en-US" sz="2800" b="1" baseline="-25000" dirty="0">
                <a:solidFill>
                  <a:srgbClr val="C00000"/>
                </a:solidFill>
              </a:rPr>
              <a:t>	</a:t>
            </a:r>
            <a:r>
              <a:rPr lang="en-US" sz="2800" dirty="0"/>
              <a:t>∴ </a:t>
            </a:r>
            <a:r>
              <a:rPr lang="el-GR" sz="2800" b="1" dirty="0">
                <a:solidFill>
                  <a:srgbClr val="C00000"/>
                </a:solidFill>
              </a:rPr>
              <a:t>α</a:t>
            </a:r>
            <a:r>
              <a:rPr lang="en-US" sz="2800" b="1" baseline="-25000" dirty="0">
                <a:solidFill>
                  <a:srgbClr val="C00000"/>
                </a:solidFill>
              </a:rPr>
              <a:t>1</a:t>
            </a:r>
            <a:r>
              <a:rPr lang="en-US" sz="2800" dirty="0"/>
              <a:t> and </a:t>
            </a:r>
            <a:r>
              <a:rPr lang="el-GR" sz="2800" b="1" dirty="0">
                <a:solidFill>
                  <a:srgbClr val="C00000"/>
                </a:solidFill>
              </a:rPr>
              <a:t>α</a:t>
            </a:r>
            <a:r>
              <a:rPr lang="en-US" sz="2800" b="1" baseline="-25000" dirty="0">
                <a:solidFill>
                  <a:srgbClr val="C00000"/>
                </a:solidFill>
              </a:rPr>
              <a:t>2</a:t>
            </a:r>
            <a:r>
              <a:rPr lang="en-US" sz="2800" dirty="0"/>
              <a:t> are inconsistent. </a:t>
            </a:r>
          </a:p>
          <a:p>
            <a:r>
              <a:rPr lang="en-US" sz="2800" dirty="0"/>
              <a:t>The real world, however, is too complex and there exist situations, where </a:t>
            </a:r>
            <a:r>
              <a:rPr lang="el-GR" sz="2800" b="1" dirty="0">
                <a:solidFill>
                  <a:srgbClr val="C00000"/>
                </a:solidFill>
              </a:rPr>
              <a:t>α</a:t>
            </a:r>
            <a:r>
              <a:rPr lang="en-US" sz="2800" b="1" baseline="-25000" dirty="0">
                <a:solidFill>
                  <a:srgbClr val="C00000"/>
                </a:solidFill>
              </a:rPr>
              <a:t>2</a:t>
            </a:r>
            <a:r>
              <a:rPr lang="en-US" sz="2800" dirty="0"/>
              <a:t> contradicts </a:t>
            </a:r>
            <a:r>
              <a:rPr lang="el-GR" sz="2800" b="1" dirty="0">
                <a:solidFill>
                  <a:srgbClr val="C00000"/>
                </a:solidFill>
              </a:rPr>
              <a:t>α</a:t>
            </a:r>
            <a:r>
              <a:rPr lang="en-US" sz="2800" b="1" baseline="-25000" dirty="0">
                <a:solidFill>
                  <a:srgbClr val="C00000"/>
                </a:solidFill>
              </a:rPr>
              <a:t>1</a:t>
            </a:r>
            <a:r>
              <a:rPr lang="en-US" sz="2800" dirty="0"/>
              <a:t>. </a:t>
            </a:r>
          </a:p>
          <a:p>
            <a:endParaRPr lang="en-US" sz="2800" dirty="0"/>
          </a:p>
          <a:p>
            <a:r>
              <a:rPr lang="en-US" sz="2800" dirty="0"/>
              <a:t>Example:</a:t>
            </a:r>
          </a:p>
          <a:p>
            <a:pPr lvl="1"/>
            <a:r>
              <a:rPr lang="en-US" sz="2400" b="1" dirty="0"/>
              <a:t>Facts</a:t>
            </a:r>
            <a:r>
              <a:rPr lang="en-US" sz="2400" dirty="0"/>
              <a:t>: You are dry, you are outside, Raining, ¬</a:t>
            </a:r>
            <a:r>
              <a:rPr lang="en-US" sz="2400" i="1" dirty="0" err="1"/>
              <a:t>Has_Umbrella</a:t>
            </a:r>
            <a:r>
              <a:rPr lang="en-US" sz="2400" i="1" dirty="0"/>
              <a:t> </a:t>
            </a:r>
            <a:endParaRPr lang="en-US" sz="2400" dirty="0"/>
          </a:p>
          <a:p>
            <a:pPr lvl="1"/>
            <a:r>
              <a:rPr lang="en-US" sz="2400" b="1" dirty="0"/>
              <a:t>Rule</a:t>
            </a:r>
            <a:r>
              <a:rPr lang="en-US" sz="2400" dirty="0"/>
              <a:t>: </a:t>
            </a:r>
            <a:r>
              <a:rPr lang="en-US" sz="2400" i="1" dirty="0"/>
              <a:t>Raining</a:t>
            </a:r>
            <a:r>
              <a:rPr lang="en-US" sz="2400" dirty="0"/>
              <a:t> ∧ </a:t>
            </a:r>
            <a:r>
              <a:rPr lang="en-US" sz="2400" i="1" dirty="0"/>
              <a:t>Outside</a:t>
            </a:r>
            <a:r>
              <a:rPr lang="en-US" sz="2400" dirty="0"/>
              <a:t> ∧ ¬</a:t>
            </a:r>
            <a:r>
              <a:rPr lang="en-US" sz="2400" i="1" dirty="0" err="1"/>
              <a:t>Has_Umbrella</a:t>
            </a:r>
            <a:r>
              <a:rPr lang="en-US" sz="2400" i="1" dirty="0"/>
              <a:t> </a:t>
            </a:r>
            <a:r>
              <a:rPr lang="el-GR" sz="2400" dirty="0"/>
              <a:t>⇒</a:t>
            </a:r>
            <a:r>
              <a:rPr lang="en-US" sz="2400" dirty="0"/>
              <a:t> </a:t>
            </a:r>
            <a:r>
              <a:rPr lang="en-US" sz="2400" i="1" dirty="0"/>
              <a:t>Wet</a:t>
            </a:r>
          </a:p>
          <a:p>
            <a:pPr lvl="1"/>
            <a:r>
              <a:rPr lang="en-US" sz="2400" dirty="0"/>
              <a:t>∴ </a:t>
            </a:r>
            <a:r>
              <a:rPr lang="en-US" sz="2400" b="1" i="1" dirty="0"/>
              <a:t>Dry</a:t>
            </a:r>
            <a:r>
              <a:rPr lang="en-US" sz="2400" dirty="0"/>
              <a:t> contradicts </a:t>
            </a:r>
            <a:r>
              <a:rPr lang="en-US" sz="2400" b="1" i="1" dirty="0"/>
              <a:t>Wet</a:t>
            </a:r>
            <a:r>
              <a:rPr lang="en-US" sz="2400" dirty="0"/>
              <a:t> </a:t>
            </a:r>
          </a:p>
          <a:p>
            <a:pPr lvl="1"/>
            <a:r>
              <a:rPr lang="en-US" sz="2400" b="1" dirty="0"/>
              <a:t>Update Facts</a:t>
            </a:r>
            <a:r>
              <a:rPr lang="en-US" sz="2400" dirty="0"/>
              <a:t>: You are Wet, you are outside, Raining, ¬</a:t>
            </a:r>
            <a:r>
              <a:rPr lang="en-US" sz="2400" i="1" dirty="0" err="1"/>
              <a:t>Has_Umbrella</a:t>
            </a:r>
            <a:r>
              <a:rPr lang="en-US" sz="2400" i="1" dirty="0"/>
              <a:t> </a:t>
            </a:r>
            <a:endParaRPr lang="en-US" sz="2400" dirty="0"/>
          </a:p>
          <a:p>
            <a:pPr marL="457165" lvl="1" indent="0">
              <a:buNone/>
            </a:pPr>
            <a:endParaRPr lang="en-US" sz="2400" dirty="0"/>
          </a:p>
        </p:txBody>
      </p:sp>
    </p:spTree>
    <p:extLst>
      <p:ext uri="{BB962C8B-B14F-4D97-AF65-F5344CB8AC3E}">
        <p14:creationId xmlns:p14="http://schemas.microsoft.com/office/powerpoint/2010/main" val="287445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6D2-11E7-0384-4AB8-49A9A65B53ED}"/>
              </a:ext>
            </a:extLst>
          </p:cNvPr>
          <p:cNvSpPr>
            <a:spLocks noGrp="1"/>
          </p:cNvSpPr>
          <p:nvPr>
            <p:ph type="title"/>
          </p:nvPr>
        </p:nvSpPr>
        <p:spPr/>
        <p:txBody>
          <a:bodyPr/>
          <a:lstStyle/>
          <a:p>
            <a:r>
              <a:rPr lang="en-US" dirty="0"/>
              <a:t>Uncertain Reasoning</a:t>
            </a:r>
          </a:p>
        </p:txBody>
      </p:sp>
      <p:sp>
        <p:nvSpPr>
          <p:cNvPr id="3" name="Content Placeholder 2">
            <a:extLst>
              <a:ext uri="{FF2B5EF4-FFF2-40B4-BE49-F238E27FC236}">
                <a16:creationId xmlns:a16="http://schemas.microsoft.com/office/drawing/2014/main" id="{04374E98-81C6-FDE7-F5E5-B4A04945D4A4}"/>
              </a:ext>
            </a:extLst>
          </p:cNvPr>
          <p:cNvSpPr>
            <a:spLocks noGrp="1"/>
          </p:cNvSpPr>
          <p:nvPr>
            <p:ph idx="1"/>
          </p:nvPr>
        </p:nvSpPr>
        <p:spPr/>
        <p:txBody>
          <a:bodyPr/>
          <a:lstStyle/>
          <a:p>
            <a:r>
              <a:rPr lang="en-US" dirty="0"/>
              <a:t>System must be able to deal with:</a:t>
            </a:r>
          </a:p>
          <a:p>
            <a:pPr lvl="1"/>
            <a:r>
              <a:rPr lang="en-US" b="1" dirty="0"/>
              <a:t>Incompleteness</a:t>
            </a:r>
            <a:r>
              <a:rPr lang="en-US" dirty="0"/>
              <a:t>: compensate for lack of knowledge.</a:t>
            </a:r>
          </a:p>
          <a:p>
            <a:pPr lvl="1"/>
            <a:r>
              <a:rPr lang="en-US" b="1" dirty="0"/>
              <a:t>Inconsistencies</a:t>
            </a:r>
            <a:r>
              <a:rPr lang="en-US" dirty="0"/>
              <a:t>: resolve ambiguities and contradictions.</a:t>
            </a:r>
          </a:p>
          <a:p>
            <a:pPr lvl="1"/>
            <a:r>
              <a:rPr lang="en-US" b="1" dirty="0"/>
              <a:t>Change</a:t>
            </a:r>
            <a:r>
              <a:rPr lang="en-US" dirty="0"/>
              <a:t>: it must be able to update its world knowledge base over time.</a:t>
            </a:r>
          </a:p>
          <a:p>
            <a:endParaRPr lang="en-US" dirty="0"/>
          </a:p>
          <a:p>
            <a:r>
              <a:rPr lang="en-US" dirty="0"/>
              <a:t>Methods to deal with uncertainty:</a:t>
            </a:r>
          </a:p>
          <a:p>
            <a:pPr lvl="1"/>
            <a:r>
              <a:rPr lang="en-US" dirty="0"/>
              <a:t>Symbolic</a:t>
            </a:r>
          </a:p>
          <a:p>
            <a:pPr lvl="1"/>
            <a:r>
              <a:rPr lang="en-US" dirty="0"/>
              <a:t>Statistical</a:t>
            </a:r>
          </a:p>
          <a:p>
            <a:pPr lvl="1"/>
            <a:r>
              <a:rPr lang="en-US" dirty="0"/>
              <a:t>Fuzzy logic</a:t>
            </a:r>
          </a:p>
        </p:txBody>
      </p:sp>
    </p:spTree>
    <p:extLst>
      <p:ext uri="{BB962C8B-B14F-4D97-AF65-F5344CB8AC3E}">
        <p14:creationId xmlns:p14="http://schemas.microsoft.com/office/powerpoint/2010/main" val="179284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9FF3-CCE7-0C61-D3BB-F805F1883448}"/>
              </a:ext>
            </a:extLst>
          </p:cNvPr>
          <p:cNvSpPr>
            <a:spLocks noGrp="1"/>
          </p:cNvSpPr>
          <p:nvPr>
            <p:ph type="title"/>
          </p:nvPr>
        </p:nvSpPr>
        <p:spPr/>
        <p:txBody>
          <a:bodyPr/>
          <a:lstStyle/>
          <a:p>
            <a:r>
              <a:rPr lang="en-US" dirty="0"/>
              <a:t>Non-Monotonic Reasoning</a:t>
            </a:r>
          </a:p>
        </p:txBody>
      </p:sp>
      <p:sp>
        <p:nvSpPr>
          <p:cNvPr id="3" name="Content Placeholder 2">
            <a:extLst>
              <a:ext uri="{FF2B5EF4-FFF2-40B4-BE49-F238E27FC236}">
                <a16:creationId xmlns:a16="http://schemas.microsoft.com/office/drawing/2014/main" id="{52D23BCE-1000-63E6-25EA-3B4AA1E1CCB6}"/>
              </a:ext>
            </a:extLst>
          </p:cNvPr>
          <p:cNvSpPr>
            <a:spLocks noGrp="1"/>
          </p:cNvSpPr>
          <p:nvPr>
            <p:ph idx="1"/>
          </p:nvPr>
        </p:nvSpPr>
        <p:spPr/>
        <p:txBody>
          <a:bodyPr/>
          <a:lstStyle/>
          <a:p>
            <a:r>
              <a:rPr lang="en-US" sz="2800" dirty="0"/>
              <a:t>Extension of first-order predicate logic to include a modal operator, M</a:t>
            </a:r>
          </a:p>
          <a:p>
            <a:r>
              <a:rPr lang="en-US" sz="2800" dirty="0"/>
              <a:t>Placed before the predicate is read as </a:t>
            </a:r>
            <a:r>
              <a:rPr lang="en-US" sz="2800" i="1" dirty="0">
                <a:solidFill>
                  <a:srgbClr val="FF0000"/>
                </a:solidFill>
              </a:rPr>
              <a:t>is consistent with</a:t>
            </a:r>
          </a:p>
          <a:p>
            <a:pPr lvl="1"/>
            <a:r>
              <a:rPr lang="en-US" sz="2400" dirty="0">
                <a:solidFill>
                  <a:schemeClr val="tx1"/>
                </a:solidFill>
              </a:rPr>
              <a:t>∀</a:t>
            </a:r>
            <a:r>
              <a:rPr lang="en-US" sz="2400" i="1" dirty="0">
                <a:solidFill>
                  <a:schemeClr val="tx1"/>
                </a:solidFill>
              </a:rPr>
              <a:t>x</a:t>
            </a:r>
            <a:r>
              <a:rPr lang="en-US" sz="2400" dirty="0"/>
              <a:t> </a:t>
            </a:r>
            <a:r>
              <a:rPr lang="en-US" sz="2400" i="1" dirty="0" err="1"/>
              <a:t>good_student</a:t>
            </a:r>
            <a:r>
              <a:rPr lang="en-US" sz="2400" dirty="0"/>
              <a:t>(</a:t>
            </a:r>
            <a:r>
              <a:rPr lang="en-US" sz="2400" i="1" dirty="0"/>
              <a:t>x</a:t>
            </a:r>
            <a:r>
              <a:rPr lang="en-US" sz="2400" dirty="0"/>
              <a:t>) </a:t>
            </a:r>
            <a:r>
              <a:rPr lang="el-GR" sz="2400" dirty="0"/>
              <a:t>∧</a:t>
            </a:r>
            <a:r>
              <a:rPr lang="en-US" sz="2400" dirty="0"/>
              <a:t> </a:t>
            </a:r>
            <a:r>
              <a:rPr lang="en-US" sz="2400" i="1" dirty="0"/>
              <a:t>M</a:t>
            </a:r>
            <a:r>
              <a:rPr lang="en-US" sz="2400" dirty="0"/>
              <a:t> </a:t>
            </a:r>
            <a:r>
              <a:rPr lang="en-US" sz="2400" i="1" dirty="0"/>
              <a:t>study-hard</a:t>
            </a:r>
            <a:r>
              <a:rPr lang="en-US" sz="2400" dirty="0"/>
              <a:t>(</a:t>
            </a:r>
            <a:r>
              <a:rPr lang="en-US" sz="2400" i="1" dirty="0"/>
              <a:t>x</a:t>
            </a:r>
            <a:r>
              <a:rPr lang="en-US" sz="2400" dirty="0"/>
              <a:t>) </a:t>
            </a:r>
            <a:r>
              <a:rPr lang="el-GR" sz="2400" dirty="0"/>
              <a:t>⇒</a:t>
            </a:r>
            <a:r>
              <a:rPr lang="en-US" sz="2400" dirty="0"/>
              <a:t> </a:t>
            </a:r>
            <a:r>
              <a:rPr lang="en-US" sz="2400" i="1" dirty="0"/>
              <a:t>graduates</a:t>
            </a:r>
            <a:r>
              <a:rPr lang="en-US" sz="2400" dirty="0"/>
              <a:t>(</a:t>
            </a:r>
            <a:r>
              <a:rPr lang="en-US" sz="2400" i="1" dirty="0"/>
              <a:t>x</a:t>
            </a:r>
            <a:r>
              <a:rPr lang="en-US" sz="2400" dirty="0"/>
              <a:t>)</a:t>
            </a:r>
          </a:p>
          <a:p>
            <a:pPr lvl="1"/>
            <a:r>
              <a:rPr lang="en-US" sz="2400" b="1" dirty="0"/>
              <a:t>This clause can be read</a:t>
            </a:r>
            <a:r>
              <a:rPr lang="en-US" sz="2400" dirty="0"/>
              <a:t>: For all </a:t>
            </a:r>
            <a:r>
              <a:rPr lang="en-US" sz="2400" i="1" dirty="0">
                <a:solidFill>
                  <a:srgbClr val="C00000"/>
                </a:solidFill>
              </a:rPr>
              <a:t>x</a:t>
            </a:r>
            <a:r>
              <a:rPr lang="en-US" sz="2400" dirty="0"/>
              <a:t> where </a:t>
            </a:r>
            <a:r>
              <a:rPr lang="en-US" sz="2400" i="1" dirty="0">
                <a:solidFill>
                  <a:srgbClr val="C00000"/>
                </a:solidFill>
              </a:rPr>
              <a:t>x</a:t>
            </a:r>
            <a:r>
              <a:rPr lang="en-US" sz="2400" dirty="0"/>
              <a:t> is a good student, and if the fact that </a:t>
            </a:r>
            <a:r>
              <a:rPr lang="en-US" sz="2400" i="1" dirty="0">
                <a:solidFill>
                  <a:srgbClr val="C00000"/>
                </a:solidFill>
              </a:rPr>
              <a:t>x</a:t>
            </a:r>
            <a:r>
              <a:rPr lang="en-US" sz="2400" dirty="0"/>
              <a:t> studies hard </a:t>
            </a:r>
            <a:r>
              <a:rPr lang="en-US" sz="2400" i="1" dirty="0">
                <a:solidFill>
                  <a:srgbClr val="CE00BB"/>
                </a:solidFill>
              </a:rPr>
              <a:t>is consistent with everything else we know</a:t>
            </a:r>
            <a:r>
              <a:rPr lang="en-US" sz="2400" dirty="0"/>
              <a:t>, then </a:t>
            </a:r>
            <a:r>
              <a:rPr lang="en-US" sz="2400" i="1" dirty="0">
                <a:solidFill>
                  <a:srgbClr val="C00000"/>
                </a:solidFill>
              </a:rPr>
              <a:t>x</a:t>
            </a:r>
            <a:r>
              <a:rPr lang="en-US" sz="2400" dirty="0"/>
              <a:t> will graduate.</a:t>
            </a:r>
          </a:p>
          <a:p>
            <a:pPr lvl="1"/>
            <a:endParaRPr lang="en-US" sz="2400" dirty="0"/>
          </a:p>
          <a:p>
            <a:pPr lvl="1"/>
            <a:r>
              <a:rPr lang="en-US" sz="2400" dirty="0"/>
              <a:t>difficult part here is defining precisely what </a:t>
            </a:r>
            <a:r>
              <a:rPr lang="en-US" sz="2400" i="1" dirty="0">
                <a:solidFill>
                  <a:srgbClr val="CE00BB"/>
                </a:solidFill>
              </a:rPr>
              <a:t>is consistent with everything else we know</a:t>
            </a:r>
            <a:r>
              <a:rPr lang="en-US" sz="2400" dirty="0"/>
              <a:t>.</a:t>
            </a:r>
          </a:p>
          <a:p>
            <a:pPr lvl="1"/>
            <a:r>
              <a:rPr lang="en-US" sz="2400" i="1" dirty="0">
                <a:solidFill>
                  <a:srgbClr val="CE00BB"/>
                </a:solidFill>
              </a:rPr>
              <a:t>is consistent with everything else we know </a:t>
            </a:r>
            <a:r>
              <a:rPr lang="en-US" sz="2400" dirty="0"/>
              <a:t>may not be decidable.</a:t>
            </a:r>
          </a:p>
          <a:p>
            <a:pPr lvl="1"/>
            <a:endParaRPr lang="en-US" sz="2400" dirty="0"/>
          </a:p>
        </p:txBody>
      </p:sp>
    </p:spTree>
    <p:extLst>
      <p:ext uri="{BB962C8B-B14F-4D97-AF65-F5344CB8AC3E}">
        <p14:creationId xmlns:p14="http://schemas.microsoft.com/office/powerpoint/2010/main" val="246911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9FF3-CCE7-0C61-D3BB-F805F1883448}"/>
              </a:ext>
            </a:extLst>
          </p:cNvPr>
          <p:cNvSpPr>
            <a:spLocks noGrp="1"/>
          </p:cNvSpPr>
          <p:nvPr>
            <p:ph type="title"/>
          </p:nvPr>
        </p:nvSpPr>
        <p:spPr/>
        <p:txBody>
          <a:bodyPr/>
          <a:lstStyle/>
          <a:p>
            <a:r>
              <a:rPr lang="en-US" dirty="0"/>
              <a:t>Non-Monotonic Reasoning</a:t>
            </a:r>
          </a:p>
        </p:txBody>
      </p:sp>
      <p:sp>
        <p:nvSpPr>
          <p:cNvPr id="3" name="Content Placeholder 2">
            <a:extLst>
              <a:ext uri="{FF2B5EF4-FFF2-40B4-BE49-F238E27FC236}">
                <a16:creationId xmlns:a16="http://schemas.microsoft.com/office/drawing/2014/main" id="{52D23BCE-1000-63E6-25EA-3B4AA1E1CCB6}"/>
              </a:ext>
            </a:extLst>
          </p:cNvPr>
          <p:cNvSpPr>
            <a:spLocks noGrp="1"/>
          </p:cNvSpPr>
          <p:nvPr>
            <p:ph idx="1"/>
          </p:nvPr>
        </p:nvSpPr>
        <p:spPr/>
        <p:txBody>
          <a:bodyPr/>
          <a:lstStyle/>
          <a:p>
            <a:r>
              <a:rPr lang="en-US" sz="2800" dirty="0"/>
              <a:t>Extension of first-order predicate logic to include a modal operator, M</a:t>
            </a:r>
          </a:p>
          <a:p>
            <a:r>
              <a:rPr lang="en-US" sz="2800" dirty="0"/>
              <a:t>Placed before the predicate is read as </a:t>
            </a:r>
            <a:r>
              <a:rPr lang="en-US" sz="2800" i="1" dirty="0">
                <a:solidFill>
                  <a:srgbClr val="FF0000"/>
                </a:solidFill>
              </a:rPr>
              <a:t>is consistent with</a:t>
            </a:r>
          </a:p>
          <a:p>
            <a:pPr lvl="1"/>
            <a:r>
              <a:rPr lang="en-US" sz="2400" dirty="0">
                <a:solidFill>
                  <a:schemeClr val="tx1"/>
                </a:solidFill>
              </a:rPr>
              <a:t>Suppose a person, Peter, is a good student but also seriously enjoys parties.</a:t>
            </a:r>
          </a:p>
          <a:p>
            <a:pPr lvl="1"/>
            <a:endParaRPr lang="en-US" sz="2400" dirty="0">
              <a:solidFill>
                <a:schemeClr val="tx1"/>
              </a:solidFill>
            </a:endParaRPr>
          </a:p>
          <a:p>
            <a:pPr lvl="2"/>
            <a:r>
              <a:rPr lang="en-US" sz="2000" dirty="0">
                <a:solidFill>
                  <a:srgbClr val="2D2D8A"/>
                </a:solidFill>
              </a:rPr>
              <a:t>∀</a:t>
            </a:r>
            <a:r>
              <a:rPr lang="en-US" sz="2000" i="1" dirty="0">
                <a:solidFill>
                  <a:srgbClr val="2D2D8A"/>
                </a:solidFill>
              </a:rPr>
              <a:t>x</a:t>
            </a:r>
            <a:r>
              <a:rPr lang="en-US" sz="2000" dirty="0">
                <a:solidFill>
                  <a:srgbClr val="2D2D8A"/>
                </a:solidFill>
              </a:rPr>
              <a:t> </a:t>
            </a:r>
            <a:r>
              <a:rPr lang="en-US" sz="2000" i="1" dirty="0" err="1">
                <a:solidFill>
                  <a:srgbClr val="2D2D8A"/>
                </a:solidFill>
              </a:rPr>
              <a:t>good_student</a:t>
            </a:r>
            <a:r>
              <a:rPr lang="en-US" sz="2000" dirty="0">
                <a:solidFill>
                  <a:srgbClr val="2D2D8A"/>
                </a:solidFill>
              </a:rPr>
              <a:t>(</a:t>
            </a:r>
            <a:r>
              <a:rPr lang="en-US" sz="2000" i="1" dirty="0">
                <a:solidFill>
                  <a:srgbClr val="2D2D8A"/>
                </a:solidFill>
              </a:rPr>
              <a:t>x</a:t>
            </a:r>
            <a:r>
              <a:rPr lang="en-US" sz="2000" dirty="0">
                <a:solidFill>
                  <a:srgbClr val="2D2D8A"/>
                </a:solidFill>
              </a:rPr>
              <a:t>) </a:t>
            </a:r>
            <a:r>
              <a:rPr lang="el-GR" sz="2000" dirty="0">
                <a:solidFill>
                  <a:srgbClr val="2D2D8A"/>
                </a:solidFill>
              </a:rPr>
              <a:t>∧</a:t>
            </a:r>
            <a:r>
              <a:rPr lang="en-US" sz="2000" dirty="0">
                <a:solidFill>
                  <a:srgbClr val="2D2D8A"/>
                </a:solidFill>
              </a:rPr>
              <a:t> M </a:t>
            </a:r>
            <a:r>
              <a:rPr lang="en-US" sz="2000" i="1" dirty="0">
                <a:solidFill>
                  <a:srgbClr val="2D2D8A"/>
                </a:solidFill>
              </a:rPr>
              <a:t>study-hard</a:t>
            </a:r>
            <a:r>
              <a:rPr lang="en-US" sz="2000" dirty="0">
                <a:solidFill>
                  <a:srgbClr val="2D2D8A"/>
                </a:solidFill>
              </a:rPr>
              <a:t>(</a:t>
            </a:r>
            <a:r>
              <a:rPr lang="en-US" sz="2000" i="1" dirty="0">
                <a:solidFill>
                  <a:srgbClr val="2D2D8A"/>
                </a:solidFill>
              </a:rPr>
              <a:t>x</a:t>
            </a:r>
            <a:r>
              <a:rPr lang="en-US" sz="2000" dirty="0">
                <a:solidFill>
                  <a:srgbClr val="2D2D8A"/>
                </a:solidFill>
              </a:rPr>
              <a:t>) </a:t>
            </a:r>
            <a:r>
              <a:rPr lang="el-GR" sz="2000" dirty="0">
                <a:solidFill>
                  <a:srgbClr val="2D2D8A"/>
                </a:solidFill>
              </a:rPr>
              <a:t>⇒</a:t>
            </a:r>
            <a:r>
              <a:rPr lang="en-US" sz="2000" dirty="0">
                <a:solidFill>
                  <a:srgbClr val="2D2D8A"/>
                </a:solidFill>
              </a:rPr>
              <a:t> </a:t>
            </a:r>
            <a:r>
              <a:rPr lang="en-US" sz="2000" i="1" dirty="0">
                <a:solidFill>
                  <a:srgbClr val="2D2D8A"/>
                </a:solidFill>
              </a:rPr>
              <a:t>graduates</a:t>
            </a:r>
            <a:r>
              <a:rPr lang="en-US" sz="2000" dirty="0">
                <a:solidFill>
                  <a:srgbClr val="2D2D8A"/>
                </a:solidFill>
              </a:rPr>
              <a:t>(</a:t>
            </a:r>
            <a:r>
              <a:rPr lang="en-US" sz="2000" i="1" dirty="0">
                <a:solidFill>
                  <a:srgbClr val="2D2D8A"/>
                </a:solidFill>
              </a:rPr>
              <a:t>x</a:t>
            </a:r>
            <a:r>
              <a:rPr lang="en-US" sz="2000" dirty="0">
                <a:solidFill>
                  <a:srgbClr val="2D2D8A"/>
                </a:solidFill>
              </a:rPr>
              <a:t>)</a:t>
            </a:r>
          </a:p>
          <a:p>
            <a:pPr lvl="2"/>
            <a:r>
              <a:rPr lang="en-US" sz="2000" dirty="0">
                <a:solidFill>
                  <a:srgbClr val="2D2D8A"/>
                </a:solidFill>
              </a:rPr>
              <a:t>∀</a:t>
            </a:r>
            <a:r>
              <a:rPr lang="en-US" sz="2000" i="1" dirty="0">
                <a:solidFill>
                  <a:srgbClr val="2D2D8A"/>
                </a:solidFill>
              </a:rPr>
              <a:t>y</a:t>
            </a:r>
            <a:r>
              <a:rPr lang="en-US" sz="2000" dirty="0">
                <a:solidFill>
                  <a:srgbClr val="2D2D8A"/>
                </a:solidFill>
              </a:rPr>
              <a:t> party-person(</a:t>
            </a:r>
            <a:r>
              <a:rPr lang="en-US" sz="2000" i="1" dirty="0">
                <a:solidFill>
                  <a:srgbClr val="2D2D8A"/>
                </a:solidFill>
              </a:rPr>
              <a:t>y</a:t>
            </a:r>
            <a:r>
              <a:rPr lang="en-US" sz="2000" dirty="0">
                <a:solidFill>
                  <a:srgbClr val="2D2D8A"/>
                </a:solidFill>
              </a:rPr>
              <a:t>) </a:t>
            </a:r>
            <a:r>
              <a:rPr lang="el-GR" sz="2000" dirty="0">
                <a:solidFill>
                  <a:srgbClr val="2D2D8A"/>
                </a:solidFill>
              </a:rPr>
              <a:t>∧</a:t>
            </a:r>
            <a:r>
              <a:rPr lang="en-US" sz="2000" dirty="0">
                <a:solidFill>
                  <a:srgbClr val="2D2D8A"/>
                </a:solidFill>
              </a:rPr>
              <a:t> M </a:t>
            </a:r>
            <a:r>
              <a:rPr lang="el-GR" dirty="0">
                <a:solidFill>
                  <a:srgbClr val="2D2D8A"/>
                </a:solidFill>
              </a:rPr>
              <a:t>¬</a:t>
            </a:r>
            <a:r>
              <a:rPr lang="en-US" sz="2000" dirty="0">
                <a:solidFill>
                  <a:srgbClr val="2D2D8A"/>
                </a:solidFill>
              </a:rPr>
              <a:t>study-hard(</a:t>
            </a:r>
            <a:r>
              <a:rPr lang="en-US" sz="2000" i="1" dirty="0">
                <a:solidFill>
                  <a:srgbClr val="2D2D8A"/>
                </a:solidFill>
              </a:rPr>
              <a:t>y</a:t>
            </a:r>
            <a:r>
              <a:rPr lang="en-US" sz="2000" dirty="0">
                <a:solidFill>
                  <a:srgbClr val="2D2D8A"/>
                </a:solidFill>
              </a:rPr>
              <a:t>) </a:t>
            </a:r>
            <a:r>
              <a:rPr lang="el-GR" sz="2000" dirty="0">
                <a:solidFill>
                  <a:srgbClr val="2D2D8A"/>
                </a:solidFill>
              </a:rPr>
              <a:t>⇒</a:t>
            </a:r>
            <a:r>
              <a:rPr lang="en-US" sz="2000" dirty="0">
                <a:solidFill>
                  <a:srgbClr val="2D2D8A"/>
                </a:solidFill>
              </a:rPr>
              <a:t> </a:t>
            </a:r>
            <a:r>
              <a:rPr lang="el-GR" dirty="0">
                <a:solidFill>
                  <a:srgbClr val="2D2D8A"/>
                </a:solidFill>
              </a:rPr>
              <a:t>¬</a:t>
            </a:r>
            <a:r>
              <a:rPr lang="en-US" sz="2000" dirty="0">
                <a:solidFill>
                  <a:srgbClr val="2D2D8A"/>
                </a:solidFill>
              </a:rPr>
              <a:t>graduates(</a:t>
            </a:r>
            <a:r>
              <a:rPr lang="en-US" sz="2000" i="1" dirty="0">
                <a:solidFill>
                  <a:srgbClr val="2D2D8A"/>
                </a:solidFill>
              </a:rPr>
              <a:t>y</a:t>
            </a:r>
            <a:r>
              <a:rPr lang="en-US" sz="2000" dirty="0">
                <a:solidFill>
                  <a:srgbClr val="2D2D8A"/>
                </a:solidFill>
              </a:rPr>
              <a:t>)</a:t>
            </a:r>
          </a:p>
          <a:p>
            <a:pPr lvl="2"/>
            <a:r>
              <a:rPr lang="en-US" sz="2000" i="1" dirty="0" err="1">
                <a:solidFill>
                  <a:srgbClr val="2D2D8A"/>
                </a:solidFill>
              </a:rPr>
              <a:t>good_student</a:t>
            </a:r>
            <a:r>
              <a:rPr lang="en-US" sz="2000" dirty="0">
                <a:solidFill>
                  <a:srgbClr val="2D2D8A"/>
                </a:solidFill>
              </a:rPr>
              <a:t>(</a:t>
            </a:r>
            <a:r>
              <a:rPr lang="en-US" sz="2000" i="1" dirty="0">
                <a:solidFill>
                  <a:srgbClr val="2D2D8A"/>
                </a:solidFill>
              </a:rPr>
              <a:t>peter</a:t>
            </a:r>
            <a:r>
              <a:rPr lang="en-US" sz="2000" dirty="0">
                <a:solidFill>
                  <a:srgbClr val="2D2D8A"/>
                </a:solidFill>
              </a:rPr>
              <a:t>)</a:t>
            </a:r>
          </a:p>
          <a:p>
            <a:pPr lvl="2"/>
            <a:r>
              <a:rPr lang="en-US" sz="2000" i="1" dirty="0">
                <a:solidFill>
                  <a:srgbClr val="2D2D8A"/>
                </a:solidFill>
              </a:rPr>
              <a:t>party-person</a:t>
            </a:r>
            <a:r>
              <a:rPr lang="en-US" sz="2000" dirty="0">
                <a:solidFill>
                  <a:srgbClr val="2D2D8A"/>
                </a:solidFill>
              </a:rPr>
              <a:t>(</a:t>
            </a:r>
            <a:r>
              <a:rPr lang="en-US" sz="2000" i="1" dirty="0">
                <a:solidFill>
                  <a:srgbClr val="2D2D8A"/>
                </a:solidFill>
              </a:rPr>
              <a:t>peter</a:t>
            </a:r>
            <a:r>
              <a:rPr lang="en-US" sz="2000" dirty="0">
                <a:solidFill>
                  <a:srgbClr val="2D2D8A"/>
                </a:solidFill>
              </a:rPr>
              <a:t>)</a:t>
            </a:r>
          </a:p>
          <a:p>
            <a:pPr lvl="1"/>
            <a:endParaRPr lang="en-US" sz="2400" dirty="0"/>
          </a:p>
          <a:p>
            <a:pPr lvl="1"/>
            <a:r>
              <a:rPr lang="en-US" sz="2400" dirty="0"/>
              <a:t>Infer both that Peter will and will not graduate!</a:t>
            </a:r>
          </a:p>
        </p:txBody>
      </p:sp>
    </p:spTree>
    <p:extLst>
      <p:ext uri="{BB962C8B-B14F-4D97-AF65-F5344CB8AC3E}">
        <p14:creationId xmlns:p14="http://schemas.microsoft.com/office/powerpoint/2010/main" val="393276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EF7C-736B-0CDF-BB06-A0828F45BA01}"/>
              </a:ext>
            </a:extLst>
          </p:cNvPr>
          <p:cNvSpPr>
            <a:spLocks noGrp="1"/>
          </p:cNvSpPr>
          <p:nvPr>
            <p:ph type="title"/>
          </p:nvPr>
        </p:nvSpPr>
        <p:spPr/>
        <p:txBody>
          <a:bodyPr/>
          <a:lstStyle/>
          <a:p>
            <a:r>
              <a:rPr lang="en-US" dirty="0"/>
              <a:t>Non-Monotonic Reasoning</a:t>
            </a:r>
          </a:p>
        </p:txBody>
      </p:sp>
      <p:sp>
        <p:nvSpPr>
          <p:cNvPr id="3" name="Content Placeholder 2">
            <a:extLst>
              <a:ext uri="{FF2B5EF4-FFF2-40B4-BE49-F238E27FC236}">
                <a16:creationId xmlns:a16="http://schemas.microsoft.com/office/drawing/2014/main" id="{1CA6314A-3B5F-94E9-525D-4DBCD1C6C021}"/>
              </a:ext>
            </a:extLst>
          </p:cNvPr>
          <p:cNvSpPr>
            <a:spLocks noGrp="1"/>
          </p:cNvSpPr>
          <p:nvPr>
            <p:ph idx="1"/>
          </p:nvPr>
        </p:nvSpPr>
        <p:spPr/>
        <p:txBody>
          <a:bodyPr/>
          <a:lstStyle/>
          <a:p>
            <a:r>
              <a:rPr lang="en-US" dirty="0"/>
              <a:t>There are two ways to address undecidability.</a:t>
            </a:r>
          </a:p>
          <a:p>
            <a:pPr lvl="1"/>
            <a:r>
              <a:rPr lang="en-US" dirty="0"/>
              <a:t>Use a negation as failure proof to demonstrate </a:t>
            </a:r>
            <a:r>
              <a:rPr lang="en-US" i="1" dirty="0">
                <a:solidFill>
                  <a:srgbClr val="CE00BB"/>
                </a:solidFill>
              </a:rPr>
              <a:t>is consistent with</a:t>
            </a:r>
          </a:p>
          <a:p>
            <a:pPr lvl="2"/>
            <a:r>
              <a:rPr lang="en-US" dirty="0"/>
              <a:t>Attempt the proof of </a:t>
            </a:r>
            <a:r>
              <a:rPr lang="el-GR" dirty="0"/>
              <a:t>¬</a:t>
            </a:r>
            <a:r>
              <a:rPr lang="en-US" dirty="0"/>
              <a:t>(</a:t>
            </a:r>
            <a:r>
              <a:rPr lang="en-US" dirty="0" err="1"/>
              <a:t>stuoyhard</a:t>
            </a:r>
            <a:r>
              <a:rPr lang="en-US" dirty="0"/>
              <a:t>(x)) </a:t>
            </a:r>
          </a:p>
          <a:p>
            <a:pPr lvl="2"/>
            <a:r>
              <a:rPr lang="en-US" dirty="0"/>
              <a:t>if we </a:t>
            </a:r>
            <a:r>
              <a:rPr lang="en-US" dirty="0">
                <a:solidFill>
                  <a:srgbClr val="CE00BB"/>
                </a:solidFill>
              </a:rPr>
              <a:t>couldn't prove</a:t>
            </a:r>
            <a:r>
              <a:rPr lang="en-US" dirty="0"/>
              <a:t> that </a:t>
            </a:r>
            <a:r>
              <a:rPr lang="en-US" i="1" dirty="0">
                <a:solidFill>
                  <a:srgbClr val="C00000"/>
                </a:solidFill>
              </a:rPr>
              <a:t>x</a:t>
            </a:r>
            <a:r>
              <a:rPr lang="en-US" dirty="0">
                <a:solidFill>
                  <a:srgbClr val="C00000"/>
                </a:solidFill>
              </a:rPr>
              <a:t> doesn't study</a:t>
            </a:r>
            <a:r>
              <a:rPr lang="en-US" dirty="0"/>
              <a:t>, then we assume that </a:t>
            </a:r>
            <a:r>
              <a:rPr lang="en-US" i="1" dirty="0">
                <a:solidFill>
                  <a:srgbClr val="C00000"/>
                </a:solidFill>
              </a:rPr>
              <a:t>x</a:t>
            </a:r>
            <a:r>
              <a:rPr lang="en-US" dirty="0">
                <a:solidFill>
                  <a:srgbClr val="C00000"/>
                </a:solidFill>
              </a:rPr>
              <a:t> does study</a:t>
            </a:r>
            <a:r>
              <a:rPr lang="en-US" dirty="0"/>
              <a:t>. </a:t>
            </a:r>
          </a:p>
          <a:p>
            <a:pPr lvl="1"/>
            <a:endParaRPr lang="en-US" dirty="0"/>
          </a:p>
          <a:p>
            <a:pPr lvl="1"/>
            <a:r>
              <a:rPr lang="en-US" dirty="0"/>
              <a:t>Make a heuristic-based and limited (time or memory limited) search for the truth of the predicate</a:t>
            </a:r>
          </a:p>
          <a:p>
            <a:pPr lvl="2"/>
            <a:r>
              <a:rPr lang="en-US" dirty="0"/>
              <a:t>study-hard(</a:t>
            </a:r>
            <a:r>
              <a:rPr lang="en-US" i="1" dirty="0"/>
              <a:t>x</a:t>
            </a:r>
            <a:r>
              <a:rPr lang="en-US" dirty="0"/>
              <a:t>), and then, if there is </a:t>
            </a:r>
            <a:r>
              <a:rPr lang="en-US" dirty="0">
                <a:solidFill>
                  <a:srgbClr val="CE00BB"/>
                </a:solidFill>
              </a:rPr>
              <a:t>no contrary evidence, assume it to be true</a:t>
            </a:r>
          </a:p>
          <a:p>
            <a:pPr lvl="2"/>
            <a:endParaRPr lang="en-US" i="1" dirty="0">
              <a:solidFill>
                <a:srgbClr val="CE00BB"/>
              </a:solidFill>
            </a:endParaRPr>
          </a:p>
        </p:txBody>
      </p:sp>
    </p:spTree>
    <p:extLst>
      <p:ext uri="{BB962C8B-B14F-4D97-AF65-F5344CB8AC3E}">
        <p14:creationId xmlns:p14="http://schemas.microsoft.com/office/powerpoint/2010/main" val="248792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E532-259A-C46F-F6D6-1881D2590FFC}"/>
              </a:ext>
            </a:extLst>
          </p:cNvPr>
          <p:cNvSpPr>
            <a:spLocks noGrp="1"/>
          </p:cNvSpPr>
          <p:nvPr>
            <p:ph type="title"/>
          </p:nvPr>
        </p:nvSpPr>
        <p:spPr/>
        <p:txBody>
          <a:bodyPr/>
          <a:lstStyle/>
          <a:p>
            <a:r>
              <a:rPr lang="en-US" dirty="0"/>
              <a:t>Truth Maintenance System</a:t>
            </a:r>
          </a:p>
        </p:txBody>
      </p:sp>
      <p:sp>
        <p:nvSpPr>
          <p:cNvPr id="3" name="Content Placeholder 2">
            <a:extLst>
              <a:ext uri="{FF2B5EF4-FFF2-40B4-BE49-F238E27FC236}">
                <a16:creationId xmlns:a16="http://schemas.microsoft.com/office/drawing/2014/main" id="{F5D97499-CDDC-F0A3-22EC-EB8BA670083C}"/>
              </a:ext>
            </a:extLst>
          </p:cNvPr>
          <p:cNvSpPr>
            <a:spLocks noGrp="1"/>
          </p:cNvSpPr>
          <p:nvPr>
            <p:ph idx="1"/>
          </p:nvPr>
        </p:nvSpPr>
        <p:spPr>
          <a:xfrm>
            <a:off x="161048" y="1117600"/>
            <a:ext cx="5478834" cy="4729164"/>
          </a:xfrm>
        </p:spPr>
        <p:txBody>
          <a:bodyPr/>
          <a:lstStyle/>
          <a:p>
            <a:r>
              <a:rPr lang="en-US" sz="2400" dirty="0"/>
              <a:t>Most practical systems for non-monotonic reasoning</a:t>
            </a:r>
          </a:p>
          <a:p>
            <a:r>
              <a:rPr lang="en-US" sz="2400" dirty="0"/>
              <a:t>Helps the reasoning system to </a:t>
            </a:r>
            <a:r>
              <a:rPr lang="en-US" sz="2400" dirty="0">
                <a:solidFill>
                  <a:srgbClr val="C00000"/>
                </a:solidFill>
              </a:rPr>
              <a:t>maintain the consistency among the inferences</a:t>
            </a:r>
          </a:p>
          <a:p>
            <a:r>
              <a:rPr lang="en-US" sz="2400" dirty="0"/>
              <a:t>Works with an expert system or decision support system</a:t>
            </a:r>
          </a:p>
          <a:p>
            <a:r>
              <a:rPr lang="en-US" sz="2400" dirty="0"/>
              <a:t>TMS </a:t>
            </a:r>
            <a:r>
              <a:rPr lang="en-US" sz="2400" b="1" dirty="0">
                <a:solidFill>
                  <a:srgbClr val="2D2D8A"/>
                </a:solidFill>
              </a:rPr>
              <a:t>ask</a:t>
            </a:r>
            <a:r>
              <a:rPr lang="en-US" sz="2400" dirty="0">
                <a:solidFill>
                  <a:srgbClr val="C00000"/>
                </a:solidFill>
              </a:rPr>
              <a:t> about current inferences </a:t>
            </a:r>
            <a:r>
              <a:rPr lang="en-US" sz="2400" dirty="0"/>
              <a:t>to IE</a:t>
            </a:r>
          </a:p>
          <a:p>
            <a:r>
              <a:rPr lang="en-US" sz="2400" dirty="0"/>
              <a:t>TMC attempts to </a:t>
            </a:r>
            <a:r>
              <a:rPr lang="en-US" sz="2400" dirty="0">
                <a:solidFill>
                  <a:srgbClr val="C00000"/>
                </a:solidFill>
              </a:rPr>
              <a:t>resolve the inconsistency between the old and current inferences</a:t>
            </a:r>
          </a:p>
          <a:p>
            <a:r>
              <a:rPr lang="en-US" sz="2400" dirty="0">
                <a:solidFill>
                  <a:srgbClr val="2D2D8A"/>
                </a:solidFill>
              </a:rPr>
              <a:t>The TMS then </a:t>
            </a:r>
            <a:r>
              <a:rPr lang="en-US" sz="2400" dirty="0">
                <a:solidFill>
                  <a:srgbClr val="C00000"/>
                </a:solidFill>
              </a:rPr>
              <a:t>groups the set of consistent information</a:t>
            </a:r>
            <a:r>
              <a:rPr lang="en-US" sz="2400" dirty="0">
                <a:solidFill>
                  <a:srgbClr val="2D2D8A"/>
                </a:solidFill>
              </a:rPr>
              <a:t> and </a:t>
            </a:r>
            <a:r>
              <a:rPr lang="en-US" sz="2400" b="1" dirty="0">
                <a:solidFill>
                  <a:srgbClr val="2D2D8A"/>
                </a:solidFill>
              </a:rPr>
              <a:t>tells</a:t>
            </a:r>
            <a:r>
              <a:rPr lang="en-US" sz="2400" dirty="0">
                <a:solidFill>
                  <a:srgbClr val="2D2D8A"/>
                </a:solidFill>
              </a:rPr>
              <a:t> the same to the IE</a:t>
            </a:r>
          </a:p>
        </p:txBody>
      </p:sp>
      <p:pic>
        <p:nvPicPr>
          <p:cNvPr id="5" name="Picture 4">
            <a:extLst>
              <a:ext uri="{FF2B5EF4-FFF2-40B4-BE49-F238E27FC236}">
                <a16:creationId xmlns:a16="http://schemas.microsoft.com/office/drawing/2014/main" id="{A863DE3F-6FE1-1EC6-2E1B-5D0326B1F137}"/>
              </a:ext>
            </a:extLst>
          </p:cNvPr>
          <p:cNvPicPr>
            <a:picLocks noChangeAspect="1"/>
          </p:cNvPicPr>
          <p:nvPr/>
        </p:nvPicPr>
        <p:blipFill>
          <a:blip r:embed="rId2"/>
          <a:stretch>
            <a:fillRect/>
          </a:stretch>
        </p:blipFill>
        <p:spPr>
          <a:xfrm>
            <a:off x="5639881" y="1106035"/>
            <a:ext cx="6391072" cy="5751965"/>
          </a:xfrm>
          <a:prstGeom prst="rect">
            <a:avLst/>
          </a:prstGeom>
        </p:spPr>
      </p:pic>
    </p:spTree>
    <p:extLst>
      <p:ext uri="{BB962C8B-B14F-4D97-AF65-F5344CB8AC3E}">
        <p14:creationId xmlns:p14="http://schemas.microsoft.com/office/powerpoint/2010/main" val="362447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EBFB-784C-DB39-B21D-0DDDFC869E1F}"/>
              </a:ext>
            </a:extLst>
          </p:cNvPr>
          <p:cNvSpPr>
            <a:spLocks noGrp="1"/>
          </p:cNvSpPr>
          <p:nvPr>
            <p:ph type="title"/>
          </p:nvPr>
        </p:nvSpPr>
        <p:spPr/>
        <p:txBody>
          <a:bodyPr/>
          <a:lstStyle/>
          <a:p>
            <a:r>
              <a:rPr lang="en-US" dirty="0"/>
              <a:t>Truth Maintenance System</a:t>
            </a:r>
          </a:p>
        </p:txBody>
      </p:sp>
      <p:sp>
        <p:nvSpPr>
          <p:cNvPr id="3" name="Content Placeholder 2">
            <a:extLst>
              <a:ext uri="{FF2B5EF4-FFF2-40B4-BE49-F238E27FC236}">
                <a16:creationId xmlns:a16="http://schemas.microsoft.com/office/drawing/2014/main" id="{F0F01A21-2614-E106-FD50-560297964CBF}"/>
              </a:ext>
            </a:extLst>
          </p:cNvPr>
          <p:cNvSpPr>
            <a:spLocks noGrp="1"/>
          </p:cNvSpPr>
          <p:nvPr>
            <p:ph idx="1"/>
          </p:nvPr>
        </p:nvSpPr>
        <p:spPr>
          <a:xfrm>
            <a:off x="406400" y="1117599"/>
            <a:ext cx="11379200" cy="5487481"/>
          </a:xfrm>
        </p:spPr>
        <p:txBody>
          <a:bodyPr/>
          <a:lstStyle/>
          <a:p>
            <a:r>
              <a:rPr lang="en-US" sz="2800" dirty="0"/>
              <a:t>Inferences are supported by evidence</a:t>
            </a:r>
          </a:p>
          <a:p>
            <a:r>
              <a:rPr lang="en-US" sz="2800" dirty="0"/>
              <a:t>Graph-based representation</a:t>
            </a:r>
          </a:p>
          <a:p>
            <a:pPr lvl="1"/>
            <a:r>
              <a:rPr lang="en-US" sz="2400" dirty="0"/>
              <a:t>support </a:t>
            </a:r>
            <a:r>
              <a:rPr lang="en-US" sz="2400" dirty="0">
                <a:solidFill>
                  <a:srgbClr val="C00000"/>
                </a:solidFill>
              </a:rPr>
              <a:t>dependency-directed backtracking</a:t>
            </a:r>
          </a:p>
          <a:p>
            <a:pPr lvl="2"/>
            <a:r>
              <a:rPr lang="en-US" sz="2000" dirty="0"/>
              <a:t>Ability to backtrack directly to the point in the space where the problem occurs, and to make adjustments to the solution at that state.</a:t>
            </a:r>
          </a:p>
          <a:p>
            <a:pPr lvl="2"/>
            <a:r>
              <a:rPr lang="en-US" sz="2000" dirty="0"/>
              <a:t>Avoid re-searching the entire search space.</a:t>
            </a:r>
          </a:p>
          <a:p>
            <a:pPr lvl="2"/>
            <a:r>
              <a:rPr lang="en-US" sz="2000" dirty="0"/>
              <a:t>Simplifies how to make changes when new evidence is introduced or when an assumption is shown to be false</a:t>
            </a:r>
          </a:p>
          <a:p>
            <a:r>
              <a:rPr lang="en-US" sz="2800" dirty="0"/>
              <a:t>Types: </a:t>
            </a:r>
          </a:p>
          <a:p>
            <a:pPr lvl="1"/>
            <a:r>
              <a:rPr lang="en-US" sz="2400" dirty="0"/>
              <a:t>Justification TMS (JTMS) </a:t>
            </a:r>
          </a:p>
          <a:p>
            <a:pPr lvl="1"/>
            <a:r>
              <a:rPr lang="en-US" sz="2400" dirty="0"/>
              <a:t>Assumption-based TMS (ATMS)</a:t>
            </a:r>
          </a:p>
          <a:p>
            <a:pPr lvl="1"/>
            <a:r>
              <a:rPr lang="en-US" sz="2400" dirty="0"/>
              <a:t>Logic-based TMS (LTMS),</a:t>
            </a:r>
          </a:p>
          <a:p>
            <a:pPr lvl="1"/>
            <a:r>
              <a:rPr lang="en-US" sz="2400" dirty="0"/>
              <a:t>Multiple belief reasoners (MBR) </a:t>
            </a:r>
          </a:p>
        </p:txBody>
      </p:sp>
    </p:spTree>
    <p:extLst>
      <p:ext uri="{BB962C8B-B14F-4D97-AF65-F5344CB8AC3E}">
        <p14:creationId xmlns:p14="http://schemas.microsoft.com/office/powerpoint/2010/main" val="183973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F467-765E-530F-7F6F-889A1BFB9066}"/>
              </a:ext>
            </a:extLst>
          </p:cNvPr>
          <p:cNvSpPr>
            <a:spLocks noGrp="1"/>
          </p:cNvSpPr>
          <p:nvPr>
            <p:ph type="title"/>
          </p:nvPr>
        </p:nvSpPr>
        <p:spPr/>
        <p:txBody>
          <a:bodyPr/>
          <a:lstStyle/>
          <a:p>
            <a:r>
              <a:rPr lang="en-US" sz="4400" dirty="0"/>
              <a:t>Justification TMS</a:t>
            </a:r>
            <a:endParaRPr lang="en-US" dirty="0"/>
          </a:p>
        </p:txBody>
      </p:sp>
      <p:sp>
        <p:nvSpPr>
          <p:cNvPr id="3" name="Content Placeholder 2">
            <a:extLst>
              <a:ext uri="{FF2B5EF4-FFF2-40B4-BE49-F238E27FC236}">
                <a16:creationId xmlns:a16="http://schemas.microsoft.com/office/drawing/2014/main" id="{2C6853E7-75BD-0398-B4F5-3840B25F7A11}"/>
              </a:ext>
            </a:extLst>
          </p:cNvPr>
          <p:cNvSpPr>
            <a:spLocks noGrp="1"/>
          </p:cNvSpPr>
          <p:nvPr>
            <p:ph idx="1"/>
          </p:nvPr>
        </p:nvSpPr>
        <p:spPr>
          <a:xfrm>
            <a:off x="406400" y="1397001"/>
            <a:ext cx="11432162" cy="5208079"/>
          </a:xfrm>
        </p:spPr>
        <p:txBody>
          <a:bodyPr/>
          <a:lstStyle/>
          <a:p>
            <a:r>
              <a:rPr lang="en-US" sz="2800" dirty="0"/>
              <a:t>The current status of all inferences/information is labeled by:</a:t>
            </a:r>
          </a:p>
          <a:p>
            <a:pPr lvl="1"/>
            <a:r>
              <a:rPr lang="en-US" sz="2400" dirty="0"/>
              <a:t>IN node: “</a:t>
            </a:r>
            <a:r>
              <a:rPr lang="en-US" sz="2400" dirty="0">
                <a:solidFill>
                  <a:srgbClr val="FF0000"/>
                </a:solidFill>
              </a:rPr>
              <a:t>believed</a:t>
            </a:r>
            <a:r>
              <a:rPr lang="en-US" sz="2400" dirty="0"/>
              <a:t>” (IN does not mean TRUE)</a:t>
            </a:r>
          </a:p>
          <a:p>
            <a:pPr lvl="2"/>
            <a:r>
              <a:rPr lang="en-US" sz="2000" dirty="0"/>
              <a:t>Inference is supported by items that must be true</a:t>
            </a:r>
          </a:p>
          <a:p>
            <a:pPr lvl="1"/>
            <a:r>
              <a:rPr lang="en-US" sz="2400" dirty="0"/>
              <a:t>OUT node: “</a:t>
            </a:r>
            <a:r>
              <a:rPr lang="en-US" sz="2400" dirty="0">
                <a:solidFill>
                  <a:srgbClr val="FF0000"/>
                </a:solidFill>
              </a:rPr>
              <a:t>not believed</a:t>
            </a:r>
            <a:r>
              <a:rPr lang="en-US" sz="2400" dirty="0"/>
              <a:t>”</a:t>
            </a:r>
          </a:p>
          <a:p>
            <a:pPr lvl="2"/>
            <a:r>
              <a:rPr lang="en-US" sz="2000" dirty="0"/>
              <a:t>inference is supported by items that must be false</a:t>
            </a:r>
          </a:p>
        </p:txBody>
      </p:sp>
      <p:graphicFrame>
        <p:nvGraphicFramePr>
          <p:cNvPr id="4" name="Table 4">
            <a:extLst>
              <a:ext uri="{FF2B5EF4-FFF2-40B4-BE49-F238E27FC236}">
                <a16:creationId xmlns:a16="http://schemas.microsoft.com/office/drawing/2014/main" id="{183A3DA2-2054-73F5-582C-F93105012CBA}"/>
              </a:ext>
            </a:extLst>
          </p:cNvPr>
          <p:cNvGraphicFramePr>
            <a:graphicFrameLocks noGrp="1"/>
          </p:cNvGraphicFramePr>
          <p:nvPr>
            <p:extLst>
              <p:ext uri="{D42A27DB-BD31-4B8C-83A1-F6EECF244321}">
                <p14:modId xmlns:p14="http://schemas.microsoft.com/office/powerpoint/2010/main" val="3775586465"/>
              </p:ext>
            </p:extLst>
          </p:nvPr>
        </p:nvGraphicFramePr>
        <p:xfrm>
          <a:off x="1536971" y="4089399"/>
          <a:ext cx="7076331" cy="1371600"/>
        </p:xfrm>
        <a:graphic>
          <a:graphicData uri="http://schemas.openxmlformats.org/drawingml/2006/table">
            <a:tbl>
              <a:tblPr firstRow="1" bandRow="1">
                <a:tableStyleId>{5940675A-B579-460E-94D1-54222C63F5DA}</a:tableStyleId>
              </a:tblPr>
              <a:tblGrid>
                <a:gridCol w="2358777">
                  <a:extLst>
                    <a:ext uri="{9D8B030D-6E8A-4147-A177-3AD203B41FA5}">
                      <a16:colId xmlns:a16="http://schemas.microsoft.com/office/drawing/2014/main" val="532506114"/>
                    </a:ext>
                  </a:extLst>
                </a:gridCol>
                <a:gridCol w="2358777">
                  <a:extLst>
                    <a:ext uri="{9D8B030D-6E8A-4147-A177-3AD203B41FA5}">
                      <a16:colId xmlns:a16="http://schemas.microsoft.com/office/drawing/2014/main" val="193449874"/>
                    </a:ext>
                  </a:extLst>
                </a:gridCol>
                <a:gridCol w="2358777">
                  <a:extLst>
                    <a:ext uri="{9D8B030D-6E8A-4147-A177-3AD203B41FA5}">
                      <a16:colId xmlns:a16="http://schemas.microsoft.com/office/drawing/2014/main" val="1068535990"/>
                    </a:ext>
                  </a:extLst>
                </a:gridCol>
              </a:tblGrid>
              <a:tr h="370840">
                <a:tc>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IN</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OUT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374500"/>
                  </a:ext>
                </a:extLst>
              </a:tr>
              <a:tr h="370840">
                <a:tc>
                  <a:txBody>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(not </a:t>
                      </a: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IN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Contradiction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ea typeface="Calibri" panose="020F0502020204030204" pitchFamily="34" charset="0"/>
                          <a:cs typeface="Calibri" panose="020F0502020204030204" pitchFamily="34" charset="0"/>
                        </a:rPr>
                        <a:t>not </a:t>
                      </a: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3835149"/>
                  </a:ext>
                </a:extLst>
              </a:tr>
              <a:tr h="370840">
                <a:tc>
                  <a:txBody>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(not </a:t>
                      </a: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OUT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Don’t know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4372369"/>
                  </a:ext>
                </a:extLst>
              </a:tr>
            </a:tbl>
          </a:graphicData>
        </a:graphic>
      </p:graphicFrame>
    </p:spTree>
    <p:extLst>
      <p:ext uri="{BB962C8B-B14F-4D97-AF65-F5344CB8AC3E}">
        <p14:creationId xmlns:p14="http://schemas.microsoft.com/office/powerpoint/2010/main" val="401833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1078-D90F-01FD-3270-E7296CC5B797}"/>
              </a:ext>
            </a:extLst>
          </p:cNvPr>
          <p:cNvSpPr>
            <a:spLocks noGrp="1"/>
          </p:cNvSpPr>
          <p:nvPr>
            <p:ph type="title"/>
          </p:nvPr>
        </p:nvSpPr>
        <p:spPr/>
        <p:txBody>
          <a:bodyPr/>
          <a:lstStyle/>
          <a:p>
            <a:r>
              <a:rPr lang="en-US" dirty="0"/>
              <a:t>JTMS Justification</a:t>
            </a:r>
          </a:p>
        </p:txBody>
      </p:sp>
      <p:sp>
        <p:nvSpPr>
          <p:cNvPr id="3" name="Content Placeholder 2">
            <a:extLst>
              <a:ext uri="{FF2B5EF4-FFF2-40B4-BE49-F238E27FC236}">
                <a16:creationId xmlns:a16="http://schemas.microsoft.com/office/drawing/2014/main" id="{472A71C3-0CF5-0113-C9EB-9F3A0315DA09}"/>
              </a:ext>
            </a:extLst>
          </p:cNvPr>
          <p:cNvSpPr>
            <a:spLocks noGrp="1"/>
          </p:cNvSpPr>
          <p:nvPr>
            <p:ph idx="1"/>
          </p:nvPr>
        </p:nvSpPr>
        <p:spPr>
          <a:xfrm>
            <a:off x="406400" y="3220397"/>
            <a:ext cx="11379200" cy="2393176"/>
          </a:xfrm>
        </p:spPr>
        <p:txBody>
          <a:bodyPr/>
          <a:lstStyle/>
          <a:p>
            <a:pPr>
              <a:lnSpc>
                <a:spcPct val="90000"/>
              </a:lnSpc>
            </a:pPr>
            <a:r>
              <a:rPr lang="en-US" altLang="en-US" sz="2800" i="0" dirty="0"/>
              <a:t>Here N1 and N2 are the </a:t>
            </a:r>
            <a:r>
              <a:rPr lang="en-US" altLang="en-US" sz="2800" dirty="0"/>
              <a:t>antecedents</a:t>
            </a:r>
            <a:r>
              <a:rPr lang="en-US" altLang="en-US" sz="2800" i="0" dirty="0"/>
              <a:t> of justification, J1, and N3 is the </a:t>
            </a:r>
            <a:r>
              <a:rPr lang="en-US" altLang="en-US" sz="2800" dirty="0"/>
              <a:t>consequent</a:t>
            </a:r>
            <a:r>
              <a:rPr lang="en-US" altLang="en-US" sz="2800" i="0" dirty="0"/>
              <a:t>.</a:t>
            </a:r>
          </a:p>
          <a:p>
            <a:pPr>
              <a:lnSpc>
                <a:spcPct val="90000"/>
              </a:lnSpc>
            </a:pPr>
            <a:r>
              <a:rPr lang="en-US" altLang="en-US" sz="2800" i="0" dirty="0"/>
              <a:t>A justification is </a:t>
            </a:r>
            <a:r>
              <a:rPr lang="en-US" altLang="en-US" sz="2800" i="0" u="sng" dirty="0"/>
              <a:t>valid</a:t>
            </a:r>
            <a:r>
              <a:rPr lang="en-US" altLang="en-US" sz="2800" i="0" dirty="0"/>
              <a:t> if its antecedents are: IN.</a:t>
            </a:r>
          </a:p>
          <a:p>
            <a:pPr>
              <a:lnSpc>
                <a:spcPct val="90000"/>
              </a:lnSpc>
            </a:pPr>
            <a:endParaRPr lang="en-US" altLang="en-US" sz="2400" dirty="0"/>
          </a:p>
          <a:p>
            <a:r>
              <a:rPr lang="en-US" sz="2800" dirty="0"/>
              <a:t>There are two types of justification</a:t>
            </a:r>
          </a:p>
          <a:p>
            <a:pPr lvl="1"/>
            <a:r>
              <a:rPr lang="en-US" sz="2400" dirty="0"/>
              <a:t>Support list (SL): (SL &lt;in-node&gt; &lt;out-node&gt;)</a:t>
            </a:r>
          </a:p>
          <a:p>
            <a:pPr lvl="1"/>
            <a:r>
              <a:rPr lang="en-US" sz="2400" dirty="0"/>
              <a:t>Conditional proofs (CP): (CP &lt;consequent&gt; &lt;in-hypothesis&gt; &lt;out-hypothesis&gt;)</a:t>
            </a:r>
          </a:p>
          <a:p>
            <a:pPr>
              <a:lnSpc>
                <a:spcPct val="90000"/>
              </a:lnSpc>
            </a:pPr>
            <a:endParaRPr lang="en-US" altLang="en-US" sz="2400" i="0" dirty="0"/>
          </a:p>
          <a:p>
            <a:pPr>
              <a:lnSpc>
                <a:spcPct val="90000"/>
              </a:lnSpc>
            </a:pPr>
            <a:endParaRPr lang="en-US" sz="2400" dirty="0"/>
          </a:p>
        </p:txBody>
      </p:sp>
      <p:sp>
        <p:nvSpPr>
          <p:cNvPr id="4" name="Oval 4">
            <a:extLst>
              <a:ext uri="{FF2B5EF4-FFF2-40B4-BE49-F238E27FC236}">
                <a16:creationId xmlns:a16="http://schemas.microsoft.com/office/drawing/2014/main" id="{7463CD4D-DEC7-9023-6121-06AA0A19136F}"/>
              </a:ext>
            </a:extLst>
          </p:cNvPr>
          <p:cNvSpPr>
            <a:spLocks noChangeArrowheads="1"/>
          </p:cNvSpPr>
          <p:nvPr/>
        </p:nvSpPr>
        <p:spPr bwMode="auto">
          <a:xfrm>
            <a:off x="3310377" y="1568045"/>
            <a:ext cx="1003300" cy="584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5">
            <a:extLst>
              <a:ext uri="{FF2B5EF4-FFF2-40B4-BE49-F238E27FC236}">
                <a16:creationId xmlns:a16="http://schemas.microsoft.com/office/drawing/2014/main" id="{13C0AE51-4155-25FD-29B9-47674C40E611}"/>
              </a:ext>
            </a:extLst>
          </p:cNvPr>
          <p:cNvSpPr>
            <a:spLocks noChangeArrowheads="1"/>
          </p:cNvSpPr>
          <p:nvPr/>
        </p:nvSpPr>
        <p:spPr bwMode="auto">
          <a:xfrm>
            <a:off x="7564877" y="1923645"/>
            <a:ext cx="1003300" cy="584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6">
            <a:extLst>
              <a:ext uri="{FF2B5EF4-FFF2-40B4-BE49-F238E27FC236}">
                <a16:creationId xmlns:a16="http://schemas.microsoft.com/office/drawing/2014/main" id="{7BC7647E-215C-2274-437B-74A01DF4CBB3}"/>
              </a:ext>
            </a:extLst>
          </p:cNvPr>
          <p:cNvSpPr>
            <a:spLocks noChangeArrowheads="1"/>
          </p:cNvSpPr>
          <p:nvPr/>
        </p:nvSpPr>
        <p:spPr bwMode="auto">
          <a:xfrm>
            <a:off x="3297677" y="2342745"/>
            <a:ext cx="1003300" cy="584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7">
            <a:extLst>
              <a:ext uri="{FF2B5EF4-FFF2-40B4-BE49-F238E27FC236}">
                <a16:creationId xmlns:a16="http://schemas.microsoft.com/office/drawing/2014/main" id="{DB5511E2-68BE-9F03-709B-AE32B132DFF8}"/>
              </a:ext>
            </a:extLst>
          </p:cNvPr>
          <p:cNvSpPr>
            <a:spLocks noChangeShapeType="1"/>
          </p:cNvSpPr>
          <p:nvPr/>
        </p:nvSpPr>
        <p:spPr bwMode="auto">
          <a:xfrm>
            <a:off x="5596377" y="1771245"/>
            <a:ext cx="0" cy="965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a:extLst>
              <a:ext uri="{FF2B5EF4-FFF2-40B4-BE49-F238E27FC236}">
                <a16:creationId xmlns:a16="http://schemas.microsoft.com/office/drawing/2014/main" id="{03FA4A13-2304-E9E0-1F3E-8C74E55A9277}"/>
              </a:ext>
            </a:extLst>
          </p:cNvPr>
          <p:cNvSpPr>
            <a:spLocks noChangeShapeType="1"/>
          </p:cNvSpPr>
          <p:nvPr/>
        </p:nvSpPr>
        <p:spPr bwMode="auto">
          <a:xfrm>
            <a:off x="5596377" y="1771245"/>
            <a:ext cx="431800" cy="46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a:extLst>
              <a:ext uri="{FF2B5EF4-FFF2-40B4-BE49-F238E27FC236}">
                <a16:creationId xmlns:a16="http://schemas.microsoft.com/office/drawing/2014/main" id="{BE292D68-58C0-7110-5D8D-8D6427705A1B}"/>
              </a:ext>
            </a:extLst>
          </p:cNvPr>
          <p:cNvSpPr>
            <a:spLocks noChangeShapeType="1"/>
          </p:cNvSpPr>
          <p:nvPr/>
        </p:nvSpPr>
        <p:spPr bwMode="auto">
          <a:xfrm flipH="1">
            <a:off x="5596377" y="2228445"/>
            <a:ext cx="419100" cy="46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a:extLst>
              <a:ext uri="{FF2B5EF4-FFF2-40B4-BE49-F238E27FC236}">
                <a16:creationId xmlns:a16="http://schemas.microsoft.com/office/drawing/2014/main" id="{3ACD7A25-57BA-6354-343B-43D473A68DC6}"/>
              </a:ext>
            </a:extLst>
          </p:cNvPr>
          <p:cNvSpPr>
            <a:spLocks noChangeShapeType="1"/>
          </p:cNvSpPr>
          <p:nvPr/>
        </p:nvSpPr>
        <p:spPr bwMode="auto">
          <a:xfrm>
            <a:off x="6015477" y="2228445"/>
            <a:ext cx="1549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a:extLst>
              <a:ext uri="{FF2B5EF4-FFF2-40B4-BE49-F238E27FC236}">
                <a16:creationId xmlns:a16="http://schemas.microsoft.com/office/drawing/2014/main" id="{47B46BAB-A285-2F62-794C-DDA74949EBDE}"/>
              </a:ext>
            </a:extLst>
          </p:cNvPr>
          <p:cNvSpPr>
            <a:spLocks noChangeShapeType="1"/>
          </p:cNvSpPr>
          <p:nvPr/>
        </p:nvSpPr>
        <p:spPr bwMode="auto">
          <a:xfrm>
            <a:off x="4313677" y="1860145"/>
            <a:ext cx="127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a:extLst>
              <a:ext uri="{FF2B5EF4-FFF2-40B4-BE49-F238E27FC236}">
                <a16:creationId xmlns:a16="http://schemas.microsoft.com/office/drawing/2014/main" id="{88C9738D-2347-7CFE-2F9A-7322CA2433EB}"/>
              </a:ext>
            </a:extLst>
          </p:cNvPr>
          <p:cNvSpPr>
            <a:spLocks noChangeShapeType="1"/>
          </p:cNvSpPr>
          <p:nvPr/>
        </p:nvSpPr>
        <p:spPr bwMode="auto">
          <a:xfrm flipH="1">
            <a:off x="4300977" y="2609445"/>
            <a:ext cx="1295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a:extLst>
              <a:ext uri="{FF2B5EF4-FFF2-40B4-BE49-F238E27FC236}">
                <a16:creationId xmlns:a16="http://schemas.microsoft.com/office/drawing/2014/main" id="{C14BF221-B6D4-BC75-B388-FF7514D67ADF}"/>
              </a:ext>
            </a:extLst>
          </p:cNvPr>
          <p:cNvSpPr txBox="1">
            <a:spLocks noChangeArrowheads="1"/>
          </p:cNvSpPr>
          <p:nvPr/>
        </p:nvSpPr>
        <p:spPr bwMode="auto">
          <a:xfrm>
            <a:off x="3573902" y="167917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dirty="0"/>
              <a:t>N1</a:t>
            </a:r>
          </a:p>
        </p:txBody>
      </p:sp>
      <p:sp>
        <p:nvSpPr>
          <p:cNvPr id="14" name="Text Box 14">
            <a:extLst>
              <a:ext uri="{FF2B5EF4-FFF2-40B4-BE49-F238E27FC236}">
                <a16:creationId xmlns:a16="http://schemas.microsoft.com/office/drawing/2014/main" id="{3EF477B1-6DA4-04CB-C40D-F7F1C5841F29}"/>
              </a:ext>
            </a:extLst>
          </p:cNvPr>
          <p:cNvSpPr txBox="1">
            <a:spLocks noChangeArrowheads="1"/>
          </p:cNvSpPr>
          <p:nvPr/>
        </p:nvSpPr>
        <p:spPr bwMode="auto">
          <a:xfrm>
            <a:off x="3586602" y="247927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dirty="0"/>
              <a:t>N2</a:t>
            </a:r>
          </a:p>
        </p:txBody>
      </p:sp>
      <p:sp>
        <p:nvSpPr>
          <p:cNvPr id="15" name="Text Box 15">
            <a:extLst>
              <a:ext uri="{FF2B5EF4-FFF2-40B4-BE49-F238E27FC236}">
                <a16:creationId xmlns:a16="http://schemas.microsoft.com/office/drawing/2014/main" id="{6209822E-0033-E86D-0C51-3AE2D07B4320}"/>
              </a:ext>
            </a:extLst>
          </p:cNvPr>
          <p:cNvSpPr txBox="1">
            <a:spLocks noChangeArrowheads="1"/>
          </p:cNvSpPr>
          <p:nvPr/>
        </p:nvSpPr>
        <p:spPr bwMode="auto">
          <a:xfrm>
            <a:off x="7866502" y="2034770"/>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N3</a:t>
            </a:r>
          </a:p>
        </p:txBody>
      </p:sp>
      <p:sp>
        <p:nvSpPr>
          <p:cNvPr id="16" name="Text Box 16">
            <a:extLst>
              <a:ext uri="{FF2B5EF4-FFF2-40B4-BE49-F238E27FC236}">
                <a16:creationId xmlns:a16="http://schemas.microsoft.com/office/drawing/2014/main" id="{BA4BBA72-E00E-402A-B9F5-824307D8D5B9}"/>
              </a:ext>
            </a:extLst>
          </p:cNvPr>
          <p:cNvSpPr txBox="1">
            <a:spLocks noChangeArrowheads="1"/>
          </p:cNvSpPr>
          <p:nvPr/>
        </p:nvSpPr>
        <p:spPr bwMode="auto">
          <a:xfrm>
            <a:off x="5567802" y="2060170"/>
            <a:ext cx="398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J1</a:t>
            </a:r>
          </a:p>
        </p:txBody>
      </p:sp>
    </p:spTree>
    <p:extLst>
      <p:ext uri="{BB962C8B-B14F-4D97-AF65-F5344CB8AC3E}">
        <p14:creationId xmlns:p14="http://schemas.microsoft.com/office/powerpoint/2010/main" val="163242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504A-FDE9-D34C-F99D-AE00D33122BA}"/>
              </a:ext>
            </a:extLst>
          </p:cNvPr>
          <p:cNvSpPr>
            <a:spLocks noGrp="1"/>
          </p:cNvSpPr>
          <p:nvPr>
            <p:ph type="title"/>
          </p:nvPr>
        </p:nvSpPr>
        <p:spPr>
          <a:xfrm>
            <a:off x="722312" y="4406901"/>
            <a:ext cx="7857484" cy="1362075"/>
          </a:xfrm>
        </p:spPr>
        <p:txBody>
          <a:bodyPr/>
          <a:lstStyle/>
          <a:p>
            <a:r>
              <a:rPr lang="en-US" dirty="0"/>
              <a:t>Non-Monotonic Reasoning</a:t>
            </a:r>
            <a:br>
              <a:rPr lang="en-US" dirty="0"/>
            </a:br>
            <a:r>
              <a:rPr lang="en-US" sz="2800" b="0" cap="none" dirty="0"/>
              <a:t>Automated reasoning in the absence of complete knowledge about the world</a:t>
            </a:r>
            <a:endParaRPr lang="en-US" b="0" dirty="0"/>
          </a:p>
        </p:txBody>
      </p:sp>
      <p:sp>
        <p:nvSpPr>
          <p:cNvPr id="3" name="Text Placeholder 2">
            <a:extLst>
              <a:ext uri="{FF2B5EF4-FFF2-40B4-BE49-F238E27FC236}">
                <a16:creationId xmlns:a16="http://schemas.microsoft.com/office/drawing/2014/main" id="{7DFDD2AA-3B85-63B5-BF6E-95C41B5FD611}"/>
              </a:ext>
            </a:extLst>
          </p:cNvPr>
          <p:cNvSpPr>
            <a:spLocks noGrp="1"/>
          </p:cNvSpPr>
          <p:nvPr>
            <p:ph type="body" idx="1"/>
          </p:nvPr>
        </p:nvSpPr>
        <p:spPr/>
        <p:txBody>
          <a:bodyPr/>
          <a:lstStyle/>
          <a:p>
            <a:r>
              <a:rPr lang="en-US" sz="3200" dirty="0"/>
              <a:t>ARTIFICIAL INTELLIGENCE</a:t>
            </a:r>
          </a:p>
        </p:txBody>
      </p:sp>
    </p:spTree>
    <p:extLst>
      <p:ext uri="{BB962C8B-B14F-4D97-AF65-F5344CB8AC3E}">
        <p14:creationId xmlns:p14="http://schemas.microsoft.com/office/powerpoint/2010/main" val="167059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F467-765E-530F-7F6F-889A1BFB9066}"/>
              </a:ext>
            </a:extLst>
          </p:cNvPr>
          <p:cNvSpPr>
            <a:spLocks noGrp="1"/>
          </p:cNvSpPr>
          <p:nvPr>
            <p:ph type="title"/>
          </p:nvPr>
        </p:nvSpPr>
        <p:spPr/>
        <p:txBody>
          <a:bodyPr/>
          <a:lstStyle/>
          <a:p>
            <a:r>
              <a:rPr lang="en-US" sz="4400" dirty="0"/>
              <a:t>Justification TMS</a:t>
            </a:r>
            <a:endParaRPr lang="en-US" dirty="0"/>
          </a:p>
        </p:txBody>
      </p:sp>
      <p:sp>
        <p:nvSpPr>
          <p:cNvPr id="3" name="Content Placeholder 2">
            <a:extLst>
              <a:ext uri="{FF2B5EF4-FFF2-40B4-BE49-F238E27FC236}">
                <a16:creationId xmlns:a16="http://schemas.microsoft.com/office/drawing/2014/main" id="{2C6853E7-75BD-0398-B4F5-3840B25F7A11}"/>
              </a:ext>
            </a:extLst>
          </p:cNvPr>
          <p:cNvSpPr>
            <a:spLocks noGrp="1"/>
          </p:cNvSpPr>
          <p:nvPr>
            <p:ph idx="1"/>
          </p:nvPr>
        </p:nvSpPr>
        <p:spPr>
          <a:xfrm>
            <a:off x="406400" y="1397001"/>
            <a:ext cx="11432162" cy="5208079"/>
          </a:xfrm>
        </p:spPr>
        <p:txBody>
          <a:bodyPr/>
          <a:lstStyle/>
          <a:p>
            <a:r>
              <a:rPr lang="en-US" sz="2800" dirty="0"/>
              <a:t>The current status of all inferences/information is labeled by:</a:t>
            </a:r>
          </a:p>
          <a:p>
            <a:pPr lvl="1"/>
            <a:r>
              <a:rPr lang="en-US" sz="2400" dirty="0"/>
              <a:t>IN node:</a:t>
            </a:r>
          </a:p>
          <a:p>
            <a:pPr lvl="2"/>
            <a:r>
              <a:rPr lang="en-US" sz="2000" dirty="0"/>
              <a:t>Nodes (information) are active</a:t>
            </a:r>
          </a:p>
          <a:p>
            <a:pPr lvl="2"/>
            <a:r>
              <a:rPr lang="en-US" sz="2000" dirty="0"/>
              <a:t>Inference is supported by items that must be true</a:t>
            </a:r>
          </a:p>
          <a:p>
            <a:pPr lvl="1"/>
            <a:r>
              <a:rPr lang="en-US" sz="2400" dirty="0"/>
              <a:t>OUT node: </a:t>
            </a:r>
          </a:p>
          <a:p>
            <a:pPr lvl="2"/>
            <a:r>
              <a:rPr lang="en-US" sz="2000" dirty="0"/>
              <a:t>nodes have to be retracted from the current reasoning space</a:t>
            </a:r>
          </a:p>
          <a:p>
            <a:pPr lvl="2"/>
            <a:r>
              <a:rPr lang="en-US" sz="2000" dirty="0"/>
              <a:t>inference is supported by items that must be false</a:t>
            </a:r>
          </a:p>
          <a:p>
            <a:r>
              <a:rPr lang="en-US" sz="2800" dirty="0"/>
              <a:t>There are two types of justification</a:t>
            </a:r>
          </a:p>
          <a:p>
            <a:pPr lvl="1"/>
            <a:r>
              <a:rPr lang="en-US" sz="2400" dirty="0"/>
              <a:t>Support list (SL): (SL &lt;in-node&gt; &lt;out-node&gt;)</a:t>
            </a:r>
          </a:p>
          <a:p>
            <a:pPr lvl="1"/>
            <a:r>
              <a:rPr lang="en-US" sz="2400" dirty="0"/>
              <a:t>Conditional proofs (CP): (CP &lt;consequent&gt; &lt;in-hypothesis&gt; &lt;out-hypothesis&gt;)</a:t>
            </a:r>
          </a:p>
        </p:txBody>
      </p:sp>
    </p:spTree>
    <p:extLst>
      <p:ext uri="{BB962C8B-B14F-4D97-AF65-F5344CB8AC3E}">
        <p14:creationId xmlns:p14="http://schemas.microsoft.com/office/powerpoint/2010/main" val="192654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0FB4-EDD3-49D3-A9DE-1FB7D9C6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AA0BE-9B98-A418-EC0B-4D6C002F3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798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F301-0367-409B-D061-10890184A3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D64AB09-646C-30BD-2947-74FC94F978EA}"/>
              </a:ext>
            </a:extLst>
          </p:cNvPr>
          <p:cNvSpPr>
            <a:spLocks noGrp="1"/>
          </p:cNvSpPr>
          <p:nvPr>
            <p:ph idx="1"/>
          </p:nvPr>
        </p:nvSpPr>
        <p:spPr/>
        <p:txBody>
          <a:bodyPr/>
          <a:lstStyle/>
          <a:p>
            <a:pPr marL="0" indent="0" algn="just">
              <a:buNone/>
            </a:pPr>
            <a:r>
              <a:rPr lang="en-US" sz="2400" dirty="0" err="1"/>
              <a:t>Mita</a:t>
            </a:r>
            <a:r>
              <a:rPr lang="en-US" sz="2400" dirty="0"/>
              <a:t> likes to accompany her husband when buying some household items in the market place, located at </a:t>
            </a:r>
            <a:r>
              <a:rPr lang="en-US" sz="2400" dirty="0" err="1"/>
              <a:t>Gariahat</a:t>
            </a:r>
            <a:r>
              <a:rPr lang="en-US" sz="2400" dirty="0"/>
              <a:t> in Calcutta. Further, she prefers to visit the market next Monday evening, since the crowd is normally less on Monday evenings. However, on Saturday it was learnt that the market offers a special rebate on a few items, starting next Monday. So, </a:t>
            </a:r>
            <a:r>
              <a:rPr lang="en-US" sz="2400" dirty="0" err="1"/>
              <a:t>Mita</a:t>
            </a:r>
            <a:r>
              <a:rPr lang="en-US" sz="2400" dirty="0"/>
              <a:t> revised her decision not to go to the market this Monday and selects the next Monday for her visit. Later it was found that her husband had an official emergency meeting on the next Monday evening and accordingly </a:t>
            </a:r>
            <a:r>
              <a:rPr lang="en-US" sz="2400" dirty="0" err="1"/>
              <a:t>Mita</a:t>
            </a:r>
            <a:r>
              <a:rPr lang="en-US" sz="2400" dirty="0"/>
              <a:t> had to postpone her visit on that evening. Later, the time of the emergency meeting was shifted to an early date and </a:t>
            </a:r>
            <a:r>
              <a:rPr lang="en-US" sz="2400" dirty="0" err="1"/>
              <a:t>Mita</a:t>
            </a:r>
            <a:r>
              <a:rPr lang="en-US" sz="2400" dirty="0"/>
              <a:t> happily agreed to visit the market with her husband the next Monday evening.</a:t>
            </a:r>
          </a:p>
        </p:txBody>
      </p:sp>
    </p:spTree>
    <p:extLst>
      <p:ext uri="{BB962C8B-B14F-4D97-AF65-F5344CB8AC3E}">
        <p14:creationId xmlns:p14="http://schemas.microsoft.com/office/powerpoint/2010/main" val="418493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5DB4-C3B5-F9C1-E1FA-BE336F4C923D}"/>
              </a:ext>
            </a:extLst>
          </p:cNvPr>
          <p:cNvSpPr>
            <a:spLocks noGrp="1"/>
          </p:cNvSpPr>
          <p:nvPr>
            <p:ph type="title"/>
          </p:nvPr>
        </p:nvSpPr>
        <p:spPr/>
        <p:txBody>
          <a:bodyPr/>
          <a:lstStyle/>
          <a:p>
            <a:r>
              <a:rPr lang="en-US" dirty="0"/>
              <a:t>Given</a:t>
            </a:r>
          </a:p>
        </p:txBody>
      </p:sp>
      <p:sp>
        <p:nvSpPr>
          <p:cNvPr id="3" name="Content Placeholder 2">
            <a:extLst>
              <a:ext uri="{FF2B5EF4-FFF2-40B4-BE49-F238E27FC236}">
                <a16:creationId xmlns:a16="http://schemas.microsoft.com/office/drawing/2014/main" id="{5233F39E-BB1F-AAF8-CF8E-5E41BAD7B227}"/>
              </a:ext>
            </a:extLst>
          </p:cNvPr>
          <p:cNvSpPr>
            <a:spLocks noGrp="1"/>
          </p:cNvSpPr>
          <p:nvPr>
            <p:ph idx="1"/>
          </p:nvPr>
        </p:nvSpPr>
        <p:spPr/>
        <p:txBody>
          <a:bodyPr/>
          <a:lstStyle/>
          <a:p>
            <a:r>
              <a:rPr lang="en-US" sz="2400" dirty="0"/>
              <a:t>Knowledge Base: </a:t>
            </a:r>
          </a:p>
          <a:p>
            <a:pPr lvl="1"/>
            <a:r>
              <a:rPr lang="en-US" sz="2000" dirty="0"/>
              <a:t>PR1: Crowd-is (large, at-market, at-time-T) </a:t>
            </a:r>
            <a:r>
              <a:rPr lang="el-GR" sz="2000" dirty="0"/>
              <a:t>⇒</a:t>
            </a:r>
            <a:r>
              <a:rPr lang="en-US" sz="2000" dirty="0"/>
              <a:t> ¬Visits ( Wife, market, at-time-T)</a:t>
            </a:r>
          </a:p>
          <a:p>
            <a:pPr lvl="1"/>
            <a:r>
              <a:rPr lang="en-US" sz="2000" dirty="0"/>
              <a:t>PR2: Visits (Wife, market-at-time-T) </a:t>
            </a:r>
            <a:r>
              <a:rPr lang="el-GR" sz="2000" dirty="0"/>
              <a:t>⇒</a:t>
            </a:r>
            <a:r>
              <a:rPr lang="en-US" sz="2000" dirty="0"/>
              <a:t> Accompanies (Husband, Wife, at-time-T)</a:t>
            </a:r>
          </a:p>
          <a:p>
            <a:pPr lvl="1"/>
            <a:r>
              <a:rPr lang="en-US" sz="2000" dirty="0"/>
              <a:t>PR3: Offers (market, rebate, at-time -T) </a:t>
            </a:r>
            <a:r>
              <a:rPr lang="el-GR" sz="2000" dirty="0"/>
              <a:t>⇒</a:t>
            </a:r>
            <a:r>
              <a:rPr lang="en-US" sz="2000" dirty="0"/>
              <a:t> Crowd-is (large, at-market, at-time-T)</a:t>
            </a:r>
          </a:p>
          <a:p>
            <a:pPr lvl="1"/>
            <a:r>
              <a:rPr lang="en-US" sz="2000" dirty="0"/>
              <a:t>PR4: Has-Official-meeting (Husband, at-time-T) </a:t>
            </a:r>
            <a:r>
              <a:rPr lang="el-GR" sz="2000" dirty="0"/>
              <a:t>⇒</a:t>
            </a:r>
            <a:r>
              <a:rPr lang="en-US" sz="2000" dirty="0"/>
              <a:t> ¬ Accompany (Husband, Wife, at-time-T)</a:t>
            </a:r>
          </a:p>
          <a:p>
            <a:pPr lvl="1"/>
            <a:r>
              <a:rPr lang="en-US" sz="2000" dirty="0"/>
              <a:t>PR5: ¬Visits (Wife, market, Monday-evening) </a:t>
            </a:r>
            <a:r>
              <a:rPr lang="el-GR" sz="2000" dirty="0"/>
              <a:t>⇒</a:t>
            </a:r>
            <a:r>
              <a:rPr lang="en-US" sz="2000" dirty="0"/>
              <a:t> Visits (Wife, market, next-Monday-evening).</a:t>
            </a:r>
          </a:p>
          <a:p>
            <a:endParaRPr lang="en-US" sz="2400" dirty="0"/>
          </a:p>
          <a:p>
            <a:r>
              <a:rPr lang="en-US" sz="2400" dirty="0"/>
              <a:t>Database: </a:t>
            </a:r>
          </a:p>
          <a:p>
            <a:pPr marL="914365" lvl="1" indent="-457200">
              <a:buFont typeface="+mj-lt"/>
              <a:buAutoNum type="arabicPeriod"/>
            </a:pPr>
            <a:r>
              <a:rPr lang="en-US" sz="2000" dirty="0"/>
              <a:t>Offers (market, rebate, Monday-evening)</a:t>
            </a:r>
          </a:p>
          <a:p>
            <a:pPr marL="914365" lvl="1" indent="-457200">
              <a:buFont typeface="+mj-lt"/>
              <a:buAutoNum type="arabicPeriod"/>
            </a:pPr>
            <a:r>
              <a:rPr lang="en-US" sz="2000" dirty="0"/>
              <a:t>Has-Official-meeting (Husband, next-Monday-evening)</a:t>
            </a:r>
          </a:p>
          <a:p>
            <a:pPr marL="914365" lvl="1" indent="-457200">
              <a:buFont typeface="+mj-lt"/>
              <a:buAutoNum type="arabicPeriod"/>
            </a:pPr>
            <a:r>
              <a:rPr lang="en-US" sz="2000" dirty="0"/>
              <a:t>Meeting-shifted (from, next-Monday-evening)</a:t>
            </a:r>
          </a:p>
        </p:txBody>
      </p:sp>
    </p:spTree>
    <p:extLst>
      <p:ext uri="{BB962C8B-B14F-4D97-AF65-F5344CB8AC3E}">
        <p14:creationId xmlns:p14="http://schemas.microsoft.com/office/powerpoint/2010/main" val="316093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6E89-5D0E-0772-18E5-E129EDFB3D85}"/>
              </a:ext>
            </a:extLst>
          </p:cNvPr>
          <p:cNvSpPr>
            <a:spLocks noGrp="1"/>
          </p:cNvSpPr>
          <p:nvPr>
            <p:ph type="title"/>
          </p:nvPr>
        </p:nvSpPr>
        <p:spPr/>
        <p:txBody>
          <a:bodyPr/>
          <a:lstStyle/>
          <a:p>
            <a:r>
              <a:rPr lang="en-US" dirty="0"/>
              <a:t>JTMS Trace</a:t>
            </a:r>
          </a:p>
        </p:txBody>
      </p:sp>
      <p:sp>
        <p:nvSpPr>
          <p:cNvPr id="3" name="Content Placeholder 2">
            <a:extLst>
              <a:ext uri="{FF2B5EF4-FFF2-40B4-BE49-F238E27FC236}">
                <a16:creationId xmlns:a16="http://schemas.microsoft.com/office/drawing/2014/main" id="{350F2D6D-916E-C786-CE62-AD9134335684}"/>
              </a:ext>
            </a:extLst>
          </p:cNvPr>
          <p:cNvSpPr>
            <a:spLocks noGrp="1"/>
          </p:cNvSpPr>
          <p:nvPr>
            <p:ph idx="1"/>
          </p:nvPr>
        </p:nvSpPr>
        <p:spPr>
          <a:xfrm>
            <a:off x="406400" y="1117600"/>
            <a:ext cx="11379200" cy="5575030"/>
          </a:xfrm>
        </p:spPr>
        <p:txBody>
          <a:bodyPr/>
          <a:lstStyle/>
          <a:p>
            <a:pPr marL="0" indent="0">
              <a:buNone/>
            </a:pPr>
            <a:r>
              <a:rPr lang="en-US" sz="2000" dirty="0"/>
              <a:t>Node 		Status 		Meaning 				SL / CP</a:t>
            </a:r>
          </a:p>
          <a:p>
            <a:pPr marL="0" indent="0">
              <a:buNone/>
            </a:pPr>
            <a:r>
              <a:rPr lang="en-US" sz="2000" dirty="0"/>
              <a:t>n1 		IN 	Offers (mar, </a:t>
            </a:r>
            <a:r>
              <a:rPr lang="en-US" sz="2000" dirty="0" err="1"/>
              <a:t>reb</a:t>
            </a:r>
            <a:r>
              <a:rPr lang="en-US" sz="2000" dirty="0"/>
              <a:t>, </a:t>
            </a:r>
            <a:r>
              <a:rPr lang="en-US" sz="2000" dirty="0" err="1"/>
              <a:t>mon</a:t>
            </a:r>
            <a:r>
              <a:rPr lang="en-US" sz="2000" dirty="0"/>
              <a:t>-eve) 			(SL ( ) ( ))</a:t>
            </a:r>
          </a:p>
          <a:p>
            <a:pPr marL="0" indent="0">
              <a:buNone/>
            </a:pPr>
            <a:r>
              <a:rPr lang="en-US" sz="2000" dirty="0"/>
              <a:t>n2 		IN 	Crowd-is (lar, at-mar, </a:t>
            </a:r>
            <a:r>
              <a:rPr lang="en-US" sz="2000" dirty="0" err="1"/>
              <a:t>mon</a:t>
            </a:r>
            <a:r>
              <a:rPr lang="en-US" sz="2000" dirty="0"/>
              <a:t>-eve) 			(SL(n1) ( ))</a:t>
            </a:r>
          </a:p>
          <a:p>
            <a:pPr marL="0" indent="0">
              <a:buNone/>
            </a:pPr>
            <a:r>
              <a:rPr lang="en-US" sz="2000" dirty="0"/>
              <a:t>n3 		IN 	¬Visits (</a:t>
            </a:r>
            <a:r>
              <a:rPr lang="en-US" sz="2000" dirty="0" err="1"/>
              <a:t>mita</a:t>
            </a:r>
            <a:r>
              <a:rPr lang="en-US" sz="2000" dirty="0"/>
              <a:t>, mar, </a:t>
            </a:r>
            <a:r>
              <a:rPr lang="en-US" sz="2000" dirty="0" err="1"/>
              <a:t>mon</a:t>
            </a:r>
            <a:r>
              <a:rPr lang="en-US" sz="2000" dirty="0"/>
              <a:t>-eve) 			(SL (n2) ( ))</a:t>
            </a:r>
          </a:p>
          <a:p>
            <a:pPr marL="0" indent="0">
              <a:buNone/>
            </a:pPr>
            <a:r>
              <a:rPr lang="en-US" sz="2000" dirty="0"/>
              <a:t>n4 		IN 	Visits (</a:t>
            </a:r>
            <a:r>
              <a:rPr lang="en-US" sz="2000" dirty="0" err="1"/>
              <a:t>mita</a:t>
            </a:r>
            <a:r>
              <a:rPr lang="en-US" sz="2000" dirty="0"/>
              <a:t>, mar, next-</a:t>
            </a:r>
            <a:r>
              <a:rPr lang="en-US" sz="2000" dirty="0" err="1"/>
              <a:t>mon</a:t>
            </a:r>
            <a:r>
              <a:rPr lang="en-US" sz="2000" dirty="0"/>
              <a:t>-eve) 			(SL (n3) ( ))</a:t>
            </a:r>
          </a:p>
          <a:p>
            <a:pPr marL="0" indent="0">
              <a:buNone/>
            </a:pPr>
            <a:r>
              <a:rPr lang="en-US" sz="2000" dirty="0"/>
              <a:t>n5 		IN 	Has-meeting (ram, next-</a:t>
            </a:r>
            <a:r>
              <a:rPr lang="en-US" sz="2000" dirty="0" err="1"/>
              <a:t>mon</a:t>
            </a:r>
            <a:r>
              <a:rPr lang="en-US" sz="2000" dirty="0"/>
              <a:t>-eve) 			(SL ( ) ( ))</a:t>
            </a:r>
          </a:p>
          <a:p>
            <a:pPr marL="0" indent="0">
              <a:buNone/>
            </a:pPr>
            <a:r>
              <a:rPr lang="en-US" sz="2000" dirty="0"/>
              <a:t>n6 		IN 	¬Accompanies (ram, </a:t>
            </a:r>
            <a:r>
              <a:rPr lang="en-US" sz="2000" dirty="0" err="1"/>
              <a:t>mita</a:t>
            </a:r>
            <a:r>
              <a:rPr lang="en-US" sz="2000" dirty="0"/>
              <a:t>, next-</a:t>
            </a:r>
            <a:r>
              <a:rPr lang="en-US" sz="2000" dirty="0" err="1"/>
              <a:t>mon</a:t>
            </a:r>
            <a:r>
              <a:rPr lang="en-US" sz="2000" dirty="0"/>
              <a:t>-eve) 		(SL (n5) ( ))</a:t>
            </a:r>
          </a:p>
          <a:p>
            <a:pPr marL="0" indent="0">
              <a:buNone/>
            </a:pPr>
            <a:r>
              <a:rPr lang="en-US" sz="2000" dirty="0"/>
              <a:t>n7 		IN 	Accompanies (ram, </a:t>
            </a:r>
            <a:r>
              <a:rPr lang="en-US" sz="2000" dirty="0" err="1"/>
              <a:t>mita</a:t>
            </a:r>
            <a:r>
              <a:rPr lang="en-US" sz="2000" dirty="0"/>
              <a:t>, next-</a:t>
            </a:r>
            <a:r>
              <a:rPr lang="en-US" sz="2000" dirty="0" err="1"/>
              <a:t>mon</a:t>
            </a:r>
            <a:r>
              <a:rPr lang="en-US" sz="2000" dirty="0"/>
              <a:t>-eve) 		(SL (n4) (n6))</a:t>
            </a:r>
          </a:p>
          <a:p>
            <a:pPr marL="0" indent="0">
              <a:buNone/>
            </a:pPr>
            <a:r>
              <a:rPr lang="en-US" sz="2000" dirty="0"/>
              <a:t>n8 		IN 	contradiction 					(SL (n6, n7) ( ))</a:t>
            </a:r>
          </a:p>
          <a:p>
            <a:pPr marL="0" indent="0">
              <a:buNone/>
            </a:pPr>
            <a:r>
              <a:rPr lang="en-US" sz="2000" dirty="0"/>
              <a:t>n9 		IN 	no-good n7 					(CP n8 (n6, n7) ( ))</a:t>
            </a:r>
          </a:p>
          <a:p>
            <a:pPr marL="0" indent="0">
              <a:buNone/>
            </a:pPr>
            <a:r>
              <a:rPr lang="en-US" sz="2000" dirty="0"/>
              <a:t>Now with a new data item 3</a:t>
            </a:r>
          </a:p>
          <a:p>
            <a:pPr marL="0" indent="0">
              <a:buNone/>
            </a:pPr>
            <a:r>
              <a:rPr lang="en-US" sz="2000" dirty="0"/>
              <a:t>n10 		IN 	Meeting-shifted (from, next-</a:t>
            </a:r>
            <a:r>
              <a:rPr lang="en-US" sz="2000" dirty="0" err="1"/>
              <a:t>mon</a:t>
            </a:r>
            <a:r>
              <a:rPr lang="en-US" sz="2000" dirty="0"/>
              <a:t>-eve) 		(SL ( ) (n5))</a:t>
            </a:r>
          </a:p>
          <a:p>
            <a:pPr marL="0" indent="0">
              <a:buNone/>
            </a:pPr>
            <a:r>
              <a:rPr lang="en-US" sz="2000" dirty="0"/>
              <a:t>n11 		IN 	contradiction 					(SL (n5, n10) ( ))</a:t>
            </a:r>
          </a:p>
          <a:p>
            <a:pPr marL="0" indent="0">
              <a:buNone/>
            </a:pPr>
            <a:r>
              <a:rPr lang="en-US" sz="2000" dirty="0"/>
              <a:t>n12 		IN 	no-good n5 					(CP n11 (n5, n10) ( ))</a:t>
            </a:r>
          </a:p>
          <a:p>
            <a:pPr marL="0" indent="0">
              <a:buNone/>
            </a:pPr>
            <a:r>
              <a:rPr lang="en-US" sz="2000" dirty="0"/>
              <a:t>n5 		OUT 							(SL (n12) ( ))</a:t>
            </a:r>
          </a:p>
        </p:txBody>
      </p:sp>
    </p:spTree>
    <p:extLst>
      <p:ext uri="{BB962C8B-B14F-4D97-AF65-F5344CB8AC3E}">
        <p14:creationId xmlns:p14="http://schemas.microsoft.com/office/powerpoint/2010/main" val="17258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498A-B2DD-CE72-2444-97A8213EA42E}"/>
              </a:ext>
            </a:extLst>
          </p:cNvPr>
          <p:cNvSpPr>
            <a:spLocks noGrp="1"/>
          </p:cNvSpPr>
          <p:nvPr>
            <p:ph type="title"/>
          </p:nvPr>
        </p:nvSpPr>
        <p:spPr/>
        <p:txBody>
          <a:bodyPr/>
          <a:lstStyle/>
          <a:p>
            <a:pPr algn="l"/>
            <a:r>
              <a:rPr lang="en-US" dirty="0"/>
              <a:t>            JTMS Graph</a:t>
            </a:r>
          </a:p>
        </p:txBody>
      </p:sp>
      <p:pic>
        <p:nvPicPr>
          <p:cNvPr id="5" name="Content Placeholder 4">
            <a:extLst>
              <a:ext uri="{FF2B5EF4-FFF2-40B4-BE49-F238E27FC236}">
                <a16:creationId xmlns:a16="http://schemas.microsoft.com/office/drawing/2014/main" id="{54B03A96-938E-B5FC-157F-6FB12576970A}"/>
              </a:ext>
            </a:extLst>
          </p:cNvPr>
          <p:cNvPicPr>
            <a:picLocks noGrp="1" noChangeAspect="1"/>
          </p:cNvPicPr>
          <p:nvPr>
            <p:ph idx="1"/>
          </p:nvPr>
        </p:nvPicPr>
        <p:blipFill>
          <a:blip r:embed="rId2"/>
          <a:stretch>
            <a:fillRect/>
          </a:stretch>
        </p:blipFill>
        <p:spPr>
          <a:xfrm>
            <a:off x="7028943" y="0"/>
            <a:ext cx="5163057" cy="6858000"/>
          </a:xfrm>
        </p:spPr>
      </p:pic>
    </p:spTree>
    <p:extLst>
      <p:ext uri="{BB962C8B-B14F-4D97-AF65-F5344CB8AC3E}">
        <p14:creationId xmlns:p14="http://schemas.microsoft.com/office/powerpoint/2010/main" val="201670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B94E-153C-8FE4-CAD9-7012A5A564CD}"/>
              </a:ext>
            </a:extLst>
          </p:cNvPr>
          <p:cNvSpPr>
            <a:spLocks noGrp="1"/>
          </p:cNvSpPr>
          <p:nvPr>
            <p:ph type="title"/>
          </p:nvPr>
        </p:nvSpPr>
        <p:spPr/>
        <p:txBody>
          <a:bodyPr/>
          <a:lstStyle/>
          <a:p>
            <a:r>
              <a:rPr lang="en-US" dirty="0"/>
              <a:t>Reasoning in Artificial Intelligence</a:t>
            </a:r>
          </a:p>
        </p:txBody>
      </p:sp>
      <p:sp>
        <p:nvSpPr>
          <p:cNvPr id="3" name="Content Placeholder 2">
            <a:extLst>
              <a:ext uri="{FF2B5EF4-FFF2-40B4-BE49-F238E27FC236}">
                <a16:creationId xmlns:a16="http://schemas.microsoft.com/office/drawing/2014/main" id="{FC1BF433-C109-8B00-7EF3-A73D8D13D64A}"/>
              </a:ext>
            </a:extLst>
          </p:cNvPr>
          <p:cNvSpPr>
            <a:spLocks noGrp="1"/>
          </p:cNvSpPr>
          <p:nvPr>
            <p:ph idx="1"/>
          </p:nvPr>
        </p:nvSpPr>
        <p:spPr/>
        <p:txBody>
          <a:bodyPr/>
          <a:lstStyle/>
          <a:p>
            <a:r>
              <a:rPr lang="en-US" dirty="0"/>
              <a:t>Reasoning:</a:t>
            </a:r>
          </a:p>
          <a:p>
            <a:pPr lvl="1"/>
            <a:r>
              <a:rPr lang="en-US" b="1" dirty="0"/>
              <a:t>Process to infer facts from existing data</a:t>
            </a:r>
            <a:endParaRPr lang="en-US" dirty="0"/>
          </a:p>
          <a:p>
            <a:pPr lvl="1"/>
            <a:r>
              <a:rPr lang="en-US" b="1" dirty="0"/>
              <a:t>Infer facts: </a:t>
            </a:r>
            <a:r>
              <a:rPr lang="en-US" dirty="0"/>
              <a:t>deriving logical conclusion and making predictions </a:t>
            </a:r>
          </a:p>
          <a:p>
            <a:pPr lvl="1"/>
            <a:r>
              <a:rPr lang="en-US" b="1" dirty="0"/>
              <a:t>Existing data: </a:t>
            </a:r>
            <a:r>
              <a:rPr lang="en-US" dirty="0"/>
              <a:t>available knowledge, facts, and beliefs.</a:t>
            </a:r>
          </a:p>
          <a:p>
            <a:pPr lvl="1"/>
            <a:endParaRPr lang="en-US" dirty="0"/>
          </a:p>
          <a:p>
            <a:r>
              <a:rPr lang="en-US" dirty="0"/>
              <a:t>Example:</a:t>
            </a:r>
          </a:p>
          <a:p>
            <a:pPr lvl="1"/>
            <a:r>
              <a:rPr lang="en-US" b="0" i="1" dirty="0">
                <a:solidFill>
                  <a:srgbClr val="000000"/>
                </a:solidFill>
                <a:effectLst/>
                <a:latin typeface="Times New Roman" panose="02020603050405020304" pitchFamily="18" charset="0"/>
              </a:rPr>
              <a:t>Robins are birds</a:t>
            </a:r>
            <a:r>
              <a:rPr lang="en-US" b="0" i="0" dirty="0">
                <a:solidFill>
                  <a:srgbClr val="000000"/>
                </a:solidFill>
                <a:effectLst/>
                <a:latin typeface="Times New Roman" panose="02020603050405020304" pitchFamily="18" charset="0"/>
              </a:rPr>
              <a:t>.</a:t>
            </a:r>
          </a:p>
          <a:p>
            <a:pPr lvl="1"/>
            <a:r>
              <a:rPr lang="en-US" b="0" i="1" dirty="0">
                <a:solidFill>
                  <a:srgbClr val="000000"/>
                </a:solidFill>
                <a:effectLst/>
                <a:latin typeface="Times New Roman" panose="02020603050405020304" pitchFamily="18" charset="0"/>
              </a:rPr>
              <a:t>All birds have wings</a:t>
            </a:r>
            <a:r>
              <a:rPr lang="en-US" b="0" i="0" dirty="0">
                <a:solidFill>
                  <a:srgbClr val="000000"/>
                </a:solidFill>
                <a:effectLst/>
                <a:latin typeface="Times New Roman" panose="02020603050405020304" pitchFamily="18" charset="0"/>
              </a:rPr>
              <a:t>. </a:t>
            </a:r>
          </a:p>
          <a:p>
            <a:pPr lvl="1"/>
            <a:r>
              <a:rPr lang="en-US" b="0" i="0" dirty="0">
                <a:solidFill>
                  <a:srgbClr val="000000"/>
                </a:solidFill>
                <a:effectLst/>
                <a:latin typeface="Times New Roman" panose="02020603050405020304" pitchFamily="18" charset="0"/>
              </a:rPr>
              <a:t>Then if we ask: </a:t>
            </a:r>
            <a:r>
              <a:rPr lang="en-US" b="0" i="1" dirty="0">
                <a:solidFill>
                  <a:srgbClr val="000000"/>
                </a:solidFill>
                <a:effectLst/>
                <a:latin typeface="Times New Roman" panose="02020603050405020304" pitchFamily="18" charset="0"/>
              </a:rPr>
              <a:t>Do robins have wings?</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06333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4060-FC76-5306-824D-E23D325D5E3F}"/>
              </a:ext>
            </a:extLst>
          </p:cNvPr>
          <p:cNvSpPr>
            <a:spLocks noGrp="1"/>
          </p:cNvSpPr>
          <p:nvPr>
            <p:ph type="title"/>
          </p:nvPr>
        </p:nvSpPr>
        <p:spPr/>
        <p:txBody>
          <a:bodyPr/>
          <a:lstStyle/>
          <a:p>
            <a:r>
              <a:rPr lang="en-US" dirty="0"/>
              <a:t>Types of Reasoning</a:t>
            </a:r>
          </a:p>
        </p:txBody>
      </p:sp>
      <p:sp>
        <p:nvSpPr>
          <p:cNvPr id="3" name="Content Placeholder 2">
            <a:extLst>
              <a:ext uri="{FF2B5EF4-FFF2-40B4-BE49-F238E27FC236}">
                <a16:creationId xmlns:a16="http://schemas.microsoft.com/office/drawing/2014/main" id="{0E57537C-1164-EA5F-1040-25AD485E414E}"/>
              </a:ext>
            </a:extLst>
          </p:cNvPr>
          <p:cNvSpPr>
            <a:spLocks noGrp="1"/>
          </p:cNvSpPr>
          <p:nvPr>
            <p:ph idx="1"/>
          </p:nvPr>
        </p:nvSpPr>
        <p:spPr/>
        <p:txBody>
          <a:bodyPr/>
          <a:lstStyle/>
          <a:p>
            <a:r>
              <a:rPr lang="en-US" dirty="0"/>
              <a:t>Deductive reasoning</a:t>
            </a:r>
          </a:p>
          <a:p>
            <a:r>
              <a:rPr lang="en-US" dirty="0"/>
              <a:t>Inductive reasoning</a:t>
            </a:r>
          </a:p>
          <a:p>
            <a:r>
              <a:rPr lang="en-US" dirty="0"/>
              <a:t>Abductive reasoning</a:t>
            </a:r>
          </a:p>
          <a:p>
            <a:r>
              <a:rPr lang="en-US" dirty="0"/>
              <a:t>Common Sense Reasoning</a:t>
            </a:r>
          </a:p>
          <a:p>
            <a:r>
              <a:rPr lang="en-US" dirty="0"/>
              <a:t>Monotonic Reasoning</a:t>
            </a:r>
          </a:p>
          <a:p>
            <a:r>
              <a:rPr lang="en-US" dirty="0"/>
              <a:t>Non-monotonic Reasoning</a:t>
            </a:r>
          </a:p>
          <a:p>
            <a:endParaRPr lang="en-US" dirty="0"/>
          </a:p>
        </p:txBody>
      </p:sp>
    </p:spTree>
    <p:extLst>
      <p:ext uri="{BB962C8B-B14F-4D97-AF65-F5344CB8AC3E}">
        <p14:creationId xmlns:p14="http://schemas.microsoft.com/office/powerpoint/2010/main" val="375279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B60B-10AC-AC02-AAAF-C5960F165606}"/>
              </a:ext>
            </a:extLst>
          </p:cNvPr>
          <p:cNvSpPr>
            <a:spLocks noGrp="1"/>
          </p:cNvSpPr>
          <p:nvPr>
            <p:ph type="title"/>
          </p:nvPr>
        </p:nvSpPr>
        <p:spPr/>
        <p:txBody>
          <a:bodyPr/>
          <a:lstStyle/>
          <a:p>
            <a:r>
              <a:rPr lang="en-US" dirty="0"/>
              <a:t>Deductive Reasoning</a:t>
            </a:r>
          </a:p>
        </p:txBody>
      </p:sp>
      <p:sp>
        <p:nvSpPr>
          <p:cNvPr id="3" name="Content Placeholder 2">
            <a:extLst>
              <a:ext uri="{FF2B5EF4-FFF2-40B4-BE49-F238E27FC236}">
                <a16:creationId xmlns:a16="http://schemas.microsoft.com/office/drawing/2014/main" id="{DE426559-7C4D-7639-6D59-B0D90D30187E}"/>
              </a:ext>
            </a:extLst>
          </p:cNvPr>
          <p:cNvSpPr>
            <a:spLocks noGrp="1"/>
          </p:cNvSpPr>
          <p:nvPr>
            <p:ph idx="1"/>
          </p:nvPr>
        </p:nvSpPr>
        <p:spPr/>
        <p:txBody>
          <a:bodyPr/>
          <a:lstStyle/>
          <a:p>
            <a:r>
              <a:rPr lang="en-US" sz="2800" dirty="0"/>
              <a:t>Deducing new information from logically related known information </a:t>
            </a:r>
          </a:p>
          <a:p>
            <a:r>
              <a:rPr lang="en-US" sz="2800" dirty="0"/>
              <a:t>Requires various rules and facts</a:t>
            </a:r>
          </a:p>
          <a:p>
            <a:r>
              <a:rPr lang="en-US" sz="2800" dirty="0"/>
              <a:t>Top-down approach</a:t>
            </a:r>
          </a:p>
          <a:p>
            <a:r>
              <a:rPr lang="en-US" sz="2800" dirty="0"/>
              <a:t>The truth of the premises guarantees the truth of the conclusion.</a:t>
            </a:r>
          </a:p>
          <a:p>
            <a:r>
              <a:rPr lang="en-US" sz="2800" dirty="0"/>
              <a:t>Starts from the general premises to the specific conclusion</a:t>
            </a:r>
          </a:p>
          <a:p>
            <a:r>
              <a:rPr lang="en-US" sz="2800" dirty="0"/>
              <a:t>Example:</a:t>
            </a:r>
          </a:p>
          <a:p>
            <a:pPr lvl="1"/>
            <a:r>
              <a:rPr lang="en-US" sz="2400" dirty="0"/>
              <a:t>Premise-1: 	All the human eats veggies</a:t>
            </a:r>
          </a:p>
          <a:p>
            <a:pPr lvl="1"/>
            <a:r>
              <a:rPr lang="en-US" sz="2400" dirty="0"/>
              <a:t>Premise-2: 	Suresh is human</a:t>
            </a:r>
          </a:p>
          <a:p>
            <a:pPr lvl="1"/>
            <a:r>
              <a:rPr lang="en-US" sz="2400" dirty="0"/>
              <a:t>Conclusion: 	Suresh eats veggies</a:t>
            </a:r>
          </a:p>
          <a:p>
            <a:endParaRPr lang="en-US" sz="2800" dirty="0"/>
          </a:p>
        </p:txBody>
      </p:sp>
    </p:spTree>
    <p:extLst>
      <p:ext uri="{BB962C8B-B14F-4D97-AF65-F5344CB8AC3E}">
        <p14:creationId xmlns:p14="http://schemas.microsoft.com/office/powerpoint/2010/main" val="335499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BF63-D151-9CF5-1826-FDCB1A676798}"/>
              </a:ext>
            </a:extLst>
          </p:cNvPr>
          <p:cNvSpPr>
            <a:spLocks noGrp="1"/>
          </p:cNvSpPr>
          <p:nvPr>
            <p:ph type="title"/>
          </p:nvPr>
        </p:nvSpPr>
        <p:spPr/>
        <p:txBody>
          <a:bodyPr/>
          <a:lstStyle/>
          <a:p>
            <a:r>
              <a:rPr lang="en-US" dirty="0"/>
              <a:t>Inductive Reasoning</a:t>
            </a:r>
          </a:p>
        </p:txBody>
      </p:sp>
      <p:sp>
        <p:nvSpPr>
          <p:cNvPr id="3" name="Content Placeholder 2">
            <a:extLst>
              <a:ext uri="{FF2B5EF4-FFF2-40B4-BE49-F238E27FC236}">
                <a16:creationId xmlns:a16="http://schemas.microsoft.com/office/drawing/2014/main" id="{618411AC-0044-45CB-C9A9-2320D0DDDA43}"/>
              </a:ext>
            </a:extLst>
          </p:cNvPr>
          <p:cNvSpPr>
            <a:spLocks noGrp="1"/>
          </p:cNvSpPr>
          <p:nvPr>
            <p:ph idx="1"/>
          </p:nvPr>
        </p:nvSpPr>
        <p:spPr/>
        <p:txBody>
          <a:bodyPr/>
          <a:lstStyle/>
          <a:p>
            <a:r>
              <a:rPr lang="en-US" sz="2800" dirty="0"/>
              <a:t>Arrive at a conclusion using limited sets of facts by the process of generalization.</a:t>
            </a:r>
          </a:p>
          <a:p>
            <a:r>
              <a:rPr lang="en-US" sz="2800" dirty="0"/>
              <a:t>Also known as cause-effect reasoning</a:t>
            </a:r>
          </a:p>
          <a:p>
            <a:r>
              <a:rPr lang="en-US" sz="2800" dirty="0"/>
              <a:t>Bottom-up Approach</a:t>
            </a:r>
          </a:p>
          <a:p>
            <a:r>
              <a:rPr lang="en-US" sz="2800" dirty="0"/>
              <a:t>Use historical data or various premises to generate a generic rule, for which premises support the conclusion.</a:t>
            </a:r>
          </a:p>
          <a:p>
            <a:r>
              <a:rPr lang="en-US" sz="2800" dirty="0"/>
              <a:t>Example:</a:t>
            </a:r>
          </a:p>
          <a:p>
            <a:pPr lvl="1"/>
            <a:r>
              <a:rPr lang="en-US" sz="2400" dirty="0"/>
              <a:t>Premise: All of the pigeons we have seen in the zoo are white.</a:t>
            </a:r>
          </a:p>
          <a:p>
            <a:pPr lvl="1"/>
            <a:r>
              <a:rPr lang="en-US" sz="2400" dirty="0"/>
              <a:t>Conclusion: Therefore, we can expect all the pigeons to be white.</a:t>
            </a:r>
          </a:p>
        </p:txBody>
      </p:sp>
    </p:spTree>
    <p:extLst>
      <p:ext uri="{BB962C8B-B14F-4D97-AF65-F5344CB8AC3E}">
        <p14:creationId xmlns:p14="http://schemas.microsoft.com/office/powerpoint/2010/main" val="70411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EA86-A0F1-13D4-10CE-3379324B4FDE}"/>
              </a:ext>
            </a:extLst>
          </p:cNvPr>
          <p:cNvSpPr>
            <a:spLocks noGrp="1"/>
          </p:cNvSpPr>
          <p:nvPr>
            <p:ph type="title"/>
          </p:nvPr>
        </p:nvSpPr>
        <p:spPr/>
        <p:txBody>
          <a:bodyPr/>
          <a:lstStyle/>
          <a:p>
            <a:r>
              <a:rPr lang="en-US" dirty="0"/>
              <a:t>Abductive Reasoning</a:t>
            </a:r>
          </a:p>
        </p:txBody>
      </p:sp>
      <p:sp>
        <p:nvSpPr>
          <p:cNvPr id="3" name="Content Placeholder 2">
            <a:extLst>
              <a:ext uri="{FF2B5EF4-FFF2-40B4-BE49-F238E27FC236}">
                <a16:creationId xmlns:a16="http://schemas.microsoft.com/office/drawing/2014/main" id="{ADDAAD4A-C52D-4702-27F5-3A288AD73227}"/>
              </a:ext>
            </a:extLst>
          </p:cNvPr>
          <p:cNvSpPr>
            <a:spLocks noGrp="1"/>
          </p:cNvSpPr>
          <p:nvPr>
            <p:ph idx="1"/>
          </p:nvPr>
        </p:nvSpPr>
        <p:spPr>
          <a:xfrm>
            <a:off x="406400" y="1241360"/>
            <a:ext cx="11379200" cy="4729164"/>
          </a:xfrm>
        </p:spPr>
        <p:txBody>
          <a:bodyPr/>
          <a:lstStyle/>
          <a:p>
            <a:r>
              <a:rPr lang="en-US" sz="2400" dirty="0"/>
              <a:t>Starts with single or multiple observations then seeks to find the most likely explanation or conclusion for the observation.</a:t>
            </a:r>
          </a:p>
          <a:p>
            <a:r>
              <a:rPr lang="en-US" sz="2400" dirty="0"/>
              <a:t>Extension of deductive reasoning.</a:t>
            </a:r>
          </a:p>
          <a:p>
            <a:endParaRPr lang="en-US" sz="2400" dirty="0"/>
          </a:p>
          <a:p>
            <a:endParaRPr lang="en-US" sz="2400" dirty="0"/>
          </a:p>
        </p:txBody>
      </p:sp>
      <p:pic>
        <p:nvPicPr>
          <p:cNvPr id="5" name="Picture 4">
            <a:extLst>
              <a:ext uri="{FF2B5EF4-FFF2-40B4-BE49-F238E27FC236}">
                <a16:creationId xmlns:a16="http://schemas.microsoft.com/office/drawing/2014/main" id="{BE199F8D-8220-5148-C17A-464D2F4A1F8C}"/>
              </a:ext>
            </a:extLst>
          </p:cNvPr>
          <p:cNvPicPr>
            <a:picLocks noChangeAspect="1"/>
          </p:cNvPicPr>
          <p:nvPr/>
        </p:nvPicPr>
        <p:blipFill>
          <a:blip r:embed="rId2"/>
          <a:stretch>
            <a:fillRect/>
          </a:stretch>
        </p:blipFill>
        <p:spPr>
          <a:xfrm>
            <a:off x="2269172" y="2521903"/>
            <a:ext cx="7653655" cy="4158125"/>
          </a:xfrm>
          <a:prstGeom prst="rect">
            <a:avLst/>
          </a:prstGeom>
        </p:spPr>
      </p:pic>
    </p:spTree>
    <p:extLst>
      <p:ext uri="{BB962C8B-B14F-4D97-AF65-F5344CB8AC3E}">
        <p14:creationId xmlns:p14="http://schemas.microsoft.com/office/powerpoint/2010/main" val="364343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D4A9-1904-92B9-0580-6308D7D7C4EC}"/>
              </a:ext>
            </a:extLst>
          </p:cNvPr>
          <p:cNvSpPr>
            <a:spLocks noGrp="1"/>
          </p:cNvSpPr>
          <p:nvPr>
            <p:ph type="title"/>
          </p:nvPr>
        </p:nvSpPr>
        <p:spPr/>
        <p:txBody>
          <a:bodyPr/>
          <a:lstStyle/>
          <a:p>
            <a:r>
              <a:rPr lang="en-US" dirty="0"/>
              <a:t>Common Sense Reasoning</a:t>
            </a:r>
          </a:p>
        </p:txBody>
      </p:sp>
      <p:sp>
        <p:nvSpPr>
          <p:cNvPr id="3" name="Content Placeholder 2">
            <a:extLst>
              <a:ext uri="{FF2B5EF4-FFF2-40B4-BE49-F238E27FC236}">
                <a16:creationId xmlns:a16="http://schemas.microsoft.com/office/drawing/2014/main" id="{BAAF3C13-2743-B5B1-4700-96A4EC814ADD}"/>
              </a:ext>
            </a:extLst>
          </p:cNvPr>
          <p:cNvSpPr>
            <a:spLocks noGrp="1"/>
          </p:cNvSpPr>
          <p:nvPr>
            <p:ph idx="1"/>
          </p:nvPr>
        </p:nvSpPr>
        <p:spPr/>
        <p:txBody>
          <a:bodyPr/>
          <a:lstStyle/>
          <a:p>
            <a:r>
              <a:rPr lang="en-US" sz="2800" dirty="0"/>
              <a:t>Informal form of reasoning, which can be gained through experiences.</a:t>
            </a:r>
          </a:p>
          <a:p>
            <a:r>
              <a:rPr lang="en-US" sz="2800" dirty="0"/>
              <a:t>Relies on good judgment rather than exact logic.</a:t>
            </a:r>
          </a:p>
          <a:p>
            <a:r>
              <a:rPr lang="en-US" sz="2800" dirty="0"/>
              <a:t>Operates on </a:t>
            </a:r>
            <a:r>
              <a:rPr lang="en-US" sz="2800" b="1" dirty="0"/>
              <a:t>heuristic knowledge</a:t>
            </a:r>
            <a:r>
              <a:rPr lang="en-US" sz="2800" dirty="0"/>
              <a:t> and </a:t>
            </a:r>
            <a:r>
              <a:rPr lang="en-US" sz="2800" b="1" dirty="0"/>
              <a:t>heuristic rules</a:t>
            </a:r>
            <a:r>
              <a:rPr lang="en-US" sz="2800" dirty="0"/>
              <a:t>.</a:t>
            </a:r>
          </a:p>
          <a:p>
            <a:endParaRPr lang="en-US" sz="2800" dirty="0"/>
          </a:p>
          <a:p>
            <a:r>
              <a:rPr lang="en-US" sz="2800" dirty="0"/>
              <a:t>Example:</a:t>
            </a:r>
          </a:p>
          <a:p>
            <a:pPr lvl="1"/>
            <a:r>
              <a:rPr lang="en-US" sz="2400" dirty="0"/>
              <a:t>One person can be at one place at a time.</a:t>
            </a:r>
          </a:p>
          <a:p>
            <a:pPr lvl="1"/>
            <a:r>
              <a:rPr lang="en-US" sz="2400" dirty="0"/>
              <a:t>If I put my hand in a fire, then it will burn.</a:t>
            </a:r>
          </a:p>
          <a:p>
            <a:r>
              <a:rPr lang="en-US" sz="2800" dirty="0"/>
              <a:t>Example:</a:t>
            </a:r>
          </a:p>
          <a:p>
            <a:pPr lvl="1"/>
            <a:r>
              <a:rPr lang="en-US" sz="2400" b="1" dirty="0"/>
              <a:t>Facts</a:t>
            </a:r>
            <a:r>
              <a:rPr lang="en-US" sz="2400" dirty="0"/>
              <a:t>: you are outside, Raining, </a:t>
            </a:r>
            <a:r>
              <a:rPr lang="en-US" sz="2400" i="1" dirty="0" err="1"/>
              <a:t>Has_Umbrella</a:t>
            </a:r>
            <a:endParaRPr lang="en-US" sz="2400" dirty="0"/>
          </a:p>
          <a:p>
            <a:pPr lvl="1"/>
            <a:r>
              <a:rPr lang="en-US" sz="2400" b="1" dirty="0"/>
              <a:t>Rule</a:t>
            </a:r>
            <a:r>
              <a:rPr lang="en-US" sz="2400" dirty="0"/>
              <a:t>: </a:t>
            </a:r>
            <a:r>
              <a:rPr lang="en-US" sz="2400" i="1" dirty="0"/>
              <a:t>Raining</a:t>
            </a:r>
            <a:r>
              <a:rPr lang="en-US" sz="2400" dirty="0"/>
              <a:t> ∧ </a:t>
            </a:r>
            <a:r>
              <a:rPr lang="en-US" sz="2400" i="1" dirty="0"/>
              <a:t>Outside</a:t>
            </a:r>
            <a:r>
              <a:rPr lang="en-US" sz="2400" dirty="0"/>
              <a:t> ∧ </a:t>
            </a:r>
            <a:r>
              <a:rPr lang="en-US" sz="2400" i="1" dirty="0" err="1"/>
              <a:t>Has_Umbrella</a:t>
            </a:r>
            <a:r>
              <a:rPr lang="en-US" sz="2400" i="1" dirty="0"/>
              <a:t> </a:t>
            </a:r>
            <a:r>
              <a:rPr lang="el-GR" sz="2400" dirty="0"/>
              <a:t>⇒</a:t>
            </a:r>
            <a:r>
              <a:rPr lang="en-US" sz="2400" dirty="0"/>
              <a:t> </a:t>
            </a:r>
            <a:r>
              <a:rPr lang="en-US" sz="2400" i="1" dirty="0"/>
              <a:t>Dry</a:t>
            </a:r>
          </a:p>
          <a:p>
            <a:pPr marL="0" indent="0">
              <a:buNone/>
            </a:pPr>
            <a:endParaRPr lang="en-US" sz="2800" dirty="0"/>
          </a:p>
        </p:txBody>
      </p:sp>
    </p:spTree>
    <p:extLst>
      <p:ext uri="{BB962C8B-B14F-4D97-AF65-F5344CB8AC3E}">
        <p14:creationId xmlns:p14="http://schemas.microsoft.com/office/powerpoint/2010/main" val="168532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E1C5-FE58-E752-4FF9-C2DBF4C94847}"/>
              </a:ext>
            </a:extLst>
          </p:cNvPr>
          <p:cNvSpPr>
            <a:spLocks noGrp="1"/>
          </p:cNvSpPr>
          <p:nvPr>
            <p:ph type="title"/>
          </p:nvPr>
        </p:nvSpPr>
        <p:spPr/>
        <p:txBody>
          <a:bodyPr/>
          <a:lstStyle/>
          <a:p>
            <a:r>
              <a:rPr lang="en-US" dirty="0"/>
              <a:t>World Assumption</a:t>
            </a:r>
          </a:p>
        </p:txBody>
      </p:sp>
      <p:sp>
        <p:nvSpPr>
          <p:cNvPr id="3" name="Content Placeholder 2">
            <a:extLst>
              <a:ext uri="{FF2B5EF4-FFF2-40B4-BE49-F238E27FC236}">
                <a16:creationId xmlns:a16="http://schemas.microsoft.com/office/drawing/2014/main" id="{659E05BC-DC2E-3838-B301-D937C9F2109B}"/>
              </a:ext>
            </a:extLst>
          </p:cNvPr>
          <p:cNvSpPr>
            <a:spLocks noGrp="1"/>
          </p:cNvSpPr>
          <p:nvPr>
            <p:ph idx="1"/>
          </p:nvPr>
        </p:nvSpPr>
        <p:spPr/>
        <p:txBody>
          <a:bodyPr/>
          <a:lstStyle/>
          <a:p>
            <a:r>
              <a:rPr lang="en-US" dirty="0"/>
              <a:t>The Closed World Assumption:</a:t>
            </a:r>
          </a:p>
          <a:p>
            <a:pPr lvl="1"/>
            <a:r>
              <a:rPr lang="en-US" dirty="0"/>
              <a:t>If something is not explicitly known or provable, then it is false.</a:t>
            </a:r>
          </a:p>
          <a:p>
            <a:r>
              <a:rPr lang="en-US" dirty="0"/>
              <a:t>The Open World Assumption:</a:t>
            </a:r>
          </a:p>
          <a:p>
            <a:pPr lvl="1"/>
            <a:r>
              <a:rPr lang="en-US" dirty="0"/>
              <a:t>If something is not explicitly known or provable, then it is unknown.</a:t>
            </a:r>
          </a:p>
          <a:p>
            <a:pPr lvl="1"/>
            <a:r>
              <a:rPr lang="en-US" dirty="0"/>
              <a:t>This assumption in reasoning can easily lead to </a:t>
            </a:r>
            <a:r>
              <a:rPr lang="en-US" dirty="0">
                <a:solidFill>
                  <a:srgbClr val="C00000"/>
                </a:solidFill>
              </a:rPr>
              <a:t>faulty reasoning because its impossible to know everything.</a:t>
            </a:r>
          </a:p>
          <a:p>
            <a:pPr lvl="1"/>
            <a:r>
              <a:rPr lang="en-US" dirty="0"/>
              <a:t>These are forms of assumption-based reasoning.</a:t>
            </a:r>
          </a:p>
          <a:p>
            <a:pPr lvl="1"/>
            <a:endParaRPr lang="en-US" dirty="0"/>
          </a:p>
        </p:txBody>
      </p:sp>
    </p:spTree>
    <p:extLst>
      <p:ext uri="{BB962C8B-B14F-4D97-AF65-F5344CB8AC3E}">
        <p14:creationId xmlns:p14="http://schemas.microsoft.com/office/powerpoint/2010/main" val="2046636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 - print</Template>
  <TotalTime>65146</TotalTime>
  <Words>1953</Words>
  <Application>Microsoft Office PowerPoint</Application>
  <PresentationFormat>Widescreen</PresentationFormat>
  <Paragraphs>216</Paragraphs>
  <Slides>25</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dan-berkeley-nlp-v1</vt:lpstr>
      <vt:lpstr>Artificial Intelligence Non-Monotonic Reasoning</vt:lpstr>
      <vt:lpstr>Non-Monotonic Reasoning Automated reasoning in the absence of complete knowledge about the world</vt:lpstr>
      <vt:lpstr>Reasoning in Artificial Intelligence</vt:lpstr>
      <vt:lpstr>Types of Reasoning</vt:lpstr>
      <vt:lpstr>Deductive Reasoning</vt:lpstr>
      <vt:lpstr>Inductive Reasoning</vt:lpstr>
      <vt:lpstr>Abductive Reasoning</vt:lpstr>
      <vt:lpstr>Common Sense Reasoning</vt:lpstr>
      <vt:lpstr>World Assumption</vt:lpstr>
      <vt:lpstr>Monotonic Logic</vt:lpstr>
      <vt:lpstr>Non-monotonic Logic (NML)</vt:lpstr>
      <vt:lpstr>Uncertain Reasoning</vt:lpstr>
      <vt:lpstr>Non-Monotonic Reasoning</vt:lpstr>
      <vt:lpstr>Non-Monotonic Reasoning</vt:lpstr>
      <vt:lpstr>Non-Monotonic Reasoning</vt:lpstr>
      <vt:lpstr>Truth Maintenance System</vt:lpstr>
      <vt:lpstr>Truth Maintenance System</vt:lpstr>
      <vt:lpstr>Justification TMS</vt:lpstr>
      <vt:lpstr>JTMS Justification</vt:lpstr>
      <vt:lpstr>Justification TMS</vt:lpstr>
      <vt:lpstr>PowerPoint Presentation</vt:lpstr>
      <vt:lpstr>Example</vt:lpstr>
      <vt:lpstr>Given</vt:lpstr>
      <vt:lpstr>JTMS Trace</vt:lpstr>
      <vt:lpstr>            JTMS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Anish Raj</cp:lastModifiedBy>
  <cp:revision>2708</cp:revision>
  <cp:lastPrinted>2021-10-08T08:34:10Z</cp:lastPrinted>
  <dcterms:created xsi:type="dcterms:W3CDTF">2004-08-27T04:16:05Z</dcterms:created>
  <dcterms:modified xsi:type="dcterms:W3CDTF">2023-03-29T07:44:11Z</dcterms:modified>
</cp:coreProperties>
</file>