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7"/>
  </p:notesMasterIdLst>
  <p:handoutMasterIdLst>
    <p:handoutMasterId r:id="rId28"/>
  </p:handoutMasterIdLst>
  <p:sldIdLst>
    <p:sldId id="673" r:id="rId2"/>
    <p:sldId id="586" r:id="rId3"/>
    <p:sldId id="905" r:id="rId4"/>
    <p:sldId id="295" r:id="rId5"/>
    <p:sldId id="906" r:id="rId6"/>
    <p:sldId id="259" r:id="rId7"/>
    <p:sldId id="260" r:id="rId8"/>
    <p:sldId id="505" r:id="rId9"/>
    <p:sldId id="261" r:id="rId10"/>
    <p:sldId id="290" r:id="rId11"/>
    <p:sldId id="907" r:id="rId12"/>
    <p:sldId id="908" r:id="rId13"/>
    <p:sldId id="910" r:id="rId14"/>
    <p:sldId id="911" r:id="rId15"/>
    <p:sldId id="912" r:id="rId16"/>
    <p:sldId id="903" r:id="rId17"/>
    <p:sldId id="916" r:id="rId18"/>
    <p:sldId id="914" r:id="rId19"/>
    <p:sldId id="267" r:id="rId20"/>
    <p:sldId id="300" r:id="rId21"/>
    <p:sldId id="301" r:id="rId22"/>
    <p:sldId id="403" r:id="rId23"/>
    <p:sldId id="918" r:id="rId24"/>
    <p:sldId id="271" r:id="rId25"/>
    <p:sldId id="312" r:id="rId26"/>
  </p:sldIdLst>
  <p:sldSz cx="12192000" cy="6858000"/>
  <p:notesSz cx="7315200" cy="9601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8A"/>
    <a:srgbClr val="333299"/>
    <a:srgbClr val="CC9900"/>
    <a:srgbClr val="30F336"/>
    <a:srgbClr val="CE00BB"/>
    <a:srgbClr val="BFEFBF"/>
    <a:srgbClr val="CC6600"/>
    <a:srgbClr val="996600"/>
    <a:srgbClr val="66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3792" autoAdjust="0"/>
  </p:normalViewPr>
  <p:slideViewPr>
    <p:cSldViewPr snapToGrid="0">
      <p:cViewPr varScale="1">
        <p:scale>
          <a:sx n="79" d="100"/>
          <a:sy n="79" d="100"/>
        </p:scale>
        <p:origin x="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ADA6C-B9AC-4C4C-8FC7-D08E15D72F09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F2728AF-4405-496D-A508-BB9B1C827B03}">
      <dgm:prSet phldrT="[Text]" custT="1"/>
      <dgm:spPr/>
      <dgm:t>
        <a:bodyPr/>
        <a:lstStyle/>
        <a:p>
          <a:r>
            <a:rPr lang="en-US" sz="3600" dirty="0"/>
            <a:t>Analogy</a:t>
          </a:r>
          <a:endParaRPr lang="en-IN" sz="3600" dirty="0"/>
        </a:p>
      </dgm:t>
    </dgm:pt>
    <dgm:pt modelId="{1FA8D3CD-33D9-4DFB-80E1-828C39BF8A2F}" type="parTrans" cxnId="{EE35CA98-6A19-4FBE-A285-BC7574BF61B8}">
      <dgm:prSet/>
      <dgm:spPr/>
      <dgm:t>
        <a:bodyPr/>
        <a:lstStyle/>
        <a:p>
          <a:endParaRPr lang="en-IN" sz="1400"/>
        </a:p>
      </dgm:t>
    </dgm:pt>
    <dgm:pt modelId="{0382A568-62E8-43B1-AE9F-3E1911725AA2}" type="sibTrans" cxnId="{EE35CA98-6A19-4FBE-A285-BC7574BF61B8}">
      <dgm:prSet/>
      <dgm:spPr/>
      <dgm:t>
        <a:bodyPr/>
        <a:lstStyle/>
        <a:p>
          <a:endParaRPr lang="en-IN" sz="1400"/>
        </a:p>
      </dgm:t>
    </dgm:pt>
    <dgm:pt modelId="{8E7BCD58-2B34-44AC-A4A3-63BFBFCFB4EC}">
      <dgm:prSet phldrT="[Text]" custT="1"/>
      <dgm:spPr/>
      <dgm:t>
        <a:bodyPr/>
        <a:lstStyle/>
        <a:p>
          <a:r>
            <a:rPr lang="en-US" sz="2000" dirty="0"/>
            <a:t>Transformational </a:t>
          </a:r>
          <a:endParaRPr lang="en-IN" sz="2000" dirty="0"/>
        </a:p>
      </dgm:t>
    </dgm:pt>
    <dgm:pt modelId="{412ED04A-C41C-4693-AF85-6776CFCE076C}" type="parTrans" cxnId="{D44227EF-4441-404C-83CB-79BB8DB35983}">
      <dgm:prSet/>
      <dgm:spPr/>
      <dgm:t>
        <a:bodyPr/>
        <a:lstStyle/>
        <a:p>
          <a:endParaRPr lang="en-IN" sz="1400"/>
        </a:p>
      </dgm:t>
    </dgm:pt>
    <dgm:pt modelId="{C0618E74-A049-417C-A385-F72B34F37A99}" type="sibTrans" cxnId="{D44227EF-4441-404C-83CB-79BB8DB35983}">
      <dgm:prSet/>
      <dgm:spPr/>
      <dgm:t>
        <a:bodyPr/>
        <a:lstStyle/>
        <a:p>
          <a:endParaRPr lang="en-IN" sz="1400"/>
        </a:p>
      </dgm:t>
    </dgm:pt>
    <dgm:pt modelId="{1CC26A15-160F-4C56-A7CC-BFDA289F1A27}" type="pres">
      <dgm:prSet presAssocID="{502ADA6C-B9AC-4C4C-8FC7-D08E15D72F0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72D73E-9F22-417C-8148-0849533AF831}" type="pres">
      <dgm:prSet presAssocID="{8F2728AF-4405-496D-A508-BB9B1C827B03}" presName="root" presStyleCnt="0"/>
      <dgm:spPr/>
    </dgm:pt>
    <dgm:pt modelId="{A8CA56D2-222D-47E3-BCF5-2F8B26A22927}" type="pres">
      <dgm:prSet presAssocID="{8F2728AF-4405-496D-A508-BB9B1C827B03}" presName="rootComposite" presStyleCnt="0"/>
      <dgm:spPr/>
    </dgm:pt>
    <dgm:pt modelId="{2782EB54-F999-447C-B041-27D2174B52E5}" type="pres">
      <dgm:prSet presAssocID="{8F2728AF-4405-496D-A508-BB9B1C827B03}" presName="rootText" presStyleLbl="node1" presStyleIdx="0" presStyleCnt="1" custScaleY="52545" custLinFactNeighborY="-36181"/>
      <dgm:spPr/>
    </dgm:pt>
    <dgm:pt modelId="{5330877C-655E-4611-9E43-DA4BE8508570}" type="pres">
      <dgm:prSet presAssocID="{8F2728AF-4405-496D-A508-BB9B1C827B03}" presName="rootConnector" presStyleLbl="node1" presStyleIdx="0" presStyleCnt="1"/>
      <dgm:spPr/>
    </dgm:pt>
    <dgm:pt modelId="{4A12A0CF-F165-4408-B1F7-A1A4A2FE7797}" type="pres">
      <dgm:prSet presAssocID="{8F2728AF-4405-496D-A508-BB9B1C827B03}" presName="childShape" presStyleCnt="0"/>
      <dgm:spPr/>
    </dgm:pt>
    <dgm:pt modelId="{BB80387E-AF74-4F7C-80DC-B519E6948A61}" type="pres">
      <dgm:prSet presAssocID="{412ED04A-C41C-4693-AF85-6776CFCE076C}" presName="Name13" presStyleLbl="parChTrans1D2" presStyleIdx="0" presStyleCnt="1"/>
      <dgm:spPr/>
    </dgm:pt>
    <dgm:pt modelId="{041024FC-4BC8-4368-9CF1-7E980A0A37DB}" type="pres">
      <dgm:prSet presAssocID="{8E7BCD58-2B34-44AC-A4A3-63BFBFCFB4EC}" presName="childText" presStyleLbl="bgAcc1" presStyleIdx="0" presStyleCnt="1" custLinFactNeighborY="-32252">
        <dgm:presLayoutVars>
          <dgm:bulletEnabled val="1"/>
        </dgm:presLayoutVars>
      </dgm:prSet>
      <dgm:spPr/>
    </dgm:pt>
  </dgm:ptLst>
  <dgm:cxnLst>
    <dgm:cxn modelId="{2B3F5A30-9293-411B-9886-A15143EDDBD7}" type="presOf" srcId="{8F2728AF-4405-496D-A508-BB9B1C827B03}" destId="{2782EB54-F999-447C-B041-27D2174B52E5}" srcOrd="0" destOrd="0" presId="urn:microsoft.com/office/officeart/2005/8/layout/hierarchy3"/>
    <dgm:cxn modelId="{E858235A-DD1A-43AC-84B5-77C791422B54}" type="presOf" srcId="{8F2728AF-4405-496D-A508-BB9B1C827B03}" destId="{5330877C-655E-4611-9E43-DA4BE8508570}" srcOrd="1" destOrd="0" presId="urn:microsoft.com/office/officeart/2005/8/layout/hierarchy3"/>
    <dgm:cxn modelId="{989A8390-2495-4544-84E6-76FCE4585538}" type="presOf" srcId="{502ADA6C-B9AC-4C4C-8FC7-D08E15D72F09}" destId="{1CC26A15-160F-4C56-A7CC-BFDA289F1A27}" srcOrd="0" destOrd="0" presId="urn:microsoft.com/office/officeart/2005/8/layout/hierarchy3"/>
    <dgm:cxn modelId="{EE35CA98-6A19-4FBE-A285-BC7574BF61B8}" srcId="{502ADA6C-B9AC-4C4C-8FC7-D08E15D72F09}" destId="{8F2728AF-4405-496D-A508-BB9B1C827B03}" srcOrd="0" destOrd="0" parTransId="{1FA8D3CD-33D9-4DFB-80E1-828C39BF8A2F}" sibTransId="{0382A568-62E8-43B1-AE9F-3E1911725AA2}"/>
    <dgm:cxn modelId="{B61545C5-9C87-4D02-B6F6-A8BFD5CACF7C}" type="presOf" srcId="{8E7BCD58-2B34-44AC-A4A3-63BFBFCFB4EC}" destId="{041024FC-4BC8-4368-9CF1-7E980A0A37DB}" srcOrd="0" destOrd="0" presId="urn:microsoft.com/office/officeart/2005/8/layout/hierarchy3"/>
    <dgm:cxn modelId="{24B35CE2-0CA7-4A5A-9CCE-6081A36E1D0C}" type="presOf" srcId="{412ED04A-C41C-4693-AF85-6776CFCE076C}" destId="{BB80387E-AF74-4F7C-80DC-B519E6948A61}" srcOrd="0" destOrd="0" presId="urn:microsoft.com/office/officeart/2005/8/layout/hierarchy3"/>
    <dgm:cxn modelId="{D44227EF-4441-404C-83CB-79BB8DB35983}" srcId="{8F2728AF-4405-496D-A508-BB9B1C827B03}" destId="{8E7BCD58-2B34-44AC-A4A3-63BFBFCFB4EC}" srcOrd="0" destOrd="0" parTransId="{412ED04A-C41C-4693-AF85-6776CFCE076C}" sibTransId="{C0618E74-A049-417C-A385-F72B34F37A99}"/>
    <dgm:cxn modelId="{8F1A6D0C-E6E5-4593-A122-33F762ABD329}" type="presParOf" srcId="{1CC26A15-160F-4C56-A7CC-BFDA289F1A27}" destId="{B772D73E-9F22-417C-8148-0849533AF831}" srcOrd="0" destOrd="0" presId="urn:microsoft.com/office/officeart/2005/8/layout/hierarchy3"/>
    <dgm:cxn modelId="{6FB3E4F1-546F-4319-917A-62F4B9BA9F5D}" type="presParOf" srcId="{B772D73E-9F22-417C-8148-0849533AF831}" destId="{A8CA56D2-222D-47E3-BCF5-2F8B26A22927}" srcOrd="0" destOrd="0" presId="urn:microsoft.com/office/officeart/2005/8/layout/hierarchy3"/>
    <dgm:cxn modelId="{6A15AE70-79A8-4A4E-A82C-0BA964308275}" type="presParOf" srcId="{A8CA56D2-222D-47E3-BCF5-2F8B26A22927}" destId="{2782EB54-F999-447C-B041-27D2174B52E5}" srcOrd="0" destOrd="0" presId="urn:microsoft.com/office/officeart/2005/8/layout/hierarchy3"/>
    <dgm:cxn modelId="{86508CF0-F150-48D4-AFB6-321C276C15B5}" type="presParOf" srcId="{A8CA56D2-222D-47E3-BCF5-2F8B26A22927}" destId="{5330877C-655E-4611-9E43-DA4BE8508570}" srcOrd="1" destOrd="0" presId="urn:microsoft.com/office/officeart/2005/8/layout/hierarchy3"/>
    <dgm:cxn modelId="{70E2BD99-9EB3-4F93-A65D-A409215448D1}" type="presParOf" srcId="{B772D73E-9F22-417C-8148-0849533AF831}" destId="{4A12A0CF-F165-4408-B1F7-A1A4A2FE7797}" srcOrd="1" destOrd="0" presId="urn:microsoft.com/office/officeart/2005/8/layout/hierarchy3"/>
    <dgm:cxn modelId="{0A3EAEE7-F98C-4FA6-B22F-8271051C74A3}" type="presParOf" srcId="{4A12A0CF-F165-4408-B1F7-A1A4A2FE7797}" destId="{BB80387E-AF74-4F7C-80DC-B519E6948A61}" srcOrd="0" destOrd="0" presId="urn:microsoft.com/office/officeart/2005/8/layout/hierarchy3"/>
    <dgm:cxn modelId="{FF937ABE-7AA4-40A8-B255-97F47606B0D6}" type="presParOf" srcId="{4A12A0CF-F165-4408-B1F7-A1A4A2FE7797}" destId="{041024FC-4BC8-4368-9CF1-7E980A0A37D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2ADA6C-B9AC-4C4C-8FC7-D08E15D72F09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F2728AF-4405-496D-A508-BB9B1C827B03}">
      <dgm:prSet phldrT="[Text]" custT="1"/>
      <dgm:spPr/>
      <dgm:t>
        <a:bodyPr/>
        <a:lstStyle/>
        <a:p>
          <a:r>
            <a:rPr lang="en-US" sz="3600" dirty="0"/>
            <a:t>Analogy</a:t>
          </a:r>
          <a:endParaRPr lang="en-IN" sz="3600" dirty="0"/>
        </a:p>
      </dgm:t>
    </dgm:pt>
    <dgm:pt modelId="{1FA8D3CD-33D9-4DFB-80E1-828C39BF8A2F}" type="parTrans" cxnId="{EE35CA98-6A19-4FBE-A285-BC7574BF61B8}">
      <dgm:prSet/>
      <dgm:spPr/>
      <dgm:t>
        <a:bodyPr/>
        <a:lstStyle/>
        <a:p>
          <a:endParaRPr lang="en-IN" sz="1400"/>
        </a:p>
      </dgm:t>
    </dgm:pt>
    <dgm:pt modelId="{0382A568-62E8-43B1-AE9F-3E1911725AA2}" type="sibTrans" cxnId="{EE35CA98-6A19-4FBE-A285-BC7574BF61B8}">
      <dgm:prSet/>
      <dgm:spPr/>
      <dgm:t>
        <a:bodyPr/>
        <a:lstStyle/>
        <a:p>
          <a:endParaRPr lang="en-IN" sz="1400"/>
        </a:p>
      </dgm:t>
    </dgm:pt>
    <dgm:pt modelId="{8E7BCD58-2B34-44AC-A4A3-63BFBFCFB4EC}">
      <dgm:prSet phldrT="[Text]" custT="1"/>
      <dgm:spPr/>
      <dgm:t>
        <a:bodyPr/>
        <a:lstStyle/>
        <a:p>
          <a:r>
            <a:rPr lang="en-US" sz="2000" dirty="0"/>
            <a:t>Transformational </a:t>
          </a:r>
          <a:endParaRPr lang="en-IN" sz="2000" dirty="0"/>
        </a:p>
      </dgm:t>
    </dgm:pt>
    <dgm:pt modelId="{412ED04A-C41C-4693-AF85-6776CFCE076C}" type="parTrans" cxnId="{D44227EF-4441-404C-83CB-79BB8DB35983}">
      <dgm:prSet/>
      <dgm:spPr/>
      <dgm:t>
        <a:bodyPr/>
        <a:lstStyle/>
        <a:p>
          <a:endParaRPr lang="en-IN" sz="1400"/>
        </a:p>
      </dgm:t>
    </dgm:pt>
    <dgm:pt modelId="{C0618E74-A049-417C-A385-F72B34F37A99}" type="sibTrans" cxnId="{D44227EF-4441-404C-83CB-79BB8DB35983}">
      <dgm:prSet/>
      <dgm:spPr/>
      <dgm:t>
        <a:bodyPr/>
        <a:lstStyle/>
        <a:p>
          <a:endParaRPr lang="en-IN" sz="1400"/>
        </a:p>
      </dgm:t>
    </dgm:pt>
    <dgm:pt modelId="{6969D3F8-B338-4C04-96EC-A0D1F6AC809B}">
      <dgm:prSet phldrT="[Text]" custT="1"/>
      <dgm:spPr/>
      <dgm:t>
        <a:bodyPr/>
        <a:lstStyle/>
        <a:p>
          <a:r>
            <a:rPr lang="en-US" sz="2000" dirty="0"/>
            <a:t>Derivational</a:t>
          </a:r>
          <a:endParaRPr lang="en-IN" sz="2000" dirty="0"/>
        </a:p>
      </dgm:t>
    </dgm:pt>
    <dgm:pt modelId="{06A724F8-9F91-4AF5-98FA-B735A731B6FE}" type="parTrans" cxnId="{6CE0DAFF-D842-4A9C-84BF-1FF393144FF3}">
      <dgm:prSet/>
      <dgm:spPr/>
      <dgm:t>
        <a:bodyPr/>
        <a:lstStyle/>
        <a:p>
          <a:endParaRPr lang="en-IN" sz="1400"/>
        </a:p>
      </dgm:t>
    </dgm:pt>
    <dgm:pt modelId="{75DB4564-B59B-4560-9D0D-11F51569297B}" type="sibTrans" cxnId="{6CE0DAFF-D842-4A9C-84BF-1FF393144FF3}">
      <dgm:prSet/>
      <dgm:spPr/>
      <dgm:t>
        <a:bodyPr/>
        <a:lstStyle/>
        <a:p>
          <a:endParaRPr lang="en-IN" sz="1400"/>
        </a:p>
      </dgm:t>
    </dgm:pt>
    <dgm:pt modelId="{1CC26A15-160F-4C56-A7CC-BFDA289F1A27}" type="pres">
      <dgm:prSet presAssocID="{502ADA6C-B9AC-4C4C-8FC7-D08E15D72F0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72D73E-9F22-417C-8148-0849533AF831}" type="pres">
      <dgm:prSet presAssocID="{8F2728AF-4405-496D-A508-BB9B1C827B03}" presName="root" presStyleCnt="0"/>
      <dgm:spPr/>
    </dgm:pt>
    <dgm:pt modelId="{A8CA56D2-222D-47E3-BCF5-2F8B26A22927}" type="pres">
      <dgm:prSet presAssocID="{8F2728AF-4405-496D-A508-BB9B1C827B03}" presName="rootComposite" presStyleCnt="0"/>
      <dgm:spPr/>
    </dgm:pt>
    <dgm:pt modelId="{2782EB54-F999-447C-B041-27D2174B52E5}" type="pres">
      <dgm:prSet presAssocID="{8F2728AF-4405-496D-A508-BB9B1C827B03}" presName="rootText" presStyleLbl="node1" presStyleIdx="0" presStyleCnt="1" custScaleY="52545" custLinFactNeighborY="-36181"/>
      <dgm:spPr/>
    </dgm:pt>
    <dgm:pt modelId="{5330877C-655E-4611-9E43-DA4BE8508570}" type="pres">
      <dgm:prSet presAssocID="{8F2728AF-4405-496D-A508-BB9B1C827B03}" presName="rootConnector" presStyleLbl="node1" presStyleIdx="0" presStyleCnt="1"/>
      <dgm:spPr/>
    </dgm:pt>
    <dgm:pt modelId="{4A12A0CF-F165-4408-B1F7-A1A4A2FE7797}" type="pres">
      <dgm:prSet presAssocID="{8F2728AF-4405-496D-A508-BB9B1C827B03}" presName="childShape" presStyleCnt="0"/>
      <dgm:spPr/>
    </dgm:pt>
    <dgm:pt modelId="{BB80387E-AF74-4F7C-80DC-B519E6948A61}" type="pres">
      <dgm:prSet presAssocID="{412ED04A-C41C-4693-AF85-6776CFCE076C}" presName="Name13" presStyleLbl="parChTrans1D2" presStyleIdx="0" presStyleCnt="2"/>
      <dgm:spPr/>
    </dgm:pt>
    <dgm:pt modelId="{041024FC-4BC8-4368-9CF1-7E980A0A37DB}" type="pres">
      <dgm:prSet presAssocID="{8E7BCD58-2B34-44AC-A4A3-63BFBFCFB4EC}" presName="childText" presStyleLbl="bgAcc1" presStyleIdx="0" presStyleCnt="2" custLinFactNeighborY="-32252">
        <dgm:presLayoutVars>
          <dgm:bulletEnabled val="1"/>
        </dgm:presLayoutVars>
      </dgm:prSet>
      <dgm:spPr/>
    </dgm:pt>
    <dgm:pt modelId="{61394A4E-63E0-458F-B49F-36C2A877CFFB}" type="pres">
      <dgm:prSet presAssocID="{06A724F8-9F91-4AF5-98FA-B735A731B6FE}" presName="Name13" presStyleLbl="parChTrans1D2" presStyleIdx="1" presStyleCnt="2"/>
      <dgm:spPr/>
    </dgm:pt>
    <dgm:pt modelId="{97E8E7A5-FF77-4188-BCB1-A2729F155B1D}" type="pres">
      <dgm:prSet presAssocID="{6969D3F8-B338-4C04-96EC-A0D1F6AC809B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B3F5A30-9293-411B-9886-A15143EDDBD7}" type="presOf" srcId="{8F2728AF-4405-496D-A508-BB9B1C827B03}" destId="{2782EB54-F999-447C-B041-27D2174B52E5}" srcOrd="0" destOrd="0" presId="urn:microsoft.com/office/officeart/2005/8/layout/hierarchy3"/>
    <dgm:cxn modelId="{9D9EFE51-D954-4586-A296-04E3FC33A403}" type="presOf" srcId="{6969D3F8-B338-4C04-96EC-A0D1F6AC809B}" destId="{97E8E7A5-FF77-4188-BCB1-A2729F155B1D}" srcOrd="0" destOrd="0" presId="urn:microsoft.com/office/officeart/2005/8/layout/hierarchy3"/>
    <dgm:cxn modelId="{E858235A-DD1A-43AC-84B5-77C791422B54}" type="presOf" srcId="{8F2728AF-4405-496D-A508-BB9B1C827B03}" destId="{5330877C-655E-4611-9E43-DA4BE8508570}" srcOrd="1" destOrd="0" presId="urn:microsoft.com/office/officeart/2005/8/layout/hierarchy3"/>
    <dgm:cxn modelId="{989A8390-2495-4544-84E6-76FCE4585538}" type="presOf" srcId="{502ADA6C-B9AC-4C4C-8FC7-D08E15D72F09}" destId="{1CC26A15-160F-4C56-A7CC-BFDA289F1A27}" srcOrd="0" destOrd="0" presId="urn:microsoft.com/office/officeart/2005/8/layout/hierarchy3"/>
    <dgm:cxn modelId="{EE35CA98-6A19-4FBE-A285-BC7574BF61B8}" srcId="{502ADA6C-B9AC-4C4C-8FC7-D08E15D72F09}" destId="{8F2728AF-4405-496D-A508-BB9B1C827B03}" srcOrd="0" destOrd="0" parTransId="{1FA8D3CD-33D9-4DFB-80E1-828C39BF8A2F}" sibTransId="{0382A568-62E8-43B1-AE9F-3E1911725AA2}"/>
    <dgm:cxn modelId="{D5093FAE-E90E-4C3A-8CCE-72149A306E01}" type="presOf" srcId="{06A724F8-9F91-4AF5-98FA-B735A731B6FE}" destId="{61394A4E-63E0-458F-B49F-36C2A877CFFB}" srcOrd="0" destOrd="0" presId="urn:microsoft.com/office/officeart/2005/8/layout/hierarchy3"/>
    <dgm:cxn modelId="{B61545C5-9C87-4D02-B6F6-A8BFD5CACF7C}" type="presOf" srcId="{8E7BCD58-2B34-44AC-A4A3-63BFBFCFB4EC}" destId="{041024FC-4BC8-4368-9CF1-7E980A0A37DB}" srcOrd="0" destOrd="0" presId="urn:microsoft.com/office/officeart/2005/8/layout/hierarchy3"/>
    <dgm:cxn modelId="{24B35CE2-0CA7-4A5A-9CCE-6081A36E1D0C}" type="presOf" srcId="{412ED04A-C41C-4693-AF85-6776CFCE076C}" destId="{BB80387E-AF74-4F7C-80DC-B519E6948A61}" srcOrd="0" destOrd="0" presId="urn:microsoft.com/office/officeart/2005/8/layout/hierarchy3"/>
    <dgm:cxn modelId="{D44227EF-4441-404C-83CB-79BB8DB35983}" srcId="{8F2728AF-4405-496D-A508-BB9B1C827B03}" destId="{8E7BCD58-2B34-44AC-A4A3-63BFBFCFB4EC}" srcOrd="0" destOrd="0" parTransId="{412ED04A-C41C-4693-AF85-6776CFCE076C}" sibTransId="{C0618E74-A049-417C-A385-F72B34F37A99}"/>
    <dgm:cxn modelId="{6CE0DAFF-D842-4A9C-84BF-1FF393144FF3}" srcId="{8F2728AF-4405-496D-A508-BB9B1C827B03}" destId="{6969D3F8-B338-4C04-96EC-A0D1F6AC809B}" srcOrd="1" destOrd="0" parTransId="{06A724F8-9F91-4AF5-98FA-B735A731B6FE}" sibTransId="{75DB4564-B59B-4560-9D0D-11F51569297B}"/>
    <dgm:cxn modelId="{8F1A6D0C-E6E5-4593-A122-33F762ABD329}" type="presParOf" srcId="{1CC26A15-160F-4C56-A7CC-BFDA289F1A27}" destId="{B772D73E-9F22-417C-8148-0849533AF831}" srcOrd="0" destOrd="0" presId="urn:microsoft.com/office/officeart/2005/8/layout/hierarchy3"/>
    <dgm:cxn modelId="{6FB3E4F1-546F-4319-917A-62F4B9BA9F5D}" type="presParOf" srcId="{B772D73E-9F22-417C-8148-0849533AF831}" destId="{A8CA56D2-222D-47E3-BCF5-2F8B26A22927}" srcOrd="0" destOrd="0" presId="urn:microsoft.com/office/officeart/2005/8/layout/hierarchy3"/>
    <dgm:cxn modelId="{6A15AE70-79A8-4A4E-A82C-0BA964308275}" type="presParOf" srcId="{A8CA56D2-222D-47E3-BCF5-2F8B26A22927}" destId="{2782EB54-F999-447C-B041-27D2174B52E5}" srcOrd="0" destOrd="0" presId="urn:microsoft.com/office/officeart/2005/8/layout/hierarchy3"/>
    <dgm:cxn modelId="{86508CF0-F150-48D4-AFB6-321C276C15B5}" type="presParOf" srcId="{A8CA56D2-222D-47E3-BCF5-2F8B26A22927}" destId="{5330877C-655E-4611-9E43-DA4BE8508570}" srcOrd="1" destOrd="0" presId="urn:microsoft.com/office/officeart/2005/8/layout/hierarchy3"/>
    <dgm:cxn modelId="{70E2BD99-9EB3-4F93-A65D-A409215448D1}" type="presParOf" srcId="{B772D73E-9F22-417C-8148-0849533AF831}" destId="{4A12A0CF-F165-4408-B1F7-A1A4A2FE7797}" srcOrd="1" destOrd="0" presId="urn:microsoft.com/office/officeart/2005/8/layout/hierarchy3"/>
    <dgm:cxn modelId="{0A3EAEE7-F98C-4FA6-B22F-8271051C74A3}" type="presParOf" srcId="{4A12A0CF-F165-4408-B1F7-A1A4A2FE7797}" destId="{BB80387E-AF74-4F7C-80DC-B519E6948A61}" srcOrd="0" destOrd="0" presId="urn:microsoft.com/office/officeart/2005/8/layout/hierarchy3"/>
    <dgm:cxn modelId="{FF937ABE-7AA4-40A8-B255-97F47606B0D6}" type="presParOf" srcId="{4A12A0CF-F165-4408-B1F7-A1A4A2FE7797}" destId="{041024FC-4BC8-4368-9CF1-7E980A0A37DB}" srcOrd="1" destOrd="0" presId="urn:microsoft.com/office/officeart/2005/8/layout/hierarchy3"/>
    <dgm:cxn modelId="{BD575819-6FAE-4F1F-A823-613613712124}" type="presParOf" srcId="{4A12A0CF-F165-4408-B1F7-A1A4A2FE7797}" destId="{61394A4E-63E0-458F-B49F-36C2A877CFFB}" srcOrd="2" destOrd="0" presId="urn:microsoft.com/office/officeart/2005/8/layout/hierarchy3"/>
    <dgm:cxn modelId="{23547E1F-3CAB-46D6-8696-C8F2D1A0CED6}" type="presParOf" srcId="{4A12A0CF-F165-4408-B1F7-A1A4A2FE7797}" destId="{97E8E7A5-FF77-4188-BCB1-A2729F155B1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2EB54-F999-447C-B041-27D2174B52E5}">
      <dsp:nvSpPr>
        <dsp:cNvPr id="0" name=""/>
        <dsp:cNvSpPr/>
      </dsp:nvSpPr>
      <dsp:spPr>
        <a:xfrm>
          <a:off x="0" y="134009"/>
          <a:ext cx="2834640" cy="7447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Analogy</a:t>
          </a:r>
          <a:endParaRPr lang="en-IN" sz="3600" kern="1200" dirty="0"/>
        </a:p>
      </dsp:txBody>
      <dsp:txXfrm>
        <a:off x="21812" y="155821"/>
        <a:ext cx="2791016" cy="701106"/>
      </dsp:txXfrm>
    </dsp:sp>
    <dsp:sp modelId="{BB80387E-AF74-4F7C-80DC-B519E6948A61}">
      <dsp:nvSpPr>
        <dsp:cNvPr id="0" name=""/>
        <dsp:cNvSpPr/>
      </dsp:nvSpPr>
      <dsp:spPr>
        <a:xfrm>
          <a:off x="283464" y="878739"/>
          <a:ext cx="283463" cy="1118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676"/>
              </a:lnTo>
              <a:lnTo>
                <a:pt x="283463" y="11186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024FC-4BC8-4368-9CF1-7E980A0A37DB}">
      <dsp:nvSpPr>
        <dsp:cNvPr id="0" name=""/>
        <dsp:cNvSpPr/>
      </dsp:nvSpPr>
      <dsp:spPr>
        <a:xfrm>
          <a:off x="566927" y="1288756"/>
          <a:ext cx="2267712" cy="1417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Transformational </a:t>
          </a:r>
          <a:endParaRPr lang="en-IN" sz="2000" kern="1200" dirty="0"/>
        </a:p>
      </dsp:txBody>
      <dsp:txXfrm>
        <a:off x="608439" y="1330268"/>
        <a:ext cx="2184688" cy="133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2EB54-F999-447C-B041-27D2174B52E5}">
      <dsp:nvSpPr>
        <dsp:cNvPr id="0" name=""/>
        <dsp:cNvSpPr/>
      </dsp:nvSpPr>
      <dsp:spPr>
        <a:xfrm>
          <a:off x="0" y="132104"/>
          <a:ext cx="2834640" cy="7447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Analogy</a:t>
          </a:r>
          <a:endParaRPr lang="en-IN" sz="3600" kern="1200" dirty="0"/>
        </a:p>
      </dsp:txBody>
      <dsp:txXfrm>
        <a:off x="21812" y="153916"/>
        <a:ext cx="2791016" cy="701106"/>
      </dsp:txXfrm>
    </dsp:sp>
    <dsp:sp modelId="{BB80387E-AF74-4F7C-80DC-B519E6948A61}">
      <dsp:nvSpPr>
        <dsp:cNvPr id="0" name=""/>
        <dsp:cNvSpPr/>
      </dsp:nvSpPr>
      <dsp:spPr>
        <a:xfrm>
          <a:off x="283464" y="876834"/>
          <a:ext cx="283463" cy="1118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676"/>
              </a:lnTo>
              <a:lnTo>
                <a:pt x="283463" y="11186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024FC-4BC8-4368-9CF1-7E980A0A37DB}">
      <dsp:nvSpPr>
        <dsp:cNvPr id="0" name=""/>
        <dsp:cNvSpPr/>
      </dsp:nvSpPr>
      <dsp:spPr>
        <a:xfrm>
          <a:off x="566927" y="1286851"/>
          <a:ext cx="2267712" cy="1417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Transformational </a:t>
          </a:r>
          <a:endParaRPr lang="en-IN" sz="2000" kern="1200" dirty="0"/>
        </a:p>
      </dsp:txBody>
      <dsp:txXfrm>
        <a:off x="608439" y="1328363"/>
        <a:ext cx="2184688" cy="1334296"/>
      </dsp:txXfrm>
    </dsp:sp>
    <dsp:sp modelId="{61394A4E-63E0-458F-B49F-36C2A877CFFB}">
      <dsp:nvSpPr>
        <dsp:cNvPr id="0" name=""/>
        <dsp:cNvSpPr/>
      </dsp:nvSpPr>
      <dsp:spPr>
        <a:xfrm>
          <a:off x="283464" y="876834"/>
          <a:ext cx="283463" cy="334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440"/>
              </a:lnTo>
              <a:lnTo>
                <a:pt x="283463" y="334744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8E7A5-FF77-4188-BCB1-A2729F155B1D}">
      <dsp:nvSpPr>
        <dsp:cNvPr id="0" name=""/>
        <dsp:cNvSpPr/>
      </dsp:nvSpPr>
      <dsp:spPr>
        <a:xfrm>
          <a:off x="566927" y="3515615"/>
          <a:ext cx="2267712" cy="1417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Derivational</a:t>
          </a:r>
          <a:endParaRPr lang="en-IN" sz="2000" kern="1200" dirty="0"/>
        </a:p>
      </dsp:txBody>
      <dsp:txXfrm>
        <a:off x="608439" y="3557127"/>
        <a:ext cx="2184688" cy="133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B7B58BD-A871-48A9-A02F-11195FF71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0C9A81-34E8-4B01-BE4A-E32183DFA2F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45EBD0C-04B1-4E13-B3C4-3ADE25230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DDC080B-92B2-4E3A-A791-A1C2D4A01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What if the learned knowledge is never needed? e.g. a telephone number that you never call?</a:t>
            </a:r>
          </a:p>
          <a:p>
            <a:pPr>
              <a:buFontTx/>
              <a:buChar char="•"/>
            </a:pPr>
            <a:r>
              <a:rPr lang="en-US" altLang="en-US"/>
              <a:t>What if you cannot measure performance/task? e.g. learned a advertisement slogan.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E0D2-ACB1-4D8A-BC25-E8CD968A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27F8589-2A56-4457-816C-676A97AF9F9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863F-F834-4BD1-9246-308C976D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8E77-7B63-4566-A34F-598B90C8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A3F4-AAF7-4AD6-A190-C69E3FAC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32A8A2B-64F1-4494-8834-6400679F9F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7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Layout" Target="../diagrams/layout1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1C36A2-D12E-4E18-BADC-D8152E2D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20" b="146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77D37C21-90BF-454B-B89B-0866EC043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7" y="1680551"/>
            <a:ext cx="4423850" cy="16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67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66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800" kern="0" dirty="0">
                <a:solidFill>
                  <a:schemeClr val="tx1"/>
                </a:solidFill>
                <a:cs typeface="Calibri" panose="020F0502020204030204" pitchFamily="34" charset="0"/>
              </a:rPr>
              <a:t>The act, process, or experience of gaining knowledge or skill</a:t>
            </a:r>
            <a:br>
              <a:rPr lang="en-US" altLang="en-US" sz="2800" kern="0" dirty="0">
                <a:solidFill>
                  <a:srgbClr val="FF0000"/>
                </a:solidFill>
                <a:cs typeface="Calibri" panose="020F0502020204030204" pitchFamily="34" charset="0"/>
              </a:rPr>
            </a:br>
            <a:br>
              <a:rPr lang="en-US" altLang="en-US" sz="2800" kern="0" dirty="0">
                <a:solidFill>
                  <a:srgbClr val="FF0000"/>
                </a:solidFill>
                <a:cs typeface="Calibri" panose="020F0502020204030204" pitchFamily="34" charset="0"/>
              </a:rPr>
            </a:br>
            <a:r>
              <a:rPr lang="en-US" altLang="en-US" sz="2800" kern="0" dirty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endParaRPr lang="en-US" altLang="en-US" sz="4800" kern="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BFBA967-45E8-4569-8BA7-2E4A8DE0C820}"/>
              </a:ext>
            </a:extLst>
          </p:cNvPr>
          <p:cNvSpPr txBox="1">
            <a:spLocks/>
          </p:cNvSpPr>
          <p:nvPr/>
        </p:nvSpPr>
        <p:spPr bwMode="auto">
          <a:xfrm>
            <a:off x="9927" y="14311"/>
            <a:ext cx="7772400" cy="157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altLang="en-US" sz="4400" b="1" kern="0" dirty="0">
                <a:solidFill>
                  <a:srgbClr val="2D2D8A"/>
                </a:solidFill>
                <a:cs typeface="Calibri" panose="020F0502020204030204" pitchFamily="34" charset="0"/>
              </a:rPr>
              <a:t>Artificial Intelligence </a:t>
            </a:r>
          </a:p>
          <a:p>
            <a:pPr algn="l"/>
            <a:r>
              <a:rPr lang="en-US" sz="40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Learning</a:t>
            </a:r>
            <a:endParaRPr lang="en-IN" sz="4000" kern="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5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1BE9E7A-741E-4B34-AD47-CFFE39487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Feedback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EA83634-8E03-496F-AA3D-8E54185EA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760" y="1120548"/>
            <a:ext cx="6320938" cy="5312142"/>
          </a:xfrm>
        </p:spPr>
        <p:txBody>
          <a:bodyPr/>
          <a:lstStyle/>
          <a:p>
            <a:r>
              <a:rPr lang="en-US" altLang="en-US" sz="2400" dirty="0">
                <a:solidFill>
                  <a:schemeClr val="accent2"/>
                </a:solidFill>
              </a:rPr>
              <a:t>Supervised learning</a:t>
            </a:r>
            <a:r>
              <a:rPr lang="en-US" altLang="en-US" sz="2400" dirty="0"/>
              <a:t>: (Labeled examples)</a:t>
            </a:r>
          </a:p>
          <a:p>
            <a:pPr lvl="1" eaLnBrk="1" hangingPunct="1"/>
            <a:r>
              <a:rPr lang="en-US" altLang="en-US" sz="1800" dirty="0"/>
              <a:t>Agent is given correct answers for each example</a:t>
            </a:r>
          </a:p>
          <a:p>
            <a:pPr lvl="1" eaLnBrk="1" hangingPunct="1"/>
            <a:r>
              <a:rPr lang="en-US" altLang="en-US" sz="1800" dirty="0"/>
              <a:t>Agent is learning a function from examples of its inputs and outputs</a:t>
            </a:r>
          </a:p>
          <a:p>
            <a:pPr eaLnBrk="1" hangingPunct="1"/>
            <a:endParaRPr lang="en-US" altLang="en-US" sz="2400" dirty="0">
              <a:solidFill>
                <a:schemeClr val="accent2"/>
              </a:solidFill>
            </a:endParaRPr>
          </a:p>
          <a:p>
            <a:r>
              <a:rPr lang="en-US" altLang="en-US" sz="2400" dirty="0">
                <a:solidFill>
                  <a:schemeClr val="accent2"/>
                </a:solidFill>
              </a:rPr>
              <a:t>Unsupervised learning</a:t>
            </a:r>
            <a:r>
              <a:rPr lang="en-US" altLang="en-US" sz="2400" dirty="0"/>
              <a:t>: (Unlabeled examples)</a:t>
            </a:r>
          </a:p>
          <a:p>
            <a:pPr lvl="1" eaLnBrk="1" hangingPunct="1"/>
            <a:r>
              <a:rPr lang="en-US" altLang="en-US" sz="1800" dirty="0"/>
              <a:t>Agent must infer correct answers</a:t>
            </a:r>
          </a:p>
          <a:p>
            <a:pPr lvl="1" eaLnBrk="1" hangingPunct="1"/>
            <a:r>
              <a:rPr lang="en-US" altLang="en-US" sz="1800" dirty="0"/>
              <a:t>Completely unsupervised learning is impractical, since agent has no context</a:t>
            </a:r>
          </a:p>
          <a:p>
            <a:pPr eaLnBrk="1" hangingPunct="1"/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Reinforcement learning</a:t>
            </a:r>
            <a:r>
              <a:rPr lang="en-US" altLang="en-US" sz="2400" dirty="0"/>
              <a:t>: (Rewards)</a:t>
            </a:r>
          </a:p>
          <a:p>
            <a:pPr lvl="1" eaLnBrk="1" hangingPunct="1"/>
            <a:r>
              <a:rPr lang="en-US" altLang="en-US" sz="1800" dirty="0"/>
              <a:t>Agent is given occasional rewards for correct</a:t>
            </a:r>
          </a:p>
          <a:p>
            <a:pPr lvl="1" eaLnBrk="1" hangingPunct="1"/>
            <a:r>
              <a:rPr lang="en-US" altLang="en-US" sz="1800" dirty="0"/>
              <a:t>Typically involves subproblem of learning “how the world works”  </a:t>
            </a:r>
          </a:p>
        </p:txBody>
      </p:sp>
      <p:pic>
        <p:nvPicPr>
          <p:cNvPr id="3" name="Picture 2" descr="A picture containing text, sign, outdoor, street&#10;&#10;Description automatically generated">
            <a:extLst>
              <a:ext uri="{FF2B5EF4-FFF2-40B4-BE49-F238E27FC236}">
                <a16:creationId xmlns:a16="http://schemas.microsoft.com/office/drawing/2014/main" id="{A32C5234-085F-475C-BA90-EBD9C72F7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" t="36440" r="4721" b="5831"/>
          <a:stretch/>
        </p:blipFill>
        <p:spPr>
          <a:xfrm>
            <a:off x="7040880" y="1198880"/>
            <a:ext cx="5124922" cy="18720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8443AA9-62D6-4264-A82E-AA54CF752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" t="38575" r="2755" b="6505"/>
          <a:stretch/>
        </p:blipFill>
        <p:spPr>
          <a:xfrm>
            <a:off x="6964803" y="3231114"/>
            <a:ext cx="5204635" cy="1728331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EA2277-3135-498A-B2BC-2F0BFE675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" t="38460" r="3818" b="7406"/>
          <a:stretch/>
        </p:blipFill>
        <p:spPr>
          <a:xfrm>
            <a:off x="7056243" y="5130000"/>
            <a:ext cx="5119846" cy="172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912DE2-9318-4B12-B488-1A08CAEFE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74" y="0"/>
            <a:ext cx="720913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D86146-FF11-4A24-90DA-CD0B53BADD2B}"/>
              </a:ext>
            </a:extLst>
          </p:cNvPr>
          <p:cNvSpPr txBox="1"/>
          <p:nvPr/>
        </p:nvSpPr>
        <p:spPr>
          <a:xfrm>
            <a:off x="12396" y="2875280"/>
            <a:ext cx="5280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Methods of Learning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7102-155C-4E2C-BB07-94DFD702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1E58-3AA5-40B9-8312-0A8B53B9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5247638"/>
          </a:xfrm>
        </p:spPr>
        <p:txBody>
          <a:bodyPr/>
          <a:lstStyle/>
          <a:p>
            <a:r>
              <a:rPr lang="en-US" sz="2400" dirty="0"/>
              <a:t>Rote Learning (Memorization): </a:t>
            </a:r>
          </a:p>
          <a:p>
            <a:pPr lvl="1"/>
            <a:r>
              <a:rPr lang="en-US" altLang="en-US" sz="2000" dirty="0"/>
              <a:t>Simple storage of computed information (facts/results)</a:t>
            </a:r>
          </a:p>
          <a:p>
            <a:pPr lvl="1"/>
            <a:r>
              <a:rPr lang="en-US" altLang="en-US" sz="2000" dirty="0"/>
              <a:t>No inference</a:t>
            </a:r>
          </a:p>
          <a:p>
            <a:r>
              <a:rPr lang="en-US" sz="2400" dirty="0"/>
              <a:t>Direct instruction (by being told)</a:t>
            </a:r>
          </a:p>
          <a:p>
            <a:pPr lvl="1"/>
            <a:r>
              <a:rPr lang="en-US" sz="2000" dirty="0"/>
              <a:t>Teach a robot how to hold a cup</a:t>
            </a:r>
          </a:p>
          <a:p>
            <a:pPr lvl="1"/>
            <a:r>
              <a:rPr lang="en-US" sz="2000" dirty="0"/>
              <a:t>Required inference</a:t>
            </a:r>
          </a:p>
          <a:p>
            <a:r>
              <a:rPr lang="en-US" sz="2400" dirty="0"/>
              <a:t>Analogy</a:t>
            </a:r>
          </a:p>
          <a:p>
            <a:pPr lvl="1"/>
            <a:r>
              <a:rPr lang="en-US" sz="2000" dirty="0"/>
              <a:t>Transform existing knowledge to new situation</a:t>
            </a:r>
          </a:p>
          <a:p>
            <a:pPr lvl="1"/>
            <a:r>
              <a:rPr lang="en-US" sz="2000" dirty="0"/>
              <a:t>Learn how to hold a cup then learn to how to hold object with handle</a:t>
            </a:r>
          </a:p>
          <a:p>
            <a:r>
              <a:rPr lang="en-US" sz="2400" dirty="0"/>
              <a:t>Induction</a:t>
            </a:r>
          </a:p>
          <a:p>
            <a:pPr lvl="1"/>
            <a:r>
              <a:rPr lang="en-US" sz="2000" dirty="0"/>
              <a:t>Learning from examples</a:t>
            </a:r>
          </a:p>
          <a:p>
            <a:pPr lvl="1"/>
            <a:r>
              <a:rPr lang="en-US" sz="2000" dirty="0"/>
              <a:t>Studied in machine learning</a:t>
            </a:r>
          </a:p>
          <a:p>
            <a:r>
              <a:rPr lang="en-US" sz="2400" dirty="0"/>
              <a:t>Deduction</a:t>
            </a:r>
          </a:p>
          <a:p>
            <a:pPr lvl="1"/>
            <a:r>
              <a:rPr lang="en-US" sz="2000" dirty="0"/>
              <a:t>Deductive inference steps using known facts</a:t>
            </a: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271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E370-36B9-4582-8FC9-C05B12B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0052-F111-4518-89E3-A7216DA6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551920" cy="2890518"/>
          </a:xfrm>
        </p:spPr>
        <p:txBody>
          <a:bodyPr/>
          <a:lstStyle/>
          <a:p>
            <a:r>
              <a:rPr lang="en-US" altLang="en-US" sz="2400" dirty="0">
                <a:cs typeface="Calibri" panose="020F0502020204030204" pitchFamily="34" charset="0"/>
              </a:rPr>
              <a:t>Rote learning consists of memorizing the solutions of the solved problems so that the system needs not to solve them again:</a:t>
            </a: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r>
              <a:rPr lang="en-US" altLang="en-US" sz="2400" dirty="0">
                <a:cs typeface="Calibri" panose="020F0502020204030204" pitchFamily="34" charset="0"/>
              </a:rPr>
              <a:t>During subsequent computations of f(X</a:t>
            </a:r>
            <a:r>
              <a:rPr lang="en-US" altLang="en-US" sz="2400" baseline="-25000" dirty="0">
                <a:cs typeface="Calibri" panose="020F0502020204030204" pitchFamily="34" charset="0"/>
              </a:rPr>
              <a:t>1</a:t>
            </a:r>
            <a:r>
              <a:rPr lang="en-US" altLang="en-US" sz="2400" dirty="0">
                <a:cs typeface="Calibri" panose="020F0502020204030204" pitchFamily="34" charset="0"/>
              </a:rPr>
              <a:t>, ... </a:t>
            </a:r>
            <a:r>
              <a:rPr lang="en-US" altLang="en-US" sz="2400" dirty="0" err="1">
                <a:cs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cs typeface="Calibri" panose="020F0502020204030204" pitchFamily="34" charset="0"/>
              </a:rPr>
              <a:t>n</a:t>
            </a:r>
            <a:r>
              <a:rPr lang="en-US" altLang="en-US" sz="2400" dirty="0">
                <a:cs typeface="Calibri" panose="020F0502020204030204" pitchFamily="34" charset="0"/>
              </a:rPr>
              <a:t>), the performance element can simply retrieve (Y</a:t>
            </a:r>
            <a:r>
              <a:rPr lang="en-US" altLang="en-US" sz="2400" baseline="-25000" dirty="0">
                <a:cs typeface="Calibri" panose="020F0502020204030204" pitchFamily="34" charset="0"/>
              </a:rPr>
              <a:t>1</a:t>
            </a:r>
            <a:r>
              <a:rPr lang="en-US" altLang="en-US" sz="2400" dirty="0">
                <a:cs typeface="Calibri" panose="020F0502020204030204" pitchFamily="34" charset="0"/>
              </a:rPr>
              <a:t>, ... , </a:t>
            </a:r>
            <a:r>
              <a:rPr lang="en-US" altLang="en-US" sz="2400" dirty="0" err="1">
                <a:cs typeface="Calibri" panose="020F0502020204030204" pitchFamily="34" charset="0"/>
              </a:rPr>
              <a:t>Y</a:t>
            </a:r>
            <a:r>
              <a:rPr lang="en-US" altLang="en-US" sz="2400" baseline="-25000" dirty="0" err="1">
                <a:cs typeface="Calibri" panose="020F0502020204030204" pitchFamily="34" charset="0"/>
              </a:rPr>
              <a:t>p</a:t>
            </a:r>
            <a:r>
              <a:rPr lang="en-US" altLang="en-US" sz="2400" dirty="0">
                <a:cs typeface="Calibri" panose="020F0502020204030204" pitchFamily="34" charset="0"/>
              </a:rPr>
              <a:t>) from memory rather than recomputing it.</a:t>
            </a:r>
          </a:p>
          <a:p>
            <a:endParaRPr lang="en-IN" sz="2400" dirty="0">
              <a:cs typeface="Calibri" panose="020F0502020204030204" pitchFamily="34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CF294475-9572-489E-84B2-B48C6455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2621084"/>
            <a:ext cx="10727706" cy="140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07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9A71-734C-4447-8755-82C0948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DFE7-9B5C-4401-B2A0-2B9D6F91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22682"/>
            <a:ext cx="11379200" cy="3073398"/>
          </a:xfrm>
        </p:spPr>
        <p:txBody>
          <a:bodyPr/>
          <a:lstStyle/>
          <a:p>
            <a:r>
              <a:rPr lang="en-US" altLang="en-US" sz="2400" dirty="0">
                <a:cs typeface="Calibri" panose="020F0502020204030204" pitchFamily="34" charset="0"/>
              </a:rPr>
              <a:t>Memory organizations</a:t>
            </a:r>
          </a:p>
          <a:p>
            <a:pPr lvl="1"/>
            <a:r>
              <a:rPr lang="en-US" altLang="en-US" sz="2000" dirty="0">
                <a:cs typeface="Calibri" panose="020F0502020204030204" pitchFamily="34" charset="0"/>
              </a:rPr>
              <a:t>Rote learning requires useful organization of the memory so that the retrieval of the desired information will be very fast.</a:t>
            </a:r>
          </a:p>
          <a:p>
            <a:r>
              <a:rPr lang="en-US" altLang="en-US" sz="2400" dirty="0">
                <a:cs typeface="Calibri" panose="020F0502020204030204" pitchFamily="34" charset="0"/>
              </a:rPr>
              <a:t>Stability of the environment</a:t>
            </a:r>
          </a:p>
          <a:p>
            <a:pPr lvl="1"/>
            <a:r>
              <a:rPr lang="en-US" altLang="en-US" sz="2000" dirty="0">
                <a:cs typeface="Calibri" panose="020F0502020204030204" pitchFamily="34" charset="0"/>
              </a:rPr>
              <a:t>The information stored at one time should still be valid later.</a:t>
            </a:r>
          </a:p>
          <a:p>
            <a:r>
              <a:rPr lang="en-US" altLang="en-US" sz="2400" dirty="0">
                <a:cs typeface="Calibri" panose="020F0502020204030204" pitchFamily="34" charset="0"/>
              </a:rPr>
              <a:t>Store-versus-compute trade-off</a:t>
            </a:r>
          </a:p>
          <a:p>
            <a:pPr lvl="1"/>
            <a:r>
              <a:rPr lang="en-US" altLang="en-US" sz="2000" dirty="0">
                <a:cs typeface="Calibri" panose="020F0502020204030204" pitchFamily="34" charset="0"/>
              </a:rPr>
              <a:t>The cost of storing and retrieving the memorized information should be smaller than the cost of recomputing it.</a:t>
            </a: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endParaRPr lang="en-IN" sz="2400" dirty="0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A9660-700C-4483-913F-5FE99A74B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3" b="9845"/>
          <a:stretch/>
        </p:blipFill>
        <p:spPr bwMode="auto">
          <a:xfrm>
            <a:off x="1209278" y="4196080"/>
            <a:ext cx="4260850" cy="258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67A11-7C9D-4871-A3E5-12F6407BE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4" b="9752"/>
          <a:stretch/>
        </p:blipFill>
        <p:spPr bwMode="auto">
          <a:xfrm>
            <a:off x="5963245" y="4322763"/>
            <a:ext cx="5329238" cy="245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09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38A7-6A0C-41A2-A90E-A328DC87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Instruction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AF82-6A73-4EBB-B429-0A7AA506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Direct instruction is a complex form of learning.</a:t>
            </a:r>
          </a:p>
          <a:p>
            <a:r>
              <a:rPr lang="en-US" sz="2800" dirty="0"/>
              <a:t>This type of learning requires more inference </a:t>
            </a:r>
            <a:r>
              <a:rPr lang="en-US" sz="2800"/>
              <a:t>than rote </a:t>
            </a:r>
            <a:r>
              <a:rPr lang="en-US" sz="2800" dirty="0"/>
              <a:t>learning</a:t>
            </a:r>
          </a:p>
          <a:p>
            <a:pPr lvl="1"/>
            <a:r>
              <a:rPr lang="en-US" sz="2400" dirty="0"/>
              <a:t>Since the knowledge must be transformed into an operational form before learning when a teacher presents several facts directly to us in a well-organized manner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374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BEEB-424A-42E6-A281-2EC81081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Analogy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9546-3764-46C4-974A-F054E865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cs typeface="Calibri" panose="020F0502020204030204" pitchFamily="34" charset="0"/>
              </a:rPr>
              <a:t>Learning by analogy means acquiring new knowledge about an input entity by transferring it from a known similar entity. </a:t>
            </a:r>
          </a:p>
          <a:p>
            <a:r>
              <a:rPr lang="en-IN" sz="2400" dirty="0">
                <a:cs typeface="Calibri" panose="020F0502020204030204" pitchFamily="34" charset="0"/>
              </a:rPr>
              <a:t>Example:</a:t>
            </a:r>
          </a:p>
          <a:p>
            <a:pPr lvl="1"/>
            <a:r>
              <a:rPr lang="en-IN" sz="2000" dirty="0"/>
              <a:t>Last month, the stock market was a roller coaster.</a:t>
            </a:r>
          </a:p>
          <a:p>
            <a:pPr lvl="1"/>
            <a:endParaRPr lang="en-IN" sz="2400" dirty="0"/>
          </a:p>
          <a:p>
            <a:r>
              <a:rPr lang="en-US" altLang="en-US" sz="2400" dirty="0">
                <a:cs typeface="Calibri" panose="020F0502020204030204" pitchFamily="34" charset="0"/>
              </a:rPr>
              <a:t>Central intuition supporting learning by analogy:</a:t>
            </a:r>
          </a:p>
          <a:p>
            <a:pPr lvl="1"/>
            <a:r>
              <a:rPr lang="en-US" altLang="en-US" sz="2000" dirty="0">
                <a:cs typeface="Calibri" panose="020F0502020204030204" pitchFamily="34" charset="0"/>
              </a:rPr>
              <a:t>If two entities are similar in some respects, then they could be similar in other respects as well. </a:t>
            </a: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r>
              <a:rPr lang="en-US" altLang="en-US" sz="2400" dirty="0">
                <a:cs typeface="Calibri" panose="020F0502020204030204" pitchFamily="34" charset="0"/>
              </a:rPr>
              <a:t>Examples of analogies:</a:t>
            </a:r>
          </a:p>
          <a:p>
            <a:pPr lvl="1"/>
            <a:r>
              <a:rPr lang="en-US" altLang="en-US" sz="2000" dirty="0">
                <a:cs typeface="Calibri" panose="020F0502020204030204" pitchFamily="34" charset="0"/>
              </a:rPr>
              <a:t>Pressure Drop is like Voltage Drop</a:t>
            </a:r>
          </a:p>
          <a:p>
            <a:pPr lvl="1"/>
            <a:r>
              <a:rPr lang="en-US" altLang="en-US" sz="2000" dirty="0">
                <a:cs typeface="Calibri" panose="020F0502020204030204" pitchFamily="34" charset="0"/>
              </a:rPr>
              <a:t>A variable in a programming language is like a box.</a:t>
            </a: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685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20AA-93FB-4C13-836C-7D25BC0F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Analogical Problem Solving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33CD8F-1B4E-4916-B6F2-955DB4D92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591724"/>
              </p:ext>
            </p:extLst>
          </p:nvPr>
        </p:nvGraphicFramePr>
        <p:xfrm>
          <a:off x="71120" y="1117600"/>
          <a:ext cx="283464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10B6DF0F-DBF9-4B41-8F51-E863E78E7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4907"/>
              </p:ext>
            </p:extLst>
          </p:nvPr>
        </p:nvGraphicFramePr>
        <p:xfrm>
          <a:off x="71120" y="4112920"/>
          <a:ext cx="4489768" cy="225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7188200" imgH="3606800" progId="Word.Document.8">
                  <p:embed/>
                </p:oleObj>
              </mc:Choice>
              <mc:Fallback>
                <p:oleObj name="Document" r:id="rId7" imgW="7188200" imgH="3606800" progId="Word.Document.8">
                  <p:embed/>
                  <p:pic>
                    <p:nvPicPr>
                      <p:cNvPr id="1285126" name="Object 6">
                        <a:extLst>
                          <a:ext uri="{FF2B5EF4-FFF2-40B4-BE49-F238E27FC236}">
                            <a16:creationId xmlns:a16="http://schemas.microsoft.com/office/drawing/2014/main" id="{F7B10ADE-DE76-41DB-B28C-5F86AC167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" y="4112920"/>
                        <a:ext cx="4489768" cy="225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82F4C4B5-ABAB-423D-9A50-0C983E2AC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1371601"/>
            <a:ext cx="7396480" cy="377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2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20AA-93FB-4C13-836C-7D25BC0F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Analogical Problem Solving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33CD8F-1B4E-4916-B6F2-955DB4D92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001109"/>
              </p:ext>
            </p:extLst>
          </p:nvPr>
        </p:nvGraphicFramePr>
        <p:xfrm>
          <a:off x="71120" y="1117600"/>
          <a:ext cx="283464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C1AC86DB-6101-40AA-8971-601A2C213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92" y="4244079"/>
            <a:ext cx="6675120" cy="245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29607E0-C2FD-4AA9-AD54-7F653147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32" y="1459696"/>
            <a:ext cx="42412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</a:rPr>
              <a:t>void </a:t>
            </a:r>
            <a:r>
              <a:rPr lang="en-US" altLang="en-US" sz="1200" dirty="0" err="1">
                <a:latin typeface="Consolas" panose="020B0609020204030204" pitchFamily="49" charset="0"/>
              </a:rPr>
              <a:t>bubbleSort</a:t>
            </a:r>
            <a:r>
              <a:rPr lang="en-US" altLang="en-US" sz="1200" dirty="0">
                <a:latin typeface="Consolas" panose="020B0609020204030204" pitchFamily="49" charset="0"/>
              </a:rPr>
              <a:t>(int </a:t>
            </a:r>
            <a:r>
              <a:rPr lang="en-US" altLang="en-US" sz="1200" dirty="0" err="1">
                <a:latin typeface="Consolas" panose="020B0609020204030204" pitchFamily="49" charset="0"/>
              </a:rPr>
              <a:t>arr</a:t>
            </a:r>
            <a:r>
              <a:rPr lang="en-US" altLang="en-US" sz="1200" dirty="0">
                <a:latin typeface="Consolas" panose="020B0609020204030204" pitchFamily="49" charset="0"/>
              </a:rPr>
              <a:t>[], int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</a:rPr>
              <a:t>   int </a:t>
            </a:r>
            <a:r>
              <a:rPr lang="en-US" altLang="en-US" sz="1200" dirty="0" err="1"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latin typeface="Consolas" panose="020B0609020204030204" pitchFamily="49" charset="0"/>
              </a:rPr>
              <a:t>, j;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</a:rPr>
              <a:t>   for (</a:t>
            </a:r>
            <a:r>
              <a:rPr lang="en-US" altLang="en-US" sz="1200" dirty="0" err="1"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latin typeface="Consolas" panose="020B0609020204030204" pitchFamily="49" charset="0"/>
              </a:rPr>
              <a:t> = 0; </a:t>
            </a:r>
            <a:r>
              <a:rPr lang="en-US" altLang="en-US" sz="1200" dirty="0" err="1"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latin typeface="Consolas" panose="020B0609020204030204" pitchFamily="49" charset="0"/>
              </a:rPr>
              <a:t> &lt; n-1; </a:t>
            </a:r>
            <a:r>
              <a:rPr lang="en-US" altLang="en-US" sz="1200" dirty="0" err="1"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latin typeface="Consolas" panose="020B0609020204030204" pitchFamily="49" charset="0"/>
              </a:rPr>
              <a:t>++)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</a:rPr>
              <a:t>       // Last </a:t>
            </a:r>
            <a:r>
              <a:rPr lang="en-US" altLang="en-US" sz="1200" dirty="0" err="1"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latin typeface="Consolas" panose="020B0609020204030204" pitchFamily="49" charset="0"/>
              </a:rPr>
              <a:t> elements are already in place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</a:rPr>
              <a:t>       for (j = 0; j &lt; n-i-1; </a:t>
            </a:r>
            <a:r>
              <a:rPr lang="en-US" altLang="en-US" sz="1200" dirty="0" err="1"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</a:rPr>
              <a:t>           if (</a:t>
            </a:r>
            <a:r>
              <a:rPr lang="en-US" altLang="en-US" sz="1200" dirty="0" err="1">
                <a:latin typeface="Consolas" panose="020B0609020204030204" pitchFamily="49" charset="0"/>
              </a:rPr>
              <a:t>arr</a:t>
            </a:r>
            <a:r>
              <a:rPr lang="en-US" altLang="en-US" sz="1200" dirty="0">
                <a:latin typeface="Consolas" panose="020B0609020204030204" pitchFamily="49" charset="0"/>
              </a:rPr>
              <a:t>[j] &gt; </a:t>
            </a:r>
            <a:r>
              <a:rPr lang="en-US" altLang="en-US" sz="1200" dirty="0" err="1">
                <a:latin typeface="Consolas" panose="020B0609020204030204" pitchFamily="49" charset="0"/>
              </a:rPr>
              <a:t>arr</a:t>
            </a:r>
            <a:r>
              <a:rPr lang="en-US" altLang="en-US" sz="1200" dirty="0">
                <a:latin typeface="Consolas" panose="020B0609020204030204" pitchFamily="49" charset="0"/>
              </a:rPr>
              <a:t>[j+1])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</a:rPr>
              <a:t>              swap(&amp;</a:t>
            </a:r>
            <a:r>
              <a:rPr lang="en-US" altLang="en-US" sz="1200" dirty="0" err="1">
                <a:latin typeface="Consolas" panose="020B0609020204030204" pitchFamily="49" charset="0"/>
              </a:rPr>
              <a:t>arr</a:t>
            </a:r>
            <a:r>
              <a:rPr lang="en-US" altLang="en-US" sz="1200" dirty="0">
                <a:latin typeface="Consolas" panose="020B0609020204030204" pitchFamily="49" charset="0"/>
              </a:rPr>
              <a:t>[j], &amp;</a:t>
            </a:r>
            <a:r>
              <a:rPr lang="en-US" altLang="en-US" sz="1200" dirty="0" err="1">
                <a:latin typeface="Consolas" panose="020B0609020204030204" pitchFamily="49" charset="0"/>
              </a:rPr>
              <a:t>arr</a:t>
            </a:r>
            <a:r>
              <a:rPr lang="en-US" altLang="en-US" sz="1200" dirty="0">
                <a:latin typeface="Consolas" panose="020B0609020204030204" pitchFamily="49" charset="0"/>
              </a:rPr>
              <a:t>[j+1]);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71C34C-68C5-4DE9-89F6-BD96DFA6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379" y="1459696"/>
            <a:ext cx="4612465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range(n):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# Last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elements are already in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for j in range(0, n-i-1):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[j] 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[j+1]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[j+1]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[j+1],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954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1A45C91-2A0D-459D-9692-1ECF666F1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by Examples: Inductive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2D8A6CD-F868-4D55-9B1C-421431BA1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/>
              <a:t>Basic Problem</a:t>
            </a:r>
            <a:r>
              <a:rPr lang="en-US" altLang="en-US" sz="2400" dirty="0"/>
              <a:t>: Induce a representation of a function (a systematic relationship between inputs and outputs) from examples.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target function</a:t>
            </a:r>
            <a:r>
              <a:rPr lang="en-US" altLang="en-US" sz="2400" i="1" dirty="0"/>
              <a:t>  </a:t>
            </a:r>
            <a:r>
              <a:rPr lang="en-US" altLang="en-US" sz="2400" i="1" dirty="0">
                <a:solidFill>
                  <a:schemeClr val="tx1"/>
                </a:solidFill>
              </a:rPr>
              <a:t>f: X </a:t>
            </a:r>
            <a:r>
              <a:rPr lang="en-US" altLang="en-US" sz="2400" i="1" dirty="0">
                <a:solidFill>
                  <a:schemeClr val="tx1"/>
                </a:solidFill>
                <a:cs typeface="Arial" panose="020B0604020202020204" pitchFamily="34" charset="0"/>
              </a:rPr>
              <a:t>→ 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cs typeface="Arial" panose="020B0604020202020204" pitchFamily="34" charset="0"/>
              </a:rPr>
              <a:t>example</a:t>
            </a:r>
            <a:r>
              <a:rPr lang="en-US" altLang="en-US" sz="2400" i="1" dirty="0"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2400" i="1" dirty="0" err="1">
                <a:solidFill>
                  <a:schemeClr val="tx1"/>
                </a:solidFill>
                <a:cs typeface="Arial" panose="020B0604020202020204" pitchFamily="34" charset="0"/>
              </a:rPr>
              <a:t>x,f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chemeClr val="tx1"/>
                </a:solidFill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  <a:endParaRPr lang="en-US" altLang="en-US" sz="2400" b="1" dirty="0">
              <a:solidFill>
                <a:schemeClr val="tx1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hypothesis </a:t>
            </a:r>
            <a:r>
              <a:rPr lang="en-US" altLang="en-US" sz="2400" b="1" i="1" dirty="0"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40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→ Y such that h</a:t>
            </a:r>
            <a:r>
              <a:rPr lang="en-US" altLang="en-US" sz="2400" dirty="0">
                <a:solidFill>
                  <a:schemeClr val="tx1"/>
                </a:solidFill>
              </a:rPr>
              <a:t>(</a:t>
            </a:r>
            <a:r>
              <a:rPr lang="en-US" altLang="en-US" sz="2400" i="1" dirty="0">
                <a:solidFill>
                  <a:schemeClr val="tx1"/>
                </a:solidFill>
              </a:rPr>
              <a:t>x</a:t>
            </a:r>
            <a:r>
              <a:rPr lang="en-US" altLang="en-US" sz="2400" dirty="0">
                <a:solidFill>
                  <a:schemeClr val="tx1"/>
                </a:solidFill>
              </a:rPr>
              <a:t>)</a:t>
            </a:r>
            <a:r>
              <a:rPr lang="en-US" altLang="en-US" sz="2400" i="1" dirty="0">
                <a:solidFill>
                  <a:schemeClr val="tx1"/>
                </a:solidFill>
              </a:rPr>
              <a:t> = f</a:t>
            </a:r>
            <a:r>
              <a:rPr lang="en-US" altLang="en-US" sz="2400" dirty="0">
                <a:solidFill>
                  <a:schemeClr val="tx1"/>
                </a:solidFill>
              </a:rPr>
              <a:t>(</a:t>
            </a:r>
            <a:r>
              <a:rPr lang="en-US" altLang="en-US" sz="2400" i="1" dirty="0">
                <a:solidFill>
                  <a:schemeClr val="tx1"/>
                </a:solidFill>
              </a:rPr>
              <a:t>x</a:t>
            </a:r>
            <a:r>
              <a:rPr lang="en-US" altLang="en-US" sz="24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i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x</a:t>
            </a:r>
            <a:r>
              <a:rPr lang="en-US" altLang="en-US" sz="2000" dirty="0"/>
              <a:t> = set of attribute values  (</a:t>
            </a:r>
            <a:r>
              <a:rPr lang="en-US" altLang="en-US" sz="2000" b="1" i="1" dirty="0"/>
              <a:t>attribute-value representation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x</a:t>
            </a:r>
            <a:r>
              <a:rPr lang="en-US" altLang="en-US" sz="2000" dirty="0"/>
              <a:t> = set of logical sentences  (</a:t>
            </a:r>
            <a:r>
              <a:rPr lang="en-US" altLang="en-US" sz="2000" i="1" dirty="0"/>
              <a:t>first-order representation</a:t>
            </a:r>
            <a:r>
              <a:rPr lang="en-US" altLang="en-US" sz="2000" dirty="0"/>
              <a:t>)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i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Y</a:t>
            </a:r>
            <a:r>
              <a:rPr lang="en-US" altLang="en-US" sz="2000" dirty="0"/>
              <a:t> = set of discrete labels  (</a:t>
            </a:r>
            <a:r>
              <a:rPr lang="en-US" altLang="en-US" sz="2000" b="1" i="1" dirty="0"/>
              <a:t>classification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Y</a:t>
            </a:r>
            <a:r>
              <a:rPr lang="en-US" altLang="en-US" sz="2000" dirty="0"/>
              <a:t> = </a:t>
            </a:r>
            <a:r>
              <a:rPr lang="en-US" altLang="en-US" sz="2000" dirty="0">
                <a:sym typeface="Symbol" panose="05050102010706020507" pitchFamily="18" charset="2"/>
              </a:rPr>
              <a:t>Continuous values  (</a:t>
            </a:r>
            <a:r>
              <a:rPr lang="en-US" altLang="en-US" sz="2000" b="1" i="1" dirty="0">
                <a:sym typeface="Symbol" panose="05050102010706020507" pitchFamily="18" charset="2"/>
              </a:rPr>
              <a:t>regression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56179"/>
            <a:ext cx="11379200" cy="53835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Agent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Learning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Rote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by Analogy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by Example</a:t>
            </a:r>
          </a:p>
        </p:txBody>
      </p:sp>
    </p:spTree>
    <p:extLst>
      <p:ext uri="{BB962C8B-B14F-4D97-AF65-F5344CB8AC3E}">
        <p14:creationId xmlns:p14="http://schemas.microsoft.com/office/powerpoint/2010/main" val="289315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2573F7B-F90B-421E-86EF-CA7348D64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by Examples: Inductive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75188F8-1213-4144-814D-505006506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11379200" cy="51460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Simplest form: learn a function from examples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i="1" dirty="0"/>
              <a:t>f</a:t>
            </a:r>
            <a:r>
              <a:rPr lang="en-US" altLang="en-US" sz="2000" dirty="0"/>
              <a:t> is the target function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An example is a pair (</a:t>
            </a:r>
            <a:r>
              <a:rPr lang="en-US" altLang="en-US" sz="2000" b="1" i="1" dirty="0"/>
              <a:t>x</a:t>
            </a:r>
            <a:r>
              <a:rPr lang="en-US" altLang="en-US" sz="2000" dirty="0"/>
              <a:t>, </a:t>
            </a:r>
            <a:r>
              <a:rPr lang="en-US" altLang="en-US" sz="2000" b="1" i="1" dirty="0"/>
              <a:t>f</a:t>
            </a:r>
            <a:r>
              <a:rPr lang="en-US" altLang="en-US" sz="2000" i="1" dirty="0"/>
              <a:t>(</a:t>
            </a:r>
            <a:r>
              <a:rPr lang="en-US" altLang="en-US" sz="2000" b="1" i="1" dirty="0"/>
              <a:t>x</a:t>
            </a:r>
            <a:r>
              <a:rPr lang="en-US" altLang="en-US" sz="2000" i="1" dirty="0"/>
              <a:t>)</a:t>
            </a:r>
            <a:r>
              <a:rPr lang="en-US" altLang="en-US" sz="2000" dirty="0"/>
              <a:t>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Pure induction task: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Given a collection of examples of </a:t>
            </a:r>
            <a:r>
              <a:rPr lang="en-US" altLang="en-US" sz="2000" b="1" i="1" dirty="0"/>
              <a:t>f</a:t>
            </a:r>
            <a:r>
              <a:rPr lang="en-US" altLang="en-US" sz="2000" dirty="0"/>
              <a:t>,</a:t>
            </a:r>
            <a:r>
              <a:rPr lang="en-US" altLang="en-US" sz="2000" b="1" dirty="0"/>
              <a:t> </a:t>
            </a:r>
            <a:r>
              <a:rPr lang="en-US" altLang="en-US" sz="2000" dirty="0"/>
              <a:t>return a function </a:t>
            </a:r>
            <a:r>
              <a:rPr lang="en-US" altLang="en-US" sz="2000" b="1" i="1" dirty="0"/>
              <a:t>h</a:t>
            </a:r>
            <a:r>
              <a:rPr lang="en-US" altLang="en-US" sz="2000" b="1" dirty="0"/>
              <a:t> </a:t>
            </a:r>
            <a:r>
              <a:rPr lang="en-US" altLang="en-US" sz="2000" dirty="0"/>
              <a:t>that approximates </a:t>
            </a:r>
            <a:r>
              <a:rPr lang="en-US" altLang="en-US" sz="2000" b="1" i="1" dirty="0"/>
              <a:t>f</a:t>
            </a:r>
            <a:r>
              <a:rPr lang="en-US" altLang="en-US" sz="2000" b="1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Problem:</a:t>
            </a:r>
            <a:r>
              <a:rPr lang="en-US" altLang="en-US" sz="2000" dirty="0"/>
              <a:t> find a </a:t>
            </a:r>
            <a:r>
              <a:rPr lang="en-US" altLang="en-US" sz="2000" dirty="0">
                <a:solidFill>
                  <a:schemeClr val="accent2"/>
                </a:solidFill>
              </a:rPr>
              <a:t>hypothesis </a:t>
            </a:r>
            <a:r>
              <a:rPr lang="en-US" altLang="en-US" sz="2000" b="1" i="1" dirty="0"/>
              <a:t>h</a:t>
            </a:r>
            <a:r>
              <a:rPr lang="en-US" altLang="en-US" sz="2000" i="1" dirty="0"/>
              <a:t>, </a:t>
            </a:r>
            <a:r>
              <a:rPr lang="en-US" altLang="en-US" sz="2000" dirty="0"/>
              <a:t>such that </a:t>
            </a:r>
            <a:r>
              <a:rPr lang="en-US" altLang="en-US" sz="2000" b="1" i="1" dirty="0"/>
              <a:t>h ≈ f</a:t>
            </a:r>
            <a:r>
              <a:rPr lang="en-US" altLang="en-US" sz="2000" i="1" dirty="0"/>
              <a:t>, </a:t>
            </a:r>
            <a:r>
              <a:rPr lang="en-US" altLang="en-US" sz="2000" dirty="0"/>
              <a:t>given a </a:t>
            </a:r>
            <a:r>
              <a:rPr lang="en-US" altLang="en-US" sz="2000" dirty="0">
                <a:solidFill>
                  <a:schemeClr val="accent2"/>
                </a:solidFill>
              </a:rPr>
              <a:t>training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set</a:t>
            </a:r>
            <a:r>
              <a:rPr lang="en-US" altLang="en-US" sz="2000" dirty="0"/>
              <a:t> of examples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This is a highly simplified model of real learning: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Ignores prior knowledge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Assumes examples are given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>
                <a:sym typeface="Wingdings" panose="05000000000000000000" pitchFamily="2" charset="2"/>
              </a:rPr>
              <a:t>Learning a discrete function is called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classification learning.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>
                <a:sym typeface="Wingdings" panose="05000000000000000000" pitchFamily="2" charset="2"/>
              </a:rPr>
              <a:t>Learning a continuous function is called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regression learning.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6A5D15A-BFF8-49F2-97A7-325857471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learning method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D4C057F-AFC4-4BF6-9EE5-1F84BF4B6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Fitting a function of a single variable to some data points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Examples</a:t>
            </a:r>
            <a:r>
              <a:rPr lang="en-US" altLang="en-US" sz="2000" dirty="0"/>
              <a:t> are (x, f(x) pairs;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Hypothesis space H</a:t>
            </a:r>
            <a:r>
              <a:rPr lang="en-US" altLang="en-US" sz="2000" dirty="0"/>
              <a:t> – set of hypotheses we will consider for function </a:t>
            </a:r>
            <a:r>
              <a:rPr lang="en-US" altLang="en-US" sz="2000" b="1" dirty="0"/>
              <a:t>f</a:t>
            </a:r>
            <a:r>
              <a:rPr lang="en-US" altLang="en-US" sz="2000" dirty="0"/>
              <a:t>, in this case </a:t>
            </a:r>
            <a:r>
              <a:rPr lang="en-US" altLang="en-US" sz="2000" b="1" dirty="0"/>
              <a:t>polynomials of degree at most k</a:t>
            </a:r>
            <a:r>
              <a:rPr lang="en-US" altLang="en-US" sz="2000" dirty="0"/>
              <a:t> </a:t>
            </a:r>
          </a:p>
          <a:p>
            <a:endParaRPr lang="en-US" altLang="en-US" sz="2400" dirty="0"/>
          </a:p>
          <a:p>
            <a:r>
              <a:rPr lang="en-US" altLang="en-US" sz="2400" dirty="0"/>
              <a:t>Construct/adjust </a:t>
            </a:r>
            <a:r>
              <a:rPr lang="en-US" altLang="en-US" sz="2400" i="1" dirty="0"/>
              <a:t>h </a:t>
            </a:r>
            <a:r>
              <a:rPr lang="en-US" altLang="en-US" sz="2400" dirty="0"/>
              <a:t>to agree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training set</a:t>
            </a:r>
          </a:p>
          <a:p>
            <a:r>
              <a:rPr lang="en-US" altLang="en-US" sz="2400" i="1" dirty="0"/>
              <a:t>h</a:t>
            </a:r>
            <a:r>
              <a:rPr lang="en-US" altLang="en-US" sz="2400" dirty="0"/>
              <a:t> is consistent if it agrees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all examples</a:t>
            </a:r>
          </a:p>
          <a:p>
            <a:r>
              <a:rPr lang="en-US" altLang="en-US" sz="2400" dirty="0"/>
              <a:t>E.g., curve fitting: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C8D00012-4B5B-4BCF-8D63-93337FE39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255170"/>
            <a:ext cx="381000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0F899BC1-0A8B-4636-BC14-26F101EA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58" y="4344916"/>
            <a:ext cx="2339902" cy="2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E6227FF1-3013-4415-8077-168BCD51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049" y="1600200"/>
            <a:ext cx="2381686" cy="20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>
            <a:extLst>
              <a:ext uri="{FF2B5EF4-FFF2-40B4-BE49-F238E27FC236}">
                <a16:creationId xmlns:a16="http://schemas.microsoft.com/office/drawing/2014/main" id="{355F4497-0A35-4F03-BC94-F026100C6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alibri" panose="020F0502020204030204" pitchFamily="34" charset="0"/>
              </a:rPr>
              <a:t>Multiple consistent hypotheses?</a:t>
            </a:r>
          </a:p>
        </p:txBody>
      </p:sp>
      <p:sp>
        <p:nvSpPr>
          <p:cNvPr id="35856" name="Text Box 5">
            <a:extLst>
              <a:ext uri="{FF2B5EF4-FFF2-40B4-BE49-F238E27FC236}">
                <a16:creationId xmlns:a16="http://schemas.microsoft.com/office/drawing/2014/main" id="{0B6D2850-BC7D-4A9C-914E-3B97DD86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524" y="3456940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Linear hypothesis</a:t>
            </a:r>
          </a:p>
        </p:txBody>
      </p:sp>
      <p:sp>
        <p:nvSpPr>
          <p:cNvPr id="35854" name="Text Box 10">
            <a:extLst>
              <a:ext uri="{FF2B5EF4-FFF2-40B4-BE49-F238E27FC236}">
                <a16:creationId xmlns:a16="http://schemas.microsoft.com/office/drawing/2014/main" id="{E61A39FA-83D6-4422-9C18-B94B3C9B6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026" y="3456940"/>
            <a:ext cx="21276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Degree 1 polynomial</a:t>
            </a:r>
          </a:p>
          <a:p>
            <a:pPr algn="ctr" eaLnBrk="1" hangingPunct="1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</p:txBody>
      </p:sp>
      <p:sp>
        <p:nvSpPr>
          <p:cNvPr id="756750" name="Rectangle 14">
            <a:extLst>
              <a:ext uri="{FF2B5EF4-FFF2-40B4-BE49-F238E27FC236}">
                <a16:creationId xmlns:a16="http://schemas.microsoft.com/office/drawing/2014/main" id="{5599B427-CA1E-4F0D-B9DA-D9C7340E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955" y="3456940"/>
            <a:ext cx="26148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Degree 3 polynomial</a:t>
            </a:r>
          </a:p>
          <a:p>
            <a:pPr algn="ctr" eaLnBrk="1" hangingPunct="1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approximate linear fit</a:t>
            </a:r>
          </a:p>
        </p:txBody>
      </p:sp>
      <p:sp>
        <p:nvSpPr>
          <p:cNvPr id="35852" name="Text Box 17">
            <a:extLst>
              <a:ext uri="{FF2B5EF4-FFF2-40B4-BE49-F238E27FC236}">
                <a16:creationId xmlns:a16="http://schemas.microsoft.com/office/drawing/2014/main" id="{37319373-0085-4ED4-8E7E-E1CB6D7B3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4" y="6203950"/>
            <a:ext cx="218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Sinusoidal hypothesis</a:t>
            </a:r>
          </a:p>
        </p:txBody>
      </p:sp>
      <p:sp>
        <p:nvSpPr>
          <p:cNvPr id="756755" name="Rectangle 19">
            <a:extLst>
              <a:ext uri="{FF2B5EF4-FFF2-40B4-BE49-F238E27FC236}">
                <a16:creationId xmlns:a16="http://schemas.microsoft.com/office/drawing/2014/main" id="{039A3EAF-0490-437D-B773-4F65D992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749" y="4572000"/>
            <a:ext cx="32073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choose from among </a:t>
            </a:r>
          </a:p>
          <a:p>
            <a:pPr algn="ctr" eaLnBrk="1" hangingPunct="1"/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consistent hypotheses?</a:t>
            </a:r>
          </a:p>
        </p:txBody>
      </p:sp>
      <p:sp>
        <p:nvSpPr>
          <p:cNvPr id="756756" name="Rectangle 20">
            <a:extLst>
              <a:ext uri="{FF2B5EF4-FFF2-40B4-BE49-F238E27FC236}">
                <a16:creationId xmlns:a16="http://schemas.microsoft.com/office/drawing/2014/main" id="{D82659BF-E252-4484-A781-3BF3E512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562600"/>
            <a:ext cx="63906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Ockham's razor: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2D2D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 the simplest hypothesis consistent with data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2D2D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 a combination  of consistency and simplicity</a:t>
            </a:r>
          </a:p>
        </p:txBody>
      </p:sp>
      <p:sp>
        <p:nvSpPr>
          <p:cNvPr id="35850" name="Rectangle 23">
            <a:extLst>
              <a:ext uri="{FF2B5EF4-FFF2-40B4-BE49-F238E27FC236}">
                <a16:creationId xmlns:a16="http://schemas.microsoft.com/office/drawing/2014/main" id="{E3FA2D13-6173-49F3-B135-8E4A8DD7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1" y="1143000"/>
            <a:ext cx="439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Polynomials of degree at most k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86672689-DC33-490A-BE2C-0CA0B1DF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9" y="1627000"/>
            <a:ext cx="234147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B25F97F0-275E-4467-A92B-0CB25D326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29" y="1601060"/>
            <a:ext cx="234147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6" grpId="0"/>
      <p:bldP spid="35854" grpId="0"/>
      <p:bldP spid="756750" grpId="0"/>
      <p:bldP spid="35852" grpId="0"/>
      <p:bldP spid="756755" grpId="0"/>
      <p:bldP spid="7567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207EE4E-8B9A-4743-AC9E-803FB9BB5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Decision Trees (LDT)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FB591E6-DC7C-4656-9F45-B7F1FE2AB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0810"/>
            <a:ext cx="5689600" cy="215423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Decision tree branch on values of a set of input attributes, leading to answers at the leaves.</a:t>
            </a:r>
          </a:p>
          <a:p>
            <a:pPr eaLnBrk="1" hangingPunct="1"/>
            <a:r>
              <a:rPr lang="en-US" altLang="en-US" sz="2000" dirty="0"/>
              <a:t>Construction (and optimization) of the tree is a learning problem.</a:t>
            </a:r>
          </a:p>
          <a:p>
            <a:pPr lvl="1" eaLnBrk="1" hangingPunct="1"/>
            <a:r>
              <a:rPr lang="en-US" altLang="en-US" sz="1800" dirty="0"/>
              <a:t>Classification learning: learning a discrete function</a:t>
            </a:r>
          </a:p>
          <a:p>
            <a:pPr lvl="1" eaLnBrk="1" hangingPunct="1"/>
            <a:r>
              <a:rPr lang="en-US" altLang="en-US" sz="1800" dirty="0"/>
              <a:t>Regression: learning a continuous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7C607-D7FA-43D1-938D-EC99012CE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1340810"/>
            <a:ext cx="6502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kern="0" dirty="0"/>
              <a:t>Problem: Wait for a table at a restaurant?</a:t>
            </a:r>
          </a:p>
          <a:p>
            <a:pPr>
              <a:lnSpc>
                <a:spcPct val="90000"/>
              </a:lnSpc>
            </a:pPr>
            <a:r>
              <a:rPr lang="en-US" altLang="en-US" sz="2000" kern="0" dirty="0"/>
              <a:t>Attributes: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/>
              <a:t>Alternate</a:t>
            </a:r>
            <a:r>
              <a:rPr lang="en-US" altLang="en-US" sz="1800" kern="0" dirty="0"/>
              <a:t>: is there an alternative restaurant nearby?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/>
              <a:t>Bar</a:t>
            </a:r>
            <a:r>
              <a:rPr lang="en-US" altLang="en-US" sz="1800" kern="0" dirty="0"/>
              <a:t>: is there a comfortable bar area to wait in?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/>
              <a:t>Fri/Sat</a:t>
            </a:r>
            <a:r>
              <a:rPr lang="en-US" altLang="en-US" sz="1800" kern="0" dirty="0"/>
              <a:t>: is today Friday or Saturday?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/>
              <a:t>Hungry</a:t>
            </a:r>
            <a:r>
              <a:rPr lang="en-US" altLang="en-US" sz="1800" kern="0" dirty="0"/>
              <a:t>: are we hungry?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/>
              <a:t>Patrons</a:t>
            </a:r>
            <a:r>
              <a:rPr lang="en-US" altLang="en-US" sz="1800" kern="0" dirty="0"/>
              <a:t>: number of people in the restaurant (None, Some, Full)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/>
              <a:t>Price</a:t>
            </a:r>
            <a:r>
              <a:rPr lang="en-US" altLang="en-US" sz="1800" kern="0" dirty="0"/>
              <a:t>: price range ($, $$, $$$)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/>
              <a:t>Raining</a:t>
            </a:r>
            <a:r>
              <a:rPr lang="en-US" altLang="en-US" sz="1800" kern="0" dirty="0"/>
              <a:t>: is it raining outside?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/>
              <a:t>Reservation</a:t>
            </a:r>
            <a:r>
              <a:rPr lang="en-US" altLang="en-US" sz="1800" kern="0" dirty="0"/>
              <a:t>: have we made a reservation?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/>
              <a:t>Type</a:t>
            </a:r>
            <a:r>
              <a:rPr lang="en-US" altLang="en-US" sz="1800" kern="0" dirty="0"/>
              <a:t>: kind of restaurant (French, Italian, Thai, Burger)</a:t>
            </a:r>
          </a:p>
          <a:p>
            <a:pPr marL="457200" lvl="1" indent="-101600">
              <a:lnSpc>
                <a:spcPct val="90000"/>
              </a:lnSpc>
              <a:buNone/>
            </a:pPr>
            <a:r>
              <a:rPr lang="en-US" altLang="en-US" sz="1800" b="1" kern="0" dirty="0" err="1"/>
              <a:t>WaitEstimate</a:t>
            </a:r>
            <a:r>
              <a:rPr lang="en-US" altLang="en-US" sz="1800" kern="0" dirty="0"/>
              <a:t>: estimated waiting time (0-10, 10-30, 30-60, &gt;60</a:t>
            </a:r>
            <a:r>
              <a:rPr lang="en-US" altLang="en-US" sz="1400" kern="0" dirty="0"/>
              <a:t>)</a:t>
            </a:r>
            <a:endParaRPr lang="en-US" altLang="en-US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608DA-A110-44B9-9F22-B73E06C2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0" y="3646487"/>
            <a:ext cx="6096000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72BF56CB-D7DD-4245-8A9B-79CBC792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75" y="1117600"/>
            <a:ext cx="7994629" cy="565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3AE95160-ED5E-429E-B4A0-9C25439E3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DT Example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406BB77-8C0F-452C-B5E3-8B90F89D2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Classification Task</a:t>
            </a:r>
          </a:p>
        </p:txBody>
      </p:sp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F561C704-C1FC-4AD5-8089-1A32C701285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968633"/>
              </p:ext>
            </p:extLst>
          </p:nvPr>
        </p:nvGraphicFramePr>
        <p:xfrm>
          <a:off x="1981200" y="1138873"/>
          <a:ext cx="8229600" cy="578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4875" imgH="6279741" progId="Visio.Drawing.6">
                  <p:embed/>
                </p:oleObj>
              </mc:Choice>
              <mc:Fallback>
                <p:oleObj name="Visio" r:id="rId2" imgW="8424875" imgH="6279741" progId="Visio.Drawing.6">
                  <p:embed/>
                  <p:pic>
                    <p:nvPicPr>
                      <p:cNvPr id="76803" name="Object 3">
                        <a:extLst>
                          <a:ext uri="{FF2B5EF4-FFF2-40B4-BE49-F238E27FC236}">
                            <a16:creationId xmlns:a16="http://schemas.microsoft.com/office/drawing/2014/main" id="{F561C704-C1FC-4AD5-8089-1A32C7012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38873"/>
                        <a:ext cx="8229600" cy="578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71647A-2C7A-469E-94F7-5F5C95BB9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Learning?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1261D36-E5BC-4B75-AE0E-0383762B6D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5293360" cy="5186678"/>
          </a:xfrm>
        </p:spPr>
        <p:txBody>
          <a:bodyPr/>
          <a:lstStyle/>
          <a:p>
            <a:pPr eaLnBrk="1" hangingPunct="1"/>
            <a:r>
              <a:rPr lang="en-US" altLang="en-US" sz="2400" i="1" dirty="0"/>
              <a:t>Psychology: </a:t>
            </a:r>
          </a:p>
          <a:p>
            <a:pPr marL="0" indent="0" eaLnBrk="1" hangingPunct="1">
              <a:buNone/>
            </a:pPr>
            <a:r>
              <a:rPr lang="en-US" sz="2400" dirty="0"/>
              <a:t>Learning is the process of acquiring new understanding, knowledge, behaviors, skills, values, attitudes, and preferences</a:t>
            </a:r>
            <a:br>
              <a:rPr lang="en-US" altLang="en-US" sz="2400" dirty="0"/>
            </a:br>
            <a:r>
              <a:rPr lang="en-US" altLang="en-US" sz="2400" dirty="0"/>
              <a:t>		-</a:t>
            </a:r>
            <a:r>
              <a:rPr lang="en-US" altLang="en-US" sz="2400" dirty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chemeClr val="tx1"/>
                </a:solidFill>
              </a:rPr>
              <a:t>Richard Gross, Psychology: The Science of Mind and Behavior 6E, Hachette UK, ISBN 978-1-4441-6436-7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A72C2A-0483-4207-A0D2-90B1A85C3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1397002"/>
            <a:ext cx="5293360" cy="518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/>
              <a:t>Examples</a:t>
            </a:r>
          </a:p>
          <a:p>
            <a:pPr lvl="1"/>
            <a:r>
              <a:rPr lang="en-US" altLang="en-US" sz="2000" kern="0" dirty="0"/>
              <a:t>Walking (motor skills)</a:t>
            </a:r>
          </a:p>
          <a:p>
            <a:pPr lvl="1"/>
            <a:r>
              <a:rPr lang="en-US" altLang="en-US" sz="2000" kern="0" dirty="0"/>
              <a:t>Riding a bike (motor skills)</a:t>
            </a:r>
          </a:p>
          <a:p>
            <a:pPr lvl="1"/>
            <a:r>
              <a:rPr lang="en-US" altLang="en-US" sz="2000" kern="0" dirty="0"/>
              <a:t>Telephone number (memorizing)</a:t>
            </a:r>
          </a:p>
          <a:p>
            <a:pPr lvl="1"/>
            <a:r>
              <a:rPr lang="en-US" altLang="en-US" sz="2000" kern="0" dirty="0"/>
              <a:t>Playing Cards Game (strategy)</a:t>
            </a:r>
          </a:p>
          <a:p>
            <a:pPr lvl="1"/>
            <a:r>
              <a:rPr lang="en-US" altLang="en-US" sz="2000" kern="0" dirty="0"/>
              <a:t>Develop scientific theory (abstraction)</a:t>
            </a:r>
          </a:p>
          <a:p>
            <a:pPr lvl="1"/>
            <a:r>
              <a:rPr lang="en-US" altLang="en-US" sz="2000" kern="0" dirty="0"/>
              <a:t>Language</a:t>
            </a:r>
          </a:p>
          <a:p>
            <a:pPr lvl="1"/>
            <a:r>
              <a:rPr lang="en-US" altLang="en-US" sz="2000" kern="0" dirty="0"/>
              <a:t>Recognize fraudulent credit card transactions</a:t>
            </a:r>
          </a:p>
          <a:p>
            <a:pPr lvl="1"/>
            <a:r>
              <a:rPr lang="en-US" altLang="en-US" sz="2000" kern="0" dirty="0"/>
              <a:t>Etc.</a:t>
            </a:r>
          </a:p>
          <a:p>
            <a:endParaRPr lang="en-US" alt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6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6DD28C7-2341-4129-AC2F-CA4149C89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Machine Learning?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23991E2-E69E-4759-849C-91C9843D8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Learning denotes “changes in the system that are adaptive in the sense that they enable the system to do the same task or tasks drawn from the same population </a:t>
            </a:r>
            <a:r>
              <a:rPr lang="en-US" altLang="en-US" sz="2400" i="1" dirty="0"/>
              <a:t>more efficiently and more effectively</a:t>
            </a:r>
            <a:r>
              <a:rPr lang="en-US" altLang="en-US" sz="2400" dirty="0"/>
              <a:t> the next time”.		</a:t>
            </a:r>
            <a:br>
              <a:rPr lang="en-US" altLang="en-US" sz="2400" dirty="0"/>
            </a:br>
            <a:r>
              <a:rPr lang="en-US" altLang="en-US" sz="2400" dirty="0"/>
              <a:t>				- Herbert A. Simon, 83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/>
            <a:r>
              <a:rPr lang="en-US" altLang="en-US" sz="2400" dirty="0"/>
              <a:t>Agents can </a:t>
            </a:r>
            <a:r>
              <a:rPr lang="en-US" altLang="en-US" sz="2400" i="1" dirty="0"/>
              <a:t>improve their performance</a:t>
            </a:r>
            <a:r>
              <a:rPr lang="en-US" altLang="en-US" sz="2400" dirty="0"/>
              <a:t> through diligent study of their own experiences.</a:t>
            </a:r>
            <a:br>
              <a:rPr lang="en-US" altLang="en-US" sz="2400" dirty="0"/>
            </a:br>
            <a:r>
              <a:rPr lang="en-US" altLang="en-US" sz="2400" dirty="0"/>
              <a:t>				- Russell &amp; </a:t>
            </a:r>
            <a:r>
              <a:rPr lang="en-US" altLang="en-US" sz="2400" dirty="0" err="1"/>
              <a:t>Norvig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D07E67F9-8BFC-42AE-B88A-58AF6B871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(One more) Definition of Machine Learning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E0EDA3A-4A35-467D-83A9-281F6451E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397002"/>
            <a:ext cx="5689600" cy="4729164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Definition [Tom Mitchell, 1997]: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A computer program is said to learn from </a:t>
            </a:r>
          </a:p>
          <a:p>
            <a:pPr lvl="2" eaLnBrk="1" hangingPunct="1"/>
            <a:r>
              <a:rPr lang="en-US" altLang="en-US" sz="2000" dirty="0"/>
              <a:t>Experience </a:t>
            </a:r>
            <a:r>
              <a:rPr lang="en-US" altLang="en-US" sz="2000" b="1" dirty="0">
                <a:solidFill>
                  <a:srgbClr val="C00000"/>
                </a:solidFill>
              </a:rPr>
              <a:t>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w.r.t.</a:t>
            </a:r>
            <a:r>
              <a:rPr lang="en-US" altLang="en-US" sz="2000" dirty="0"/>
              <a:t> some class of </a:t>
            </a:r>
          </a:p>
          <a:p>
            <a:pPr lvl="2" eaLnBrk="1" hangingPunct="1"/>
            <a:r>
              <a:rPr lang="en-US" altLang="en-US" sz="2000" dirty="0"/>
              <a:t>Tasks </a:t>
            </a:r>
            <a:r>
              <a:rPr lang="en-US" altLang="en-US" sz="2000" b="1" dirty="0">
                <a:solidFill>
                  <a:srgbClr val="C00000"/>
                </a:solidFill>
              </a:rPr>
              <a:t>T</a:t>
            </a:r>
            <a:r>
              <a:rPr lang="en-US" altLang="en-US" sz="2000" dirty="0"/>
              <a:t> and </a:t>
            </a:r>
          </a:p>
          <a:p>
            <a:pPr lvl="2" eaLnBrk="1" hangingPunct="1"/>
            <a:r>
              <a:rPr lang="en-US" altLang="en-US" sz="2000" dirty="0"/>
              <a:t>Performance measure </a:t>
            </a:r>
            <a:r>
              <a:rPr lang="en-US" altLang="en-US" sz="2000" b="1" dirty="0">
                <a:solidFill>
                  <a:srgbClr val="C00000"/>
                </a:solidFill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if its performance at tasks in </a:t>
            </a:r>
            <a:r>
              <a:rPr lang="en-US" altLang="en-US" sz="2000" b="1" dirty="0">
                <a:solidFill>
                  <a:srgbClr val="C00000"/>
                </a:solidFill>
              </a:rPr>
              <a:t>T</a:t>
            </a:r>
            <a:r>
              <a:rPr lang="en-US" altLang="en-US" sz="2000" dirty="0"/>
              <a:t>, as measured by </a:t>
            </a:r>
            <a:r>
              <a:rPr lang="en-US" altLang="en-US" sz="2000" b="1" dirty="0">
                <a:solidFill>
                  <a:srgbClr val="C00000"/>
                </a:solidFill>
              </a:rPr>
              <a:t>P</a:t>
            </a:r>
            <a:r>
              <a:rPr lang="en-US" altLang="en-US" sz="2000" dirty="0"/>
              <a:t>, improves with  experience </a:t>
            </a:r>
            <a:r>
              <a:rPr lang="en-US" altLang="en-US" sz="2000" b="1" dirty="0">
                <a:solidFill>
                  <a:srgbClr val="C00000"/>
                </a:solidFill>
              </a:rPr>
              <a:t>E</a:t>
            </a:r>
            <a:r>
              <a:rPr lang="en-US" altLang="en-US" sz="2000" dirty="0"/>
              <a:t>. 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  <a:p>
            <a:r>
              <a:rPr lang="en-US" sz="2400" dirty="0"/>
              <a:t>Given : A task 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 performance measure 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 Some experience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dirty="0"/>
              <a:t> with the task </a:t>
            </a:r>
          </a:p>
          <a:p>
            <a:r>
              <a:rPr lang="en-US" sz="2400" dirty="0"/>
              <a:t>Goal: Generalize the experience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dirty="0"/>
              <a:t> in a way that allows to improve your performance 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 on the task 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. </a:t>
            </a: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060655-6C87-4EF1-BF14-19B69810A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1397002"/>
            <a:ext cx="5689600" cy="53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kern="0" dirty="0"/>
              <a:t>Spam Filtering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kern="0" dirty="0">
                <a:solidFill>
                  <a:srgbClr val="C00000"/>
                </a:solidFill>
              </a:rPr>
              <a:t>T</a:t>
            </a:r>
            <a:r>
              <a:rPr lang="en-US" altLang="en-US" sz="2000" kern="0" dirty="0"/>
              <a:t>: Classify emails HAM / SPAM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kern="0" dirty="0">
                <a:solidFill>
                  <a:srgbClr val="C00000"/>
                </a:solidFill>
              </a:rPr>
              <a:t>E</a:t>
            </a:r>
            <a:r>
              <a:rPr lang="en-US" altLang="en-US" sz="2000" kern="0" dirty="0"/>
              <a:t>: Examples (e</a:t>
            </a:r>
            <a:r>
              <a:rPr lang="en-US" altLang="en-US" sz="2000" kern="0" baseline="-25000" dirty="0"/>
              <a:t>1</a:t>
            </a:r>
            <a:r>
              <a:rPr lang="en-US" altLang="en-US" sz="2000" kern="0" dirty="0"/>
              <a:t>,HAM),(e</a:t>
            </a:r>
            <a:r>
              <a:rPr lang="en-US" altLang="en-US" sz="2000" kern="0" baseline="-25000" dirty="0"/>
              <a:t>2</a:t>
            </a:r>
            <a:r>
              <a:rPr lang="en-US" altLang="en-US" sz="2000" kern="0" dirty="0"/>
              <a:t>,SPAM),(e</a:t>
            </a:r>
            <a:r>
              <a:rPr lang="en-US" altLang="en-US" sz="2000" kern="0" baseline="-25000" dirty="0"/>
              <a:t>3</a:t>
            </a:r>
            <a:r>
              <a:rPr lang="en-US" altLang="en-US" sz="2000" kern="0" dirty="0"/>
              <a:t>,HAM),(e</a:t>
            </a:r>
            <a:r>
              <a:rPr lang="en-US" altLang="en-US" sz="2000" kern="0" baseline="-25000" dirty="0"/>
              <a:t>4</a:t>
            </a:r>
            <a:r>
              <a:rPr lang="en-US" altLang="en-US" sz="2000" kern="0" dirty="0"/>
              <a:t>,SPAM), ...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kern="0" dirty="0">
                <a:solidFill>
                  <a:srgbClr val="C00000"/>
                </a:solidFill>
              </a:rPr>
              <a:t>P</a:t>
            </a:r>
            <a:r>
              <a:rPr lang="en-US" altLang="en-US" sz="2000" kern="0" dirty="0"/>
              <a:t>: Prob. of error on new emails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/>
              <a:t>Personalized Retrieval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kern="0" dirty="0">
                <a:solidFill>
                  <a:srgbClr val="C00000"/>
                </a:solidFill>
              </a:rPr>
              <a:t>T</a:t>
            </a:r>
            <a:r>
              <a:rPr lang="en-US" altLang="en-US" sz="2000" kern="0" dirty="0"/>
              <a:t>: Driving on four-lane highways using vision sensors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kern="0" dirty="0">
                <a:solidFill>
                  <a:srgbClr val="C00000"/>
                </a:solidFill>
              </a:rPr>
              <a:t>E</a:t>
            </a:r>
            <a:r>
              <a:rPr lang="en-US" altLang="en-US" sz="2000" kern="0" dirty="0"/>
              <a:t>: Sequence of image and steering commands recorded while observing a human driver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kern="0" dirty="0">
                <a:solidFill>
                  <a:srgbClr val="C00000"/>
                </a:solidFill>
              </a:rPr>
              <a:t>P</a:t>
            </a:r>
            <a:r>
              <a:rPr lang="en-US" altLang="en-US" sz="2000" kern="0" dirty="0"/>
              <a:t>: Average distance traveled before a human-judged error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/>
              <a:t>Play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kern="0" dirty="0">
                <a:solidFill>
                  <a:srgbClr val="C00000"/>
                </a:solidFill>
              </a:rPr>
              <a:t>T</a:t>
            </a:r>
            <a:r>
              <a:rPr lang="en-US" altLang="en-US" sz="2000" kern="0" dirty="0"/>
              <a:t>: Play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kern="0" dirty="0">
                <a:solidFill>
                  <a:srgbClr val="C00000"/>
                </a:solidFill>
              </a:rPr>
              <a:t>E</a:t>
            </a:r>
            <a:r>
              <a:rPr lang="en-US" altLang="en-US" sz="2000" kern="0" dirty="0"/>
              <a:t>: games against self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kern="0" dirty="0">
                <a:solidFill>
                  <a:srgbClr val="C00000"/>
                </a:solidFill>
              </a:rPr>
              <a:t>P</a:t>
            </a:r>
            <a:r>
              <a:rPr lang="en-US" altLang="en-US" sz="2000" kern="0" dirty="0"/>
              <a:t>: percentage wins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204B3D4-5E2D-4B96-9348-DE06D3C04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Should Machines Learn?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BAC2A5-126C-489D-92CD-99A2BCA01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Can machines learn?</a:t>
            </a:r>
          </a:p>
          <a:p>
            <a:pPr lvl="1"/>
            <a:r>
              <a:rPr lang="en-US" altLang="en-US" sz="2000" dirty="0"/>
              <a:t>If you program a computer, has it learned anything?</a:t>
            </a:r>
          </a:p>
          <a:p>
            <a:pPr lvl="1"/>
            <a:r>
              <a:rPr lang="en-US" altLang="en-US" sz="2000" dirty="0"/>
              <a:t>If you add data to a database, is it learning?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/>
              <a:t>Learning is essential for unknown environs</a:t>
            </a:r>
          </a:p>
          <a:p>
            <a:pPr lvl="1" eaLnBrk="1" hangingPunct="1"/>
            <a:r>
              <a:rPr lang="en-US" altLang="en-US" sz="2000" dirty="0"/>
              <a:t>Everything in the environment cannot be anticipated</a:t>
            </a:r>
          </a:p>
          <a:p>
            <a:pPr lvl="1" eaLnBrk="1" hangingPunct="1"/>
            <a:r>
              <a:rPr lang="en-US" altLang="en-US" sz="2000" dirty="0"/>
              <a:t>Designer lacks omniscience</a:t>
            </a:r>
          </a:p>
          <a:p>
            <a:pPr eaLnBrk="1" hangingPunct="1"/>
            <a:r>
              <a:rPr lang="en-US" altLang="en-US" sz="2400" dirty="0"/>
              <a:t>Learning is an alternative to explicit design</a:t>
            </a:r>
          </a:p>
          <a:p>
            <a:pPr lvl="1" eaLnBrk="1" hangingPunct="1"/>
            <a:r>
              <a:rPr lang="en-US" altLang="en-US" sz="2000" dirty="0"/>
              <a:t>Expose the agent to reality rather than trying to tell it about reality</a:t>
            </a:r>
          </a:p>
          <a:p>
            <a:pPr lvl="1" eaLnBrk="1" hangingPunct="1"/>
            <a:r>
              <a:rPr lang="en-US" altLang="en-US" sz="2000" dirty="0"/>
              <a:t>Lazy designer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7F20943-62A2-4980-B198-2A90B7778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Agents</a:t>
            </a:r>
          </a:p>
        </p:txBody>
      </p:sp>
      <p:pic>
        <p:nvPicPr>
          <p:cNvPr id="8195" name="Picture 6">
            <a:extLst>
              <a:ext uri="{FF2B5EF4-FFF2-40B4-BE49-F238E27FC236}">
                <a16:creationId xmlns:a16="http://schemas.microsoft.com/office/drawing/2014/main" id="{67D1DE6C-6F29-4BC1-9F4F-6BC83E1B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73152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F71B744-A2A8-48B1-9EC2-52CAC01A0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Learning agents</a:t>
            </a:r>
          </a:p>
        </p:txBody>
      </p:sp>
      <p:grpSp>
        <p:nvGrpSpPr>
          <p:cNvPr id="16387" name="Group 13">
            <a:extLst>
              <a:ext uri="{FF2B5EF4-FFF2-40B4-BE49-F238E27FC236}">
                <a16:creationId xmlns:a16="http://schemas.microsoft.com/office/drawing/2014/main" id="{861D7DC0-5EBF-497B-95A0-A4E76E0D5B10}"/>
              </a:ext>
            </a:extLst>
          </p:cNvPr>
          <p:cNvGrpSpPr>
            <a:grpSpLocks/>
          </p:cNvGrpSpPr>
          <p:nvPr/>
        </p:nvGrpSpPr>
        <p:grpSpPr bwMode="auto">
          <a:xfrm>
            <a:off x="4387859" y="1295400"/>
            <a:ext cx="7620000" cy="5353050"/>
            <a:chOff x="1804" y="816"/>
            <a:chExt cx="4800" cy="3372"/>
          </a:xfrm>
        </p:grpSpPr>
        <p:pic>
          <p:nvPicPr>
            <p:cNvPr id="16391" name="Picture 3">
              <a:extLst>
                <a:ext uri="{FF2B5EF4-FFF2-40B4-BE49-F238E27FC236}">
                  <a16:creationId xmlns:a16="http://schemas.microsoft.com/office/drawing/2014/main" id="{216E7A1E-AA21-4EE5-8EDF-B3E1560DB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" y="816"/>
              <a:ext cx="4800" cy="3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392" name="Text Box 4">
              <a:extLst>
                <a:ext uri="{FF2B5EF4-FFF2-40B4-BE49-F238E27FC236}">
                  <a16:creationId xmlns:a16="http://schemas.microsoft.com/office/drawing/2014/main" id="{772F6FDD-64CA-4949-8EB6-F4B0A21EA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867"/>
              <a:ext cx="123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Takes percepts</a:t>
              </a:r>
            </a:p>
            <a:p>
              <a:pPr algn="ctr" eaLnBrk="1" hangingPunct="1"/>
              <a:r>
                <a:rPr lang="en-US" altLang="en-US" sz="1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selects actions</a:t>
              </a:r>
            </a:p>
          </p:txBody>
        </p:sp>
        <p:sp>
          <p:nvSpPr>
            <p:cNvPr id="16393" name="Text Box 5">
              <a:extLst>
                <a:ext uri="{FF2B5EF4-FFF2-40B4-BE49-F238E27FC236}">
                  <a16:creationId xmlns:a16="http://schemas.microsoft.com/office/drawing/2014/main" id="{CC579891-E8C7-439E-ACEF-113B158AB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3" y="1222"/>
              <a:ext cx="13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Quick turn is not safe</a:t>
              </a:r>
            </a:p>
          </p:txBody>
        </p:sp>
        <p:sp>
          <p:nvSpPr>
            <p:cNvPr id="16394" name="Text Box 6">
              <a:extLst>
                <a:ext uri="{FF2B5EF4-FFF2-40B4-BE49-F238E27FC236}">
                  <a16:creationId xmlns:a16="http://schemas.microsoft.com/office/drawing/2014/main" id="{5B630915-4FAA-45F8-8E1D-265D8B466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3744"/>
              <a:ext cx="148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Try out the brakes on</a:t>
              </a:r>
            </a:p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different road surfaces</a:t>
              </a:r>
            </a:p>
          </p:txBody>
        </p:sp>
        <p:sp>
          <p:nvSpPr>
            <p:cNvPr id="16395" name="Text Box 7">
              <a:extLst>
                <a:ext uri="{FF2B5EF4-FFF2-40B4-BE49-F238E27FC236}">
                  <a16:creationId xmlns:a16="http://schemas.microsoft.com/office/drawing/2014/main" id="{F3931A02-2D7C-423E-AA6D-470C60A3D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" y="2064"/>
              <a:ext cx="952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 quick turn </a:t>
              </a:r>
            </a:p>
            <a:p>
              <a:pPr eaLnBrk="1" hangingPunct="1"/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96" name="Text Box 8">
              <a:extLst>
                <a:ext uri="{FF2B5EF4-FFF2-40B4-BE49-F238E27FC236}">
                  <a16:creationId xmlns:a16="http://schemas.microsoft.com/office/drawing/2014/main" id="{9A02D68A-67F6-4CD2-8230-2B063697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865"/>
              <a:ext cx="13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Road conditions, </a:t>
              </a:r>
              <a:r>
                <a:rPr lang="en-US" altLang="en-US" sz="18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etc</a:t>
              </a:r>
              <a:endPara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97" name="Text Box 9">
              <a:extLst>
                <a:ext uri="{FF2B5EF4-FFF2-40B4-BE49-F238E27FC236}">
                  <a16:creationId xmlns:a16="http://schemas.microsoft.com/office/drawing/2014/main" id="{76FACDD2-B787-4C1C-B77A-7829AB786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86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27754" name="Text Box 10">
            <a:extLst>
              <a:ext uri="{FF2B5EF4-FFF2-40B4-BE49-F238E27FC236}">
                <a16:creationId xmlns:a16="http://schemas.microsoft.com/office/drawing/2014/main" id="{5E9CA939-27A7-461F-876E-12E5AB11F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73550"/>
            <a:ext cx="44005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More complicated </a:t>
            </a:r>
          </a:p>
          <a:p>
            <a:pPr algn="ctr" eaLnBrk="1" hangingPunct="1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agent needs to learn </a:t>
            </a:r>
          </a:p>
          <a:p>
            <a:pPr algn="ctr" eaLnBrk="1" hangingPunct="1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utility information 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Reinforcement learning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(reward or penalty: 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e.g., high tip or no tip)</a:t>
            </a:r>
          </a:p>
        </p:txBody>
      </p:sp>
      <p:sp>
        <p:nvSpPr>
          <p:cNvPr id="16390" name="Rectangle 12">
            <a:extLst>
              <a:ext uri="{FF2B5EF4-FFF2-40B4-BE49-F238E27FC236}">
                <a16:creationId xmlns:a16="http://schemas.microsoft.com/office/drawing/2014/main" id="{D83AC344-8AE7-4549-A1FA-4C6E7C86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82" y="2752567"/>
            <a:ext cx="45243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enables an agent to modify its </a:t>
            </a:r>
          </a:p>
          <a:p>
            <a:pPr algn="ctr" eaLnBrk="1" hangingPunct="1"/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mechanisms to improve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4" grpId="0"/>
      <p:bldP spid="163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9390A3-E68A-4CE3-80FE-1D1DBCFDB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Agent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9DE0DC1-A0E0-4AD0-A10C-D4045C8C0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" y="1112522"/>
            <a:ext cx="6370320" cy="574547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/>
              <a:t>Learning Element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Design of a learning element is affected by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Which </a:t>
            </a:r>
            <a:r>
              <a:rPr lang="en-US" altLang="en-US" sz="1800" i="1" dirty="0"/>
              <a:t>components</a:t>
            </a:r>
            <a:r>
              <a:rPr lang="en-US" altLang="en-US" sz="1800" dirty="0"/>
              <a:t> of the performance element are to be learned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What </a:t>
            </a:r>
            <a:r>
              <a:rPr lang="en-US" altLang="en-US" sz="1800" i="1" dirty="0"/>
              <a:t>feedback</a:t>
            </a:r>
            <a:r>
              <a:rPr lang="en-US" altLang="en-US" sz="1800" dirty="0"/>
              <a:t> is available to learn these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What </a:t>
            </a:r>
            <a:r>
              <a:rPr lang="en-US" altLang="en-US" sz="1800" i="1" dirty="0"/>
              <a:t>representation</a:t>
            </a:r>
            <a:r>
              <a:rPr lang="en-US" altLang="en-US" sz="1800" dirty="0"/>
              <a:t> is used for the components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b="1" dirty="0"/>
              <a:t>Performance Element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Mapping from conditions to actions: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Instructor says “brake”, agents learns condition-action rule for stopping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Means to infer properties of world from percepts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Agent studies pictures of buses to learn to recognize a bus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Info about how world evolves and results of possible agent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Brake on a wet road and observe result</a:t>
            </a:r>
          </a:p>
          <a:p>
            <a:pPr eaLnBrk="1" hangingPunct="1"/>
            <a:r>
              <a:rPr lang="en-US" altLang="en-US" sz="2000" dirty="0"/>
              <a:t>Info about desirability of world states</a:t>
            </a:r>
          </a:p>
          <a:p>
            <a:pPr lvl="1" eaLnBrk="1" hangingPunct="1"/>
            <a:r>
              <a:rPr lang="en-US" altLang="en-US" sz="1800" dirty="0"/>
              <a:t>Agent receives no tip from a passenger of a rough ride and learns value of steadiness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75883-493E-44B4-A3B0-79B65824C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480" y="1114906"/>
            <a:ext cx="5811520" cy="243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kern="0" dirty="0"/>
              <a:t>Problem Generator</a:t>
            </a:r>
          </a:p>
          <a:p>
            <a:r>
              <a:rPr lang="en-US" sz="2000" kern="0" dirty="0"/>
              <a:t>suggests actions that might lead to new experiences</a:t>
            </a:r>
          </a:p>
          <a:p>
            <a:r>
              <a:rPr lang="en-US" sz="2000" kern="0" dirty="0"/>
              <a:t>May lead to some sub-optimal decisions in the short run</a:t>
            </a:r>
          </a:p>
          <a:p>
            <a:pPr lvl="1"/>
            <a:r>
              <a:rPr lang="en-US" sz="1600" kern="0" dirty="0"/>
              <a:t>In the long run, hopefully better actions may be discovered</a:t>
            </a:r>
          </a:p>
          <a:p>
            <a:r>
              <a:rPr lang="en-US" sz="2000" kern="0" dirty="0"/>
              <a:t>Otherwise, no exploration would occur</a:t>
            </a:r>
            <a:endParaRPr lang="en-US" altLang="en-US" sz="2000" kern="0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F74D7-4275-4096-8DC5-67580CC0F6A3}"/>
              </a:ext>
            </a:extLst>
          </p:cNvPr>
          <p:cNvSpPr txBox="1"/>
          <p:nvPr/>
        </p:nvSpPr>
        <p:spPr>
          <a:xfrm>
            <a:off x="6360160" y="3987800"/>
            <a:ext cx="5598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Critic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informs the learning element about the performance of the action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must use a fixed standard of performance </a:t>
            </a:r>
          </a:p>
          <a:p>
            <a:pPr marL="800078" lvl="1" indent="-342900">
              <a:buFont typeface="Wingdings" panose="05000000000000000000" pitchFamily="2" charset="2"/>
              <a:buChar char="§"/>
            </a:pPr>
            <a:r>
              <a:rPr lang="en-US" sz="2000" kern="0" dirty="0">
                <a:latin typeface="Calibri" pitchFamily="34" charset="0"/>
                <a:cs typeface="+mn-cs"/>
              </a:rPr>
              <a:t>Should be from the outside </a:t>
            </a:r>
          </a:p>
          <a:p>
            <a:pPr marL="800078" lvl="1" indent="-342900">
              <a:buFont typeface="Wingdings" panose="05000000000000000000" pitchFamily="2" charset="2"/>
              <a:buChar char="§"/>
            </a:pPr>
            <a:r>
              <a:rPr lang="en-US" sz="2000" kern="0" dirty="0">
                <a:latin typeface="Calibri" pitchFamily="34" charset="0"/>
                <a:cs typeface="+mn-cs"/>
              </a:rPr>
              <a:t>An internal standard could be modified to improve performance</a:t>
            </a:r>
          </a:p>
          <a:p>
            <a:pPr marL="1257254" lvl="2" indent="-342900">
              <a:buFont typeface="Wingdings" panose="05000000000000000000" pitchFamily="2" charset="2"/>
              <a:buChar char="§"/>
            </a:pPr>
            <a:r>
              <a:rPr lang="en-US" kern="0" dirty="0">
                <a:latin typeface="Calibri" pitchFamily="34" charset="0"/>
              </a:rPr>
              <a:t>sometimes used by humans to justify low performance</a:t>
            </a:r>
            <a:endParaRPr lang="en-IN" kern="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57489</TotalTime>
  <Words>1821</Words>
  <Application>Microsoft Office PowerPoint</Application>
  <PresentationFormat>Widescreen</PresentationFormat>
  <Paragraphs>250</Paragraphs>
  <Slides>25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Wingdings</vt:lpstr>
      <vt:lpstr>dan-berkeley-nlp-v1</vt:lpstr>
      <vt:lpstr>Document</vt:lpstr>
      <vt:lpstr>Visio</vt:lpstr>
      <vt:lpstr>PowerPoint Presentation</vt:lpstr>
      <vt:lpstr>Outline</vt:lpstr>
      <vt:lpstr>What is Learning?</vt:lpstr>
      <vt:lpstr>What is Machine Learning?</vt:lpstr>
      <vt:lpstr>(One more) Definition of Machine Learning</vt:lpstr>
      <vt:lpstr>Why Should Machines Learn?</vt:lpstr>
      <vt:lpstr>Learning Agents</vt:lpstr>
      <vt:lpstr>Learning agents</vt:lpstr>
      <vt:lpstr>Learning Agent</vt:lpstr>
      <vt:lpstr>Types of Feedback</vt:lpstr>
      <vt:lpstr>PowerPoint Presentation</vt:lpstr>
      <vt:lpstr>PowerPoint Presentation</vt:lpstr>
      <vt:lpstr>Rote learning</vt:lpstr>
      <vt:lpstr>Rote learning</vt:lpstr>
      <vt:lpstr>Direct Instruction</vt:lpstr>
      <vt:lpstr>Learning By Analogy</vt:lpstr>
      <vt:lpstr>Methods of Analogical Problem Solving </vt:lpstr>
      <vt:lpstr>Methods of Analogical Problem Solving </vt:lpstr>
      <vt:lpstr>Learning by Examples: Inductive</vt:lpstr>
      <vt:lpstr>Learning by Examples: Inductive</vt:lpstr>
      <vt:lpstr>Inductive learning method</vt:lpstr>
      <vt:lpstr>Multiple consistent hypotheses?</vt:lpstr>
      <vt:lpstr>Learning Decision Trees (LDT)</vt:lpstr>
      <vt:lpstr>DT Example</vt:lpstr>
      <vt:lpstr>Illustrating Classification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Anish Raj</cp:lastModifiedBy>
  <cp:revision>2631</cp:revision>
  <cp:lastPrinted>2014-01-30T19:57:00Z</cp:lastPrinted>
  <dcterms:created xsi:type="dcterms:W3CDTF">2004-08-27T04:16:05Z</dcterms:created>
  <dcterms:modified xsi:type="dcterms:W3CDTF">2022-11-14T08:42:41Z</dcterms:modified>
</cp:coreProperties>
</file>