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chivo Black" panose="020B0604020202020204" charset="0"/>
      <p:regular r:id="rId18"/>
    </p:embeddedFont>
    <p:embeddedFont>
      <p:font typeface="Calibri" panose="020F0502020204030204" pitchFamily="34" charset="0"/>
      <p:regular r:id="rId19"/>
      <p:bold r:id="rId20"/>
      <p:italic r:id="rId21"/>
      <p:boldItalic r:id="rId22"/>
    </p:embeddedFont>
    <p:embeddedFont>
      <p:font typeface="Laila" panose="020B0604020202020204" charset="0"/>
      <p:regular r:id="rId23"/>
    </p:embeddedFont>
    <p:embeddedFont>
      <p:font typeface="Laila Bold" panose="020B0604020202020204" charset="0"/>
      <p:regular r:id="rId24"/>
    </p:embeddedFont>
    <p:embeddedFont>
      <p:font typeface="Laila Medium" panose="020B0604020202020204" charset="0"/>
      <p:regular r:id="rId25"/>
    </p:embeddedFont>
    <p:embeddedFont>
      <p:font typeface="League Spartan"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12695068" y="0"/>
            <a:ext cx="5943600" cy="10287000"/>
            <a:chOff x="0" y="0"/>
            <a:chExt cx="1565393" cy="2709333"/>
          </a:xfrm>
        </p:grpSpPr>
        <p:sp>
          <p:nvSpPr>
            <p:cNvPr id="4" name="Freeform 4"/>
            <p:cNvSpPr/>
            <p:nvPr/>
          </p:nvSpPr>
          <p:spPr>
            <a:xfrm>
              <a:off x="0" y="0"/>
              <a:ext cx="1565393" cy="2709333"/>
            </a:xfrm>
            <a:custGeom>
              <a:avLst/>
              <a:gdLst/>
              <a:ahLst/>
              <a:cxnLst/>
              <a:rect l="l" t="t" r="r" b="b"/>
              <a:pathLst>
                <a:path w="1565393" h="2709333">
                  <a:moveTo>
                    <a:pt x="66431" y="0"/>
                  </a:moveTo>
                  <a:lnTo>
                    <a:pt x="1498962" y="0"/>
                  </a:lnTo>
                  <a:cubicBezTo>
                    <a:pt x="1535651" y="0"/>
                    <a:pt x="1565393" y="29742"/>
                    <a:pt x="1565393" y="66431"/>
                  </a:cubicBezTo>
                  <a:lnTo>
                    <a:pt x="1565393" y="2642902"/>
                  </a:lnTo>
                  <a:cubicBezTo>
                    <a:pt x="1565393" y="2660521"/>
                    <a:pt x="1558394" y="2677418"/>
                    <a:pt x="1545935" y="2689876"/>
                  </a:cubicBezTo>
                  <a:cubicBezTo>
                    <a:pt x="1533477" y="2702334"/>
                    <a:pt x="1516580" y="2709333"/>
                    <a:pt x="1498962" y="2709333"/>
                  </a:cubicBezTo>
                  <a:lnTo>
                    <a:pt x="66431" y="2709333"/>
                  </a:lnTo>
                  <a:cubicBezTo>
                    <a:pt x="29742" y="2709333"/>
                    <a:pt x="0" y="2679591"/>
                    <a:pt x="0" y="2642902"/>
                  </a:cubicBezTo>
                  <a:lnTo>
                    <a:pt x="0" y="66431"/>
                  </a:lnTo>
                  <a:cubicBezTo>
                    <a:pt x="0" y="48812"/>
                    <a:pt x="6999" y="31915"/>
                    <a:pt x="19457" y="19457"/>
                  </a:cubicBezTo>
                  <a:cubicBezTo>
                    <a:pt x="31915" y="6999"/>
                    <a:pt x="48812" y="0"/>
                    <a:pt x="66431"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0" y="-47625"/>
              <a:ext cx="1565393"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0" y="0"/>
            <a:ext cx="1637000" cy="1637000"/>
          </a:xfrm>
          <a:custGeom>
            <a:avLst/>
            <a:gdLst/>
            <a:ahLst/>
            <a:cxnLst/>
            <a:rect l="l" t="t" r="r" b="b"/>
            <a:pathLst>
              <a:path w="1637000" h="1637000">
                <a:moveTo>
                  <a:pt x="0" y="0"/>
                </a:moveTo>
                <a:lnTo>
                  <a:pt x="1637000" y="0"/>
                </a:lnTo>
                <a:lnTo>
                  <a:pt x="1637000" y="1637000"/>
                </a:lnTo>
                <a:lnTo>
                  <a:pt x="0" y="1637000"/>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818500" y="1847850"/>
            <a:ext cx="9904904" cy="2432050"/>
          </a:xfrm>
          <a:prstGeom prst="rect">
            <a:avLst/>
          </a:prstGeom>
        </p:spPr>
        <p:txBody>
          <a:bodyPr lIns="0" tIns="0" rIns="0" bIns="0" rtlCol="0" anchor="t">
            <a:spAutoFit/>
          </a:bodyPr>
          <a:lstStyle/>
          <a:p>
            <a:pPr>
              <a:lnSpc>
                <a:spcPts val="9799"/>
              </a:lnSpc>
              <a:spcBef>
                <a:spcPct val="0"/>
              </a:spcBef>
            </a:pPr>
            <a:r>
              <a:rPr lang="en-US" sz="6999">
                <a:solidFill>
                  <a:srgbClr val="004AAD"/>
                </a:solidFill>
                <a:latin typeface="Laila Bold"/>
              </a:rPr>
              <a:t>PREROGATIVE WRITS</a:t>
            </a:r>
          </a:p>
        </p:txBody>
      </p:sp>
      <p:grpSp>
        <p:nvGrpSpPr>
          <p:cNvPr id="8" name="Group 8"/>
          <p:cNvGrpSpPr>
            <a:grpSpLocks noChangeAspect="1"/>
          </p:cNvGrpSpPr>
          <p:nvPr/>
        </p:nvGrpSpPr>
        <p:grpSpPr>
          <a:xfrm>
            <a:off x="10198617" y="3481945"/>
            <a:ext cx="4992902" cy="4973398"/>
            <a:chOff x="0" y="0"/>
            <a:chExt cx="6502400" cy="6477000"/>
          </a:xfrm>
        </p:grpSpPr>
        <p:sp>
          <p:nvSpPr>
            <p:cNvPr id="9" name="Freeform 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4782" r="-24782"/>
              </a:stretch>
            </a:blipFill>
          </p:spPr>
          <p:txBody>
            <a:bodyPr/>
            <a:lstStyle/>
            <a:p>
              <a:endParaRPr lang="en-IN"/>
            </a:p>
          </p:txBody>
        </p:sp>
        <p:sp>
          <p:nvSpPr>
            <p:cNvPr id="10" name="Freeform 1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DE59"/>
            </a:solidFill>
          </p:spPr>
          <p:txBody>
            <a:bodyPr/>
            <a:lstStyle/>
            <a:p>
              <a:endParaRPr lang="en-IN"/>
            </a:p>
          </p:txBody>
        </p:sp>
      </p:grpSp>
      <p:sp>
        <p:nvSpPr>
          <p:cNvPr id="11" name="TextBox 11"/>
          <p:cNvSpPr txBox="1"/>
          <p:nvPr/>
        </p:nvSpPr>
        <p:spPr>
          <a:xfrm>
            <a:off x="818500" y="4848225"/>
            <a:ext cx="582072" cy="523875"/>
          </a:xfrm>
          <a:prstGeom prst="rect">
            <a:avLst/>
          </a:prstGeom>
        </p:spPr>
        <p:txBody>
          <a:bodyPr lIns="0" tIns="0" rIns="0" bIns="0" rtlCol="0" anchor="t">
            <a:spAutoFit/>
          </a:bodyPr>
          <a:lstStyle/>
          <a:p>
            <a:pPr>
              <a:lnSpc>
                <a:spcPts val="4200"/>
              </a:lnSpc>
              <a:spcBef>
                <a:spcPct val="0"/>
              </a:spcBef>
            </a:pPr>
            <a:r>
              <a:rPr lang="en-US" sz="3000">
                <a:solidFill>
                  <a:srgbClr val="004AAD"/>
                </a:solidFill>
                <a:latin typeface="Laila Bold"/>
              </a:rPr>
              <a:t>BY</a:t>
            </a:r>
          </a:p>
        </p:txBody>
      </p:sp>
      <p:sp>
        <p:nvSpPr>
          <p:cNvPr id="12" name="TextBox 12"/>
          <p:cNvSpPr txBox="1"/>
          <p:nvPr/>
        </p:nvSpPr>
        <p:spPr>
          <a:xfrm>
            <a:off x="818500" y="5578586"/>
            <a:ext cx="5770734" cy="4084863"/>
          </a:xfrm>
          <a:prstGeom prst="rect">
            <a:avLst/>
          </a:prstGeom>
        </p:spPr>
        <p:txBody>
          <a:bodyPr lIns="0" tIns="0" rIns="0" bIns="0" rtlCol="0" anchor="t">
            <a:spAutoFit/>
          </a:bodyPr>
          <a:lstStyle/>
          <a:p>
            <a:pPr>
              <a:lnSpc>
                <a:spcPts val="3225"/>
              </a:lnSpc>
            </a:pPr>
            <a:r>
              <a:rPr lang="en-US" sz="2303">
                <a:solidFill>
                  <a:srgbClr val="000000"/>
                </a:solidFill>
                <a:latin typeface="Laila Bold"/>
              </a:rPr>
              <a:t>MIS                     GROUP MEMBERS </a:t>
            </a:r>
          </a:p>
          <a:p>
            <a:pPr>
              <a:lnSpc>
                <a:spcPts val="3225"/>
              </a:lnSpc>
            </a:pPr>
            <a:endParaRPr lang="en-US" sz="2303">
              <a:solidFill>
                <a:srgbClr val="000000"/>
              </a:solidFill>
              <a:latin typeface="Laila Bold"/>
            </a:endParaRPr>
          </a:p>
          <a:p>
            <a:pPr>
              <a:lnSpc>
                <a:spcPts val="3225"/>
              </a:lnSpc>
            </a:pPr>
            <a:r>
              <a:rPr lang="en-US" sz="2303">
                <a:solidFill>
                  <a:srgbClr val="000000"/>
                </a:solidFill>
                <a:latin typeface="Laila Bold"/>
              </a:rPr>
              <a:t>142103006          VIGHANESH GAVIT</a:t>
            </a:r>
          </a:p>
          <a:p>
            <a:pPr>
              <a:lnSpc>
                <a:spcPts val="3225"/>
              </a:lnSpc>
            </a:pPr>
            <a:r>
              <a:rPr lang="en-US" sz="2303">
                <a:solidFill>
                  <a:srgbClr val="000000"/>
                </a:solidFill>
                <a:latin typeface="Laila Bold"/>
              </a:rPr>
              <a:t>142203012          SARVESH KULKARNI</a:t>
            </a:r>
          </a:p>
          <a:p>
            <a:pPr>
              <a:lnSpc>
                <a:spcPts val="3225"/>
              </a:lnSpc>
            </a:pPr>
            <a:r>
              <a:rPr lang="en-US" sz="2303">
                <a:solidFill>
                  <a:srgbClr val="000000"/>
                </a:solidFill>
                <a:latin typeface="Laila Bold"/>
              </a:rPr>
              <a:t>142203013          SARVESH MANKAR </a:t>
            </a:r>
          </a:p>
          <a:p>
            <a:pPr>
              <a:lnSpc>
                <a:spcPts val="3225"/>
              </a:lnSpc>
            </a:pPr>
            <a:r>
              <a:rPr lang="en-US" sz="2303">
                <a:solidFill>
                  <a:srgbClr val="000000"/>
                </a:solidFill>
                <a:latin typeface="Laila Bold"/>
              </a:rPr>
              <a:t>142203014          TEJAS MUKHMALE</a:t>
            </a:r>
          </a:p>
          <a:p>
            <a:pPr>
              <a:lnSpc>
                <a:spcPts val="3225"/>
              </a:lnSpc>
            </a:pPr>
            <a:r>
              <a:rPr lang="en-US" sz="2303">
                <a:solidFill>
                  <a:srgbClr val="000000"/>
                </a:solidFill>
                <a:latin typeface="Laila Bold"/>
              </a:rPr>
              <a:t>142203015          PRASAD PATIL</a:t>
            </a:r>
          </a:p>
          <a:p>
            <a:pPr>
              <a:lnSpc>
                <a:spcPts val="3225"/>
              </a:lnSpc>
            </a:pPr>
            <a:r>
              <a:rPr lang="en-US" sz="2303">
                <a:solidFill>
                  <a:srgbClr val="000000"/>
                </a:solidFill>
                <a:latin typeface="Laila Bold"/>
              </a:rPr>
              <a:t>142203016          ADITYA RAUL</a:t>
            </a:r>
          </a:p>
          <a:p>
            <a:pPr>
              <a:lnSpc>
                <a:spcPts val="3225"/>
              </a:lnSpc>
            </a:pPr>
            <a:r>
              <a:rPr lang="en-US" sz="2303">
                <a:solidFill>
                  <a:srgbClr val="000000"/>
                </a:solidFill>
                <a:latin typeface="Laila Bold"/>
              </a:rPr>
              <a:t>142203017          SAKSHI MAHAJAN</a:t>
            </a:r>
          </a:p>
          <a:p>
            <a:pPr>
              <a:lnSpc>
                <a:spcPts val="3225"/>
              </a:lnSpc>
              <a:spcBef>
                <a:spcPct val="0"/>
              </a:spcBef>
            </a:pPr>
            <a:r>
              <a:rPr lang="en-US" sz="2303">
                <a:solidFill>
                  <a:srgbClr val="000000"/>
                </a:solidFill>
                <a:latin typeface="Laila Bold"/>
              </a:rPr>
              <a:t>142203018          ONKAR WAGH</a:t>
            </a:r>
          </a:p>
        </p:txBody>
      </p:sp>
      <p:sp>
        <p:nvSpPr>
          <p:cNvPr id="13" name="TextBox 13"/>
          <p:cNvSpPr txBox="1"/>
          <p:nvPr/>
        </p:nvSpPr>
        <p:spPr>
          <a:xfrm>
            <a:off x="13968974" y="9390872"/>
            <a:ext cx="3914833" cy="523875"/>
          </a:xfrm>
          <a:prstGeom prst="rect">
            <a:avLst/>
          </a:prstGeom>
        </p:spPr>
        <p:txBody>
          <a:bodyPr lIns="0" tIns="0" rIns="0" bIns="0" rtlCol="0" anchor="t">
            <a:spAutoFit/>
          </a:bodyPr>
          <a:lstStyle/>
          <a:p>
            <a:pPr algn="ctr">
              <a:lnSpc>
                <a:spcPts val="4200"/>
              </a:lnSpc>
              <a:spcBef>
                <a:spcPct val="0"/>
              </a:spcBef>
            </a:pPr>
            <a:r>
              <a:rPr lang="en-US" sz="3000">
                <a:solidFill>
                  <a:srgbClr val="F6F6F6"/>
                </a:solidFill>
                <a:latin typeface="Laila Bold"/>
              </a:rPr>
              <a:t>ADV. DEEPTI LELE </a:t>
            </a:r>
          </a:p>
        </p:txBody>
      </p:sp>
      <p:sp>
        <p:nvSpPr>
          <p:cNvPr id="14" name="TextBox 14"/>
          <p:cNvSpPr txBox="1"/>
          <p:nvPr/>
        </p:nvSpPr>
        <p:spPr>
          <a:xfrm>
            <a:off x="14961402" y="9044797"/>
            <a:ext cx="1929976" cy="412750"/>
          </a:xfrm>
          <a:prstGeom prst="rect">
            <a:avLst/>
          </a:prstGeom>
        </p:spPr>
        <p:txBody>
          <a:bodyPr lIns="0" tIns="0" rIns="0" bIns="0" rtlCol="0" anchor="t">
            <a:spAutoFit/>
          </a:bodyPr>
          <a:lstStyle/>
          <a:p>
            <a:pPr>
              <a:lnSpc>
                <a:spcPts val="3499"/>
              </a:lnSpc>
              <a:spcBef>
                <a:spcPct val="0"/>
              </a:spcBef>
            </a:pPr>
            <a:r>
              <a:rPr lang="en-US" sz="2499">
                <a:solidFill>
                  <a:srgbClr val="EAEAEA"/>
                </a:solidFill>
                <a:latin typeface="Laila Bold"/>
              </a:rPr>
              <a:t>GUIDED BY</a:t>
            </a:r>
          </a:p>
        </p:txBody>
      </p:sp>
      <p:sp>
        <p:nvSpPr>
          <p:cNvPr id="15" name="AutoShape 15"/>
          <p:cNvSpPr/>
          <p:nvPr/>
        </p:nvSpPr>
        <p:spPr>
          <a:xfrm flipV="1">
            <a:off x="818500" y="5987694"/>
            <a:ext cx="5770734" cy="19050"/>
          </a:xfrm>
          <a:prstGeom prst="line">
            <a:avLst/>
          </a:prstGeom>
          <a:ln w="38100"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14086714" y="-1191799"/>
            <a:ext cx="14214475" cy="1421447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968877"/>
            <a:ext cx="12689505" cy="7378700"/>
          </a:xfrm>
          <a:prstGeom prst="rect">
            <a:avLst/>
          </a:prstGeom>
        </p:spPr>
        <p:txBody>
          <a:bodyPr lIns="0" tIns="0" rIns="0" bIns="0" rtlCol="0" anchor="t">
            <a:spAutoFit/>
          </a:bodyPr>
          <a:lstStyle/>
          <a:p>
            <a:pPr marL="539749" lvl="1" indent="-269875">
              <a:lnSpc>
                <a:spcPts val="4524"/>
              </a:lnSpc>
              <a:buFont typeface="Arial"/>
              <a:buChar char="•"/>
            </a:pPr>
            <a:r>
              <a:rPr lang="en-US" sz="2499">
                <a:solidFill>
                  <a:srgbClr val="000000"/>
                </a:solidFill>
                <a:latin typeface="Laila Bold"/>
              </a:rPr>
              <a:t>12th Century:</a:t>
            </a:r>
            <a:r>
              <a:rPr lang="en-US" sz="2499">
                <a:solidFill>
                  <a:srgbClr val="000000"/>
                </a:solidFill>
                <a:latin typeface="Laila"/>
              </a:rPr>
              <a:t> In medieval England by monarchy.</a:t>
            </a:r>
          </a:p>
          <a:p>
            <a:pPr marL="539749" lvl="1" indent="-269875">
              <a:lnSpc>
                <a:spcPts val="4524"/>
              </a:lnSpc>
              <a:buFont typeface="Arial"/>
              <a:buChar char="•"/>
            </a:pPr>
            <a:r>
              <a:rPr lang="en-US" sz="2499">
                <a:solidFill>
                  <a:srgbClr val="000000"/>
                </a:solidFill>
                <a:latin typeface="Laila Bold"/>
              </a:rPr>
              <a:t>13th Century</a:t>
            </a:r>
            <a:r>
              <a:rPr lang="en-US" sz="2499">
                <a:solidFill>
                  <a:srgbClr val="000000"/>
                </a:solidFill>
                <a:latin typeface="Laila"/>
              </a:rPr>
              <a:t>: Mandamus and prohibition writs were established to compel officials.</a:t>
            </a:r>
          </a:p>
          <a:p>
            <a:pPr marL="539749" lvl="1" indent="-269875">
              <a:lnSpc>
                <a:spcPts val="4524"/>
              </a:lnSpc>
              <a:buFont typeface="Arial"/>
              <a:buChar char="•"/>
            </a:pPr>
            <a:r>
              <a:rPr lang="en-US" sz="2499">
                <a:solidFill>
                  <a:srgbClr val="000000"/>
                </a:solidFill>
                <a:latin typeface="Laila Bold"/>
              </a:rPr>
              <a:t>15th-17th Century:</a:t>
            </a:r>
            <a:r>
              <a:rPr lang="en-US" sz="2499">
                <a:solidFill>
                  <a:srgbClr val="000000"/>
                </a:solidFill>
                <a:latin typeface="Laila"/>
              </a:rPr>
              <a:t> Firmly established their role in maintaining lawful government actions and protecting individual rights.</a:t>
            </a:r>
          </a:p>
          <a:p>
            <a:pPr marL="539749" lvl="1" indent="-269875">
              <a:lnSpc>
                <a:spcPts val="4524"/>
              </a:lnSpc>
              <a:buFont typeface="Arial"/>
              <a:buChar char="•"/>
            </a:pPr>
            <a:r>
              <a:rPr lang="en-US" sz="2499">
                <a:solidFill>
                  <a:srgbClr val="000000"/>
                </a:solidFill>
                <a:latin typeface="Laila Bold"/>
              </a:rPr>
              <a:t>19th Century</a:t>
            </a:r>
            <a:r>
              <a:rPr lang="en-US" sz="2499">
                <a:solidFill>
                  <a:srgbClr val="000000"/>
                </a:solidFill>
                <a:latin typeface="Laila"/>
              </a:rPr>
              <a:t>: Legal reforms began to regulate and codify.</a:t>
            </a:r>
          </a:p>
          <a:p>
            <a:pPr marL="539749" lvl="1" indent="-269875">
              <a:lnSpc>
                <a:spcPts val="4524"/>
              </a:lnSpc>
              <a:buFont typeface="Arial"/>
              <a:buChar char="•"/>
            </a:pPr>
            <a:r>
              <a:rPr lang="en-US" sz="2499">
                <a:solidFill>
                  <a:srgbClr val="000000"/>
                </a:solidFill>
                <a:latin typeface="Laila Bold"/>
              </a:rPr>
              <a:t>20th Century</a:t>
            </a:r>
            <a:r>
              <a:rPr lang="en-US" sz="2499">
                <a:solidFill>
                  <a:srgbClr val="000000"/>
                </a:solidFill>
                <a:latin typeface="Laila"/>
              </a:rPr>
              <a:t>: Legislative developments refined the use of prerogative writs.</a:t>
            </a:r>
          </a:p>
          <a:p>
            <a:pPr marL="539749" lvl="1" indent="-269875">
              <a:lnSpc>
                <a:spcPts val="4524"/>
              </a:lnSpc>
              <a:buFont typeface="Arial"/>
              <a:buChar char="•"/>
            </a:pPr>
            <a:r>
              <a:rPr lang="en-US" sz="2499">
                <a:solidFill>
                  <a:srgbClr val="000000"/>
                </a:solidFill>
                <a:latin typeface="Laila Bold"/>
              </a:rPr>
              <a:t>Post-War Era (Mid-20th Century): </a:t>
            </a:r>
            <a:r>
              <a:rPr lang="en-US" sz="2499">
                <a:solidFill>
                  <a:srgbClr val="000000"/>
                </a:solidFill>
                <a:latin typeface="Laila"/>
              </a:rPr>
              <a:t>Rule of law and ensuring that government actions remained within legal bounds.</a:t>
            </a:r>
          </a:p>
          <a:p>
            <a:pPr marL="539749" lvl="1" indent="-269875">
              <a:lnSpc>
                <a:spcPts val="4524"/>
              </a:lnSpc>
              <a:buFont typeface="Arial"/>
              <a:buChar char="•"/>
            </a:pPr>
            <a:r>
              <a:rPr lang="en-US" sz="2499">
                <a:solidFill>
                  <a:srgbClr val="000000"/>
                </a:solidFill>
                <a:latin typeface="Laila Bold"/>
              </a:rPr>
              <a:t>Late 20th Century</a:t>
            </a:r>
            <a:r>
              <a:rPr lang="en-US" sz="2499">
                <a:solidFill>
                  <a:srgbClr val="000000"/>
                </a:solidFill>
                <a:latin typeface="Laila"/>
              </a:rPr>
              <a:t>: Challenge government decisions or actions considered unlawful or beyond an official's authority.</a:t>
            </a:r>
          </a:p>
          <a:p>
            <a:pPr marL="539749" lvl="1" indent="-269875">
              <a:lnSpc>
                <a:spcPts val="4524"/>
              </a:lnSpc>
              <a:buFont typeface="Arial"/>
              <a:buChar char="•"/>
            </a:pPr>
            <a:r>
              <a:rPr lang="en-US" sz="2499">
                <a:solidFill>
                  <a:srgbClr val="000000"/>
                </a:solidFill>
                <a:latin typeface="Laila Bold"/>
              </a:rPr>
              <a:t>21st Century</a:t>
            </a:r>
            <a:r>
              <a:rPr lang="en-US" sz="2499">
                <a:solidFill>
                  <a:srgbClr val="000000"/>
                </a:solidFill>
                <a:latin typeface="Laila"/>
              </a:rPr>
              <a:t>: Continue to serve as essential legal remedies in countries &amp; preserving the rule of law and individual rights.</a:t>
            </a:r>
          </a:p>
        </p:txBody>
      </p:sp>
      <p:sp>
        <p:nvSpPr>
          <p:cNvPr id="7" name="TextBox 7"/>
          <p:cNvSpPr txBox="1"/>
          <p:nvPr/>
        </p:nvSpPr>
        <p:spPr>
          <a:xfrm>
            <a:off x="1028700" y="246476"/>
            <a:ext cx="14433142" cy="1749425"/>
          </a:xfrm>
          <a:prstGeom prst="rect">
            <a:avLst/>
          </a:prstGeom>
        </p:spPr>
        <p:txBody>
          <a:bodyPr lIns="0" tIns="0" rIns="0" bIns="0" rtlCol="0" anchor="t">
            <a:spAutoFit/>
          </a:bodyPr>
          <a:lstStyle/>
          <a:p>
            <a:pPr algn="ctr">
              <a:lnSpc>
                <a:spcPts val="7000"/>
              </a:lnSpc>
              <a:spcBef>
                <a:spcPct val="0"/>
              </a:spcBef>
            </a:pPr>
            <a:r>
              <a:rPr lang="en-US" sz="5000">
                <a:solidFill>
                  <a:srgbClr val="004AAD"/>
                </a:solidFill>
                <a:latin typeface="Laila Bold"/>
              </a:rPr>
              <a:t>HISTORY AND EVOLUTION OF PREROGATIVE WRITS</a:t>
            </a:r>
          </a:p>
        </p:txBody>
      </p:sp>
      <p:grpSp>
        <p:nvGrpSpPr>
          <p:cNvPr id="8" name="Group 8"/>
          <p:cNvGrpSpPr>
            <a:grpSpLocks noChangeAspect="1"/>
          </p:cNvGrpSpPr>
          <p:nvPr/>
        </p:nvGrpSpPr>
        <p:grpSpPr>
          <a:xfrm>
            <a:off x="13718205" y="2685526"/>
            <a:ext cx="5074006" cy="5054185"/>
            <a:chOff x="0" y="0"/>
            <a:chExt cx="6502400" cy="6477000"/>
          </a:xfrm>
        </p:grpSpPr>
        <p:sp>
          <p:nvSpPr>
            <p:cNvPr id="9" name="Freeform 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8384" r="-28384"/>
              </a:stretch>
            </a:blipFill>
          </p:spPr>
          <p:txBody>
            <a:bodyPr/>
            <a:lstStyle/>
            <a:p>
              <a:endParaRPr lang="en-IN"/>
            </a:p>
          </p:txBody>
        </p:sp>
        <p:sp>
          <p:nvSpPr>
            <p:cNvPr id="10" name="Freeform 1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grpSp>
      <p:grpSp>
        <p:nvGrpSpPr>
          <p:cNvPr id="11" name="Group 11"/>
          <p:cNvGrpSpPr/>
          <p:nvPr/>
        </p:nvGrpSpPr>
        <p:grpSpPr>
          <a:xfrm>
            <a:off x="15461842" y="8530936"/>
            <a:ext cx="4053826" cy="3086100"/>
            <a:chOff x="0" y="0"/>
            <a:chExt cx="1067674" cy="812800"/>
          </a:xfrm>
        </p:grpSpPr>
        <p:sp>
          <p:nvSpPr>
            <p:cNvPr id="12" name="Freeform 12"/>
            <p:cNvSpPr/>
            <p:nvPr/>
          </p:nvSpPr>
          <p:spPr>
            <a:xfrm>
              <a:off x="0" y="0"/>
              <a:ext cx="1067674" cy="812800"/>
            </a:xfrm>
            <a:custGeom>
              <a:avLst/>
              <a:gdLst/>
              <a:ahLst/>
              <a:cxnLst/>
              <a:rect l="l" t="t" r="r" b="b"/>
              <a:pathLst>
                <a:path w="1067674" h="812800">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3" name="TextBox 13"/>
            <p:cNvSpPr txBox="1"/>
            <p:nvPr/>
          </p:nvSpPr>
          <p:spPr>
            <a:xfrm>
              <a:off x="76200" y="28575"/>
              <a:ext cx="915274"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461654" y="-1191799"/>
            <a:ext cx="4053826" cy="3086100"/>
            <a:chOff x="0" y="0"/>
            <a:chExt cx="1067674" cy="812800"/>
          </a:xfrm>
        </p:grpSpPr>
        <p:sp>
          <p:nvSpPr>
            <p:cNvPr id="15" name="Freeform 15"/>
            <p:cNvSpPr/>
            <p:nvPr/>
          </p:nvSpPr>
          <p:spPr>
            <a:xfrm>
              <a:off x="0" y="0"/>
              <a:ext cx="1067674" cy="812800"/>
            </a:xfrm>
            <a:custGeom>
              <a:avLst/>
              <a:gdLst/>
              <a:ahLst/>
              <a:cxnLst/>
              <a:rect l="l" t="t" r="r" b="b"/>
              <a:pathLst>
                <a:path w="1067674" h="812800">
                  <a:moveTo>
                    <a:pt x="533837" y="0"/>
                  </a:moveTo>
                  <a:cubicBezTo>
                    <a:pt x="239007" y="0"/>
                    <a:pt x="0" y="181951"/>
                    <a:pt x="0" y="406400"/>
                  </a:cubicBezTo>
                  <a:cubicBezTo>
                    <a:pt x="0" y="630849"/>
                    <a:pt x="239007" y="812800"/>
                    <a:pt x="533837" y="812800"/>
                  </a:cubicBezTo>
                  <a:cubicBezTo>
                    <a:pt x="828667" y="812800"/>
                    <a:pt x="1067674" y="630849"/>
                    <a:pt x="1067674" y="406400"/>
                  </a:cubicBezTo>
                  <a:cubicBezTo>
                    <a:pt x="1067674" y="181951"/>
                    <a:pt x="828667" y="0"/>
                    <a:pt x="533837"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6" name="TextBox 16"/>
            <p:cNvSpPr txBox="1"/>
            <p:nvPr/>
          </p:nvSpPr>
          <p:spPr>
            <a:xfrm>
              <a:off x="76200" y="28575"/>
              <a:ext cx="915274"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0" y="6960800"/>
            <a:ext cx="18288000" cy="3944378"/>
            <a:chOff x="0" y="0"/>
            <a:chExt cx="4816593" cy="1038848"/>
          </a:xfrm>
        </p:grpSpPr>
        <p:sp>
          <p:nvSpPr>
            <p:cNvPr id="4" name="Freeform 4"/>
            <p:cNvSpPr/>
            <p:nvPr/>
          </p:nvSpPr>
          <p:spPr>
            <a:xfrm>
              <a:off x="0" y="0"/>
              <a:ext cx="4816592" cy="1038849"/>
            </a:xfrm>
            <a:custGeom>
              <a:avLst/>
              <a:gdLst/>
              <a:ahLst/>
              <a:cxnLst/>
              <a:rect l="l" t="t" r="r" b="b"/>
              <a:pathLst>
                <a:path w="4816592" h="1038849">
                  <a:moveTo>
                    <a:pt x="21590" y="0"/>
                  </a:moveTo>
                  <a:lnTo>
                    <a:pt x="4795002" y="0"/>
                  </a:lnTo>
                  <a:cubicBezTo>
                    <a:pt x="4800728" y="0"/>
                    <a:pt x="4806220" y="2275"/>
                    <a:pt x="4810269" y="6324"/>
                  </a:cubicBezTo>
                  <a:cubicBezTo>
                    <a:pt x="4814318" y="10372"/>
                    <a:pt x="4816592" y="15864"/>
                    <a:pt x="4816592" y="21590"/>
                  </a:cubicBezTo>
                  <a:lnTo>
                    <a:pt x="4816592" y="1017259"/>
                  </a:lnTo>
                  <a:cubicBezTo>
                    <a:pt x="4816592" y="1029182"/>
                    <a:pt x="4806926" y="1038849"/>
                    <a:pt x="4795002" y="1038849"/>
                  </a:cubicBezTo>
                  <a:lnTo>
                    <a:pt x="21590" y="1038849"/>
                  </a:lnTo>
                  <a:cubicBezTo>
                    <a:pt x="15864" y="1038849"/>
                    <a:pt x="10372" y="1036574"/>
                    <a:pt x="6324" y="1032525"/>
                  </a:cubicBezTo>
                  <a:cubicBezTo>
                    <a:pt x="2275" y="1028476"/>
                    <a:pt x="0" y="1022985"/>
                    <a:pt x="0" y="1017259"/>
                  </a:cubicBezTo>
                  <a:lnTo>
                    <a:pt x="0" y="21590"/>
                  </a:lnTo>
                  <a:cubicBezTo>
                    <a:pt x="0" y="9666"/>
                    <a:pt x="9666" y="0"/>
                    <a:pt x="2159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0" y="-47625"/>
              <a:ext cx="4816593" cy="108647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3425532"/>
            <a:ext cx="7666954" cy="6145286"/>
            <a:chOff x="0" y="0"/>
            <a:chExt cx="2019280" cy="1618512"/>
          </a:xfrm>
        </p:grpSpPr>
        <p:sp>
          <p:nvSpPr>
            <p:cNvPr id="7" name="Freeform 7"/>
            <p:cNvSpPr/>
            <p:nvPr/>
          </p:nvSpPr>
          <p:spPr>
            <a:xfrm>
              <a:off x="0" y="0"/>
              <a:ext cx="2019280" cy="1618512"/>
            </a:xfrm>
            <a:custGeom>
              <a:avLst/>
              <a:gdLst/>
              <a:ahLst/>
              <a:cxnLst/>
              <a:rect l="l" t="t" r="r" b="b"/>
              <a:pathLst>
                <a:path w="2019280" h="1618512">
                  <a:moveTo>
                    <a:pt x="51499" y="0"/>
                  </a:moveTo>
                  <a:lnTo>
                    <a:pt x="1967781" y="0"/>
                  </a:lnTo>
                  <a:cubicBezTo>
                    <a:pt x="1996223" y="0"/>
                    <a:pt x="2019280" y="23057"/>
                    <a:pt x="2019280" y="51499"/>
                  </a:cubicBezTo>
                  <a:lnTo>
                    <a:pt x="2019280" y="1567013"/>
                  </a:lnTo>
                  <a:cubicBezTo>
                    <a:pt x="2019280" y="1595455"/>
                    <a:pt x="1996223" y="1618512"/>
                    <a:pt x="1967781" y="1618512"/>
                  </a:cubicBezTo>
                  <a:lnTo>
                    <a:pt x="51499" y="1618512"/>
                  </a:lnTo>
                  <a:cubicBezTo>
                    <a:pt x="23057" y="1618512"/>
                    <a:pt x="0" y="1595455"/>
                    <a:pt x="0" y="1567013"/>
                  </a:cubicBezTo>
                  <a:lnTo>
                    <a:pt x="0" y="51499"/>
                  </a:lnTo>
                  <a:cubicBezTo>
                    <a:pt x="0" y="23057"/>
                    <a:pt x="23057" y="0"/>
                    <a:pt x="51499" y="0"/>
                  </a:cubicBezTo>
                  <a:close/>
                </a:path>
              </a:pathLst>
            </a:custGeom>
            <a:solidFill>
              <a:srgbClr val="FEFEFE"/>
            </a:solidFill>
          </p:spPr>
          <p:txBody>
            <a:bodyPr/>
            <a:lstStyle/>
            <a:p>
              <a:endParaRPr lang="en-IN"/>
            </a:p>
          </p:txBody>
        </p:sp>
        <p:sp>
          <p:nvSpPr>
            <p:cNvPr id="8" name="TextBox 8"/>
            <p:cNvSpPr txBox="1"/>
            <p:nvPr/>
          </p:nvSpPr>
          <p:spPr>
            <a:xfrm>
              <a:off x="0" y="-47625"/>
              <a:ext cx="2019280" cy="1666137"/>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77416" y="3693026"/>
            <a:ext cx="6969523" cy="5610298"/>
            <a:chOff x="0" y="0"/>
            <a:chExt cx="1835595" cy="1477609"/>
          </a:xfrm>
        </p:grpSpPr>
        <p:sp>
          <p:nvSpPr>
            <p:cNvPr id="10" name="Freeform 10"/>
            <p:cNvSpPr/>
            <p:nvPr/>
          </p:nvSpPr>
          <p:spPr>
            <a:xfrm>
              <a:off x="0" y="0"/>
              <a:ext cx="1835595" cy="1477609"/>
            </a:xfrm>
            <a:custGeom>
              <a:avLst/>
              <a:gdLst/>
              <a:ahLst/>
              <a:cxnLst/>
              <a:rect l="l" t="t" r="r" b="b"/>
              <a:pathLst>
                <a:path w="1835595" h="1477609">
                  <a:moveTo>
                    <a:pt x="56652" y="0"/>
                  </a:moveTo>
                  <a:lnTo>
                    <a:pt x="1778942" y="0"/>
                  </a:lnTo>
                  <a:cubicBezTo>
                    <a:pt x="1793968" y="0"/>
                    <a:pt x="1808377" y="5969"/>
                    <a:pt x="1819002" y="16593"/>
                  </a:cubicBezTo>
                  <a:cubicBezTo>
                    <a:pt x="1829626" y="27217"/>
                    <a:pt x="1835595" y="41627"/>
                    <a:pt x="1835595" y="56652"/>
                  </a:cubicBezTo>
                  <a:lnTo>
                    <a:pt x="1835595" y="1420957"/>
                  </a:lnTo>
                  <a:cubicBezTo>
                    <a:pt x="1835595" y="1435982"/>
                    <a:pt x="1829626" y="1450392"/>
                    <a:pt x="1819002" y="1461016"/>
                  </a:cubicBezTo>
                  <a:cubicBezTo>
                    <a:pt x="1808377" y="1471641"/>
                    <a:pt x="1793968" y="1477609"/>
                    <a:pt x="1778942" y="1477609"/>
                  </a:cubicBezTo>
                  <a:lnTo>
                    <a:pt x="56652" y="1477609"/>
                  </a:lnTo>
                  <a:cubicBezTo>
                    <a:pt x="41627" y="1477609"/>
                    <a:pt x="27217" y="1471641"/>
                    <a:pt x="16593" y="1461016"/>
                  </a:cubicBezTo>
                  <a:cubicBezTo>
                    <a:pt x="5969" y="1450392"/>
                    <a:pt x="0" y="1435982"/>
                    <a:pt x="0" y="1420957"/>
                  </a:cubicBezTo>
                  <a:lnTo>
                    <a:pt x="0" y="56652"/>
                  </a:lnTo>
                  <a:cubicBezTo>
                    <a:pt x="0" y="41627"/>
                    <a:pt x="5969" y="27217"/>
                    <a:pt x="16593" y="16593"/>
                  </a:cubicBezTo>
                  <a:cubicBezTo>
                    <a:pt x="27217" y="5969"/>
                    <a:pt x="41627" y="0"/>
                    <a:pt x="56652" y="0"/>
                  </a:cubicBezTo>
                  <a:close/>
                </a:path>
              </a:pathLst>
            </a:custGeom>
            <a:solidFill>
              <a:srgbClr val="EAEAEA"/>
            </a:solidFill>
          </p:spPr>
          <p:txBody>
            <a:bodyPr/>
            <a:lstStyle/>
            <a:p>
              <a:endParaRPr lang="en-IN"/>
            </a:p>
          </p:txBody>
        </p:sp>
        <p:sp>
          <p:nvSpPr>
            <p:cNvPr id="11" name="TextBox 11"/>
            <p:cNvSpPr txBox="1"/>
            <p:nvPr/>
          </p:nvSpPr>
          <p:spPr>
            <a:xfrm>
              <a:off x="0" y="-47625"/>
              <a:ext cx="1835595" cy="1525234"/>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377416" y="2221730"/>
            <a:ext cx="6969523" cy="1203802"/>
            <a:chOff x="0" y="0"/>
            <a:chExt cx="1835595" cy="317051"/>
          </a:xfrm>
        </p:grpSpPr>
        <p:sp>
          <p:nvSpPr>
            <p:cNvPr id="13" name="Freeform 13"/>
            <p:cNvSpPr/>
            <p:nvPr/>
          </p:nvSpPr>
          <p:spPr>
            <a:xfrm>
              <a:off x="0" y="0"/>
              <a:ext cx="1835595" cy="317051"/>
            </a:xfrm>
            <a:custGeom>
              <a:avLst/>
              <a:gdLst/>
              <a:ahLst/>
              <a:cxnLst/>
              <a:rect l="l" t="t" r="r" b="b"/>
              <a:pathLst>
                <a:path w="1835595" h="317051">
                  <a:moveTo>
                    <a:pt x="56652" y="0"/>
                  </a:moveTo>
                  <a:lnTo>
                    <a:pt x="1778942" y="0"/>
                  </a:lnTo>
                  <a:cubicBezTo>
                    <a:pt x="1793968" y="0"/>
                    <a:pt x="1808377" y="5969"/>
                    <a:pt x="1819002" y="16593"/>
                  </a:cubicBezTo>
                  <a:cubicBezTo>
                    <a:pt x="1829626" y="27217"/>
                    <a:pt x="1835595" y="41627"/>
                    <a:pt x="1835595" y="56652"/>
                  </a:cubicBezTo>
                  <a:lnTo>
                    <a:pt x="1835595" y="260399"/>
                  </a:lnTo>
                  <a:cubicBezTo>
                    <a:pt x="1835595" y="275424"/>
                    <a:pt x="1829626" y="289833"/>
                    <a:pt x="1819002" y="300458"/>
                  </a:cubicBezTo>
                  <a:cubicBezTo>
                    <a:pt x="1808377" y="311082"/>
                    <a:pt x="1793968" y="317051"/>
                    <a:pt x="1778942" y="317051"/>
                  </a:cubicBezTo>
                  <a:lnTo>
                    <a:pt x="56652" y="317051"/>
                  </a:lnTo>
                  <a:cubicBezTo>
                    <a:pt x="41627" y="317051"/>
                    <a:pt x="27217" y="311082"/>
                    <a:pt x="16593" y="300458"/>
                  </a:cubicBezTo>
                  <a:cubicBezTo>
                    <a:pt x="5969" y="289833"/>
                    <a:pt x="0" y="275424"/>
                    <a:pt x="0" y="260399"/>
                  </a:cubicBezTo>
                  <a:lnTo>
                    <a:pt x="0" y="56652"/>
                  </a:lnTo>
                  <a:cubicBezTo>
                    <a:pt x="0" y="41627"/>
                    <a:pt x="5969" y="27217"/>
                    <a:pt x="16593" y="16593"/>
                  </a:cubicBezTo>
                  <a:cubicBezTo>
                    <a:pt x="27217" y="5969"/>
                    <a:pt x="41627" y="0"/>
                    <a:pt x="56652" y="0"/>
                  </a:cubicBezTo>
                  <a:close/>
                </a:path>
              </a:pathLst>
            </a:custGeom>
            <a:solidFill>
              <a:srgbClr val="EAEAEA"/>
            </a:solidFill>
          </p:spPr>
          <p:txBody>
            <a:bodyPr/>
            <a:lstStyle/>
            <a:p>
              <a:endParaRPr lang="en-IN"/>
            </a:p>
          </p:txBody>
        </p:sp>
        <p:sp>
          <p:nvSpPr>
            <p:cNvPr id="14" name="TextBox 14"/>
            <p:cNvSpPr txBox="1"/>
            <p:nvPr/>
          </p:nvSpPr>
          <p:spPr>
            <a:xfrm>
              <a:off x="0" y="-47625"/>
              <a:ext cx="1835595" cy="364676"/>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3674508" y="923925"/>
            <a:ext cx="10938985" cy="863600"/>
          </a:xfrm>
          <a:prstGeom prst="rect">
            <a:avLst/>
          </a:prstGeom>
        </p:spPr>
        <p:txBody>
          <a:bodyPr lIns="0" tIns="0" rIns="0" bIns="0" rtlCol="0" anchor="t">
            <a:spAutoFit/>
          </a:bodyPr>
          <a:lstStyle/>
          <a:p>
            <a:pPr>
              <a:lnSpc>
                <a:spcPts val="7000"/>
              </a:lnSpc>
              <a:spcBef>
                <a:spcPct val="0"/>
              </a:spcBef>
            </a:pPr>
            <a:r>
              <a:rPr lang="en-US" sz="5000">
                <a:solidFill>
                  <a:srgbClr val="004AAD"/>
                </a:solidFill>
                <a:latin typeface="Laila Bold"/>
              </a:rPr>
              <a:t>CONTEMPORARY APPLICATIONS</a:t>
            </a:r>
          </a:p>
        </p:txBody>
      </p:sp>
      <p:grpSp>
        <p:nvGrpSpPr>
          <p:cNvPr id="16" name="Group 16"/>
          <p:cNvGrpSpPr/>
          <p:nvPr/>
        </p:nvGrpSpPr>
        <p:grpSpPr>
          <a:xfrm>
            <a:off x="9592346" y="3425532"/>
            <a:ext cx="7666954" cy="6145286"/>
            <a:chOff x="0" y="0"/>
            <a:chExt cx="2019280" cy="1618512"/>
          </a:xfrm>
        </p:grpSpPr>
        <p:sp>
          <p:nvSpPr>
            <p:cNvPr id="17" name="Freeform 17"/>
            <p:cNvSpPr/>
            <p:nvPr/>
          </p:nvSpPr>
          <p:spPr>
            <a:xfrm>
              <a:off x="0" y="0"/>
              <a:ext cx="2019280" cy="1618512"/>
            </a:xfrm>
            <a:custGeom>
              <a:avLst/>
              <a:gdLst/>
              <a:ahLst/>
              <a:cxnLst/>
              <a:rect l="l" t="t" r="r" b="b"/>
              <a:pathLst>
                <a:path w="2019280" h="1618512">
                  <a:moveTo>
                    <a:pt x="51499" y="0"/>
                  </a:moveTo>
                  <a:lnTo>
                    <a:pt x="1967781" y="0"/>
                  </a:lnTo>
                  <a:cubicBezTo>
                    <a:pt x="1996223" y="0"/>
                    <a:pt x="2019280" y="23057"/>
                    <a:pt x="2019280" y="51499"/>
                  </a:cubicBezTo>
                  <a:lnTo>
                    <a:pt x="2019280" y="1567013"/>
                  </a:lnTo>
                  <a:cubicBezTo>
                    <a:pt x="2019280" y="1595455"/>
                    <a:pt x="1996223" y="1618512"/>
                    <a:pt x="1967781" y="1618512"/>
                  </a:cubicBezTo>
                  <a:lnTo>
                    <a:pt x="51499" y="1618512"/>
                  </a:lnTo>
                  <a:cubicBezTo>
                    <a:pt x="23057" y="1618512"/>
                    <a:pt x="0" y="1595455"/>
                    <a:pt x="0" y="1567013"/>
                  </a:cubicBezTo>
                  <a:lnTo>
                    <a:pt x="0" y="51499"/>
                  </a:lnTo>
                  <a:cubicBezTo>
                    <a:pt x="0" y="23057"/>
                    <a:pt x="23057" y="0"/>
                    <a:pt x="51499" y="0"/>
                  </a:cubicBezTo>
                  <a:close/>
                </a:path>
              </a:pathLst>
            </a:custGeom>
            <a:solidFill>
              <a:srgbClr val="FEFEFE"/>
            </a:solidFill>
          </p:spPr>
          <p:txBody>
            <a:bodyPr/>
            <a:lstStyle/>
            <a:p>
              <a:endParaRPr lang="en-IN"/>
            </a:p>
          </p:txBody>
        </p:sp>
        <p:sp>
          <p:nvSpPr>
            <p:cNvPr id="18" name="TextBox 18"/>
            <p:cNvSpPr txBox="1"/>
            <p:nvPr/>
          </p:nvSpPr>
          <p:spPr>
            <a:xfrm>
              <a:off x="0" y="-47625"/>
              <a:ext cx="2019280" cy="166613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9941061" y="3693026"/>
            <a:ext cx="6969523" cy="5610298"/>
            <a:chOff x="0" y="0"/>
            <a:chExt cx="1835595" cy="1477609"/>
          </a:xfrm>
        </p:grpSpPr>
        <p:sp>
          <p:nvSpPr>
            <p:cNvPr id="20" name="Freeform 20"/>
            <p:cNvSpPr/>
            <p:nvPr/>
          </p:nvSpPr>
          <p:spPr>
            <a:xfrm>
              <a:off x="0" y="0"/>
              <a:ext cx="1835595" cy="1477609"/>
            </a:xfrm>
            <a:custGeom>
              <a:avLst/>
              <a:gdLst/>
              <a:ahLst/>
              <a:cxnLst/>
              <a:rect l="l" t="t" r="r" b="b"/>
              <a:pathLst>
                <a:path w="1835595" h="1477609">
                  <a:moveTo>
                    <a:pt x="56652" y="0"/>
                  </a:moveTo>
                  <a:lnTo>
                    <a:pt x="1778942" y="0"/>
                  </a:lnTo>
                  <a:cubicBezTo>
                    <a:pt x="1793968" y="0"/>
                    <a:pt x="1808377" y="5969"/>
                    <a:pt x="1819002" y="16593"/>
                  </a:cubicBezTo>
                  <a:cubicBezTo>
                    <a:pt x="1829626" y="27217"/>
                    <a:pt x="1835595" y="41627"/>
                    <a:pt x="1835595" y="56652"/>
                  </a:cubicBezTo>
                  <a:lnTo>
                    <a:pt x="1835595" y="1420957"/>
                  </a:lnTo>
                  <a:cubicBezTo>
                    <a:pt x="1835595" y="1435982"/>
                    <a:pt x="1829626" y="1450392"/>
                    <a:pt x="1819002" y="1461016"/>
                  </a:cubicBezTo>
                  <a:cubicBezTo>
                    <a:pt x="1808377" y="1471641"/>
                    <a:pt x="1793968" y="1477609"/>
                    <a:pt x="1778942" y="1477609"/>
                  </a:cubicBezTo>
                  <a:lnTo>
                    <a:pt x="56652" y="1477609"/>
                  </a:lnTo>
                  <a:cubicBezTo>
                    <a:pt x="41627" y="1477609"/>
                    <a:pt x="27217" y="1471641"/>
                    <a:pt x="16593" y="1461016"/>
                  </a:cubicBezTo>
                  <a:cubicBezTo>
                    <a:pt x="5969" y="1450392"/>
                    <a:pt x="0" y="1435982"/>
                    <a:pt x="0" y="1420957"/>
                  </a:cubicBezTo>
                  <a:lnTo>
                    <a:pt x="0" y="56652"/>
                  </a:lnTo>
                  <a:cubicBezTo>
                    <a:pt x="0" y="41627"/>
                    <a:pt x="5969" y="27217"/>
                    <a:pt x="16593" y="16593"/>
                  </a:cubicBezTo>
                  <a:cubicBezTo>
                    <a:pt x="27217" y="5969"/>
                    <a:pt x="41627" y="0"/>
                    <a:pt x="56652" y="0"/>
                  </a:cubicBezTo>
                  <a:close/>
                </a:path>
              </a:pathLst>
            </a:custGeom>
            <a:solidFill>
              <a:srgbClr val="EAEAEA"/>
            </a:solidFill>
          </p:spPr>
          <p:txBody>
            <a:bodyPr/>
            <a:lstStyle/>
            <a:p>
              <a:endParaRPr lang="en-IN"/>
            </a:p>
          </p:txBody>
        </p:sp>
        <p:sp>
          <p:nvSpPr>
            <p:cNvPr id="21" name="TextBox 21"/>
            <p:cNvSpPr txBox="1"/>
            <p:nvPr/>
          </p:nvSpPr>
          <p:spPr>
            <a:xfrm>
              <a:off x="0" y="-47625"/>
              <a:ext cx="1835595" cy="1525234"/>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941061" y="2221730"/>
            <a:ext cx="6969523" cy="1203802"/>
            <a:chOff x="0" y="0"/>
            <a:chExt cx="1835595" cy="317051"/>
          </a:xfrm>
        </p:grpSpPr>
        <p:sp>
          <p:nvSpPr>
            <p:cNvPr id="23" name="Freeform 23"/>
            <p:cNvSpPr/>
            <p:nvPr/>
          </p:nvSpPr>
          <p:spPr>
            <a:xfrm>
              <a:off x="0" y="0"/>
              <a:ext cx="1835595" cy="317051"/>
            </a:xfrm>
            <a:custGeom>
              <a:avLst/>
              <a:gdLst/>
              <a:ahLst/>
              <a:cxnLst/>
              <a:rect l="l" t="t" r="r" b="b"/>
              <a:pathLst>
                <a:path w="1835595" h="317051">
                  <a:moveTo>
                    <a:pt x="56652" y="0"/>
                  </a:moveTo>
                  <a:lnTo>
                    <a:pt x="1778942" y="0"/>
                  </a:lnTo>
                  <a:cubicBezTo>
                    <a:pt x="1793968" y="0"/>
                    <a:pt x="1808377" y="5969"/>
                    <a:pt x="1819002" y="16593"/>
                  </a:cubicBezTo>
                  <a:cubicBezTo>
                    <a:pt x="1829626" y="27217"/>
                    <a:pt x="1835595" y="41627"/>
                    <a:pt x="1835595" y="56652"/>
                  </a:cubicBezTo>
                  <a:lnTo>
                    <a:pt x="1835595" y="260399"/>
                  </a:lnTo>
                  <a:cubicBezTo>
                    <a:pt x="1835595" y="275424"/>
                    <a:pt x="1829626" y="289833"/>
                    <a:pt x="1819002" y="300458"/>
                  </a:cubicBezTo>
                  <a:cubicBezTo>
                    <a:pt x="1808377" y="311082"/>
                    <a:pt x="1793968" y="317051"/>
                    <a:pt x="1778942" y="317051"/>
                  </a:cubicBezTo>
                  <a:lnTo>
                    <a:pt x="56652" y="317051"/>
                  </a:lnTo>
                  <a:cubicBezTo>
                    <a:pt x="41627" y="317051"/>
                    <a:pt x="27217" y="311082"/>
                    <a:pt x="16593" y="300458"/>
                  </a:cubicBezTo>
                  <a:cubicBezTo>
                    <a:pt x="5969" y="289833"/>
                    <a:pt x="0" y="275424"/>
                    <a:pt x="0" y="260399"/>
                  </a:cubicBezTo>
                  <a:lnTo>
                    <a:pt x="0" y="56652"/>
                  </a:lnTo>
                  <a:cubicBezTo>
                    <a:pt x="0" y="41627"/>
                    <a:pt x="5969" y="27217"/>
                    <a:pt x="16593" y="16593"/>
                  </a:cubicBezTo>
                  <a:cubicBezTo>
                    <a:pt x="27217" y="5969"/>
                    <a:pt x="41627" y="0"/>
                    <a:pt x="56652" y="0"/>
                  </a:cubicBezTo>
                  <a:close/>
                </a:path>
              </a:pathLst>
            </a:custGeom>
            <a:solidFill>
              <a:srgbClr val="EAEAEA"/>
            </a:solidFill>
          </p:spPr>
          <p:txBody>
            <a:bodyPr/>
            <a:lstStyle/>
            <a:p>
              <a:endParaRPr lang="en-IN"/>
            </a:p>
          </p:txBody>
        </p:sp>
        <p:sp>
          <p:nvSpPr>
            <p:cNvPr id="24" name="TextBox 24"/>
            <p:cNvSpPr txBox="1"/>
            <p:nvPr/>
          </p:nvSpPr>
          <p:spPr>
            <a:xfrm>
              <a:off x="0" y="-47625"/>
              <a:ext cx="1835595" cy="364676"/>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3231318" y="2509623"/>
            <a:ext cx="3610433" cy="570865"/>
          </a:xfrm>
          <a:prstGeom prst="rect">
            <a:avLst/>
          </a:prstGeom>
        </p:spPr>
        <p:txBody>
          <a:bodyPr lIns="0" tIns="0" rIns="0" bIns="0" rtlCol="0" anchor="t">
            <a:spAutoFit/>
          </a:bodyPr>
          <a:lstStyle/>
          <a:p>
            <a:pPr algn="ctr">
              <a:lnSpc>
                <a:spcPts val="4759"/>
              </a:lnSpc>
            </a:pPr>
            <a:r>
              <a:rPr lang="en-US" sz="3399">
                <a:solidFill>
                  <a:srgbClr val="004AAD"/>
                </a:solidFill>
                <a:latin typeface="Laila Bold"/>
              </a:rPr>
              <a:t>Habeas Corpus</a:t>
            </a:r>
          </a:p>
        </p:txBody>
      </p:sp>
      <p:sp>
        <p:nvSpPr>
          <p:cNvPr id="26" name="TextBox 26"/>
          <p:cNvSpPr txBox="1"/>
          <p:nvPr/>
        </p:nvSpPr>
        <p:spPr>
          <a:xfrm>
            <a:off x="1735706" y="4069300"/>
            <a:ext cx="6252943" cy="4791075"/>
          </a:xfrm>
          <a:prstGeom prst="rect">
            <a:avLst/>
          </a:prstGeom>
        </p:spPr>
        <p:txBody>
          <a:bodyPr lIns="0" tIns="0" rIns="0" bIns="0" rtlCol="0" anchor="t">
            <a:spAutoFit/>
          </a:bodyPr>
          <a:lstStyle/>
          <a:p>
            <a:pPr algn="ctr">
              <a:lnSpc>
                <a:spcPts val="4200"/>
              </a:lnSpc>
            </a:pPr>
            <a:r>
              <a:rPr lang="en-US" sz="3000">
                <a:solidFill>
                  <a:srgbClr val="000000"/>
                </a:solidFill>
                <a:latin typeface="Laila Bold"/>
              </a:rPr>
              <a:t>The petitions are frequently filed to protect individuals from illegal detention, especially in cases of human rights violations, police custody abuse, or arbitrary arrests.</a:t>
            </a:r>
          </a:p>
          <a:p>
            <a:pPr algn="ctr">
              <a:lnSpc>
                <a:spcPts val="4200"/>
              </a:lnSpc>
            </a:pPr>
            <a:r>
              <a:rPr lang="en-US" sz="3000">
                <a:solidFill>
                  <a:srgbClr val="000000"/>
                </a:solidFill>
                <a:latin typeface="Laila Bold"/>
              </a:rPr>
              <a:t>This writ acts as a safeguard against unlawful deprivation of liberty.</a:t>
            </a:r>
          </a:p>
        </p:txBody>
      </p:sp>
      <p:sp>
        <p:nvSpPr>
          <p:cNvPr id="27" name="TextBox 27"/>
          <p:cNvSpPr txBox="1"/>
          <p:nvPr/>
        </p:nvSpPr>
        <p:spPr>
          <a:xfrm>
            <a:off x="12351135" y="2509623"/>
            <a:ext cx="2149376" cy="570865"/>
          </a:xfrm>
          <a:prstGeom prst="rect">
            <a:avLst/>
          </a:prstGeom>
        </p:spPr>
        <p:txBody>
          <a:bodyPr lIns="0" tIns="0" rIns="0" bIns="0" rtlCol="0" anchor="t">
            <a:spAutoFit/>
          </a:bodyPr>
          <a:lstStyle/>
          <a:p>
            <a:pPr algn="ctr">
              <a:lnSpc>
                <a:spcPts val="4759"/>
              </a:lnSpc>
            </a:pPr>
            <a:r>
              <a:rPr lang="en-US" sz="3399">
                <a:solidFill>
                  <a:srgbClr val="004AAD"/>
                </a:solidFill>
                <a:latin typeface="Laila Bold"/>
              </a:rPr>
              <a:t>Certiorari</a:t>
            </a:r>
          </a:p>
        </p:txBody>
      </p:sp>
      <p:sp>
        <p:nvSpPr>
          <p:cNvPr id="28" name="TextBox 28"/>
          <p:cNvSpPr txBox="1"/>
          <p:nvPr/>
        </p:nvSpPr>
        <p:spPr>
          <a:xfrm>
            <a:off x="10299352" y="4336000"/>
            <a:ext cx="6252943" cy="4257675"/>
          </a:xfrm>
          <a:prstGeom prst="rect">
            <a:avLst/>
          </a:prstGeom>
        </p:spPr>
        <p:txBody>
          <a:bodyPr lIns="0" tIns="0" rIns="0" bIns="0" rtlCol="0" anchor="t">
            <a:spAutoFit/>
          </a:bodyPr>
          <a:lstStyle/>
          <a:p>
            <a:pPr algn="ctr">
              <a:lnSpc>
                <a:spcPts val="4200"/>
              </a:lnSpc>
            </a:pPr>
            <a:r>
              <a:rPr lang="en-US" sz="3000">
                <a:solidFill>
                  <a:srgbClr val="000000"/>
                </a:solidFill>
                <a:latin typeface="Laila Bold"/>
              </a:rPr>
              <a:t>It is employed to correct errors of jurisdiction, ensuring that lower courts, tribunals, or administrative bodies act within their lawful authority.</a:t>
            </a:r>
          </a:p>
          <a:p>
            <a:pPr algn="ctr">
              <a:lnSpc>
                <a:spcPts val="4200"/>
              </a:lnSpc>
            </a:pPr>
            <a:r>
              <a:rPr lang="en-US" sz="3000">
                <a:solidFill>
                  <a:srgbClr val="000000"/>
                </a:solidFill>
                <a:latin typeface="Laila Bold"/>
              </a:rPr>
              <a:t>In contemporary India, this is vital for maintaining the integrity of the judicial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0" y="6960800"/>
            <a:ext cx="18288000" cy="3944378"/>
            <a:chOff x="0" y="0"/>
            <a:chExt cx="4816593" cy="1038848"/>
          </a:xfrm>
        </p:grpSpPr>
        <p:sp>
          <p:nvSpPr>
            <p:cNvPr id="4" name="Freeform 4"/>
            <p:cNvSpPr/>
            <p:nvPr/>
          </p:nvSpPr>
          <p:spPr>
            <a:xfrm>
              <a:off x="0" y="0"/>
              <a:ext cx="4816592" cy="1038849"/>
            </a:xfrm>
            <a:custGeom>
              <a:avLst/>
              <a:gdLst/>
              <a:ahLst/>
              <a:cxnLst/>
              <a:rect l="l" t="t" r="r" b="b"/>
              <a:pathLst>
                <a:path w="4816592" h="1038849">
                  <a:moveTo>
                    <a:pt x="21590" y="0"/>
                  </a:moveTo>
                  <a:lnTo>
                    <a:pt x="4795002" y="0"/>
                  </a:lnTo>
                  <a:cubicBezTo>
                    <a:pt x="4800728" y="0"/>
                    <a:pt x="4806220" y="2275"/>
                    <a:pt x="4810269" y="6324"/>
                  </a:cubicBezTo>
                  <a:cubicBezTo>
                    <a:pt x="4814318" y="10372"/>
                    <a:pt x="4816592" y="15864"/>
                    <a:pt x="4816592" y="21590"/>
                  </a:cubicBezTo>
                  <a:lnTo>
                    <a:pt x="4816592" y="1017259"/>
                  </a:lnTo>
                  <a:cubicBezTo>
                    <a:pt x="4816592" y="1029182"/>
                    <a:pt x="4806926" y="1038849"/>
                    <a:pt x="4795002" y="1038849"/>
                  </a:cubicBezTo>
                  <a:lnTo>
                    <a:pt x="21590" y="1038849"/>
                  </a:lnTo>
                  <a:cubicBezTo>
                    <a:pt x="15864" y="1038849"/>
                    <a:pt x="10372" y="1036574"/>
                    <a:pt x="6324" y="1032525"/>
                  </a:cubicBezTo>
                  <a:cubicBezTo>
                    <a:pt x="2275" y="1028476"/>
                    <a:pt x="0" y="1022985"/>
                    <a:pt x="0" y="1017259"/>
                  </a:cubicBezTo>
                  <a:lnTo>
                    <a:pt x="0" y="21590"/>
                  </a:lnTo>
                  <a:cubicBezTo>
                    <a:pt x="0" y="9666"/>
                    <a:pt x="9666" y="0"/>
                    <a:pt x="2159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0" y="-47625"/>
              <a:ext cx="4816593" cy="108647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58341" y="3425532"/>
            <a:ext cx="5463706" cy="6145286"/>
            <a:chOff x="0" y="0"/>
            <a:chExt cx="7284941" cy="8193715"/>
          </a:xfrm>
        </p:grpSpPr>
        <p:grpSp>
          <p:nvGrpSpPr>
            <p:cNvPr id="7" name="Group 7"/>
            <p:cNvGrpSpPr/>
            <p:nvPr/>
          </p:nvGrpSpPr>
          <p:grpSpPr>
            <a:xfrm>
              <a:off x="0" y="0"/>
              <a:ext cx="7284941" cy="8193715"/>
              <a:chOff x="0" y="0"/>
              <a:chExt cx="1439001" cy="1618512"/>
            </a:xfrm>
          </p:grpSpPr>
          <p:sp>
            <p:nvSpPr>
              <p:cNvPr id="8" name="Freeform 8"/>
              <p:cNvSpPr/>
              <p:nvPr/>
            </p:nvSpPr>
            <p:spPr>
              <a:xfrm>
                <a:off x="0" y="0"/>
                <a:ext cx="1439001" cy="1618512"/>
              </a:xfrm>
              <a:custGeom>
                <a:avLst/>
                <a:gdLst/>
                <a:ahLst/>
                <a:cxnLst/>
                <a:rect l="l" t="t" r="r" b="b"/>
                <a:pathLst>
                  <a:path w="1439001" h="1618512">
                    <a:moveTo>
                      <a:pt x="72266" y="0"/>
                    </a:moveTo>
                    <a:lnTo>
                      <a:pt x="1366735" y="0"/>
                    </a:lnTo>
                    <a:cubicBezTo>
                      <a:pt x="1385901" y="0"/>
                      <a:pt x="1404282" y="7614"/>
                      <a:pt x="1417835" y="21166"/>
                    </a:cubicBezTo>
                    <a:cubicBezTo>
                      <a:pt x="1431387" y="34719"/>
                      <a:pt x="1439001" y="53100"/>
                      <a:pt x="1439001" y="72266"/>
                    </a:cubicBezTo>
                    <a:lnTo>
                      <a:pt x="1439001" y="1546246"/>
                    </a:lnTo>
                    <a:cubicBezTo>
                      <a:pt x="1439001" y="1586157"/>
                      <a:pt x="1406646" y="1618512"/>
                      <a:pt x="1366735" y="1618512"/>
                    </a:cubicBezTo>
                    <a:lnTo>
                      <a:pt x="72266" y="1618512"/>
                    </a:lnTo>
                    <a:cubicBezTo>
                      <a:pt x="32354" y="1618512"/>
                      <a:pt x="0" y="1586157"/>
                      <a:pt x="0" y="1546246"/>
                    </a:cubicBezTo>
                    <a:lnTo>
                      <a:pt x="0" y="72266"/>
                    </a:lnTo>
                    <a:cubicBezTo>
                      <a:pt x="0" y="32354"/>
                      <a:pt x="32354" y="0"/>
                      <a:pt x="72266" y="0"/>
                    </a:cubicBezTo>
                    <a:close/>
                  </a:path>
                </a:pathLst>
              </a:custGeom>
              <a:solidFill>
                <a:srgbClr val="FEFEFE"/>
              </a:solidFill>
            </p:spPr>
            <p:txBody>
              <a:bodyPr/>
              <a:lstStyle/>
              <a:p>
                <a:endParaRPr lang="en-IN"/>
              </a:p>
            </p:txBody>
          </p:sp>
          <p:sp>
            <p:nvSpPr>
              <p:cNvPr id="9" name="TextBox 9"/>
              <p:cNvSpPr txBox="1"/>
              <p:nvPr/>
            </p:nvSpPr>
            <p:spPr>
              <a:xfrm>
                <a:off x="0" y="-47625"/>
                <a:ext cx="1439001" cy="1666137"/>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493812" y="296627"/>
              <a:ext cx="6333899" cy="7480397"/>
              <a:chOff x="0" y="0"/>
              <a:chExt cx="1251141" cy="1477609"/>
            </a:xfrm>
          </p:grpSpPr>
          <p:sp>
            <p:nvSpPr>
              <p:cNvPr id="11" name="Freeform 11"/>
              <p:cNvSpPr/>
              <p:nvPr/>
            </p:nvSpPr>
            <p:spPr>
              <a:xfrm>
                <a:off x="0" y="0"/>
                <a:ext cx="1251140" cy="1477609"/>
              </a:xfrm>
              <a:custGeom>
                <a:avLst/>
                <a:gdLst/>
                <a:ahLst/>
                <a:cxnLst/>
                <a:rect l="l" t="t" r="r" b="b"/>
                <a:pathLst>
                  <a:path w="1251140" h="1477609">
                    <a:moveTo>
                      <a:pt x="83116" y="0"/>
                    </a:moveTo>
                    <a:lnTo>
                      <a:pt x="1168024" y="0"/>
                    </a:lnTo>
                    <a:cubicBezTo>
                      <a:pt x="1190068" y="0"/>
                      <a:pt x="1211209" y="8757"/>
                      <a:pt x="1226796" y="24344"/>
                    </a:cubicBezTo>
                    <a:cubicBezTo>
                      <a:pt x="1242384" y="39932"/>
                      <a:pt x="1251140" y="61073"/>
                      <a:pt x="1251140" y="83116"/>
                    </a:cubicBezTo>
                    <a:lnTo>
                      <a:pt x="1251140" y="1394493"/>
                    </a:lnTo>
                    <a:cubicBezTo>
                      <a:pt x="1251140" y="1416537"/>
                      <a:pt x="1242384" y="1437678"/>
                      <a:pt x="1226796" y="1453265"/>
                    </a:cubicBezTo>
                    <a:cubicBezTo>
                      <a:pt x="1211209" y="1468852"/>
                      <a:pt x="1190068" y="1477609"/>
                      <a:pt x="1168024" y="1477609"/>
                    </a:cubicBezTo>
                    <a:lnTo>
                      <a:pt x="83116" y="1477609"/>
                    </a:lnTo>
                    <a:cubicBezTo>
                      <a:pt x="37212" y="1477609"/>
                      <a:pt x="0" y="1440397"/>
                      <a:pt x="0" y="1394493"/>
                    </a:cubicBezTo>
                    <a:lnTo>
                      <a:pt x="0" y="83116"/>
                    </a:lnTo>
                    <a:cubicBezTo>
                      <a:pt x="0" y="61073"/>
                      <a:pt x="8757" y="39932"/>
                      <a:pt x="24344" y="24344"/>
                    </a:cubicBezTo>
                    <a:cubicBezTo>
                      <a:pt x="39932" y="8757"/>
                      <a:pt x="61073" y="0"/>
                      <a:pt x="83116" y="0"/>
                    </a:cubicBezTo>
                    <a:close/>
                  </a:path>
                </a:pathLst>
              </a:custGeom>
              <a:solidFill>
                <a:srgbClr val="EAEAEA"/>
              </a:solidFill>
            </p:spPr>
            <p:txBody>
              <a:bodyPr/>
              <a:lstStyle/>
              <a:p>
                <a:endParaRPr lang="en-IN"/>
              </a:p>
            </p:txBody>
          </p:sp>
          <p:sp>
            <p:nvSpPr>
              <p:cNvPr id="12" name="TextBox 12"/>
              <p:cNvSpPr txBox="1"/>
              <p:nvPr/>
            </p:nvSpPr>
            <p:spPr>
              <a:xfrm>
                <a:off x="0" y="-47625"/>
                <a:ext cx="1251141" cy="1525234"/>
              </a:xfrm>
              <a:prstGeom prst="rect">
                <a:avLst/>
              </a:prstGeom>
            </p:spPr>
            <p:txBody>
              <a:bodyPr lIns="50800" tIns="50800" rIns="50800" bIns="50800" rtlCol="0" anchor="ctr"/>
              <a:lstStyle/>
              <a:p>
                <a:pPr algn="ctr">
                  <a:lnSpc>
                    <a:spcPts val="2659"/>
                  </a:lnSpc>
                </a:pPr>
                <a:endParaRPr/>
              </a:p>
            </p:txBody>
          </p:sp>
        </p:grpSp>
      </p:grpSp>
      <p:grpSp>
        <p:nvGrpSpPr>
          <p:cNvPr id="13" name="Group 13"/>
          <p:cNvGrpSpPr/>
          <p:nvPr/>
        </p:nvGrpSpPr>
        <p:grpSpPr>
          <a:xfrm>
            <a:off x="1028700" y="2221730"/>
            <a:ext cx="4750424" cy="1203802"/>
            <a:chOff x="0" y="0"/>
            <a:chExt cx="1251141" cy="317051"/>
          </a:xfrm>
        </p:grpSpPr>
        <p:sp>
          <p:nvSpPr>
            <p:cNvPr id="14" name="Freeform 14"/>
            <p:cNvSpPr/>
            <p:nvPr/>
          </p:nvSpPr>
          <p:spPr>
            <a:xfrm>
              <a:off x="0" y="0"/>
              <a:ext cx="1251140" cy="317051"/>
            </a:xfrm>
            <a:custGeom>
              <a:avLst/>
              <a:gdLst/>
              <a:ahLst/>
              <a:cxnLst/>
              <a:rect l="l" t="t" r="r" b="b"/>
              <a:pathLst>
                <a:path w="1251140" h="317051">
                  <a:moveTo>
                    <a:pt x="83116" y="0"/>
                  </a:moveTo>
                  <a:lnTo>
                    <a:pt x="1168024" y="0"/>
                  </a:lnTo>
                  <a:cubicBezTo>
                    <a:pt x="1190068" y="0"/>
                    <a:pt x="1211209" y="8757"/>
                    <a:pt x="1226796" y="24344"/>
                  </a:cubicBezTo>
                  <a:cubicBezTo>
                    <a:pt x="1242384" y="39932"/>
                    <a:pt x="1251140" y="61073"/>
                    <a:pt x="1251140" y="83116"/>
                  </a:cubicBezTo>
                  <a:lnTo>
                    <a:pt x="1251140" y="233934"/>
                  </a:lnTo>
                  <a:cubicBezTo>
                    <a:pt x="1251140" y="255978"/>
                    <a:pt x="1242384" y="277119"/>
                    <a:pt x="1226796" y="292706"/>
                  </a:cubicBezTo>
                  <a:cubicBezTo>
                    <a:pt x="1211209" y="308294"/>
                    <a:pt x="1190068" y="317051"/>
                    <a:pt x="1168024" y="317051"/>
                  </a:cubicBezTo>
                  <a:lnTo>
                    <a:pt x="83116" y="317051"/>
                  </a:lnTo>
                  <a:cubicBezTo>
                    <a:pt x="37212" y="317051"/>
                    <a:pt x="0" y="279838"/>
                    <a:pt x="0" y="233934"/>
                  </a:cubicBezTo>
                  <a:lnTo>
                    <a:pt x="0" y="83116"/>
                  </a:lnTo>
                  <a:cubicBezTo>
                    <a:pt x="0" y="61073"/>
                    <a:pt x="8757" y="39932"/>
                    <a:pt x="24344" y="24344"/>
                  </a:cubicBezTo>
                  <a:cubicBezTo>
                    <a:pt x="39932" y="8757"/>
                    <a:pt x="61073" y="0"/>
                    <a:pt x="83116" y="0"/>
                  </a:cubicBezTo>
                  <a:close/>
                </a:path>
              </a:pathLst>
            </a:custGeom>
            <a:solidFill>
              <a:srgbClr val="EAEAEA"/>
            </a:solidFill>
          </p:spPr>
          <p:txBody>
            <a:bodyPr/>
            <a:lstStyle/>
            <a:p>
              <a:endParaRPr lang="en-IN"/>
            </a:p>
          </p:txBody>
        </p:sp>
        <p:sp>
          <p:nvSpPr>
            <p:cNvPr id="15" name="TextBox 15"/>
            <p:cNvSpPr txBox="1"/>
            <p:nvPr/>
          </p:nvSpPr>
          <p:spPr>
            <a:xfrm>
              <a:off x="0" y="-47625"/>
              <a:ext cx="1251141" cy="364676"/>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6768788" y="2221730"/>
            <a:ext cx="4750424" cy="1203802"/>
            <a:chOff x="0" y="0"/>
            <a:chExt cx="1251141" cy="317051"/>
          </a:xfrm>
        </p:grpSpPr>
        <p:sp>
          <p:nvSpPr>
            <p:cNvPr id="17" name="Freeform 17"/>
            <p:cNvSpPr/>
            <p:nvPr/>
          </p:nvSpPr>
          <p:spPr>
            <a:xfrm>
              <a:off x="0" y="0"/>
              <a:ext cx="1251140" cy="317051"/>
            </a:xfrm>
            <a:custGeom>
              <a:avLst/>
              <a:gdLst/>
              <a:ahLst/>
              <a:cxnLst/>
              <a:rect l="l" t="t" r="r" b="b"/>
              <a:pathLst>
                <a:path w="1251140" h="317051">
                  <a:moveTo>
                    <a:pt x="83116" y="0"/>
                  </a:moveTo>
                  <a:lnTo>
                    <a:pt x="1168024" y="0"/>
                  </a:lnTo>
                  <a:cubicBezTo>
                    <a:pt x="1190068" y="0"/>
                    <a:pt x="1211209" y="8757"/>
                    <a:pt x="1226796" y="24344"/>
                  </a:cubicBezTo>
                  <a:cubicBezTo>
                    <a:pt x="1242384" y="39932"/>
                    <a:pt x="1251140" y="61073"/>
                    <a:pt x="1251140" y="83116"/>
                  </a:cubicBezTo>
                  <a:lnTo>
                    <a:pt x="1251140" y="233934"/>
                  </a:lnTo>
                  <a:cubicBezTo>
                    <a:pt x="1251140" y="255978"/>
                    <a:pt x="1242384" y="277119"/>
                    <a:pt x="1226796" y="292706"/>
                  </a:cubicBezTo>
                  <a:cubicBezTo>
                    <a:pt x="1211209" y="308294"/>
                    <a:pt x="1190068" y="317051"/>
                    <a:pt x="1168024" y="317051"/>
                  </a:cubicBezTo>
                  <a:lnTo>
                    <a:pt x="83116" y="317051"/>
                  </a:lnTo>
                  <a:cubicBezTo>
                    <a:pt x="37212" y="317051"/>
                    <a:pt x="0" y="279838"/>
                    <a:pt x="0" y="233934"/>
                  </a:cubicBezTo>
                  <a:lnTo>
                    <a:pt x="0" y="83116"/>
                  </a:lnTo>
                  <a:cubicBezTo>
                    <a:pt x="0" y="61073"/>
                    <a:pt x="8757" y="39932"/>
                    <a:pt x="24344" y="24344"/>
                  </a:cubicBezTo>
                  <a:cubicBezTo>
                    <a:pt x="39932" y="8757"/>
                    <a:pt x="61073" y="0"/>
                    <a:pt x="83116" y="0"/>
                  </a:cubicBezTo>
                  <a:close/>
                </a:path>
              </a:pathLst>
            </a:custGeom>
            <a:solidFill>
              <a:srgbClr val="EAEAEA"/>
            </a:solidFill>
          </p:spPr>
          <p:txBody>
            <a:bodyPr/>
            <a:lstStyle/>
            <a:p>
              <a:endParaRPr lang="en-IN"/>
            </a:p>
          </p:txBody>
        </p:sp>
        <p:sp>
          <p:nvSpPr>
            <p:cNvPr id="18" name="TextBox 18"/>
            <p:cNvSpPr txBox="1"/>
            <p:nvPr/>
          </p:nvSpPr>
          <p:spPr>
            <a:xfrm>
              <a:off x="0" y="-47625"/>
              <a:ext cx="1251141" cy="36467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2523553" y="2221730"/>
            <a:ext cx="4750424" cy="1203802"/>
            <a:chOff x="0" y="0"/>
            <a:chExt cx="1251141" cy="317051"/>
          </a:xfrm>
        </p:grpSpPr>
        <p:sp>
          <p:nvSpPr>
            <p:cNvPr id="20" name="Freeform 20"/>
            <p:cNvSpPr/>
            <p:nvPr/>
          </p:nvSpPr>
          <p:spPr>
            <a:xfrm>
              <a:off x="0" y="0"/>
              <a:ext cx="1251140" cy="317051"/>
            </a:xfrm>
            <a:custGeom>
              <a:avLst/>
              <a:gdLst/>
              <a:ahLst/>
              <a:cxnLst/>
              <a:rect l="l" t="t" r="r" b="b"/>
              <a:pathLst>
                <a:path w="1251140" h="317051">
                  <a:moveTo>
                    <a:pt x="83116" y="0"/>
                  </a:moveTo>
                  <a:lnTo>
                    <a:pt x="1168024" y="0"/>
                  </a:lnTo>
                  <a:cubicBezTo>
                    <a:pt x="1190068" y="0"/>
                    <a:pt x="1211209" y="8757"/>
                    <a:pt x="1226796" y="24344"/>
                  </a:cubicBezTo>
                  <a:cubicBezTo>
                    <a:pt x="1242384" y="39932"/>
                    <a:pt x="1251140" y="61073"/>
                    <a:pt x="1251140" y="83116"/>
                  </a:cubicBezTo>
                  <a:lnTo>
                    <a:pt x="1251140" y="233934"/>
                  </a:lnTo>
                  <a:cubicBezTo>
                    <a:pt x="1251140" y="255978"/>
                    <a:pt x="1242384" y="277119"/>
                    <a:pt x="1226796" y="292706"/>
                  </a:cubicBezTo>
                  <a:cubicBezTo>
                    <a:pt x="1211209" y="308294"/>
                    <a:pt x="1190068" y="317051"/>
                    <a:pt x="1168024" y="317051"/>
                  </a:cubicBezTo>
                  <a:lnTo>
                    <a:pt x="83116" y="317051"/>
                  </a:lnTo>
                  <a:cubicBezTo>
                    <a:pt x="37212" y="317051"/>
                    <a:pt x="0" y="279838"/>
                    <a:pt x="0" y="233934"/>
                  </a:cubicBezTo>
                  <a:lnTo>
                    <a:pt x="0" y="83116"/>
                  </a:lnTo>
                  <a:cubicBezTo>
                    <a:pt x="0" y="61073"/>
                    <a:pt x="8757" y="39932"/>
                    <a:pt x="24344" y="24344"/>
                  </a:cubicBezTo>
                  <a:cubicBezTo>
                    <a:pt x="39932" y="8757"/>
                    <a:pt x="61073" y="0"/>
                    <a:pt x="83116" y="0"/>
                  </a:cubicBezTo>
                  <a:close/>
                </a:path>
              </a:pathLst>
            </a:custGeom>
            <a:solidFill>
              <a:srgbClr val="EAEAEA"/>
            </a:solidFill>
          </p:spPr>
          <p:txBody>
            <a:bodyPr/>
            <a:lstStyle/>
            <a:p>
              <a:endParaRPr lang="en-IN"/>
            </a:p>
          </p:txBody>
        </p:sp>
        <p:sp>
          <p:nvSpPr>
            <p:cNvPr id="21" name="TextBox 21"/>
            <p:cNvSpPr txBox="1"/>
            <p:nvPr/>
          </p:nvSpPr>
          <p:spPr>
            <a:xfrm>
              <a:off x="0" y="-47625"/>
              <a:ext cx="1251141" cy="364676"/>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3666582" y="923925"/>
            <a:ext cx="10954836" cy="863600"/>
          </a:xfrm>
          <a:prstGeom prst="rect">
            <a:avLst/>
          </a:prstGeom>
        </p:spPr>
        <p:txBody>
          <a:bodyPr lIns="0" tIns="0" rIns="0" bIns="0" rtlCol="0" anchor="t">
            <a:spAutoFit/>
          </a:bodyPr>
          <a:lstStyle/>
          <a:p>
            <a:pPr>
              <a:lnSpc>
                <a:spcPts val="7000"/>
              </a:lnSpc>
              <a:spcBef>
                <a:spcPct val="0"/>
              </a:spcBef>
            </a:pPr>
            <a:r>
              <a:rPr lang="en-US" sz="5000">
                <a:solidFill>
                  <a:srgbClr val="004AAD"/>
                </a:solidFill>
                <a:latin typeface="Laila Bold"/>
              </a:rPr>
              <a:t>CONTEMPORARY APPLICATIONS</a:t>
            </a:r>
          </a:p>
        </p:txBody>
      </p:sp>
      <p:sp>
        <p:nvSpPr>
          <p:cNvPr id="23" name="TextBox 23"/>
          <p:cNvSpPr txBox="1"/>
          <p:nvPr/>
        </p:nvSpPr>
        <p:spPr>
          <a:xfrm>
            <a:off x="2222589" y="2509623"/>
            <a:ext cx="2362646" cy="570865"/>
          </a:xfrm>
          <a:prstGeom prst="rect">
            <a:avLst/>
          </a:prstGeom>
        </p:spPr>
        <p:txBody>
          <a:bodyPr lIns="0" tIns="0" rIns="0" bIns="0" rtlCol="0" anchor="t">
            <a:spAutoFit/>
          </a:bodyPr>
          <a:lstStyle/>
          <a:p>
            <a:pPr algn="ctr">
              <a:lnSpc>
                <a:spcPts val="4759"/>
              </a:lnSpc>
            </a:pPr>
            <a:r>
              <a:rPr lang="en-US" sz="3399">
                <a:solidFill>
                  <a:srgbClr val="004AAD"/>
                </a:solidFill>
                <a:latin typeface="Laila Bold"/>
              </a:rPr>
              <a:t>Mandamus</a:t>
            </a:r>
          </a:p>
        </p:txBody>
      </p:sp>
      <p:sp>
        <p:nvSpPr>
          <p:cNvPr id="24" name="TextBox 24"/>
          <p:cNvSpPr txBox="1"/>
          <p:nvPr/>
        </p:nvSpPr>
        <p:spPr>
          <a:xfrm>
            <a:off x="7939757" y="2509623"/>
            <a:ext cx="2408486" cy="570865"/>
          </a:xfrm>
          <a:prstGeom prst="rect">
            <a:avLst/>
          </a:prstGeom>
        </p:spPr>
        <p:txBody>
          <a:bodyPr lIns="0" tIns="0" rIns="0" bIns="0" rtlCol="0" anchor="t">
            <a:spAutoFit/>
          </a:bodyPr>
          <a:lstStyle/>
          <a:p>
            <a:pPr algn="ctr">
              <a:lnSpc>
                <a:spcPts val="4759"/>
              </a:lnSpc>
            </a:pPr>
            <a:r>
              <a:rPr lang="en-US" sz="3399">
                <a:solidFill>
                  <a:srgbClr val="004AAD"/>
                </a:solidFill>
                <a:latin typeface="Laila Bold"/>
              </a:rPr>
              <a:t>Prohibition</a:t>
            </a:r>
          </a:p>
        </p:txBody>
      </p:sp>
      <p:sp>
        <p:nvSpPr>
          <p:cNvPr id="25" name="TextBox 25"/>
          <p:cNvSpPr txBox="1"/>
          <p:nvPr/>
        </p:nvSpPr>
        <p:spPr>
          <a:xfrm>
            <a:off x="13165284" y="2509623"/>
            <a:ext cx="3466962" cy="570865"/>
          </a:xfrm>
          <a:prstGeom prst="rect">
            <a:avLst/>
          </a:prstGeom>
        </p:spPr>
        <p:txBody>
          <a:bodyPr lIns="0" tIns="0" rIns="0" bIns="0" rtlCol="0" anchor="t">
            <a:spAutoFit/>
          </a:bodyPr>
          <a:lstStyle/>
          <a:p>
            <a:pPr algn="ctr">
              <a:lnSpc>
                <a:spcPts val="4759"/>
              </a:lnSpc>
            </a:pPr>
            <a:r>
              <a:rPr lang="en-US" sz="3399">
                <a:solidFill>
                  <a:srgbClr val="004AAD"/>
                </a:solidFill>
                <a:latin typeface="Laila Bold"/>
              </a:rPr>
              <a:t>Quo Warranto</a:t>
            </a:r>
          </a:p>
        </p:txBody>
      </p:sp>
      <p:grpSp>
        <p:nvGrpSpPr>
          <p:cNvPr id="26" name="Group 26"/>
          <p:cNvGrpSpPr/>
          <p:nvPr/>
        </p:nvGrpSpPr>
        <p:grpSpPr>
          <a:xfrm>
            <a:off x="6412147" y="3425532"/>
            <a:ext cx="5463706" cy="6145286"/>
            <a:chOff x="0" y="0"/>
            <a:chExt cx="7284941" cy="8193715"/>
          </a:xfrm>
        </p:grpSpPr>
        <p:grpSp>
          <p:nvGrpSpPr>
            <p:cNvPr id="27" name="Group 27"/>
            <p:cNvGrpSpPr/>
            <p:nvPr/>
          </p:nvGrpSpPr>
          <p:grpSpPr>
            <a:xfrm>
              <a:off x="0" y="0"/>
              <a:ext cx="7284941" cy="8193715"/>
              <a:chOff x="0" y="0"/>
              <a:chExt cx="1439001" cy="1618512"/>
            </a:xfrm>
          </p:grpSpPr>
          <p:sp>
            <p:nvSpPr>
              <p:cNvPr id="28" name="Freeform 28"/>
              <p:cNvSpPr/>
              <p:nvPr/>
            </p:nvSpPr>
            <p:spPr>
              <a:xfrm>
                <a:off x="0" y="0"/>
                <a:ext cx="1439001" cy="1618512"/>
              </a:xfrm>
              <a:custGeom>
                <a:avLst/>
                <a:gdLst/>
                <a:ahLst/>
                <a:cxnLst/>
                <a:rect l="l" t="t" r="r" b="b"/>
                <a:pathLst>
                  <a:path w="1439001" h="1618512">
                    <a:moveTo>
                      <a:pt x="72266" y="0"/>
                    </a:moveTo>
                    <a:lnTo>
                      <a:pt x="1366735" y="0"/>
                    </a:lnTo>
                    <a:cubicBezTo>
                      <a:pt x="1385901" y="0"/>
                      <a:pt x="1404282" y="7614"/>
                      <a:pt x="1417835" y="21166"/>
                    </a:cubicBezTo>
                    <a:cubicBezTo>
                      <a:pt x="1431387" y="34719"/>
                      <a:pt x="1439001" y="53100"/>
                      <a:pt x="1439001" y="72266"/>
                    </a:cubicBezTo>
                    <a:lnTo>
                      <a:pt x="1439001" y="1546246"/>
                    </a:lnTo>
                    <a:cubicBezTo>
                      <a:pt x="1439001" y="1586157"/>
                      <a:pt x="1406646" y="1618512"/>
                      <a:pt x="1366735" y="1618512"/>
                    </a:cubicBezTo>
                    <a:lnTo>
                      <a:pt x="72266" y="1618512"/>
                    </a:lnTo>
                    <a:cubicBezTo>
                      <a:pt x="32354" y="1618512"/>
                      <a:pt x="0" y="1586157"/>
                      <a:pt x="0" y="1546246"/>
                    </a:cubicBezTo>
                    <a:lnTo>
                      <a:pt x="0" y="72266"/>
                    </a:lnTo>
                    <a:cubicBezTo>
                      <a:pt x="0" y="32354"/>
                      <a:pt x="32354" y="0"/>
                      <a:pt x="72266" y="0"/>
                    </a:cubicBezTo>
                    <a:close/>
                  </a:path>
                </a:pathLst>
              </a:custGeom>
              <a:solidFill>
                <a:srgbClr val="FFFFFF"/>
              </a:solidFill>
            </p:spPr>
            <p:txBody>
              <a:bodyPr/>
              <a:lstStyle/>
              <a:p>
                <a:endParaRPr lang="en-IN"/>
              </a:p>
            </p:txBody>
          </p:sp>
          <p:sp>
            <p:nvSpPr>
              <p:cNvPr id="29" name="TextBox 29"/>
              <p:cNvSpPr txBox="1"/>
              <p:nvPr/>
            </p:nvSpPr>
            <p:spPr>
              <a:xfrm>
                <a:off x="0" y="-47625"/>
                <a:ext cx="1439001" cy="1666137"/>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493812" y="296627"/>
              <a:ext cx="6333899" cy="7480397"/>
              <a:chOff x="0" y="0"/>
              <a:chExt cx="1251141" cy="1477609"/>
            </a:xfrm>
          </p:grpSpPr>
          <p:sp>
            <p:nvSpPr>
              <p:cNvPr id="31" name="Freeform 31"/>
              <p:cNvSpPr/>
              <p:nvPr/>
            </p:nvSpPr>
            <p:spPr>
              <a:xfrm>
                <a:off x="0" y="0"/>
                <a:ext cx="1251140" cy="1477609"/>
              </a:xfrm>
              <a:custGeom>
                <a:avLst/>
                <a:gdLst/>
                <a:ahLst/>
                <a:cxnLst/>
                <a:rect l="l" t="t" r="r" b="b"/>
                <a:pathLst>
                  <a:path w="1251140" h="1477609">
                    <a:moveTo>
                      <a:pt x="83116" y="0"/>
                    </a:moveTo>
                    <a:lnTo>
                      <a:pt x="1168024" y="0"/>
                    </a:lnTo>
                    <a:cubicBezTo>
                      <a:pt x="1190068" y="0"/>
                      <a:pt x="1211209" y="8757"/>
                      <a:pt x="1226796" y="24344"/>
                    </a:cubicBezTo>
                    <a:cubicBezTo>
                      <a:pt x="1242384" y="39932"/>
                      <a:pt x="1251140" y="61073"/>
                      <a:pt x="1251140" y="83116"/>
                    </a:cubicBezTo>
                    <a:lnTo>
                      <a:pt x="1251140" y="1394493"/>
                    </a:lnTo>
                    <a:cubicBezTo>
                      <a:pt x="1251140" y="1416537"/>
                      <a:pt x="1242384" y="1437678"/>
                      <a:pt x="1226796" y="1453265"/>
                    </a:cubicBezTo>
                    <a:cubicBezTo>
                      <a:pt x="1211209" y="1468852"/>
                      <a:pt x="1190068" y="1477609"/>
                      <a:pt x="1168024" y="1477609"/>
                    </a:cubicBezTo>
                    <a:lnTo>
                      <a:pt x="83116" y="1477609"/>
                    </a:lnTo>
                    <a:cubicBezTo>
                      <a:pt x="37212" y="1477609"/>
                      <a:pt x="0" y="1440397"/>
                      <a:pt x="0" y="1394493"/>
                    </a:cubicBezTo>
                    <a:lnTo>
                      <a:pt x="0" y="83116"/>
                    </a:lnTo>
                    <a:cubicBezTo>
                      <a:pt x="0" y="61073"/>
                      <a:pt x="8757" y="39932"/>
                      <a:pt x="24344" y="24344"/>
                    </a:cubicBezTo>
                    <a:cubicBezTo>
                      <a:pt x="39932" y="8757"/>
                      <a:pt x="61073" y="0"/>
                      <a:pt x="83116" y="0"/>
                    </a:cubicBezTo>
                    <a:close/>
                  </a:path>
                </a:pathLst>
              </a:custGeom>
              <a:solidFill>
                <a:srgbClr val="EAEAEA"/>
              </a:solidFill>
            </p:spPr>
            <p:txBody>
              <a:bodyPr/>
              <a:lstStyle/>
              <a:p>
                <a:endParaRPr lang="en-IN"/>
              </a:p>
            </p:txBody>
          </p:sp>
          <p:sp>
            <p:nvSpPr>
              <p:cNvPr id="32" name="TextBox 32"/>
              <p:cNvSpPr txBox="1"/>
              <p:nvPr/>
            </p:nvSpPr>
            <p:spPr>
              <a:xfrm>
                <a:off x="0" y="-47625"/>
                <a:ext cx="1251141" cy="1525234"/>
              </a:xfrm>
              <a:prstGeom prst="rect">
                <a:avLst/>
              </a:prstGeom>
            </p:spPr>
            <p:txBody>
              <a:bodyPr lIns="50800" tIns="50800" rIns="50800" bIns="50800" rtlCol="0" anchor="ctr"/>
              <a:lstStyle/>
              <a:p>
                <a:pPr algn="ctr">
                  <a:lnSpc>
                    <a:spcPts val="2659"/>
                  </a:lnSpc>
                </a:pPr>
                <a:endParaRPr/>
              </a:p>
            </p:txBody>
          </p:sp>
        </p:grpSp>
      </p:grpSp>
      <p:grpSp>
        <p:nvGrpSpPr>
          <p:cNvPr id="33" name="Group 33"/>
          <p:cNvGrpSpPr/>
          <p:nvPr/>
        </p:nvGrpSpPr>
        <p:grpSpPr>
          <a:xfrm>
            <a:off x="12152235" y="3425532"/>
            <a:ext cx="5463706" cy="6145286"/>
            <a:chOff x="0" y="0"/>
            <a:chExt cx="7284941" cy="8193715"/>
          </a:xfrm>
        </p:grpSpPr>
        <p:grpSp>
          <p:nvGrpSpPr>
            <p:cNvPr id="34" name="Group 34"/>
            <p:cNvGrpSpPr/>
            <p:nvPr/>
          </p:nvGrpSpPr>
          <p:grpSpPr>
            <a:xfrm>
              <a:off x="0" y="0"/>
              <a:ext cx="7284941" cy="8193715"/>
              <a:chOff x="0" y="0"/>
              <a:chExt cx="1439001" cy="1618512"/>
            </a:xfrm>
          </p:grpSpPr>
          <p:sp>
            <p:nvSpPr>
              <p:cNvPr id="35" name="Freeform 35"/>
              <p:cNvSpPr/>
              <p:nvPr/>
            </p:nvSpPr>
            <p:spPr>
              <a:xfrm>
                <a:off x="0" y="0"/>
                <a:ext cx="1439001" cy="1618512"/>
              </a:xfrm>
              <a:custGeom>
                <a:avLst/>
                <a:gdLst/>
                <a:ahLst/>
                <a:cxnLst/>
                <a:rect l="l" t="t" r="r" b="b"/>
                <a:pathLst>
                  <a:path w="1439001" h="1618512">
                    <a:moveTo>
                      <a:pt x="72266" y="0"/>
                    </a:moveTo>
                    <a:lnTo>
                      <a:pt x="1366735" y="0"/>
                    </a:lnTo>
                    <a:cubicBezTo>
                      <a:pt x="1385901" y="0"/>
                      <a:pt x="1404282" y="7614"/>
                      <a:pt x="1417835" y="21166"/>
                    </a:cubicBezTo>
                    <a:cubicBezTo>
                      <a:pt x="1431387" y="34719"/>
                      <a:pt x="1439001" y="53100"/>
                      <a:pt x="1439001" y="72266"/>
                    </a:cubicBezTo>
                    <a:lnTo>
                      <a:pt x="1439001" y="1546246"/>
                    </a:lnTo>
                    <a:cubicBezTo>
                      <a:pt x="1439001" y="1586157"/>
                      <a:pt x="1406646" y="1618512"/>
                      <a:pt x="1366735" y="1618512"/>
                    </a:cubicBezTo>
                    <a:lnTo>
                      <a:pt x="72266" y="1618512"/>
                    </a:lnTo>
                    <a:cubicBezTo>
                      <a:pt x="32354" y="1618512"/>
                      <a:pt x="0" y="1586157"/>
                      <a:pt x="0" y="1546246"/>
                    </a:cubicBezTo>
                    <a:lnTo>
                      <a:pt x="0" y="72266"/>
                    </a:lnTo>
                    <a:cubicBezTo>
                      <a:pt x="0" y="32354"/>
                      <a:pt x="32354" y="0"/>
                      <a:pt x="72266" y="0"/>
                    </a:cubicBezTo>
                    <a:close/>
                  </a:path>
                </a:pathLst>
              </a:custGeom>
              <a:solidFill>
                <a:srgbClr val="FFFFFF"/>
              </a:solidFill>
            </p:spPr>
            <p:txBody>
              <a:bodyPr/>
              <a:lstStyle/>
              <a:p>
                <a:endParaRPr lang="en-IN"/>
              </a:p>
            </p:txBody>
          </p:sp>
          <p:sp>
            <p:nvSpPr>
              <p:cNvPr id="36" name="TextBox 36"/>
              <p:cNvSpPr txBox="1"/>
              <p:nvPr/>
            </p:nvSpPr>
            <p:spPr>
              <a:xfrm>
                <a:off x="0" y="-47625"/>
                <a:ext cx="1439001" cy="1666137"/>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493812" y="296627"/>
              <a:ext cx="6333899" cy="7480397"/>
              <a:chOff x="0" y="0"/>
              <a:chExt cx="1251141" cy="1477609"/>
            </a:xfrm>
          </p:grpSpPr>
          <p:sp>
            <p:nvSpPr>
              <p:cNvPr id="38" name="Freeform 38"/>
              <p:cNvSpPr/>
              <p:nvPr/>
            </p:nvSpPr>
            <p:spPr>
              <a:xfrm>
                <a:off x="0" y="0"/>
                <a:ext cx="1251140" cy="1477609"/>
              </a:xfrm>
              <a:custGeom>
                <a:avLst/>
                <a:gdLst/>
                <a:ahLst/>
                <a:cxnLst/>
                <a:rect l="l" t="t" r="r" b="b"/>
                <a:pathLst>
                  <a:path w="1251140" h="1477609">
                    <a:moveTo>
                      <a:pt x="83116" y="0"/>
                    </a:moveTo>
                    <a:lnTo>
                      <a:pt x="1168024" y="0"/>
                    </a:lnTo>
                    <a:cubicBezTo>
                      <a:pt x="1190068" y="0"/>
                      <a:pt x="1211209" y="8757"/>
                      <a:pt x="1226796" y="24344"/>
                    </a:cubicBezTo>
                    <a:cubicBezTo>
                      <a:pt x="1242384" y="39932"/>
                      <a:pt x="1251140" y="61073"/>
                      <a:pt x="1251140" y="83116"/>
                    </a:cubicBezTo>
                    <a:lnTo>
                      <a:pt x="1251140" y="1394493"/>
                    </a:lnTo>
                    <a:cubicBezTo>
                      <a:pt x="1251140" y="1416537"/>
                      <a:pt x="1242384" y="1437678"/>
                      <a:pt x="1226796" y="1453265"/>
                    </a:cubicBezTo>
                    <a:cubicBezTo>
                      <a:pt x="1211209" y="1468852"/>
                      <a:pt x="1190068" y="1477609"/>
                      <a:pt x="1168024" y="1477609"/>
                    </a:cubicBezTo>
                    <a:lnTo>
                      <a:pt x="83116" y="1477609"/>
                    </a:lnTo>
                    <a:cubicBezTo>
                      <a:pt x="37212" y="1477609"/>
                      <a:pt x="0" y="1440397"/>
                      <a:pt x="0" y="1394493"/>
                    </a:cubicBezTo>
                    <a:lnTo>
                      <a:pt x="0" y="83116"/>
                    </a:lnTo>
                    <a:cubicBezTo>
                      <a:pt x="0" y="61073"/>
                      <a:pt x="8757" y="39932"/>
                      <a:pt x="24344" y="24344"/>
                    </a:cubicBezTo>
                    <a:cubicBezTo>
                      <a:pt x="39932" y="8757"/>
                      <a:pt x="61073" y="0"/>
                      <a:pt x="83116" y="0"/>
                    </a:cubicBezTo>
                    <a:close/>
                  </a:path>
                </a:pathLst>
              </a:custGeom>
              <a:solidFill>
                <a:srgbClr val="EAEAEA"/>
              </a:solidFill>
            </p:spPr>
            <p:txBody>
              <a:bodyPr/>
              <a:lstStyle/>
              <a:p>
                <a:endParaRPr lang="en-IN"/>
              </a:p>
            </p:txBody>
          </p:sp>
          <p:sp>
            <p:nvSpPr>
              <p:cNvPr id="39" name="TextBox 39"/>
              <p:cNvSpPr txBox="1"/>
              <p:nvPr/>
            </p:nvSpPr>
            <p:spPr>
              <a:xfrm>
                <a:off x="0" y="-47625"/>
                <a:ext cx="1251141" cy="1525234"/>
              </a:xfrm>
              <a:prstGeom prst="rect">
                <a:avLst/>
              </a:prstGeom>
            </p:spPr>
            <p:txBody>
              <a:bodyPr lIns="50800" tIns="50800" rIns="50800" bIns="50800" rtlCol="0" anchor="ctr"/>
              <a:lstStyle/>
              <a:p>
                <a:pPr algn="ctr">
                  <a:lnSpc>
                    <a:spcPts val="2659"/>
                  </a:lnSpc>
                </a:pPr>
                <a:endParaRPr/>
              </a:p>
            </p:txBody>
          </p:sp>
        </p:grpSp>
      </p:grpSp>
      <p:sp>
        <p:nvSpPr>
          <p:cNvPr id="40" name="TextBox 40"/>
          <p:cNvSpPr txBox="1"/>
          <p:nvPr/>
        </p:nvSpPr>
        <p:spPr>
          <a:xfrm>
            <a:off x="1138567" y="4141914"/>
            <a:ext cx="4503253" cy="4791075"/>
          </a:xfrm>
          <a:prstGeom prst="rect">
            <a:avLst/>
          </a:prstGeom>
        </p:spPr>
        <p:txBody>
          <a:bodyPr lIns="0" tIns="0" rIns="0" bIns="0" rtlCol="0" anchor="t">
            <a:spAutoFit/>
          </a:bodyPr>
          <a:lstStyle/>
          <a:p>
            <a:pPr algn="ctr">
              <a:lnSpc>
                <a:spcPts val="4200"/>
              </a:lnSpc>
            </a:pPr>
            <a:r>
              <a:rPr lang="en-US" sz="3000">
                <a:solidFill>
                  <a:srgbClr val="000000"/>
                </a:solidFill>
                <a:latin typeface="Laila Bold"/>
              </a:rPr>
              <a:t>It is often invoked to compel public authorities to perform their duties. It includes instances where government agencies fail to take necessary actions or decisions are unduly delayed.</a:t>
            </a:r>
          </a:p>
        </p:txBody>
      </p:sp>
      <p:sp>
        <p:nvSpPr>
          <p:cNvPr id="41" name="TextBox 41"/>
          <p:cNvSpPr txBox="1"/>
          <p:nvPr/>
        </p:nvSpPr>
        <p:spPr>
          <a:xfrm>
            <a:off x="6935220" y="4219535"/>
            <a:ext cx="4417559" cy="4645358"/>
          </a:xfrm>
          <a:prstGeom prst="rect">
            <a:avLst/>
          </a:prstGeom>
        </p:spPr>
        <p:txBody>
          <a:bodyPr lIns="0" tIns="0" rIns="0" bIns="0" rtlCol="0" anchor="t">
            <a:spAutoFit/>
          </a:bodyPr>
          <a:lstStyle/>
          <a:p>
            <a:pPr algn="ctr">
              <a:lnSpc>
                <a:spcPts val="4078"/>
              </a:lnSpc>
            </a:pPr>
            <a:r>
              <a:rPr lang="en-US" sz="2913">
                <a:solidFill>
                  <a:srgbClr val="000000"/>
                </a:solidFill>
                <a:latin typeface="Laila Bold"/>
              </a:rPr>
              <a:t>It prevent lower courts, tribunals, or authorities from exceeding their jurisdiction. In the present context, this is crucial to prevent arbitrary or unlawful exercises of power.</a:t>
            </a:r>
          </a:p>
        </p:txBody>
      </p:sp>
      <p:sp>
        <p:nvSpPr>
          <p:cNvPr id="42" name="TextBox 42"/>
          <p:cNvSpPr txBox="1"/>
          <p:nvPr/>
        </p:nvSpPr>
        <p:spPr>
          <a:xfrm>
            <a:off x="12669092" y="4275058"/>
            <a:ext cx="4429992" cy="4543835"/>
          </a:xfrm>
          <a:prstGeom prst="rect">
            <a:avLst/>
          </a:prstGeom>
        </p:spPr>
        <p:txBody>
          <a:bodyPr lIns="0" tIns="0" rIns="0" bIns="0" rtlCol="0" anchor="t">
            <a:spAutoFit/>
          </a:bodyPr>
          <a:lstStyle/>
          <a:p>
            <a:pPr algn="ctr">
              <a:lnSpc>
                <a:spcPts val="3997"/>
              </a:lnSpc>
            </a:pPr>
            <a:r>
              <a:rPr lang="en-US" sz="2855">
                <a:solidFill>
                  <a:srgbClr val="000000"/>
                </a:solidFill>
                <a:latin typeface="Laila Bold"/>
              </a:rPr>
              <a:t>It challenges the eligibility of individuals holding public office. This writ ensures that public positions are occupied by individuals who meet the prescribed qualifications.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0" y="6207219"/>
            <a:ext cx="18288000" cy="4209956"/>
            <a:chOff x="0" y="0"/>
            <a:chExt cx="4816593" cy="1108795"/>
          </a:xfrm>
        </p:grpSpPr>
        <p:sp>
          <p:nvSpPr>
            <p:cNvPr id="4" name="Freeform 4"/>
            <p:cNvSpPr/>
            <p:nvPr/>
          </p:nvSpPr>
          <p:spPr>
            <a:xfrm>
              <a:off x="0" y="0"/>
              <a:ext cx="4816592" cy="1108795"/>
            </a:xfrm>
            <a:custGeom>
              <a:avLst/>
              <a:gdLst/>
              <a:ahLst/>
              <a:cxnLst/>
              <a:rect l="l" t="t" r="r" b="b"/>
              <a:pathLst>
                <a:path w="4816592" h="1108795">
                  <a:moveTo>
                    <a:pt x="21590" y="0"/>
                  </a:moveTo>
                  <a:lnTo>
                    <a:pt x="4795002" y="0"/>
                  </a:lnTo>
                  <a:cubicBezTo>
                    <a:pt x="4800728" y="0"/>
                    <a:pt x="4806220" y="2275"/>
                    <a:pt x="4810269" y="6324"/>
                  </a:cubicBezTo>
                  <a:cubicBezTo>
                    <a:pt x="4814318" y="10372"/>
                    <a:pt x="4816592" y="15864"/>
                    <a:pt x="4816592" y="21590"/>
                  </a:cubicBezTo>
                  <a:lnTo>
                    <a:pt x="4816592" y="1087205"/>
                  </a:lnTo>
                  <a:cubicBezTo>
                    <a:pt x="4816592" y="1099129"/>
                    <a:pt x="4806926" y="1108795"/>
                    <a:pt x="4795002" y="1108795"/>
                  </a:cubicBezTo>
                  <a:lnTo>
                    <a:pt x="21590" y="1108795"/>
                  </a:lnTo>
                  <a:cubicBezTo>
                    <a:pt x="15864" y="1108795"/>
                    <a:pt x="10372" y="1106520"/>
                    <a:pt x="6324" y="1102471"/>
                  </a:cubicBezTo>
                  <a:cubicBezTo>
                    <a:pt x="2275" y="1098422"/>
                    <a:pt x="0" y="1092931"/>
                    <a:pt x="0" y="1087205"/>
                  </a:cubicBezTo>
                  <a:lnTo>
                    <a:pt x="0" y="21590"/>
                  </a:lnTo>
                  <a:cubicBezTo>
                    <a:pt x="0" y="9666"/>
                    <a:pt x="9666" y="0"/>
                    <a:pt x="2159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0" y="-47625"/>
              <a:ext cx="4816593" cy="115642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84248" y="40546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7" name="TextBox 7"/>
          <p:cNvSpPr txBox="1"/>
          <p:nvPr/>
        </p:nvSpPr>
        <p:spPr>
          <a:xfrm>
            <a:off x="1152888" y="3644065"/>
            <a:ext cx="2886142" cy="438497"/>
          </a:xfrm>
          <a:prstGeom prst="rect">
            <a:avLst/>
          </a:prstGeom>
        </p:spPr>
        <p:txBody>
          <a:bodyPr lIns="0" tIns="0" rIns="0" bIns="0" rtlCol="0" anchor="t">
            <a:spAutoFit/>
          </a:bodyPr>
          <a:lstStyle/>
          <a:p>
            <a:pPr algn="ctr">
              <a:lnSpc>
                <a:spcPts val="3655"/>
              </a:lnSpc>
              <a:spcBef>
                <a:spcPct val="0"/>
              </a:spcBef>
            </a:pPr>
            <a:r>
              <a:rPr lang="en-US" sz="2611">
                <a:solidFill>
                  <a:srgbClr val="004AAD"/>
                </a:solidFill>
                <a:latin typeface="League Spartan"/>
              </a:rPr>
              <a:t>LIMITED SCOPE</a:t>
            </a:r>
          </a:p>
        </p:txBody>
      </p:sp>
      <p:sp>
        <p:nvSpPr>
          <p:cNvPr id="8" name="TextBox 8"/>
          <p:cNvSpPr txBox="1"/>
          <p:nvPr/>
        </p:nvSpPr>
        <p:spPr>
          <a:xfrm>
            <a:off x="984248" y="4144533"/>
            <a:ext cx="3223423" cy="3666490"/>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Archivo Black"/>
              </a:rPr>
              <a:t>Prerogative writs are typically only available to challenge administrative decisions, actions, or omissions. They cannot be used to review purely legislative acts or to address private disputes. This limits their applicability.</a:t>
            </a:r>
          </a:p>
        </p:txBody>
      </p:sp>
      <p:grpSp>
        <p:nvGrpSpPr>
          <p:cNvPr id="9" name="Group 9"/>
          <p:cNvGrpSpPr/>
          <p:nvPr/>
        </p:nvGrpSpPr>
        <p:grpSpPr>
          <a:xfrm>
            <a:off x="710882" y="3248082"/>
            <a:ext cx="4054634" cy="4982311"/>
            <a:chOff x="0" y="0"/>
            <a:chExt cx="1067887" cy="1312214"/>
          </a:xfrm>
        </p:grpSpPr>
        <p:sp>
          <p:nvSpPr>
            <p:cNvPr id="10" name="Freeform 10"/>
            <p:cNvSpPr/>
            <p:nvPr/>
          </p:nvSpPr>
          <p:spPr>
            <a:xfrm>
              <a:off x="0" y="0"/>
              <a:ext cx="1067887" cy="1312214"/>
            </a:xfrm>
            <a:custGeom>
              <a:avLst/>
              <a:gdLst/>
              <a:ahLst/>
              <a:cxnLst/>
              <a:rect l="l" t="t" r="r" b="b"/>
              <a:pathLst>
                <a:path w="1067887" h="1312214">
                  <a:moveTo>
                    <a:pt x="97379" y="0"/>
                  </a:moveTo>
                  <a:lnTo>
                    <a:pt x="970508" y="0"/>
                  </a:lnTo>
                  <a:cubicBezTo>
                    <a:pt x="996334" y="0"/>
                    <a:pt x="1021103" y="10260"/>
                    <a:pt x="1039365" y="28522"/>
                  </a:cubicBezTo>
                  <a:cubicBezTo>
                    <a:pt x="1057628" y="46784"/>
                    <a:pt x="1067887" y="71553"/>
                    <a:pt x="1067887" y="97379"/>
                  </a:cubicBezTo>
                  <a:lnTo>
                    <a:pt x="1067887" y="1214834"/>
                  </a:lnTo>
                  <a:cubicBezTo>
                    <a:pt x="1067887" y="1240661"/>
                    <a:pt x="1057628" y="1265430"/>
                    <a:pt x="1039365" y="1283692"/>
                  </a:cubicBezTo>
                  <a:cubicBezTo>
                    <a:pt x="1021103" y="1301954"/>
                    <a:pt x="996334" y="1312214"/>
                    <a:pt x="970508" y="1312214"/>
                  </a:cubicBezTo>
                  <a:lnTo>
                    <a:pt x="97379" y="1312214"/>
                  </a:lnTo>
                  <a:cubicBezTo>
                    <a:pt x="71553" y="1312214"/>
                    <a:pt x="46784" y="1301954"/>
                    <a:pt x="28522" y="1283692"/>
                  </a:cubicBezTo>
                  <a:cubicBezTo>
                    <a:pt x="10260" y="1265430"/>
                    <a:pt x="0" y="1240661"/>
                    <a:pt x="0" y="1214834"/>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11" name="TextBox 11"/>
            <p:cNvSpPr txBox="1"/>
            <p:nvPr/>
          </p:nvSpPr>
          <p:spPr>
            <a:xfrm>
              <a:off x="0" y="-47625"/>
              <a:ext cx="1067887" cy="1359839"/>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136648" y="42070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13" name="TextBox 13"/>
          <p:cNvSpPr txBox="1"/>
          <p:nvPr/>
        </p:nvSpPr>
        <p:spPr>
          <a:xfrm>
            <a:off x="1305288" y="3653590"/>
            <a:ext cx="2886142" cy="412750"/>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LIMITED SCOPE</a:t>
            </a:r>
          </a:p>
        </p:txBody>
      </p:sp>
      <p:sp>
        <p:nvSpPr>
          <p:cNvPr id="14" name="TextBox 14"/>
          <p:cNvSpPr txBox="1"/>
          <p:nvPr/>
        </p:nvSpPr>
        <p:spPr>
          <a:xfrm>
            <a:off x="1136648" y="4306458"/>
            <a:ext cx="3223423" cy="3511550"/>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Laila Bold"/>
              </a:rPr>
              <a:t>Prerogative writs are typically only available to challenge administrative decisions or omissions. They cannot be used to review purely legislative acts or to address private disputes. This limits their applicability.</a:t>
            </a:r>
          </a:p>
        </p:txBody>
      </p:sp>
      <p:grpSp>
        <p:nvGrpSpPr>
          <p:cNvPr id="15" name="Group 15"/>
          <p:cNvGrpSpPr/>
          <p:nvPr/>
        </p:nvGrpSpPr>
        <p:grpSpPr>
          <a:xfrm>
            <a:off x="5089366" y="3248082"/>
            <a:ext cx="4054634" cy="4982311"/>
            <a:chOff x="0" y="0"/>
            <a:chExt cx="5406179" cy="6643082"/>
          </a:xfrm>
        </p:grpSpPr>
        <p:grpSp>
          <p:nvGrpSpPr>
            <p:cNvPr id="16" name="Group 16"/>
            <p:cNvGrpSpPr/>
            <p:nvPr/>
          </p:nvGrpSpPr>
          <p:grpSpPr>
            <a:xfrm>
              <a:off x="0" y="0"/>
              <a:ext cx="5406179" cy="6643082"/>
              <a:chOff x="0" y="0"/>
              <a:chExt cx="1067887" cy="1312214"/>
            </a:xfrm>
          </p:grpSpPr>
          <p:sp>
            <p:nvSpPr>
              <p:cNvPr id="17" name="Freeform 17"/>
              <p:cNvSpPr/>
              <p:nvPr/>
            </p:nvSpPr>
            <p:spPr>
              <a:xfrm>
                <a:off x="0" y="0"/>
                <a:ext cx="1067887" cy="1312214"/>
              </a:xfrm>
              <a:custGeom>
                <a:avLst/>
                <a:gdLst/>
                <a:ahLst/>
                <a:cxnLst/>
                <a:rect l="l" t="t" r="r" b="b"/>
                <a:pathLst>
                  <a:path w="1067887" h="1312214">
                    <a:moveTo>
                      <a:pt x="97379" y="0"/>
                    </a:moveTo>
                    <a:lnTo>
                      <a:pt x="970508" y="0"/>
                    </a:lnTo>
                    <a:cubicBezTo>
                      <a:pt x="996334" y="0"/>
                      <a:pt x="1021103" y="10260"/>
                      <a:pt x="1039365" y="28522"/>
                    </a:cubicBezTo>
                    <a:cubicBezTo>
                      <a:pt x="1057628" y="46784"/>
                      <a:pt x="1067887" y="71553"/>
                      <a:pt x="1067887" y="97379"/>
                    </a:cubicBezTo>
                    <a:lnTo>
                      <a:pt x="1067887" y="1214834"/>
                    </a:lnTo>
                    <a:cubicBezTo>
                      <a:pt x="1067887" y="1240661"/>
                      <a:pt x="1057628" y="1265430"/>
                      <a:pt x="1039365" y="1283692"/>
                    </a:cubicBezTo>
                    <a:cubicBezTo>
                      <a:pt x="1021103" y="1301954"/>
                      <a:pt x="996334" y="1312214"/>
                      <a:pt x="970508" y="1312214"/>
                    </a:cubicBezTo>
                    <a:lnTo>
                      <a:pt x="97379" y="1312214"/>
                    </a:lnTo>
                    <a:cubicBezTo>
                      <a:pt x="71553" y="1312214"/>
                      <a:pt x="46784" y="1301954"/>
                      <a:pt x="28522" y="1283692"/>
                    </a:cubicBezTo>
                    <a:cubicBezTo>
                      <a:pt x="10260" y="1265430"/>
                      <a:pt x="0" y="1240661"/>
                      <a:pt x="0" y="1214834"/>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18" name="TextBox 18"/>
              <p:cNvSpPr txBox="1"/>
              <p:nvPr/>
            </p:nvSpPr>
            <p:spPr>
              <a:xfrm>
                <a:off x="0" y="-47625"/>
                <a:ext cx="1067887" cy="135983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567688" y="840640"/>
              <a:ext cx="4297897" cy="471673"/>
            </a:xfrm>
            <a:prstGeom prst="rect">
              <a:avLst/>
            </a:prstGeom>
          </p:spPr>
          <p:txBody>
            <a:bodyPr lIns="0" tIns="0" rIns="0" bIns="0" rtlCol="0" anchor="t">
              <a:spAutoFit/>
            </a:bodyPr>
            <a:lstStyle/>
            <a:p>
              <a:pPr algn="ctr">
                <a:lnSpc>
                  <a:spcPts val="2945"/>
                </a:lnSpc>
                <a:spcBef>
                  <a:spcPct val="0"/>
                </a:spcBef>
              </a:pPr>
              <a:endParaRPr/>
            </a:p>
          </p:txBody>
        </p:sp>
        <p:sp>
          <p:nvSpPr>
            <p:cNvPr id="20" name="TextBox 20"/>
            <p:cNvSpPr txBox="1"/>
            <p:nvPr/>
          </p:nvSpPr>
          <p:spPr>
            <a:xfrm>
              <a:off x="792542" y="302763"/>
              <a:ext cx="3835489" cy="1121833"/>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COST-TIME CONSUMING</a:t>
              </a:r>
            </a:p>
          </p:txBody>
        </p:sp>
        <p:sp>
          <p:nvSpPr>
            <p:cNvPr id="21" name="TextBox 21"/>
            <p:cNvSpPr txBox="1"/>
            <p:nvPr/>
          </p:nvSpPr>
          <p:spPr>
            <a:xfrm>
              <a:off x="554141" y="1676381"/>
              <a:ext cx="4297897" cy="4659842"/>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 Initiating legal proceedings involving prerogative writs can be costly and time-consuming. Legal fees, court costs, and the length of the process can deter individuals and organizations from pursuing this remedy.</a:t>
              </a:r>
            </a:p>
          </p:txBody>
        </p:sp>
      </p:grpSp>
      <p:grpSp>
        <p:nvGrpSpPr>
          <p:cNvPr id="22" name="Group 22"/>
          <p:cNvGrpSpPr/>
          <p:nvPr/>
        </p:nvGrpSpPr>
        <p:grpSpPr>
          <a:xfrm>
            <a:off x="9467850" y="3248082"/>
            <a:ext cx="4054634" cy="4982311"/>
            <a:chOff x="0" y="0"/>
            <a:chExt cx="5406179" cy="6643082"/>
          </a:xfrm>
        </p:grpSpPr>
        <p:grpSp>
          <p:nvGrpSpPr>
            <p:cNvPr id="23" name="Group 23"/>
            <p:cNvGrpSpPr/>
            <p:nvPr/>
          </p:nvGrpSpPr>
          <p:grpSpPr>
            <a:xfrm>
              <a:off x="0" y="0"/>
              <a:ext cx="5406179" cy="6643082"/>
              <a:chOff x="0" y="0"/>
              <a:chExt cx="1067887" cy="1312214"/>
            </a:xfrm>
          </p:grpSpPr>
          <p:sp>
            <p:nvSpPr>
              <p:cNvPr id="24" name="Freeform 24"/>
              <p:cNvSpPr/>
              <p:nvPr/>
            </p:nvSpPr>
            <p:spPr>
              <a:xfrm>
                <a:off x="0" y="0"/>
                <a:ext cx="1067887" cy="1312214"/>
              </a:xfrm>
              <a:custGeom>
                <a:avLst/>
                <a:gdLst/>
                <a:ahLst/>
                <a:cxnLst/>
                <a:rect l="l" t="t" r="r" b="b"/>
                <a:pathLst>
                  <a:path w="1067887" h="1312214">
                    <a:moveTo>
                      <a:pt x="97379" y="0"/>
                    </a:moveTo>
                    <a:lnTo>
                      <a:pt x="970508" y="0"/>
                    </a:lnTo>
                    <a:cubicBezTo>
                      <a:pt x="996334" y="0"/>
                      <a:pt x="1021103" y="10260"/>
                      <a:pt x="1039365" y="28522"/>
                    </a:cubicBezTo>
                    <a:cubicBezTo>
                      <a:pt x="1057628" y="46784"/>
                      <a:pt x="1067887" y="71553"/>
                      <a:pt x="1067887" y="97379"/>
                    </a:cubicBezTo>
                    <a:lnTo>
                      <a:pt x="1067887" y="1214834"/>
                    </a:lnTo>
                    <a:cubicBezTo>
                      <a:pt x="1067887" y="1240661"/>
                      <a:pt x="1057628" y="1265430"/>
                      <a:pt x="1039365" y="1283692"/>
                    </a:cubicBezTo>
                    <a:cubicBezTo>
                      <a:pt x="1021103" y="1301954"/>
                      <a:pt x="996334" y="1312214"/>
                      <a:pt x="970508" y="1312214"/>
                    </a:cubicBezTo>
                    <a:lnTo>
                      <a:pt x="97379" y="1312214"/>
                    </a:lnTo>
                    <a:cubicBezTo>
                      <a:pt x="71553" y="1312214"/>
                      <a:pt x="46784" y="1301954"/>
                      <a:pt x="28522" y="1283692"/>
                    </a:cubicBezTo>
                    <a:cubicBezTo>
                      <a:pt x="10260" y="1265430"/>
                      <a:pt x="0" y="1240661"/>
                      <a:pt x="0" y="1214834"/>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25" name="TextBox 25"/>
              <p:cNvSpPr txBox="1"/>
              <p:nvPr/>
            </p:nvSpPr>
            <p:spPr>
              <a:xfrm>
                <a:off x="0" y="-47625"/>
                <a:ext cx="1067887" cy="1359839"/>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567688" y="840640"/>
              <a:ext cx="4297897" cy="471673"/>
            </a:xfrm>
            <a:prstGeom prst="rect">
              <a:avLst/>
            </a:prstGeom>
          </p:spPr>
          <p:txBody>
            <a:bodyPr lIns="0" tIns="0" rIns="0" bIns="0" rtlCol="0" anchor="t">
              <a:spAutoFit/>
            </a:bodyPr>
            <a:lstStyle/>
            <a:p>
              <a:pPr algn="ctr">
                <a:lnSpc>
                  <a:spcPts val="2945"/>
                </a:lnSpc>
                <a:spcBef>
                  <a:spcPct val="0"/>
                </a:spcBef>
              </a:pPr>
              <a:endParaRPr/>
            </a:p>
          </p:txBody>
        </p:sp>
        <p:sp>
          <p:nvSpPr>
            <p:cNvPr id="27" name="TextBox 27"/>
            <p:cNvSpPr txBox="1"/>
            <p:nvPr/>
          </p:nvSpPr>
          <p:spPr>
            <a:xfrm>
              <a:off x="792542" y="302763"/>
              <a:ext cx="3835489" cy="1121833"/>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JUDICIAL DISCRETION</a:t>
              </a:r>
            </a:p>
          </p:txBody>
        </p:sp>
        <p:sp>
          <p:nvSpPr>
            <p:cNvPr id="28" name="TextBox 28"/>
            <p:cNvSpPr txBox="1"/>
            <p:nvPr/>
          </p:nvSpPr>
          <p:spPr>
            <a:xfrm>
              <a:off x="554141" y="1676381"/>
              <a:ext cx="4297897" cy="4659842"/>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Courts have significant discretion in granting/denying prerogative writs. It is not automatic, and the court will consider various factors, including te seriousness of the legal error and the public interest.</a:t>
              </a:r>
            </a:p>
          </p:txBody>
        </p:sp>
      </p:grpSp>
      <p:grpSp>
        <p:nvGrpSpPr>
          <p:cNvPr id="29" name="Group 29"/>
          <p:cNvGrpSpPr/>
          <p:nvPr/>
        </p:nvGrpSpPr>
        <p:grpSpPr>
          <a:xfrm>
            <a:off x="13846334" y="3248082"/>
            <a:ext cx="4054634" cy="4982311"/>
            <a:chOff x="0" y="0"/>
            <a:chExt cx="1067887" cy="1312214"/>
          </a:xfrm>
        </p:grpSpPr>
        <p:sp>
          <p:nvSpPr>
            <p:cNvPr id="30" name="Freeform 30"/>
            <p:cNvSpPr/>
            <p:nvPr/>
          </p:nvSpPr>
          <p:spPr>
            <a:xfrm>
              <a:off x="0" y="0"/>
              <a:ext cx="1067887" cy="1312214"/>
            </a:xfrm>
            <a:custGeom>
              <a:avLst/>
              <a:gdLst/>
              <a:ahLst/>
              <a:cxnLst/>
              <a:rect l="l" t="t" r="r" b="b"/>
              <a:pathLst>
                <a:path w="1067887" h="1312214">
                  <a:moveTo>
                    <a:pt x="97379" y="0"/>
                  </a:moveTo>
                  <a:lnTo>
                    <a:pt x="970508" y="0"/>
                  </a:lnTo>
                  <a:cubicBezTo>
                    <a:pt x="996334" y="0"/>
                    <a:pt x="1021103" y="10260"/>
                    <a:pt x="1039365" y="28522"/>
                  </a:cubicBezTo>
                  <a:cubicBezTo>
                    <a:pt x="1057628" y="46784"/>
                    <a:pt x="1067887" y="71553"/>
                    <a:pt x="1067887" y="97379"/>
                  </a:cubicBezTo>
                  <a:lnTo>
                    <a:pt x="1067887" y="1214834"/>
                  </a:lnTo>
                  <a:cubicBezTo>
                    <a:pt x="1067887" y="1240661"/>
                    <a:pt x="1057628" y="1265430"/>
                    <a:pt x="1039365" y="1283692"/>
                  </a:cubicBezTo>
                  <a:cubicBezTo>
                    <a:pt x="1021103" y="1301954"/>
                    <a:pt x="996334" y="1312214"/>
                    <a:pt x="970508" y="1312214"/>
                  </a:cubicBezTo>
                  <a:lnTo>
                    <a:pt x="97379" y="1312214"/>
                  </a:lnTo>
                  <a:cubicBezTo>
                    <a:pt x="71553" y="1312214"/>
                    <a:pt x="46784" y="1301954"/>
                    <a:pt x="28522" y="1283692"/>
                  </a:cubicBezTo>
                  <a:cubicBezTo>
                    <a:pt x="10260" y="1265430"/>
                    <a:pt x="0" y="1240661"/>
                    <a:pt x="0" y="1214834"/>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31" name="TextBox 31"/>
            <p:cNvSpPr txBox="1"/>
            <p:nvPr/>
          </p:nvSpPr>
          <p:spPr>
            <a:xfrm>
              <a:off x="0" y="-47625"/>
              <a:ext cx="1067887" cy="1359839"/>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14272100" y="40546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33" name="TextBox 33"/>
          <p:cNvSpPr txBox="1"/>
          <p:nvPr/>
        </p:nvSpPr>
        <p:spPr>
          <a:xfrm>
            <a:off x="14440741" y="3653590"/>
            <a:ext cx="2876617" cy="850900"/>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POTENTIAL FOR ABUSE</a:t>
            </a:r>
          </a:p>
        </p:txBody>
      </p:sp>
      <p:sp>
        <p:nvSpPr>
          <p:cNvPr id="34" name="TextBox 34"/>
          <p:cNvSpPr txBox="1"/>
          <p:nvPr/>
        </p:nvSpPr>
        <p:spPr>
          <a:xfrm>
            <a:off x="14261940" y="4686184"/>
            <a:ext cx="3223423" cy="2797175"/>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Frequent or frivolous use of prerogative writs can burden the judicial system, lead to delays in the administration of justice, and create inefficiencies in government operations.</a:t>
            </a:r>
          </a:p>
        </p:txBody>
      </p:sp>
      <p:sp>
        <p:nvSpPr>
          <p:cNvPr id="35" name="TextBox 35"/>
          <p:cNvSpPr txBox="1"/>
          <p:nvPr/>
        </p:nvSpPr>
        <p:spPr>
          <a:xfrm>
            <a:off x="3241469" y="1698002"/>
            <a:ext cx="11805061" cy="854075"/>
          </a:xfrm>
          <a:prstGeom prst="rect">
            <a:avLst/>
          </a:prstGeom>
        </p:spPr>
        <p:txBody>
          <a:bodyPr lIns="0" tIns="0" rIns="0" bIns="0" rtlCol="0" anchor="t">
            <a:spAutoFit/>
          </a:bodyPr>
          <a:lstStyle/>
          <a:p>
            <a:pPr algn="ctr">
              <a:lnSpc>
                <a:spcPts val="6999"/>
              </a:lnSpc>
              <a:spcBef>
                <a:spcPct val="0"/>
              </a:spcBef>
            </a:pPr>
            <a:r>
              <a:rPr lang="en-US" sz="4999">
                <a:solidFill>
                  <a:srgbClr val="004AAD"/>
                </a:solidFill>
                <a:latin typeface="Laila Bold"/>
              </a:rPr>
              <a:t>LIMITATIONS AND SPARING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0" y="6207219"/>
            <a:ext cx="18288000" cy="4209956"/>
            <a:chOff x="0" y="0"/>
            <a:chExt cx="4816593" cy="1108795"/>
          </a:xfrm>
        </p:grpSpPr>
        <p:sp>
          <p:nvSpPr>
            <p:cNvPr id="4" name="Freeform 4"/>
            <p:cNvSpPr/>
            <p:nvPr/>
          </p:nvSpPr>
          <p:spPr>
            <a:xfrm>
              <a:off x="0" y="0"/>
              <a:ext cx="4816592" cy="1108795"/>
            </a:xfrm>
            <a:custGeom>
              <a:avLst/>
              <a:gdLst/>
              <a:ahLst/>
              <a:cxnLst/>
              <a:rect l="l" t="t" r="r" b="b"/>
              <a:pathLst>
                <a:path w="4816592" h="1108795">
                  <a:moveTo>
                    <a:pt x="21590" y="0"/>
                  </a:moveTo>
                  <a:lnTo>
                    <a:pt x="4795002" y="0"/>
                  </a:lnTo>
                  <a:cubicBezTo>
                    <a:pt x="4800728" y="0"/>
                    <a:pt x="4806220" y="2275"/>
                    <a:pt x="4810269" y="6324"/>
                  </a:cubicBezTo>
                  <a:cubicBezTo>
                    <a:pt x="4814318" y="10372"/>
                    <a:pt x="4816592" y="15864"/>
                    <a:pt x="4816592" y="21590"/>
                  </a:cubicBezTo>
                  <a:lnTo>
                    <a:pt x="4816592" y="1087205"/>
                  </a:lnTo>
                  <a:cubicBezTo>
                    <a:pt x="4816592" y="1099129"/>
                    <a:pt x="4806926" y="1108795"/>
                    <a:pt x="4795002" y="1108795"/>
                  </a:cubicBezTo>
                  <a:lnTo>
                    <a:pt x="21590" y="1108795"/>
                  </a:lnTo>
                  <a:cubicBezTo>
                    <a:pt x="15864" y="1108795"/>
                    <a:pt x="10372" y="1106520"/>
                    <a:pt x="6324" y="1102471"/>
                  </a:cubicBezTo>
                  <a:cubicBezTo>
                    <a:pt x="2275" y="1098422"/>
                    <a:pt x="0" y="1092931"/>
                    <a:pt x="0" y="1087205"/>
                  </a:cubicBezTo>
                  <a:lnTo>
                    <a:pt x="0" y="21590"/>
                  </a:lnTo>
                  <a:cubicBezTo>
                    <a:pt x="0" y="9666"/>
                    <a:pt x="9666" y="0"/>
                    <a:pt x="2159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0" y="-47625"/>
              <a:ext cx="4816593" cy="115642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13961" y="1698002"/>
            <a:ext cx="11060078" cy="854075"/>
          </a:xfrm>
          <a:prstGeom prst="rect">
            <a:avLst/>
          </a:prstGeom>
        </p:spPr>
        <p:txBody>
          <a:bodyPr lIns="0" tIns="0" rIns="0" bIns="0" rtlCol="0" anchor="t">
            <a:spAutoFit/>
          </a:bodyPr>
          <a:lstStyle/>
          <a:p>
            <a:pPr algn="ctr">
              <a:lnSpc>
                <a:spcPts val="6999"/>
              </a:lnSpc>
              <a:spcBef>
                <a:spcPct val="0"/>
              </a:spcBef>
            </a:pPr>
            <a:r>
              <a:rPr lang="en-US" sz="4999">
                <a:solidFill>
                  <a:srgbClr val="004AAD"/>
                </a:solidFill>
                <a:latin typeface="Laila Bold"/>
              </a:rPr>
              <a:t>LIMITATIONS AND SPARING USE</a:t>
            </a:r>
          </a:p>
        </p:txBody>
      </p:sp>
      <p:grpSp>
        <p:nvGrpSpPr>
          <p:cNvPr id="7" name="Group 7"/>
          <p:cNvGrpSpPr/>
          <p:nvPr/>
        </p:nvGrpSpPr>
        <p:grpSpPr>
          <a:xfrm>
            <a:off x="984714" y="3691690"/>
            <a:ext cx="3223423" cy="4119334"/>
            <a:chOff x="0" y="0"/>
            <a:chExt cx="4297897" cy="5492445"/>
          </a:xfrm>
        </p:grpSpPr>
        <p:sp>
          <p:nvSpPr>
            <p:cNvPr id="8" name="TextBox 8"/>
            <p:cNvSpPr txBox="1"/>
            <p:nvPr/>
          </p:nvSpPr>
          <p:spPr>
            <a:xfrm>
              <a:off x="0" y="499777"/>
              <a:ext cx="4297897" cy="471673"/>
            </a:xfrm>
            <a:prstGeom prst="rect">
              <a:avLst/>
            </a:prstGeom>
          </p:spPr>
          <p:txBody>
            <a:bodyPr lIns="0" tIns="0" rIns="0" bIns="0" rtlCol="0" anchor="t">
              <a:spAutoFit/>
            </a:bodyPr>
            <a:lstStyle/>
            <a:p>
              <a:pPr algn="ctr">
                <a:lnSpc>
                  <a:spcPts val="2945"/>
                </a:lnSpc>
                <a:spcBef>
                  <a:spcPct val="0"/>
                </a:spcBef>
              </a:pPr>
              <a:endParaRPr/>
            </a:p>
          </p:txBody>
        </p:sp>
        <p:sp>
          <p:nvSpPr>
            <p:cNvPr id="9" name="TextBox 9"/>
            <p:cNvSpPr txBox="1"/>
            <p:nvPr/>
          </p:nvSpPr>
          <p:spPr>
            <a:xfrm>
              <a:off x="224854" y="-47625"/>
              <a:ext cx="3848189" cy="568787"/>
            </a:xfrm>
            <a:prstGeom prst="rect">
              <a:avLst/>
            </a:prstGeom>
          </p:spPr>
          <p:txBody>
            <a:bodyPr lIns="0" tIns="0" rIns="0" bIns="0" rtlCol="0" anchor="t">
              <a:spAutoFit/>
            </a:bodyPr>
            <a:lstStyle/>
            <a:p>
              <a:pPr algn="ctr">
                <a:lnSpc>
                  <a:spcPts val="3655"/>
                </a:lnSpc>
                <a:spcBef>
                  <a:spcPct val="0"/>
                </a:spcBef>
              </a:pPr>
              <a:r>
                <a:rPr lang="en-US" sz="2611">
                  <a:solidFill>
                    <a:srgbClr val="004AAD"/>
                  </a:solidFill>
                  <a:latin typeface="League Spartan"/>
                </a:rPr>
                <a:t>LIMITED SCOPE</a:t>
              </a:r>
            </a:p>
          </p:txBody>
        </p:sp>
        <p:sp>
          <p:nvSpPr>
            <p:cNvPr id="10" name="TextBox 10"/>
            <p:cNvSpPr txBox="1"/>
            <p:nvPr/>
          </p:nvSpPr>
          <p:spPr>
            <a:xfrm>
              <a:off x="0" y="619666"/>
              <a:ext cx="4297897" cy="4872778"/>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Archivo Black"/>
                </a:rPr>
                <a:t>Prerogative writs are typically only available to challenge administrative decisions, actions, or omissions. They cannot be used to review purely legislative acts or to address private disputes. This limits their applicability.</a:t>
              </a:r>
            </a:p>
          </p:txBody>
        </p:sp>
      </p:grpSp>
      <p:grpSp>
        <p:nvGrpSpPr>
          <p:cNvPr id="11" name="Group 11"/>
          <p:cNvGrpSpPr/>
          <p:nvPr/>
        </p:nvGrpSpPr>
        <p:grpSpPr>
          <a:xfrm>
            <a:off x="5089366" y="3436043"/>
            <a:ext cx="4054634" cy="4794351"/>
            <a:chOff x="0" y="0"/>
            <a:chExt cx="1067887" cy="1262710"/>
          </a:xfrm>
        </p:grpSpPr>
        <p:sp>
          <p:nvSpPr>
            <p:cNvPr id="12" name="Freeform 12"/>
            <p:cNvSpPr/>
            <p:nvPr/>
          </p:nvSpPr>
          <p:spPr>
            <a:xfrm>
              <a:off x="0" y="0"/>
              <a:ext cx="1067887" cy="1262710"/>
            </a:xfrm>
            <a:custGeom>
              <a:avLst/>
              <a:gdLst/>
              <a:ahLst/>
              <a:cxnLst/>
              <a:rect l="l" t="t" r="r" b="b"/>
              <a:pathLst>
                <a:path w="1067887" h="1262710">
                  <a:moveTo>
                    <a:pt x="97379" y="0"/>
                  </a:moveTo>
                  <a:lnTo>
                    <a:pt x="970508" y="0"/>
                  </a:lnTo>
                  <a:cubicBezTo>
                    <a:pt x="996334" y="0"/>
                    <a:pt x="1021103" y="10260"/>
                    <a:pt x="1039365" y="28522"/>
                  </a:cubicBezTo>
                  <a:cubicBezTo>
                    <a:pt x="1057628" y="46784"/>
                    <a:pt x="1067887" y="71553"/>
                    <a:pt x="1067887" y="97379"/>
                  </a:cubicBezTo>
                  <a:lnTo>
                    <a:pt x="1067887" y="1165330"/>
                  </a:lnTo>
                  <a:cubicBezTo>
                    <a:pt x="1067887" y="1191157"/>
                    <a:pt x="1057628" y="1215926"/>
                    <a:pt x="1039365" y="1234188"/>
                  </a:cubicBezTo>
                  <a:cubicBezTo>
                    <a:pt x="1021103" y="1252450"/>
                    <a:pt x="996334" y="1262710"/>
                    <a:pt x="970508" y="1262710"/>
                  </a:cubicBezTo>
                  <a:lnTo>
                    <a:pt x="97379" y="1262710"/>
                  </a:lnTo>
                  <a:cubicBezTo>
                    <a:pt x="71553" y="1262710"/>
                    <a:pt x="46784" y="1252450"/>
                    <a:pt x="28522" y="1234188"/>
                  </a:cubicBezTo>
                  <a:cubicBezTo>
                    <a:pt x="10260" y="1215926"/>
                    <a:pt x="0" y="1191157"/>
                    <a:pt x="0" y="1165330"/>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13" name="TextBox 13"/>
            <p:cNvSpPr txBox="1"/>
            <p:nvPr/>
          </p:nvSpPr>
          <p:spPr>
            <a:xfrm>
              <a:off x="0" y="-47625"/>
              <a:ext cx="1067887" cy="131033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5515132" y="40546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15" name="TextBox 15"/>
          <p:cNvSpPr txBox="1"/>
          <p:nvPr/>
        </p:nvSpPr>
        <p:spPr>
          <a:xfrm>
            <a:off x="5683772" y="3653590"/>
            <a:ext cx="2876617" cy="850900"/>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PUBLIC INTEREST</a:t>
            </a:r>
          </a:p>
        </p:txBody>
      </p:sp>
      <p:sp>
        <p:nvSpPr>
          <p:cNvPr id="16" name="TextBox 16"/>
          <p:cNvSpPr txBox="1"/>
          <p:nvPr/>
        </p:nvSpPr>
        <p:spPr>
          <a:xfrm>
            <a:off x="5504972" y="4686184"/>
            <a:ext cx="3223423" cy="2797175"/>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The use of prerogative writs should consider the broader public interest. It is essential to balance the need for accountability with the stability and efficiency of government operations.</a:t>
            </a:r>
          </a:p>
        </p:txBody>
      </p:sp>
      <p:grpSp>
        <p:nvGrpSpPr>
          <p:cNvPr id="17" name="Group 17"/>
          <p:cNvGrpSpPr/>
          <p:nvPr/>
        </p:nvGrpSpPr>
        <p:grpSpPr>
          <a:xfrm>
            <a:off x="711348" y="3588443"/>
            <a:ext cx="4054634" cy="4641951"/>
            <a:chOff x="0" y="0"/>
            <a:chExt cx="1067887" cy="1222572"/>
          </a:xfrm>
        </p:grpSpPr>
        <p:sp>
          <p:nvSpPr>
            <p:cNvPr id="18" name="Freeform 18"/>
            <p:cNvSpPr/>
            <p:nvPr/>
          </p:nvSpPr>
          <p:spPr>
            <a:xfrm>
              <a:off x="0" y="0"/>
              <a:ext cx="1067887" cy="1222572"/>
            </a:xfrm>
            <a:custGeom>
              <a:avLst/>
              <a:gdLst/>
              <a:ahLst/>
              <a:cxnLst/>
              <a:rect l="l" t="t" r="r" b="b"/>
              <a:pathLst>
                <a:path w="1067887" h="1222572">
                  <a:moveTo>
                    <a:pt x="97379" y="0"/>
                  </a:moveTo>
                  <a:lnTo>
                    <a:pt x="970508" y="0"/>
                  </a:lnTo>
                  <a:cubicBezTo>
                    <a:pt x="996334" y="0"/>
                    <a:pt x="1021103" y="10260"/>
                    <a:pt x="1039365" y="28522"/>
                  </a:cubicBezTo>
                  <a:cubicBezTo>
                    <a:pt x="1057628" y="46784"/>
                    <a:pt x="1067887" y="71553"/>
                    <a:pt x="1067887" y="97379"/>
                  </a:cubicBezTo>
                  <a:lnTo>
                    <a:pt x="1067887" y="1125192"/>
                  </a:lnTo>
                  <a:cubicBezTo>
                    <a:pt x="1067887" y="1151019"/>
                    <a:pt x="1057628" y="1175788"/>
                    <a:pt x="1039365" y="1194050"/>
                  </a:cubicBezTo>
                  <a:cubicBezTo>
                    <a:pt x="1021103" y="1212312"/>
                    <a:pt x="996334" y="1222572"/>
                    <a:pt x="970508" y="1222572"/>
                  </a:cubicBezTo>
                  <a:lnTo>
                    <a:pt x="97379" y="1222572"/>
                  </a:lnTo>
                  <a:cubicBezTo>
                    <a:pt x="71553" y="1222572"/>
                    <a:pt x="46784" y="1212312"/>
                    <a:pt x="28522" y="1194050"/>
                  </a:cubicBezTo>
                  <a:cubicBezTo>
                    <a:pt x="10260" y="1175788"/>
                    <a:pt x="0" y="1151019"/>
                    <a:pt x="0" y="1125192"/>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19" name="TextBox 19"/>
            <p:cNvSpPr txBox="1"/>
            <p:nvPr/>
          </p:nvSpPr>
          <p:spPr>
            <a:xfrm>
              <a:off x="0" y="-47625"/>
              <a:ext cx="1067887" cy="1270197"/>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137114" y="42070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21" name="TextBox 21"/>
          <p:cNvSpPr txBox="1"/>
          <p:nvPr/>
        </p:nvSpPr>
        <p:spPr>
          <a:xfrm>
            <a:off x="1305755" y="3805990"/>
            <a:ext cx="2886142" cy="850900"/>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LIMITED AVAILABILITY</a:t>
            </a:r>
          </a:p>
        </p:txBody>
      </p:sp>
      <p:sp>
        <p:nvSpPr>
          <p:cNvPr id="22" name="TextBox 22"/>
          <p:cNvSpPr txBox="1"/>
          <p:nvPr/>
        </p:nvSpPr>
        <p:spPr>
          <a:xfrm>
            <a:off x="1137114" y="4852872"/>
            <a:ext cx="3223423" cy="2444750"/>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The availability and types of prerogative writs may vary from one jurisdiction to another. Some jurisdictions may have a more restricted use of these remedies.</a:t>
            </a:r>
          </a:p>
        </p:txBody>
      </p:sp>
      <p:grpSp>
        <p:nvGrpSpPr>
          <p:cNvPr id="23" name="Group 23"/>
          <p:cNvGrpSpPr/>
          <p:nvPr/>
        </p:nvGrpSpPr>
        <p:grpSpPr>
          <a:xfrm>
            <a:off x="9467850" y="3436043"/>
            <a:ext cx="4054634" cy="4794351"/>
            <a:chOff x="0" y="0"/>
            <a:chExt cx="1067887" cy="1262710"/>
          </a:xfrm>
        </p:grpSpPr>
        <p:sp>
          <p:nvSpPr>
            <p:cNvPr id="24" name="Freeform 24"/>
            <p:cNvSpPr/>
            <p:nvPr/>
          </p:nvSpPr>
          <p:spPr>
            <a:xfrm>
              <a:off x="0" y="0"/>
              <a:ext cx="1067887" cy="1262710"/>
            </a:xfrm>
            <a:custGeom>
              <a:avLst/>
              <a:gdLst/>
              <a:ahLst/>
              <a:cxnLst/>
              <a:rect l="l" t="t" r="r" b="b"/>
              <a:pathLst>
                <a:path w="1067887" h="1262710">
                  <a:moveTo>
                    <a:pt x="97379" y="0"/>
                  </a:moveTo>
                  <a:lnTo>
                    <a:pt x="970508" y="0"/>
                  </a:lnTo>
                  <a:cubicBezTo>
                    <a:pt x="996334" y="0"/>
                    <a:pt x="1021103" y="10260"/>
                    <a:pt x="1039365" y="28522"/>
                  </a:cubicBezTo>
                  <a:cubicBezTo>
                    <a:pt x="1057628" y="46784"/>
                    <a:pt x="1067887" y="71553"/>
                    <a:pt x="1067887" y="97379"/>
                  </a:cubicBezTo>
                  <a:lnTo>
                    <a:pt x="1067887" y="1165330"/>
                  </a:lnTo>
                  <a:cubicBezTo>
                    <a:pt x="1067887" y="1191157"/>
                    <a:pt x="1057628" y="1215926"/>
                    <a:pt x="1039365" y="1234188"/>
                  </a:cubicBezTo>
                  <a:cubicBezTo>
                    <a:pt x="1021103" y="1252450"/>
                    <a:pt x="996334" y="1262710"/>
                    <a:pt x="970508" y="1262710"/>
                  </a:cubicBezTo>
                  <a:lnTo>
                    <a:pt x="97379" y="1262710"/>
                  </a:lnTo>
                  <a:cubicBezTo>
                    <a:pt x="71553" y="1262710"/>
                    <a:pt x="46784" y="1252450"/>
                    <a:pt x="28522" y="1234188"/>
                  </a:cubicBezTo>
                  <a:cubicBezTo>
                    <a:pt x="10260" y="1215926"/>
                    <a:pt x="0" y="1191157"/>
                    <a:pt x="0" y="1165330"/>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25" name="TextBox 25"/>
            <p:cNvSpPr txBox="1"/>
            <p:nvPr/>
          </p:nvSpPr>
          <p:spPr>
            <a:xfrm>
              <a:off x="0" y="-47625"/>
              <a:ext cx="1067887" cy="1310335"/>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9893616" y="40546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27" name="TextBox 27"/>
          <p:cNvSpPr txBox="1"/>
          <p:nvPr/>
        </p:nvSpPr>
        <p:spPr>
          <a:xfrm>
            <a:off x="10062257" y="3653590"/>
            <a:ext cx="2876617" cy="850900"/>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ENCOURAGING NEGOTIATION</a:t>
            </a:r>
          </a:p>
        </p:txBody>
      </p:sp>
      <p:sp>
        <p:nvSpPr>
          <p:cNvPr id="28" name="TextBox 28"/>
          <p:cNvSpPr txBox="1"/>
          <p:nvPr/>
        </p:nvSpPr>
        <p:spPr>
          <a:xfrm>
            <a:off x="9877425" y="4628315"/>
            <a:ext cx="3223423" cy="3502025"/>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Negotiation and communication with government agencies or officials can often resolve issues without resorting to prerogative writs. These alternative dispute resolution methods should be explored first.</a:t>
            </a:r>
          </a:p>
        </p:txBody>
      </p:sp>
      <p:grpSp>
        <p:nvGrpSpPr>
          <p:cNvPr id="29" name="Group 29"/>
          <p:cNvGrpSpPr/>
          <p:nvPr/>
        </p:nvGrpSpPr>
        <p:grpSpPr>
          <a:xfrm>
            <a:off x="13846334" y="3436043"/>
            <a:ext cx="4054634" cy="4794351"/>
            <a:chOff x="0" y="0"/>
            <a:chExt cx="1067887" cy="1262710"/>
          </a:xfrm>
        </p:grpSpPr>
        <p:sp>
          <p:nvSpPr>
            <p:cNvPr id="30" name="Freeform 30"/>
            <p:cNvSpPr/>
            <p:nvPr/>
          </p:nvSpPr>
          <p:spPr>
            <a:xfrm>
              <a:off x="0" y="0"/>
              <a:ext cx="1067887" cy="1262710"/>
            </a:xfrm>
            <a:custGeom>
              <a:avLst/>
              <a:gdLst/>
              <a:ahLst/>
              <a:cxnLst/>
              <a:rect l="l" t="t" r="r" b="b"/>
              <a:pathLst>
                <a:path w="1067887" h="1262710">
                  <a:moveTo>
                    <a:pt x="97379" y="0"/>
                  </a:moveTo>
                  <a:lnTo>
                    <a:pt x="970508" y="0"/>
                  </a:lnTo>
                  <a:cubicBezTo>
                    <a:pt x="996334" y="0"/>
                    <a:pt x="1021103" y="10260"/>
                    <a:pt x="1039365" y="28522"/>
                  </a:cubicBezTo>
                  <a:cubicBezTo>
                    <a:pt x="1057628" y="46784"/>
                    <a:pt x="1067887" y="71553"/>
                    <a:pt x="1067887" y="97379"/>
                  </a:cubicBezTo>
                  <a:lnTo>
                    <a:pt x="1067887" y="1165330"/>
                  </a:lnTo>
                  <a:cubicBezTo>
                    <a:pt x="1067887" y="1191157"/>
                    <a:pt x="1057628" y="1215926"/>
                    <a:pt x="1039365" y="1234188"/>
                  </a:cubicBezTo>
                  <a:cubicBezTo>
                    <a:pt x="1021103" y="1252450"/>
                    <a:pt x="996334" y="1262710"/>
                    <a:pt x="970508" y="1262710"/>
                  </a:cubicBezTo>
                  <a:lnTo>
                    <a:pt x="97379" y="1262710"/>
                  </a:lnTo>
                  <a:cubicBezTo>
                    <a:pt x="71553" y="1262710"/>
                    <a:pt x="46784" y="1252450"/>
                    <a:pt x="28522" y="1234188"/>
                  </a:cubicBezTo>
                  <a:cubicBezTo>
                    <a:pt x="10260" y="1215926"/>
                    <a:pt x="0" y="1191157"/>
                    <a:pt x="0" y="1165330"/>
                  </a:cubicBezTo>
                  <a:lnTo>
                    <a:pt x="0" y="97379"/>
                  </a:lnTo>
                  <a:cubicBezTo>
                    <a:pt x="0" y="71553"/>
                    <a:pt x="10260" y="46784"/>
                    <a:pt x="28522" y="28522"/>
                  </a:cubicBezTo>
                  <a:cubicBezTo>
                    <a:pt x="46784" y="10260"/>
                    <a:pt x="71553" y="0"/>
                    <a:pt x="97379" y="0"/>
                  </a:cubicBezTo>
                  <a:close/>
                </a:path>
              </a:pathLst>
            </a:custGeom>
            <a:solidFill>
              <a:srgbClr val="EAEAEA"/>
            </a:solidFill>
          </p:spPr>
          <p:txBody>
            <a:bodyPr/>
            <a:lstStyle/>
            <a:p>
              <a:endParaRPr lang="en-IN"/>
            </a:p>
          </p:txBody>
        </p:sp>
        <p:sp>
          <p:nvSpPr>
            <p:cNvPr id="31" name="TextBox 31"/>
            <p:cNvSpPr txBox="1"/>
            <p:nvPr/>
          </p:nvSpPr>
          <p:spPr>
            <a:xfrm>
              <a:off x="0" y="-47625"/>
              <a:ext cx="1067887" cy="1310335"/>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14272100" y="4054616"/>
            <a:ext cx="3223423" cy="365661"/>
          </a:xfrm>
          <a:prstGeom prst="rect">
            <a:avLst/>
          </a:prstGeom>
        </p:spPr>
        <p:txBody>
          <a:bodyPr lIns="0" tIns="0" rIns="0" bIns="0" rtlCol="0" anchor="t">
            <a:spAutoFit/>
          </a:bodyPr>
          <a:lstStyle/>
          <a:p>
            <a:pPr algn="ctr">
              <a:lnSpc>
                <a:spcPts val="2945"/>
              </a:lnSpc>
              <a:spcBef>
                <a:spcPct val="0"/>
              </a:spcBef>
            </a:pPr>
            <a:endParaRPr/>
          </a:p>
        </p:txBody>
      </p:sp>
      <p:sp>
        <p:nvSpPr>
          <p:cNvPr id="33" name="TextBox 33"/>
          <p:cNvSpPr txBox="1"/>
          <p:nvPr/>
        </p:nvSpPr>
        <p:spPr>
          <a:xfrm>
            <a:off x="14440741" y="3653590"/>
            <a:ext cx="2876617" cy="850900"/>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Laila Bold"/>
              </a:rPr>
              <a:t>NON-INTERFERENCE</a:t>
            </a:r>
          </a:p>
        </p:txBody>
      </p:sp>
      <p:sp>
        <p:nvSpPr>
          <p:cNvPr id="34" name="TextBox 34"/>
          <p:cNvSpPr txBox="1"/>
          <p:nvPr/>
        </p:nvSpPr>
        <p:spPr>
          <a:xfrm>
            <a:off x="14255909" y="4686184"/>
            <a:ext cx="3223423" cy="3502025"/>
          </a:xfrm>
          <a:prstGeom prst="rect">
            <a:avLst/>
          </a:prstGeom>
        </p:spPr>
        <p:txBody>
          <a:bodyPr lIns="0" tIns="0" rIns="0" bIns="0" rtlCol="0" anchor="t">
            <a:spAutoFit/>
          </a:bodyPr>
          <a:lstStyle/>
          <a:p>
            <a:pPr algn="ctr">
              <a:lnSpc>
                <a:spcPts val="2799"/>
              </a:lnSpc>
              <a:spcBef>
                <a:spcPct val="0"/>
              </a:spcBef>
            </a:pPr>
            <a:r>
              <a:rPr lang="en-US" sz="1999">
                <a:solidFill>
                  <a:srgbClr val="000000"/>
                </a:solidFill>
                <a:latin typeface="Laila Bold"/>
              </a:rPr>
              <a:t>Prerogative writs aren't meant to stifle a government official's ability to make discretionary policy decisions. Unless there is an obvious and major legal error, courts are often unwilling to review such rulings.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0" y="6709456"/>
            <a:ext cx="18288000" cy="4209956"/>
            <a:chOff x="0" y="0"/>
            <a:chExt cx="4816593" cy="1108795"/>
          </a:xfrm>
        </p:grpSpPr>
        <p:sp>
          <p:nvSpPr>
            <p:cNvPr id="4" name="Freeform 4"/>
            <p:cNvSpPr/>
            <p:nvPr/>
          </p:nvSpPr>
          <p:spPr>
            <a:xfrm>
              <a:off x="0" y="0"/>
              <a:ext cx="4816592" cy="1108795"/>
            </a:xfrm>
            <a:custGeom>
              <a:avLst/>
              <a:gdLst/>
              <a:ahLst/>
              <a:cxnLst/>
              <a:rect l="l" t="t" r="r" b="b"/>
              <a:pathLst>
                <a:path w="4816592" h="1108795">
                  <a:moveTo>
                    <a:pt x="21590" y="0"/>
                  </a:moveTo>
                  <a:lnTo>
                    <a:pt x="4795002" y="0"/>
                  </a:lnTo>
                  <a:cubicBezTo>
                    <a:pt x="4800728" y="0"/>
                    <a:pt x="4806220" y="2275"/>
                    <a:pt x="4810269" y="6324"/>
                  </a:cubicBezTo>
                  <a:cubicBezTo>
                    <a:pt x="4814318" y="10372"/>
                    <a:pt x="4816592" y="15864"/>
                    <a:pt x="4816592" y="21590"/>
                  </a:cubicBezTo>
                  <a:lnTo>
                    <a:pt x="4816592" y="1087205"/>
                  </a:lnTo>
                  <a:cubicBezTo>
                    <a:pt x="4816592" y="1099129"/>
                    <a:pt x="4806926" y="1108795"/>
                    <a:pt x="4795002" y="1108795"/>
                  </a:cubicBezTo>
                  <a:lnTo>
                    <a:pt x="21590" y="1108795"/>
                  </a:lnTo>
                  <a:cubicBezTo>
                    <a:pt x="15864" y="1108795"/>
                    <a:pt x="10372" y="1106520"/>
                    <a:pt x="6324" y="1102471"/>
                  </a:cubicBezTo>
                  <a:cubicBezTo>
                    <a:pt x="2275" y="1098422"/>
                    <a:pt x="0" y="1092931"/>
                    <a:pt x="0" y="1087205"/>
                  </a:cubicBezTo>
                  <a:lnTo>
                    <a:pt x="0" y="21590"/>
                  </a:lnTo>
                  <a:cubicBezTo>
                    <a:pt x="0" y="9666"/>
                    <a:pt x="9666" y="0"/>
                    <a:pt x="2159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0" y="-47625"/>
              <a:ext cx="4816593" cy="115642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20518" y="3904038"/>
            <a:ext cx="5657850" cy="56578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2358578" y="3780705"/>
            <a:ext cx="5657850" cy="565785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510299" y="3960960"/>
            <a:ext cx="5297340" cy="529734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538833" y="3837628"/>
            <a:ext cx="5297340" cy="529734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2685124" y="4646660"/>
            <a:ext cx="928640" cy="993681"/>
          </a:xfrm>
          <a:custGeom>
            <a:avLst/>
            <a:gdLst/>
            <a:ahLst/>
            <a:cxnLst/>
            <a:rect l="l" t="t" r="r" b="b"/>
            <a:pathLst>
              <a:path w="928640" h="993681">
                <a:moveTo>
                  <a:pt x="0" y="0"/>
                </a:moveTo>
                <a:lnTo>
                  <a:pt x="928639" y="0"/>
                </a:lnTo>
                <a:lnTo>
                  <a:pt x="928639" y="993680"/>
                </a:lnTo>
                <a:lnTo>
                  <a:pt x="0" y="9936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9" name="Freeform 19"/>
          <p:cNvSpPr/>
          <p:nvPr/>
        </p:nvSpPr>
        <p:spPr>
          <a:xfrm>
            <a:off x="14778287" y="4523327"/>
            <a:ext cx="818432" cy="993681"/>
          </a:xfrm>
          <a:custGeom>
            <a:avLst/>
            <a:gdLst/>
            <a:ahLst/>
            <a:cxnLst/>
            <a:rect l="l" t="t" r="r" b="b"/>
            <a:pathLst>
              <a:path w="818432" h="993681">
                <a:moveTo>
                  <a:pt x="0" y="0"/>
                </a:moveTo>
                <a:lnTo>
                  <a:pt x="818432" y="0"/>
                </a:lnTo>
                <a:lnTo>
                  <a:pt x="818432" y="993681"/>
                </a:lnTo>
                <a:lnTo>
                  <a:pt x="0" y="99368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0" name="TextBox 20"/>
          <p:cNvSpPr txBox="1"/>
          <p:nvPr/>
        </p:nvSpPr>
        <p:spPr>
          <a:xfrm>
            <a:off x="4987614" y="1688477"/>
            <a:ext cx="8312773" cy="863600"/>
          </a:xfrm>
          <a:prstGeom prst="rect">
            <a:avLst/>
          </a:prstGeom>
        </p:spPr>
        <p:txBody>
          <a:bodyPr lIns="0" tIns="0" rIns="0" bIns="0" rtlCol="0" anchor="t">
            <a:spAutoFit/>
          </a:bodyPr>
          <a:lstStyle/>
          <a:p>
            <a:pPr algn="ctr">
              <a:lnSpc>
                <a:spcPts val="7000"/>
              </a:lnSpc>
              <a:spcBef>
                <a:spcPct val="0"/>
              </a:spcBef>
            </a:pPr>
            <a:r>
              <a:rPr lang="en-US" sz="5000">
                <a:solidFill>
                  <a:srgbClr val="004AAD"/>
                </a:solidFill>
                <a:latin typeface="Laila Bold"/>
              </a:rPr>
              <a:t>CONCLUSION</a:t>
            </a:r>
          </a:p>
        </p:txBody>
      </p:sp>
      <p:sp>
        <p:nvSpPr>
          <p:cNvPr id="21" name="TextBox 21"/>
          <p:cNvSpPr txBox="1"/>
          <p:nvPr/>
        </p:nvSpPr>
        <p:spPr>
          <a:xfrm>
            <a:off x="1179512" y="5785400"/>
            <a:ext cx="3958914" cy="3449955"/>
          </a:xfrm>
          <a:prstGeom prst="rect">
            <a:avLst/>
          </a:prstGeom>
        </p:spPr>
        <p:txBody>
          <a:bodyPr lIns="0" tIns="0" rIns="0" bIns="0" rtlCol="0" anchor="t">
            <a:spAutoFit/>
          </a:bodyPr>
          <a:lstStyle/>
          <a:p>
            <a:pPr algn="ctr">
              <a:lnSpc>
                <a:spcPts val="2520"/>
              </a:lnSpc>
            </a:pPr>
            <a:r>
              <a:rPr lang="en-US" sz="1800">
                <a:solidFill>
                  <a:srgbClr val="000000"/>
                </a:solidFill>
                <a:latin typeface="Laila Bold"/>
              </a:rPr>
              <a:t>Prerogative writs play a crucial role in upholding the principles of the rule of law and ensuring government accountability. They serve as a legal mechanism to hold government authorities and officials accountable for their actions, ensuring they act within the bounds of their legal authority.</a:t>
            </a:r>
          </a:p>
          <a:p>
            <a:pPr algn="ctr">
              <a:lnSpc>
                <a:spcPts val="2520"/>
              </a:lnSpc>
              <a:spcBef>
                <a:spcPct val="0"/>
              </a:spcBef>
            </a:pPr>
            <a:endParaRPr lang="en-US" sz="1800">
              <a:solidFill>
                <a:srgbClr val="000000"/>
              </a:solidFill>
              <a:latin typeface="Laila Bold"/>
            </a:endParaRPr>
          </a:p>
        </p:txBody>
      </p:sp>
      <p:sp>
        <p:nvSpPr>
          <p:cNvPr id="22" name="TextBox 22"/>
          <p:cNvSpPr txBox="1"/>
          <p:nvPr/>
        </p:nvSpPr>
        <p:spPr>
          <a:xfrm>
            <a:off x="13217571" y="5723555"/>
            <a:ext cx="3958914" cy="187833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Laila Bold"/>
              </a:rPr>
              <a:t>Prerogative writs are a cornerstone of the legal system, promoting the rule of law and safeguarding citizens' rights by maintaining government accountability.</a:t>
            </a:r>
          </a:p>
        </p:txBody>
      </p:sp>
      <p:grpSp>
        <p:nvGrpSpPr>
          <p:cNvPr id="23" name="Group 23"/>
          <p:cNvGrpSpPr/>
          <p:nvPr/>
        </p:nvGrpSpPr>
        <p:grpSpPr>
          <a:xfrm>
            <a:off x="6338778" y="3904038"/>
            <a:ext cx="5657850" cy="5657850"/>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6519033" y="3960960"/>
            <a:ext cx="5297340" cy="529734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9" name="Freeform 29"/>
          <p:cNvSpPr/>
          <p:nvPr/>
        </p:nvSpPr>
        <p:spPr>
          <a:xfrm>
            <a:off x="8758487" y="4646660"/>
            <a:ext cx="818432" cy="993681"/>
          </a:xfrm>
          <a:custGeom>
            <a:avLst/>
            <a:gdLst/>
            <a:ahLst/>
            <a:cxnLst/>
            <a:rect l="l" t="t" r="r" b="b"/>
            <a:pathLst>
              <a:path w="818432" h="993681">
                <a:moveTo>
                  <a:pt x="0" y="0"/>
                </a:moveTo>
                <a:lnTo>
                  <a:pt x="818432" y="0"/>
                </a:lnTo>
                <a:lnTo>
                  <a:pt x="818432" y="993680"/>
                </a:lnTo>
                <a:lnTo>
                  <a:pt x="0" y="9936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30" name="TextBox 30"/>
          <p:cNvSpPr txBox="1"/>
          <p:nvPr/>
        </p:nvSpPr>
        <p:spPr>
          <a:xfrm>
            <a:off x="7188246" y="5785400"/>
            <a:ext cx="3958914" cy="3135630"/>
          </a:xfrm>
          <a:prstGeom prst="rect">
            <a:avLst/>
          </a:prstGeom>
        </p:spPr>
        <p:txBody>
          <a:bodyPr lIns="0" tIns="0" rIns="0" bIns="0" rtlCol="0" anchor="t">
            <a:spAutoFit/>
          </a:bodyPr>
          <a:lstStyle/>
          <a:p>
            <a:pPr algn="ctr">
              <a:lnSpc>
                <a:spcPts val="2520"/>
              </a:lnSpc>
            </a:pPr>
            <a:r>
              <a:rPr lang="en-US" sz="1800">
                <a:solidFill>
                  <a:srgbClr val="000000"/>
                </a:solidFill>
                <a:latin typeface="Laila Bold"/>
              </a:rPr>
              <a:t>Prerogative writs help prevent abuse of power and protect individual rights and liberties.</a:t>
            </a:r>
          </a:p>
          <a:p>
            <a:pPr algn="ctr">
              <a:lnSpc>
                <a:spcPts val="2520"/>
              </a:lnSpc>
            </a:pPr>
            <a:r>
              <a:rPr lang="en-US" sz="1800">
                <a:solidFill>
                  <a:srgbClr val="000000"/>
                </a:solidFill>
                <a:latin typeface="Laila Bold"/>
              </a:rPr>
              <a:t>They provide a check on administrative discretion, ensuring that government decisions are made in accordance with established legal procedures and standards.</a:t>
            </a:r>
          </a:p>
          <a:p>
            <a:pPr algn="ctr">
              <a:lnSpc>
                <a:spcPts val="2520"/>
              </a:lnSpc>
              <a:spcBef>
                <a:spcPct val="0"/>
              </a:spcBef>
            </a:pPr>
            <a:endParaRPr lang="en-US" sz="1800">
              <a:solidFill>
                <a:srgbClr val="000000"/>
              </a:solidFill>
              <a:latin typeface="Laila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700" b="-4700"/>
            </a:stretch>
          </a:blipFill>
        </p:spPr>
        <p:txBody>
          <a:bodyPr/>
          <a:lstStyle/>
          <a:p>
            <a:endParaRPr lang="en-IN"/>
          </a:p>
        </p:txBody>
      </p:sp>
      <p:grpSp>
        <p:nvGrpSpPr>
          <p:cNvPr id="3" name="Group 3"/>
          <p:cNvGrpSpPr/>
          <p:nvPr/>
        </p:nvGrpSpPr>
        <p:grpSpPr>
          <a:xfrm>
            <a:off x="0" y="3334811"/>
            <a:ext cx="18288000" cy="3357606"/>
            <a:chOff x="0" y="0"/>
            <a:chExt cx="4816593" cy="884308"/>
          </a:xfrm>
        </p:grpSpPr>
        <p:sp>
          <p:nvSpPr>
            <p:cNvPr id="4" name="Freeform 4"/>
            <p:cNvSpPr/>
            <p:nvPr/>
          </p:nvSpPr>
          <p:spPr>
            <a:xfrm>
              <a:off x="0" y="0"/>
              <a:ext cx="4816592" cy="884308"/>
            </a:xfrm>
            <a:custGeom>
              <a:avLst/>
              <a:gdLst/>
              <a:ahLst/>
              <a:cxnLst/>
              <a:rect l="l" t="t" r="r" b="b"/>
              <a:pathLst>
                <a:path w="4816592" h="884308">
                  <a:moveTo>
                    <a:pt x="0" y="0"/>
                  </a:moveTo>
                  <a:lnTo>
                    <a:pt x="4816592" y="0"/>
                  </a:lnTo>
                  <a:lnTo>
                    <a:pt x="4816592" y="884308"/>
                  </a:lnTo>
                  <a:lnTo>
                    <a:pt x="0" y="884308"/>
                  </a:lnTo>
                  <a:close/>
                </a:path>
              </a:pathLst>
            </a:custGeom>
            <a:gradFill rotWithShape="1">
              <a:gsLst>
                <a:gs pos="0">
                  <a:srgbClr val="000000">
                    <a:alpha val="66000"/>
                  </a:srgbClr>
                </a:gs>
                <a:gs pos="100000">
                  <a:srgbClr val="3533CD">
                    <a:alpha val="66000"/>
                  </a:srgbClr>
                </a:gs>
              </a:gsLst>
              <a:lin ang="0"/>
            </a:gradFill>
          </p:spPr>
          <p:txBody>
            <a:bodyPr/>
            <a:lstStyle/>
            <a:p>
              <a:endParaRPr lang="en-IN"/>
            </a:p>
          </p:txBody>
        </p:sp>
        <p:sp>
          <p:nvSpPr>
            <p:cNvPr id="5" name="TextBox 5"/>
            <p:cNvSpPr txBox="1"/>
            <p:nvPr/>
          </p:nvSpPr>
          <p:spPr>
            <a:xfrm>
              <a:off x="0" y="-47625"/>
              <a:ext cx="4816593" cy="9319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008157" y="4584456"/>
            <a:ext cx="12271686" cy="1009967"/>
          </a:xfrm>
          <a:prstGeom prst="rect">
            <a:avLst/>
          </a:prstGeom>
        </p:spPr>
        <p:txBody>
          <a:bodyPr lIns="0" tIns="0" rIns="0" bIns="0" rtlCol="0" anchor="t">
            <a:spAutoFit/>
          </a:bodyPr>
          <a:lstStyle/>
          <a:p>
            <a:pPr algn="ctr">
              <a:lnSpc>
                <a:spcPts val="8382"/>
              </a:lnSpc>
              <a:spcBef>
                <a:spcPct val="0"/>
              </a:spcBef>
            </a:pPr>
            <a:r>
              <a:rPr lang="en-US" sz="5987">
                <a:solidFill>
                  <a:srgbClr val="C8E5FD"/>
                </a:solidFill>
                <a:latin typeface="Laila Bold"/>
              </a:rPr>
              <a:t>THANK YOU !</a:t>
            </a:r>
          </a:p>
        </p:txBody>
      </p:sp>
      <p:grpSp>
        <p:nvGrpSpPr>
          <p:cNvPr id="7" name="Group 7"/>
          <p:cNvGrpSpPr/>
          <p:nvPr/>
        </p:nvGrpSpPr>
        <p:grpSpPr>
          <a:xfrm>
            <a:off x="0" y="-282568"/>
            <a:ext cx="18288000" cy="3617379"/>
            <a:chOff x="0" y="0"/>
            <a:chExt cx="4816593" cy="952725"/>
          </a:xfrm>
        </p:grpSpPr>
        <p:sp>
          <p:nvSpPr>
            <p:cNvPr id="8" name="Freeform 8"/>
            <p:cNvSpPr/>
            <p:nvPr/>
          </p:nvSpPr>
          <p:spPr>
            <a:xfrm>
              <a:off x="0" y="0"/>
              <a:ext cx="4816592" cy="952725"/>
            </a:xfrm>
            <a:custGeom>
              <a:avLst/>
              <a:gdLst/>
              <a:ahLst/>
              <a:cxnLst/>
              <a:rect l="l" t="t" r="r" b="b"/>
              <a:pathLst>
                <a:path w="4816592" h="952725">
                  <a:moveTo>
                    <a:pt x="0" y="0"/>
                  </a:moveTo>
                  <a:lnTo>
                    <a:pt x="4816592" y="0"/>
                  </a:lnTo>
                  <a:lnTo>
                    <a:pt x="4816592" y="952725"/>
                  </a:lnTo>
                  <a:lnTo>
                    <a:pt x="0" y="952725"/>
                  </a:lnTo>
                  <a:close/>
                </a:path>
              </a:pathLst>
            </a:custGeom>
            <a:gradFill rotWithShape="1">
              <a:gsLst>
                <a:gs pos="0">
                  <a:srgbClr val="000000">
                    <a:alpha val="29000"/>
                  </a:srgbClr>
                </a:gs>
                <a:gs pos="100000">
                  <a:srgbClr val="3533CD">
                    <a:alpha val="29000"/>
                  </a:srgbClr>
                </a:gs>
              </a:gsLst>
              <a:lin ang="0"/>
            </a:gradFill>
            <a:ln cap="sq">
              <a:noFill/>
              <a:prstDash val="lgDash"/>
              <a:miter/>
            </a:ln>
          </p:spPr>
          <p:txBody>
            <a:bodyPr/>
            <a:lstStyle/>
            <a:p>
              <a:endParaRPr lang="en-IN"/>
            </a:p>
          </p:txBody>
        </p:sp>
        <p:sp>
          <p:nvSpPr>
            <p:cNvPr id="9" name="TextBox 9"/>
            <p:cNvSpPr txBox="1"/>
            <p:nvPr/>
          </p:nvSpPr>
          <p:spPr>
            <a:xfrm>
              <a:off x="0" y="-47625"/>
              <a:ext cx="4816593" cy="100035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6692417"/>
            <a:ext cx="18288000" cy="3877151"/>
            <a:chOff x="0" y="0"/>
            <a:chExt cx="4816593" cy="1021143"/>
          </a:xfrm>
        </p:grpSpPr>
        <p:sp>
          <p:nvSpPr>
            <p:cNvPr id="11" name="Freeform 11"/>
            <p:cNvSpPr/>
            <p:nvPr/>
          </p:nvSpPr>
          <p:spPr>
            <a:xfrm>
              <a:off x="0" y="0"/>
              <a:ext cx="4816592" cy="1021143"/>
            </a:xfrm>
            <a:custGeom>
              <a:avLst/>
              <a:gdLst/>
              <a:ahLst/>
              <a:cxnLst/>
              <a:rect l="l" t="t" r="r" b="b"/>
              <a:pathLst>
                <a:path w="4816592" h="1021143">
                  <a:moveTo>
                    <a:pt x="0" y="0"/>
                  </a:moveTo>
                  <a:lnTo>
                    <a:pt x="4816592" y="0"/>
                  </a:lnTo>
                  <a:lnTo>
                    <a:pt x="4816592" y="1021143"/>
                  </a:lnTo>
                  <a:lnTo>
                    <a:pt x="0" y="1021143"/>
                  </a:lnTo>
                  <a:close/>
                </a:path>
              </a:pathLst>
            </a:custGeom>
            <a:solidFill>
              <a:srgbClr val="004AAD">
                <a:alpha val="35686"/>
              </a:srgbClr>
            </a:solidFill>
          </p:spPr>
          <p:txBody>
            <a:bodyPr/>
            <a:lstStyle/>
            <a:p>
              <a:endParaRPr lang="en-IN"/>
            </a:p>
          </p:txBody>
        </p:sp>
        <p:sp>
          <p:nvSpPr>
            <p:cNvPr id="12" name="TextBox 12"/>
            <p:cNvSpPr txBox="1"/>
            <p:nvPr/>
          </p:nvSpPr>
          <p:spPr>
            <a:xfrm>
              <a:off x="0" y="-47625"/>
              <a:ext cx="4816593" cy="1068768"/>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extBox 3"/>
          <p:cNvSpPr txBox="1"/>
          <p:nvPr/>
        </p:nvSpPr>
        <p:spPr>
          <a:xfrm>
            <a:off x="206407" y="530617"/>
            <a:ext cx="5849287" cy="752475"/>
          </a:xfrm>
          <a:prstGeom prst="rect">
            <a:avLst/>
          </a:prstGeom>
        </p:spPr>
        <p:txBody>
          <a:bodyPr lIns="0" tIns="0" rIns="0" bIns="0" rtlCol="0" anchor="t">
            <a:spAutoFit/>
          </a:bodyPr>
          <a:lstStyle/>
          <a:p>
            <a:pPr>
              <a:lnSpc>
                <a:spcPts val="6299"/>
              </a:lnSpc>
              <a:spcBef>
                <a:spcPct val="0"/>
              </a:spcBef>
            </a:pPr>
            <a:r>
              <a:rPr lang="en-US" sz="4499">
                <a:solidFill>
                  <a:srgbClr val="004AAD"/>
                </a:solidFill>
                <a:latin typeface="Laila Bold"/>
              </a:rPr>
              <a:t>CONTENTS</a:t>
            </a:r>
          </a:p>
        </p:txBody>
      </p:sp>
      <p:grpSp>
        <p:nvGrpSpPr>
          <p:cNvPr id="4" name="Group 4"/>
          <p:cNvGrpSpPr/>
          <p:nvPr/>
        </p:nvGrpSpPr>
        <p:grpSpPr>
          <a:xfrm>
            <a:off x="13788379" y="-2057400"/>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8436319"/>
            <a:ext cx="7811345" cy="1086564"/>
            <a:chOff x="0" y="0"/>
            <a:chExt cx="2057309" cy="286173"/>
          </a:xfrm>
        </p:grpSpPr>
        <p:sp>
          <p:nvSpPr>
            <p:cNvPr id="8" name="Freeform 8"/>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9" name="TextBox 9"/>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4205791"/>
            <a:ext cx="7811345" cy="1086564"/>
            <a:chOff x="0" y="0"/>
            <a:chExt cx="2057309" cy="286173"/>
          </a:xfrm>
        </p:grpSpPr>
        <p:sp>
          <p:nvSpPr>
            <p:cNvPr id="11" name="Freeform 11"/>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2" name="TextBox 12"/>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6368680"/>
            <a:ext cx="7811345" cy="1086564"/>
            <a:chOff x="0" y="0"/>
            <a:chExt cx="2057309" cy="286173"/>
          </a:xfrm>
        </p:grpSpPr>
        <p:sp>
          <p:nvSpPr>
            <p:cNvPr id="14" name="Freeform 14"/>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5" name="TextBox 15"/>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206407" y="8693494"/>
            <a:ext cx="7285857"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eague Spartan"/>
              </a:rPr>
              <a:t> PROCEDURE</a:t>
            </a:r>
          </a:p>
        </p:txBody>
      </p:sp>
      <p:sp>
        <p:nvSpPr>
          <p:cNvPr id="17" name="TextBox 17"/>
          <p:cNvSpPr txBox="1"/>
          <p:nvPr/>
        </p:nvSpPr>
        <p:spPr>
          <a:xfrm>
            <a:off x="206407" y="6616687"/>
            <a:ext cx="7285857"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 CONDITIONS FOR ISSUANCE</a:t>
            </a:r>
          </a:p>
        </p:txBody>
      </p:sp>
      <p:sp>
        <p:nvSpPr>
          <p:cNvPr id="18" name="TextBox 18"/>
          <p:cNvSpPr txBox="1"/>
          <p:nvPr/>
        </p:nvSpPr>
        <p:spPr>
          <a:xfrm>
            <a:off x="206407" y="4192968"/>
            <a:ext cx="7285857" cy="10572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TYPES &amp; PURPOSES OF PREROGATIVE WRITS</a:t>
            </a:r>
          </a:p>
        </p:txBody>
      </p:sp>
      <p:grpSp>
        <p:nvGrpSpPr>
          <p:cNvPr id="19" name="Group 19"/>
          <p:cNvGrpSpPr/>
          <p:nvPr/>
        </p:nvGrpSpPr>
        <p:grpSpPr>
          <a:xfrm>
            <a:off x="0" y="2444857"/>
            <a:ext cx="7811345" cy="1086564"/>
            <a:chOff x="0" y="0"/>
            <a:chExt cx="2057309" cy="286173"/>
          </a:xfrm>
        </p:grpSpPr>
        <p:sp>
          <p:nvSpPr>
            <p:cNvPr id="20" name="Freeform 20"/>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21" name="TextBox 21"/>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206407" y="2686411"/>
            <a:ext cx="7285857"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WHAT ARE PREROGATIVE WRITS ? </a:t>
            </a:r>
          </a:p>
        </p:txBody>
      </p:sp>
      <p:grpSp>
        <p:nvGrpSpPr>
          <p:cNvPr id="23" name="Group 23"/>
          <p:cNvGrpSpPr/>
          <p:nvPr/>
        </p:nvGrpSpPr>
        <p:grpSpPr>
          <a:xfrm>
            <a:off x="7492264" y="2352542"/>
            <a:ext cx="1271194" cy="127119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7685757" y="2503951"/>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1</a:t>
            </a:r>
          </a:p>
        </p:txBody>
      </p:sp>
      <p:grpSp>
        <p:nvGrpSpPr>
          <p:cNvPr id="27" name="Group 27"/>
          <p:cNvGrpSpPr/>
          <p:nvPr/>
        </p:nvGrpSpPr>
        <p:grpSpPr>
          <a:xfrm>
            <a:off x="7492264" y="4113476"/>
            <a:ext cx="1271194" cy="1271194"/>
            <a:chOff x="0" y="0"/>
            <a:chExt cx="1694926" cy="1694926"/>
          </a:xfrm>
        </p:grpSpPr>
        <p:grpSp>
          <p:nvGrpSpPr>
            <p:cNvPr id="28" name="Group 28"/>
            <p:cNvGrpSpPr/>
            <p:nvPr/>
          </p:nvGrpSpPr>
          <p:grpSpPr>
            <a:xfrm>
              <a:off x="0" y="0"/>
              <a:ext cx="1694926" cy="169492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257991" y="236804"/>
              <a:ext cx="1200079" cy="1116542"/>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2</a:t>
              </a:r>
            </a:p>
          </p:txBody>
        </p:sp>
      </p:grpSp>
      <p:grpSp>
        <p:nvGrpSpPr>
          <p:cNvPr id="32" name="Group 32"/>
          <p:cNvGrpSpPr/>
          <p:nvPr/>
        </p:nvGrpSpPr>
        <p:grpSpPr>
          <a:xfrm>
            <a:off x="7492264" y="6276365"/>
            <a:ext cx="1271194" cy="1271194"/>
            <a:chOff x="0" y="0"/>
            <a:chExt cx="1694926" cy="1694926"/>
          </a:xfrm>
        </p:grpSpPr>
        <p:grpSp>
          <p:nvGrpSpPr>
            <p:cNvPr id="33" name="Group 33"/>
            <p:cNvGrpSpPr/>
            <p:nvPr/>
          </p:nvGrpSpPr>
          <p:grpSpPr>
            <a:xfrm>
              <a:off x="0" y="0"/>
              <a:ext cx="1694926" cy="1694926"/>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57991" y="236804"/>
              <a:ext cx="1200079" cy="1116542"/>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3</a:t>
              </a:r>
            </a:p>
          </p:txBody>
        </p:sp>
      </p:grpSp>
      <p:grpSp>
        <p:nvGrpSpPr>
          <p:cNvPr id="37" name="Group 37"/>
          <p:cNvGrpSpPr/>
          <p:nvPr/>
        </p:nvGrpSpPr>
        <p:grpSpPr>
          <a:xfrm>
            <a:off x="7492264" y="8344004"/>
            <a:ext cx="1271194" cy="1271194"/>
            <a:chOff x="0" y="0"/>
            <a:chExt cx="1694926" cy="1694926"/>
          </a:xfrm>
        </p:grpSpPr>
        <p:grpSp>
          <p:nvGrpSpPr>
            <p:cNvPr id="38" name="Group 38"/>
            <p:cNvGrpSpPr/>
            <p:nvPr/>
          </p:nvGrpSpPr>
          <p:grpSpPr>
            <a:xfrm>
              <a:off x="0" y="0"/>
              <a:ext cx="1694926" cy="1694926"/>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40" name="TextBox 4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257991" y="236804"/>
              <a:ext cx="1200079" cy="1116542"/>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4</a:t>
              </a:r>
            </a:p>
          </p:txBody>
        </p:sp>
      </p:grpSp>
      <p:grpSp>
        <p:nvGrpSpPr>
          <p:cNvPr id="42" name="Group 42"/>
          <p:cNvGrpSpPr/>
          <p:nvPr/>
        </p:nvGrpSpPr>
        <p:grpSpPr>
          <a:xfrm>
            <a:off x="10476655" y="2444857"/>
            <a:ext cx="7811345" cy="1086564"/>
            <a:chOff x="0" y="0"/>
            <a:chExt cx="2057309" cy="286173"/>
          </a:xfrm>
        </p:grpSpPr>
        <p:sp>
          <p:nvSpPr>
            <p:cNvPr id="43" name="Freeform 43"/>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44" name="TextBox 44"/>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10870404" y="2686411"/>
            <a:ext cx="7270638"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 ROLE IN JUDICIAL REVIEW</a:t>
            </a:r>
          </a:p>
        </p:txBody>
      </p:sp>
      <p:grpSp>
        <p:nvGrpSpPr>
          <p:cNvPr id="46" name="Group 46"/>
          <p:cNvGrpSpPr/>
          <p:nvPr/>
        </p:nvGrpSpPr>
        <p:grpSpPr>
          <a:xfrm>
            <a:off x="9580418" y="2352542"/>
            <a:ext cx="1271194" cy="1271194"/>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48" name="TextBox 4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9" name="TextBox 49"/>
          <p:cNvSpPr txBox="1"/>
          <p:nvPr/>
        </p:nvSpPr>
        <p:spPr>
          <a:xfrm>
            <a:off x="9773911" y="2503951"/>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5</a:t>
            </a:r>
          </a:p>
        </p:txBody>
      </p:sp>
      <p:grpSp>
        <p:nvGrpSpPr>
          <p:cNvPr id="50" name="Group 50"/>
          <p:cNvGrpSpPr/>
          <p:nvPr/>
        </p:nvGrpSpPr>
        <p:grpSpPr>
          <a:xfrm>
            <a:off x="10532532" y="4211661"/>
            <a:ext cx="7811345" cy="1086564"/>
            <a:chOff x="0" y="0"/>
            <a:chExt cx="2057309" cy="286173"/>
          </a:xfrm>
        </p:grpSpPr>
        <p:sp>
          <p:nvSpPr>
            <p:cNvPr id="51" name="Freeform 51"/>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2" name="TextBox 52"/>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10851612" y="4453798"/>
            <a:ext cx="7289430"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HISTORICAL SIGNIFICANCE</a:t>
            </a:r>
          </a:p>
        </p:txBody>
      </p:sp>
      <p:grpSp>
        <p:nvGrpSpPr>
          <p:cNvPr id="54" name="Group 54"/>
          <p:cNvGrpSpPr/>
          <p:nvPr/>
        </p:nvGrpSpPr>
        <p:grpSpPr>
          <a:xfrm>
            <a:off x="9580418" y="4119346"/>
            <a:ext cx="1271194" cy="1271194"/>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56" name="TextBox 5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57" name="TextBox 57"/>
          <p:cNvSpPr txBox="1"/>
          <p:nvPr/>
        </p:nvSpPr>
        <p:spPr>
          <a:xfrm>
            <a:off x="9773911" y="4270755"/>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6</a:t>
            </a:r>
          </a:p>
        </p:txBody>
      </p:sp>
      <p:grpSp>
        <p:nvGrpSpPr>
          <p:cNvPr id="58" name="Group 58"/>
          <p:cNvGrpSpPr/>
          <p:nvPr/>
        </p:nvGrpSpPr>
        <p:grpSpPr>
          <a:xfrm>
            <a:off x="10600051" y="6368680"/>
            <a:ext cx="7811345" cy="1086564"/>
            <a:chOff x="0" y="0"/>
            <a:chExt cx="2057309" cy="286173"/>
          </a:xfrm>
        </p:grpSpPr>
        <p:sp>
          <p:nvSpPr>
            <p:cNvPr id="59" name="Freeform 59"/>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0" name="TextBox 60"/>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61" name="TextBox 61"/>
          <p:cNvSpPr txBox="1"/>
          <p:nvPr/>
        </p:nvSpPr>
        <p:spPr>
          <a:xfrm>
            <a:off x="10851612" y="6616687"/>
            <a:ext cx="7289430"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CONTEMPORARY APPLICATION</a:t>
            </a:r>
          </a:p>
        </p:txBody>
      </p:sp>
      <p:grpSp>
        <p:nvGrpSpPr>
          <p:cNvPr id="62" name="Group 62"/>
          <p:cNvGrpSpPr/>
          <p:nvPr/>
        </p:nvGrpSpPr>
        <p:grpSpPr>
          <a:xfrm>
            <a:off x="9580418" y="6276365"/>
            <a:ext cx="1271194" cy="1271194"/>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64" name="TextBox 6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5" name="TextBox 65"/>
          <p:cNvSpPr txBox="1"/>
          <p:nvPr/>
        </p:nvSpPr>
        <p:spPr>
          <a:xfrm>
            <a:off x="9773911" y="6427775"/>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7</a:t>
            </a:r>
          </a:p>
        </p:txBody>
      </p:sp>
      <p:grpSp>
        <p:nvGrpSpPr>
          <p:cNvPr id="66" name="Group 66"/>
          <p:cNvGrpSpPr/>
          <p:nvPr/>
        </p:nvGrpSpPr>
        <p:grpSpPr>
          <a:xfrm>
            <a:off x="7600950" y="9418474"/>
            <a:ext cx="3086100" cy="3086100"/>
            <a:chOff x="0" y="0"/>
            <a:chExt cx="812800" cy="812800"/>
          </a:xfrm>
        </p:grpSpPr>
        <p:sp>
          <p:nvSpPr>
            <p:cNvPr id="67" name="Freeform 6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8" name="TextBox 6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9" name="Group 69"/>
          <p:cNvGrpSpPr/>
          <p:nvPr/>
        </p:nvGrpSpPr>
        <p:grpSpPr>
          <a:xfrm>
            <a:off x="10476655" y="8423232"/>
            <a:ext cx="7811345" cy="1086564"/>
            <a:chOff x="0" y="0"/>
            <a:chExt cx="2057309" cy="286173"/>
          </a:xfrm>
        </p:grpSpPr>
        <p:sp>
          <p:nvSpPr>
            <p:cNvPr id="70" name="Freeform 70"/>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71" name="TextBox 71"/>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72" name="TextBox 72"/>
          <p:cNvSpPr txBox="1"/>
          <p:nvPr/>
        </p:nvSpPr>
        <p:spPr>
          <a:xfrm>
            <a:off x="10870404" y="8671239"/>
            <a:ext cx="7270638"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LIMITATIONS</a:t>
            </a:r>
          </a:p>
        </p:txBody>
      </p:sp>
      <p:grpSp>
        <p:nvGrpSpPr>
          <p:cNvPr id="73" name="Group 73"/>
          <p:cNvGrpSpPr/>
          <p:nvPr/>
        </p:nvGrpSpPr>
        <p:grpSpPr>
          <a:xfrm>
            <a:off x="9580418" y="8344004"/>
            <a:ext cx="1271194" cy="1271194"/>
            <a:chOff x="0" y="0"/>
            <a:chExt cx="812800" cy="812800"/>
          </a:xfrm>
        </p:grpSpPr>
        <p:sp>
          <p:nvSpPr>
            <p:cNvPr id="74" name="Freeform 7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75" name="TextBox 7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76" name="TextBox 76"/>
          <p:cNvSpPr txBox="1"/>
          <p:nvPr/>
        </p:nvSpPr>
        <p:spPr>
          <a:xfrm>
            <a:off x="9773911" y="8495414"/>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7600950" y="9434325"/>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88379" y="-2057400"/>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28700" y="952500"/>
            <a:ext cx="2631567" cy="606425"/>
          </a:xfrm>
          <a:prstGeom prst="rect">
            <a:avLst/>
          </a:prstGeom>
        </p:spPr>
        <p:txBody>
          <a:bodyPr lIns="0" tIns="0" rIns="0" bIns="0" rtlCol="0" anchor="t">
            <a:spAutoFit/>
          </a:bodyPr>
          <a:lstStyle/>
          <a:p>
            <a:pPr>
              <a:lnSpc>
                <a:spcPts val="4900"/>
              </a:lnSpc>
              <a:spcBef>
                <a:spcPct val="0"/>
              </a:spcBef>
            </a:pPr>
            <a:r>
              <a:rPr lang="en-US" sz="3500">
                <a:solidFill>
                  <a:srgbClr val="000000"/>
                </a:solidFill>
                <a:latin typeface="Laila Bold"/>
              </a:rPr>
              <a:t>WHAT ARE</a:t>
            </a:r>
          </a:p>
        </p:txBody>
      </p:sp>
      <p:sp>
        <p:nvSpPr>
          <p:cNvPr id="10" name="TextBox 10"/>
          <p:cNvSpPr txBox="1"/>
          <p:nvPr/>
        </p:nvSpPr>
        <p:spPr>
          <a:xfrm>
            <a:off x="1028700" y="1616054"/>
            <a:ext cx="7355490" cy="752475"/>
          </a:xfrm>
          <a:prstGeom prst="rect">
            <a:avLst/>
          </a:prstGeom>
        </p:spPr>
        <p:txBody>
          <a:bodyPr lIns="0" tIns="0" rIns="0" bIns="0" rtlCol="0" anchor="t">
            <a:spAutoFit/>
          </a:bodyPr>
          <a:lstStyle/>
          <a:p>
            <a:pPr>
              <a:lnSpc>
                <a:spcPts val="6299"/>
              </a:lnSpc>
              <a:spcBef>
                <a:spcPct val="0"/>
              </a:spcBef>
            </a:pPr>
            <a:r>
              <a:rPr lang="en-US" sz="4499">
                <a:solidFill>
                  <a:srgbClr val="004AAD"/>
                </a:solidFill>
                <a:latin typeface="Laila Bold"/>
              </a:rPr>
              <a:t>PREROGATIVE WRITS ?</a:t>
            </a:r>
          </a:p>
        </p:txBody>
      </p:sp>
      <p:sp>
        <p:nvSpPr>
          <p:cNvPr id="11" name="TextBox 11"/>
          <p:cNvSpPr txBox="1"/>
          <p:nvPr/>
        </p:nvSpPr>
        <p:spPr>
          <a:xfrm>
            <a:off x="1028700" y="2997179"/>
            <a:ext cx="16230600" cy="6109485"/>
          </a:xfrm>
          <a:prstGeom prst="rect">
            <a:avLst/>
          </a:prstGeom>
        </p:spPr>
        <p:txBody>
          <a:bodyPr lIns="0" tIns="0" rIns="0" bIns="0" rtlCol="0" anchor="t">
            <a:spAutoFit/>
          </a:bodyPr>
          <a:lstStyle/>
          <a:p>
            <a:pPr marL="533078" lvl="1" indent="-266539">
              <a:lnSpc>
                <a:spcPts val="3456"/>
              </a:lnSpc>
              <a:buFont typeface="Arial"/>
              <a:buChar char="•"/>
            </a:pPr>
            <a:r>
              <a:rPr lang="en-US" sz="2469">
                <a:solidFill>
                  <a:srgbClr val="000000"/>
                </a:solidFill>
                <a:latin typeface="Laila Medium"/>
              </a:rPr>
              <a:t>Court-issued orders used to review, challenge, or correct decisions by government authorities, public officials, or lower courts.</a:t>
            </a:r>
          </a:p>
          <a:p>
            <a:pPr>
              <a:lnSpc>
                <a:spcPts val="3456"/>
              </a:lnSpc>
            </a:pPr>
            <a:endParaRPr lang="en-US" sz="2469">
              <a:solidFill>
                <a:srgbClr val="000000"/>
              </a:solidFill>
              <a:latin typeface="Laila Medium"/>
            </a:endParaRPr>
          </a:p>
          <a:p>
            <a:pPr marL="533078" lvl="1" indent="-266539">
              <a:lnSpc>
                <a:spcPts val="3456"/>
              </a:lnSpc>
              <a:buFont typeface="Arial"/>
              <a:buChar char="•"/>
            </a:pPr>
            <a:r>
              <a:rPr lang="en-US" sz="2469">
                <a:solidFill>
                  <a:srgbClr val="000000"/>
                </a:solidFill>
                <a:latin typeface="Laila Medium"/>
              </a:rPr>
              <a:t>The primary purpose is to ensure that government actions adhere to the law, prevent abuse of power, and safeguard individual rights.</a:t>
            </a:r>
          </a:p>
          <a:p>
            <a:pPr>
              <a:lnSpc>
                <a:spcPts val="3456"/>
              </a:lnSpc>
            </a:pPr>
            <a:endParaRPr lang="en-US" sz="2469">
              <a:solidFill>
                <a:srgbClr val="000000"/>
              </a:solidFill>
              <a:latin typeface="Laila Medium"/>
            </a:endParaRPr>
          </a:p>
          <a:p>
            <a:pPr marL="533078" lvl="1" indent="-266539">
              <a:lnSpc>
                <a:spcPts val="3456"/>
              </a:lnSpc>
              <a:buFont typeface="Arial"/>
              <a:buChar char="•"/>
            </a:pPr>
            <a:r>
              <a:rPr lang="en-US" sz="2469">
                <a:solidFill>
                  <a:srgbClr val="000000"/>
                </a:solidFill>
                <a:latin typeface="Laila Medium"/>
              </a:rPr>
              <a:t>They have historical origins in English common law.</a:t>
            </a:r>
          </a:p>
          <a:p>
            <a:pPr>
              <a:lnSpc>
                <a:spcPts val="3456"/>
              </a:lnSpc>
            </a:pPr>
            <a:endParaRPr lang="en-US" sz="2469">
              <a:solidFill>
                <a:srgbClr val="000000"/>
              </a:solidFill>
              <a:latin typeface="Laila Medium"/>
            </a:endParaRPr>
          </a:p>
          <a:p>
            <a:pPr marL="533078" lvl="1" indent="-266539">
              <a:lnSpc>
                <a:spcPts val="3456"/>
              </a:lnSpc>
              <a:buFont typeface="Arial"/>
              <a:buChar char="•"/>
            </a:pPr>
            <a:r>
              <a:rPr lang="en-US" sz="2469">
                <a:solidFill>
                  <a:srgbClr val="000000"/>
                </a:solidFill>
                <a:latin typeface="Laila Medium"/>
              </a:rPr>
              <a:t>There are four main types: </a:t>
            </a:r>
          </a:p>
          <a:p>
            <a:pPr marL="533078" lvl="1" indent="-266539">
              <a:lnSpc>
                <a:spcPts val="3456"/>
              </a:lnSpc>
              <a:buFont typeface="Arial"/>
              <a:buChar char="•"/>
            </a:pPr>
            <a:r>
              <a:rPr lang="en-US" sz="2469">
                <a:solidFill>
                  <a:srgbClr val="000000"/>
                </a:solidFill>
                <a:latin typeface="Laila Medium"/>
              </a:rPr>
              <a:t>Mandamus</a:t>
            </a:r>
          </a:p>
          <a:p>
            <a:pPr marL="533078" lvl="1" indent="-266539">
              <a:lnSpc>
                <a:spcPts val="3456"/>
              </a:lnSpc>
              <a:buFont typeface="Arial"/>
              <a:buChar char="•"/>
            </a:pPr>
            <a:r>
              <a:rPr lang="en-US" sz="2469">
                <a:solidFill>
                  <a:srgbClr val="000000"/>
                </a:solidFill>
                <a:latin typeface="Laila Medium"/>
              </a:rPr>
              <a:t>Certiorari</a:t>
            </a:r>
          </a:p>
          <a:p>
            <a:pPr marL="533078" lvl="1" indent="-266539">
              <a:lnSpc>
                <a:spcPts val="3456"/>
              </a:lnSpc>
              <a:buFont typeface="Arial"/>
              <a:buChar char="•"/>
            </a:pPr>
            <a:r>
              <a:rPr lang="en-US" sz="2469">
                <a:solidFill>
                  <a:srgbClr val="000000"/>
                </a:solidFill>
                <a:latin typeface="Laila Medium"/>
              </a:rPr>
              <a:t>Prohibition </a:t>
            </a:r>
          </a:p>
          <a:p>
            <a:pPr marL="533078" lvl="1" indent="-266539">
              <a:lnSpc>
                <a:spcPts val="3456"/>
              </a:lnSpc>
              <a:buFont typeface="Arial"/>
              <a:buChar char="•"/>
            </a:pPr>
            <a:r>
              <a:rPr lang="en-US" sz="2469">
                <a:solidFill>
                  <a:srgbClr val="000000"/>
                </a:solidFill>
                <a:latin typeface="Laila Medium"/>
              </a:rPr>
              <a:t>Habeas Corpus,</a:t>
            </a:r>
          </a:p>
          <a:p>
            <a:pPr marL="533078" lvl="1" indent="-266539">
              <a:lnSpc>
                <a:spcPts val="3456"/>
              </a:lnSpc>
              <a:buFont typeface="Arial"/>
              <a:buChar char="•"/>
            </a:pPr>
            <a:r>
              <a:rPr lang="en-US" sz="2469">
                <a:solidFill>
                  <a:srgbClr val="000000"/>
                </a:solidFill>
                <a:latin typeface="Laila Medium"/>
              </a:rPr>
              <a:t>Quo Warranto, each with a specific legal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12892925" y="-1194143"/>
            <a:ext cx="14214475" cy="1421447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347700" y="-1194143"/>
            <a:ext cx="14214475" cy="1421447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28700" y="923925"/>
            <a:ext cx="7314851" cy="1749425"/>
          </a:xfrm>
          <a:prstGeom prst="rect">
            <a:avLst/>
          </a:prstGeom>
        </p:spPr>
        <p:txBody>
          <a:bodyPr lIns="0" tIns="0" rIns="0" bIns="0" rtlCol="0" anchor="t">
            <a:spAutoFit/>
          </a:bodyPr>
          <a:lstStyle/>
          <a:p>
            <a:pPr>
              <a:lnSpc>
                <a:spcPts val="7000"/>
              </a:lnSpc>
              <a:spcBef>
                <a:spcPct val="0"/>
              </a:spcBef>
            </a:pPr>
            <a:r>
              <a:rPr lang="en-US" sz="5000">
                <a:solidFill>
                  <a:srgbClr val="004AAD"/>
                </a:solidFill>
                <a:latin typeface="Laila Bold"/>
              </a:rPr>
              <a:t>IMPORTANCE OF PREROGATIVE WRITS</a:t>
            </a:r>
          </a:p>
        </p:txBody>
      </p:sp>
      <p:sp>
        <p:nvSpPr>
          <p:cNvPr id="10" name="TextBox 10"/>
          <p:cNvSpPr txBox="1"/>
          <p:nvPr/>
        </p:nvSpPr>
        <p:spPr>
          <a:xfrm>
            <a:off x="1028700" y="3735044"/>
            <a:ext cx="8115300" cy="4413250"/>
          </a:xfrm>
          <a:prstGeom prst="rect">
            <a:avLst/>
          </a:prstGeom>
        </p:spPr>
        <p:txBody>
          <a:bodyPr lIns="0" tIns="0" rIns="0" bIns="0" rtlCol="0" anchor="t">
            <a:spAutoFit/>
          </a:bodyPr>
          <a:lstStyle/>
          <a:p>
            <a:pPr marL="755651" lvl="1" indent="-377825">
              <a:lnSpc>
                <a:spcPts val="3500"/>
              </a:lnSpc>
              <a:buFont typeface="Arial"/>
              <a:buChar char="•"/>
            </a:pPr>
            <a:r>
              <a:rPr lang="en-US" sz="3500">
                <a:solidFill>
                  <a:srgbClr val="000000"/>
                </a:solidFill>
                <a:latin typeface="Laila Medium"/>
              </a:rPr>
              <a:t>Ensuring Government Accountability.</a:t>
            </a:r>
          </a:p>
          <a:p>
            <a:pPr>
              <a:lnSpc>
                <a:spcPts val="3500"/>
              </a:lnSpc>
            </a:pPr>
            <a:endParaRPr lang="en-US" sz="3500">
              <a:solidFill>
                <a:srgbClr val="000000"/>
              </a:solidFill>
              <a:latin typeface="Laila Medium"/>
            </a:endParaRPr>
          </a:p>
          <a:p>
            <a:pPr marL="755651" lvl="1" indent="-377825">
              <a:lnSpc>
                <a:spcPts val="3500"/>
              </a:lnSpc>
              <a:buFont typeface="Arial"/>
              <a:buChar char="•"/>
            </a:pPr>
            <a:r>
              <a:rPr lang="en-US" sz="3500">
                <a:solidFill>
                  <a:srgbClr val="000000"/>
                </a:solidFill>
                <a:latin typeface="Laila Medium"/>
              </a:rPr>
              <a:t>Safeguarding Individual Rights.</a:t>
            </a:r>
          </a:p>
          <a:p>
            <a:pPr>
              <a:lnSpc>
                <a:spcPts val="3500"/>
              </a:lnSpc>
            </a:pPr>
            <a:endParaRPr lang="en-US" sz="3500">
              <a:solidFill>
                <a:srgbClr val="000000"/>
              </a:solidFill>
              <a:latin typeface="Laila Medium"/>
            </a:endParaRPr>
          </a:p>
          <a:p>
            <a:pPr marL="755651" lvl="1" indent="-377825">
              <a:lnSpc>
                <a:spcPts val="3500"/>
              </a:lnSpc>
              <a:buFont typeface="Arial"/>
              <a:buChar char="•"/>
            </a:pPr>
            <a:r>
              <a:rPr lang="en-US" sz="3500">
                <a:solidFill>
                  <a:srgbClr val="000000"/>
                </a:solidFill>
                <a:latin typeface="Laila Medium"/>
              </a:rPr>
              <a:t>Balancing Power.</a:t>
            </a:r>
          </a:p>
          <a:p>
            <a:pPr>
              <a:lnSpc>
                <a:spcPts val="3500"/>
              </a:lnSpc>
            </a:pPr>
            <a:endParaRPr lang="en-US" sz="3500">
              <a:solidFill>
                <a:srgbClr val="000000"/>
              </a:solidFill>
              <a:latin typeface="Laila Medium"/>
            </a:endParaRPr>
          </a:p>
          <a:p>
            <a:pPr marL="755651" lvl="1" indent="-377825">
              <a:lnSpc>
                <a:spcPts val="3500"/>
              </a:lnSpc>
              <a:buFont typeface="Arial"/>
              <a:buChar char="•"/>
            </a:pPr>
            <a:r>
              <a:rPr lang="en-US" sz="3500">
                <a:solidFill>
                  <a:srgbClr val="000000"/>
                </a:solidFill>
                <a:latin typeface="Laila Medium"/>
              </a:rPr>
              <a:t>Preventing Legal Errors.</a:t>
            </a:r>
          </a:p>
          <a:p>
            <a:pPr>
              <a:lnSpc>
                <a:spcPts val="3500"/>
              </a:lnSpc>
            </a:pPr>
            <a:endParaRPr lang="en-US" sz="3500">
              <a:solidFill>
                <a:srgbClr val="000000"/>
              </a:solidFill>
              <a:latin typeface="Laila Medium"/>
            </a:endParaRPr>
          </a:p>
          <a:p>
            <a:pPr marL="755651" lvl="1" indent="-377825">
              <a:lnSpc>
                <a:spcPts val="3500"/>
              </a:lnSpc>
              <a:buFont typeface="Arial"/>
              <a:buChar char="•"/>
            </a:pPr>
            <a:r>
              <a:rPr lang="en-US" sz="3500">
                <a:solidFill>
                  <a:srgbClr val="000000"/>
                </a:solidFill>
                <a:latin typeface="Laila Medium"/>
              </a:rPr>
              <a:t>Upholding the Rule of Law.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88379" y="-2057400"/>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27260" y="925830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621085" y="876300"/>
            <a:ext cx="9525" cy="919526"/>
          </a:xfrm>
          <a:prstGeom prst="rect">
            <a:avLst/>
          </a:prstGeom>
        </p:spPr>
        <p:txBody>
          <a:bodyPr lIns="0" tIns="0" rIns="0" bIns="0" rtlCol="0" anchor="t">
            <a:spAutoFit/>
          </a:bodyPr>
          <a:lstStyle/>
          <a:p>
            <a:pPr algn="just">
              <a:lnSpc>
                <a:spcPts val="7067"/>
              </a:lnSpc>
              <a:spcBef>
                <a:spcPct val="0"/>
              </a:spcBef>
            </a:pPr>
            <a:endParaRPr/>
          </a:p>
        </p:txBody>
      </p:sp>
      <p:sp>
        <p:nvSpPr>
          <p:cNvPr id="9" name="TextBox 9"/>
          <p:cNvSpPr txBox="1"/>
          <p:nvPr/>
        </p:nvSpPr>
        <p:spPr>
          <a:xfrm>
            <a:off x="1028700" y="933763"/>
            <a:ext cx="9449544" cy="863600"/>
          </a:xfrm>
          <a:prstGeom prst="rect">
            <a:avLst/>
          </a:prstGeom>
        </p:spPr>
        <p:txBody>
          <a:bodyPr lIns="0" tIns="0" rIns="0" bIns="0" rtlCol="0" anchor="t">
            <a:spAutoFit/>
          </a:bodyPr>
          <a:lstStyle/>
          <a:p>
            <a:pPr algn="just">
              <a:lnSpc>
                <a:spcPts val="7000"/>
              </a:lnSpc>
              <a:spcBef>
                <a:spcPct val="0"/>
              </a:spcBef>
            </a:pPr>
            <a:r>
              <a:rPr lang="en-US" sz="5000">
                <a:solidFill>
                  <a:srgbClr val="004AAD"/>
                </a:solidFill>
                <a:latin typeface="Laila Bold"/>
              </a:rPr>
              <a:t>Purpose  of Prerogative writs </a:t>
            </a:r>
          </a:p>
        </p:txBody>
      </p:sp>
      <p:sp>
        <p:nvSpPr>
          <p:cNvPr id="10" name="TextBox 10"/>
          <p:cNvSpPr txBox="1"/>
          <p:nvPr/>
        </p:nvSpPr>
        <p:spPr>
          <a:xfrm>
            <a:off x="1028700" y="2090894"/>
            <a:ext cx="13396627" cy="6797675"/>
          </a:xfrm>
          <a:prstGeom prst="rect">
            <a:avLst/>
          </a:prstGeom>
        </p:spPr>
        <p:txBody>
          <a:bodyPr lIns="0" tIns="0" rIns="0" bIns="0" rtlCol="0" anchor="t">
            <a:spAutoFit/>
          </a:bodyPr>
          <a:lstStyle/>
          <a:p>
            <a:pPr marL="755651" lvl="1" indent="-377825" algn="just">
              <a:lnSpc>
                <a:spcPts val="4900"/>
              </a:lnSpc>
              <a:buFont typeface="Arial"/>
              <a:buChar char="•"/>
            </a:pPr>
            <a:r>
              <a:rPr lang="en-US" sz="3500">
                <a:solidFill>
                  <a:srgbClr val="000000"/>
                </a:solidFill>
                <a:latin typeface="Laila Medium"/>
              </a:rPr>
              <a:t>Protection of Fundamental Rights.</a:t>
            </a:r>
          </a:p>
          <a:p>
            <a:pPr algn="just">
              <a:lnSpc>
                <a:spcPts val="4900"/>
              </a:lnSpc>
            </a:pPr>
            <a:endParaRPr lang="en-US" sz="3500">
              <a:solidFill>
                <a:srgbClr val="000000"/>
              </a:solidFill>
              <a:latin typeface="Laila Medium"/>
            </a:endParaRPr>
          </a:p>
          <a:p>
            <a:pPr marL="755651" lvl="1" indent="-377825" algn="just">
              <a:lnSpc>
                <a:spcPts val="4900"/>
              </a:lnSpc>
              <a:buFont typeface="Arial"/>
              <a:buChar char="•"/>
            </a:pPr>
            <a:r>
              <a:rPr lang="en-US" sz="3500">
                <a:solidFill>
                  <a:srgbClr val="000000"/>
                </a:solidFill>
                <a:latin typeface="Laila Medium"/>
              </a:rPr>
              <a:t>Judicial Review.</a:t>
            </a:r>
          </a:p>
          <a:p>
            <a:pPr algn="just">
              <a:lnSpc>
                <a:spcPts val="4900"/>
              </a:lnSpc>
            </a:pPr>
            <a:endParaRPr lang="en-US" sz="3500">
              <a:solidFill>
                <a:srgbClr val="000000"/>
              </a:solidFill>
              <a:latin typeface="Laila Medium"/>
            </a:endParaRPr>
          </a:p>
          <a:p>
            <a:pPr marL="755651" lvl="1" indent="-377825" algn="just">
              <a:lnSpc>
                <a:spcPts val="4900"/>
              </a:lnSpc>
              <a:buFont typeface="Arial"/>
              <a:buChar char="•"/>
            </a:pPr>
            <a:r>
              <a:rPr lang="en-US" sz="3500">
                <a:solidFill>
                  <a:srgbClr val="000000"/>
                </a:solidFill>
                <a:latin typeface="Laila Medium"/>
              </a:rPr>
              <a:t>Correction of Errors and Abuses.</a:t>
            </a:r>
          </a:p>
          <a:p>
            <a:pPr algn="just">
              <a:lnSpc>
                <a:spcPts val="4900"/>
              </a:lnSpc>
            </a:pPr>
            <a:endParaRPr lang="en-US" sz="3500">
              <a:solidFill>
                <a:srgbClr val="000000"/>
              </a:solidFill>
              <a:latin typeface="Laila Medium"/>
            </a:endParaRPr>
          </a:p>
          <a:p>
            <a:pPr marL="755651" lvl="1" indent="-377825" algn="just">
              <a:lnSpc>
                <a:spcPts val="4900"/>
              </a:lnSpc>
              <a:buFont typeface="Arial"/>
              <a:buChar char="•"/>
            </a:pPr>
            <a:r>
              <a:rPr lang="en-US" sz="3500">
                <a:solidFill>
                  <a:srgbClr val="000000"/>
                </a:solidFill>
                <a:latin typeface="Laila Medium"/>
              </a:rPr>
              <a:t>Preventive Measures.</a:t>
            </a:r>
          </a:p>
          <a:p>
            <a:pPr algn="just">
              <a:lnSpc>
                <a:spcPts val="4900"/>
              </a:lnSpc>
            </a:pPr>
            <a:endParaRPr lang="en-US" sz="3500">
              <a:solidFill>
                <a:srgbClr val="000000"/>
              </a:solidFill>
              <a:latin typeface="Laila Medium"/>
            </a:endParaRPr>
          </a:p>
          <a:p>
            <a:pPr marL="755651" lvl="1" indent="-377825" algn="just">
              <a:lnSpc>
                <a:spcPts val="4900"/>
              </a:lnSpc>
              <a:buFont typeface="Arial"/>
              <a:buChar char="•"/>
            </a:pPr>
            <a:r>
              <a:rPr lang="en-US" sz="3500">
                <a:solidFill>
                  <a:srgbClr val="000000"/>
                </a:solidFill>
                <a:latin typeface="Laila Medium"/>
              </a:rPr>
              <a:t>Accountability of Public Officials.</a:t>
            </a:r>
          </a:p>
          <a:p>
            <a:pPr algn="just">
              <a:lnSpc>
                <a:spcPts val="4900"/>
              </a:lnSpc>
            </a:pPr>
            <a:endParaRPr lang="en-US" sz="3500">
              <a:solidFill>
                <a:srgbClr val="000000"/>
              </a:solidFill>
              <a:latin typeface="Laila Medium"/>
            </a:endParaRPr>
          </a:p>
          <a:p>
            <a:pPr marL="755651" lvl="1" indent="-377825" algn="just">
              <a:lnSpc>
                <a:spcPts val="4900"/>
              </a:lnSpc>
              <a:buFont typeface="Arial"/>
              <a:buChar char="•"/>
            </a:pPr>
            <a:r>
              <a:rPr lang="en-US" sz="3500">
                <a:solidFill>
                  <a:srgbClr val="000000"/>
                </a:solidFill>
                <a:latin typeface="Laila Medium"/>
              </a:rPr>
              <a:t>Preservation of Liberty.</a:t>
            </a:r>
          </a:p>
        </p:txBody>
      </p:sp>
      <p:sp>
        <p:nvSpPr>
          <p:cNvPr id="11" name="TextBox 11"/>
          <p:cNvSpPr txBox="1"/>
          <p:nvPr/>
        </p:nvSpPr>
        <p:spPr>
          <a:xfrm>
            <a:off x="2966985" y="7859014"/>
            <a:ext cx="9525" cy="332740"/>
          </a:xfrm>
          <a:prstGeom prst="rect">
            <a:avLst/>
          </a:prstGeom>
        </p:spPr>
        <p:txBody>
          <a:bodyPr lIns="0" tIns="0" rIns="0" bIns="0" rtlCol="0" anchor="t">
            <a:spAutoFit/>
          </a:bodyPr>
          <a:lstStyle/>
          <a:p>
            <a:pPr algn="ctr">
              <a:lnSpc>
                <a:spcPts val="2659"/>
              </a:lnSpc>
              <a:spcBef>
                <a:spcPct val="0"/>
              </a:spcBef>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23925"/>
            <a:ext cx="8656886"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Types of Prerogative Writs </a:t>
            </a:r>
          </a:p>
        </p:txBody>
      </p:sp>
      <p:sp>
        <p:nvSpPr>
          <p:cNvPr id="3" name="TextBox 3"/>
          <p:cNvSpPr txBox="1"/>
          <p:nvPr/>
        </p:nvSpPr>
        <p:spPr>
          <a:xfrm>
            <a:off x="1028700" y="1984204"/>
            <a:ext cx="16230600" cy="7458075"/>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4AAD"/>
                </a:solidFill>
                <a:latin typeface="Laila Bold"/>
              </a:rPr>
              <a:t>Habeas Corpus:</a:t>
            </a:r>
            <a:r>
              <a:rPr lang="en-US" sz="3000">
                <a:solidFill>
                  <a:srgbClr val="000000"/>
                </a:solidFill>
                <a:latin typeface="Laila Medium"/>
              </a:rPr>
              <a:t> This writ is used to enforce the fundamental right of individual liberty against unlawful detention.</a:t>
            </a:r>
          </a:p>
          <a:p>
            <a:pPr>
              <a:lnSpc>
                <a:spcPts val="2100"/>
              </a:lnSpc>
            </a:pPr>
            <a:endParaRPr lang="en-US" sz="3000">
              <a:solidFill>
                <a:srgbClr val="000000"/>
              </a:solidFill>
              <a:latin typeface="Laila Medium"/>
            </a:endParaRPr>
          </a:p>
          <a:p>
            <a:pPr marL="647700" lvl="1" indent="-323850">
              <a:lnSpc>
                <a:spcPts val="4200"/>
              </a:lnSpc>
              <a:buFont typeface="Arial"/>
              <a:buChar char="•"/>
            </a:pPr>
            <a:r>
              <a:rPr lang="en-US" sz="3000">
                <a:solidFill>
                  <a:srgbClr val="004AAD"/>
                </a:solidFill>
                <a:latin typeface="Laila Bold"/>
              </a:rPr>
              <a:t>Mandamus:</a:t>
            </a:r>
            <a:r>
              <a:rPr lang="en-US" sz="3000">
                <a:solidFill>
                  <a:srgbClr val="000000"/>
                </a:solidFill>
                <a:latin typeface="Laila Medium"/>
              </a:rPr>
              <a:t> This writ is used by the court to order the public official who has failed to perform his duty or refused to do his duty, to resume his work.</a:t>
            </a:r>
          </a:p>
          <a:p>
            <a:pPr>
              <a:lnSpc>
                <a:spcPts val="2100"/>
              </a:lnSpc>
            </a:pPr>
            <a:endParaRPr lang="en-US" sz="3000">
              <a:solidFill>
                <a:srgbClr val="000000"/>
              </a:solidFill>
              <a:latin typeface="Laila Medium"/>
            </a:endParaRPr>
          </a:p>
          <a:p>
            <a:pPr marL="647700" lvl="1" indent="-323850">
              <a:lnSpc>
                <a:spcPts val="4200"/>
              </a:lnSpc>
              <a:buFont typeface="Arial"/>
              <a:buChar char="•"/>
            </a:pPr>
            <a:r>
              <a:rPr lang="en-US" sz="3000">
                <a:solidFill>
                  <a:srgbClr val="004AAD"/>
                </a:solidFill>
                <a:latin typeface="Laila Bold"/>
              </a:rPr>
              <a:t>Prohibition:</a:t>
            </a:r>
            <a:r>
              <a:rPr lang="en-US" sz="3000">
                <a:solidFill>
                  <a:srgbClr val="000000"/>
                </a:solidFill>
                <a:latin typeface="Laila Medium"/>
              </a:rPr>
              <a:t> A court that is higher in position issues a Prohibition writ against a court that is lower in position to prevent the latter from exceeding its jurisdiction or usurping a jurisdiction that it does not possess.</a:t>
            </a:r>
          </a:p>
          <a:p>
            <a:pPr>
              <a:lnSpc>
                <a:spcPts val="2100"/>
              </a:lnSpc>
            </a:pPr>
            <a:endParaRPr lang="en-US" sz="3000">
              <a:solidFill>
                <a:srgbClr val="000000"/>
              </a:solidFill>
              <a:latin typeface="Laila Medium"/>
            </a:endParaRPr>
          </a:p>
          <a:p>
            <a:pPr marL="647700" lvl="1" indent="-323850">
              <a:lnSpc>
                <a:spcPts val="4200"/>
              </a:lnSpc>
              <a:buFont typeface="Arial"/>
              <a:buChar char="•"/>
            </a:pPr>
            <a:r>
              <a:rPr lang="en-US" sz="3000">
                <a:solidFill>
                  <a:srgbClr val="004AAD"/>
                </a:solidFill>
                <a:latin typeface="Laila Bold"/>
              </a:rPr>
              <a:t>Certiorari:</a:t>
            </a:r>
            <a:r>
              <a:rPr lang="en-US" sz="3000">
                <a:solidFill>
                  <a:srgbClr val="000000"/>
                </a:solidFill>
                <a:latin typeface="Laila Medium"/>
              </a:rPr>
              <a:t> This writ is issued by a court higher in authority to a lower court or tribunal ordering them either to transfer a case pending with them to itself or quash their order in a case.</a:t>
            </a:r>
          </a:p>
          <a:p>
            <a:pPr>
              <a:lnSpc>
                <a:spcPts val="2100"/>
              </a:lnSpc>
            </a:pPr>
            <a:endParaRPr lang="en-US" sz="3000">
              <a:solidFill>
                <a:srgbClr val="000000"/>
              </a:solidFill>
              <a:latin typeface="Laila Medium"/>
            </a:endParaRPr>
          </a:p>
          <a:p>
            <a:pPr marL="647700" lvl="1" indent="-323850">
              <a:lnSpc>
                <a:spcPts val="4200"/>
              </a:lnSpc>
              <a:spcBef>
                <a:spcPct val="0"/>
              </a:spcBef>
              <a:buFont typeface="Arial"/>
              <a:buChar char="•"/>
            </a:pPr>
            <a:r>
              <a:rPr lang="en-US" sz="3000">
                <a:solidFill>
                  <a:srgbClr val="004AAD"/>
                </a:solidFill>
                <a:latin typeface="Laila Bold"/>
              </a:rPr>
              <a:t>Quo-Warranto:</a:t>
            </a:r>
            <a:r>
              <a:rPr lang="en-US" sz="3000">
                <a:solidFill>
                  <a:srgbClr val="000000"/>
                </a:solidFill>
                <a:latin typeface="Laila Medium"/>
              </a:rPr>
              <a:t> Quo-Warranto can be issued only when the substantive public office of a permanent character created by a statute or by the Constitution is involved.</a:t>
            </a:r>
          </a:p>
        </p:txBody>
      </p:sp>
      <p:grpSp>
        <p:nvGrpSpPr>
          <p:cNvPr id="4" name="Group 4"/>
          <p:cNvGrpSpPr/>
          <p:nvPr/>
        </p:nvGrpSpPr>
        <p:grpSpPr>
          <a:xfrm>
            <a:off x="13788379" y="-2057400"/>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grpSp>
        <p:nvGrpSpPr>
          <p:cNvPr id="3" name="Group 3"/>
          <p:cNvGrpSpPr/>
          <p:nvPr/>
        </p:nvGrpSpPr>
        <p:grpSpPr>
          <a:xfrm>
            <a:off x="13461065" y="9258300"/>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490700" y="-1194143"/>
            <a:ext cx="13071475" cy="1307147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788379" y="-2057400"/>
            <a:ext cx="3086100" cy="308610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8700" y="923925"/>
            <a:ext cx="8923686" cy="863600"/>
          </a:xfrm>
          <a:prstGeom prst="rect">
            <a:avLst/>
          </a:prstGeom>
        </p:spPr>
        <p:txBody>
          <a:bodyPr lIns="0" tIns="0" rIns="0" bIns="0" rtlCol="0" anchor="t">
            <a:spAutoFit/>
          </a:bodyPr>
          <a:lstStyle/>
          <a:p>
            <a:pPr>
              <a:lnSpc>
                <a:spcPts val="7000"/>
              </a:lnSpc>
              <a:spcBef>
                <a:spcPct val="0"/>
              </a:spcBef>
            </a:pPr>
            <a:r>
              <a:rPr lang="en-US" sz="5000">
                <a:solidFill>
                  <a:srgbClr val="004AAD"/>
                </a:solidFill>
                <a:latin typeface="Laila Bold"/>
              </a:rPr>
              <a:t>CONDITION OF ISSUANCE</a:t>
            </a:r>
          </a:p>
        </p:txBody>
      </p:sp>
      <p:sp>
        <p:nvSpPr>
          <p:cNvPr id="13" name="TextBox 13"/>
          <p:cNvSpPr txBox="1"/>
          <p:nvPr/>
        </p:nvSpPr>
        <p:spPr>
          <a:xfrm>
            <a:off x="1028700" y="2116577"/>
            <a:ext cx="11536066" cy="6924675"/>
          </a:xfrm>
          <a:prstGeom prst="rect">
            <a:avLst/>
          </a:prstGeom>
        </p:spPr>
        <p:txBody>
          <a:bodyPr lIns="0" tIns="0" rIns="0" bIns="0" rtlCol="0" anchor="t">
            <a:spAutoFit/>
          </a:bodyPr>
          <a:lstStyle/>
          <a:p>
            <a:pPr marL="647700" lvl="1" indent="-323850" algn="just">
              <a:lnSpc>
                <a:spcPts val="4200"/>
              </a:lnSpc>
              <a:buFont typeface="Arial"/>
              <a:buChar char="•"/>
            </a:pPr>
            <a:r>
              <a:rPr lang="en-US" sz="3000" u="sng">
                <a:solidFill>
                  <a:srgbClr val="312528"/>
                </a:solidFill>
                <a:latin typeface="Laila Bold"/>
              </a:rPr>
              <a:t>Existence of a Legal Right:</a:t>
            </a:r>
            <a:r>
              <a:rPr lang="en-US" sz="3000">
                <a:solidFill>
                  <a:srgbClr val="312528"/>
                </a:solidFill>
                <a:latin typeface="Laila"/>
              </a:rPr>
              <a:t> The petitioner must demonstrate that they possess a legal right that is being infringed upon. </a:t>
            </a:r>
          </a:p>
          <a:p>
            <a:pPr algn="just">
              <a:lnSpc>
                <a:spcPts val="4200"/>
              </a:lnSpc>
            </a:pPr>
            <a:endParaRPr lang="en-US" sz="3000">
              <a:solidFill>
                <a:srgbClr val="312528"/>
              </a:solidFill>
              <a:latin typeface="Laila"/>
            </a:endParaRPr>
          </a:p>
          <a:p>
            <a:pPr marL="647700" lvl="1" indent="-323850" algn="just">
              <a:lnSpc>
                <a:spcPts val="4200"/>
              </a:lnSpc>
              <a:buFont typeface="Arial"/>
              <a:buChar char="•"/>
            </a:pPr>
            <a:r>
              <a:rPr lang="en-US" sz="3000" u="sng">
                <a:solidFill>
                  <a:srgbClr val="312528"/>
                </a:solidFill>
                <a:latin typeface="Laila Bold"/>
              </a:rPr>
              <a:t>Violation of Legal Right:</a:t>
            </a:r>
            <a:r>
              <a:rPr lang="en-US" sz="3000">
                <a:solidFill>
                  <a:srgbClr val="312528"/>
                </a:solidFill>
                <a:latin typeface="Laila"/>
              </a:rPr>
              <a:t> The petitioner must prove that the public authority's action or decision has resulted in the violation of their legal right. </a:t>
            </a:r>
          </a:p>
          <a:p>
            <a:pPr algn="just">
              <a:lnSpc>
                <a:spcPts val="4200"/>
              </a:lnSpc>
            </a:pPr>
            <a:endParaRPr lang="en-US" sz="3000">
              <a:solidFill>
                <a:srgbClr val="312528"/>
              </a:solidFill>
              <a:latin typeface="Laila"/>
            </a:endParaRPr>
          </a:p>
          <a:p>
            <a:pPr marL="647700" lvl="1" indent="-323850" algn="just">
              <a:lnSpc>
                <a:spcPts val="4200"/>
              </a:lnSpc>
              <a:buFont typeface="Arial"/>
              <a:buChar char="•"/>
            </a:pPr>
            <a:r>
              <a:rPr lang="en-US" sz="3000" u="sng">
                <a:solidFill>
                  <a:srgbClr val="312528"/>
                </a:solidFill>
                <a:latin typeface="Laila Bold"/>
              </a:rPr>
              <a:t>Absence of an Alternative Remedy:</a:t>
            </a:r>
            <a:r>
              <a:rPr lang="en-US" sz="3000">
                <a:solidFill>
                  <a:srgbClr val="312528"/>
                </a:solidFill>
                <a:latin typeface="Laila"/>
              </a:rPr>
              <a:t> Prerogative writs are typically used when no other legal remedy, such as an appeal or review process, is available to address the violation.</a:t>
            </a:r>
          </a:p>
          <a:p>
            <a:pPr algn="just">
              <a:lnSpc>
                <a:spcPts val="4200"/>
              </a:lnSpc>
            </a:pPr>
            <a:endParaRPr lang="en-US" sz="3000">
              <a:solidFill>
                <a:srgbClr val="312528"/>
              </a:solidFill>
              <a:latin typeface="Laila"/>
            </a:endParaRPr>
          </a:p>
          <a:p>
            <a:pPr marL="647700" lvl="1" indent="-323850" algn="just">
              <a:lnSpc>
                <a:spcPts val="4200"/>
              </a:lnSpc>
              <a:buFont typeface="Arial"/>
              <a:buChar char="•"/>
            </a:pPr>
            <a:r>
              <a:rPr lang="en-US" sz="3000" u="sng">
                <a:solidFill>
                  <a:srgbClr val="312528"/>
                </a:solidFill>
                <a:latin typeface="Laila Bold"/>
              </a:rPr>
              <a:t>Involvement of a Public Authority:</a:t>
            </a:r>
            <a:r>
              <a:rPr lang="en-US" sz="3000">
                <a:solidFill>
                  <a:srgbClr val="312528"/>
                </a:solidFill>
                <a:latin typeface="Laila"/>
              </a:rPr>
              <a:t> Prerogative writs are generally directed against public authorities or officials. </a:t>
            </a:r>
          </a:p>
        </p:txBody>
      </p:sp>
      <p:grpSp>
        <p:nvGrpSpPr>
          <p:cNvPr id="14" name="Group 14"/>
          <p:cNvGrpSpPr>
            <a:grpSpLocks noChangeAspect="1"/>
          </p:cNvGrpSpPr>
          <p:nvPr/>
        </p:nvGrpSpPr>
        <p:grpSpPr>
          <a:xfrm>
            <a:off x="12656890" y="2592955"/>
            <a:ext cx="6062276" cy="6038595"/>
            <a:chOff x="0" y="0"/>
            <a:chExt cx="6502400" cy="6477000"/>
          </a:xfrm>
        </p:grpSpPr>
        <p:sp>
          <p:nvSpPr>
            <p:cNvPr id="15" name="Freeform 15"/>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4665" r="-24665"/>
              </a:stretch>
            </a:blipFill>
          </p:spPr>
          <p:txBody>
            <a:bodyPr/>
            <a:lstStyle/>
            <a:p>
              <a:endParaRPr lang="en-IN"/>
            </a:p>
          </p:txBody>
        </p:sp>
        <p:sp>
          <p:nvSpPr>
            <p:cNvPr id="16" name="Freeform 16"/>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DE59"/>
            </a:solidFill>
          </p:spPr>
          <p:txBody>
            <a:bodyPr/>
            <a:lstStyle/>
            <a:p>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extBox 3"/>
          <p:cNvSpPr txBox="1"/>
          <p:nvPr/>
        </p:nvSpPr>
        <p:spPr>
          <a:xfrm>
            <a:off x="206407" y="530617"/>
            <a:ext cx="5849287" cy="752475"/>
          </a:xfrm>
          <a:prstGeom prst="rect">
            <a:avLst/>
          </a:prstGeom>
        </p:spPr>
        <p:txBody>
          <a:bodyPr lIns="0" tIns="0" rIns="0" bIns="0" rtlCol="0" anchor="t">
            <a:spAutoFit/>
          </a:bodyPr>
          <a:lstStyle/>
          <a:p>
            <a:pPr>
              <a:lnSpc>
                <a:spcPts val="6299"/>
              </a:lnSpc>
              <a:spcBef>
                <a:spcPct val="0"/>
              </a:spcBef>
            </a:pPr>
            <a:r>
              <a:rPr lang="en-US" sz="4499">
                <a:solidFill>
                  <a:srgbClr val="004AAD"/>
                </a:solidFill>
                <a:latin typeface="Laila Bold"/>
              </a:rPr>
              <a:t>PROCEDURE</a:t>
            </a:r>
          </a:p>
        </p:txBody>
      </p:sp>
      <p:grpSp>
        <p:nvGrpSpPr>
          <p:cNvPr id="4" name="Group 4"/>
          <p:cNvGrpSpPr/>
          <p:nvPr/>
        </p:nvGrpSpPr>
        <p:grpSpPr>
          <a:xfrm>
            <a:off x="13788379" y="-2057400"/>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8436319"/>
            <a:ext cx="7811345" cy="1086564"/>
            <a:chOff x="0" y="0"/>
            <a:chExt cx="2057309" cy="286173"/>
          </a:xfrm>
        </p:grpSpPr>
        <p:sp>
          <p:nvSpPr>
            <p:cNvPr id="8" name="Freeform 8"/>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9" name="TextBox 9"/>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4205791"/>
            <a:ext cx="7811345" cy="1086564"/>
            <a:chOff x="0" y="0"/>
            <a:chExt cx="2057309" cy="286173"/>
          </a:xfrm>
        </p:grpSpPr>
        <p:sp>
          <p:nvSpPr>
            <p:cNvPr id="11" name="Freeform 11"/>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2" name="TextBox 12"/>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6368680"/>
            <a:ext cx="7811345" cy="1086564"/>
            <a:chOff x="0" y="0"/>
            <a:chExt cx="2057309" cy="286173"/>
          </a:xfrm>
        </p:grpSpPr>
        <p:sp>
          <p:nvSpPr>
            <p:cNvPr id="14" name="Freeform 14"/>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15" name="TextBox 15"/>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0" y="8671239"/>
            <a:ext cx="7285857"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SERVE NOTICE TO RESPONDENT</a:t>
            </a:r>
          </a:p>
        </p:txBody>
      </p:sp>
      <p:sp>
        <p:nvSpPr>
          <p:cNvPr id="17" name="TextBox 17"/>
          <p:cNvSpPr txBox="1"/>
          <p:nvPr/>
        </p:nvSpPr>
        <p:spPr>
          <a:xfrm>
            <a:off x="206407" y="6616687"/>
            <a:ext cx="7285857"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FILE THE PETITION AND PAY FEES</a:t>
            </a:r>
          </a:p>
        </p:txBody>
      </p:sp>
      <p:sp>
        <p:nvSpPr>
          <p:cNvPr id="18" name="TextBox 18"/>
          <p:cNvSpPr txBox="1"/>
          <p:nvPr/>
        </p:nvSpPr>
        <p:spPr>
          <a:xfrm>
            <a:off x="206407" y="4180865"/>
            <a:ext cx="7285857" cy="10572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DRAFT A PETITION OR AN APPLICATION</a:t>
            </a:r>
          </a:p>
        </p:txBody>
      </p:sp>
      <p:grpSp>
        <p:nvGrpSpPr>
          <p:cNvPr id="19" name="Group 19"/>
          <p:cNvGrpSpPr/>
          <p:nvPr/>
        </p:nvGrpSpPr>
        <p:grpSpPr>
          <a:xfrm>
            <a:off x="0" y="2444857"/>
            <a:ext cx="7811345" cy="1086564"/>
            <a:chOff x="0" y="0"/>
            <a:chExt cx="2057309" cy="286173"/>
          </a:xfrm>
        </p:grpSpPr>
        <p:sp>
          <p:nvSpPr>
            <p:cNvPr id="20" name="Freeform 20"/>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21" name="TextBox 21"/>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187357" y="2426164"/>
            <a:ext cx="7285857" cy="10572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CONSULT AN ATTORNEY (OPTIONAL)</a:t>
            </a:r>
          </a:p>
        </p:txBody>
      </p:sp>
      <p:grpSp>
        <p:nvGrpSpPr>
          <p:cNvPr id="23" name="Group 23"/>
          <p:cNvGrpSpPr/>
          <p:nvPr/>
        </p:nvGrpSpPr>
        <p:grpSpPr>
          <a:xfrm>
            <a:off x="7492264" y="2352542"/>
            <a:ext cx="1271194" cy="127119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7685757" y="2503951"/>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1</a:t>
            </a:r>
          </a:p>
        </p:txBody>
      </p:sp>
      <p:grpSp>
        <p:nvGrpSpPr>
          <p:cNvPr id="27" name="Group 27"/>
          <p:cNvGrpSpPr/>
          <p:nvPr/>
        </p:nvGrpSpPr>
        <p:grpSpPr>
          <a:xfrm>
            <a:off x="7492264" y="4113476"/>
            <a:ext cx="1271194" cy="1271194"/>
            <a:chOff x="0" y="0"/>
            <a:chExt cx="1694926" cy="1694926"/>
          </a:xfrm>
        </p:grpSpPr>
        <p:grpSp>
          <p:nvGrpSpPr>
            <p:cNvPr id="28" name="Group 28"/>
            <p:cNvGrpSpPr/>
            <p:nvPr/>
          </p:nvGrpSpPr>
          <p:grpSpPr>
            <a:xfrm>
              <a:off x="0" y="0"/>
              <a:ext cx="1694926" cy="169492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257991" y="236804"/>
              <a:ext cx="1200079" cy="1116542"/>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2</a:t>
              </a:r>
            </a:p>
          </p:txBody>
        </p:sp>
      </p:grpSp>
      <p:grpSp>
        <p:nvGrpSpPr>
          <p:cNvPr id="32" name="Group 32"/>
          <p:cNvGrpSpPr/>
          <p:nvPr/>
        </p:nvGrpSpPr>
        <p:grpSpPr>
          <a:xfrm>
            <a:off x="7492264" y="6276365"/>
            <a:ext cx="1271194" cy="1271194"/>
            <a:chOff x="0" y="0"/>
            <a:chExt cx="1694926" cy="1694926"/>
          </a:xfrm>
        </p:grpSpPr>
        <p:grpSp>
          <p:nvGrpSpPr>
            <p:cNvPr id="33" name="Group 33"/>
            <p:cNvGrpSpPr/>
            <p:nvPr/>
          </p:nvGrpSpPr>
          <p:grpSpPr>
            <a:xfrm>
              <a:off x="0" y="0"/>
              <a:ext cx="1694926" cy="1694926"/>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57991" y="236804"/>
              <a:ext cx="1200079" cy="1116542"/>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3</a:t>
              </a:r>
            </a:p>
          </p:txBody>
        </p:sp>
      </p:grpSp>
      <p:grpSp>
        <p:nvGrpSpPr>
          <p:cNvPr id="37" name="Group 37"/>
          <p:cNvGrpSpPr/>
          <p:nvPr/>
        </p:nvGrpSpPr>
        <p:grpSpPr>
          <a:xfrm>
            <a:off x="7492264" y="8344004"/>
            <a:ext cx="1271194" cy="1271194"/>
            <a:chOff x="0" y="0"/>
            <a:chExt cx="1694926" cy="1694926"/>
          </a:xfrm>
        </p:grpSpPr>
        <p:grpSp>
          <p:nvGrpSpPr>
            <p:cNvPr id="38" name="Group 38"/>
            <p:cNvGrpSpPr/>
            <p:nvPr/>
          </p:nvGrpSpPr>
          <p:grpSpPr>
            <a:xfrm>
              <a:off x="0" y="0"/>
              <a:ext cx="1694926" cy="1694926"/>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40" name="TextBox 4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257991" y="236804"/>
              <a:ext cx="1200079" cy="1116542"/>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4</a:t>
              </a:r>
            </a:p>
          </p:txBody>
        </p:sp>
      </p:grpSp>
      <p:grpSp>
        <p:nvGrpSpPr>
          <p:cNvPr id="42" name="Group 42"/>
          <p:cNvGrpSpPr/>
          <p:nvPr/>
        </p:nvGrpSpPr>
        <p:grpSpPr>
          <a:xfrm>
            <a:off x="10476655" y="2444857"/>
            <a:ext cx="7811345" cy="1086564"/>
            <a:chOff x="0" y="0"/>
            <a:chExt cx="2057309" cy="286173"/>
          </a:xfrm>
        </p:grpSpPr>
        <p:sp>
          <p:nvSpPr>
            <p:cNvPr id="43" name="Freeform 43"/>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44" name="TextBox 44"/>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10870404" y="2692864"/>
            <a:ext cx="7270638"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RESPONDENT’S RESPONSE</a:t>
            </a:r>
          </a:p>
        </p:txBody>
      </p:sp>
      <p:grpSp>
        <p:nvGrpSpPr>
          <p:cNvPr id="46" name="Group 46"/>
          <p:cNvGrpSpPr/>
          <p:nvPr/>
        </p:nvGrpSpPr>
        <p:grpSpPr>
          <a:xfrm>
            <a:off x="9580418" y="2352542"/>
            <a:ext cx="1271194" cy="1271194"/>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48" name="TextBox 4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9" name="TextBox 49"/>
          <p:cNvSpPr txBox="1"/>
          <p:nvPr/>
        </p:nvSpPr>
        <p:spPr>
          <a:xfrm>
            <a:off x="9773911" y="2503951"/>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5</a:t>
            </a:r>
          </a:p>
        </p:txBody>
      </p:sp>
      <p:grpSp>
        <p:nvGrpSpPr>
          <p:cNvPr id="50" name="Group 50"/>
          <p:cNvGrpSpPr/>
          <p:nvPr/>
        </p:nvGrpSpPr>
        <p:grpSpPr>
          <a:xfrm>
            <a:off x="10532532" y="4211661"/>
            <a:ext cx="7811345" cy="1086564"/>
            <a:chOff x="0" y="0"/>
            <a:chExt cx="2057309" cy="286173"/>
          </a:xfrm>
        </p:grpSpPr>
        <p:sp>
          <p:nvSpPr>
            <p:cNvPr id="51" name="Freeform 51"/>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52" name="TextBox 52"/>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10851612" y="4447565"/>
            <a:ext cx="7289430"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COURT HEARING OR DECISION</a:t>
            </a:r>
          </a:p>
        </p:txBody>
      </p:sp>
      <p:grpSp>
        <p:nvGrpSpPr>
          <p:cNvPr id="54" name="Group 54"/>
          <p:cNvGrpSpPr/>
          <p:nvPr/>
        </p:nvGrpSpPr>
        <p:grpSpPr>
          <a:xfrm>
            <a:off x="9580418" y="4119346"/>
            <a:ext cx="1271194" cy="1271194"/>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56" name="TextBox 5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57" name="TextBox 57"/>
          <p:cNvSpPr txBox="1"/>
          <p:nvPr/>
        </p:nvSpPr>
        <p:spPr>
          <a:xfrm>
            <a:off x="9773911" y="4270755"/>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6</a:t>
            </a:r>
          </a:p>
        </p:txBody>
      </p:sp>
      <p:grpSp>
        <p:nvGrpSpPr>
          <p:cNvPr id="58" name="Group 58"/>
          <p:cNvGrpSpPr/>
          <p:nvPr/>
        </p:nvGrpSpPr>
        <p:grpSpPr>
          <a:xfrm>
            <a:off x="10600051" y="6368680"/>
            <a:ext cx="7811345" cy="1086564"/>
            <a:chOff x="0" y="0"/>
            <a:chExt cx="2057309" cy="286173"/>
          </a:xfrm>
        </p:grpSpPr>
        <p:sp>
          <p:nvSpPr>
            <p:cNvPr id="59" name="Freeform 59"/>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0" name="TextBox 60"/>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61" name="TextBox 61"/>
          <p:cNvSpPr txBox="1"/>
          <p:nvPr/>
        </p:nvSpPr>
        <p:spPr>
          <a:xfrm>
            <a:off x="10851612" y="6611611"/>
            <a:ext cx="7289430"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ISSAUNCE OF PEROGATIVE WRITS</a:t>
            </a:r>
          </a:p>
        </p:txBody>
      </p:sp>
      <p:grpSp>
        <p:nvGrpSpPr>
          <p:cNvPr id="62" name="Group 62"/>
          <p:cNvGrpSpPr/>
          <p:nvPr/>
        </p:nvGrpSpPr>
        <p:grpSpPr>
          <a:xfrm>
            <a:off x="9580418" y="6276365"/>
            <a:ext cx="1271194" cy="1271194"/>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64" name="TextBox 6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5" name="TextBox 65"/>
          <p:cNvSpPr txBox="1"/>
          <p:nvPr/>
        </p:nvSpPr>
        <p:spPr>
          <a:xfrm>
            <a:off x="9773911" y="6427775"/>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7</a:t>
            </a:r>
          </a:p>
        </p:txBody>
      </p:sp>
      <p:grpSp>
        <p:nvGrpSpPr>
          <p:cNvPr id="66" name="Group 66"/>
          <p:cNvGrpSpPr/>
          <p:nvPr/>
        </p:nvGrpSpPr>
        <p:grpSpPr>
          <a:xfrm>
            <a:off x="7600950" y="9418474"/>
            <a:ext cx="3086100" cy="3086100"/>
            <a:chOff x="0" y="0"/>
            <a:chExt cx="812800" cy="812800"/>
          </a:xfrm>
        </p:grpSpPr>
        <p:sp>
          <p:nvSpPr>
            <p:cNvPr id="67" name="Freeform 6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68" name="TextBox 6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9" name="Group 69"/>
          <p:cNvGrpSpPr/>
          <p:nvPr/>
        </p:nvGrpSpPr>
        <p:grpSpPr>
          <a:xfrm>
            <a:off x="10476655" y="8423232"/>
            <a:ext cx="7811345" cy="1086564"/>
            <a:chOff x="0" y="0"/>
            <a:chExt cx="2057309" cy="286173"/>
          </a:xfrm>
        </p:grpSpPr>
        <p:sp>
          <p:nvSpPr>
            <p:cNvPr id="70" name="Freeform 70"/>
            <p:cNvSpPr/>
            <p:nvPr/>
          </p:nvSpPr>
          <p:spPr>
            <a:xfrm>
              <a:off x="0" y="0"/>
              <a:ext cx="2057309" cy="286173"/>
            </a:xfrm>
            <a:custGeom>
              <a:avLst/>
              <a:gdLst/>
              <a:ahLst/>
              <a:cxnLst/>
              <a:rect l="l" t="t" r="r" b="b"/>
              <a:pathLst>
                <a:path w="2057309" h="286173">
                  <a:moveTo>
                    <a:pt x="0" y="0"/>
                  </a:moveTo>
                  <a:lnTo>
                    <a:pt x="2057309" y="0"/>
                  </a:lnTo>
                  <a:lnTo>
                    <a:pt x="2057309" y="286173"/>
                  </a:lnTo>
                  <a:lnTo>
                    <a:pt x="0" y="286173"/>
                  </a:lnTo>
                  <a:close/>
                </a:path>
              </a:pathLst>
            </a:custGeom>
            <a:gradFill rotWithShape="1">
              <a:gsLst>
                <a:gs pos="0">
                  <a:srgbClr val="000000">
                    <a:alpha val="100000"/>
                  </a:srgbClr>
                </a:gs>
                <a:gs pos="100000">
                  <a:srgbClr val="3533CD">
                    <a:alpha val="100000"/>
                  </a:srgbClr>
                </a:gs>
              </a:gsLst>
              <a:lin ang="0"/>
            </a:gradFill>
          </p:spPr>
          <p:txBody>
            <a:bodyPr/>
            <a:lstStyle/>
            <a:p>
              <a:endParaRPr lang="en-IN"/>
            </a:p>
          </p:txBody>
        </p:sp>
        <p:sp>
          <p:nvSpPr>
            <p:cNvPr id="71" name="TextBox 71"/>
            <p:cNvSpPr txBox="1"/>
            <p:nvPr/>
          </p:nvSpPr>
          <p:spPr>
            <a:xfrm>
              <a:off x="0" y="-47625"/>
              <a:ext cx="2057309" cy="333798"/>
            </a:xfrm>
            <a:prstGeom prst="rect">
              <a:avLst/>
            </a:prstGeom>
          </p:spPr>
          <p:txBody>
            <a:bodyPr lIns="50800" tIns="50800" rIns="50800" bIns="50800" rtlCol="0" anchor="ctr"/>
            <a:lstStyle/>
            <a:p>
              <a:pPr algn="ctr">
                <a:lnSpc>
                  <a:spcPts val="2659"/>
                </a:lnSpc>
              </a:pPr>
              <a:endParaRPr/>
            </a:p>
          </p:txBody>
        </p:sp>
      </p:grpSp>
      <p:sp>
        <p:nvSpPr>
          <p:cNvPr id="72" name="TextBox 72"/>
          <p:cNvSpPr txBox="1"/>
          <p:nvPr/>
        </p:nvSpPr>
        <p:spPr>
          <a:xfrm>
            <a:off x="10851612" y="8671239"/>
            <a:ext cx="7289430" cy="523875"/>
          </a:xfrm>
          <a:prstGeom prst="rect">
            <a:avLst/>
          </a:prstGeom>
        </p:spPr>
        <p:txBody>
          <a:bodyPr lIns="0" tIns="0" rIns="0" bIns="0" rtlCol="0" anchor="t">
            <a:spAutoFit/>
          </a:bodyPr>
          <a:lstStyle/>
          <a:p>
            <a:pPr algn="ctr">
              <a:lnSpc>
                <a:spcPts val="4200"/>
              </a:lnSpc>
              <a:spcBef>
                <a:spcPct val="0"/>
              </a:spcBef>
            </a:pPr>
            <a:r>
              <a:rPr lang="en-US" sz="3000">
                <a:solidFill>
                  <a:srgbClr val="EAEAEA"/>
                </a:solidFill>
                <a:latin typeface="Laila Bold"/>
              </a:rPr>
              <a:t>ENFORCEMENT OF THE WRIT</a:t>
            </a:r>
          </a:p>
        </p:txBody>
      </p:sp>
      <p:grpSp>
        <p:nvGrpSpPr>
          <p:cNvPr id="73" name="Group 73"/>
          <p:cNvGrpSpPr/>
          <p:nvPr/>
        </p:nvGrpSpPr>
        <p:grpSpPr>
          <a:xfrm>
            <a:off x="9580418" y="8344004"/>
            <a:ext cx="1271194" cy="1271194"/>
            <a:chOff x="0" y="0"/>
            <a:chExt cx="812800" cy="812800"/>
          </a:xfrm>
        </p:grpSpPr>
        <p:sp>
          <p:nvSpPr>
            <p:cNvPr id="74" name="Freeform 7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txBody>
            <a:bodyPr/>
            <a:lstStyle/>
            <a:p>
              <a:endParaRPr lang="en-IN"/>
            </a:p>
          </p:txBody>
        </p:sp>
        <p:sp>
          <p:nvSpPr>
            <p:cNvPr id="75" name="TextBox 7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76" name="TextBox 76"/>
          <p:cNvSpPr txBox="1"/>
          <p:nvPr/>
        </p:nvSpPr>
        <p:spPr>
          <a:xfrm>
            <a:off x="9773911" y="8495414"/>
            <a:ext cx="900059" cy="863600"/>
          </a:xfrm>
          <a:prstGeom prst="rect">
            <a:avLst/>
          </a:prstGeom>
        </p:spPr>
        <p:txBody>
          <a:bodyPr lIns="0" tIns="0" rIns="0" bIns="0" rtlCol="0" anchor="t">
            <a:spAutoFit/>
          </a:bodyPr>
          <a:lstStyle/>
          <a:p>
            <a:pPr algn="ctr">
              <a:lnSpc>
                <a:spcPts val="7000"/>
              </a:lnSpc>
            </a:pPr>
            <a:r>
              <a:rPr lang="en-US" sz="5000">
                <a:solidFill>
                  <a:srgbClr val="004AAD"/>
                </a:solidFill>
                <a:latin typeface="Laila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extBox 3"/>
          <p:cNvSpPr txBox="1"/>
          <p:nvPr/>
        </p:nvSpPr>
        <p:spPr>
          <a:xfrm>
            <a:off x="4654749" y="923925"/>
            <a:ext cx="8978502" cy="863600"/>
          </a:xfrm>
          <a:prstGeom prst="rect">
            <a:avLst/>
          </a:prstGeom>
        </p:spPr>
        <p:txBody>
          <a:bodyPr lIns="0" tIns="0" rIns="0" bIns="0" rtlCol="0" anchor="t">
            <a:spAutoFit/>
          </a:bodyPr>
          <a:lstStyle/>
          <a:p>
            <a:pPr algn="ctr">
              <a:lnSpc>
                <a:spcPts val="7000"/>
              </a:lnSpc>
              <a:spcBef>
                <a:spcPct val="0"/>
              </a:spcBef>
            </a:pPr>
            <a:r>
              <a:rPr lang="en-US" sz="5000">
                <a:solidFill>
                  <a:srgbClr val="004AAD"/>
                </a:solidFill>
                <a:latin typeface="Laila Bold"/>
              </a:rPr>
              <a:t>ROLE IN JUDICIAL REVIEW</a:t>
            </a:r>
          </a:p>
        </p:txBody>
      </p:sp>
      <p:sp>
        <p:nvSpPr>
          <p:cNvPr id="4" name="TextBox 4"/>
          <p:cNvSpPr txBox="1"/>
          <p:nvPr/>
        </p:nvSpPr>
        <p:spPr>
          <a:xfrm>
            <a:off x="1558757" y="3471960"/>
            <a:ext cx="4312877" cy="1934845"/>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Laila Medium"/>
              </a:rPr>
              <a:t>Prerogative writs are essential tools for enforcing and safeguarding the fundamental rights of Indian citizens as guaranteed by the Constitution.</a:t>
            </a:r>
          </a:p>
        </p:txBody>
      </p:sp>
      <p:sp>
        <p:nvSpPr>
          <p:cNvPr id="5" name="TextBox 5"/>
          <p:cNvSpPr txBox="1"/>
          <p:nvPr/>
        </p:nvSpPr>
        <p:spPr>
          <a:xfrm>
            <a:off x="1558757" y="2505133"/>
            <a:ext cx="4312877" cy="850900"/>
          </a:xfrm>
          <a:prstGeom prst="rect">
            <a:avLst/>
          </a:prstGeom>
        </p:spPr>
        <p:txBody>
          <a:bodyPr lIns="0" tIns="0" rIns="0" bIns="0" rtlCol="0" anchor="t">
            <a:spAutoFit/>
          </a:bodyPr>
          <a:lstStyle/>
          <a:p>
            <a:pPr>
              <a:lnSpc>
                <a:spcPts val="3499"/>
              </a:lnSpc>
            </a:pPr>
            <a:r>
              <a:rPr lang="en-US" sz="2499">
                <a:solidFill>
                  <a:srgbClr val="004AAD"/>
                </a:solidFill>
                <a:latin typeface="Laila Bold"/>
              </a:rPr>
              <a:t>ENFORCEMENT OF FUNDAMENTAL RIGHTS</a:t>
            </a:r>
          </a:p>
        </p:txBody>
      </p:sp>
      <p:sp>
        <p:nvSpPr>
          <p:cNvPr id="6" name="TextBox 6"/>
          <p:cNvSpPr txBox="1"/>
          <p:nvPr/>
        </p:nvSpPr>
        <p:spPr>
          <a:xfrm>
            <a:off x="1028700" y="2536883"/>
            <a:ext cx="425282" cy="412750"/>
          </a:xfrm>
          <a:prstGeom prst="rect">
            <a:avLst/>
          </a:prstGeom>
        </p:spPr>
        <p:txBody>
          <a:bodyPr lIns="0" tIns="0" rIns="0" bIns="0" rtlCol="0" anchor="t">
            <a:spAutoFit/>
          </a:bodyPr>
          <a:lstStyle/>
          <a:p>
            <a:pPr algn="ctr">
              <a:lnSpc>
                <a:spcPts val="3499"/>
              </a:lnSpc>
            </a:pPr>
            <a:r>
              <a:rPr lang="en-US" sz="2499">
                <a:solidFill>
                  <a:srgbClr val="004AAD"/>
                </a:solidFill>
                <a:latin typeface="Laila Bold"/>
              </a:rPr>
              <a:t>1.</a:t>
            </a:r>
          </a:p>
        </p:txBody>
      </p:sp>
      <p:sp>
        <p:nvSpPr>
          <p:cNvPr id="7" name="TextBox 7"/>
          <p:cNvSpPr txBox="1"/>
          <p:nvPr/>
        </p:nvSpPr>
        <p:spPr>
          <a:xfrm>
            <a:off x="12946423" y="3081435"/>
            <a:ext cx="4312877" cy="2325370"/>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Laila Medium"/>
              </a:rPr>
              <a:t>The use of these writs, particularly in Public Interest Litigations (PILs), helps address systemic injustices and societal issues, thereby contributing to social justice.</a:t>
            </a:r>
          </a:p>
        </p:txBody>
      </p:sp>
      <p:sp>
        <p:nvSpPr>
          <p:cNvPr id="8" name="TextBox 8"/>
          <p:cNvSpPr txBox="1"/>
          <p:nvPr/>
        </p:nvSpPr>
        <p:spPr>
          <a:xfrm>
            <a:off x="12946423" y="2505133"/>
            <a:ext cx="4312877" cy="412750"/>
          </a:xfrm>
          <a:prstGeom prst="rect">
            <a:avLst/>
          </a:prstGeom>
        </p:spPr>
        <p:txBody>
          <a:bodyPr lIns="0" tIns="0" rIns="0" bIns="0" rtlCol="0" anchor="t">
            <a:spAutoFit/>
          </a:bodyPr>
          <a:lstStyle/>
          <a:p>
            <a:pPr>
              <a:lnSpc>
                <a:spcPts val="3499"/>
              </a:lnSpc>
            </a:pPr>
            <a:r>
              <a:rPr lang="en-US" sz="2499">
                <a:solidFill>
                  <a:srgbClr val="004AAD"/>
                </a:solidFill>
                <a:latin typeface="Laila Bold"/>
              </a:rPr>
              <a:t>SOCIAL JUSTICE</a:t>
            </a:r>
          </a:p>
        </p:txBody>
      </p:sp>
      <p:sp>
        <p:nvSpPr>
          <p:cNvPr id="9" name="TextBox 9"/>
          <p:cNvSpPr txBox="1"/>
          <p:nvPr/>
        </p:nvSpPr>
        <p:spPr>
          <a:xfrm>
            <a:off x="12416366" y="2536883"/>
            <a:ext cx="425282" cy="412750"/>
          </a:xfrm>
          <a:prstGeom prst="rect">
            <a:avLst/>
          </a:prstGeom>
        </p:spPr>
        <p:txBody>
          <a:bodyPr lIns="0" tIns="0" rIns="0" bIns="0" rtlCol="0" anchor="t">
            <a:spAutoFit/>
          </a:bodyPr>
          <a:lstStyle/>
          <a:p>
            <a:pPr algn="ctr">
              <a:lnSpc>
                <a:spcPts val="3499"/>
              </a:lnSpc>
            </a:pPr>
            <a:r>
              <a:rPr lang="en-US" sz="2499">
                <a:solidFill>
                  <a:srgbClr val="004AAD"/>
                </a:solidFill>
                <a:latin typeface="Laila Bold"/>
              </a:rPr>
              <a:t>3.</a:t>
            </a:r>
          </a:p>
        </p:txBody>
      </p:sp>
      <p:sp>
        <p:nvSpPr>
          <p:cNvPr id="10" name="TextBox 10"/>
          <p:cNvSpPr txBox="1"/>
          <p:nvPr/>
        </p:nvSpPr>
        <p:spPr>
          <a:xfrm>
            <a:off x="7252590" y="3081435"/>
            <a:ext cx="4312877" cy="2325370"/>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Laila Medium"/>
              </a:rPr>
              <a:t>These writs enable the judiciary to review and assess the actions of government authorities, ensuring that they conform to the principles and provisions of the Indian Constitution.</a:t>
            </a:r>
          </a:p>
        </p:txBody>
      </p:sp>
      <p:sp>
        <p:nvSpPr>
          <p:cNvPr id="11" name="TextBox 11"/>
          <p:cNvSpPr txBox="1"/>
          <p:nvPr/>
        </p:nvSpPr>
        <p:spPr>
          <a:xfrm>
            <a:off x="7252590" y="2505133"/>
            <a:ext cx="4312877" cy="412750"/>
          </a:xfrm>
          <a:prstGeom prst="rect">
            <a:avLst/>
          </a:prstGeom>
        </p:spPr>
        <p:txBody>
          <a:bodyPr lIns="0" tIns="0" rIns="0" bIns="0" rtlCol="0" anchor="t">
            <a:spAutoFit/>
          </a:bodyPr>
          <a:lstStyle/>
          <a:p>
            <a:pPr>
              <a:lnSpc>
                <a:spcPts val="3499"/>
              </a:lnSpc>
            </a:pPr>
            <a:r>
              <a:rPr lang="en-US" sz="2499">
                <a:solidFill>
                  <a:srgbClr val="004AAD"/>
                </a:solidFill>
                <a:latin typeface="Laila Bold"/>
              </a:rPr>
              <a:t>JUDICIAL SCRUTINY</a:t>
            </a:r>
          </a:p>
        </p:txBody>
      </p:sp>
      <p:sp>
        <p:nvSpPr>
          <p:cNvPr id="12" name="TextBox 12"/>
          <p:cNvSpPr txBox="1"/>
          <p:nvPr/>
        </p:nvSpPr>
        <p:spPr>
          <a:xfrm>
            <a:off x="6722533" y="2536883"/>
            <a:ext cx="425282" cy="412750"/>
          </a:xfrm>
          <a:prstGeom prst="rect">
            <a:avLst/>
          </a:prstGeom>
        </p:spPr>
        <p:txBody>
          <a:bodyPr lIns="0" tIns="0" rIns="0" bIns="0" rtlCol="0" anchor="t">
            <a:spAutoFit/>
          </a:bodyPr>
          <a:lstStyle/>
          <a:p>
            <a:pPr algn="ctr">
              <a:lnSpc>
                <a:spcPts val="3499"/>
              </a:lnSpc>
            </a:pPr>
            <a:r>
              <a:rPr lang="en-US" sz="2499">
                <a:solidFill>
                  <a:srgbClr val="004AAD"/>
                </a:solidFill>
                <a:latin typeface="Laila Bold"/>
              </a:rPr>
              <a:t>2.</a:t>
            </a:r>
          </a:p>
        </p:txBody>
      </p:sp>
      <p:grpSp>
        <p:nvGrpSpPr>
          <p:cNvPr id="13" name="Group 13"/>
          <p:cNvGrpSpPr/>
          <p:nvPr/>
        </p:nvGrpSpPr>
        <p:grpSpPr>
          <a:xfrm>
            <a:off x="1028700" y="5865774"/>
            <a:ext cx="4842934" cy="3254097"/>
            <a:chOff x="0" y="0"/>
            <a:chExt cx="6457245" cy="4338796"/>
          </a:xfrm>
        </p:grpSpPr>
        <p:sp>
          <p:nvSpPr>
            <p:cNvPr id="14" name="TextBox 14"/>
            <p:cNvSpPr txBox="1"/>
            <p:nvPr/>
          </p:nvSpPr>
          <p:spPr>
            <a:xfrm>
              <a:off x="706743" y="1251003"/>
              <a:ext cx="5750502" cy="3087793"/>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Laila Medium"/>
                </a:rPr>
                <a:t>Prerogative writs can be instrumental in protecting the rights of minority groups and individuals who may be vulnerable to discrimination or neglect.</a:t>
              </a:r>
            </a:p>
          </p:txBody>
        </p:sp>
        <p:sp>
          <p:nvSpPr>
            <p:cNvPr id="15" name="TextBox 15"/>
            <p:cNvSpPr txBox="1"/>
            <p:nvPr/>
          </p:nvSpPr>
          <p:spPr>
            <a:xfrm>
              <a:off x="706743" y="-38100"/>
              <a:ext cx="5750502" cy="1121833"/>
            </a:xfrm>
            <a:prstGeom prst="rect">
              <a:avLst/>
            </a:prstGeom>
          </p:spPr>
          <p:txBody>
            <a:bodyPr lIns="0" tIns="0" rIns="0" bIns="0" rtlCol="0" anchor="t">
              <a:spAutoFit/>
            </a:bodyPr>
            <a:lstStyle/>
            <a:p>
              <a:pPr>
                <a:lnSpc>
                  <a:spcPts val="3499"/>
                </a:lnSpc>
              </a:pPr>
              <a:r>
                <a:rPr lang="en-US" sz="2499">
                  <a:solidFill>
                    <a:srgbClr val="004AAD"/>
                  </a:solidFill>
                  <a:latin typeface="Laila Bold"/>
                </a:rPr>
                <a:t>PROTECTION OF MINORITY RIGHTS</a:t>
              </a:r>
            </a:p>
          </p:txBody>
        </p:sp>
        <p:sp>
          <p:nvSpPr>
            <p:cNvPr id="16" name="TextBox 16"/>
            <p:cNvSpPr txBox="1"/>
            <p:nvPr/>
          </p:nvSpPr>
          <p:spPr>
            <a:xfrm>
              <a:off x="0" y="4233"/>
              <a:ext cx="567043" cy="537633"/>
            </a:xfrm>
            <a:prstGeom prst="rect">
              <a:avLst/>
            </a:prstGeom>
          </p:spPr>
          <p:txBody>
            <a:bodyPr lIns="0" tIns="0" rIns="0" bIns="0" rtlCol="0" anchor="t">
              <a:spAutoFit/>
            </a:bodyPr>
            <a:lstStyle/>
            <a:p>
              <a:pPr algn="ctr">
                <a:lnSpc>
                  <a:spcPts val="3499"/>
                </a:lnSpc>
              </a:pPr>
              <a:r>
                <a:rPr lang="en-US" sz="2499">
                  <a:solidFill>
                    <a:srgbClr val="004AAD"/>
                  </a:solidFill>
                  <a:latin typeface="Laila Bold"/>
                </a:rPr>
                <a:t>4.</a:t>
              </a:r>
            </a:p>
          </p:txBody>
        </p:sp>
      </p:grpSp>
      <p:grpSp>
        <p:nvGrpSpPr>
          <p:cNvPr id="17" name="Group 17"/>
          <p:cNvGrpSpPr/>
          <p:nvPr/>
        </p:nvGrpSpPr>
        <p:grpSpPr>
          <a:xfrm>
            <a:off x="6722533" y="5865774"/>
            <a:ext cx="4842934" cy="3254097"/>
            <a:chOff x="0" y="0"/>
            <a:chExt cx="6457245" cy="4338796"/>
          </a:xfrm>
        </p:grpSpPr>
        <p:sp>
          <p:nvSpPr>
            <p:cNvPr id="18" name="TextBox 18"/>
            <p:cNvSpPr txBox="1"/>
            <p:nvPr/>
          </p:nvSpPr>
          <p:spPr>
            <a:xfrm>
              <a:off x="706743" y="1251003"/>
              <a:ext cx="5750502" cy="3087793"/>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Laila Medium"/>
                </a:rPr>
                <a:t>They serve as a safeguard against the abuse of power by government officials and agencies, ensuring that they act in the public interest rather than for personal or political gain.</a:t>
              </a:r>
            </a:p>
          </p:txBody>
        </p:sp>
        <p:sp>
          <p:nvSpPr>
            <p:cNvPr id="19" name="TextBox 19"/>
            <p:cNvSpPr txBox="1"/>
            <p:nvPr/>
          </p:nvSpPr>
          <p:spPr>
            <a:xfrm>
              <a:off x="706743" y="-38100"/>
              <a:ext cx="5750502" cy="1121833"/>
            </a:xfrm>
            <a:prstGeom prst="rect">
              <a:avLst/>
            </a:prstGeom>
          </p:spPr>
          <p:txBody>
            <a:bodyPr lIns="0" tIns="0" rIns="0" bIns="0" rtlCol="0" anchor="t">
              <a:spAutoFit/>
            </a:bodyPr>
            <a:lstStyle/>
            <a:p>
              <a:pPr>
                <a:lnSpc>
                  <a:spcPts val="3499"/>
                </a:lnSpc>
              </a:pPr>
              <a:r>
                <a:rPr lang="en-US" sz="2499">
                  <a:solidFill>
                    <a:srgbClr val="004AAD"/>
                  </a:solidFill>
                  <a:latin typeface="Laila Bold"/>
                </a:rPr>
                <a:t>PREVENTING ABUSE OF POWER</a:t>
              </a:r>
            </a:p>
          </p:txBody>
        </p:sp>
        <p:sp>
          <p:nvSpPr>
            <p:cNvPr id="20" name="TextBox 20"/>
            <p:cNvSpPr txBox="1"/>
            <p:nvPr/>
          </p:nvSpPr>
          <p:spPr>
            <a:xfrm>
              <a:off x="0" y="4233"/>
              <a:ext cx="567043" cy="537633"/>
            </a:xfrm>
            <a:prstGeom prst="rect">
              <a:avLst/>
            </a:prstGeom>
          </p:spPr>
          <p:txBody>
            <a:bodyPr lIns="0" tIns="0" rIns="0" bIns="0" rtlCol="0" anchor="t">
              <a:spAutoFit/>
            </a:bodyPr>
            <a:lstStyle/>
            <a:p>
              <a:pPr algn="ctr">
                <a:lnSpc>
                  <a:spcPts val="3499"/>
                </a:lnSpc>
              </a:pPr>
              <a:r>
                <a:rPr lang="en-US" sz="2499">
                  <a:solidFill>
                    <a:srgbClr val="004AAD"/>
                  </a:solidFill>
                  <a:latin typeface="Laila Bold"/>
                </a:rPr>
                <a:t>5.</a:t>
              </a:r>
            </a:p>
          </p:txBody>
        </p:sp>
      </p:grpSp>
      <p:grpSp>
        <p:nvGrpSpPr>
          <p:cNvPr id="21" name="Group 21"/>
          <p:cNvGrpSpPr/>
          <p:nvPr/>
        </p:nvGrpSpPr>
        <p:grpSpPr>
          <a:xfrm>
            <a:off x="12416366" y="5865774"/>
            <a:ext cx="4842934" cy="3254097"/>
            <a:chOff x="0" y="0"/>
            <a:chExt cx="6457245" cy="4338796"/>
          </a:xfrm>
        </p:grpSpPr>
        <p:sp>
          <p:nvSpPr>
            <p:cNvPr id="22" name="TextBox 22"/>
            <p:cNvSpPr txBox="1"/>
            <p:nvPr/>
          </p:nvSpPr>
          <p:spPr>
            <a:xfrm>
              <a:off x="706743" y="1251003"/>
              <a:ext cx="5750502" cy="3087793"/>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Laila Medium"/>
                </a:rPr>
                <a:t>By invoking these writs, individuals and organizations can hold government entities accountable for their actions, promoting transparency and fairness in administration.</a:t>
              </a:r>
            </a:p>
          </p:txBody>
        </p:sp>
        <p:sp>
          <p:nvSpPr>
            <p:cNvPr id="23" name="TextBox 23"/>
            <p:cNvSpPr txBox="1"/>
            <p:nvPr/>
          </p:nvSpPr>
          <p:spPr>
            <a:xfrm>
              <a:off x="706743" y="-38100"/>
              <a:ext cx="5750502" cy="1121833"/>
            </a:xfrm>
            <a:prstGeom prst="rect">
              <a:avLst/>
            </a:prstGeom>
          </p:spPr>
          <p:txBody>
            <a:bodyPr lIns="0" tIns="0" rIns="0" bIns="0" rtlCol="0" anchor="t">
              <a:spAutoFit/>
            </a:bodyPr>
            <a:lstStyle/>
            <a:p>
              <a:pPr>
                <a:lnSpc>
                  <a:spcPts val="3499"/>
                </a:lnSpc>
              </a:pPr>
              <a:r>
                <a:rPr lang="en-US" sz="2499">
                  <a:solidFill>
                    <a:srgbClr val="004AAD"/>
                  </a:solidFill>
                  <a:latin typeface="Laila Bold"/>
                </a:rPr>
                <a:t>TRANSPARENCY AND ACCOUNTABILITY</a:t>
              </a:r>
            </a:p>
          </p:txBody>
        </p:sp>
        <p:sp>
          <p:nvSpPr>
            <p:cNvPr id="24" name="TextBox 24"/>
            <p:cNvSpPr txBox="1"/>
            <p:nvPr/>
          </p:nvSpPr>
          <p:spPr>
            <a:xfrm>
              <a:off x="0" y="4233"/>
              <a:ext cx="567043" cy="537633"/>
            </a:xfrm>
            <a:prstGeom prst="rect">
              <a:avLst/>
            </a:prstGeom>
          </p:spPr>
          <p:txBody>
            <a:bodyPr lIns="0" tIns="0" rIns="0" bIns="0" rtlCol="0" anchor="t">
              <a:spAutoFit/>
            </a:bodyPr>
            <a:lstStyle/>
            <a:p>
              <a:pPr algn="ctr">
                <a:lnSpc>
                  <a:spcPts val="3499"/>
                </a:lnSpc>
              </a:pPr>
              <a:r>
                <a:rPr lang="en-US" sz="2499">
                  <a:solidFill>
                    <a:srgbClr val="004AAD"/>
                  </a:solidFill>
                  <a:latin typeface="Laila Bold"/>
                </a:rPr>
                <a:t>6.</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1478</Words>
  <Application>Microsoft Office PowerPoint</Application>
  <PresentationFormat>Custom</PresentationFormat>
  <Paragraphs>172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Laila Bold</vt:lpstr>
      <vt:lpstr>Laila</vt:lpstr>
      <vt:lpstr>Laila Medium</vt:lpstr>
      <vt:lpstr>League Spartan</vt:lpstr>
      <vt:lpstr>Calibri</vt:lpstr>
      <vt:lpstr>Archivo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 Presentation Final</dc:title>
  <cp:lastModifiedBy>MANKAR SARVESH ANAND</cp:lastModifiedBy>
  <cp:revision>1</cp:revision>
  <dcterms:created xsi:type="dcterms:W3CDTF">2006-08-16T00:00:00Z</dcterms:created>
  <dcterms:modified xsi:type="dcterms:W3CDTF">2023-10-25T07:49:27Z</dcterms:modified>
  <dc:identifier>DAFxyBzeKB4</dc:identifier>
</cp:coreProperties>
</file>