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99" r:id="rId11"/>
    <p:sldId id="300" r:id="rId12"/>
    <p:sldId id="301" r:id="rId13"/>
    <p:sldId id="302" r:id="rId14"/>
    <p:sldId id="303" r:id="rId15"/>
    <p:sldId id="304" r:id="rId16"/>
    <p:sldId id="305" r:id="rId17"/>
    <p:sldId id="306" r:id="rId18"/>
    <p:sldId id="312" r:id="rId19"/>
    <p:sldId id="313" r:id="rId20"/>
    <p:sldId id="314" r:id="rId21"/>
    <p:sldId id="307" r:id="rId22"/>
    <p:sldId id="310" r:id="rId23"/>
    <p:sldId id="311" r:id="rId24"/>
    <p:sldId id="298"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308"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309" r:id="rId61"/>
    <p:sldId id="315" r:id="rId62"/>
    <p:sldId id="316" r:id="rId63"/>
    <p:sldId id="317"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a:solidFill>
                  <a:srgbClr val="7030A0"/>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918D73B9-D53F-400D-85D2-A36B4149B8B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670D5-A840-4DB1-B387-B3EB5DCC246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18D73B9-D53F-400D-85D2-A36B4149B8B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670D5-A840-4DB1-B387-B3EB5DCC246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18D73B9-D53F-400D-85D2-A36B4149B8B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670D5-A840-4DB1-B387-B3EB5DCC246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18D73B9-D53F-400D-85D2-A36B4149B8B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670D5-A840-4DB1-B387-B3EB5DCC246B}" type="slidenum">
              <a:rPr lang="en-US" smtClean="0"/>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18D73B9-D53F-400D-85D2-A36B4149B8B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670D5-A840-4DB1-B387-B3EB5DCC246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18D73B9-D53F-400D-85D2-A36B4149B8B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670D5-A840-4DB1-B387-B3EB5DCC246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18D73B9-D53F-400D-85D2-A36B4149B8B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A670D5-A840-4DB1-B387-B3EB5DCC246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8D73B9-D53F-400D-85D2-A36B4149B8B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A670D5-A840-4DB1-B387-B3EB5DCC246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D73B9-D53F-400D-85D2-A36B4149B8B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A670D5-A840-4DB1-B387-B3EB5DCC246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18D73B9-D53F-400D-85D2-A36B4149B8B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670D5-A840-4DB1-B387-B3EB5DCC246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18D73B9-D53F-400D-85D2-A36B4149B8B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670D5-A840-4DB1-B387-B3EB5DCC246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GIF"/><Relationship Id="rId13" Type="http://schemas.openxmlformats.org/officeDocument/2006/relationships/image" Target="../media/image2.GIF"/><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D73B9-D53F-400D-85D2-A36B4149B8B5}"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670D5-A840-4DB1-B387-B3EB5DCC246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Tx/>
        <a:buBlip>
          <a:blip r:embed="rId12"/>
        </a:buBlip>
        <a:defRPr sz="2800" kern="1200">
          <a:solidFill>
            <a:schemeClr val="tx1"/>
          </a:solidFill>
          <a:latin typeface="+mn-lt"/>
          <a:ea typeface="+mn-ea"/>
          <a:cs typeface="+mn-cs"/>
        </a:defRPr>
      </a:lvl1pPr>
      <a:lvl2pPr marL="742950" indent="-285750" algn="l" defTabSz="914400" rtl="0" eaLnBrk="1" latinLnBrk="0" hangingPunct="1">
        <a:spcBef>
          <a:spcPct val="20000"/>
        </a:spcBef>
        <a:buFontTx/>
        <a:buBlip>
          <a:blip r:embed="rId13"/>
        </a:buBlip>
        <a:defRPr sz="2400" kern="1200">
          <a:solidFill>
            <a:schemeClr val="tx1"/>
          </a:solidFill>
          <a:latin typeface="+mn-lt"/>
          <a:ea typeface="+mn-ea"/>
          <a:cs typeface="+mn-cs"/>
        </a:defRPr>
      </a:lvl2pPr>
      <a:lvl3pPr marL="1143000" indent="-228600" algn="l" defTabSz="914400" rtl="0" eaLnBrk="1" latinLnBrk="0" hangingPunct="1">
        <a:spcBef>
          <a:spcPct val="20000"/>
        </a:spcBef>
        <a:buFontTx/>
        <a:buBlip>
          <a:blip r:embed="rId14"/>
        </a:buBlip>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Trees</a:t>
            </a:r>
            <a:endParaRPr lang="en-US" dirty="0"/>
          </a:p>
        </p:txBody>
      </p:sp>
      <p:sp>
        <p:nvSpPr>
          <p:cNvPr id="3" name="Subtitle 2"/>
          <p:cNvSpPr>
            <a:spLocks noGrp="1"/>
          </p:cNvSpPr>
          <p:nvPr>
            <p:ph type="subTitle" idx="1"/>
          </p:nvPr>
        </p:nvSpPr>
        <p:spPr/>
        <p:txBody>
          <a:bodyPr/>
          <a:lstStyle/>
          <a:p>
            <a:r>
              <a:rPr lang="en-US" dirty="0">
                <a:solidFill>
                  <a:srgbClr val="92D050"/>
                </a:solidFill>
              </a:rPr>
              <a:t>A </a:t>
            </a:r>
            <a:r>
              <a:rPr lang="en-US" i="1" dirty="0">
                <a:solidFill>
                  <a:srgbClr val="92D050"/>
                </a:solidFill>
              </a:rPr>
              <a:t>tree is a connected undirected graph with no simple circuits.</a:t>
            </a:r>
            <a:endParaRPr lang="en-US" dirty="0">
              <a:solidFill>
                <a:srgbClr val="92D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of the following are Binary Search trees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a:buNone/>
            </a:pPr>
            <a:r>
              <a:rPr lang="en-US" sz="2000" dirty="0" smtClean="0">
                <a:solidFill>
                  <a:srgbClr val="FF0000"/>
                </a:solidFill>
              </a:rPr>
              <a:t>        </a:t>
            </a:r>
            <a:endParaRPr lang="en-US" sz="2000" dirty="0" smtClean="0">
              <a:solidFill>
                <a:srgbClr val="FF0000"/>
              </a:solidFill>
            </a:endParaRPr>
          </a:p>
          <a:p>
            <a:pPr>
              <a:buNone/>
            </a:pPr>
            <a:endParaRPr lang="en-US" sz="2000" dirty="0">
              <a:solidFill>
                <a:srgbClr val="FF0000"/>
              </a:solidFill>
            </a:endParaRPr>
          </a:p>
          <a:p>
            <a:pPr>
              <a:buNone/>
            </a:pPr>
            <a:r>
              <a:rPr lang="en-US" sz="2000" dirty="0" smtClean="0">
                <a:solidFill>
                  <a:srgbClr val="FF0000"/>
                </a:solidFill>
              </a:rPr>
              <a:t>           BINARY SEARCH TREE</a:t>
            </a:r>
            <a:endParaRPr lang="en-US" sz="2000" dirty="0">
              <a:solidFill>
                <a:srgbClr val="FF0000"/>
              </a:solidFill>
            </a:endParaRPr>
          </a:p>
        </p:txBody>
      </p:sp>
      <p:grpSp>
        <p:nvGrpSpPr>
          <p:cNvPr id="4" name="Group 4"/>
          <p:cNvGrpSpPr/>
          <p:nvPr/>
        </p:nvGrpSpPr>
        <p:grpSpPr bwMode="auto">
          <a:xfrm>
            <a:off x="533400" y="1447800"/>
            <a:ext cx="3505200" cy="3962400"/>
            <a:chOff x="768" y="1392"/>
            <a:chExt cx="2256" cy="1920"/>
          </a:xfrm>
        </p:grpSpPr>
        <p:sp>
          <p:nvSpPr>
            <p:cNvPr id="5" name="Oval 5"/>
            <p:cNvSpPr>
              <a:spLocks noChangeAspect="1" noChangeArrowheads="1"/>
            </p:cNvSpPr>
            <p:nvPr/>
          </p:nvSpPr>
          <p:spPr bwMode="auto">
            <a:xfrm>
              <a:off x="936" y="3072"/>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3</a:t>
              </a:r>
              <a:endParaRPr lang="en-US">
                <a:latin typeface="Times New Roman" panose="02020603050405020304" charset="0"/>
              </a:endParaRPr>
            </a:p>
          </p:txBody>
        </p:sp>
        <p:sp>
          <p:nvSpPr>
            <p:cNvPr id="6" name="Oval 6"/>
            <p:cNvSpPr>
              <a:spLocks noChangeAspect="1" noChangeArrowheads="1"/>
            </p:cNvSpPr>
            <p:nvPr/>
          </p:nvSpPr>
          <p:spPr bwMode="auto">
            <a:xfrm>
              <a:off x="2784" y="2512"/>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11</a:t>
              </a:r>
              <a:endParaRPr lang="en-US">
                <a:latin typeface="Times New Roman" panose="02020603050405020304" charset="0"/>
              </a:endParaRPr>
            </a:p>
          </p:txBody>
        </p:sp>
        <p:sp>
          <p:nvSpPr>
            <p:cNvPr id="7" name="Oval 7"/>
            <p:cNvSpPr>
              <a:spLocks noChangeAspect="1" noChangeArrowheads="1"/>
            </p:cNvSpPr>
            <p:nvPr/>
          </p:nvSpPr>
          <p:spPr bwMode="auto">
            <a:xfrm>
              <a:off x="2112" y="2512"/>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7</a:t>
              </a:r>
              <a:endParaRPr lang="en-US">
                <a:latin typeface="Times New Roman" panose="02020603050405020304" charset="0"/>
              </a:endParaRPr>
            </a:p>
          </p:txBody>
        </p:sp>
        <p:sp>
          <p:nvSpPr>
            <p:cNvPr id="8" name="Oval 8"/>
            <p:cNvSpPr>
              <a:spLocks noChangeAspect="1" noChangeArrowheads="1"/>
            </p:cNvSpPr>
            <p:nvPr/>
          </p:nvSpPr>
          <p:spPr bwMode="auto">
            <a:xfrm>
              <a:off x="768" y="2512"/>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1</a:t>
              </a:r>
              <a:endParaRPr lang="en-US">
                <a:latin typeface="Times New Roman" panose="02020603050405020304" charset="0"/>
              </a:endParaRPr>
            </a:p>
          </p:txBody>
        </p:sp>
        <p:sp>
          <p:nvSpPr>
            <p:cNvPr id="9" name="Oval 9"/>
            <p:cNvSpPr>
              <a:spLocks noChangeAspect="1" noChangeArrowheads="1"/>
            </p:cNvSpPr>
            <p:nvPr/>
          </p:nvSpPr>
          <p:spPr bwMode="auto">
            <a:xfrm>
              <a:off x="2448" y="1952"/>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8</a:t>
              </a:r>
              <a:endParaRPr lang="en-US">
                <a:latin typeface="Times New Roman" panose="02020603050405020304" charset="0"/>
              </a:endParaRPr>
            </a:p>
          </p:txBody>
        </p:sp>
        <p:sp>
          <p:nvSpPr>
            <p:cNvPr id="10" name="Oval 10"/>
            <p:cNvSpPr>
              <a:spLocks noChangeAspect="1" noChangeArrowheads="1"/>
            </p:cNvSpPr>
            <p:nvPr/>
          </p:nvSpPr>
          <p:spPr bwMode="auto">
            <a:xfrm>
              <a:off x="1104" y="1952"/>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4</a:t>
              </a:r>
              <a:endParaRPr lang="en-US">
                <a:latin typeface="Times New Roman" panose="02020603050405020304" charset="0"/>
              </a:endParaRPr>
            </a:p>
          </p:txBody>
        </p:sp>
        <p:sp>
          <p:nvSpPr>
            <p:cNvPr id="11" name="Oval 11"/>
            <p:cNvSpPr>
              <a:spLocks noChangeAspect="1" noChangeArrowheads="1"/>
            </p:cNvSpPr>
            <p:nvPr/>
          </p:nvSpPr>
          <p:spPr bwMode="auto">
            <a:xfrm>
              <a:off x="1776" y="1392"/>
              <a:ext cx="240" cy="240"/>
            </a:xfrm>
            <a:prstGeom prst="ellipse">
              <a:avLst/>
            </a:prstGeom>
            <a:noFill/>
            <a:ln w="38100">
              <a:solidFill>
                <a:schemeClr val="tx1"/>
              </a:solidFill>
              <a:round/>
            </a:ln>
            <a:effectLst/>
          </p:spPr>
          <p:txBody>
            <a:bodyPr wrap="none" anchor="ctr"/>
            <a:lstStyle/>
            <a:p>
              <a:pPr algn="ctr" eaLnBrk="0" hangingPunct="0"/>
              <a:r>
                <a:rPr lang="en-US" dirty="0">
                  <a:latin typeface="Times New Roman" panose="02020603050405020304" charset="0"/>
                </a:rPr>
                <a:t>5</a:t>
              </a:r>
              <a:endParaRPr lang="en-US" dirty="0">
                <a:latin typeface="Times New Roman" panose="02020603050405020304" charset="0"/>
              </a:endParaRPr>
            </a:p>
          </p:txBody>
        </p:sp>
        <p:cxnSp>
          <p:nvCxnSpPr>
            <p:cNvPr id="12" name="AutoShape 12"/>
            <p:cNvCxnSpPr>
              <a:cxnSpLocks noChangeShapeType="1"/>
              <a:stCxn id="11" idx="3"/>
              <a:endCxn id="10" idx="0"/>
            </p:cNvCxnSpPr>
            <p:nvPr/>
          </p:nvCxnSpPr>
          <p:spPr bwMode="auto">
            <a:xfrm flipH="1">
              <a:off x="1224" y="1609"/>
              <a:ext cx="587" cy="331"/>
            </a:xfrm>
            <a:prstGeom prst="straightConnector1">
              <a:avLst/>
            </a:prstGeom>
            <a:noFill/>
            <a:ln w="9525">
              <a:solidFill>
                <a:schemeClr val="tx1"/>
              </a:solidFill>
              <a:round/>
              <a:tailEnd type="triangle" w="med" len="med"/>
            </a:ln>
            <a:effectLst/>
          </p:spPr>
        </p:cxnSp>
        <p:cxnSp>
          <p:nvCxnSpPr>
            <p:cNvPr id="13" name="AutoShape 13"/>
            <p:cNvCxnSpPr>
              <a:cxnSpLocks noChangeShapeType="1"/>
              <a:stCxn id="11" idx="5"/>
              <a:endCxn id="9" idx="0"/>
            </p:cNvCxnSpPr>
            <p:nvPr/>
          </p:nvCxnSpPr>
          <p:spPr bwMode="auto">
            <a:xfrm>
              <a:off x="1981" y="1609"/>
              <a:ext cx="587" cy="331"/>
            </a:xfrm>
            <a:prstGeom prst="straightConnector1">
              <a:avLst/>
            </a:prstGeom>
            <a:noFill/>
            <a:ln w="9525">
              <a:solidFill>
                <a:schemeClr val="tx1"/>
              </a:solidFill>
              <a:round/>
              <a:tailEnd type="triangle" w="med" len="med"/>
            </a:ln>
            <a:effectLst/>
          </p:spPr>
        </p:cxnSp>
        <p:cxnSp>
          <p:nvCxnSpPr>
            <p:cNvPr id="14" name="AutoShape 14"/>
            <p:cNvCxnSpPr>
              <a:cxnSpLocks noChangeShapeType="1"/>
              <a:stCxn id="9" idx="3"/>
              <a:endCxn id="7" idx="0"/>
            </p:cNvCxnSpPr>
            <p:nvPr/>
          </p:nvCxnSpPr>
          <p:spPr bwMode="auto">
            <a:xfrm flipH="1">
              <a:off x="2232" y="2169"/>
              <a:ext cx="251" cy="331"/>
            </a:xfrm>
            <a:prstGeom prst="straightConnector1">
              <a:avLst/>
            </a:prstGeom>
            <a:noFill/>
            <a:ln w="9525">
              <a:solidFill>
                <a:schemeClr val="tx1"/>
              </a:solidFill>
              <a:round/>
              <a:tailEnd type="triangle" w="med" len="med"/>
            </a:ln>
            <a:effectLst/>
          </p:spPr>
        </p:cxnSp>
        <p:cxnSp>
          <p:nvCxnSpPr>
            <p:cNvPr id="15" name="AutoShape 15"/>
            <p:cNvCxnSpPr>
              <a:cxnSpLocks noChangeShapeType="1"/>
              <a:stCxn id="9" idx="5"/>
              <a:endCxn id="6" idx="0"/>
            </p:cNvCxnSpPr>
            <p:nvPr/>
          </p:nvCxnSpPr>
          <p:spPr bwMode="auto">
            <a:xfrm>
              <a:off x="2653" y="2169"/>
              <a:ext cx="251" cy="331"/>
            </a:xfrm>
            <a:prstGeom prst="straightConnector1">
              <a:avLst/>
            </a:prstGeom>
            <a:noFill/>
            <a:ln w="9525">
              <a:solidFill>
                <a:schemeClr val="tx1"/>
              </a:solidFill>
              <a:round/>
              <a:tailEnd type="triangle" w="med" len="med"/>
            </a:ln>
            <a:effectLst/>
          </p:spPr>
        </p:cxnSp>
        <p:cxnSp>
          <p:nvCxnSpPr>
            <p:cNvPr id="16" name="AutoShape 16"/>
            <p:cNvCxnSpPr>
              <a:cxnSpLocks noChangeShapeType="1"/>
              <a:stCxn id="10" idx="3"/>
              <a:endCxn id="8" idx="0"/>
            </p:cNvCxnSpPr>
            <p:nvPr/>
          </p:nvCxnSpPr>
          <p:spPr bwMode="auto">
            <a:xfrm flipH="1">
              <a:off x="888" y="2169"/>
              <a:ext cx="251" cy="331"/>
            </a:xfrm>
            <a:prstGeom prst="straightConnector1">
              <a:avLst/>
            </a:prstGeom>
            <a:noFill/>
            <a:ln w="9525">
              <a:solidFill>
                <a:schemeClr val="tx1"/>
              </a:solidFill>
              <a:round/>
              <a:tailEnd type="triangle" w="med" len="med"/>
            </a:ln>
            <a:effectLst/>
          </p:spPr>
        </p:cxnSp>
        <p:cxnSp>
          <p:nvCxnSpPr>
            <p:cNvPr id="17" name="AutoShape 17"/>
            <p:cNvCxnSpPr>
              <a:cxnSpLocks noChangeShapeType="1"/>
              <a:stCxn id="8" idx="5"/>
              <a:endCxn id="5" idx="0"/>
            </p:cNvCxnSpPr>
            <p:nvPr/>
          </p:nvCxnSpPr>
          <p:spPr bwMode="auto">
            <a:xfrm>
              <a:off x="973" y="2729"/>
              <a:ext cx="83" cy="331"/>
            </a:xfrm>
            <a:prstGeom prst="straightConnector1">
              <a:avLst/>
            </a:prstGeom>
            <a:noFill/>
            <a:ln w="9525">
              <a:solidFill>
                <a:schemeClr val="tx1"/>
              </a:solidFill>
              <a:round/>
              <a:tailEnd type="triangle" w="med" len="med"/>
            </a:ln>
            <a:effectLst/>
          </p:spPr>
        </p:cxnSp>
      </p:grpSp>
      <p:grpSp>
        <p:nvGrpSpPr>
          <p:cNvPr id="18" name="Group 4"/>
          <p:cNvGrpSpPr/>
          <p:nvPr/>
        </p:nvGrpSpPr>
        <p:grpSpPr bwMode="auto">
          <a:xfrm>
            <a:off x="5029200" y="1752600"/>
            <a:ext cx="3454400" cy="4648200"/>
            <a:chOff x="960" y="1344"/>
            <a:chExt cx="2424" cy="2526"/>
          </a:xfrm>
        </p:grpSpPr>
        <p:sp>
          <p:nvSpPr>
            <p:cNvPr id="19" name="Oval 5"/>
            <p:cNvSpPr>
              <a:spLocks noChangeAspect="1" noChangeArrowheads="1"/>
            </p:cNvSpPr>
            <p:nvPr/>
          </p:nvSpPr>
          <p:spPr bwMode="auto">
            <a:xfrm>
              <a:off x="1128" y="302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4</a:t>
              </a:r>
              <a:endParaRPr lang="en-US">
                <a:latin typeface="Times New Roman" panose="02020603050405020304" charset="0"/>
              </a:endParaRPr>
            </a:p>
          </p:txBody>
        </p:sp>
        <p:sp>
          <p:nvSpPr>
            <p:cNvPr id="20" name="Oval 6"/>
            <p:cNvSpPr>
              <a:spLocks noChangeAspect="1" noChangeArrowheads="1"/>
            </p:cNvSpPr>
            <p:nvPr/>
          </p:nvSpPr>
          <p:spPr bwMode="auto">
            <a:xfrm>
              <a:off x="2976" y="246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18</a:t>
              </a:r>
              <a:endParaRPr lang="en-US">
                <a:latin typeface="Times New Roman" panose="02020603050405020304" charset="0"/>
              </a:endParaRPr>
            </a:p>
          </p:txBody>
        </p:sp>
        <p:sp>
          <p:nvSpPr>
            <p:cNvPr id="21" name="Oval 7"/>
            <p:cNvSpPr>
              <a:spLocks noChangeAspect="1" noChangeArrowheads="1"/>
            </p:cNvSpPr>
            <p:nvPr/>
          </p:nvSpPr>
          <p:spPr bwMode="auto">
            <a:xfrm>
              <a:off x="2304" y="246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10</a:t>
              </a:r>
              <a:endParaRPr lang="en-US">
                <a:latin typeface="Times New Roman" panose="02020603050405020304" charset="0"/>
              </a:endParaRPr>
            </a:p>
          </p:txBody>
        </p:sp>
        <p:sp>
          <p:nvSpPr>
            <p:cNvPr id="22" name="Oval 8"/>
            <p:cNvSpPr>
              <a:spLocks noChangeAspect="1" noChangeArrowheads="1"/>
            </p:cNvSpPr>
            <p:nvPr/>
          </p:nvSpPr>
          <p:spPr bwMode="auto">
            <a:xfrm>
              <a:off x="1632" y="246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6</a:t>
              </a:r>
              <a:endParaRPr lang="en-US">
                <a:latin typeface="Times New Roman" panose="02020603050405020304" charset="0"/>
              </a:endParaRPr>
            </a:p>
          </p:txBody>
        </p:sp>
        <p:sp>
          <p:nvSpPr>
            <p:cNvPr id="23" name="Oval 9"/>
            <p:cNvSpPr>
              <a:spLocks noChangeAspect="1" noChangeArrowheads="1"/>
            </p:cNvSpPr>
            <p:nvPr/>
          </p:nvSpPr>
          <p:spPr bwMode="auto">
            <a:xfrm>
              <a:off x="960" y="246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2</a:t>
              </a:r>
              <a:endParaRPr lang="en-US">
                <a:latin typeface="Times New Roman" panose="02020603050405020304" charset="0"/>
              </a:endParaRPr>
            </a:p>
          </p:txBody>
        </p:sp>
        <p:sp>
          <p:nvSpPr>
            <p:cNvPr id="24" name="Oval 10"/>
            <p:cNvSpPr>
              <a:spLocks noChangeAspect="1" noChangeArrowheads="1"/>
            </p:cNvSpPr>
            <p:nvPr/>
          </p:nvSpPr>
          <p:spPr bwMode="auto">
            <a:xfrm>
              <a:off x="2640" y="1904"/>
              <a:ext cx="240" cy="240"/>
            </a:xfrm>
            <a:prstGeom prst="ellipse">
              <a:avLst/>
            </a:prstGeom>
            <a:noFill/>
            <a:ln w="38100">
              <a:solidFill>
                <a:srgbClr val="FF0000"/>
              </a:solidFill>
              <a:round/>
            </a:ln>
            <a:effectLst/>
          </p:spPr>
          <p:txBody>
            <a:bodyPr wrap="none" anchor="ctr"/>
            <a:lstStyle/>
            <a:p>
              <a:pPr algn="ctr" eaLnBrk="0" hangingPunct="0"/>
              <a:r>
                <a:rPr lang="en-US">
                  <a:solidFill>
                    <a:srgbClr val="FF0000"/>
                  </a:solidFill>
                  <a:latin typeface="Times New Roman" panose="02020603050405020304" charset="0"/>
                </a:rPr>
                <a:t>11</a:t>
              </a:r>
              <a:endParaRPr lang="en-US">
                <a:solidFill>
                  <a:srgbClr val="FF0000"/>
                </a:solidFill>
                <a:latin typeface="Times New Roman" panose="02020603050405020304" charset="0"/>
              </a:endParaRPr>
            </a:p>
          </p:txBody>
        </p:sp>
        <p:sp>
          <p:nvSpPr>
            <p:cNvPr id="25" name="Oval 11"/>
            <p:cNvSpPr>
              <a:spLocks noChangeAspect="1" noChangeArrowheads="1"/>
            </p:cNvSpPr>
            <p:nvPr/>
          </p:nvSpPr>
          <p:spPr bwMode="auto">
            <a:xfrm>
              <a:off x="1296" y="1904"/>
              <a:ext cx="240" cy="240"/>
            </a:xfrm>
            <a:prstGeom prst="ellipse">
              <a:avLst/>
            </a:prstGeom>
            <a:noFill/>
            <a:ln w="38100">
              <a:solidFill>
                <a:srgbClr val="FF0000"/>
              </a:solidFill>
              <a:round/>
            </a:ln>
            <a:effectLst/>
          </p:spPr>
          <p:txBody>
            <a:bodyPr wrap="none" anchor="ctr"/>
            <a:lstStyle/>
            <a:p>
              <a:pPr algn="ctr" eaLnBrk="0" hangingPunct="0"/>
              <a:r>
                <a:rPr lang="en-US">
                  <a:solidFill>
                    <a:srgbClr val="FF0000"/>
                  </a:solidFill>
                  <a:latin typeface="Times New Roman" panose="02020603050405020304" charset="0"/>
                </a:rPr>
                <a:t>5</a:t>
              </a:r>
              <a:endParaRPr lang="en-US">
                <a:solidFill>
                  <a:srgbClr val="FF0000"/>
                </a:solidFill>
                <a:latin typeface="Times New Roman" panose="02020603050405020304" charset="0"/>
              </a:endParaRPr>
            </a:p>
          </p:txBody>
        </p:sp>
        <p:sp>
          <p:nvSpPr>
            <p:cNvPr id="26" name="Oval 12"/>
            <p:cNvSpPr>
              <a:spLocks noChangeAspect="1" noChangeArrowheads="1"/>
            </p:cNvSpPr>
            <p:nvPr/>
          </p:nvSpPr>
          <p:spPr bwMode="auto">
            <a:xfrm>
              <a:off x="1968" y="134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8</a:t>
              </a:r>
              <a:endParaRPr lang="en-US">
                <a:latin typeface="Times New Roman" panose="02020603050405020304" charset="0"/>
              </a:endParaRPr>
            </a:p>
          </p:txBody>
        </p:sp>
        <p:cxnSp>
          <p:nvCxnSpPr>
            <p:cNvPr id="27" name="AutoShape 13"/>
            <p:cNvCxnSpPr>
              <a:cxnSpLocks noChangeShapeType="1"/>
              <a:stCxn id="26" idx="3"/>
              <a:endCxn id="25" idx="0"/>
            </p:cNvCxnSpPr>
            <p:nvPr/>
          </p:nvCxnSpPr>
          <p:spPr bwMode="auto">
            <a:xfrm flipH="1">
              <a:off x="1416" y="1561"/>
              <a:ext cx="587" cy="331"/>
            </a:xfrm>
            <a:prstGeom prst="straightConnector1">
              <a:avLst/>
            </a:prstGeom>
            <a:noFill/>
            <a:ln w="9525">
              <a:solidFill>
                <a:schemeClr val="tx1"/>
              </a:solidFill>
              <a:round/>
              <a:tailEnd type="triangle" w="med" len="med"/>
            </a:ln>
            <a:effectLst/>
          </p:spPr>
        </p:cxnSp>
        <p:cxnSp>
          <p:nvCxnSpPr>
            <p:cNvPr id="28" name="AutoShape 14"/>
            <p:cNvCxnSpPr>
              <a:cxnSpLocks noChangeShapeType="1"/>
              <a:stCxn id="26" idx="5"/>
              <a:endCxn id="24" idx="0"/>
            </p:cNvCxnSpPr>
            <p:nvPr/>
          </p:nvCxnSpPr>
          <p:spPr bwMode="auto">
            <a:xfrm>
              <a:off x="2173" y="1561"/>
              <a:ext cx="587" cy="331"/>
            </a:xfrm>
            <a:prstGeom prst="straightConnector1">
              <a:avLst/>
            </a:prstGeom>
            <a:noFill/>
            <a:ln w="9525">
              <a:solidFill>
                <a:schemeClr val="tx1"/>
              </a:solidFill>
              <a:round/>
              <a:tailEnd type="triangle" w="med" len="med"/>
            </a:ln>
            <a:effectLst/>
          </p:spPr>
        </p:cxnSp>
        <p:cxnSp>
          <p:nvCxnSpPr>
            <p:cNvPr id="29" name="AutoShape 15"/>
            <p:cNvCxnSpPr>
              <a:cxnSpLocks noChangeShapeType="1"/>
              <a:stCxn id="24" idx="3"/>
              <a:endCxn id="21" idx="0"/>
            </p:cNvCxnSpPr>
            <p:nvPr/>
          </p:nvCxnSpPr>
          <p:spPr bwMode="auto">
            <a:xfrm flipH="1">
              <a:off x="2424" y="2121"/>
              <a:ext cx="251" cy="331"/>
            </a:xfrm>
            <a:prstGeom prst="straightConnector1">
              <a:avLst/>
            </a:prstGeom>
            <a:noFill/>
            <a:ln w="9525">
              <a:solidFill>
                <a:schemeClr val="tx1"/>
              </a:solidFill>
              <a:round/>
              <a:tailEnd type="triangle" w="med" len="med"/>
            </a:ln>
            <a:effectLst/>
          </p:spPr>
        </p:cxnSp>
        <p:cxnSp>
          <p:nvCxnSpPr>
            <p:cNvPr id="30" name="AutoShape 16"/>
            <p:cNvCxnSpPr>
              <a:cxnSpLocks noChangeShapeType="1"/>
              <a:stCxn id="24" idx="5"/>
              <a:endCxn id="20" idx="0"/>
            </p:cNvCxnSpPr>
            <p:nvPr/>
          </p:nvCxnSpPr>
          <p:spPr bwMode="auto">
            <a:xfrm>
              <a:off x="2845" y="2121"/>
              <a:ext cx="251" cy="331"/>
            </a:xfrm>
            <a:prstGeom prst="straightConnector1">
              <a:avLst/>
            </a:prstGeom>
            <a:noFill/>
            <a:ln w="9525">
              <a:solidFill>
                <a:schemeClr val="tx1"/>
              </a:solidFill>
              <a:round/>
              <a:tailEnd type="triangle" w="med" len="med"/>
            </a:ln>
            <a:effectLst/>
          </p:spPr>
        </p:cxnSp>
        <p:cxnSp>
          <p:nvCxnSpPr>
            <p:cNvPr id="31" name="AutoShape 17"/>
            <p:cNvCxnSpPr>
              <a:cxnSpLocks noChangeShapeType="1"/>
              <a:stCxn id="25" idx="3"/>
              <a:endCxn id="23" idx="0"/>
            </p:cNvCxnSpPr>
            <p:nvPr/>
          </p:nvCxnSpPr>
          <p:spPr bwMode="auto">
            <a:xfrm flipH="1">
              <a:off x="1080" y="2121"/>
              <a:ext cx="251" cy="331"/>
            </a:xfrm>
            <a:prstGeom prst="straightConnector1">
              <a:avLst/>
            </a:prstGeom>
            <a:noFill/>
            <a:ln w="9525">
              <a:solidFill>
                <a:schemeClr val="tx1"/>
              </a:solidFill>
              <a:round/>
              <a:tailEnd type="triangle" w="med" len="med"/>
            </a:ln>
            <a:effectLst/>
          </p:spPr>
        </p:cxnSp>
        <p:cxnSp>
          <p:nvCxnSpPr>
            <p:cNvPr id="32" name="AutoShape 18"/>
            <p:cNvCxnSpPr>
              <a:cxnSpLocks noChangeShapeType="1"/>
              <a:stCxn id="25" idx="5"/>
              <a:endCxn id="22" idx="0"/>
            </p:cNvCxnSpPr>
            <p:nvPr/>
          </p:nvCxnSpPr>
          <p:spPr bwMode="auto">
            <a:xfrm>
              <a:off x="1501" y="2121"/>
              <a:ext cx="251" cy="331"/>
            </a:xfrm>
            <a:prstGeom prst="straightConnector1">
              <a:avLst/>
            </a:prstGeom>
            <a:noFill/>
            <a:ln w="9525">
              <a:solidFill>
                <a:schemeClr val="tx1"/>
              </a:solidFill>
              <a:round/>
              <a:tailEnd type="triangle" w="med" len="med"/>
            </a:ln>
            <a:effectLst/>
          </p:spPr>
        </p:cxnSp>
        <p:cxnSp>
          <p:nvCxnSpPr>
            <p:cNvPr id="33" name="AutoShape 19"/>
            <p:cNvCxnSpPr>
              <a:cxnSpLocks noChangeShapeType="1"/>
              <a:stCxn id="23" idx="5"/>
              <a:endCxn id="19" idx="0"/>
            </p:cNvCxnSpPr>
            <p:nvPr/>
          </p:nvCxnSpPr>
          <p:spPr bwMode="auto">
            <a:xfrm>
              <a:off x="1165" y="2681"/>
              <a:ext cx="83" cy="331"/>
            </a:xfrm>
            <a:prstGeom prst="straightConnector1">
              <a:avLst/>
            </a:prstGeom>
            <a:noFill/>
            <a:ln w="9525">
              <a:solidFill>
                <a:schemeClr val="tx1"/>
              </a:solidFill>
              <a:round/>
              <a:tailEnd type="triangle" w="med" len="med"/>
            </a:ln>
            <a:effectLst/>
          </p:spPr>
        </p:cxnSp>
        <p:sp>
          <p:nvSpPr>
            <p:cNvPr id="34" name="Oval 20"/>
            <p:cNvSpPr>
              <a:spLocks noChangeAspect="1" noChangeArrowheads="1"/>
            </p:cNvSpPr>
            <p:nvPr/>
          </p:nvSpPr>
          <p:spPr bwMode="auto">
            <a:xfrm>
              <a:off x="3144" y="3024"/>
              <a:ext cx="240" cy="240"/>
            </a:xfrm>
            <a:prstGeom prst="ellipse">
              <a:avLst/>
            </a:prstGeom>
            <a:noFill/>
            <a:ln w="38100">
              <a:solidFill>
                <a:srgbClr val="FF0000"/>
              </a:solidFill>
              <a:round/>
            </a:ln>
            <a:effectLst/>
          </p:spPr>
          <p:txBody>
            <a:bodyPr wrap="none" anchor="ctr"/>
            <a:lstStyle/>
            <a:p>
              <a:pPr algn="ctr" eaLnBrk="0" hangingPunct="0"/>
              <a:r>
                <a:rPr lang="en-US">
                  <a:solidFill>
                    <a:srgbClr val="FF0000"/>
                  </a:solidFill>
                  <a:latin typeface="Times New Roman" panose="02020603050405020304" charset="0"/>
                </a:rPr>
                <a:t>20</a:t>
              </a:r>
              <a:endParaRPr lang="en-US">
                <a:solidFill>
                  <a:srgbClr val="FF0000"/>
                </a:solidFill>
                <a:latin typeface="Times New Roman" panose="02020603050405020304" charset="0"/>
              </a:endParaRPr>
            </a:p>
          </p:txBody>
        </p:sp>
        <p:sp>
          <p:nvSpPr>
            <p:cNvPr id="35" name="Oval 21"/>
            <p:cNvSpPr>
              <a:spLocks noChangeAspect="1" noChangeArrowheads="1"/>
            </p:cNvSpPr>
            <p:nvPr/>
          </p:nvSpPr>
          <p:spPr bwMode="auto">
            <a:xfrm>
              <a:off x="3096" y="3552"/>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21</a:t>
              </a:r>
              <a:endParaRPr lang="en-US">
                <a:latin typeface="Times New Roman" panose="02020603050405020304" charset="0"/>
              </a:endParaRPr>
            </a:p>
          </p:txBody>
        </p:sp>
        <p:cxnSp>
          <p:nvCxnSpPr>
            <p:cNvPr id="36" name="AutoShape 22"/>
            <p:cNvCxnSpPr>
              <a:cxnSpLocks noChangeShapeType="1"/>
              <a:stCxn id="34" idx="4"/>
              <a:endCxn id="35" idx="0"/>
            </p:cNvCxnSpPr>
            <p:nvPr/>
          </p:nvCxnSpPr>
          <p:spPr bwMode="auto">
            <a:xfrm flipH="1">
              <a:off x="3216" y="3276"/>
              <a:ext cx="48" cy="264"/>
            </a:xfrm>
            <a:prstGeom prst="straightConnector1">
              <a:avLst/>
            </a:prstGeom>
            <a:noFill/>
            <a:ln w="9525">
              <a:solidFill>
                <a:schemeClr val="tx1"/>
              </a:solidFill>
              <a:round/>
              <a:tailEnd type="triangle" w="med" len="med"/>
            </a:ln>
            <a:effectLst/>
          </p:spPr>
        </p:cxnSp>
        <p:cxnSp>
          <p:nvCxnSpPr>
            <p:cNvPr id="37" name="AutoShape 23"/>
            <p:cNvCxnSpPr>
              <a:cxnSpLocks noChangeShapeType="1"/>
              <a:stCxn id="20" idx="5"/>
              <a:endCxn id="34" idx="0"/>
            </p:cNvCxnSpPr>
            <p:nvPr/>
          </p:nvCxnSpPr>
          <p:spPr bwMode="auto">
            <a:xfrm>
              <a:off x="3181" y="2681"/>
              <a:ext cx="83" cy="331"/>
            </a:xfrm>
            <a:prstGeom prst="straightConnector1">
              <a:avLst/>
            </a:prstGeom>
            <a:noFill/>
            <a:ln w="9525">
              <a:solidFill>
                <a:schemeClr val="tx1"/>
              </a:solidFill>
              <a:round/>
              <a:tailEnd type="triangle" w="med" len="med"/>
            </a:ln>
            <a:effectLst/>
          </p:spPr>
        </p:cxnSp>
        <p:sp>
          <p:nvSpPr>
            <p:cNvPr id="38" name="Text Box 24"/>
            <p:cNvSpPr txBox="1">
              <a:spLocks noChangeArrowheads="1"/>
            </p:cNvSpPr>
            <p:nvPr/>
          </p:nvSpPr>
          <p:spPr bwMode="auto">
            <a:xfrm>
              <a:off x="1039" y="3456"/>
              <a:ext cx="1639" cy="414"/>
            </a:xfrm>
            <a:prstGeom prst="rect">
              <a:avLst/>
            </a:prstGeom>
            <a:noFill/>
            <a:ln w="9525">
              <a:noFill/>
              <a:miter lim="800000"/>
            </a:ln>
            <a:effectLst/>
          </p:spPr>
          <p:txBody>
            <a:bodyPr wrap="none">
              <a:spAutoFit/>
            </a:bodyPr>
            <a:lstStyle/>
            <a:p>
              <a:pPr algn="ctr" eaLnBrk="0" hangingPunct="0"/>
              <a:r>
                <a:rPr lang="en-US">
                  <a:solidFill>
                    <a:srgbClr val="FF0000"/>
                  </a:solidFill>
                  <a:latin typeface="Times New Roman" panose="02020603050405020304" charset="0"/>
                </a:rPr>
                <a:t>NOT A</a:t>
              </a:r>
              <a:endParaRPr lang="en-US">
                <a:solidFill>
                  <a:srgbClr val="FF0000"/>
                </a:solidFill>
                <a:latin typeface="Times New Roman" panose="02020603050405020304" charset="0"/>
              </a:endParaRPr>
            </a:p>
            <a:p>
              <a:pPr algn="ctr" eaLnBrk="0" hangingPunct="0"/>
              <a:r>
                <a:rPr lang="en-US">
                  <a:solidFill>
                    <a:srgbClr val="FF0000"/>
                  </a:solidFill>
                  <a:latin typeface="Times New Roman" panose="02020603050405020304" charset="0"/>
                </a:rPr>
                <a:t>BINARY SEARCH TREE</a:t>
              </a:r>
              <a:endParaRPr lang="en-US">
                <a:solidFill>
                  <a:srgbClr val="FF0000"/>
                </a:solidFill>
                <a:latin typeface="Times New Roman" panose="02020603050405020304" charset="0"/>
              </a:endParaRPr>
            </a:p>
          </p:txBody>
        </p:sp>
        <p:sp>
          <p:nvSpPr>
            <p:cNvPr id="39" name="Oval 25"/>
            <p:cNvSpPr>
              <a:spLocks noChangeAspect="1" noChangeArrowheads="1"/>
            </p:cNvSpPr>
            <p:nvPr/>
          </p:nvSpPr>
          <p:spPr bwMode="auto">
            <a:xfrm>
              <a:off x="1295" y="2465"/>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7</a:t>
              </a:r>
              <a:endParaRPr lang="en-US">
                <a:latin typeface="Times New Roman" panose="02020603050405020304" charset="0"/>
              </a:endParaRPr>
            </a:p>
          </p:txBody>
        </p:sp>
        <p:cxnSp>
          <p:nvCxnSpPr>
            <p:cNvPr id="40" name="AutoShape 26"/>
            <p:cNvCxnSpPr>
              <a:cxnSpLocks noChangeShapeType="1"/>
              <a:stCxn id="25" idx="4"/>
              <a:endCxn id="39" idx="0"/>
            </p:cNvCxnSpPr>
            <p:nvPr/>
          </p:nvCxnSpPr>
          <p:spPr bwMode="auto">
            <a:xfrm flipH="1">
              <a:off x="1415" y="2156"/>
              <a:ext cx="1" cy="297"/>
            </a:xfrm>
            <a:prstGeom prst="straightConnector1">
              <a:avLst/>
            </a:prstGeom>
            <a:noFill/>
            <a:ln w="9525">
              <a:solidFill>
                <a:schemeClr val="tx1"/>
              </a:solidFill>
              <a:round/>
              <a:tailEnd type="triangle" w="med" len="med"/>
            </a:ln>
            <a:effectLst/>
          </p:spPr>
        </p:cxnSp>
        <p:sp>
          <p:nvSpPr>
            <p:cNvPr id="41" name="Oval 27"/>
            <p:cNvSpPr>
              <a:spLocks noChangeAspect="1" noChangeArrowheads="1"/>
            </p:cNvSpPr>
            <p:nvPr/>
          </p:nvSpPr>
          <p:spPr bwMode="auto">
            <a:xfrm>
              <a:off x="2472" y="302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15</a:t>
              </a:r>
              <a:endParaRPr lang="en-US">
                <a:latin typeface="Times New Roman" panose="02020603050405020304" charset="0"/>
              </a:endParaRPr>
            </a:p>
          </p:txBody>
        </p:sp>
        <p:cxnSp>
          <p:nvCxnSpPr>
            <p:cNvPr id="42" name="AutoShape 28"/>
            <p:cNvCxnSpPr>
              <a:cxnSpLocks noChangeShapeType="1"/>
              <a:stCxn id="21" idx="5"/>
              <a:endCxn id="41" idx="0"/>
            </p:cNvCxnSpPr>
            <p:nvPr/>
          </p:nvCxnSpPr>
          <p:spPr bwMode="auto">
            <a:xfrm>
              <a:off x="2509" y="2681"/>
              <a:ext cx="83" cy="331"/>
            </a:xfrm>
            <a:prstGeom prst="straightConnector1">
              <a:avLst/>
            </a:prstGeom>
            <a:noFill/>
            <a:ln w="9525">
              <a:solidFill>
                <a:schemeClr val="tx1"/>
              </a:solidFill>
              <a:round/>
              <a:tailEnd type="triangle" w="med" len="med"/>
            </a:ln>
            <a:effectLst/>
          </p:spPr>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as element to BST(Binary Search Tree)</a:t>
            </a:r>
            <a:endParaRPr lang="en-US" dirty="0"/>
          </a:p>
        </p:txBody>
      </p:sp>
      <p:sp>
        <p:nvSpPr>
          <p:cNvPr id="3" name="Content Placeholder 2"/>
          <p:cNvSpPr>
            <a:spLocks noGrp="1"/>
          </p:cNvSpPr>
          <p:nvPr>
            <p:ph idx="1"/>
          </p:nvPr>
        </p:nvSpPr>
        <p:spPr/>
        <p:txBody>
          <a:bodyPr/>
          <a:lstStyle/>
          <a:p>
            <a:endParaRPr lang="en-US"/>
          </a:p>
        </p:txBody>
      </p:sp>
      <p:pic>
        <p:nvPicPr>
          <p:cNvPr id="4" name="Picture 3" descr="art10_03"/>
          <p:cNvPicPr preferRelativeResize="0">
            <a:picLocks noChangeAspect="1" noChangeArrowheads="1"/>
          </p:cNvPicPr>
          <p:nvPr/>
        </p:nvPicPr>
        <p:blipFill>
          <a:blip r:embed="rId1" cstate="print"/>
          <a:srcRect/>
          <a:stretch>
            <a:fillRect/>
          </a:stretch>
        </p:blipFill>
        <p:spPr bwMode="auto">
          <a:xfrm>
            <a:off x="838200" y="1828800"/>
            <a:ext cx="7772400" cy="3752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findMin</a:t>
            </a:r>
            <a:r>
              <a:rPr lang="en-US" dirty="0" smtClean="0"/>
              <a:t>, </a:t>
            </a:r>
            <a:r>
              <a:rPr lang="en-US" dirty="0" err="1" smtClean="0"/>
              <a:t>findMax</a:t>
            </a:r>
            <a:endParaRPr lang="en-US" dirty="0"/>
          </a:p>
        </p:txBody>
      </p:sp>
      <p:sp>
        <p:nvSpPr>
          <p:cNvPr id="5" name="Rectangle 3"/>
          <p:cNvSpPr>
            <a:spLocks noGrp="1" noChangeArrowheads="1"/>
          </p:cNvSpPr>
          <p:nvPr>
            <p:ph idx="1"/>
          </p:nvPr>
        </p:nvSpPr>
        <p:spPr>
          <a:xfrm>
            <a:off x="457200" y="1219200"/>
            <a:ext cx="8229600" cy="5257800"/>
          </a:xfrm>
        </p:spPr>
        <p:txBody>
          <a:bodyPr>
            <a:normAutofit fontScale="92500" lnSpcReduction="10000"/>
          </a:bodyPr>
          <a:lstStyle/>
          <a:p>
            <a:pPr>
              <a:lnSpc>
                <a:spcPct val="90000"/>
              </a:lnSpc>
            </a:pPr>
            <a:r>
              <a:rPr lang="en-US" sz="2800" dirty="0"/>
              <a:t>To find the maximum element in the BST, we follow right children until we reach NULL.</a:t>
            </a: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smtClean="0"/>
          </a:p>
          <a:p>
            <a:pPr>
              <a:lnSpc>
                <a:spcPct val="90000"/>
              </a:lnSpc>
            </a:pPr>
            <a:endParaRPr lang="en-US" dirty="0"/>
          </a:p>
          <a:p>
            <a:pPr>
              <a:lnSpc>
                <a:spcPct val="90000"/>
              </a:lnSpc>
            </a:pPr>
            <a:endParaRPr lang="en-US" sz="2800" dirty="0"/>
          </a:p>
          <a:p>
            <a:pPr>
              <a:lnSpc>
                <a:spcPct val="90000"/>
              </a:lnSpc>
            </a:pPr>
            <a:r>
              <a:rPr lang="en-US" sz="2800" dirty="0"/>
              <a:t>To find the minimum element in the BST, we follow left children until we reach NULL.</a:t>
            </a:r>
            <a:endParaRPr lang="en-US" sz="2800" dirty="0"/>
          </a:p>
          <a:p>
            <a:pPr>
              <a:lnSpc>
                <a:spcPct val="90000"/>
              </a:lnSpc>
            </a:pPr>
            <a:endParaRPr lang="en-US" sz="2800" dirty="0"/>
          </a:p>
        </p:txBody>
      </p:sp>
      <p:grpSp>
        <p:nvGrpSpPr>
          <p:cNvPr id="6" name="Group 4"/>
          <p:cNvGrpSpPr/>
          <p:nvPr/>
        </p:nvGrpSpPr>
        <p:grpSpPr bwMode="auto">
          <a:xfrm>
            <a:off x="2362200" y="2133600"/>
            <a:ext cx="3911600" cy="3162300"/>
            <a:chOff x="960" y="2016"/>
            <a:chExt cx="2352" cy="1872"/>
          </a:xfrm>
        </p:grpSpPr>
        <p:sp>
          <p:nvSpPr>
            <p:cNvPr id="7" name="Oval 5"/>
            <p:cNvSpPr>
              <a:spLocks noChangeAspect="1" noChangeArrowheads="1"/>
            </p:cNvSpPr>
            <p:nvPr/>
          </p:nvSpPr>
          <p:spPr bwMode="auto">
            <a:xfrm>
              <a:off x="1296" y="3648"/>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3</a:t>
              </a:r>
              <a:endParaRPr lang="en-US">
                <a:latin typeface="Times New Roman" panose="02020603050405020304" charset="0"/>
              </a:endParaRPr>
            </a:p>
          </p:txBody>
        </p:sp>
        <p:sp>
          <p:nvSpPr>
            <p:cNvPr id="8" name="Oval 6"/>
            <p:cNvSpPr>
              <a:spLocks noChangeAspect="1" noChangeArrowheads="1"/>
            </p:cNvSpPr>
            <p:nvPr/>
          </p:nvSpPr>
          <p:spPr bwMode="auto">
            <a:xfrm>
              <a:off x="3072" y="3136"/>
              <a:ext cx="240" cy="240"/>
            </a:xfrm>
            <a:prstGeom prst="ellipse">
              <a:avLst/>
            </a:prstGeom>
            <a:noFill/>
            <a:ln w="38100">
              <a:solidFill>
                <a:srgbClr val="FF0000"/>
              </a:solidFill>
              <a:round/>
            </a:ln>
            <a:effectLst/>
          </p:spPr>
          <p:txBody>
            <a:bodyPr wrap="none" anchor="ctr"/>
            <a:lstStyle/>
            <a:p>
              <a:pPr algn="ctr" eaLnBrk="0" hangingPunct="0"/>
              <a:r>
                <a:rPr lang="en-US">
                  <a:latin typeface="Times New Roman" panose="02020603050405020304" charset="0"/>
                </a:rPr>
                <a:t>11</a:t>
              </a:r>
              <a:endParaRPr lang="en-US">
                <a:latin typeface="Times New Roman" panose="02020603050405020304" charset="0"/>
              </a:endParaRPr>
            </a:p>
          </p:txBody>
        </p:sp>
        <p:sp>
          <p:nvSpPr>
            <p:cNvPr id="9" name="Oval 7"/>
            <p:cNvSpPr>
              <a:spLocks noChangeAspect="1" noChangeArrowheads="1"/>
            </p:cNvSpPr>
            <p:nvPr/>
          </p:nvSpPr>
          <p:spPr bwMode="auto">
            <a:xfrm>
              <a:off x="2400" y="3136"/>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7</a:t>
              </a:r>
              <a:endParaRPr lang="en-US">
                <a:latin typeface="Times New Roman" panose="02020603050405020304" charset="0"/>
              </a:endParaRPr>
            </a:p>
          </p:txBody>
        </p:sp>
        <p:sp>
          <p:nvSpPr>
            <p:cNvPr id="10" name="Oval 8"/>
            <p:cNvSpPr>
              <a:spLocks noChangeAspect="1" noChangeArrowheads="1"/>
            </p:cNvSpPr>
            <p:nvPr/>
          </p:nvSpPr>
          <p:spPr bwMode="auto">
            <a:xfrm>
              <a:off x="960" y="3120"/>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1</a:t>
              </a:r>
              <a:endParaRPr lang="en-US">
                <a:latin typeface="Times New Roman" panose="02020603050405020304" charset="0"/>
              </a:endParaRPr>
            </a:p>
          </p:txBody>
        </p:sp>
        <p:sp>
          <p:nvSpPr>
            <p:cNvPr id="11" name="Oval 9"/>
            <p:cNvSpPr>
              <a:spLocks noChangeAspect="1" noChangeArrowheads="1"/>
            </p:cNvSpPr>
            <p:nvPr/>
          </p:nvSpPr>
          <p:spPr bwMode="auto">
            <a:xfrm>
              <a:off x="2736" y="2576"/>
              <a:ext cx="240" cy="240"/>
            </a:xfrm>
            <a:prstGeom prst="ellipse">
              <a:avLst/>
            </a:prstGeom>
            <a:noFill/>
            <a:ln w="38100">
              <a:solidFill>
                <a:srgbClr val="FF0000"/>
              </a:solidFill>
              <a:round/>
            </a:ln>
            <a:effectLst/>
          </p:spPr>
          <p:txBody>
            <a:bodyPr wrap="none" anchor="ctr"/>
            <a:lstStyle/>
            <a:p>
              <a:pPr algn="ctr" eaLnBrk="0" hangingPunct="0"/>
              <a:r>
                <a:rPr lang="en-US">
                  <a:latin typeface="Times New Roman" panose="02020603050405020304" charset="0"/>
                </a:rPr>
                <a:t>8</a:t>
              </a:r>
              <a:endParaRPr lang="en-US">
                <a:latin typeface="Times New Roman" panose="02020603050405020304" charset="0"/>
              </a:endParaRPr>
            </a:p>
          </p:txBody>
        </p:sp>
        <p:sp>
          <p:nvSpPr>
            <p:cNvPr id="12" name="Oval 10"/>
            <p:cNvSpPr>
              <a:spLocks noChangeAspect="1" noChangeArrowheads="1"/>
            </p:cNvSpPr>
            <p:nvPr/>
          </p:nvSpPr>
          <p:spPr bwMode="auto">
            <a:xfrm>
              <a:off x="1392" y="2576"/>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4</a:t>
              </a:r>
              <a:endParaRPr lang="en-US">
                <a:latin typeface="Times New Roman" panose="02020603050405020304" charset="0"/>
              </a:endParaRPr>
            </a:p>
          </p:txBody>
        </p:sp>
        <p:sp>
          <p:nvSpPr>
            <p:cNvPr id="13" name="Oval 11"/>
            <p:cNvSpPr>
              <a:spLocks noChangeAspect="1" noChangeArrowheads="1"/>
            </p:cNvSpPr>
            <p:nvPr/>
          </p:nvSpPr>
          <p:spPr bwMode="auto">
            <a:xfrm>
              <a:off x="2064" y="2016"/>
              <a:ext cx="240" cy="240"/>
            </a:xfrm>
            <a:prstGeom prst="ellipse">
              <a:avLst/>
            </a:prstGeom>
            <a:noFill/>
            <a:ln w="38100">
              <a:solidFill>
                <a:srgbClr val="FF0000"/>
              </a:solidFill>
              <a:round/>
            </a:ln>
            <a:effectLst/>
          </p:spPr>
          <p:txBody>
            <a:bodyPr wrap="none" anchor="ctr"/>
            <a:lstStyle/>
            <a:p>
              <a:pPr algn="ctr" eaLnBrk="0" hangingPunct="0"/>
              <a:r>
                <a:rPr lang="en-US">
                  <a:latin typeface="Times New Roman" panose="02020603050405020304" charset="0"/>
                </a:rPr>
                <a:t>5</a:t>
              </a:r>
              <a:endParaRPr lang="en-US">
                <a:latin typeface="Times New Roman" panose="02020603050405020304" charset="0"/>
              </a:endParaRPr>
            </a:p>
          </p:txBody>
        </p:sp>
        <p:cxnSp>
          <p:nvCxnSpPr>
            <p:cNvPr id="14" name="AutoShape 12"/>
            <p:cNvCxnSpPr>
              <a:cxnSpLocks noChangeShapeType="1"/>
              <a:stCxn id="13" idx="3"/>
              <a:endCxn id="12" idx="0"/>
            </p:cNvCxnSpPr>
            <p:nvPr/>
          </p:nvCxnSpPr>
          <p:spPr bwMode="auto">
            <a:xfrm flipH="1">
              <a:off x="1512" y="2233"/>
              <a:ext cx="587" cy="331"/>
            </a:xfrm>
            <a:prstGeom prst="straightConnector1">
              <a:avLst/>
            </a:prstGeom>
            <a:noFill/>
            <a:ln w="9525">
              <a:solidFill>
                <a:schemeClr val="tx1"/>
              </a:solidFill>
              <a:round/>
              <a:tailEnd type="triangle" w="med" len="med"/>
            </a:ln>
            <a:effectLst/>
          </p:spPr>
        </p:cxnSp>
        <p:cxnSp>
          <p:nvCxnSpPr>
            <p:cNvPr id="15" name="AutoShape 13"/>
            <p:cNvCxnSpPr>
              <a:cxnSpLocks noChangeShapeType="1"/>
              <a:stCxn id="13" idx="5"/>
              <a:endCxn id="11" idx="0"/>
            </p:cNvCxnSpPr>
            <p:nvPr/>
          </p:nvCxnSpPr>
          <p:spPr bwMode="auto">
            <a:xfrm>
              <a:off x="2269" y="2233"/>
              <a:ext cx="587" cy="331"/>
            </a:xfrm>
            <a:prstGeom prst="straightConnector1">
              <a:avLst/>
            </a:prstGeom>
            <a:noFill/>
            <a:ln w="9525">
              <a:solidFill>
                <a:srgbClr val="FF0000"/>
              </a:solidFill>
              <a:round/>
              <a:tailEnd type="triangle" w="med" len="med"/>
            </a:ln>
            <a:effectLst/>
          </p:spPr>
        </p:cxnSp>
        <p:cxnSp>
          <p:nvCxnSpPr>
            <p:cNvPr id="16" name="AutoShape 14"/>
            <p:cNvCxnSpPr>
              <a:cxnSpLocks noChangeShapeType="1"/>
              <a:stCxn id="11" idx="3"/>
              <a:endCxn id="9" idx="0"/>
            </p:cNvCxnSpPr>
            <p:nvPr/>
          </p:nvCxnSpPr>
          <p:spPr bwMode="auto">
            <a:xfrm flipH="1">
              <a:off x="2520" y="2793"/>
              <a:ext cx="251" cy="331"/>
            </a:xfrm>
            <a:prstGeom prst="straightConnector1">
              <a:avLst/>
            </a:prstGeom>
            <a:noFill/>
            <a:ln w="9525">
              <a:solidFill>
                <a:schemeClr val="tx1"/>
              </a:solidFill>
              <a:round/>
              <a:tailEnd type="triangle" w="med" len="med"/>
            </a:ln>
            <a:effectLst/>
          </p:spPr>
        </p:cxnSp>
        <p:cxnSp>
          <p:nvCxnSpPr>
            <p:cNvPr id="17" name="AutoShape 15"/>
            <p:cNvCxnSpPr>
              <a:cxnSpLocks noChangeShapeType="1"/>
              <a:stCxn id="11" idx="5"/>
              <a:endCxn id="8" idx="0"/>
            </p:cNvCxnSpPr>
            <p:nvPr/>
          </p:nvCxnSpPr>
          <p:spPr bwMode="auto">
            <a:xfrm>
              <a:off x="2941" y="2793"/>
              <a:ext cx="251" cy="331"/>
            </a:xfrm>
            <a:prstGeom prst="straightConnector1">
              <a:avLst/>
            </a:prstGeom>
            <a:noFill/>
            <a:ln w="9525">
              <a:solidFill>
                <a:srgbClr val="FF0000"/>
              </a:solidFill>
              <a:round/>
              <a:tailEnd type="triangle" w="med" len="med"/>
            </a:ln>
            <a:effectLst/>
          </p:spPr>
        </p:cxnSp>
        <p:cxnSp>
          <p:nvCxnSpPr>
            <p:cNvPr id="18" name="AutoShape 16"/>
            <p:cNvCxnSpPr>
              <a:cxnSpLocks noChangeShapeType="1"/>
              <a:stCxn id="12" idx="3"/>
              <a:endCxn id="10" idx="0"/>
            </p:cNvCxnSpPr>
            <p:nvPr/>
          </p:nvCxnSpPr>
          <p:spPr bwMode="auto">
            <a:xfrm flipH="1">
              <a:off x="1080" y="2793"/>
              <a:ext cx="347" cy="315"/>
            </a:xfrm>
            <a:prstGeom prst="straightConnector1">
              <a:avLst/>
            </a:prstGeom>
            <a:noFill/>
            <a:ln w="9525">
              <a:solidFill>
                <a:schemeClr val="tx1"/>
              </a:solidFill>
              <a:round/>
              <a:tailEnd type="triangle" w="med" len="med"/>
            </a:ln>
            <a:effectLst/>
          </p:spPr>
        </p:cxnSp>
        <p:cxnSp>
          <p:nvCxnSpPr>
            <p:cNvPr id="19" name="AutoShape 17"/>
            <p:cNvCxnSpPr>
              <a:cxnSpLocks noChangeShapeType="1"/>
              <a:stCxn id="10" idx="5"/>
              <a:endCxn id="7" idx="0"/>
            </p:cNvCxnSpPr>
            <p:nvPr/>
          </p:nvCxnSpPr>
          <p:spPr bwMode="auto">
            <a:xfrm>
              <a:off x="1165" y="3337"/>
              <a:ext cx="251" cy="299"/>
            </a:xfrm>
            <a:prstGeom prst="straightConnector1">
              <a:avLst/>
            </a:prstGeom>
            <a:noFill/>
            <a:ln w="9525">
              <a:solidFill>
                <a:schemeClr val="tx1"/>
              </a:solidFill>
              <a:round/>
              <a:tailEnd type="triangle" w="med" len="med"/>
            </a:ln>
            <a:effectLst/>
          </p:spPr>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Removing elements </a:t>
            </a:r>
            <a:br>
              <a:rPr lang="en-US" b="1" dirty="0">
                <a:solidFill>
                  <a:schemeClr val="tx1"/>
                </a:solidFill>
              </a:rPr>
            </a:br>
            <a:r>
              <a:rPr lang="en-US" b="1" dirty="0">
                <a:solidFill>
                  <a:schemeClr val="tx1"/>
                </a:solidFill>
              </a:rPr>
              <a:t>from a binary search tree</a:t>
            </a:r>
            <a:endParaRPr lang="en-US" dirty="0"/>
          </a:p>
        </p:txBody>
      </p:sp>
      <p:sp>
        <p:nvSpPr>
          <p:cNvPr id="3" name="Content Placeholder 2"/>
          <p:cNvSpPr>
            <a:spLocks noGrp="1"/>
          </p:cNvSpPr>
          <p:nvPr>
            <p:ph idx="1"/>
          </p:nvPr>
        </p:nvSpPr>
        <p:spPr/>
        <p:txBody>
          <a:bodyPr/>
          <a:lstStyle/>
          <a:p>
            <a:endParaRPr lang="en-US"/>
          </a:p>
        </p:txBody>
      </p:sp>
      <p:pic>
        <p:nvPicPr>
          <p:cNvPr id="4" name="Picture 3" descr="art10_04"/>
          <p:cNvPicPr preferRelativeResize="0">
            <a:picLocks noChangeAspect="1" noChangeArrowheads="1"/>
          </p:cNvPicPr>
          <p:nvPr/>
        </p:nvPicPr>
        <p:blipFill>
          <a:blip r:embed="rId1" cstate="print"/>
          <a:srcRect/>
          <a:stretch>
            <a:fillRect/>
          </a:stretch>
        </p:blipFill>
        <p:spPr bwMode="auto">
          <a:xfrm>
            <a:off x="533400" y="2743200"/>
            <a:ext cx="7772400" cy="25098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440363"/>
          </a:xfrm>
        </p:spPr>
        <p:txBody>
          <a:bodyPr>
            <a:normAutofit/>
          </a:bodyPr>
          <a:lstStyle/>
          <a:p>
            <a:r>
              <a:rPr lang="en-US" dirty="0"/>
              <a:t>Removing an item disrupts the tree structure.</a:t>
            </a:r>
            <a:endParaRPr lang="en-US" dirty="0"/>
          </a:p>
          <a:p>
            <a:r>
              <a:rPr lang="en-US" dirty="0"/>
              <a:t>Basic idea:</a:t>
            </a:r>
            <a:endParaRPr lang="en-US" dirty="0"/>
          </a:p>
          <a:p>
            <a:pPr lvl="1"/>
            <a:r>
              <a:rPr lang="en-US" dirty="0"/>
              <a:t> </a:t>
            </a:r>
            <a:r>
              <a:rPr lang="en-US" dirty="0">
                <a:solidFill>
                  <a:srgbClr val="FF0000"/>
                </a:solidFill>
              </a:rPr>
              <a:t>find</a:t>
            </a:r>
            <a:r>
              <a:rPr lang="en-US" dirty="0"/>
              <a:t> the node that is to be removed.  </a:t>
            </a:r>
            <a:endParaRPr lang="en-US" dirty="0"/>
          </a:p>
          <a:p>
            <a:pPr lvl="1"/>
            <a:r>
              <a:rPr lang="en-US" dirty="0"/>
              <a:t>Then </a:t>
            </a:r>
            <a:r>
              <a:rPr lang="en-US" dirty="0">
                <a:latin typeface="Times New Roman" panose="02020603050405020304"/>
              </a:rPr>
              <a:t>“</a:t>
            </a:r>
            <a:r>
              <a:rPr lang="en-US" dirty="0"/>
              <a:t>fix</a:t>
            </a:r>
            <a:r>
              <a:rPr lang="en-US" dirty="0">
                <a:latin typeface="Times New Roman" panose="02020603050405020304"/>
              </a:rPr>
              <a:t>”</a:t>
            </a:r>
            <a:r>
              <a:rPr lang="en-US" dirty="0"/>
              <a:t> the tree so that it is still a binary search tree.</a:t>
            </a:r>
            <a:endParaRPr lang="en-US" dirty="0"/>
          </a:p>
          <a:p>
            <a:pPr lvl="1"/>
            <a:r>
              <a:rPr lang="en-US" dirty="0"/>
              <a:t>Remove node and replace it with its successor or predecessor (whichever more convenient)</a:t>
            </a:r>
            <a:endParaRPr lang="en-US" dirty="0"/>
          </a:p>
          <a:p>
            <a:r>
              <a:rPr lang="en-US" dirty="0"/>
              <a:t>Three cases:</a:t>
            </a:r>
            <a:endParaRPr lang="en-US" dirty="0"/>
          </a:p>
          <a:p>
            <a:pPr lvl="1"/>
            <a:r>
              <a:rPr lang="en-US" dirty="0"/>
              <a:t>node has no children</a:t>
            </a:r>
            <a:endParaRPr lang="en-US" dirty="0"/>
          </a:p>
          <a:p>
            <a:pPr lvl="1"/>
            <a:r>
              <a:rPr lang="en-US" dirty="0"/>
              <a:t>node has one child</a:t>
            </a:r>
            <a:endParaRPr lang="en-US" dirty="0"/>
          </a:p>
          <a:p>
            <a:pPr lvl="1"/>
            <a:r>
              <a:rPr lang="en-US" dirty="0"/>
              <a:t>node has two children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bwMode="auto">
          <a:xfrm>
            <a:off x="457200" y="1371600"/>
            <a:ext cx="3276600" cy="3581400"/>
            <a:chOff x="912" y="1152"/>
            <a:chExt cx="2352" cy="1872"/>
          </a:xfrm>
        </p:grpSpPr>
        <p:sp>
          <p:nvSpPr>
            <p:cNvPr id="5" name="Oval 4"/>
            <p:cNvSpPr>
              <a:spLocks noChangeAspect="1" noChangeArrowheads="1"/>
            </p:cNvSpPr>
            <p:nvPr/>
          </p:nvSpPr>
          <p:spPr bwMode="auto">
            <a:xfrm>
              <a:off x="1152" y="2784"/>
              <a:ext cx="240" cy="240"/>
            </a:xfrm>
            <a:prstGeom prst="ellipse">
              <a:avLst/>
            </a:prstGeom>
            <a:solidFill>
              <a:schemeClr val="bg1"/>
            </a:solidFill>
            <a:ln w="38100">
              <a:solidFill>
                <a:schemeClr val="tx1"/>
              </a:solidFill>
              <a:round/>
            </a:ln>
            <a:effectLst/>
          </p:spPr>
          <p:txBody>
            <a:bodyPr wrap="none" anchor="ctr"/>
            <a:lstStyle/>
            <a:p>
              <a:pPr algn="ctr" eaLnBrk="0" hangingPunct="0"/>
              <a:r>
                <a:rPr lang="en-US">
                  <a:latin typeface="Times New Roman" panose="02020603050405020304" charset="0"/>
                </a:rPr>
                <a:t>3</a:t>
              </a:r>
              <a:endParaRPr lang="en-US">
                <a:latin typeface="Times New Roman" panose="02020603050405020304" charset="0"/>
              </a:endParaRPr>
            </a:p>
          </p:txBody>
        </p:sp>
        <p:sp>
          <p:nvSpPr>
            <p:cNvPr id="6" name="Oval 5"/>
            <p:cNvSpPr>
              <a:spLocks noChangeAspect="1" noChangeArrowheads="1"/>
            </p:cNvSpPr>
            <p:nvPr/>
          </p:nvSpPr>
          <p:spPr bwMode="auto">
            <a:xfrm>
              <a:off x="3024" y="2272"/>
              <a:ext cx="240" cy="240"/>
            </a:xfrm>
            <a:prstGeom prst="ellipse">
              <a:avLst/>
            </a:prstGeom>
            <a:solidFill>
              <a:schemeClr val="bg1"/>
            </a:solidFill>
            <a:ln w="38100">
              <a:solidFill>
                <a:schemeClr val="tx1"/>
              </a:solidFill>
              <a:round/>
            </a:ln>
            <a:effectLst/>
          </p:spPr>
          <p:txBody>
            <a:bodyPr wrap="none" anchor="ctr"/>
            <a:lstStyle/>
            <a:p>
              <a:pPr algn="ctr" eaLnBrk="0" hangingPunct="0"/>
              <a:r>
                <a:rPr lang="en-US">
                  <a:latin typeface="Times New Roman" panose="02020603050405020304" charset="0"/>
                </a:rPr>
                <a:t>11</a:t>
              </a:r>
              <a:endParaRPr lang="en-US">
                <a:latin typeface="Times New Roman" panose="02020603050405020304" charset="0"/>
              </a:endParaRPr>
            </a:p>
          </p:txBody>
        </p:sp>
        <p:sp>
          <p:nvSpPr>
            <p:cNvPr id="7" name="Oval 6"/>
            <p:cNvSpPr>
              <a:spLocks noChangeAspect="1" noChangeArrowheads="1"/>
            </p:cNvSpPr>
            <p:nvPr/>
          </p:nvSpPr>
          <p:spPr bwMode="auto">
            <a:xfrm>
              <a:off x="2352" y="2272"/>
              <a:ext cx="240" cy="240"/>
            </a:xfrm>
            <a:prstGeom prst="ellipse">
              <a:avLst/>
            </a:prstGeom>
            <a:solidFill>
              <a:schemeClr val="bg1"/>
            </a:solidFill>
            <a:ln w="38100">
              <a:solidFill>
                <a:srgbClr val="FF0000"/>
              </a:solidFill>
              <a:round/>
            </a:ln>
            <a:effectLst/>
          </p:spPr>
          <p:txBody>
            <a:bodyPr wrap="none" anchor="ctr"/>
            <a:lstStyle/>
            <a:p>
              <a:pPr algn="ctr" eaLnBrk="0" hangingPunct="0"/>
              <a:r>
                <a:rPr lang="en-US">
                  <a:latin typeface="Times New Roman" panose="02020603050405020304" charset="0"/>
                </a:rPr>
                <a:t>7</a:t>
              </a:r>
              <a:endParaRPr lang="en-US">
                <a:latin typeface="Times New Roman" panose="02020603050405020304" charset="0"/>
              </a:endParaRPr>
            </a:p>
          </p:txBody>
        </p:sp>
        <p:sp>
          <p:nvSpPr>
            <p:cNvPr id="8" name="Oval 7"/>
            <p:cNvSpPr>
              <a:spLocks noChangeAspect="1" noChangeArrowheads="1"/>
            </p:cNvSpPr>
            <p:nvPr/>
          </p:nvSpPr>
          <p:spPr bwMode="auto">
            <a:xfrm>
              <a:off x="912" y="2256"/>
              <a:ext cx="240" cy="240"/>
            </a:xfrm>
            <a:prstGeom prst="ellipse">
              <a:avLst/>
            </a:prstGeom>
            <a:solidFill>
              <a:schemeClr val="bg1"/>
            </a:solidFill>
            <a:ln w="38100">
              <a:solidFill>
                <a:schemeClr val="tx1"/>
              </a:solidFill>
              <a:round/>
            </a:ln>
            <a:effectLst/>
          </p:spPr>
          <p:txBody>
            <a:bodyPr wrap="none" anchor="ctr"/>
            <a:lstStyle/>
            <a:p>
              <a:pPr algn="ctr" eaLnBrk="0" hangingPunct="0"/>
              <a:r>
                <a:rPr lang="en-US">
                  <a:latin typeface="Times New Roman" panose="02020603050405020304" charset="0"/>
                </a:rPr>
                <a:t>1</a:t>
              </a:r>
              <a:endParaRPr lang="en-US">
                <a:latin typeface="Times New Roman" panose="02020603050405020304" charset="0"/>
              </a:endParaRPr>
            </a:p>
          </p:txBody>
        </p:sp>
        <p:sp>
          <p:nvSpPr>
            <p:cNvPr id="9" name="Oval 8"/>
            <p:cNvSpPr>
              <a:spLocks noChangeAspect="1" noChangeArrowheads="1"/>
            </p:cNvSpPr>
            <p:nvPr/>
          </p:nvSpPr>
          <p:spPr bwMode="auto">
            <a:xfrm>
              <a:off x="2688" y="1712"/>
              <a:ext cx="240" cy="240"/>
            </a:xfrm>
            <a:prstGeom prst="ellipse">
              <a:avLst/>
            </a:prstGeom>
            <a:solidFill>
              <a:schemeClr val="bg1"/>
            </a:solidFill>
            <a:ln w="38100">
              <a:solidFill>
                <a:schemeClr val="tx1"/>
              </a:solidFill>
              <a:round/>
            </a:ln>
            <a:effectLst/>
          </p:spPr>
          <p:txBody>
            <a:bodyPr wrap="none" anchor="ctr"/>
            <a:lstStyle/>
            <a:p>
              <a:pPr algn="ctr" eaLnBrk="0" hangingPunct="0"/>
              <a:r>
                <a:rPr lang="en-US" dirty="0">
                  <a:latin typeface="Times New Roman" panose="02020603050405020304" charset="0"/>
                </a:rPr>
                <a:t>8</a:t>
              </a:r>
              <a:endParaRPr lang="en-US" dirty="0">
                <a:latin typeface="Times New Roman" panose="02020603050405020304" charset="0"/>
              </a:endParaRPr>
            </a:p>
          </p:txBody>
        </p:sp>
        <p:sp>
          <p:nvSpPr>
            <p:cNvPr id="10" name="Oval 9"/>
            <p:cNvSpPr>
              <a:spLocks noChangeAspect="1" noChangeArrowheads="1"/>
            </p:cNvSpPr>
            <p:nvPr/>
          </p:nvSpPr>
          <p:spPr bwMode="auto">
            <a:xfrm>
              <a:off x="1344" y="1712"/>
              <a:ext cx="240" cy="240"/>
            </a:xfrm>
            <a:prstGeom prst="ellipse">
              <a:avLst/>
            </a:prstGeom>
            <a:solidFill>
              <a:schemeClr val="bg1"/>
            </a:solidFill>
            <a:ln w="38100">
              <a:solidFill>
                <a:schemeClr val="tx1"/>
              </a:solidFill>
              <a:round/>
            </a:ln>
            <a:effectLst/>
          </p:spPr>
          <p:txBody>
            <a:bodyPr wrap="none" anchor="ctr"/>
            <a:lstStyle/>
            <a:p>
              <a:pPr algn="ctr" eaLnBrk="0" hangingPunct="0"/>
              <a:r>
                <a:rPr lang="en-US" dirty="0">
                  <a:latin typeface="Times New Roman" panose="02020603050405020304" charset="0"/>
                </a:rPr>
                <a:t>4</a:t>
              </a:r>
              <a:endParaRPr lang="en-US" dirty="0">
                <a:latin typeface="Times New Roman" panose="02020603050405020304" charset="0"/>
              </a:endParaRPr>
            </a:p>
          </p:txBody>
        </p:sp>
        <p:sp>
          <p:nvSpPr>
            <p:cNvPr id="11" name="Oval 10"/>
            <p:cNvSpPr>
              <a:spLocks noChangeAspect="1" noChangeArrowheads="1"/>
            </p:cNvSpPr>
            <p:nvPr/>
          </p:nvSpPr>
          <p:spPr bwMode="auto">
            <a:xfrm>
              <a:off x="2016" y="1152"/>
              <a:ext cx="240" cy="240"/>
            </a:xfrm>
            <a:prstGeom prst="ellipse">
              <a:avLst/>
            </a:prstGeom>
            <a:solidFill>
              <a:schemeClr val="bg1"/>
            </a:solidFill>
            <a:ln w="38100">
              <a:solidFill>
                <a:schemeClr val="tx1"/>
              </a:solidFill>
              <a:round/>
            </a:ln>
            <a:effectLst/>
          </p:spPr>
          <p:txBody>
            <a:bodyPr wrap="none" anchor="ctr"/>
            <a:lstStyle/>
            <a:p>
              <a:pPr algn="ctr" eaLnBrk="0" hangingPunct="0"/>
              <a:r>
                <a:rPr lang="en-US">
                  <a:latin typeface="Times New Roman" panose="02020603050405020304" charset="0"/>
                </a:rPr>
                <a:t>5</a:t>
              </a:r>
              <a:endParaRPr lang="en-US">
                <a:latin typeface="Times New Roman" panose="02020603050405020304" charset="0"/>
              </a:endParaRPr>
            </a:p>
          </p:txBody>
        </p:sp>
        <p:cxnSp>
          <p:nvCxnSpPr>
            <p:cNvPr id="12" name="AutoShape 11"/>
            <p:cNvCxnSpPr>
              <a:cxnSpLocks noChangeShapeType="1"/>
              <a:stCxn id="11" idx="3"/>
              <a:endCxn id="10" idx="0"/>
            </p:cNvCxnSpPr>
            <p:nvPr/>
          </p:nvCxnSpPr>
          <p:spPr bwMode="auto">
            <a:xfrm flipH="1">
              <a:off x="1464" y="1369"/>
              <a:ext cx="587" cy="331"/>
            </a:xfrm>
            <a:prstGeom prst="straightConnector1">
              <a:avLst/>
            </a:prstGeom>
            <a:noFill/>
            <a:ln w="9525">
              <a:solidFill>
                <a:schemeClr val="tx1"/>
              </a:solidFill>
              <a:round/>
              <a:tailEnd type="triangle" w="med" len="med"/>
            </a:ln>
            <a:effectLst/>
          </p:spPr>
        </p:cxnSp>
        <p:cxnSp>
          <p:nvCxnSpPr>
            <p:cNvPr id="13" name="AutoShape 12"/>
            <p:cNvCxnSpPr>
              <a:cxnSpLocks noChangeShapeType="1"/>
              <a:stCxn id="11" idx="5"/>
              <a:endCxn id="9" idx="0"/>
            </p:cNvCxnSpPr>
            <p:nvPr/>
          </p:nvCxnSpPr>
          <p:spPr bwMode="auto">
            <a:xfrm>
              <a:off x="2221" y="1369"/>
              <a:ext cx="587" cy="331"/>
            </a:xfrm>
            <a:prstGeom prst="straightConnector1">
              <a:avLst/>
            </a:prstGeom>
            <a:noFill/>
            <a:ln w="9525">
              <a:solidFill>
                <a:schemeClr val="tx1"/>
              </a:solidFill>
              <a:round/>
              <a:tailEnd type="triangle" w="med" len="med"/>
            </a:ln>
            <a:effectLst/>
          </p:spPr>
        </p:cxnSp>
        <p:cxnSp>
          <p:nvCxnSpPr>
            <p:cNvPr id="14" name="AutoShape 13"/>
            <p:cNvCxnSpPr>
              <a:cxnSpLocks noChangeShapeType="1"/>
              <a:stCxn id="9" idx="3"/>
              <a:endCxn id="7" idx="0"/>
            </p:cNvCxnSpPr>
            <p:nvPr/>
          </p:nvCxnSpPr>
          <p:spPr bwMode="auto">
            <a:xfrm flipH="1">
              <a:off x="2472" y="1929"/>
              <a:ext cx="251" cy="331"/>
            </a:xfrm>
            <a:prstGeom prst="straightConnector1">
              <a:avLst/>
            </a:prstGeom>
            <a:noFill/>
            <a:ln w="9525">
              <a:solidFill>
                <a:schemeClr val="tx1"/>
              </a:solidFill>
              <a:round/>
              <a:tailEnd type="triangle" w="med" len="med"/>
            </a:ln>
            <a:effectLst/>
          </p:spPr>
        </p:cxnSp>
        <p:cxnSp>
          <p:nvCxnSpPr>
            <p:cNvPr id="15" name="AutoShape 14"/>
            <p:cNvCxnSpPr>
              <a:cxnSpLocks noChangeShapeType="1"/>
              <a:stCxn id="9" idx="5"/>
              <a:endCxn id="6" idx="0"/>
            </p:cNvCxnSpPr>
            <p:nvPr/>
          </p:nvCxnSpPr>
          <p:spPr bwMode="auto">
            <a:xfrm>
              <a:off x="2893" y="1929"/>
              <a:ext cx="251" cy="331"/>
            </a:xfrm>
            <a:prstGeom prst="straightConnector1">
              <a:avLst/>
            </a:prstGeom>
            <a:noFill/>
            <a:ln w="9525">
              <a:solidFill>
                <a:schemeClr val="tx1"/>
              </a:solidFill>
              <a:round/>
              <a:tailEnd type="triangle" w="med" len="med"/>
            </a:ln>
            <a:effectLst/>
          </p:spPr>
        </p:cxnSp>
        <p:cxnSp>
          <p:nvCxnSpPr>
            <p:cNvPr id="16" name="AutoShape 15"/>
            <p:cNvCxnSpPr>
              <a:cxnSpLocks noChangeShapeType="1"/>
              <a:stCxn id="10" idx="3"/>
              <a:endCxn id="8" idx="0"/>
            </p:cNvCxnSpPr>
            <p:nvPr/>
          </p:nvCxnSpPr>
          <p:spPr bwMode="auto">
            <a:xfrm flipH="1">
              <a:off x="1032" y="1929"/>
              <a:ext cx="347" cy="315"/>
            </a:xfrm>
            <a:prstGeom prst="straightConnector1">
              <a:avLst/>
            </a:prstGeom>
            <a:noFill/>
            <a:ln w="9525">
              <a:solidFill>
                <a:schemeClr val="tx1"/>
              </a:solidFill>
              <a:round/>
              <a:tailEnd type="triangle" w="med" len="med"/>
            </a:ln>
            <a:effectLst/>
          </p:spPr>
        </p:cxnSp>
        <p:cxnSp>
          <p:nvCxnSpPr>
            <p:cNvPr id="17" name="AutoShape 16"/>
            <p:cNvCxnSpPr>
              <a:cxnSpLocks noChangeShapeType="1"/>
              <a:stCxn id="8" idx="5"/>
              <a:endCxn id="5" idx="0"/>
            </p:cNvCxnSpPr>
            <p:nvPr/>
          </p:nvCxnSpPr>
          <p:spPr bwMode="auto">
            <a:xfrm>
              <a:off x="1117" y="2473"/>
              <a:ext cx="155" cy="299"/>
            </a:xfrm>
            <a:prstGeom prst="straightConnector1">
              <a:avLst/>
            </a:prstGeom>
            <a:noFill/>
            <a:ln w="9525">
              <a:solidFill>
                <a:schemeClr val="tx1"/>
              </a:solidFill>
              <a:round/>
              <a:tailEnd type="triangle" w="med" len="med"/>
            </a:ln>
            <a:effectLst/>
          </p:spPr>
        </p:cxnSp>
      </p:grpSp>
      <p:grpSp>
        <p:nvGrpSpPr>
          <p:cNvPr id="18" name="Group 17"/>
          <p:cNvGrpSpPr/>
          <p:nvPr/>
        </p:nvGrpSpPr>
        <p:grpSpPr bwMode="auto">
          <a:xfrm>
            <a:off x="4191000" y="1295400"/>
            <a:ext cx="3911600" cy="3352800"/>
            <a:chOff x="816" y="3264"/>
            <a:chExt cx="2448" cy="1872"/>
          </a:xfrm>
        </p:grpSpPr>
        <p:sp>
          <p:nvSpPr>
            <p:cNvPr id="19" name="Oval 18"/>
            <p:cNvSpPr>
              <a:spLocks noChangeAspect="1" noChangeArrowheads="1"/>
            </p:cNvSpPr>
            <p:nvPr/>
          </p:nvSpPr>
          <p:spPr bwMode="auto">
            <a:xfrm>
              <a:off x="1104" y="4896"/>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3</a:t>
              </a:r>
              <a:endParaRPr lang="en-US">
                <a:latin typeface="Times New Roman" panose="02020603050405020304" charset="0"/>
              </a:endParaRPr>
            </a:p>
          </p:txBody>
        </p:sp>
        <p:sp>
          <p:nvSpPr>
            <p:cNvPr id="20" name="Oval 19"/>
            <p:cNvSpPr>
              <a:spLocks noChangeAspect="1" noChangeArrowheads="1"/>
            </p:cNvSpPr>
            <p:nvPr/>
          </p:nvSpPr>
          <p:spPr bwMode="auto">
            <a:xfrm>
              <a:off x="3024" y="438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11</a:t>
              </a:r>
              <a:endParaRPr lang="en-US">
                <a:latin typeface="Times New Roman" panose="02020603050405020304" charset="0"/>
              </a:endParaRPr>
            </a:p>
          </p:txBody>
        </p:sp>
        <p:sp>
          <p:nvSpPr>
            <p:cNvPr id="21" name="Oval 20"/>
            <p:cNvSpPr>
              <a:spLocks noChangeAspect="1" noChangeArrowheads="1"/>
            </p:cNvSpPr>
            <p:nvPr/>
          </p:nvSpPr>
          <p:spPr bwMode="auto">
            <a:xfrm>
              <a:off x="2352" y="438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7</a:t>
              </a:r>
              <a:endParaRPr lang="en-US">
                <a:latin typeface="Times New Roman" panose="02020603050405020304" charset="0"/>
              </a:endParaRPr>
            </a:p>
          </p:txBody>
        </p:sp>
        <p:sp>
          <p:nvSpPr>
            <p:cNvPr id="22" name="Oval 21"/>
            <p:cNvSpPr>
              <a:spLocks noChangeAspect="1" noChangeArrowheads="1"/>
            </p:cNvSpPr>
            <p:nvPr/>
          </p:nvSpPr>
          <p:spPr bwMode="auto">
            <a:xfrm>
              <a:off x="816" y="4368"/>
              <a:ext cx="240" cy="240"/>
            </a:xfrm>
            <a:prstGeom prst="ellipse">
              <a:avLst/>
            </a:prstGeom>
            <a:noFill/>
            <a:ln w="38100">
              <a:solidFill>
                <a:srgbClr val="FF0000"/>
              </a:solidFill>
              <a:round/>
            </a:ln>
            <a:effectLst/>
          </p:spPr>
          <p:txBody>
            <a:bodyPr wrap="none" anchor="ctr"/>
            <a:lstStyle/>
            <a:p>
              <a:pPr algn="ctr" eaLnBrk="0" hangingPunct="0"/>
              <a:r>
                <a:rPr lang="en-US">
                  <a:latin typeface="Times New Roman" panose="02020603050405020304" charset="0"/>
                </a:rPr>
                <a:t>1</a:t>
              </a:r>
              <a:endParaRPr lang="en-US">
                <a:latin typeface="Times New Roman" panose="02020603050405020304" charset="0"/>
              </a:endParaRPr>
            </a:p>
          </p:txBody>
        </p:sp>
        <p:sp>
          <p:nvSpPr>
            <p:cNvPr id="23" name="Oval 22"/>
            <p:cNvSpPr>
              <a:spLocks noChangeAspect="1" noChangeArrowheads="1"/>
            </p:cNvSpPr>
            <p:nvPr/>
          </p:nvSpPr>
          <p:spPr bwMode="auto">
            <a:xfrm>
              <a:off x="2688" y="382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8</a:t>
              </a:r>
              <a:endParaRPr lang="en-US">
                <a:latin typeface="Times New Roman" panose="02020603050405020304" charset="0"/>
              </a:endParaRPr>
            </a:p>
          </p:txBody>
        </p:sp>
        <p:sp>
          <p:nvSpPr>
            <p:cNvPr id="24" name="Oval 23"/>
            <p:cNvSpPr>
              <a:spLocks noChangeAspect="1" noChangeArrowheads="1"/>
            </p:cNvSpPr>
            <p:nvPr/>
          </p:nvSpPr>
          <p:spPr bwMode="auto">
            <a:xfrm>
              <a:off x="1344" y="382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4</a:t>
              </a:r>
              <a:endParaRPr lang="en-US">
                <a:latin typeface="Times New Roman" panose="02020603050405020304" charset="0"/>
              </a:endParaRPr>
            </a:p>
          </p:txBody>
        </p:sp>
        <p:sp>
          <p:nvSpPr>
            <p:cNvPr id="25" name="Oval 24"/>
            <p:cNvSpPr>
              <a:spLocks noChangeAspect="1" noChangeArrowheads="1"/>
            </p:cNvSpPr>
            <p:nvPr/>
          </p:nvSpPr>
          <p:spPr bwMode="auto">
            <a:xfrm>
              <a:off x="2016" y="326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5</a:t>
              </a:r>
              <a:endParaRPr lang="en-US">
                <a:latin typeface="Times New Roman" panose="02020603050405020304" charset="0"/>
              </a:endParaRPr>
            </a:p>
          </p:txBody>
        </p:sp>
        <p:cxnSp>
          <p:nvCxnSpPr>
            <p:cNvPr id="26" name="AutoShape 25"/>
            <p:cNvCxnSpPr>
              <a:cxnSpLocks noChangeShapeType="1"/>
              <a:stCxn id="25" idx="3"/>
              <a:endCxn id="24" idx="0"/>
            </p:cNvCxnSpPr>
            <p:nvPr/>
          </p:nvCxnSpPr>
          <p:spPr bwMode="auto">
            <a:xfrm flipH="1">
              <a:off x="1464" y="3481"/>
              <a:ext cx="587" cy="331"/>
            </a:xfrm>
            <a:prstGeom prst="straightConnector1">
              <a:avLst/>
            </a:prstGeom>
            <a:noFill/>
            <a:ln w="9525">
              <a:solidFill>
                <a:schemeClr val="tx1"/>
              </a:solidFill>
              <a:round/>
              <a:tailEnd type="triangle" w="med" len="med"/>
            </a:ln>
            <a:effectLst/>
          </p:spPr>
        </p:cxnSp>
        <p:cxnSp>
          <p:nvCxnSpPr>
            <p:cNvPr id="27" name="AutoShape 26"/>
            <p:cNvCxnSpPr>
              <a:cxnSpLocks noChangeShapeType="1"/>
              <a:stCxn id="25" idx="5"/>
              <a:endCxn id="23" idx="0"/>
            </p:cNvCxnSpPr>
            <p:nvPr/>
          </p:nvCxnSpPr>
          <p:spPr bwMode="auto">
            <a:xfrm>
              <a:off x="2221" y="3481"/>
              <a:ext cx="587" cy="331"/>
            </a:xfrm>
            <a:prstGeom prst="straightConnector1">
              <a:avLst/>
            </a:prstGeom>
            <a:noFill/>
            <a:ln w="9525">
              <a:solidFill>
                <a:schemeClr val="tx1"/>
              </a:solidFill>
              <a:round/>
              <a:tailEnd type="triangle" w="med" len="med"/>
            </a:ln>
            <a:effectLst/>
          </p:spPr>
        </p:cxnSp>
        <p:cxnSp>
          <p:nvCxnSpPr>
            <p:cNvPr id="28" name="AutoShape 27"/>
            <p:cNvCxnSpPr>
              <a:cxnSpLocks noChangeShapeType="1"/>
              <a:stCxn id="23" idx="3"/>
              <a:endCxn id="21" idx="0"/>
            </p:cNvCxnSpPr>
            <p:nvPr/>
          </p:nvCxnSpPr>
          <p:spPr bwMode="auto">
            <a:xfrm flipH="1">
              <a:off x="2472" y="4041"/>
              <a:ext cx="251" cy="331"/>
            </a:xfrm>
            <a:prstGeom prst="straightConnector1">
              <a:avLst/>
            </a:prstGeom>
            <a:noFill/>
            <a:ln w="9525">
              <a:solidFill>
                <a:schemeClr val="tx1"/>
              </a:solidFill>
              <a:round/>
              <a:tailEnd type="triangle" w="med" len="med"/>
            </a:ln>
            <a:effectLst/>
          </p:spPr>
        </p:cxnSp>
        <p:cxnSp>
          <p:nvCxnSpPr>
            <p:cNvPr id="29" name="AutoShape 28"/>
            <p:cNvCxnSpPr>
              <a:cxnSpLocks noChangeShapeType="1"/>
              <a:stCxn id="23" idx="5"/>
              <a:endCxn id="20" idx="0"/>
            </p:cNvCxnSpPr>
            <p:nvPr/>
          </p:nvCxnSpPr>
          <p:spPr bwMode="auto">
            <a:xfrm>
              <a:off x="2893" y="4041"/>
              <a:ext cx="251" cy="331"/>
            </a:xfrm>
            <a:prstGeom prst="straightConnector1">
              <a:avLst/>
            </a:prstGeom>
            <a:noFill/>
            <a:ln w="9525">
              <a:solidFill>
                <a:schemeClr val="tx1"/>
              </a:solidFill>
              <a:round/>
              <a:tailEnd type="triangle" w="med" len="med"/>
            </a:ln>
            <a:effectLst/>
          </p:spPr>
        </p:cxnSp>
        <p:cxnSp>
          <p:nvCxnSpPr>
            <p:cNvPr id="30" name="AutoShape 29"/>
            <p:cNvCxnSpPr>
              <a:cxnSpLocks noChangeShapeType="1"/>
              <a:stCxn id="24" idx="3"/>
              <a:endCxn id="22" idx="0"/>
            </p:cNvCxnSpPr>
            <p:nvPr/>
          </p:nvCxnSpPr>
          <p:spPr bwMode="auto">
            <a:xfrm flipH="1">
              <a:off x="936" y="4041"/>
              <a:ext cx="443" cy="315"/>
            </a:xfrm>
            <a:prstGeom prst="straightConnector1">
              <a:avLst/>
            </a:prstGeom>
            <a:noFill/>
            <a:ln w="9525">
              <a:solidFill>
                <a:schemeClr val="tx1"/>
              </a:solidFill>
              <a:round/>
              <a:tailEnd type="triangle" w="med" len="med"/>
            </a:ln>
            <a:effectLst/>
          </p:spPr>
        </p:cxnSp>
        <p:cxnSp>
          <p:nvCxnSpPr>
            <p:cNvPr id="31" name="AutoShape 30"/>
            <p:cNvCxnSpPr>
              <a:cxnSpLocks noChangeShapeType="1"/>
              <a:stCxn id="22" idx="5"/>
              <a:endCxn id="19" idx="0"/>
            </p:cNvCxnSpPr>
            <p:nvPr/>
          </p:nvCxnSpPr>
          <p:spPr bwMode="auto">
            <a:xfrm>
              <a:off x="1021" y="4585"/>
              <a:ext cx="203" cy="299"/>
            </a:xfrm>
            <a:prstGeom prst="straightConnector1">
              <a:avLst/>
            </a:prstGeom>
            <a:noFill/>
            <a:ln w="9525">
              <a:solidFill>
                <a:schemeClr val="tx1"/>
              </a:solidFill>
              <a:round/>
              <a:tailEnd type="triangle" w="med" len="med"/>
            </a:ln>
            <a:effectLst/>
          </p:spPr>
        </p:cxnSp>
        <p:cxnSp>
          <p:nvCxnSpPr>
            <p:cNvPr id="32" name="AutoShape 31"/>
            <p:cNvCxnSpPr>
              <a:cxnSpLocks noChangeShapeType="1"/>
              <a:stCxn id="24" idx="4"/>
              <a:endCxn id="19" idx="0"/>
            </p:cNvCxnSpPr>
            <p:nvPr/>
          </p:nvCxnSpPr>
          <p:spPr bwMode="auto">
            <a:xfrm flipH="1">
              <a:off x="1224" y="4076"/>
              <a:ext cx="240" cy="808"/>
            </a:xfrm>
            <a:prstGeom prst="straightConnector1">
              <a:avLst/>
            </a:prstGeom>
            <a:noFill/>
            <a:ln w="9525">
              <a:solidFill>
                <a:schemeClr val="tx1"/>
              </a:solidFill>
              <a:prstDash val="dash"/>
              <a:round/>
              <a:tailEnd type="triangle" w="med" len="med"/>
            </a:ln>
            <a:effectLst/>
          </p:spPr>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a:spLocks noGrp="1" noChangeArrowheads="1"/>
          </p:cNvSpPr>
          <p:nvPr>
            <p:ph idx="1"/>
          </p:nvPr>
        </p:nvSpPr>
        <p:spPr>
          <a:xfrm>
            <a:off x="457200" y="685800"/>
            <a:ext cx="8229600" cy="5440363"/>
          </a:xfrm>
          <a:solidFill>
            <a:schemeClr val="bg1"/>
          </a:solidFill>
        </p:spPr>
        <p:txBody>
          <a:bodyPr/>
          <a:lstStyle/>
          <a:p>
            <a:r>
              <a:rPr lang="en-US" dirty="0"/>
              <a:t>Replace the node with its successor.  Then remove the successor from the tree.</a:t>
            </a:r>
            <a:endParaRPr lang="en-US" dirty="0"/>
          </a:p>
        </p:txBody>
      </p:sp>
      <p:grpSp>
        <p:nvGrpSpPr>
          <p:cNvPr id="5" name="Group 4"/>
          <p:cNvGrpSpPr/>
          <p:nvPr/>
        </p:nvGrpSpPr>
        <p:grpSpPr bwMode="auto">
          <a:xfrm>
            <a:off x="381000" y="2514600"/>
            <a:ext cx="4038600" cy="3505200"/>
            <a:chOff x="864" y="1680"/>
            <a:chExt cx="2352" cy="1872"/>
          </a:xfrm>
        </p:grpSpPr>
        <p:sp>
          <p:nvSpPr>
            <p:cNvPr id="6" name="Oval 5"/>
            <p:cNvSpPr>
              <a:spLocks noChangeAspect="1" noChangeArrowheads="1"/>
            </p:cNvSpPr>
            <p:nvPr/>
          </p:nvSpPr>
          <p:spPr bwMode="auto">
            <a:xfrm>
              <a:off x="1104" y="3312"/>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3</a:t>
              </a:r>
              <a:endParaRPr lang="en-US">
                <a:latin typeface="Times New Roman" panose="02020603050405020304" charset="0"/>
              </a:endParaRPr>
            </a:p>
          </p:txBody>
        </p:sp>
        <p:sp>
          <p:nvSpPr>
            <p:cNvPr id="7" name="Oval 6"/>
            <p:cNvSpPr>
              <a:spLocks noChangeAspect="1" noChangeArrowheads="1"/>
            </p:cNvSpPr>
            <p:nvPr/>
          </p:nvSpPr>
          <p:spPr bwMode="auto">
            <a:xfrm>
              <a:off x="2976" y="2800"/>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11</a:t>
              </a:r>
              <a:endParaRPr lang="en-US">
                <a:latin typeface="Times New Roman" panose="02020603050405020304" charset="0"/>
              </a:endParaRPr>
            </a:p>
          </p:txBody>
        </p:sp>
        <p:sp>
          <p:nvSpPr>
            <p:cNvPr id="8" name="Oval 7"/>
            <p:cNvSpPr>
              <a:spLocks noChangeAspect="1" noChangeArrowheads="1"/>
            </p:cNvSpPr>
            <p:nvPr/>
          </p:nvSpPr>
          <p:spPr bwMode="auto">
            <a:xfrm>
              <a:off x="2304" y="2800"/>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7</a:t>
              </a:r>
              <a:endParaRPr lang="en-US">
                <a:latin typeface="Times New Roman" panose="02020603050405020304" charset="0"/>
              </a:endParaRPr>
            </a:p>
          </p:txBody>
        </p:sp>
        <p:sp>
          <p:nvSpPr>
            <p:cNvPr id="9" name="Oval 8"/>
            <p:cNvSpPr>
              <a:spLocks noChangeAspect="1" noChangeArrowheads="1"/>
            </p:cNvSpPr>
            <p:nvPr/>
          </p:nvSpPr>
          <p:spPr bwMode="auto">
            <a:xfrm>
              <a:off x="864" y="278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1</a:t>
              </a:r>
              <a:endParaRPr lang="en-US">
                <a:latin typeface="Times New Roman" panose="02020603050405020304" charset="0"/>
              </a:endParaRPr>
            </a:p>
          </p:txBody>
        </p:sp>
        <p:sp>
          <p:nvSpPr>
            <p:cNvPr id="10" name="Oval 9"/>
            <p:cNvSpPr>
              <a:spLocks noChangeAspect="1" noChangeArrowheads="1"/>
            </p:cNvSpPr>
            <p:nvPr/>
          </p:nvSpPr>
          <p:spPr bwMode="auto">
            <a:xfrm>
              <a:off x="2640" y="2240"/>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8</a:t>
              </a:r>
              <a:endParaRPr lang="en-US">
                <a:latin typeface="Times New Roman" panose="02020603050405020304" charset="0"/>
              </a:endParaRPr>
            </a:p>
          </p:txBody>
        </p:sp>
        <p:sp>
          <p:nvSpPr>
            <p:cNvPr id="11" name="Oval 10"/>
            <p:cNvSpPr>
              <a:spLocks noChangeAspect="1" noChangeArrowheads="1"/>
            </p:cNvSpPr>
            <p:nvPr/>
          </p:nvSpPr>
          <p:spPr bwMode="auto">
            <a:xfrm>
              <a:off x="1296" y="2240"/>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4</a:t>
              </a:r>
              <a:endParaRPr lang="en-US">
                <a:latin typeface="Times New Roman" panose="02020603050405020304" charset="0"/>
              </a:endParaRPr>
            </a:p>
          </p:txBody>
        </p:sp>
        <p:sp>
          <p:nvSpPr>
            <p:cNvPr id="12" name="Oval 11"/>
            <p:cNvSpPr>
              <a:spLocks noChangeAspect="1" noChangeArrowheads="1"/>
            </p:cNvSpPr>
            <p:nvPr/>
          </p:nvSpPr>
          <p:spPr bwMode="auto">
            <a:xfrm>
              <a:off x="1968" y="1680"/>
              <a:ext cx="240" cy="240"/>
            </a:xfrm>
            <a:prstGeom prst="ellipse">
              <a:avLst/>
            </a:prstGeom>
            <a:noFill/>
            <a:ln w="38100">
              <a:solidFill>
                <a:srgbClr val="FF0000"/>
              </a:solidFill>
              <a:round/>
            </a:ln>
            <a:effectLst/>
          </p:spPr>
          <p:txBody>
            <a:bodyPr wrap="none" anchor="ctr"/>
            <a:lstStyle/>
            <a:p>
              <a:pPr algn="ctr" eaLnBrk="0" hangingPunct="0"/>
              <a:r>
                <a:rPr lang="en-US">
                  <a:latin typeface="Times New Roman" panose="02020603050405020304" charset="0"/>
                </a:rPr>
                <a:t>5</a:t>
              </a:r>
              <a:endParaRPr lang="en-US">
                <a:latin typeface="Times New Roman" panose="02020603050405020304" charset="0"/>
              </a:endParaRPr>
            </a:p>
          </p:txBody>
        </p:sp>
        <p:cxnSp>
          <p:nvCxnSpPr>
            <p:cNvPr id="13" name="AutoShape 12"/>
            <p:cNvCxnSpPr>
              <a:cxnSpLocks noChangeShapeType="1"/>
              <a:stCxn id="12" idx="3"/>
              <a:endCxn id="11" idx="0"/>
            </p:cNvCxnSpPr>
            <p:nvPr/>
          </p:nvCxnSpPr>
          <p:spPr bwMode="auto">
            <a:xfrm flipH="1">
              <a:off x="1416" y="1897"/>
              <a:ext cx="587" cy="331"/>
            </a:xfrm>
            <a:prstGeom prst="straightConnector1">
              <a:avLst/>
            </a:prstGeom>
            <a:noFill/>
            <a:ln w="9525">
              <a:solidFill>
                <a:schemeClr val="tx1"/>
              </a:solidFill>
              <a:round/>
              <a:tailEnd type="triangle" w="med" len="med"/>
            </a:ln>
            <a:effectLst/>
          </p:spPr>
        </p:cxnSp>
        <p:cxnSp>
          <p:nvCxnSpPr>
            <p:cNvPr id="14" name="AutoShape 13"/>
            <p:cNvCxnSpPr>
              <a:cxnSpLocks noChangeShapeType="1"/>
              <a:stCxn id="12" idx="5"/>
              <a:endCxn id="10" idx="1"/>
            </p:cNvCxnSpPr>
            <p:nvPr/>
          </p:nvCxnSpPr>
          <p:spPr bwMode="auto">
            <a:xfrm>
              <a:off x="2173" y="1897"/>
              <a:ext cx="502" cy="366"/>
            </a:xfrm>
            <a:prstGeom prst="straightConnector1">
              <a:avLst/>
            </a:prstGeom>
            <a:noFill/>
            <a:ln w="9525">
              <a:solidFill>
                <a:schemeClr val="tx1"/>
              </a:solidFill>
              <a:round/>
              <a:tailEnd type="triangle" w="med" len="med"/>
            </a:ln>
            <a:effectLst/>
          </p:spPr>
        </p:cxnSp>
        <p:cxnSp>
          <p:nvCxnSpPr>
            <p:cNvPr id="15" name="AutoShape 14"/>
            <p:cNvCxnSpPr>
              <a:cxnSpLocks noChangeShapeType="1"/>
              <a:stCxn id="10" idx="3"/>
              <a:endCxn id="8" idx="0"/>
            </p:cNvCxnSpPr>
            <p:nvPr/>
          </p:nvCxnSpPr>
          <p:spPr bwMode="auto">
            <a:xfrm flipH="1">
              <a:off x="2424" y="2457"/>
              <a:ext cx="251" cy="331"/>
            </a:xfrm>
            <a:prstGeom prst="straightConnector1">
              <a:avLst/>
            </a:prstGeom>
            <a:noFill/>
            <a:ln w="9525">
              <a:solidFill>
                <a:schemeClr val="tx1"/>
              </a:solidFill>
              <a:round/>
              <a:tailEnd type="triangle" w="med" len="med"/>
            </a:ln>
            <a:effectLst/>
          </p:spPr>
        </p:cxnSp>
        <p:cxnSp>
          <p:nvCxnSpPr>
            <p:cNvPr id="16" name="AutoShape 15"/>
            <p:cNvCxnSpPr>
              <a:cxnSpLocks noChangeShapeType="1"/>
              <a:stCxn id="10" idx="5"/>
              <a:endCxn id="7" idx="0"/>
            </p:cNvCxnSpPr>
            <p:nvPr/>
          </p:nvCxnSpPr>
          <p:spPr bwMode="auto">
            <a:xfrm>
              <a:off x="2845" y="2457"/>
              <a:ext cx="251" cy="331"/>
            </a:xfrm>
            <a:prstGeom prst="straightConnector1">
              <a:avLst/>
            </a:prstGeom>
            <a:noFill/>
            <a:ln w="9525">
              <a:solidFill>
                <a:schemeClr val="tx1"/>
              </a:solidFill>
              <a:round/>
              <a:tailEnd type="triangle" w="med" len="med"/>
            </a:ln>
            <a:effectLst/>
          </p:spPr>
        </p:cxnSp>
        <p:cxnSp>
          <p:nvCxnSpPr>
            <p:cNvPr id="17" name="AutoShape 16"/>
            <p:cNvCxnSpPr>
              <a:cxnSpLocks noChangeShapeType="1"/>
              <a:stCxn id="11" idx="3"/>
              <a:endCxn id="9" idx="0"/>
            </p:cNvCxnSpPr>
            <p:nvPr/>
          </p:nvCxnSpPr>
          <p:spPr bwMode="auto">
            <a:xfrm flipH="1">
              <a:off x="984" y="2457"/>
              <a:ext cx="347" cy="315"/>
            </a:xfrm>
            <a:prstGeom prst="straightConnector1">
              <a:avLst/>
            </a:prstGeom>
            <a:noFill/>
            <a:ln w="9525">
              <a:solidFill>
                <a:schemeClr val="tx1"/>
              </a:solidFill>
              <a:round/>
              <a:tailEnd type="triangle" w="med" len="med"/>
            </a:ln>
            <a:effectLst/>
          </p:spPr>
        </p:cxnSp>
        <p:cxnSp>
          <p:nvCxnSpPr>
            <p:cNvPr id="18" name="AutoShape 17"/>
            <p:cNvCxnSpPr>
              <a:cxnSpLocks noChangeShapeType="1"/>
              <a:stCxn id="9" idx="5"/>
              <a:endCxn id="6" idx="0"/>
            </p:cNvCxnSpPr>
            <p:nvPr/>
          </p:nvCxnSpPr>
          <p:spPr bwMode="auto">
            <a:xfrm>
              <a:off x="1069" y="3001"/>
              <a:ext cx="155" cy="299"/>
            </a:xfrm>
            <a:prstGeom prst="straightConnector1">
              <a:avLst/>
            </a:prstGeom>
            <a:noFill/>
            <a:ln w="9525">
              <a:solidFill>
                <a:schemeClr val="tx1"/>
              </a:solidFill>
              <a:round/>
              <a:tailEnd type="triangle" w="med" len="med"/>
            </a:ln>
            <a:effectLst/>
          </p:spPr>
        </p:cxnSp>
      </p:grpSp>
      <p:grpSp>
        <p:nvGrpSpPr>
          <p:cNvPr id="19" name="Group 18"/>
          <p:cNvGrpSpPr/>
          <p:nvPr/>
        </p:nvGrpSpPr>
        <p:grpSpPr bwMode="auto">
          <a:xfrm>
            <a:off x="4648200" y="2209800"/>
            <a:ext cx="4038600" cy="3390900"/>
            <a:chOff x="912" y="3408"/>
            <a:chExt cx="2352" cy="1872"/>
          </a:xfrm>
        </p:grpSpPr>
        <p:sp>
          <p:nvSpPr>
            <p:cNvPr id="20" name="Oval 19"/>
            <p:cNvSpPr>
              <a:spLocks noChangeAspect="1" noChangeArrowheads="1"/>
            </p:cNvSpPr>
            <p:nvPr/>
          </p:nvSpPr>
          <p:spPr bwMode="auto">
            <a:xfrm>
              <a:off x="1152" y="5040"/>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3</a:t>
              </a:r>
              <a:endParaRPr lang="en-US">
                <a:latin typeface="Times New Roman" panose="02020603050405020304" charset="0"/>
              </a:endParaRPr>
            </a:p>
          </p:txBody>
        </p:sp>
        <p:sp>
          <p:nvSpPr>
            <p:cNvPr id="21" name="Oval 20"/>
            <p:cNvSpPr>
              <a:spLocks noChangeAspect="1" noChangeArrowheads="1"/>
            </p:cNvSpPr>
            <p:nvPr/>
          </p:nvSpPr>
          <p:spPr bwMode="auto">
            <a:xfrm>
              <a:off x="3024" y="4528"/>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11</a:t>
              </a:r>
              <a:endParaRPr lang="en-US">
                <a:latin typeface="Times New Roman" panose="02020603050405020304" charset="0"/>
              </a:endParaRPr>
            </a:p>
          </p:txBody>
        </p:sp>
        <p:sp>
          <p:nvSpPr>
            <p:cNvPr id="22" name="Oval 21"/>
            <p:cNvSpPr>
              <a:spLocks noChangeAspect="1" noChangeArrowheads="1"/>
            </p:cNvSpPr>
            <p:nvPr/>
          </p:nvSpPr>
          <p:spPr bwMode="auto">
            <a:xfrm>
              <a:off x="2352" y="4528"/>
              <a:ext cx="240" cy="240"/>
            </a:xfrm>
            <a:prstGeom prst="ellipse">
              <a:avLst/>
            </a:prstGeom>
            <a:noFill/>
            <a:ln w="38100">
              <a:solidFill>
                <a:srgbClr val="FF0000"/>
              </a:solidFill>
              <a:round/>
            </a:ln>
            <a:effectLst/>
          </p:spPr>
          <p:txBody>
            <a:bodyPr wrap="none" anchor="ctr"/>
            <a:lstStyle/>
            <a:p>
              <a:pPr algn="ctr" eaLnBrk="0" hangingPunct="0"/>
              <a:r>
                <a:rPr lang="en-US">
                  <a:latin typeface="Times New Roman" panose="02020603050405020304" charset="0"/>
                </a:rPr>
                <a:t>7</a:t>
              </a:r>
              <a:endParaRPr lang="en-US">
                <a:latin typeface="Times New Roman" panose="02020603050405020304" charset="0"/>
              </a:endParaRPr>
            </a:p>
          </p:txBody>
        </p:sp>
        <p:sp>
          <p:nvSpPr>
            <p:cNvPr id="23" name="Oval 22"/>
            <p:cNvSpPr>
              <a:spLocks noChangeAspect="1" noChangeArrowheads="1"/>
            </p:cNvSpPr>
            <p:nvPr/>
          </p:nvSpPr>
          <p:spPr bwMode="auto">
            <a:xfrm>
              <a:off x="912" y="4512"/>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1</a:t>
              </a:r>
              <a:endParaRPr lang="en-US">
                <a:latin typeface="Times New Roman" panose="02020603050405020304" charset="0"/>
              </a:endParaRPr>
            </a:p>
          </p:txBody>
        </p:sp>
        <p:sp>
          <p:nvSpPr>
            <p:cNvPr id="24" name="Oval 23"/>
            <p:cNvSpPr>
              <a:spLocks noChangeAspect="1" noChangeArrowheads="1"/>
            </p:cNvSpPr>
            <p:nvPr/>
          </p:nvSpPr>
          <p:spPr bwMode="auto">
            <a:xfrm>
              <a:off x="2688" y="3968"/>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8</a:t>
              </a:r>
              <a:endParaRPr lang="en-US">
                <a:latin typeface="Times New Roman" panose="02020603050405020304" charset="0"/>
              </a:endParaRPr>
            </a:p>
          </p:txBody>
        </p:sp>
        <p:sp>
          <p:nvSpPr>
            <p:cNvPr id="25" name="Oval 24"/>
            <p:cNvSpPr>
              <a:spLocks noChangeAspect="1" noChangeArrowheads="1"/>
            </p:cNvSpPr>
            <p:nvPr/>
          </p:nvSpPr>
          <p:spPr bwMode="auto">
            <a:xfrm>
              <a:off x="1344" y="3968"/>
              <a:ext cx="240" cy="240"/>
            </a:xfrm>
            <a:prstGeom prst="ellipse">
              <a:avLst/>
            </a:prstGeom>
            <a:noFill/>
            <a:ln w="38100">
              <a:solidFill>
                <a:schemeClr val="tx1"/>
              </a:solidFill>
              <a:round/>
            </a:ln>
            <a:effectLst/>
          </p:spPr>
          <p:txBody>
            <a:bodyPr wrap="none" anchor="ctr"/>
            <a:lstStyle/>
            <a:p>
              <a:pPr algn="ctr" eaLnBrk="0" hangingPunct="0"/>
              <a:r>
                <a:rPr lang="en-US" dirty="0">
                  <a:latin typeface="Times New Roman" panose="02020603050405020304" charset="0"/>
                </a:rPr>
                <a:t>4</a:t>
              </a:r>
              <a:endParaRPr lang="en-US" dirty="0">
                <a:latin typeface="Times New Roman" panose="02020603050405020304" charset="0"/>
              </a:endParaRPr>
            </a:p>
          </p:txBody>
        </p:sp>
        <p:sp>
          <p:nvSpPr>
            <p:cNvPr id="26" name="Oval 25"/>
            <p:cNvSpPr>
              <a:spLocks noChangeAspect="1" noChangeArrowheads="1"/>
            </p:cNvSpPr>
            <p:nvPr/>
          </p:nvSpPr>
          <p:spPr bwMode="auto">
            <a:xfrm>
              <a:off x="2016" y="3408"/>
              <a:ext cx="240" cy="240"/>
            </a:xfrm>
            <a:prstGeom prst="ellipse">
              <a:avLst/>
            </a:prstGeom>
            <a:noFill/>
            <a:ln w="38100">
              <a:solidFill>
                <a:srgbClr val="000000"/>
              </a:solidFill>
              <a:round/>
            </a:ln>
            <a:effectLst/>
          </p:spPr>
          <p:txBody>
            <a:bodyPr wrap="none" anchor="ctr"/>
            <a:lstStyle/>
            <a:p>
              <a:pPr algn="ctr" eaLnBrk="0" hangingPunct="0"/>
              <a:r>
                <a:rPr lang="en-US">
                  <a:latin typeface="Times New Roman" panose="02020603050405020304" charset="0"/>
                </a:rPr>
                <a:t>7</a:t>
              </a:r>
              <a:endParaRPr lang="en-US">
                <a:latin typeface="Times New Roman" panose="02020603050405020304" charset="0"/>
              </a:endParaRPr>
            </a:p>
          </p:txBody>
        </p:sp>
        <p:cxnSp>
          <p:nvCxnSpPr>
            <p:cNvPr id="27" name="AutoShape 26"/>
            <p:cNvCxnSpPr>
              <a:cxnSpLocks noChangeShapeType="1"/>
              <a:stCxn id="26" idx="3"/>
              <a:endCxn id="25" idx="0"/>
            </p:cNvCxnSpPr>
            <p:nvPr/>
          </p:nvCxnSpPr>
          <p:spPr bwMode="auto">
            <a:xfrm flipH="1">
              <a:off x="1464" y="3625"/>
              <a:ext cx="587" cy="331"/>
            </a:xfrm>
            <a:prstGeom prst="straightConnector1">
              <a:avLst/>
            </a:prstGeom>
            <a:noFill/>
            <a:ln w="9525">
              <a:solidFill>
                <a:schemeClr val="tx1"/>
              </a:solidFill>
              <a:round/>
              <a:tailEnd type="triangle" w="med" len="med"/>
            </a:ln>
            <a:effectLst/>
          </p:spPr>
        </p:cxnSp>
        <p:cxnSp>
          <p:nvCxnSpPr>
            <p:cNvPr id="28" name="AutoShape 27"/>
            <p:cNvCxnSpPr>
              <a:cxnSpLocks noChangeShapeType="1"/>
              <a:stCxn id="26" idx="5"/>
              <a:endCxn id="24" idx="0"/>
            </p:cNvCxnSpPr>
            <p:nvPr/>
          </p:nvCxnSpPr>
          <p:spPr bwMode="auto">
            <a:xfrm>
              <a:off x="2221" y="3625"/>
              <a:ext cx="587" cy="331"/>
            </a:xfrm>
            <a:prstGeom prst="straightConnector1">
              <a:avLst/>
            </a:prstGeom>
            <a:noFill/>
            <a:ln w="9525">
              <a:solidFill>
                <a:schemeClr val="tx1"/>
              </a:solidFill>
              <a:round/>
              <a:tailEnd type="triangle" w="med" len="med"/>
            </a:ln>
            <a:effectLst/>
          </p:spPr>
        </p:cxnSp>
        <p:cxnSp>
          <p:nvCxnSpPr>
            <p:cNvPr id="29" name="AutoShape 28"/>
            <p:cNvCxnSpPr>
              <a:cxnSpLocks noChangeShapeType="1"/>
              <a:stCxn id="24" idx="3"/>
              <a:endCxn id="22" idx="0"/>
            </p:cNvCxnSpPr>
            <p:nvPr/>
          </p:nvCxnSpPr>
          <p:spPr bwMode="auto">
            <a:xfrm flipH="1">
              <a:off x="2472" y="4185"/>
              <a:ext cx="251" cy="331"/>
            </a:xfrm>
            <a:prstGeom prst="straightConnector1">
              <a:avLst/>
            </a:prstGeom>
            <a:noFill/>
            <a:ln w="9525">
              <a:solidFill>
                <a:srgbClr val="FF0000"/>
              </a:solidFill>
              <a:round/>
              <a:tailEnd type="triangle" w="med" len="med"/>
            </a:ln>
            <a:effectLst/>
          </p:spPr>
        </p:cxnSp>
        <p:cxnSp>
          <p:nvCxnSpPr>
            <p:cNvPr id="30" name="AutoShape 29"/>
            <p:cNvCxnSpPr>
              <a:cxnSpLocks noChangeShapeType="1"/>
              <a:stCxn id="24" idx="5"/>
              <a:endCxn id="21" idx="0"/>
            </p:cNvCxnSpPr>
            <p:nvPr/>
          </p:nvCxnSpPr>
          <p:spPr bwMode="auto">
            <a:xfrm>
              <a:off x="2893" y="4185"/>
              <a:ext cx="251" cy="331"/>
            </a:xfrm>
            <a:prstGeom prst="straightConnector1">
              <a:avLst/>
            </a:prstGeom>
            <a:noFill/>
            <a:ln w="9525">
              <a:solidFill>
                <a:schemeClr val="tx1"/>
              </a:solidFill>
              <a:round/>
              <a:tailEnd type="triangle" w="med" len="med"/>
            </a:ln>
            <a:effectLst/>
          </p:spPr>
        </p:cxnSp>
        <p:cxnSp>
          <p:nvCxnSpPr>
            <p:cNvPr id="31" name="AutoShape 30"/>
            <p:cNvCxnSpPr>
              <a:cxnSpLocks noChangeShapeType="1"/>
              <a:stCxn id="25" idx="3"/>
              <a:endCxn id="23" idx="0"/>
            </p:cNvCxnSpPr>
            <p:nvPr/>
          </p:nvCxnSpPr>
          <p:spPr bwMode="auto">
            <a:xfrm flipH="1">
              <a:off x="1032" y="4185"/>
              <a:ext cx="347" cy="315"/>
            </a:xfrm>
            <a:prstGeom prst="straightConnector1">
              <a:avLst/>
            </a:prstGeom>
            <a:noFill/>
            <a:ln w="9525">
              <a:solidFill>
                <a:schemeClr val="tx1"/>
              </a:solidFill>
              <a:round/>
              <a:tailEnd type="triangle" w="med" len="med"/>
            </a:ln>
            <a:effectLst/>
          </p:spPr>
        </p:cxnSp>
        <p:cxnSp>
          <p:nvCxnSpPr>
            <p:cNvPr id="32" name="AutoShape 31"/>
            <p:cNvCxnSpPr>
              <a:cxnSpLocks noChangeShapeType="1"/>
              <a:stCxn id="23" idx="5"/>
              <a:endCxn id="20" idx="0"/>
            </p:cNvCxnSpPr>
            <p:nvPr/>
          </p:nvCxnSpPr>
          <p:spPr bwMode="auto">
            <a:xfrm>
              <a:off x="1117" y="4729"/>
              <a:ext cx="155" cy="299"/>
            </a:xfrm>
            <a:prstGeom prst="straightConnector1">
              <a:avLst/>
            </a:prstGeom>
            <a:noFill/>
            <a:ln w="9525">
              <a:solidFill>
                <a:schemeClr val="tx1"/>
              </a:solidFill>
              <a:round/>
              <a:tailEnd type="triangle" w="med" len="med"/>
            </a:ln>
            <a:effectLst/>
          </p:spPr>
        </p:cxnSp>
        <p:sp>
          <p:nvSpPr>
            <p:cNvPr id="33" name="Line 32"/>
            <p:cNvSpPr>
              <a:spLocks noChangeShapeType="1"/>
            </p:cNvSpPr>
            <p:nvPr/>
          </p:nvSpPr>
          <p:spPr bwMode="auto">
            <a:xfrm>
              <a:off x="2208" y="4464"/>
              <a:ext cx="528" cy="432"/>
            </a:xfrm>
            <a:prstGeom prst="line">
              <a:avLst/>
            </a:prstGeom>
            <a:noFill/>
            <a:ln w="25400">
              <a:solidFill>
                <a:schemeClr val="tx1"/>
              </a:solidFill>
              <a:prstDash val="sysDot"/>
              <a:round/>
            </a:ln>
            <a:effectLst/>
          </p:spPr>
          <p:txBody>
            <a:bodyPr/>
            <a:lstStyle/>
            <a:p>
              <a:endParaRPr lang="en-US"/>
            </a:p>
          </p:txBody>
        </p:sp>
        <p:sp>
          <p:nvSpPr>
            <p:cNvPr id="34" name="Line 33"/>
            <p:cNvSpPr>
              <a:spLocks noChangeShapeType="1"/>
            </p:cNvSpPr>
            <p:nvPr/>
          </p:nvSpPr>
          <p:spPr bwMode="auto">
            <a:xfrm flipV="1">
              <a:off x="2208" y="4464"/>
              <a:ext cx="528" cy="432"/>
            </a:xfrm>
            <a:prstGeom prst="line">
              <a:avLst/>
            </a:prstGeom>
            <a:noFill/>
            <a:ln w="25400">
              <a:solidFill>
                <a:schemeClr val="tx1"/>
              </a:solidFill>
              <a:prstDash val="sysDot"/>
              <a:round/>
            </a:ln>
            <a:effectLst/>
          </p:spPr>
          <p:txBody>
            <a:bodyPr/>
            <a:lstStyle/>
            <a:p>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pPr eaLnBrk="0" hangingPunct="0">
              <a:spcBef>
                <a:spcPct val="50000"/>
              </a:spcBef>
            </a:pPr>
            <a:r>
              <a:rPr lang="en-US" sz="2400" b="1" u="sng" dirty="0" smtClean="0">
                <a:solidFill>
                  <a:srgbClr val="CC3300"/>
                </a:solidFill>
              </a:rPr>
              <a:t>Case 1</a:t>
            </a:r>
            <a:r>
              <a:rPr lang="en-US" sz="2400" u="sng" dirty="0" smtClean="0">
                <a:solidFill>
                  <a:srgbClr val="CC3300"/>
                </a:solidFill>
              </a:rPr>
              <a:t>:</a:t>
            </a:r>
            <a:r>
              <a:rPr lang="en-US" sz="2400" dirty="0" smtClean="0"/>
              <a:t> removing a node </a:t>
            </a:r>
            <a:r>
              <a:rPr lang="en-US" sz="2400" i="1" dirty="0" smtClean="0"/>
              <a:t> </a:t>
            </a:r>
            <a:r>
              <a:rPr lang="en-US" sz="2400" dirty="0" smtClean="0"/>
              <a:t>with 2 EMPTY SUBTREES</a:t>
            </a:r>
            <a:endParaRPr lang="en-US" sz="2400" dirty="0" smtClean="0"/>
          </a:p>
          <a:p>
            <a:pPr lvl="1"/>
            <a:r>
              <a:rPr lang="en-US" sz="2000" dirty="0" smtClean="0"/>
              <a:t>Delete it immediately</a:t>
            </a:r>
            <a:endParaRPr lang="en-US" sz="2000" dirty="0" smtClean="0"/>
          </a:p>
          <a:p>
            <a:pPr>
              <a:buNone/>
            </a:pPr>
            <a:endParaRPr lang="en-US" dirty="0"/>
          </a:p>
        </p:txBody>
      </p:sp>
      <p:sp>
        <p:nvSpPr>
          <p:cNvPr id="4" name="Line 2"/>
          <p:cNvSpPr>
            <a:spLocks noChangeShapeType="1"/>
          </p:cNvSpPr>
          <p:nvPr/>
        </p:nvSpPr>
        <p:spPr bwMode="auto">
          <a:xfrm flipV="1">
            <a:off x="4800600" y="3200400"/>
            <a:ext cx="685800" cy="381000"/>
          </a:xfrm>
          <a:prstGeom prst="line">
            <a:avLst/>
          </a:prstGeom>
          <a:noFill/>
          <a:ln w="9525">
            <a:solidFill>
              <a:schemeClr val="tx1"/>
            </a:solidFill>
            <a:round/>
          </a:ln>
          <a:effectLst/>
        </p:spPr>
        <p:txBody>
          <a:bodyPr wrap="none" anchor="ctr"/>
          <a:lstStyle/>
          <a:p>
            <a:endParaRPr lang="en-US"/>
          </a:p>
        </p:txBody>
      </p:sp>
      <p:sp>
        <p:nvSpPr>
          <p:cNvPr id="5" name="Line 3"/>
          <p:cNvSpPr>
            <a:spLocks noChangeShapeType="1"/>
          </p:cNvSpPr>
          <p:nvPr/>
        </p:nvSpPr>
        <p:spPr bwMode="auto">
          <a:xfrm>
            <a:off x="5867400" y="3200400"/>
            <a:ext cx="609600" cy="381000"/>
          </a:xfrm>
          <a:prstGeom prst="line">
            <a:avLst/>
          </a:prstGeom>
          <a:noFill/>
          <a:ln w="9525">
            <a:solidFill>
              <a:schemeClr val="tx1"/>
            </a:solidFill>
            <a:round/>
          </a:ln>
          <a:effectLst/>
        </p:spPr>
        <p:txBody>
          <a:bodyPr wrap="none" anchor="ctr"/>
          <a:lstStyle/>
          <a:p>
            <a:endParaRPr lang="en-US"/>
          </a:p>
        </p:txBody>
      </p:sp>
      <p:sp>
        <p:nvSpPr>
          <p:cNvPr id="6" name="Line 4"/>
          <p:cNvSpPr>
            <a:spLocks noChangeShapeType="1"/>
          </p:cNvSpPr>
          <p:nvPr/>
        </p:nvSpPr>
        <p:spPr bwMode="auto">
          <a:xfrm>
            <a:off x="4800600" y="3962400"/>
            <a:ext cx="381000" cy="381000"/>
          </a:xfrm>
          <a:prstGeom prst="line">
            <a:avLst/>
          </a:prstGeom>
          <a:noFill/>
          <a:ln w="9525">
            <a:solidFill>
              <a:schemeClr val="tx1"/>
            </a:solidFill>
            <a:round/>
          </a:ln>
          <a:effectLst/>
        </p:spPr>
        <p:txBody>
          <a:bodyPr wrap="none" anchor="ctr"/>
          <a:lstStyle/>
          <a:p>
            <a:endParaRPr lang="en-US"/>
          </a:p>
        </p:txBody>
      </p:sp>
      <p:sp>
        <p:nvSpPr>
          <p:cNvPr id="7" name="Line 5"/>
          <p:cNvSpPr>
            <a:spLocks noChangeShapeType="1"/>
          </p:cNvSpPr>
          <p:nvPr/>
        </p:nvSpPr>
        <p:spPr bwMode="auto">
          <a:xfrm flipV="1">
            <a:off x="6096000" y="3962400"/>
            <a:ext cx="381000" cy="381000"/>
          </a:xfrm>
          <a:prstGeom prst="line">
            <a:avLst/>
          </a:prstGeom>
          <a:noFill/>
          <a:ln w="9525">
            <a:solidFill>
              <a:schemeClr val="tx1"/>
            </a:solidFill>
            <a:round/>
          </a:ln>
          <a:effectLst/>
        </p:spPr>
        <p:txBody>
          <a:bodyPr wrap="none" anchor="ctr"/>
          <a:lstStyle/>
          <a:p>
            <a:endParaRPr lang="en-US"/>
          </a:p>
        </p:txBody>
      </p:sp>
      <p:sp>
        <p:nvSpPr>
          <p:cNvPr id="8" name="Rectangle 6"/>
          <p:cNvSpPr>
            <a:spLocks noChangeArrowheads="1"/>
          </p:cNvSpPr>
          <p:nvPr/>
        </p:nvSpPr>
        <p:spPr bwMode="auto">
          <a:xfrm>
            <a:off x="6477000" y="3581400"/>
            <a:ext cx="381000" cy="381000"/>
          </a:xfrm>
          <a:prstGeom prst="rect">
            <a:avLst/>
          </a:prstGeom>
          <a:noFill/>
          <a:ln w="9525">
            <a:solidFill>
              <a:schemeClr val="tx1"/>
            </a:solidFill>
            <a:miter lim="800000"/>
          </a:ln>
          <a:effectLst/>
        </p:spPr>
        <p:txBody>
          <a:bodyPr wrap="none" anchor="ctr"/>
          <a:lstStyle/>
          <a:p>
            <a:pPr algn="ctr" eaLnBrk="0" hangingPunct="0"/>
            <a:r>
              <a:rPr lang="en-US"/>
              <a:t>9</a:t>
            </a:r>
            <a:endParaRPr lang="en-US"/>
          </a:p>
        </p:txBody>
      </p:sp>
      <p:sp>
        <p:nvSpPr>
          <p:cNvPr id="9" name="Rectangle 7"/>
          <p:cNvSpPr>
            <a:spLocks noChangeArrowheads="1"/>
          </p:cNvSpPr>
          <p:nvPr/>
        </p:nvSpPr>
        <p:spPr bwMode="auto">
          <a:xfrm>
            <a:off x="5486400" y="2819400"/>
            <a:ext cx="381000" cy="381000"/>
          </a:xfrm>
          <a:prstGeom prst="rect">
            <a:avLst/>
          </a:prstGeom>
          <a:noFill/>
          <a:ln w="9525">
            <a:solidFill>
              <a:schemeClr val="tx1"/>
            </a:solidFill>
            <a:miter lim="800000"/>
          </a:ln>
          <a:effectLst/>
        </p:spPr>
        <p:txBody>
          <a:bodyPr wrap="none" anchor="ctr"/>
          <a:lstStyle/>
          <a:p>
            <a:pPr algn="ctr" eaLnBrk="0" hangingPunct="0"/>
            <a:r>
              <a:rPr lang="en-US"/>
              <a:t>7</a:t>
            </a:r>
            <a:endParaRPr lang="en-US"/>
          </a:p>
        </p:txBody>
      </p:sp>
      <p:sp>
        <p:nvSpPr>
          <p:cNvPr id="10" name="Rectangle 8"/>
          <p:cNvSpPr>
            <a:spLocks noChangeArrowheads="1"/>
          </p:cNvSpPr>
          <p:nvPr/>
        </p:nvSpPr>
        <p:spPr bwMode="auto">
          <a:xfrm>
            <a:off x="4419600" y="3581400"/>
            <a:ext cx="381000" cy="381000"/>
          </a:xfrm>
          <a:prstGeom prst="rect">
            <a:avLst/>
          </a:prstGeom>
          <a:noFill/>
          <a:ln w="9525">
            <a:solidFill>
              <a:schemeClr val="tx1"/>
            </a:solidFill>
            <a:miter lim="800000"/>
          </a:ln>
          <a:effectLst/>
        </p:spPr>
        <p:txBody>
          <a:bodyPr wrap="none" anchor="ctr"/>
          <a:lstStyle/>
          <a:p>
            <a:pPr algn="ctr" eaLnBrk="0" hangingPunct="0"/>
            <a:r>
              <a:rPr lang="en-US" dirty="0"/>
              <a:t>5</a:t>
            </a:r>
            <a:endParaRPr lang="en-US" dirty="0"/>
          </a:p>
        </p:txBody>
      </p:sp>
      <p:sp>
        <p:nvSpPr>
          <p:cNvPr id="11" name="Rectangle 9"/>
          <p:cNvSpPr>
            <a:spLocks noChangeArrowheads="1"/>
          </p:cNvSpPr>
          <p:nvPr/>
        </p:nvSpPr>
        <p:spPr bwMode="auto">
          <a:xfrm>
            <a:off x="5181600" y="4343400"/>
            <a:ext cx="381000" cy="381000"/>
          </a:xfrm>
          <a:prstGeom prst="rect">
            <a:avLst/>
          </a:prstGeom>
          <a:noFill/>
          <a:ln w="9525">
            <a:solidFill>
              <a:schemeClr val="tx1"/>
            </a:solidFill>
            <a:miter lim="800000"/>
          </a:ln>
          <a:effectLst/>
        </p:spPr>
        <p:txBody>
          <a:bodyPr wrap="none" anchor="ctr"/>
          <a:lstStyle/>
          <a:p>
            <a:pPr algn="ctr" eaLnBrk="0" hangingPunct="0"/>
            <a:r>
              <a:rPr lang="en-US"/>
              <a:t>6</a:t>
            </a:r>
            <a:endParaRPr lang="en-US"/>
          </a:p>
        </p:txBody>
      </p:sp>
      <p:sp>
        <p:nvSpPr>
          <p:cNvPr id="12" name="Rectangle 10"/>
          <p:cNvSpPr>
            <a:spLocks noChangeArrowheads="1"/>
          </p:cNvSpPr>
          <p:nvPr/>
        </p:nvSpPr>
        <p:spPr bwMode="auto">
          <a:xfrm>
            <a:off x="7315200" y="4343400"/>
            <a:ext cx="381000" cy="381000"/>
          </a:xfrm>
          <a:prstGeom prst="rect">
            <a:avLst/>
          </a:prstGeom>
          <a:noFill/>
          <a:ln w="9525">
            <a:solidFill>
              <a:schemeClr val="tx1"/>
            </a:solidFill>
            <a:miter lim="800000"/>
          </a:ln>
          <a:effectLst/>
        </p:spPr>
        <p:txBody>
          <a:bodyPr wrap="none" anchor="ctr"/>
          <a:lstStyle/>
          <a:p>
            <a:pPr algn="ctr" eaLnBrk="0" hangingPunct="0"/>
            <a:endParaRPr lang="en-US"/>
          </a:p>
        </p:txBody>
      </p:sp>
      <p:sp>
        <p:nvSpPr>
          <p:cNvPr id="13" name="Line 11"/>
          <p:cNvSpPr>
            <a:spLocks noChangeShapeType="1"/>
          </p:cNvSpPr>
          <p:nvPr/>
        </p:nvSpPr>
        <p:spPr bwMode="auto">
          <a:xfrm>
            <a:off x="6858000" y="3962400"/>
            <a:ext cx="457200" cy="381000"/>
          </a:xfrm>
          <a:prstGeom prst="line">
            <a:avLst/>
          </a:prstGeom>
          <a:noFill/>
          <a:ln w="19050">
            <a:solidFill>
              <a:schemeClr val="tx1"/>
            </a:solidFill>
            <a:round/>
          </a:ln>
          <a:effectLst/>
        </p:spPr>
        <p:txBody>
          <a:bodyPr wrap="none" anchor="ctr">
            <a:spAutoFit/>
          </a:bodyPr>
          <a:lstStyle/>
          <a:p>
            <a:endParaRPr lang="en-US"/>
          </a:p>
        </p:txBody>
      </p:sp>
      <p:sp>
        <p:nvSpPr>
          <p:cNvPr id="14" name="Line 12"/>
          <p:cNvSpPr>
            <a:spLocks noChangeShapeType="1"/>
          </p:cNvSpPr>
          <p:nvPr/>
        </p:nvSpPr>
        <p:spPr bwMode="auto">
          <a:xfrm flipV="1">
            <a:off x="4038600" y="3962400"/>
            <a:ext cx="381000" cy="381000"/>
          </a:xfrm>
          <a:prstGeom prst="line">
            <a:avLst/>
          </a:prstGeom>
          <a:noFill/>
          <a:ln w="9525">
            <a:solidFill>
              <a:schemeClr val="tx1"/>
            </a:solidFill>
            <a:round/>
          </a:ln>
          <a:effectLst/>
        </p:spPr>
        <p:txBody>
          <a:bodyPr wrap="none" anchor="ctr"/>
          <a:lstStyle/>
          <a:p>
            <a:endParaRPr lang="en-US"/>
          </a:p>
        </p:txBody>
      </p:sp>
      <p:sp>
        <p:nvSpPr>
          <p:cNvPr id="15" name="Rectangle 13"/>
          <p:cNvSpPr>
            <a:spLocks noChangeArrowheads="1"/>
          </p:cNvSpPr>
          <p:nvPr/>
        </p:nvSpPr>
        <p:spPr bwMode="auto">
          <a:xfrm>
            <a:off x="3657600" y="4343400"/>
            <a:ext cx="381000" cy="381000"/>
          </a:xfrm>
          <a:prstGeom prst="rect">
            <a:avLst/>
          </a:prstGeom>
          <a:noFill/>
          <a:ln w="9525">
            <a:solidFill>
              <a:schemeClr val="tx1"/>
            </a:solidFill>
            <a:miter lim="800000"/>
          </a:ln>
          <a:effectLst/>
        </p:spPr>
        <p:txBody>
          <a:bodyPr wrap="none" anchor="ctr"/>
          <a:lstStyle/>
          <a:p>
            <a:pPr algn="ctr" eaLnBrk="0" hangingPunct="0"/>
            <a:r>
              <a:rPr lang="en-US" b="1"/>
              <a:t>4</a:t>
            </a:r>
            <a:endParaRPr lang="en-US"/>
          </a:p>
        </p:txBody>
      </p:sp>
      <p:sp>
        <p:nvSpPr>
          <p:cNvPr id="16" name="Rectangle 14"/>
          <p:cNvSpPr>
            <a:spLocks noChangeArrowheads="1"/>
          </p:cNvSpPr>
          <p:nvPr/>
        </p:nvSpPr>
        <p:spPr bwMode="auto">
          <a:xfrm>
            <a:off x="5715000" y="4343400"/>
            <a:ext cx="381000" cy="381000"/>
          </a:xfrm>
          <a:prstGeom prst="rect">
            <a:avLst/>
          </a:prstGeom>
          <a:noFill/>
          <a:ln w="9525">
            <a:solidFill>
              <a:schemeClr val="tx1"/>
            </a:solidFill>
            <a:miter lim="800000"/>
          </a:ln>
          <a:effectLst/>
        </p:spPr>
        <p:txBody>
          <a:bodyPr wrap="none" anchor="ctr"/>
          <a:lstStyle/>
          <a:p>
            <a:pPr algn="ctr" eaLnBrk="0" hangingPunct="0"/>
            <a:endParaRPr lang="en-US"/>
          </a:p>
        </p:txBody>
      </p:sp>
      <p:sp>
        <p:nvSpPr>
          <p:cNvPr id="17" name="Text Box 15"/>
          <p:cNvSpPr txBox="1">
            <a:spLocks noChangeArrowheads="1"/>
          </p:cNvSpPr>
          <p:nvPr/>
        </p:nvSpPr>
        <p:spPr bwMode="auto">
          <a:xfrm>
            <a:off x="5715000" y="4343400"/>
            <a:ext cx="336550" cy="457200"/>
          </a:xfrm>
          <a:prstGeom prst="rect">
            <a:avLst/>
          </a:prstGeom>
          <a:noFill/>
          <a:ln w="9525">
            <a:noFill/>
            <a:miter lim="800000"/>
          </a:ln>
          <a:effectLst/>
        </p:spPr>
        <p:txBody>
          <a:bodyPr wrap="none">
            <a:spAutoFit/>
          </a:bodyPr>
          <a:lstStyle/>
          <a:p>
            <a:pPr eaLnBrk="0" hangingPunct="0">
              <a:spcBef>
                <a:spcPct val="50000"/>
              </a:spcBef>
            </a:pPr>
            <a:r>
              <a:rPr lang="en-US"/>
              <a:t>8</a:t>
            </a:r>
            <a:endParaRPr lang="en-US"/>
          </a:p>
        </p:txBody>
      </p:sp>
      <p:sp>
        <p:nvSpPr>
          <p:cNvPr id="18" name="Text Box 16"/>
          <p:cNvSpPr txBox="1">
            <a:spLocks noChangeArrowheads="1"/>
          </p:cNvSpPr>
          <p:nvPr/>
        </p:nvSpPr>
        <p:spPr bwMode="auto">
          <a:xfrm>
            <a:off x="7239000" y="4343400"/>
            <a:ext cx="549275" cy="457200"/>
          </a:xfrm>
          <a:prstGeom prst="rect">
            <a:avLst/>
          </a:prstGeom>
          <a:noFill/>
          <a:ln w="9525">
            <a:noFill/>
            <a:miter lim="800000"/>
          </a:ln>
          <a:effectLst/>
        </p:spPr>
        <p:txBody>
          <a:bodyPr>
            <a:spAutoFit/>
          </a:bodyPr>
          <a:lstStyle/>
          <a:p>
            <a:pPr eaLnBrk="0" hangingPunct="0">
              <a:spcBef>
                <a:spcPct val="50000"/>
              </a:spcBef>
            </a:pPr>
            <a:r>
              <a:rPr lang="en-US"/>
              <a:t>10</a:t>
            </a:r>
            <a:endParaRPr lang="en-US"/>
          </a:p>
        </p:txBody>
      </p:sp>
      <p:sp>
        <p:nvSpPr>
          <p:cNvPr id="19" name="Line 17"/>
          <p:cNvSpPr>
            <a:spLocks noChangeShapeType="1"/>
          </p:cNvSpPr>
          <p:nvPr/>
        </p:nvSpPr>
        <p:spPr bwMode="auto">
          <a:xfrm flipV="1">
            <a:off x="4800600" y="5257800"/>
            <a:ext cx="685800" cy="381000"/>
          </a:xfrm>
          <a:prstGeom prst="line">
            <a:avLst/>
          </a:prstGeom>
          <a:noFill/>
          <a:ln w="9525">
            <a:solidFill>
              <a:schemeClr val="tx1"/>
            </a:solidFill>
            <a:round/>
          </a:ln>
          <a:effectLst/>
        </p:spPr>
        <p:txBody>
          <a:bodyPr wrap="none" anchor="ctr"/>
          <a:lstStyle/>
          <a:p>
            <a:endParaRPr lang="en-US"/>
          </a:p>
        </p:txBody>
      </p:sp>
      <p:sp>
        <p:nvSpPr>
          <p:cNvPr id="20" name="Line 18"/>
          <p:cNvSpPr>
            <a:spLocks noChangeShapeType="1"/>
          </p:cNvSpPr>
          <p:nvPr/>
        </p:nvSpPr>
        <p:spPr bwMode="auto">
          <a:xfrm>
            <a:off x="5867400" y="5257800"/>
            <a:ext cx="609600" cy="381000"/>
          </a:xfrm>
          <a:prstGeom prst="line">
            <a:avLst/>
          </a:prstGeom>
          <a:noFill/>
          <a:ln w="9525">
            <a:solidFill>
              <a:schemeClr val="tx1"/>
            </a:solidFill>
            <a:round/>
          </a:ln>
          <a:effectLst/>
        </p:spPr>
        <p:txBody>
          <a:bodyPr wrap="none" anchor="ctr"/>
          <a:lstStyle/>
          <a:p>
            <a:endParaRPr lang="en-US"/>
          </a:p>
        </p:txBody>
      </p:sp>
      <p:sp>
        <p:nvSpPr>
          <p:cNvPr id="21" name="Line 19"/>
          <p:cNvSpPr>
            <a:spLocks noChangeShapeType="1"/>
          </p:cNvSpPr>
          <p:nvPr/>
        </p:nvSpPr>
        <p:spPr bwMode="auto">
          <a:xfrm>
            <a:off x="4800600" y="6019800"/>
            <a:ext cx="381000" cy="381000"/>
          </a:xfrm>
          <a:prstGeom prst="line">
            <a:avLst/>
          </a:prstGeom>
          <a:noFill/>
          <a:ln w="9525">
            <a:solidFill>
              <a:schemeClr val="tx1"/>
            </a:solidFill>
            <a:round/>
          </a:ln>
          <a:effectLst/>
        </p:spPr>
        <p:txBody>
          <a:bodyPr wrap="none" anchor="ctr"/>
          <a:lstStyle/>
          <a:p>
            <a:endParaRPr lang="en-US"/>
          </a:p>
        </p:txBody>
      </p:sp>
      <p:sp>
        <p:nvSpPr>
          <p:cNvPr id="22" name="Line 20"/>
          <p:cNvSpPr>
            <a:spLocks noChangeShapeType="1"/>
          </p:cNvSpPr>
          <p:nvPr/>
        </p:nvSpPr>
        <p:spPr bwMode="auto">
          <a:xfrm flipV="1">
            <a:off x="6096000" y="6019800"/>
            <a:ext cx="381000" cy="381000"/>
          </a:xfrm>
          <a:prstGeom prst="line">
            <a:avLst/>
          </a:prstGeom>
          <a:noFill/>
          <a:ln w="9525">
            <a:solidFill>
              <a:schemeClr val="tx1"/>
            </a:solidFill>
            <a:round/>
          </a:ln>
          <a:effectLst/>
        </p:spPr>
        <p:txBody>
          <a:bodyPr wrap="none" anchor="ctr"/>
          <a:lstStyle/>
          <a:p>
            <a:endParaRPr lang="en-US"/>
          </a:p>
        </p:txBody>
      </p:sp>
      <p:sp>
        <p:nvSpPr>
          <p:cNvPr id="23" name="Rectangle 21"/>
          <p:cNvSpPr>
            <a:spLocks noChangeArrowheads="1"/>
          </p:cNvSpPr>
          <p:nvPr/>
        </p:nvSpPr>
        <p:spPr bwMode="auto">
          <a:xfrm>
            <a:off x="6477000" y="5638800"/>
            <a:ext cx="381000" cy="381000"/>
          </a:xfrm>
          <a:prstGeom prst="rect">
            <a:avLst/>
          </a:prstGeom>
          <a:noFill/>
          <a:ln w="9525">
            <a:solidFill>
              <a:schemeClr val="tx1"/>
            </a:solidFill>
            <a:miter lim="800000"/>
          </a:ln>
          <a:effectLst/>
        </p:spPr>
        <p:txBody>
          <a:bodyPr wrap="none" anchor="ctr"/>
          <a:lstStyle/>
          <a:p>
            <a:pPr algn="ctr" eaLnBrk="0" hangingPunct="0"/>
            <a:r>
              <a:rPr lang="en-US"/>
              <a:t>9</a:t>
            </a:r>
            <a:endParaRPr lang="en-US"/>
          </a:p>
        </p:txBody>
      </p:sp>
      <p:sp>
        <p:nvSpPr>
          <p:cNvPr id="24" name="Rectangle 22"/>
          <p:cNvSpPr>
            <a:spLocks noChangeArrowheads="1"/>
          </p:cNvSpPr>
          <p:nvPr/>
        </p:nvSpPr>
        <p:spPr bwMode="auto">
          <a:xfrm>
            <a:off x="5486400" y="4876800"/>
            <a:ext cx="381000" cy="381000"/>
          </a:xfrm>
          <a:prstGeom prst="rect">
            <a:avLst/>
          </a:prstGeom>
          <a:noFill/>
          <a:ln w="9525">
            <a:solidFill>
              <a:schemeClr val="tx1"/>
            </a:solidFill>
            <a:miter lim="800000"/>
          </a:ln>
          <a:effectLst/>
        </p:spPr>
        <p:txBody>
          <a:bodyPr wrap="none" anchor="ctr"/>
          <a:lstStyle/>
          <a:p>
            <a:pPr algn="ctr" eaLnBrk="0" hangingPunct="0"/>
            <a:r>
              <a:rPr lang="en-US"/>
              <a:t>7</a:t>
            </a:r>
            <a:endParaRPr lang="en-US"/>
          </a:p>
        </p:txBody>
      </p:sp>
      <p:sp>
        <p:nvSpPr>
          <p:cNvPr id="25" name="Rectangle 23"/>
          <p:cNvSpPr>
            <a:spLocks noChangeArrowheads="1"/>
          </p:cNvSpPr>
          <p:nvPr/>
        </p:nvSpPr>
        <p:spPr bwMode="auto">
          <a:xfrm>
            <a:off x="4419600" y="5638800"/>
            <a:ext cx="381000" cy="381000"/>
          </a:xfrm>
          <a:prstGeom prst="rect">
            <a:avLst/>
          </a:prstGeom>
          <a:noFill/>
          <a:ln w="9525">
            <a:solidFill>
              <a:schemeClr val="tx1"/>
            </a:solidFill>
            <a:miter lim="800000"/>
          </a:ln>
          <a:effectLst/>
        </p:spPr>
        <p:txBody>
          <a:bodyPr wrap="none" anchor="ctr"/>
          <a:lstStyle/>
          <a:p>
            <a:pPr algn="ctr" eaLnBrk="0" hangingPunct="0"/>
            <a:r>
              <a:rPr lang="en-US"/>
              <a:t>5</a:t>
            </a:r>
            <a:endParaRPr lang="en-US"/>
          </a:p>
        </p:txBody>
      </p:sp>
      <p:sp>
        <p:nvSpPr>
          <p:cNvPr id="26" name="Rectangle 24"/>
          <p:cNvSpPr>
            <a:spLocks noChangeArrowheads="1"/>
          </p:cNvSpPr>
          <p:nvPr/>
        </p:nvSpPr>
        <p:spPr bwMode="auto">
          <a:xfrm>
            <a:off x="5181600" y="6400800"/>
            <a:ext cx="381000" cy="381000"/>
          </a:xfrm>
          <a:prstGeom prst="rect">
            <a:avLst/>
          </a:prstGeom>
          <a:noFill/>
          <a:ln w="9525">
            <a:solidFill>
              <a:schemeClr val="tx1"/>
            </a:solidFill>
            <a:miter lim="800000"/>
          </a:ln>
          <a:effectLst/>
        </p:spPr>
        <p:txBody>
          <a:bodyPr wrap="none" anchor="ctr"/>
          <a:lstStyle/>
          <a:p>
            <a:pPr algn="ctr" eaLnBrk="0" hangingPunct="0"/>
            <a:r>
              <a:rPr lang="en-US"/>
              <a:t>6</a:t>
            </a:r>
            <a:endParaRPr lang="en-US"/>
          </a:p>
        </p:txBody>
      </p:sp>
      <p:sp>
        <p:nvSpPr>
          <p:cNvPr id="27" name="Rectangle 25"/>
          <p:cNvSpPr>
            <a:spLocks noChangeArrowheads="1"/>
          </p:cNvSpPr>
          <p:nvPr/>
        </p:nvSpPr>
        <p:spPr bwMode="auto">
          <a:xfrm>
            <a:off x="7315200" y="6400800"/>
            <a:ext cx="381000" cy="381000"/>
          </a:xfrm>
          <a:prstGeom prst="rect">
            <a:avLst/>
          </a:prstGeom>
          <a:noFill/>
          <a:ln w="9525">
            <a:solidFill>
              <a:schemeClr val="tx1"/>
            </a:solidFill>
            <a:miter lim="800000"/>
          </a:ln>
          <a:effectLst/>
        </p:spPr>
        <p:txBody>
          <a:bodyPr wrap="none" anchor="ctr"/>
          <a:lstStyle/>
          <a:p>
            <a:pPr algn="ctr" eaLnBrk="0" hangingPunct="0"/>
            <a:endParaRPr lang="en-US"/>
          </a:p>
        </p:txBody>
      </p:sp>
      <p:sp>
        <p:nvSpPr>
          <p:cNvPr id="28" name="Line 26"/>
          <p:cNvSpPr>
            <a:spLocks noChangeShapeType="1"/>
          </p:cNvSpPr>
          <p:nvPr/>
        </p:nvSpPr>
        <p:spPr bwMode="auto">
          <a:xfrm>
            <a:off x="6858000" y="6019800"/>
            <a:ext cx="457200" cy="381000"/>
          </a:xfrm>
          <a:prstGeom prst="line">
            <a:avLst/>
          </a:prstGeom>
          <a:noFill/>
          <a:ln w="19050">
            <a:solidFill>
              <a:schemeClr val="tx1"/>
            </a:solidFill>
            <a:round/>
          </a:ln>
          <a:effectLst/>
        </p:spPr>
        <p:txBody>
          <a:bodyPr wrap="none" anchor="ctr">
            <a:spAutoFit/>
          </a:bodyPr>
          <a:lstStyle/>
          <a:p>
            <a:endParaRPr lang="en-US"/>
          </a:p>
        </p:txBody>
      </p:sp>
      <p:sp>
        <p:nvSpPr>
          <p:cNvPr id="29" name="Rectangle 27"/>
          <p:cNvSpPr>
            <a:spLocks noChangeArrowheads="1"/>
          </p:cNvSpPr>
          <p:nvPr/>
        </p:nvSpPr>
        <p:spPr bwMode="auto">
          <a:xfrm>
            <a:off x="5715000" y="6400800"/>
            <a:ext cx="381000" cy="381000"/>
          </a:xfrm>
          <a:prstGeom prst="rect">
            <a:avLst/>
          </a:prstGeom>
          <a:noFill/>
          <a:ln w="9525">
            <a:solidFill>
              <a:schemeClr val="tx1"/>
            </a:solidFill>
            <a:miter lim="800000"/>
          </a:ln>
          <a:effectLst/>
        </p:spPr>
        <p:txBody>
          <a:bodyPr wrap="none" anchor="ctr"/>
          <a:lstStyle/>
          <a:p>
            <a:pPr algn="ctr" eaLnBrk="0" hangingPunct="0"/>
            <a:endParaRPr lang="en-US"/>
          </a:p>
        </p:txBody>
      </p:sp>
      <p:sp>
        <p:nvSpPr>
          <p:cNvPr id="30" name="Text Box 28"/>
          <p:cNvSpPr txBox="1">
            <a:spLocks noChangeArrowheads="1"/>
          </p:cNvSpPr>
          <p:nvPr/>
        </p:nvSpPr>
        <p:spPr bwMode="auto">
          <a:xfrm>
            <a:off x="5715000" y="6400800"/>
            <a:ext cx="336550" cy="457200"/>
          </a:xfrm>
          <a:prstGeom prst="rect">
            <a:avLst/>
          </a:prstGeom>
          <a:noFill/>
          <a:ln w="9525">
            <a:noFill/>
            <a:miter lim="800000"/>
          </a:ln>
          <a:effectLst/>
        </p:spPr>
        <p:txBody>
          <a:bodyPr wrap="none">
            <a:spAutoFit/>
          </a:bodyPr>
          <a:lstStyle/>
          <a:p>
            <a:pPr eaLnBrk="0" hangingPunct="0">
              <a:spcBef>
                <a:spcPct val="50000"/>
              </a:spcBef>
            </a:pPr>
            <a:r>
              <a:rPr lang="en-US"/>
              <a:t>8</a:t>
            </a:r>
            <a:endParaRPr lang="en-US"/>
          </a:p>
        </p:txBody>
      </p:sp>
      <p:sp>
        <p:nvSpPr>
          <p:cNvPr id="31" name="Text Box 29"/>
          <p:cNvSpPr txBox="1">
            <a:spLocks noChangeArrowheads="1"/>
          </p:cNvSpPr>
          <p:nvPr/>
        </p:nvSpPr>
        <p:spPr bwMode="auto">
          <a:xfrm>
            <a:off x="7239000" y="6400800"/>
            <a:ext cx="549275" cy="457200"/>
          </a:xfrm>
          <a:prstGeom prst="rect">
            <a:avLst/>
          </a:prstGeom>
          <a:noFill/>
          <a:ln w="9525">
            <a:noFill/>
            <a:miter lim="800000"/>
          </a:ln>
          <a:effectLst/>
        </p:spPr>
        <p:txBody>
          <a:bodyPr>
            <a:spAutoFit/>
          </a:bodyPr>
          <a:lstStyle/>
          <a:p>
            <a:pPr eaLnBrk="0" hangingPunct="0">
              <a:spcBef>
                <a:spcPct val="50000"/>
              </a:spcBef>
            </a:pPr>
            <a:r>
              <a:rPr lang="en-US"/>
              <a:t>10</a:t>
            </a:r>
            <a:endParaRPr lang="en-US"/>
          </a:p>
        </p:txBody>
      </p:sp>
      <p:sp>
        <p:nvSpPr>
          <p:cNvPr id="32" name="Rectangle 31"/>
          <p:cNvSpPr>
            <a:spLocks noChangeArrowheads="1"/>
          </p:cNvSpPr>
          <p:nvPr/>
        </p:nvSpPr>
        <p:spPr bwMode="auto">
          <a:xfrm>
            <a:off x="2667000" y="2667000"/>
            <a:ext cx="944563" cy="457200"/>
          </a:xfrm>
          <a:prstGeom prst="rect">
            <a:avLst/>
          </a:prstGeom>
          <a:noFill/>
          <a:ln w="9525">
            <a:noFill/>
            <a:miter lim="800000"/>
          </a:ln>
          <a:effectLst/>
        </p:spPr>
        <p:txBody>
          <a:bodyPr wrap="none">
            <a:spAutoFit/>
          </a:bodyPr>
          <a:lstStyle/>
          <a:p>
            <a:pPr eaLnBrk="0" hangingPunct="0">
              <a:spcBef>
                <a:spcPct val="50000"/>
              </a:spcBef>
            </a:pPr>
            <a:r>
              <a:rPr lang="en-US"/>
              <a:t>parent</a:t>
            </a:r>
            <a:endParaRPr lang="en-US"/>
          </a:p>
        </p:txBody>
      </p:sp>
      <p:sp>
        <p:nvSpPr>
          <p:cNvPr id="33" name="Rectangle 32"/>
          <p:cNvSpPr>
            <a:spLocks noChangeArrowheads="1"/>
          </p:cNvSpPr>
          <p:nvPr/>
        </p:nvSpPr>
        <p:spPr bwMode="auto">
          <a:xfrm>
            <a:off x="2590800" y="3962400"/>
            <a:ext cx="381000" cy="381000"/>
          </a:xfrm>
          <a:prstGeom prst="rect">
            <a:avLst/>
          </a:prstGeom>
          <a:solidFill>
            <a:srgbClr val="DDDDDD"/>
          </a:solidFill>
          <a:ln w="9525">
            <a:solidFill>
              <a:schemeClr val="tx1"/>
            </a:solidFill>
            <a:miter lim="800000"/>
          </a:ln>
          <a:effectLst/>
        </p:spPr>
        <p:txBody>
          <a:bodyPr wrap="none" anchor="ctr"/>
          <a:lstStyle/>
          <a:p>
            <a:pPr algn="ctr" eaLnBrk="0" hangingPunct="0"/>
            <a:endParaRPr lang="en-US"/>
          </a:p>
        </p:txBody>
      </p:sp>
      <p:sp>
        <p:nvSpPr>
          <p:cNvPr id="34" name="Rectangle 33"/>
          <p:cNvSpPr>
            <a:spLocks noChangeArrowheads="1"/>
          </p:cNvSpPr>
          <p:nvPr/>
        </p:nvSpPr>
        <p:spPr bwMode="auto">
          <a:xfrm>
            <a:off x="3276600" y="3200400"/>
            <a:ext cx="381000" cy="381000"/>
          </a:xfrm>
          <a:prstGeom prst="rect">
            <a:avLst/>
          </a:prstGeom>
          <a:solidFill>
            <a:srgbClr val="DDDDDD"/>
          </a:solidFill>
          <a:ln w="9525">
            <a:solidFill>
              <a:schemeClr val="tx1"/>
            </a:solidFill>
            <a:miter lim="800000"/>
          </a:ln>
          <a:effectLst/>
        </p:spPr>
        <p:txBody>
          <a:bodyPr wrap="none" anchor="ctr"/>
          <a:lstStyle/>
          <a:p>
            <a:pPr algn="ctr" eaLnBrk="0" hangingPunct="0"/>
            <a:endParaRPr lang="en-US"/>
          </a:p>
        </p:txBody>
      </p:sp>
      <p:sp>
        <p:nvSpPr>
          <p:cNvPr id="35" name="Rectangle 34"/>
          <p:cNvSpPr>
            <a:spLocks noChangeArrowheads="1"/>
          </p:cNvSpPr>
          <p:nvPr/>
        </p:nvSpPr>
        <p:spPr bwMode="auto">
          <a:xfrm>
            <a:off x="1981200" y="3429000"/>
            <a:ext cx="946150" cy="457200"/>
          </a:xfrm>
          <a:prstGeom prst="rect">
            <a:avLst/>
          </a:prstGeom>
          <a:noFill/>
          <a:ln w="9525">
            <a:noFill/>
            <a:miter lim="800000"/>
          </a:ln>
          <a:effectLst/>
        </p:spPr>
        <p:txBody>
          <a:bodyPr wrap="none">
            <a:spAutoFit/>
          </a:bodyPr>
          <a:lstStyle/>
          <a:p>
            <a:pPr eaLnBrk="0" hangingPunct="0">
              <a:spcBef>
                <a:spcPct val="50000"/>
              </a:spcBef>
            </a:pPr>
            <a:r>
              <a:rPr lang="en-US"/>
              <a:t>cursor</a:t>
            </a:r>
            <a:endParaRPr lang="en-US"/>
          </a:p>
        </p:txBody>
      </p:sp>
      <p:sp>
        <p:nvSpPr>
          <p:cNvPr id="36" name="Line 35"/>
          <p:cNvSpPr>
            <a:spLocks noChangeShapeType="1"/>
          </p:cNvSpPr>
          <p:nvPr/>
        </p:nvSpPr>
        <p:spPr bwMode="auto">
          <a:xfrm>
            <a:off x="3505200" y="3429000"/>
            <a:ext cx="762000" cy="228600"/>
          </a:xfrm>
          <a:prstGeom prst="line">
            <a:avLst/>
          </a:prstGeom>
          <a:noFill/>
          <a:ln w="9525">
            <a:solidFill>
              <a:schemeClr val="tx1"/>
            </a:solidFill>
            <a:round/>
            <a:tailEnd type="triangle" w="med" len="med"/>
          </a:ln>
          <a:effectLst/>
        </p:spPr>
        <p:txBody>
          <a:bodyPr anchor="ctr">
            <a:spAutoFit/>
          </a:bodyPr>
          <a:lstStyle/>
          <a:p>
            <a:endParaRPr lang="en-US"/>
          </a:p>
        </p:txBody>
      </p:sp>
      <p:sp>
        <p:nvSpPr>
          <p:cNvPr id="37" name="Line 36"/>
          <p:cNvSpPr>
            <a:spLocks noChangeShapeType="1"/>
          </p:cNvSpPr>
          <p:nvPr/>
        </p:nvSpPr>
        <p:spPr bwMode="auto">
          <a:xfrm>
            <a:off x="2895600" y="4114800"/>
            <a:ext cx="685800" cy="228600"/>
          </a:xfrm>
          <a:prstGeom prst="line">
            <a:avLst/>
          </a:prstGeom>
          <a:noFill/>
          <a:ln w="9525">
            <a:solidFill>
              <a:schemeClr val="tx1"/>
            </a:solidFill>
            <a:round/>
            <a:tailEnd type="triangle" w="med" len="med"/>
          </a:ln>
          <a:effectLst/>
        </p:spPr>
        <p:txBody>
          <a:bodyPr wrap="none" anchor="ctr">
            <a:spAutoFit/>
          </a:bodyPr>
          <a:lstStyle/>
          <a:p>
            <a:endParaRPr lang="en-US"/>
          </a:p>
        </p:txBody>
      </p:sp>
      <p:sp>
        <p:nvSpPr>
          <p:cNvPr id="38" name="Text Box 38"/>
          <p:cNvSpPr txBox="1">
            <a:spLocks noChangeArrowheads="1"/>
          </p:cNvSpPr>
          <p:nvPr/>
        </p:nvSpPr>
        <p:spPr bwMode="auto">
          <a:xfrm>
            <a:off x="457200" y="5029200"/>
            <a:ext cx="3276600" cy="1552575"/>
          </a:xfrm>
          <a:prstGeom prst="rect">
            <a:avLst/>
          </a:prstGeom>
          <a:noFill/>
          <a:ln w="9525">
            <a:noFill/>
            <a:miter lim="800000"/>
          </a:ln>
          <a:effectLst/>
        </p:spPr>
        <p:txBody>
          <a:bodyPr>
            <a:spAutoFit/>
          </a:bodyPr>
          <a:lstStyle/>
          <a:p>
            <a:pPr eaLnBrk="0" hangingPunct="0"/>
            <a:r>
              <a:rPr lang="en-US" b="1" i="1" dirty="0"/>
              <a:t>Removing  4</a:t>
            </a:r>
            <a:endParaRPr lang="en-US" b="1" i="1" dirty="0"/>
          </a:p>
          <a:p>
            <a:pPr eaLnBrk="0" hangingPunct="0"/>
            <a:r>
              <a:rPr lang="en-US" dirty="0"/>
              <a:t>replace the link in the parent with  </a:t>
            </a:r>
            <a:r>
              <a:rPr lang="en-US" dirty="0">
                <a:latin typeface="Courier New" panose="02070309020205020404" pitchFamily="49" charset="0"/>
              </a:rPr>
              <a:t>null</a:t>
            </a:r>
            <a:endParaRPr lang="en-US" dirty="0">
              <a:latin typeface="Courier New" panose="02070309020205020404" pitchFamily="49" charset="0"/>
            </a:endParaRP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lstStyle/>
          <a:p>
            <a:r>
              <a:rPr lang="en-US" b="1" u="sng" dirty="0" smtClean="0">
                <a:solidFill>
                  <a:srgbClr val="CC3300"/>
                </a:solidFill>
              </a:rPr>
              <a:t>Case 2</a:t>
            </a:r>
            <a:r>
              <a:rPr lang="en-US" u="sng" dirty="0" smtClean="0">
                <a:solidFill>
                  <a:srgbClr val="CC3300"/>
                </a:solidFill>
              </a:rPr>
              <a:t>:</a:t>
            </a:r>
            <a:r>
              <a:rPr lang="en-US" dirty="0" smtClean="0"/>
              <a:t> removing a node with 2 SUBTREES</a:t>
            </a:r>
            <a:endParaRPr lang="en-US" sz="2400" dirty="0" smtClean="0"/>
          </a:p>
          <a:p>
            <a:pPr lvl="1" eaLnBrk="0" hangingPunct="0"/>
            <a:r>
              <a:rPr lang="en-US" dirty="0" smtClean="0"/>
              <a:t> replace the node's value with the max value in the left </a:t>
            </a:r>
            <a:r>
              <a:rPr lang="en-US" dirty="0" err="1" smtClean="0"/>
              <a:t>subtree</a:t>
            </a:r>
            <a:endParaRPr lang="en-US" dirty="0" smtClean="0"/>
          </a:p>
          <a:p>
            <a:pPr lvl="1" eaLnBrk="0" hangingPunct="0"/>
            <a:r>
              <a:rPr lang="en-US" dirty="0" smtClean="0"/>
              <a:t> delete the max node in the left </a:t>
            </a:r>
            <a:r>
              <a:rPr lang="en-US" dirty="0" err="1" smtClean="0"/>
              <a:t>subtree</a:t>
            </a:r>
            <a:endParaRPr lang="en-US" dirty="0" smtClean="0"/>
          </a:p>
          <a:p>
            <a:endParaRPr lang="en-US" dirty="0"/>
          </a:p>
        </p:txBody>
      </p:sp>
      <p:sp>
        <p:nvSpPr>
          <p:cNvPr id="4" name="Line 3"/>
          <p:cNvSpPr>
            <a:spLocks noChangeShapeType="1"/>
          </p:cNvSpPr>
          <p:nvPr/>
        </p:nvSpPr>
        <p:spPr bwMode="auto">
          <a:xfrm flipV="1">
            <a:off x="1752600" y="5105400"/>
            <a:ext cx="685800" cy="381000"/>
          </a:xfrm>
          <a:prstGeom prst="line">
            <a:avLst/>
          </a:prstGeom>
          <a:noFill/>
          <a:ln w="9525">
            <a:solidFill>
              <a:schemeClr val="tx1"/>
            </a:solidFill>
            <a:round/>
          </a:ln>
          <a:effectLst/>
        </p:spPr>
        <p:txBody>
          <a:bodyPr wrap="none" anchor="ctr"/>
          <a:lstStyle/>
          <a:p>
            <a:endParaRPr lang="en-US"/>
          </a:p>
        </p:txBody>
      </p:sp>
      <p:sp>
        <p:nvSpPr>
          <p:cNvPr id="5" name="Line 4"/>
          <p:cNvSpPr>
            <a:spLocks noChangeShapeType="1"/>
          </p:cNvSpPr>
          <p:nvPr/>
        </p:nvSpPr>
        <p:spPr bwMode="auto">
          <a:xfrm>
            <a:off x="2819400" y="5105400"/>
            <a:ext cx="609600" cy="381000"/>
          </a:xfrm>
          <a:prstGeom prst="line">
            <a:avLst/>
          </a:prstGeom>
          <a:noFill/>
          <a:ln w="9525">
            <a:solidFill>
              <a:schemeClr val="tx1"/>
            </a:solidFill>
            <a:round/>
          </a:ln>
          <a:effectLst/>
        </p:spPr>
        <p:txBody>
          <a:bodyPr wrap="none" anchor="ctr"/>
          <a:lstStyle/>
          <a:p>
            <a:endParaRPr lang="en-US"/>
          </a:p>
        </p:txBody>
      </p:sp>
      <p:sp>
        <p:nvSpPr>
          <p:cNvPr id="6" name="Line 5"/>
          <p:cNvSpPr>
            <a:spLocks noChangeShapeType="1"/>
          </p:cNvSpPr>
          <p:nvPr/>
        </p:nvSpPr>
        <p:spPr bwMode="auto">
          <a:xfrm>
            <a:off x="1752600" y="5867400"/>
            <a:ext cx="381000" cy="381000"/>
          </a:xfrm>
          <a:prstGeom prst="line">
            <a:avLst/>
          </a:prstGeom>
          <a:noFill/>
          <a:ln w="9525">
            <a:solidFill>
              <a:schemeClr val="tx1"/>
            </a:solidFill>
            <a:round/>
          </a:ln>
          <a:effectLst/>
        </p:spPr>
        <p:txBody>
          <a:bodyPr wrap="none" anchor="ctr"/>
          <a:lstStyle/>
          <a:p>
            <a:endParaRPr lang="en-US"/>
          </a:p>
        </p:txBody>
      </p:sp>
      <p:sp>
        <p:nvSpPr>
          <p:cNvPr id="7" name="Line 6"/>
          <p:cNvSpPr>
            <a:spLocks noChangeShapeType="1"/>
          </p:cNvSpPr>
          <p:nvPr/>
        </p:nvSpPr>
        <p:spPr bwMode="auto">
          <a:xfrm flipV="1">
            <a:off x="3048000" y="5867400"/>
            <a:ext cx="381000" cy="381000"/>
          </a:xfrm>
          <a:prstGeom prst="line">
            <a:avLst/>
          </a:prstGeom>
          <a:noFill/>
          <a:ln w="9525">
            <a:solidFill>
              <a:schemeClr val="tx1"/>
            </a:solidFill>
            <a:round/>
          </a:ln>
          <a:effectLst/>
        </p:spPr>
        <p:txBody>
          <a:bodyPr wrap="none" anchor="ctr"/>
          <a:lstStyle/>
          <a:p>
            <a:endParaRPr lang="en-US"/>
          </a:p>
        </p:txBody>
      </p:sp>
      <p:sp>
        <p:nvSpPr>
          <p:cNvPr id="8" name="Rectangle 7"/>
          <p:cNvSpPr>
            <a:spLocks noChangeArrowheads="1"/>
          </p:cNvSpPr>
          <p:nvPr/>
        </p:nvSpPr>
        <p:spPr bwMode="auto">
          <a:xfrm>
            <a:off x="3429000" y="5486400"/>
            <a:ext cx="381000" cy="381000"/>
          </a:xfrm>
          <a:prstGeom prst="rect">
            <a:avLst/>
          </a:prstGeom>
          <a:noFill/>
          <a:ln w="9525">
            <a:solidFill>
              <a:schemeClr val="tx1"/>
            </a:solidFill>
            <a:miter lim="800000"/>
          </a:ln>
          <a:effectLst/>
        </p:spPr>
        <p:txBody>
          <a:bodyPr wrap="none" anchor="ctr"/>
          <a:lstStyle/>
          <a:p>
            <a:pPr algn="ctr" eaLnBrk="0" hangingPunct="0"/>
            <a:r>
              <a:rPr lang="en-US"/>
              <a:t>9</a:t>
            </a:r>
            <a:endParaRPr lang="en-US"/>
          </a:p>
        </p:txBody>
      </p:sp>
      <p:sp>
        <p:nvSpPr>
          <p:cNvPr id="9" name="Rectangle 8"/>
          <p:cNvSpPr>
            <a:spLocks noChangeArrowheads="1"/>
          </p:cNvSpPr>
          <p:nvPr/>
        </p:nvSpPr>
        <p:spPr bwMode="auto">
          <a:xfrm>
            <a:off x="2438400" y="4724400"/>
            <a:ext cx="381000" cy="381000"/>
          </a:xfrm>
          <a:prstGeom prst="rect">
            <a:avLst/>
          </a:prstGeom>
          <a:noFill/>
          <a:ln w="9525">
            <a:solidFill>
              <a:schemeClr val="tx1"/>
            </a:solidFill>
            <a:miter lim="800000"/>
          </a:ln>
          <a:effectLst/>
        </p:spPr>
        <p:txBody>
          <a:bodyPr wrap="none" anchor="ctr"/>
          <a:lstStyle/>
          <a:p>
            <a:pPr algn="ctr" eaLnBrk="0" hangingPunct="0"/>
            <a:r>
              <a:rPr lang="en-US"/>
              <a:t>7</a:t>
            </a:r>
            <a:endParaRPr lang="en-US"/>
          </a:p>
        </p:txBody>
      </p:sp>
      <p:sp>
        <p:nvSpPr>
          <p:cNvPr id="10" name="Rectangle 9"/>
          <p:cNvSpPr>
            <a:spLocks noChangeArrowheads="1"/>
          </p:cNvSpPr>
          <p:nvPr/>
        </p:nvSpPr>
        <p:spPr bwMode="auto">
          <a:xfrm>
            <a:off x="1371600" y="5486400"/>
            <a:ext cx="381000" cy="381000"/>
          </a:xfrm>
          <a:prstGeom prst="rect">
            <a:avLst/>
          </a:prstGeom>
          <a:noFill/>
          <a:ln w="9525">
            <a:solidFill>
              <a:schemeClr val="tx1"/>
            </a:solidFill>
            <a:miter lim="800000"/>
          </a:ln>
          <a:effectLst/>
        </p:spPr>
        <p:txBody>
          <a:bodyPr wrap="none" anchor="ctr"/>
          <a:lstStyle/>
          <a:p>
            <a:pPr algn="ctr" eaLnBrk="0" hangingPunct="0"/>
            <a:r>
              <a:rPr lang="en-US"/>
              <a:t>5</a:t>
            </a:r>
            <a:endParaRPr lang="en-US"/>
          </a:p>
        </p:txBody>
      </p:sp>
      <p:sp>
        <p:nvSpPr>
          <p:cNvPr id="11" name="Rectangle 10"/>
          <p:cNvSpPr>
            <a:spLocks noChangeArrowheads="1"/>
          </p:cNvSpPr>
          <p:nvPr/>
        </p:nvSpPr>
        <p:spPr bwMode="auto">
          <a:xfrm>
            <a:off x="2133600" y="6248400"/>
            <a:ext cx="381000" cy="381000"/>
          </a:xfrm>
          <a:prstGeom prst="rect">
            <a:avLst/>
          </a:prstGeom>
          <a:noFill/>
          <a:ln w="9525">
            <a:solidFill>
              <a:schemeClr val="tx1"/>
            </a:solidFill>
            <a:miter lim="800000"/>
          </a:ln>
          <a:effectLst/>
        </p:spPr>
        <p:txBody>
          <a:bodyPr wrap="none" anchor="ctr"/>
          <a:lstStyle/>
          <a:p>
            <a:pPr algn="ctr" eaLnBrk="0" hangingPunct="0"/>
            <a:r>
              <a:rPr lang="en-US" b="1"/>
              <a:t>6</a:t>
            </a:r>
            <a:endParaRPr lang="en-US"/>
          </a:p>
        </p:txBody>
      </p:sp>
      <p:sp>
        <p:nvSpPr>
          <p:cNvPr id="12" name="Rectangle 11"/>
          <p:cNvSpPr>
            <a:spLocks noChangeArrowheads="1"/>
          </p:cNvSpPr>
          <p:nvPr/>
        </p:nvSpPr>
        <p:spPr bwMode="auto">
          <a:xfrm>
            <a:off x="2667000" y="6248400"/>
            <a:ext cx="381000" cy="381000"/>
          </a:xfrm>
          <a:prstGeom prst="rect">
            <a:avLst/>
          </a:prstGeom>
          <a:noFill/>
          <a:ln w="9525">
            <a:solidFill>
              <a:schemeClr val="tx1"/>
            </a:solidFill>
            <a:miter lim="800000"/>
          </a:ln>
          <a:effectLst/>
        </p:spPr>
        <p:txBody>
          <a:bodyPr wrap="none" anchor="ctr"/>
          <a:lstStyle/>
          <a:p>
            <a:pPr algn="ctr" eaLnBrk="0" hangingPunct="0"/>
            <a:r>
              <a:rPr lang="en-US"/>
              <a:t>8</a:t>
            </a:r>
            <a:endParaRPr lang="en-US"/>
          </a:p>
        </p:txBody>
      </p:sp>
      <p:sp>
        <p:nvSpPr>
          <p:cNvPr id="13" name="Rectangle 12"/>
          <p:cNvSpPr>
            <a:spLocks noChangeArrowheads="1"/>
          </p:cNvSpPr>
          <p:nvPr/>
        </p:nvSpPr>
        <p:spPr bwMode="auto">
          <a:xfrm>
            <a:off x="4267200" y="6248400"/>
            <a:ext cx="381000" cy="381000"/>
          </a:xfrm>
          <a:prstGeom prst="rect">
            <a:avLst/>
          </a:prstGeom>
          <a:noFill/>
          <a:ln w="9525">
            <a:solidFill>
              <a:schemeClr val="tx1"/>
            </a:solidFill>
            <a:miter lim="800000"/>
          </a:ln>
          <a:effectLst/>
        </p:spPr>
        <p:txBody>
          <a:bodyPr wrap="none" anchor="ctr"/>
          <a:lstStyle/>
          <a:p>
            <a:pPr algn="ctr" eaLnBrk="0" hangingPunct="0"/>
            <a:r>
              <a:rPr lang="en-US"/>
              <a:t>10</a:t>
            </a:r>
            <a:endParaRPr lang="en-US"/>
          </a:p>
        </p:txBody>
      </p:sp>
      <p:sp>
        <p:nvSpPr>
          <p:cNvPr id="14" name="Line 13"/>
          <p:cNvSpPr>
            <a:spLocks noChangeShapeType="1"/>
          </p:cNvSpPr>
          <p:nvPr/>
        </p:nvSpPr>
        <p:spPr bwMode="auto">
          <a:xfrm>
            <a:off x="3810000" y="5867400"/>
            <a:ext cx="457200" cy="381000"/>
          </a:xfrm>
          <a:prstGeom prst="line">
            <a:avLst/>
          </a:prstGeom>
          <a:noFill/>
          <a:ln w="19050">
            <a:solidFill>
              <a:schemeClr val="tx1"/>
            </a:solidFill>
            <a:round/>
          </a:ln>
          <a:effectLst/>
        </p:spPr>
        <p:txBody>
          <a:bodyPr wrap="none" anchor="ctr">
            <a:spAutoFit/>
          </a:bodyPr>
          <a:lstStyle/>
          <a:p>
            <a:endParaRPr lang="en-US"/>
          </a:p>
        </p:txBody>
      </p:sp>
      <p:sp>
        <p:nvSpPr>
          <p:cNvPr id="15" name="Line 14"/>
          <p:cNvSpPr>
            <a:spLocks noChangeShapeType="1"/>
          </p:cNvSpPr>
          <p:nvPr/>
        </p:nvSpPr>
        <p:spPr bwMode="auto">
          <a:xfrm flipV="1">
            <a:off x="6096000" y="5105400"/>
            <a:ext cx="685800" cy="381000"/>
          </a:xfrm>
          <a:prstGeom prst="line">
            <a:avLst/>
          </a:prstGeom>
          <a:noFill/>
          <a:ln w="12700">
            <a:solidFill>
              <a:schemeClr val="tx1"/>
            </a:solidFill>
            <a:round/>
          </a:ln>
          <a:effectLst/>
        </p:spPr>
        <p:txBody>
          <a:bodyPr wrap="none" anchor="ctr"/>
          <a:lstStyle/>
          <a:p>
            <a:endParaRPr lang="en-US"/>
          </a:p>
        </p:txBody>
      </p:sp>
      <p:sp>
        <p:nvSpPr>
          <p:cNvPr id="16" name="Line 15"/>
          <p:cNvSpPr>
            <a:spLocks noChangeShapeType="1"/>
          </p:cNvSpPr>
          <p:nvPr/>
        </p:nvSpPr>
        <p:spPr bwMode="auto">
          <a:xfrm>
            <a:off x="7162800" y="5105400"/>
            <a:ext cx="609600" cy="381000"/>
          </a:xfrm>
          <a:prstGeom prst="line">
            <a:avLst/>
          </a:prstGeom>
          <a:noFill/>
          <a:ln w="9525">
            <a:solidFill>
              <a:schemeClr val="tx1"/>
            </a:solidFill>
            <a:round/>
          </a:ln>
          <a:effectLst/>
        </p:spPr>
        <p:txBody>
          <a:bodyPr wrap="none" anchor="ctr"/>
          <a:lstStyle/>
          <a:p>
            <a:endParaRPr lang="en-US"/>
          </a:p>
        </p:txBody>
      </p:sp>
      <p:sp>
        <p:nvSpPr>
          <p:cNvPr id="17" name="Line 16"/>
          <p:cNvSpPr>
            <a:spLocks noChangeShapeType="1"/>
          </p:cNvSpPr>
          <p:nvPr/>
        </p:nvSpPr>
        <p:spPr bwMode="auto">
          <a:xfrm flipV="1">
            <a:off x="7391400" y="5867400"/>
            <a:ext cx="381000" cy="381000"/>
          </a:xfrm>
          <a:prstGeom prst="line">
            <a:avLst/>
          </a:prstGeom>
          <a:noFill/>
          <a:ln w="9525">
            <a:solidFill>
              <a:schemeClr val="tx1"/>
            </a:solidFill>
            <a:round/>
          </a:ln>
          <a:effectLst/>
        </p:spPr>
        <p:txBody>
          <a:bodyPr wrap="none" anchor="ctr"/>
          <a:lstStyle/>
          <a:p>
            <a:endParaRPr lang="en-US"/>
          </a:p>
        </p:txBody>
      </p:sp>
      <p:sp>
        <p:nvSpPr>
          <p:cNvPr id="18" name="Rectangle 17"/>
          <p:cNvSpPr>
            <a:spLocks noChangeArrowheads="1"/>
          </p:cNvSpPr>
          <p:nvPr/>
        </p:nvSpPr>
        <p:spPr bwMode="auto">
          <a:xfrm>
            <a:off x="7772400" y="5486400"/>
            <a:ext cx="381000" cy="381000"/>
          </a:xfrm>
          <a:prstGeom prst="rect">
            <a:avLst/>
          </a:prstGeom>
          <a:noFill/>
          <a:ln w="9525">
            <a:solidFill>
              <a:schemeClr val="tx1"/>
            </a:solidFill>
            <a:miter lim="800000"/>
          </a:ln>
          <a:effectLst/>
        </p:spPr>
        <p:txBody>
          <a:bodyPr wrap="none" anchor="ctr"/>
          <a:lstStyle/>
          <a:p>
            <a:pPr algn="ctr" eaLnBrk="0" hangingPunct="0"/>
            <a:r>
              <a:rPr lang="en-US"/>
              <a:t>9</a:t>
            </a:r>
            <a:endParaRPr lang="en-US"/>
          </a:p>
        </p:txBody>
      </p:sp>
      <p:sp>
        <p:nvSpPr>
          <p:cNvPr id="19" name="Rectangle 18"/>
          <p:cNvSpPr>
            <a:spLocks noChangeArrowheads="1"/>
          </p:cNvSpPr>
          <p:nvPr/>
        </p:nvSpPr>
        <p:spPr bwMode="auto">
          <a:xfrm>
            <a:off x="6781800" y="4724400"/>
            <a:ext cx="381000" cy="381000"/>
          </a:xfrm>
          <a:prstGeom prst="rect">
            <a:avLst/>
          </a:prstGeom>
          <a:noFill/>
          <a:ln w="9525">
            <a:solidFill>
              <a:schemeClr val="tx1"/>
            </a:solidFill>
            <a:miter lim="800000"/>
          </a:ln>
          <a:effectLst/>
        </p:spPr>
        <p:txBody>
          <a:bodyPr wrap="none" anchor="ctr"/>
          <a:lstStyle/>
          <a:p>
            <a:pPr algn="ctr" eaLnBrk="0" hangingPunct="0"/>
            <a:r>
              <a:rPr lang="en-US"/>
              <a:t>6</a:t>
            </a:r>
            <a:endParaRPr lang="en-US"/>
          </a:p>
        </p:txBody>
      </p:sp>
      <p:sp>
        <p:nvSpPr>
          <p:cNvPr id="20" name="Rectangle 19"/>
          <p:cNvSpPr>
            <a:spLocks noChangeArrowheads="1"/>
          </p:cNvSpPr>
          <p:nvPr/>
        </p:nvSpPr>
        <p:spPr bwMode="auto">
          <a:xfrm>
            <a:off x="5715000" y="5486400"/>
            <a:ext cx="381000" cy="381000"/>
          </a:xfrm>
          <a:prstGeom prst="rect">
            <a:avLst/>
          </a:prstGeom>
          <a:noFill/>
          <a:ln w="9525">
            <a:solidFill>
              <a:schemeClr val="tx1"/>
            </a:solidFill>
            <a:miter lim="800000"/>
          </a:ln>
          <a:effectLst/>
        </p:spPr>
        <p:txBody>
          <a:bodyPr wrap="none" anchor="ctr"/>
          <a:lstStyle/>
          <a:p>
            <a:pPr algn="ctr" eaLnBrk="0" hangingPunct="0"/>
            <a:r>
              <a:rPr lang="en-US"/>
              <a:t>5</a:t>
            </a:r>
            <a:endParaRPr lang="en-US"/>
          </a:p>
        </p:txBody>
      </p:sp>
      <p:sp>
        <p:nvSpPr>
          <p:cNvPr id="21" name="Rectangle 20"/>
          <p:cNvSpPr>
            <a:spLocks noChangeArrowheads="1"/>
          </p:cNvSpPr>
          <p:nvPr/>
        </p:nvSpPr>
        <p:spPr bwMode="auto">
          <a:xfrm>
            <a:off x="7010400" y="6248400"/>
            <a:ext cx="381000" cy="381000"/>
          </a:xfrm>
          <a:prstGeom prst="rect">
            <a:avLst/>
          </a:prstGeom>
          <a:noFill/>
          <a:ln w="9525">
            <a:solidFill>
              <a:schemeClr val="tx1"/>
            </a:solidFill>
            <a:miter lim="800000"/>
          </a:ln>
          <a:effectLst/>
        </p:spPr>
        <p:txBody>
          <a:bodyPr wrap="none" anchor="ctr"/>
          <a:lstStyle/>
          <a:p>
            <a:pPr algn="ctr" eaLnBrk="0" hangingPunct="0"/>
            <a:r>
              <a:rPr lang="en-US"/>
              <a:t>8</a:t>
            </a:r>
            <a:endParaRPr lang="en-US"/>
          </a:p>
        </p:txBody>
      </p:sp>
      <p:sp>
        <p:nvSpPr>
          <p:cNvPr id="22" name="Rectangle 21"/>
          <p:cNvSpPr>
            <a:spLocks noChangeArrowheads="1"/>
          </p:cNvSpPr>
          <p:nvPr/>
        </p:nvSpPr>
        <p:spPr bwMode="auto">
          <a:xfrm>
            <a:off x="8610600" y="6248400"/>
            <a:ext cx="381000" cy="381000"/>
          </a:xfrm>
          <a:prstGeom prst="rect">
            <a:avLst/>
          </a:prstGeom>
          <a:noFill/>
          <a:ln w="9525">
            <a:solidFill>
              <a:schemeClr val="tx1"/>
            </a:solidFill>
            <a:miter lim="800000"/>
          </a:ln>
          <a:effectLst/>
        </p:spPr>
        <p:txBody>
          <a:bodyPr wrap="none" anchor="ctr"/>
          <a:lstStyle/>
          <a:p>
            <a:pPr algn="ctr" eaLnBrk="0" hangingPunct="0"/>
            <a:r>
              <a:rPr lang="en-US"/>
              <a:t>10</a:t>
            </a:r>
            <a:endParaRPr lang="en-US"/>
          </a:p>
        </p:txBody>
      </p:sp>
      <p:sp>
        <p:nvSpPr>
          <p:cNvPr id="23" name="Line 22"/>
          <p:cNvSpPr>
            <a:spLocks noChangeShapeType="1"/>
          </p:cNvSpPr>
          <p:nvPr/>
        </p:nvSpPr>
        <p:spPr bwMode="auto">
          <a:xfrm>
            <a:off x="8153400" y="5867400"/>
            <a:ext cx="457200" cy="381000"/>
          </a:xfrm>
          <a:prstGeom prst="line">
            <a:avLst/>
          </a:prstGeom>
          <a:noFill/>
          <a:ln w="9525">
            <a:solidFill>
              <a:schemeClr val="tx1"/>
            </a:solidFill>
            <a:round/>
          </a:ln>
          <a:effectLst/>
        </p:spPr>
        <p:txBody>
          <a:bodyPr wrap="none" anchor="ctr">
            <a:spAutoFit/>
          </a:bodyPr>
          <a:lstStyle/>
          <a:p>
            <a:endParaRPr lang="en-US"/>
          </a:p>
        </p:txBody>
      </p:sp>
      <p:sp>
        <p:nvSpPr>
          <p:cNvPr id="24" name="Rectangle 23"/>
          <p:cNvSpPr>
            <a:spLocks noChangeArrowheads="1"/>
          </p:cNvSpPr>
          <p:nvPr/>
        </p:nvSpPr>
        <p:spPr bwMode="auto">
          <a:xfrm>
            <a:off x="1143000" y="4495800"/>
            <a:ext cx="381000" cy="381000"/>
          </a:xfrm>
          <a:prstGeom prst="rect">
            <a:avLst/>
          </a:prstGeom>
          <a:solidFill>
            <a:srgbClr val="DDDDDD"/>
          </a:solidFill>
          <a:ln w="9525">
            <a:solidFill>
              <a:schemeClr val="tx1"/>
            </a:solidFill>
            <a:miter lim="800000"/>
          </a:ln>
          <a:effectLst/>
        </p:spPr>
        <p:txBody>
          <a:bodyPr wrap="none" anchor="ctr"/>
          <a:lstStyle/>
          <a:p>
            <a:pPr algn="ctr" eaLnBrk="0" hangingPunct="0"/>
            <a:endParaRPr lang="en-US"/>
          </a:p>
        </p:txBody>
      </p:sp>
      <p:sp>
        <p:nvSpPr>
          <p:cNvPr id="25" name="Rectangle 24"/>
          <p:cNvSpPr>
            <a:spLocks noChangeArrowheads="1"/>
          </p:cNvSpPr>
          <p:nvPr/>
        </p:nvSpPr>
        <p:spPr bwMode="auto">
          <a:xfrm>
            <a:off x="5791200" y="4114800"/>
            <a:ext cx="381000" cy="381000"/>
          </a:xfrm>
          <a:prstGeom prst="rect">
            <a:avLst/>
          </a:prstGeom>
          <a:solidFill>
            <a:srgbClr val="DDDDDD"/>
          </a:solidFill>
          <a:ln w="9525">
            <a:solidFill>
              <a:schemeClr val="tx1"/>
            </a:solidFill>
            <a:miter lim="800000"/>
          </a:ln>
          <a:effectLst/>
        </p:spPr>
        <p:txBody>
          <a:bodyPr wrap="none" anchor="ctr"/>
          <a:lstStyle/>
          <a:p>
            <a:pPr algn="ctr" eaLnBrk="0" hangingPunct="0"/>
            <a:endParaRPr lang="en-US"/>
          </a:p>
        </p:txBody>
      </p:sp>
      <p:sp>
        <p:nvSpPr>
          <p:cNvPr id="26" name="Rectangle 25"/>
          <p:cNvSpPr>
            <a:spLocks noChangeArrowheads="1"/>
          </p:cNvSpPr>
          <p:nvPr/>
        </p:nvSpPr>
        <p:spPr bwMode="auto">
          <a:xfrm>
            <a:off x="4800600" y="3733800"/>
            <a:ext cx="946150" cy="457200"/>
          </a:xfrm>
          <a:prstGeom prst="rect">
            <a:avLst/>
          </a:prstGeom>
          <a:noFill/>
          <a:ln w="9525">
            <a:noFill/>
            <a:miter lim="800000"/>
          </a:ln>
          <a:effectLst/>
        </p:spPr>
        <p:txBody>
          <a:bodyPr wrap="none">
            <a:spAutoFit/>
          </a:bodyPr>
          <a:lstStyle/>
          <a:p>
            <a:pPr eaLnBrk="0" hangingPunct="0">
              <a:spcBef>
                <a:spcPct val="50000"/>
              </a:spcBef>
            </a:pPr>
            <a:r>
              <a:rPr lang="en-US"/>
              <a:t>cursor</a:t>
            </a:r>
            <a:endParaRPr lang="en-US"/>
          </a:p>
        </p:txBody>
      </p:sp>
      <p:sp>
        <p:nvSpPr>
          <p:cNvPr id="27" name="Rectangle 26"/>
          <p:cNvSpPr>
            <a:spLocks noChangeArrowheads="1"/>
          </p:cNvSpPr>
          <p:nvPr/>
        </p:nvSpPr>
        <p:spPr bwMode="auto">
          <a:xfrm>
            <a:off x="381000" y="3962400"/>
            <a:ext cx="946150" cy="457200"/>
          </a:xfrm>
          <a:prstGeom prst="rect">
            <a:avLst/>
          </a:prstGeom>
          <a:noFill/>
          <a:ln w="9525">
            <a:noFill/>
            <a:miter lim="800000"/>
          </a:ln>
          <a:effectLst/>
        </p:spPr>
        <p:txBody>
          <a:bodyPr wrap="none">
            <a:spAutoFit/>
          </a:bodyPr>
          <a:lstStyle/>
          <a:p>
            <a:pPr eaLnBrk="0" hangingPunct="0">
              <a:spcBef>
                <a:spcPct val="50000"/>
              </a:spcBef>
            </a:pPr>
            <a:r>
              <a:rPr lang="en-US"/>
              <a:t>cursor</a:t>
            </a:r>
            <a:endParaRPr lang="en-US"/>
          </a:p>
        </p:txBody>
      </p:sp>
      <p:sp>
        <p:nvSpPr>
          <p:cNvPr id="28" name="Line 27"/>
          <p:cNvSpPr>
            <a:spLocks noChangeShapeType="1"/>
          </p:cNvSpPr>
          <p:nvPr/>
        </p:nvSpPr>
        <p:spPr bwMode="auto">
          <a:xfrm>
            <a:off x="1295400" y="4648200"/>
            <a:ext cx="1143000" cy="228600"/>
          </a:xfrm>
          <a:prstGeom prst="line">
            <a:avLst/>
          </a:prstGeom>
          <a:noFill/>
          <a:ln w="9525">
            <a:solidFill>
              <a:schemeClr val="tx1"/>
            </a:solidFill>
            <a:round/>
            <a:tailEnd type="triangle" w="med" len="med"/>
          </a:ln>
          <a:effectLst/>
        </p:spPr>
        <p:txBody>
          <a:bodyPr anchor="ctr">
            <a:spAutoFit/>
          </a:bodyPr>
          <a:lstStyle/>
          <a:p>
            <a:endParaRPr lang="en-US"/>
          </a:p>
        </p:txBody>
      </p:sp>
      <p:sp>
        <p:nvSpPr>
          <p:cNvPr id="29" name="Line 28"/>
          <p:cNvSpPr>
            <a:spLocks noChangeShapeType="1"/>
          </p:cNvSpPr>
          <p:nvPr/>
        </p:nvSpPr>
        <p:spPr bwMode="auto">
          <a:xfrm>
            <a:off x="6096000" y="4267200"/>
            <a:ext cx="762000" cy="533400"/>
          </a:xfrm>
          <a:prstGeom prst="line">
            <a:avLst/>
          </a:prstGeom>
          <a:noFill/>
          <a:ln w="9525">
            <a:solidFill>
              <a:schemeClr val="tx1"/>
            </a:solidFill>
            <a:round/>
            <a:tailEnd type="triangle" w="med" len="med"/>
          </a:ln>
          <a:effectLst/>
        </p:spPr>
        <p:txBody>
          <a:bodyPr anchor="ctr">
            <a:spAutoFit/>
          </a:bodyPr>
          <a:lstStyle/>
          <a:p>
            <a:endParaRPr lang="en-US"/>
          </a:p>
        </p:txBody>
      </p:sp>
      <p:sp>
        <p:nvSpPr>
          <p:cNvPr id="30" name="Rectangle 30"/>
          <p:cNvSpPr>
            <a:spLocks noChangeArrowheads="1"/>
          </p:cNvSpPr>
          <p:nvPr/>
        </p:nvSpPr>
        <p:spPr bwMode="auto">
          <a:xfrm>
            <a:off x="4953000" y="6248400"/>
            <a:ext cx="381000" cy="381000"/>
          </a:xfrm>
          <a:prstGeom prst="rect">
            <a:avLst/>
          </a:prstGeom>
          <a:noFill/>
          <a:ln w="9525">
            <a:solidFill>
              <a:schemeClr val="tx1"/>
            </a:solidFill>
            <a:miter lim="800000"/>
          </a:ln>
          <a:effectLst/>
        </p:spPr>
        <p:txBody>
          <a:bodyPr wrap="none" anchor="ctr"/>
          <a:lstStyle/>
          <a:p>
            <a:pPr algn="ctr" eaLnBrk="0" hangingPunct="0"/>
            <a:r>
              <a:rPr lang="en-US"/>
              <a:t>4</a:t>
            </a:r>
            <a:endParaRPr lang="en-US"/>
          </a:p>
        </p:txBody>
      </p:sp>
      <p:sp>
        <p:nvSpPr>
          <p:cNvPr id="31" name="Line 31"/>
          <p:cNvSpPr>
            <a:spLocks noChangeShapeType="1"/>
          </p:cNvSpPr>
          <p:nvPr/>
        </p:nvSpPr>
        <p:spPr bwMode="auto">
          <a:xfrm flipH="1">
            <a:off x="5334000" y="5867400"/>
            <a:ext cx="381000" cy="381000"/>
          </a:xfrm>
          <a:prstGeom prst="line">
            <a:avLst/>
          </a:prstGeom>
          <a:noFill/>
          <a:ln w="9525">
            <a:solidFill>
              <a:schemeClr val="tx1"/>
            </a:solidFill>
            <a:round/>
          </a:ln>
          <a:effectLst/>
        </p:spPr>
        <p:txBody>
          <a:bodyPr anchor="ctr">
            <a:spAutoFit/>
          </a:bodyPr>
          <a:lstStyle/>
          <a:p>
            <a:endParaRPr lang="en-US"/>
          </a:p>
        </p:txBody>
      </p:sp>
      <p:sp>
        <p:nvSpPr>
          <p:cNvPr id="32" name="Rectangle 32"/>
          <p:cNvSpPr>
            <a:spLocks noChangeArrowheads="1"/>
          </p:cNvSpPr>
          <p:nvPr/>
        </p:nvSpPr>
        <p:spPr bwMode="auto">
          <a:xfrm>
            <a:off x="685800" y="6248400"/>
            <a:ext cx="381000" cy="381000"/>
          </a:xfrm>
          <a:prstGeom prst="rect">
            <a:avLst/>
          </a:prstGeom>
          <a:noFill/>
          <a:ln w="9525">
            <a:solidFill>
              <a:schemeClr val="tx1"/>
            </a:solidFill>
            <a:miter lim="800000"/>
          </a:ln>
          <a:effectLst/>
        </p:spPr>
        <p:txBody>
          <a:bodyPr wrap="none" anchor="ctr"/>
          <a:lstStyle/>
          <a:p>
            <a:pPr algn="ctr" eaLnBrk="0" hangingPunct="0"/>
            <a:r>
              <a:rPr lang="en-US"/>
              <a:t>4</a:t>
            </a:r>
            <a:endParaRPr lang="en-US"/>
          </a:p>
        </p:txBody>
      </p:sp>
      <p:sp>
        <p:nvSpPr>
          <p:cNvPr id="33" name="Line 33"/>
          <p:cNvSpPr>
            <a:spLocks noChangeShapeType="1"/>
          </p:cNvSpPr>
          <p:nvPr/>
        </p:nvSpPr>
        <p:spPr bwMode="auto">
          <a:xfrm flipH="1">
            <a:off x="1066800" y="5867400"/>
            <a:ext cx="304800" cy="381000"/>
          </a:xfrm>
          <a:prstGeom prst="line">
            <a:avLst/>
          </a:prstGeom>
          <a:noFill/>
          <a:ln w="9525">
            <a:solidFill>
              <a:schemeClr val="tx1"/>
            </a:solidFill>
            <a:round/>
          </a:ln>
          <a:effectLst/>
        </p:spPr>
        <p:txBody>
          <a:bodyPr wrap="none" anchor="ctr">
            <a:spAutoFit/>
          </a:bodyPr>
          <a:lstStyle/>
          <a:p>
            <a:endParaRPr lang="en-US"/>
          </a:p>
        </p:txBody>
      </p:sp>
      <p:sp>
        <p:nvSpPr>
          <p:cNvPr id="34" name="Text Box 34"/>
          <p:cNvSpPr txBox="1">
            <a:spLocks noChangeArrowheads="1"/>
          </p:cNvSpPr>
          <p:nvPr/>
        </p:nvSpPr>
        <p:spPr bwMode="auto">
          <a:xfrm>
            <a:off x="685800" y="3429000"/>
            <a:ext cx="1833563" cy="457200"/>
          </a:xfrm>
          <a:prstGeom prst="rect">
            <a:avLst/>
          </a:prstGeom>
          <a:noFill/>
          <a:ln w="9525">
            <a:noFill/>
            <a:miter lim="800000"/>
          </a:ln>
          <a:effectLst/>
        </p:spPr>
        <p:txBody>
          <a:bodyPr>
            <a:spAutoFit/>
          </a:bodyPr>
          <a:lstStyle/>
          <a:p>
            <a:pPr eaLnBrk="0" hangingPunct="0">
              <a:spcBef>
                <a:spcPct val="50000"/>
              </a:spcBef>
            </a:pPr>
            <a:r>
              <a:rPr lang="en-US" b="1" i="1"/>
              <a:t>Removing 7</a:t>
            </a:r>
            <a:endParaRPr lang="en-US"/>
          </a:p>
        </p:txBody>
      </p:sp>
      <p:sp>
        <p:nvSpPr>
          <p:cNvPr id="36" name="Text Box 36"/>
          <p:cNvSpPr txBox="1">
            <a:spLocks noChangeArrowheads="1"/>
          </p:cNvSpPr>
          <p:nvPr/>
        </p:nvSpPr>
        <p:spPr bwMode="auto">
          <a:xfrm>
            <a:off x="6324600" y="2971800"/>
            <a:ext cx="2582863" cy="1187450"/>
          </a:xfrm>
          <a:prstGeom prst="rect">
            <a:avLst/>
          </a:prstGeom>
          <a:noFill/>
          <a:ln w="9525">
            <a:noFill/>
            <a:miter lim="800000"/>
          </a:ln>
          <a:effectLst/>
        </p:spPr>
        <p:txBody>
          <a:bodyPr wrap="none">
            <a:spAutoFit/>
          </a:bodyPr>
          <a:lstStyle/>
          <a:p>
            <a:r>
              <a:rPr lang="en-US" dirty="0">
                <a:solidFill>
                  <a:srgbClr val="FF3300"/>
                </a:solidFill>
              </a:rPr>
              <a:t>What other element</a:t>
            </a:r>
            <a:endParaRPr lang="en-US" dirty="0">
              <a:solidFill>
                <a:srgbClr val="FF3300"/>
              </a:solidFill>
            </a:endParaRPr>
          </a:p>
          <a:p>
            <a:r>
              <a:rPr lang="en-US" dirty="0">
                <a:solidFill>
                  <a:srgbClr val="FF3300"/>
                </a:solidFill>
              </a:rPr>
              <a:t>can be used as </a:t>
            </a:r>
            <a:endParaRPr lang="en-US" dirty="0">
              <a:solidFill>
                <a:srgbClr val="FF3300"/>
              </a:solidFill>
            </a:endParaRPr>
          </a:p>
          <a:p>
            <a:r>
              <a:rPr lang="en-US" dirty="0">
                <a:solidFill>
                  <a:srgbClr val="FF3300"/>
                </a:solidFill>
              </a:rPr>
              <a:t>replacement?</a:t>
            </a:r>
            <a:endParaRPr lang="en-US" dirty="0">
              <a:solidFill>
                <a:srgbClr val="FF33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685800"/>
            <a:ext cx="8229600" cy="5440363"/>
          </a:xfrm>
        </p:spPr>
        <p:txBody>
          <a:bodyPr/>
          <a:lstStyle/>
          <a:p>
            <a:r>
              <a:rPr lang="en-US" b="1" u="sng" dirty="0" smtClean="0">
                <a:solidFill>
                  <a:srgbClr val="CC3300"/>
                </a:solidFill>
              </a:rPr>
              <a:t>Case</a:t>
            </a:r>
            <a:r>
              <a:rPr lang="en-US" u="sng" dirty="0" smtClean="0">
                <a:solidFill>
                  <a:srgbClr val="CC3300"/>
                </a:solidFill>
              </a:rPr>
              <a:t> </a:t>
            </a:r>
            <a:r>
              <a:rPr lang="en-US" b="1" u="sng" dirty="0" smtClean="0">
                <a:solidFill>
                  <a:srgbClr val="CC3300"/>
                </a:solidFill>
              </a:rPr>
              <a:t>3</a:t>
            </a:r>
            <a:r>
              <a:rPr lang="en-US" u="sng" dirty="0" smtClean="0">
                <a:solidFill>
                  <a:srgbClr val="CC3300"/>
                </a:solidFill>
              </a:rPr>
              <a:t>:</a:t>
            </a:r>
            <a:r>
              <a:rPr lang="en-US" dirty="0" smtClean="0"/>
              <a:t> removing a node  with 1 EMPTY SUBTREE</a:t>
            </a:r>
            <a:endParaRPr lang="en-US" dirty="0" smtClean="0"/>
          </a:p>
          <a:p>
            <a:pPr lvl="1" eaLnBrk="0" hangingPunct="0"/>
            <a:r>
              <a:rPr lang="en-US" dirty="0" smtClean="0"/>
              <a:t>the node has no left child:</a:t>
            </a:r>
            <a:endParaRPr lang="en-US" dirty="0" smtClean="0"/>
          </a:p>
          <a:p>
            <a:pPr lvl="1" eaLnBrk="0" hangingPunct="0"/>
            <a:r>
              <a:rPr lang="en-US" dirty="0" smtClean="0"/>
              <a:t>link the parent of the node to the right (non-empty) </a:t>
            </a:r>
            <a:r>
              <a:rPr lang="en-US" dirty="0" err="1" smtClean="0"/>
              <a:t>subtree</a:t>
            </a:r>
            <a:endParaRPr lang="en-US" dirty="0" smtClean="0"/>
          </a:p>
          <a:p>
            <a:endParaRPr lang="en-US" dirty="0"/>
          </a:p>
        </p:txBody>
      </p:sp>
      <p:sp>
        <p:nvSpPr>
          <p:cNvPr id="4" name="Line 2"/>
          <p:cNvSpPr>
            <a:spLocks noChangeShapeType="1"/>
          </p:cNvSpPr>
          <p:nvPr/>
        </p:nvSpPr>
        <p:spPr bwMode="auto">
          <a:xfrm flipV="1">
            <a:off x="1676400" y="4953000"/>
            <a:ext cx="685800" cy="381000"/>
          </a:xfrm>
          <a:prstGeom prst="line">
            <a:avLst/>
          </a:prstGeom>
          <a:noFill/>
          <a:ln w="9525">
            <a:solidFill>
              <a:schemeClr val="tx1"/>
            </a:solidFill>
            <a:round/>
          </a:ln>
          <a:effectLst/>
        </p:spPr>
        <p:txBody>
          <a:bodyPr wrap="none" anchor="ctr"/>
          <a:lstStyle/>
          <a:p>
            <a:endParaRPr lang="en-US"/>
          </a:p>
        </p:txBody>
      </p:sp>
      <p:sp>
        <p:nvSpPr>
          <p:cNvPr id="5" name="Line 3"/>
          <p:cNvSpPr>
            <a:spLocks noChangeShapeType="1"/>
          </p:cNvSpPr>
          <p:nvPr/>
        </p:nvSpPr>
        <p:spPr bwMode="auto">
          <a:xfrm>
            <a:off x="2743200" y="4953000"/>
            <a:ext cx="609600" cy="381000"/>
          </a:xfrm>
          <a:prstGeom prst="line">
            <a:avLst/>
          </a:prstGeom>
          <a:noFill/>
          <a:ln w="9525">
            <a:solidFill>
              <a:schemeClr val="tx1"/>
            </a:solidFill>
            <a:round/>
          </a:ln>
          <a:effectLst/>
        </p:spPr>
        <p:txBody>
          <a:bodyPr wrap="none" anchor="ctr"/>
          <a:lstStyle/>
          <a:p>
            <a:endParaRPr lang="en-US"/>
          </a:p>
        </p:txBody>
      </p:sp>
      <p:sp>
        <p:nvSpPr>
          <p:cNvPr id="6" name="Line 4"/>
          <p:cNvSpPr>
            <a:spLocks noChangeShapeType="1"/>
          </p:cNvSpPr>
          <p:nvPr/>
        </p:nvSpPr>
        <p:spPr bwMode="auto">
          <a:xfrm>
            <a:off x="1676400" y="5715000"/>
            <a:ext cx="381000" cy="381000"/>
          </a:xfrm>
          <a:prstGeom prst="line">
            <a:avLst/>
          </a:prstGeom>
          <a:noFill/>
          <a:ln w="9525">
            <a:solidFill>
              <a:schemeClr val="tx1"/>
            </a:solidFill>
            <a:round/>
          </a:ln>
          <a:effectLst/>
        </p:spPr>
        <p:txBody>
          <a:bodyPr wrap="none" anchor="ctr"/>
          <a:lstStyle/>
          <a:p>
            <a:endParaRPr lang="en-US"/>
          </a:p>
        </p:txBody>
      </p:sp>
      <p:sp>
        <p:nvSpPr>
          <p:cNvPr id="7" name="Line 5"/>
          <p:cNvSpPr>
            <a:spLocks noChangeShapeType="1"/>
          </p:cNvSpPr>
          <p:nvPr/>
        </p:nvSpPr>
        <p:spPr bwMode="auto">
          <a:xfrm flipV="1">
            <a:off x="2971800" y="5715000"/>
            <a:ext cx="381000" cy="381000"/>
          </a:xfrm>
          <a:prstGeom prst="line">
            <a:avLst/>
          </a:prstGeom>
          <a:noFill/>
          <a:ln w="9525">
            <a:solidFill>
              <a:schemeClr val="tx1"/>
            </a:solidFill>
            <a:round/>
          </a:ln>
          <a:effectLst/>
        </p:spPr>
        <p:txBody>
          <a:bodyPr wrap="none" anchor="ctr"/>
          <a:lstStyle/>
          <a:p>
            <a:endParaRPr lang="en-US"/>
          </a:p>
        </p:txBody>
      </p:sp>
      <p:sp>
        <p:nvSpPr>
          <p:cNvPr id="8" name="Rectangle 6"/>
          <p:cNvSpPr>
            <a:spLocks noChangeArrowheads="1"/>
          </p:cNvSpPr>
          <p:nvPr/>
        </p:nvSpPr>
        <p:spPr bwMode="auto">
          <a:xfrm>
            <a:off x="3352800" y="5334000"/>
            <a:ext cx="381000" cy="381000"/>
          </a:xfrm>
          <a:prstGeom prst="rect">
            <a:avLst/>
          </a:prstGeom>
          <a:noFill/>
          <a:ln w="9525">
            <a:solidFill>
              <a:schemeClr val="tx1"/>
            </a:solidFill>
            <a:miter lim="800000"/>
          </a:ln>
          <a:effectLst/>
        </p:spPr>
        <p:txBody>
          <a:bodyPr wrap="none" anchor="ctr"/>
          <a:lstStyle/>
          <a:p>
            <a:pPr algn="ctr" eaLnBrk="0" hangingPunct="0"/>
            <a:r>
              <a:rPr lang="en-US"/>
              <a:t>9</a:t>
            </a:r>
            <a:endParaRPr lang="en-US"/>
          </a:p>
        </p:txBody>
      </p:sp>
      <p:sp>
        <p:nvSpPr>
          <p:cNvPr id="9" name="Rectangle 7"/>
          <p:cNvSpPr>
            <a:spLocks noChangeArrowheads="1"/>
          </p:cNvSpPr>
          <p:nvPr/>
        </p:nvSpPr>
        <p:spPr bwMode="auto">
          <a:xfrm>
            <a:off x="2362200" y="4572000"/>
            <a:ext cx="381000" cy="381000"/>
          </a:xfrm>
          <a:prstGeom prst="rect">
            <a:avLst/>
          </a:prstGeom>
          <a:noFill/>
          <a:ln w="9525">
            <a:solidFill>
              <a:schemeClr val="tx1"/>
            </a:solidFill>
            <a:miter lim="800000"/>
          </a:ln>
          <a:effectLst/>
        </p:spPr>
        <p:txBody>
          <a:bodyPr wrap="none" anchor="ctr"/>
          <a:lstStyle/>
          <a:p>
            <a:pPr algn="ctr" eaLnBrk="0" hangingPunct="0"/>
            <a:r>
              <a:rPr lang="en-US"/>
              <a:t>7</a:t>
            </a:r>
            <a:endParaRPr lang="en-US"/>
          </a:p>
        </p:txBody>
      </p:sp>
      <p:sp>
        <p:nvSpPr>
          <p:cNvPr id="10" name="Rectangle 8"/>
          <p:cNvSpPr>
            <a:spLocks noChangeArrowheads="1"/>
          </p:cNvSpPr>
          <p:nvPr/>
        </p:nvSpPr>
        <p:spPr bwMode="auto">
          <a:xfrm>
            <a:off x="1295400" y="5334000"/>
            <a:ext cx="381000" cy="381000"/>
          </a:xfrm>
          <a:prstGeom prst="rect">
            <a:avLst/>
          </a:prstGeom>
          <a:noFill/>
          <a:ln w="9525">
            <a:solidFill>
              <a:schemeClr val="tx1"/>
            </a:solidFill>
            <a:miter lim="800000"/>
          </a:ln>
          <a:effectLst/>
        </p:spPr>
        <p:txBody>
          <a:bodyPr wrap="none" anchor="ctr"/>
          <a:lstStyle/>
          <a:p>
            <a:pPr algn="ctr" eaLnBrk="0" hangingPunct="0"/>
            <a:r>
              <a:rPr lang="en-US"/>
              <a:t>5</a:t>
            </a:r>
            <a:endParaRPr lang="en-US"/>
          </a:p>
        </p:txBody>
      </p:sp>
      <p:sp>
        <p:nvSpPr>
          <p:cNvPr id="11" name="Rectangle 9"/>
          <p:cNvSpPr>
            <a:spLocks noChangeArrowheads="1"/>
          </p:cNvSpPr>
          <p:nvPr/>
        </p:nvSpPr>
        <p:spPr bwMode="auto">
          <a:xfrm>
            <a:off x="2057400" y="6096000"/>
            <a:ext cx="381000" cy="381000"/>
          </a:xfrm>
          <a:prstGeom prst="rect">
            <a:avLst/>
          </a:prstGeom>
          <a:noFill/>
          <a:ln w="9525">
            <a:solidFill>
              <a:schemeClr val="tx1"/>
            </a:solidFill>
            <a:miter lim="800000"/>
          </a:ln>
          <a:effectLst/>
        </p:spPr>
        <p:txBody>
          <a:bodyPr wrap="none" anchor="ctr"/>
          <a:lstStyle/>
          <a:p>
            <a:pPr algn="ctr" eaLnBrk="0" hangingPunct="0"/>
            <a:r>
              <a:rPr lang="en-US"/>
              <a:t>6</a:t>
            </a:r>
            <a:endParaRPr lang="en-US"/>
          </a:p>
        </p:txBody>
      </p:sp>
      <p:sp>
        <p:nvSpPr>
          <p:cNvPr id="12" name="Rectangle 10"/>
          <p:cNvSpPr>
            <a:spLocks noChangeArrowheads="1"/>
          </p:cNvSpPr>
          <p:nvPr/>
        </p:nvSpPr>
        <p:spPr bwMode="auto">
          <a:xfrm>
            <a:off x="2590800" y="6096000"/>
            <a:ext cx="381000" cy="381000"/>
          </a:xfrm>
          <a:prstGeom prst="rect">
            <a:avLst/>
          </a:prstGeom>
          <a:noFill/>
          <a:ln w="9525">
            <a:solidFill>
              <a:schemeClr val="tx1"/>
            </a:solidFill>
            <a:miter lim="800000"/>
          </a:ln>
          <a:effectLst/>
        </p:spPr>
        <p:txBody>
          <a:bodyPr wrap="none" anchor="ctr"/>
          <a:lstStyle/>
          <a:p>
            <a:pPr algn="ctr" eaLnBrk="0" hangingPunct="0"/>
            <a:r>
              <a:rPr lang="en-US"/>
              <a:t>8</a:t>
            </a:r>
            <a:endParaRPr lang="en-US"/>
          </a:p>
        </p:txBody>
      </p:sp>
      <p:sp>
        <p:nvSpPr>
          <p:cNvPr id="13" name="Rectangle 11"/>
          <p:cNvSpPr>
            <a:spLocks noChangeArrowheads="1"/>
          </p:cNvSpPr>
          <p:nvPr/>
        </p:nvSpPr>
        <p:spPr bwMode="auto">
          <a:xfrm>
            <a:off x="4191000" y="6096000"/>
            <a:ext cx="381000" cy="381000"/>
          </a:xfrm>
          <a:prstGeom prst="rect">
            <a:avLst/>
          </a:prstGeom>
          <a:noFill/>
          <a:ln w="9525">
            <a:solidFill>
              <a:schemeClr val="tx1"/>
            </a:solidFill>
            <a:miter lim="800000"/>
          </a:ln>
          <a:effectLst/>
        </p:spPr>
        <p:txBody>
          <a:bodyPr wrap="none" anchor="ctr"/>
          <a:lstStyle/>
          <a:p>
            <a:pPr algn="ctr" eaLnBrk="0" hangingPunct="0"/>
            <a:r>
              <a:rPr lang="en-US"/>
              <a:t>10</a:t>
            </a:r>
            <a:endParaRPr lang="en-US"/>
          </a:p>
        </p:txBody>
      </p:sp>
      <p:sp>
        <p:nvSpPr>
          <p:cNvPr id="14" name="Line 12"/>
          <p:cNvSpPr>
            <a:spLocks noChangeShapeType="1"/>
          </p:cNvSpPr>
          <p:nvPr/>
        </p:nvSpPr>
        <p:spPr bwMode="auto">
          <a:xfrm>
            <a:off x="3733800" y="5715000"/>
            <a:ext cx="457200" cy="381000"/>
          </a:xfrm>
          <a:prstGeom prst="line">
            <a:avLst/>
          </a:prstGeom>
          <a:noFill/>
          <a:ln w="19050">
            <a:solidFill>
              <a:schemeClr val="tx1"/>
            </a:solidFill>
            <a:round/>
          </a:ln>
          <a:effectLst/>
        </p:spPr>
        <p:txBody>
          <a:bodyPr wrap="none" anchor="ctr">
            <a:spAutoFit/>
          </a:bodyPr>
          <a:lstStyle/>
          <a:p>
            <a:endParaRPr lang="en-US"/>
          </a:p>
        </p:txBody>
      </p:sp>
      <p:sp>
        <p:nvSpPr>
          <p:cNvPr id="15" name="Line 13"/>
          <p:cNvSpPr>
            <a:spLocks noChangeShapeType="1"/>
          </p:cNvSpPr>
          <p:nvPr/>
        </p:nvSpPr>
        <p:spPr bwMode="auto">
          <a:xfrm flipV="1">
            <a:off x="6019800" y="4953000"/>
            <a:ext cx="685800" cy="381000"/>
          </a:xfrm>
          <a:prstGeom prst="line">
            <a:avLst/>
          </a:prstGeom>
          <a:noFill/>
          <a:ln w="9525">
            <a:solidFill>
              <a:schemeClr val="tx1"/>
            </a:solidFill>
            <a:prstDash val="dash"/>
            <a:round/>
          </a:ln>
          <a:effectLst/>
        </p:spPr>
        <p:txBody>
          <a:bodyPr wrap="none" anchor="ctr"/>
          <a:lstStyle/>
          <a:p>
            <a:endParaRPr lang="en-US"/>
          </a:p>
        </p:txBody>
      </p:sp>
      <p:sp>
        <p:nvSpPr>
          <p:cNvPr id="16" name="Line 14"/>
          <p:cNvSpPr>
            <a:spLocks noChangeShapeType="1"/>
          </p:cNvSpPr>
          <p:nvPr/>
        </p:nvSpPr>
        <p:spPr bwMode="auto">
          <a:xfrm>
            <a:off x="7086600" y="4953000"/>
            <a:ext cx="609600" cy="381000"/>
          </a:xfrm>
          <a:prstGeom prst="line">
            <a:avLst/>
          </a:prstGeom>
          <a:noFill/>
          <a:ln w="9525">
            <a:solidFill>
              <a:schemeClr val="tx1"/>
            </a:solidFill>
            <a:round/>
          </a:ln>
          <a:effectLst/>
        </p:spPr>
        <p:txBody>
          <a:bodyPr wrap="none" anchor="ctr"/>
          <a:lstStyle/>
          <a:p>
            <a:endParaRPr lang="en-US"/>
          </a:p>
        </p:txBody>
      </p:sp>
      <p:sp>
        <p:nvSpPr>
          <p:cNvPr id="17" name="Line 15"/>
          <p:cNvSpPr>
            <a:spLocks noChangeShapeType="1"/>
          </p:cNvSpPr>
          <p:nvPr/>
        </p:nvSpPr>
        <p:spPr bwMode="auto">
          <a:xfrm>
            <a:off x="6019800" y="5715000"/>
            <a:ext cx="381000" cy="381000"/>
          </a:xfrm>
          <a:prstGeom prst="line">
            <a:avLst/>
          </a:prstGeom>
          <a:noFill/>
          <a:ln w="9525">
            <a:solidFill>
              <a:schemeClr val="tx1"/>
            </a:solidFill>
            <a:prstDash val="dash"/>
            <a:round/>
          </a:ln>
          <a:effectLst/>
        </p:spPr>
        <p:txBody>
          <a:bodyPr wrap="none" anchor="ctr"/>
          <a:lstStyle/>
          <a:p>
            <a:endParaRPr lang="en-US"/>
          </a:p>
        </p:txBody>
      </p:sp>
      <p:sp>
        <p:nvSpPr>
          <p:cNvPr id="18" name="Line 16"/>
          <p:cNvSpPr>
            <a:spLocks noChangeShapeType="1"/>
          </p:cNvSpPr>
          <p:nvPr/>
        </p:nvSpPr>
        <p:spPr bwMode="auto">
          <a:xfrm flipV="1">
            <a:off x="7315200" y="5715000"/>
            <a:ext cx="381000" cy="381000"/>
          </a:xfrm>
          <a:prstGeom prst="line">
            <a:avLst/>
          </a:prstGeom>
          <a:noFill/>
          <a:ln w="9525">
            <a:solidFill>
              <a:schemeClr val="tx1"/>
            </a:solidFill>
            <a:round/>
          </a:ln>
          <a:effectLst/>
        </p:spPr>
        <p:txBody>
          <a:bodyPr wrap="none" anchor="ctr"/>
          <a:lstStyle/>
          <a:p>
            <a:endParaRPr lang="en-US"/>
          </a:p>
        </p:txBody>
      </p:sp>
      <p:sp>
        <p:nvSpPr>
          <p:cNvPr id="19" name="Rectangle 17"/>
          <p:cNvSpPr>
            <a:spLocks noChangeArrowheads="1"/>
          </p:cNvSpPr>
          <p:nvPr/>
        </p:nvSpPr>
        <p:spPr bwMode="auto">
          <a:xfrm>
            <a:off x="7696200" y="5334000"/>
            <a:ext cx="381000" cy="381000"/>
          </a:xfrm>
          <a:prstGeom prst="rect">
            <a:avLst/>
          </a:prstGeom>
          <a:noFill/>
          <a:ln w="9525">
            <a:solidFill>
              <a:schemeClr val="tx1"/>
            </a:solidFill>
            <a:miter lim="800000"/>
          </a:ln>
          <a:effectLst/>
        </p:spPr>
        <p:txBody>
          <a:bodyPr wrap="none" anchor="ctr"/>
          <a:lstStyle/>
          <a:p>
            <a:pPr algn="ctr" eaLnBrk="0" hangingPunct="0"/>
            <a:r>
              <a:rPr lang="en-US"/>
              <a:t>9</a:t>
            </a:r>
            <a:endParaRPr lang="en-US"/>
          </a:p>
        </p:txBody>
      </p:sp>
      <p:sp>
        <p:nvSpPr>
          <p:cNvPr id="20" name="Rectangle 18"/>
          <p:cNvSpPr>
            <a:spLocks noChangeArrowheads="1"/>
          </p:cNvSpPr>
          <p:nvPr/>
        </p:nvSpPr>
        <p:spPr bwMode="auto">
          <a:xfrm>
            <a:off x="6705600" y="4572000"/>
            <a:ext cx="381000" cy="381000"/>
          </a:xfrm>
          <a:prstGeom prst="rect">
            <a:avLst/>
          </a:prstGeom>
          <a:noFill/>
          <a:ln w="9525">
            <a:solidFill>
              <a:schemeClr val="tx1"/>
            </a:solidFill>
            <a:miter lim="800000"/>
          </a:ln>
          <a:effectLst/>
        </p:spPr>
        <p:txBody>
          <a:bodyPr wrap="none" anchor="ctr"/>
          <a:lstStyle/>
          <a:p>
            <a:pPr algn="ctr" eaLnBrk="0" hangingPunct="0"/>
            <a:r>
              <a:rPr lang="en-US"/>
              <a:t>7</a:t>
            </a:r>
            <a:endParaRPr lang="en-US"/>
          </a:p>
        </p:txBody>
      </p:sp>
      <p:sp>
        <p:nvSpPr>
          <p:cNvPr id="21" name="Rectangle 19"/>
          <p:cNvSpPr>
            <a:spLocks noChangeArrowheads="1"/>
          </p:cNvSpPr>
          <p:nvPr/>
        </p:nvSpPr>
        <p:spPr bwMode="auto">
          <a:xfrm>
            <a:off x="5638800" y="5334000"/>
            <a:ext cx="381000" cy="381000"/>
          </a:xfrm>
          <a:prstGeom prst="rect">
            <a:avLst/>
          </a:prstGeom>
          <a:noFill/>
          <a:ln w="9525">
            <a:solidFill>
              <a:schemeClr val="tx1"/>
            </a:solidFill>
            <a:prstDash val="dash"/>
            <a:miter lim="800000"/>
          </a:ln>
          <a:effectLst/>
        </p:spPr>
        <p:txBody>
          <a:bodyPr wrap="none" anchor="ctr"/>
          <a:lstStyle/>
          <a:p>
            <a:pPr algn="ctr" eaLnBrk="0" hangingPunct="0"/>
            <a:r>
              <a:rPr lang="en-US"/>
              <a:t>5</a:t>
            </a:r>
            <a:endParaRPr lang="en-US"/>
          </a:p>
        </p:txBody>
      </p:sp>
      <p:sp>
        <p:nvSpPr>
          <p:cNvPr id="22" name="Rectangle 20"/>
          <p:cNvSpPr>
            <a:spLocks noChangeArrowheads="1"/>
          </p:cNvSpPr>
          <p:nvPr/>
        </p:nvSpPr>
        <p:spPr bwMode="auto">
          <a:xfrm>
            <a:off x="6400800" y="6096000"/>
            <a:ext cx="381000" cy="381000"/>
          </a:xfrm>
          <a:prstGeom prst="rect">
            <a:avLst/>
          </a:prstGeom>
          <a:noFill/>
          <a:ln w="9525">
            <a:solidFill>
              <a:schemeClr val="tx1"/>
            </a:solidFill>
            <a:miter lim="800000"/>
          </a:ln>
          <a:effectLst/>
        </p:spPr>
        <p:txBody>
          <a:bodyPr wrap="none" anchor="ctr"/>
          <a:lstStyle/>
          <a:p>
            <a:pPr algn="ctr" eaLnBrk="0" hangingPunct="0"/>
            <a:r>
              <a:rPr lang="en-US"/>
              <a:t>6</a:t>
            </a:r>
            <a:endParaRPr lang="en-US"/>
          </a:p>
        </p:txBody>
      </p:sp>
      <p:sp>
        <p:nvSpPr>
          <p:cNvPr id="23" name="Rectangle 21"/>
          <p:cNvSpPr>
            <a:spLocks noChangeArrowheads="1"/>
          </p:cNvSpPr>
          <p:nvPr/>
        </p:nvSpPr>
        <p:spPr bwMode="auto">
          <a:xfrm>
            <a:off x="6934200" y="6096000"/>
            <a:ext cx="381000" cy="381000"/>
          </a:xfrm>
          <a:prstGeom prst="rect">
            <a:avLst/>
          </a:prstGeom>
          <a:noFill/>
          <a:ln w="9525">
            <a:solidFill>
              <a:schemeClr val="tx1"/>
            </a:solidFill>
            <a:miter lim="800000"/>
          </a:ln>
          <a:effectLst/>
        </p:spPr>
        <p:txBody>
          <a:bodyPr wrap="none" anchor="ctr"/>
          <a:lstStyle/>
          <a:p>
            <a:pPr algn="ctr" eaLnBrk="0" hangingPunct="0"/>
            <a:r>
              <a:rPr lang="en-US"/>
              <a:t>8</a:t>
            </a:r>
            <a:endParaRPr lang="en-US"/>
          </a:p>
        </p:txBody>
      </p:sp>
      <p:sp>
        <p:nvSpPr>
          <p:cNvPr id="24" name="Rectangle 22"/>
          <p:cNvSpPr>
            <a:spLocks noChangeArrowheads="1"/>
          </p:cNvSpPr>
          <p:nvPr/>
        </p:nvSpPr>
        <p:spPr bwMode="auto">
          <a:xfrm>
            <a:off x="8534400" y="6096000"/>
            <a:ext cx="381000" cy="381000"/>
          </a:xfrm>
          <a:prstGeom prst="rect">
            <a:avLst/>
          </a:prstGeom>
          <a:noFill/>
          <a:ln w="9525">
            <a:solidFill>
              <a:schemeClr val="tx1"/>
            </a:solidFill>
            <a:miter lim="800000"/>
          </a:ln>
          <a:effectLst/>
        </p:spPr>
        <p:txBody>
          <a:bodyPr wrap="none" anchor="ctr"/>
          <a:lstStyle/>
          <a:p>
            <a:pPr algn="ctr" eaLnBrk="0" hangingPunct="0"/>
            <a:r>
              <a:rPr lang="en-US"/>
              <a:t>10</a:t>
            </a:r>
            <a:endParaRPr lang="en-US"/>
          </a:p>
        </p:txBody>
      </p:sp>
      <p:sp>
        <p:nvSpPr>
          <p:cNvPr id="25" name="Line 23"/>
          <p:cNvSpPr>
            <a:spLocks noChangeShapeType="1"/>
          </p:cNvSpPr>
          <p:nvPr/>
        </p:nvSpPr>
        <p:spPr bwMode="auto">
          <a:xfrm>
            <a:off x="8077200" y="5715000"/>
            <a:ext cx="457200" cy="381000"/>
          </a:xfrm>
          <a:prstGeom prst="line">
            <a:avLst/>
          </a:prstGeom>
          <a:noFill/>
          <a:ln w="9525">
            <a:solidFill>
              <a:schemeClr val="tx1"/>
            </a:solidFill>
            <a:round/>
          </a:ln>
          <a:effectLst/>
        </p:spPr>
        <p:txBody>
          <a:bodyPr wrap="none" anchor="ctr">
            <a:spAutoFit/>
          </a:bodyPr>
          <a:lstStyle/>
          <a:p>
            <a:endParaRPr lang="en-US"/>
          </a:p>
        </p:txBody>
      </p:sp>
      <p:sp>
        <p:nvSpPr>
          <p:cNvPr id="26" name="Line 24"/>
          <p:cNvSpPr>
            <a:spLocks noChangeShapeType="1"/>
          </p:cNvSpPr>
          <p:nvPr/>
        </p:nvSpPr>
        <p:spPr bwMode="auto">
          <a:xfrm flipH="1">
            <a:off x="6629400" y="4953000"/>
            <a:ext cx="228600" cy="1143000"/>
          </a:xfrm>
          <a:prstGeom prst="line">
            <a:avLst/>
          </a:prstGeom>
          <a:noFill/>
          <a:ln w="9525">
            <a:solidFill>
              <a:schemeClr val="tx1"/>
            </a:solidFill>
            <a:round/>
          </a:ln>
          <a:effectLst/>
        </p:spPr>
        <p:txBody>
          <a:bodyPr wrap="none" anchor="ctr">
            <a:spAutoFit/>
          </a:bodyPr>
          <a:lstStyle/>
          <a:p>
            <a:endParaRPr lang="en-US"/>
          </a:p>
        </p:txBody>
      </p:sp>
      <p:sp>
        <p:nvSpPr>
          <p:cNvPr id="27" name="Rectangle 25"/>
          <p:cNvSpPr>
            <a:spLocks noChangeArrowheads="1"/>
          </p:cNvSpPr>
          <p:nvPr/>
        </p:nvSpPr>
        <p:spPr bwMode="auto">
          <a:xfrm>
            <a:off x="1066800" y="4343400"/>
            <a:ext cx="381000" cy="381000"/>
          </a:xfrm>
          <a:prstGeom prst="rect">
            <a:avLst/>
          </a:prstGeom>
          <a:solidFill>
            <a:srgbClr val="DDDDDD"/>
          </a:solidFill>
          <a:ln w="9525">
            <a:solidFill>
              <a:schemeClr val="tx1"/>
            </a:solidFill>
            <a:miter lim="800000"/>
          </a:ln>
          <a:effectLst/>
        </p:spPr>
        <p:txBody>
          <a:bodyPr wrap="none" anchor="ctr"/>
          <a:lstStyle/>
          <a:p>
            <a:pPr algn="ctr" eaLnBrk="0" hangingPunct="0"/>
            <a:endParaRPr lang="en-US"/>
          </a:p>
        </p:txBody>
      </p:sp>
      <p:sp>
        <p:nvSpPr>
          <p:cNvPr id="28" name="Rectangle 26"/>
          <p:cNvSpPr>
            <a:spLocks noChangeArrowheads="1"/>
          </p:cNvSpPr>
          <p:nvPr/>
        </p:nvSpPr>
        <p:spPr bwMode="auto">
          <a:xfrm>
            <a:off x="457200" y="5334000"/>
            <a:ext cx="381000" cy="381000"/>
          </a:xfrm>
          <a:prstGeom prst="rect">
            <a:avLst/>
          </a:prstGeom>
          <a:solidFill>
            <a:srgbClr val="DDDDDD"/>
          </a:solidFill>
          <a:ln w="9525">
            <a:solidFill>
              <a:schemeClr val="tx1"/>
            </a:solidFill>
            <a:miter lim="800000"/>
          </a:ln>
          <a:effectLst/>
        </p:spPr>
        <p:txBody>
          <a:bodyPr wrap="none" anchor="ctr"/>
          <a:lstStyle/>
          <a:p>
            <a:pPr algn="ctr" eaLnBrk="0" hangingPunct="0"/>
            <a:endParaRPr lang="en-US"/>
          </a:p>
        </p:txBody>
      </p:sp>
      <p:sp>
        <p:nvSpPr>
          <p:cNvPr id="29" name="Rectangle 27"/>
          <p:cNvSpPr>
            <a:spLocks noChangeArrowheads="1"/>
          </p:cNvSpPr>
          <p:nvPr/>
        </p:nvSpPr>
        <p:spPr bwMode="auto">
          <a:xfrm>
            <a:off x="4876800" y="4953000"/>
            <a:ext cx="381000" cy="381000"/>
          </a:xfrm>
          <a:prstGeom prst="rect">
            <a:avLst/>
          </a:prstGeom>
          <a:solidFill>
            <a:srgbClr val="DDDDDD"/>
          </a:solidFill>
          <a:ln w="9525">
            <a:solidFill>
              <a:schemeClr val="tx1"/>
            </a:solidFill>
            <a:miter lim="800000"/>
          </a:ln>
          <a:effectLst/>
        </p:spPr>
        <p:txBody>
          <a:bodyPr wrap="none" anchor="ctr"/>
          <a:lstStyle/>
          <a:p>
            <a:pPr algn="ctr" eaLnBrk="0" hangingPunct="0"/>
            <a:endParaRPr lang="en-US"/>
          </a:p>
        </p:txBody>
      </p:sp>
      <p:sp>
        <p:nvSpPr>
          <p:cNvPr id="30" name="Rectangle 28"/>
          <p:cNvSpPr>
            <a:spLocks noChangeArrowheads="1"/>
          </p:cNvSpPr>
          <p:nvPr/>
        </p:nvSpPr>
        <p:spPr bwMode="auto">
          <a:xfrm>
            <a:off x="5715000" y="3962400"/>
            <a:ext cx="381000" cy="381000"/>
          </a:xfrm>
          <a:prstGeom prst="rect">
            <a:avLst/>
          </a:prstGeom>
          <a:solidFill>
            <a:srgbClr val="DDDDDD"/>
          </a:solidFill>
          <a:ln w="9525">
            <a:solidFill>
              <a:schemeClr val="tx1"/>
            </a:solidFill>
            <a:miter lim="800000"/>
          </a:ln>
          <a:effectLst/>
        </p:spPr>
        <p:txBody>
          <a:bodyPr wrap="none" anchor="ctr"/>
          <a:lstStyle/>
          <a:p>
            <a:pPr algn="ctr" eaLnBrk="0" hangingPunct="0"/>
            <a:endParaRPr lang="en-US"/>
          </a:p>
        </p:txBody>
      </p:sp>
      <p:sp>
        <p:nvSpPr>
          <p:cNvPr id="31" name="Rectangle 29"/>
          <p:cNvSpPr>
            <a:spLocks noChangeArrowheads="1"/>
          </p:cNvSpPr>
          <p:nvPr/>
        </p:nvSpPr>
        <p:spPr bwMode="auto">
          <a:xfrm>
            <a:off x="381000" y="4876800"/>
            <a:ext cx="946150" cy="457200"/>
          </a:xfrm>
          <a:prstGeom prst="rect">
            <a:avLst/>
          </a:prstGeom>
          <a:noFill/>
          <a:ln w="9525">
            <a:noFill/>
            <a:miter lim="800000"/>
          </a:ln>
          <a:effectLst/>
        </p:spPr>
        <p:txBody>
          <a:bodyPr wrap="none">
            <a:spAutoFit/>
          </a:bodyPr>
          <a:lstStyle/>
          <a:p>
            <a:pPr eaLnBrk="0" hangingPunct="0">
              <a:spcBef>
                <a:spcPct val="50000"/>
              </a:spcBef>
            </a:pPr>
            <a:r>
              <a:rPr lang="en-US"/>
              <a:t>cursor</a:t>
            </a:r>
            <a:endParaRPr lang="en-US"/>
          </a:p>
        </p:txBody>
      </p:sp>
      <p:sp>
        <p:nvSpPr>
          <p:cNvPr id="32" name="Rectangle 30"/>
          <p:cNvSpPr>
            <a:spLocks noChangeArrowheads="1"/>
          </p:cNvSpPr>
          <p:nvPr/>
        </p:nvSpPr>
        <p:spPr bwMode="auto">
          <a:xfrm>
            <a:off x="4495800" y="5410200"/>
            <a:ext cx="946150" cy="457200"/>
          </a:xfrm>
          <a:prstGeom prst="rect">
            <a:avLst/>
          </a:prstGeom>
          <a:noFill/>
          <a:ln w="9525">
            <a:noFill/>
            <a:miter lim="800000"/>
          </a:ln>
          <a:effectLst/>
        </p:spPr>
        <p:txBody>
          <a:bodyPr wrap="none">
            <a:spAutoFit/>
          </a:bodyPr>
          <a:lstStyle/>
          <a:p>
            <a:pPr eaLnBrk="0" hangingPunct="0">
              <a:spcBef>
                <a:spcPct val="50000"/>
              </a:spcBef>
            </a:pPr>
            <a:r>
              <a:rPr lang="en-US"/>
              <a:t>cursor</a:t>
            </a:r>
            <a:endParaRPr lang="en-US"/>
          </a:p>
        </p:txBody>
      </p:sp>
      <p:sp>
        <p:nvSpPr>
          <p:cNvPr id="33" name="Rectangle 31"/>
          <p:cNvSpPr>
            <a:spLocks noChangeArrowheads="1"/>
          </p:cNvSpPr>
          <p:nvPr/>
        </p:nvSpPr>
        <p:spPr bwMode="auto">
          <a:xfrm>
            <a:off x="4876800" y="4114800"/>
            <a:ext cx="944563" cy="457200"/>
          </a:xfrm>
          <a:prstGeom prst="rect">
            <a:avLst/>
          </a:prstGeom>
          <a:noFill/>
          <a:ln w="9525">
            <a:noFill/>
            <a:miter lim="800000"/>
          </a:ln>
          <a:effectLst/>
        </p:spPr>
        <p:txBody>
          <a:bodyPr wrap="none">
            <a:spAutoFit/>
          </a:bodyPr>
          <a:lstStyle/>
          <a:p>
            <a:pPr eaLnBrk="0" hangingPunct="0">
              <a:spcBef>
                <a:spcPct val="50000"/>
              </a:spcBef>
            </a:pPr>
            <a:r>
              <a:rPr lang="en-US"/>
              <a:t>parent</a:t>
            </a:r>
            <a:endParaRPr lang="en-US"/>
          </a:p>
        </p:txBody>
      </p:sp>
      <p:sp>
        <p:nvSpPr>
          <p:cNvPr id="34" name="Rectangle 32"/>
          <p:cNvSpPr>
            <a:spLocks noChangeArrowheads="1"/>
          </p:cNvSpPr>
          <p:nvPr/>
        </p:nvSpPr>
        <p:spPr bwMode="auto">
          <a:xfrm>
            <a:off x="381000" y="3733800"/>
            <a:ext cx="944563" cy="457200"/>
          </a:xfrm>
          <a:prstGeom prst="rect">
            <a:avLst/>
          </a:prstGeom>
          <a:noFill/>
          <a:ln w="9525">
            <a:noFill/>
            <a:miter lim="800000"/>
          </a:ln>
          <a:effectLst/>
        </p:spPr>
        <p:txBody>
          <a:bodyPr wrap="none">
            <a:spAutoFit/>
          </a:bodyPr>
          <a:lstStyle/>
          <a:p>
            <a:pPr eaLnBrk="0" hangingPunct="0">
              <a:spcBef>
                <a:spcPct val="50000"/>
              </a:spcBef>
            </a:pPr>
            <a:r>
              <a:rPr lang="en-US"/>
              <a:t>parent</a:t>
            </a:r>
            <a:endParaRPr lang="en-US"/>
          </a:p>
        </p:txBody>
      </p:sp>
      <p:sp>
        <p:nvSpPr>
          <p:cNvPr id="35" name="Line 33"/>
          <p:cNvSpPr>
            <a:spLocks noChangeShapeType="1"/>
          </p:cNvSpPr>
          <p:nvPr/>
        </p:nvSpPr>
        <p:spPr bwMode="auto">
          <a:xfrm>
            <a:off x="1219200" y="4495800"/>
            <a:ext cx="1143000" cy="228600"/>
          </a:xfrm>
          <a:prstGeom prst="line">
            <a:avLst/>
          </a:prstGeom>
          <a:noFill/>
          <a:ln w="9525">
            <a:solidFill>
              <a:schemeClr val="tx1"/>
            </a:solidFill>
            <a:round/>
            <a:tailEnd type="triangle" w="med" len="med"/>
          </a:ln>
          <a:effectLst/>
        </p:spPr>
        <p:txBody>
          <a:bodyPr anchor="ctr">
            <a:spAutoFit/>
          </a:bodyPr>
          <a:lstStyle/>
          <a:p>
            <a:endParaRPr lang="en-US"/>
          </a:p>
        </p:txBody>
      </p:sp>
      <p:sp>
        <p:nvSpPr>
          <p:cNvPr id="36" name="Line 34"/>
          <p:cNvSpPr>
            <a:spLocks noChangeShapeType="1"/>
          </p:cNvSpPr>
          <p:nvPr/>
        </p:nvSpPr>
        <p:spPr bwMode="auto">
          <a:xfrm>
            <a:off x="685800" y="5486400"/>
            <a:ext cx="609600" cy="0"/>
          </a:xfrm>
          <a:prstGeom prst="line">
            <a:avLst/>
          </a:prstGeom>
          <a:noFill/>
          <a:ln w="9525">
            <a:solidFill>
              <a:schemeClr val="tx1"/>
            </a:solidFill>
            <a:round/>
            <a:tailEnd type="triangle" w="med" len="med"/>
          </a:ln>
          <a:effectLst/>
        </p:spPr>
        <p:txBody>
          <a:bodyPr wrap="none" anchor="ctr">
            <a:spAutoFit/>
          </a:bodyPr>
          <a:lstStyle/>
          <a:p>
            <a:endParaRPr lang="en-US"/>
          </a:p>
        </p:txBody>
      </p:sp>
      <p:sp>
        <p:nvSpPr>
          <p:cNvPr id="37" name="Line 35"/>
          <p:cNvSpPr>
            <a:spLocks noChangeShapeType="1"/>
          </p:cNvSpPr>
          <p:nvPr/>
        </p:nvSpPr>
        <p:spPr bwMode="auto">
          <a:xfrm>
            <a:off x="6019800" y="4114800"/>
            <a:ext cx="762000" cy="533400"/>
          </a:xfrm>
          <a:prstGeom prst="line">
            <a:avLst/>
          </a:prstGeom>
          <a:noFill/>
          <a:ln w="9525">
            <a:solidFill>
              <a:schemeClr val="tx1"/>
            </a:solidFill>
            <a:round/>
            <a:tailEnd type="triangle" w="med" len="med"/>
          </a:ln>
          <a:effectLst/>
        </p:spPr>
        <p:txBody>
          <a:bodyPr anchor="ctr">
            <a:spAutoFit/>
          </a:bodyPr>
          <a:lstStyle/>
          <a:p>
            <a:endParaRPr lang="en-US"/>
          </a:p>
        </p:txBody>
      </p:sp>
      <p:sp>
        <p:nvSpPr>
          <p:cNvPr id="38" name="Line 36"/>
          <p:cNvSpPr>
            <a:spLocks noChangeShapeType="1"/>
          </p:cNvSpPr>
          <p:nvPr/>
        </p:nvSpPr>
        <p:spPr bwMode="auto">
          <a:xfrm>
            <a:off x="5105400" y="5181600"/>
            <a:ext cx="457200" cy="228600"/>
          </a:xfrm>
          <a:prstGeom prst="line">
            <a:avLst/>
          </a:prstGeom>
          <a:noFill/>
          <a:ln w="9525">
            <a:solidFill>
              <a:schemeClr val="tx1"/>
            </a:solidFill>
            <a:round/>
            <a:tailEnd type="triangle" w="med" len="me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r>
              <a:rPr lang="en-US" sz="3100" dirty="0" smtClean="0"/>
              <a:t>As </a:t>
            </a:r>
            <a:r>
              <a:rPr lang="en-US" sz="3100" dirty="0"/>
              <a:t>tree cannot have a simple circuit, a tree cannot contain multiple edges or </a:t>
            </a:r>
            <a:r>
              <a:rPr lang="en-US" sz="3100" dirty="0" smtClean="0"/>
              <a:t>loops. Therefore </a:t>
            </a:r>
            <a:r>
              <a:rPr lang="en-US" sz="3100" dirty="0"/>
              <a:t>any tree must be a simple graph</a:t>
            </a:r>
            <a:r>
              <a:rPr lang="en-US" sz="3100" dirty="0" smtClean="0"/>
              <a:t>.</a:t>
            </a:r>
            <a:endParaRPr lang="en-US" sz="31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G1 and G2 are trees</a:t>
            </a:r>
            <a:endParaRPr lang="en-US" dirty="0" smtClean="0"/>
          </a:p>
          <a:p>
            <a:r>
              <a:rPr lang="en-US" dirty="0" smtClean="0"/>
              <a:t>G3 have circuit, no tree.</a:t>
            </a:r>
            <a:endParaRPr lang="en-US" dirty="0" smtClean="0"/>
          </a:p>
          <a:p>
            <a:r>
              <a:rPr lang="en-US" dirty="0" smtClean="0"/>
              <a:t>G4 is not connected graph</a:t>
            </a:r>
            <a:endParaRPr lang="en-US" dirty="0"/>
          </a:p>
        </p:txBody>
      </p:sp>
      <p:pic>
        <p:nvPicPr>
          <p:cNvPr id="1026" name="Picture 2"/>
          <p:cNvPicPr>
            <a:picLocks noChangeAspect="1" noChangeArrowheads="1"/>
          </p:cNvPicPr>
          <p:nvPr/>
        </p:nvPicPr>
        <p:blipFill>
          <a:blip r:embed="rId1" cstate="print"/>
          <a:srcRect/>
          <a:stretch>
            <a:fillRect/>
          </a:stretch>
        </p:blipFill>
        <p:spPr bwMode="auto">
          <a:xfrm>
            <a:off x="838200" y="1371600"/>
            <a:ext cx="7086600" cy="3152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anim calcmode="lin" valueType="num">
                                      <p:cBhvr additive="base">
                                        <p:cTn id="2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anim calcmode="lin" valueType="num">
                                      <p:cBhvr additive="base">
                                        <p:cTn id="3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 of BST</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r>
              <a:rPr lang="en-US" i="1" dirty="0"/>
              <a:t>n</a:t>
            </a:r>
            <a:r>
              <a:rPr lang="en-US" dirty="0"/>
              <a:t>-node BST: Worst case depth: </a:t>
            </a:r>
            <a:r>
              <a:rPr lang="en-US" i="1" dirty="0"/>
              <a:t>n-1</a:t>
            </a:r>
            <a:r>
              <a:rPr lang="en-US" dirty="0"/>
              <a:t>.</a:t>
            </a:r>
            <a:endParaRPr lang="en-US" dirty="0"/>
          </a:p>
          <a:p>
            <a:pPr algn="just"/>
            <a:r>
              <a:rPr lang="en-US" dirty="0">
                <a:solidFill>
                  <a:srgbClr val="FF0000"/>
                </a:solidFill>
              </a:rPr>
              <a:t>Claim:</a:t>
            </a:r>
            <a:r>
              <a:rPr lang="en-US" dirty="0"/>
              <a:t> The maximum number of nodes in a binary tree of height </a:t>
            </a:r>
            <a:r>
              <a:rPr lang="en-US" i="1" dirty="0"/>
              <a:t>h</a:t>
            </a:r>
            <a:r>
              <a:rPr lang="en-US" dirty="0"/>
              <a:t> is 2</a:t>
            </a:r>
            <a:r>
              <a:rPr lang="en-US" i="1" baseline="30000" dirty="0"/>
              <a:t>h</a:t>
            </a:r>
            <a:r>
              <a:rPr lang="en-US" baseline="30000" dirty="0"/>
              <a:t>+1</a:t>
            </a:r>
            <a:r>
              <a:rPr lang="en-US" dirty="0"/>
              <a:t> </a:t>
            </a:r>
            <a:r>
              <a:rPr lang="en-US" dirty="0">
                <a:latin typeface="Times New Roman" panose="02020603050405020304"/>
              </a:rPr>
              <a:t>–</a:t>
            </a:r>
            <a:r>
              <a:rPr lang="en-US" dirty="0"/>
              <a:t> 1.</a:t>
            </a:r>
            <a:endParaRPr lang="en-US" dirty="0"/>
          </a:p>
          <a:p>
            <a:pPr algn="just">
              <a:buFont typeface="Wingdings" panose="05000000000000000000" pitchFamily="2" charset="2"/>
              <a:buNone/>
            </a:pPr>
            <a:r>
              <a:rPr lang="en-US" dirty="0"/>
              <a:t>	</a:t>
            </a:r>
            <a:r>
              <a:rPr lang="en-US" dirty="0">
                <a:solidFill>
                  <a:srgbClr val="FF0000"/>
                </a:solidFill>
              </a:rPr>
              <a:t>Proof:</a:t>
            </a:r>
            <a:r>
              <a:rPr lang="en-US" dirty="0"/>
              <a:t> The proof is by induction on </a:t>
            </a:r>
            <a:r>
              <a:rPr lang="en-US" i="1" dirty="0"/>
              <a:t>h</a:t>
            </a:r>
            <a:r>
              <a:rPr lang="en-US" dirty="0"/>
              <a:t>.  For </a:t>
            </a:r>
            <a:r>
              <a:rPr lang="en-US" i="1" dirty="0"/>
              <a:t>h</a:t>
            </a:r>
            <a:r>
              <a:rPr lang="en-US" dirty="0"/>
              <a:t> = 0, the tree has one node, which is equal to 2</a:t>
            </a:r>
            <a:r>
              <a:rPr lang="en-US" baseline="30000" dirty="0"/>
              <a:t>0+1</a:t>
            </a:r>
            <a:r>
              <a:rPr lang="en-US" dirty="0"/>
              <a:t> </a:t>
            </a:r>
            <a:r>
              <a:rPr lang="en-US" dirty="0">
                <a:latin typeface="Times New Roman" panose="02020603050405020304"/>
              </a:rPr>
              <a:t>–</a:t>
            </a:r>
            <a:r>
              <a:rPr lang="en-US" dirty="0"/>
              <a:t> 1.</a:t>
            </a:r>
            <a:endParaRPr lang="en-US" dirty="0"/>
          </a:p>
          <a:p>
            <a:pPr algn="just">
              <a:buFont typeface="Wingdings" panose="05000000000000000000" pitchFamily="2" charset="2"/>
              <a:buNone/>
            </a:pPr>
            <a:r>
              <a:rPr lang="en-US" dirty="0"/>
              <a:t>	Suppose the claim is true for any tree of height </a:t>
            </a:r>
            <a:r>
              <a:rPr lang="en-US" i="1" dirty="0"/>
              <a:t>h</a:t>
            </a:r>
            <a:r>
              <a:rPr lang="en-US" dirty="0"/>
              <a:t>.  Any tree of height </a:t>
            </a:r>
            <a:r>
              <a:rPr lang="en-US" i="1" dirty="0"/>
              <a:t>h</a:t>
            </a:r>
            <a:r>
              <a:rPr lang="en-US" dirty="0"/>
              <a:t>+1 has at most two </a:t>
            </a:r>
            <a:r>
              <a:rPr lang="en-US" dirty="0" err="1"/>
              <a:t>subtrees</a:t>
            </a:r>
            <a:r>
              <a:rPr lang="en-US" dirty="0"/>
              <a:t> of height </a:t>
            </a:r>
            <a:r>
              <a:rPr lang="en-US" i="1" dirty="0"/>
              <a:t>h</a:t>
            </a:r>
            <a:r>
              <a:rPr lang="en-US" dirty="0"/>
              <a:t>.  By the induction hypothesis, this tree has at most 2</a:t>
            </a:r>
            <a:r>
              <a:rPr lang="en-US" dirty="0">
                <a:sym typeface="Symbol" panose="05050102010706020507" pitchFamily="18" charset="2"/>
              </a:rPr>
              <a:t> </a:t>
            </a:r>
            <a:r>
              <a:rPr lang="en-US" dirty="0"/>
              <a:t>(2</a:t>
            </a:r>
            <a:r>
              <a:rPr lang="en-US" i="1" baseline="30000" dirty="0"/>
              <a:t>h</a:t>
            </a:r>
            <a:r>
              <a:rPr lang="en-US" baseline="30000" dirty="0"/>
              <a:t>+1</a:t>
            </a:r>
            <a:r>
              <a:rPr lang="en-US" dirty="0"/>
              <a:t> </a:t>
            </a:r>
            <a:r>
              <a:rPr lang="en-US" dirty="0">
                <a:latin typeface="Times New Roman" panose="02020603050405020304"/>
              </a:rPr>
              <a:t>–</a:t>
            </a:r>
            <a:r>
              <a:rPr lang="en-US" dirty="0"/>
              <a:t> 1)+1 = 2</a:t>
            </a:r>
            <a:r>
              <a:rPr lang="en-US" i="1" baseline="30000" dirty="0"/>
              <a:t>h</a:t>
            </a:r>
            <a:r>
              <a:rPr lang="en-US" baseline="30000" dirty="0"/>
              <a:t>+2</a:t>
            </a:r>
            <a:r>
              <a:rPr lang="en-US" dirty="0"/>
              <a:t> </a:t>
            </a:r>
            <a:r>
              <a:rPr lang="en-US" dirty="0">
                <a:latin typeface="Times New Roman" panose="02020603050405020304"/>
              </a:rPr>
              <a:t>–</a:t>
            </a:r>
            <a:r>
              <a:rPr lang="en-US" dirty="0"/>
              <a:t> 1.</a:t>
            </a:r>
            <a:endParaRPr lang="en-US" dirty="0"/>
          </a:p>
          <a:p>
            <a:pPr algn="just"/>
            <a:r>
              <a:rPr lang="en-US" dirty="0" smtClean="0"/>
              <a:t>If we have a BST of </a:t>
            </a:r>
            <a:r>
              <a:rPr lang="en-US" i="1" dirty="0" smtClean="0"/>
              <a:t>n</a:t>
            </a:r>
            <a:r>
              <a:rPr lang="en-US" dirty="0" smtClean="0"/>
              <a:t> nodes and height </a:t>
            </a:r>
            <a:r>
              <a:rPr lang="en-US" i="1" dirty="0" smtClean="0"/>
              <a:t>h</a:t>
            </a:r>
            <a:r>
              <a:rPr lang="en-US" dirty="0" smtClean="0"/>
              <a:t>, then by the Claim,</a:t>
            </a:r>
            <a:endParaRPr lang="en-US" dirty="0" smtClean="0"/>
          </a:p>
          <a:p>
            <a:pPr algn="just">
              <a:buFont typeface="Wingdings" panose="05000000000000000000" pitchFamily="2" charset="2"/>
              <a:buNone/>
            </a:pPr>
            <a:r>
              <a:rPr lang="en-US" dirty="0" smtClean="0"/>
              <a:t>	</a:t>
            </a:r>
            <a:r>
              <a:rPr lang="en-US" i="1" dirty="0" smtClean="0"/>
              <a:t>n</a:t>
            </a:r>
            <a:r>
              <a:rPr lang="en-US" dirty="0" smtClean="0"/>
              <a:t> </a:t>
            </a:r>
            <a:r>
              <a:rPr lang="en-US" dirty="0" smtClean="0">
                <a:sym typeface="Symbol" panose="05050102010706020507" pitchFamily="18" charset="2"/>
              </a:rPr>
              <a:t></a:t>
            </a:r>
            <a:r>
              <a:rPr lang="en-US" dirty="0" smtClean="0"/>
              <a:t> 2</a:t>
            </a:r>
            <a:r>
              <a:rPr lang="en-US" i="1" baseline="30000" dirty="0" smtClean="0"/>
              <a:t>h</a:t>
            </a:r>
            <a:r>
              <a:rPr lang="en-US" baseline="30000" dirty="0" smtClean="0"/>
              <a:t>+1</a:t>
            </a:r>
            <a:r>
              <a:rPr lang="en-US" dirty="0" smtClean="0"/>
              <a:t> </a:t>
            </a:r>
            <a:r>
              <a:rPr lang="en-US" dirty="0" smtClean="0">
                <a:latin typeface="Times New Roman" panose="02020603050405020304"/>
              </a:rPr>
              <a:t>–</a:t>
            </a:r>
            <a:r>
              <a:rPr lang="en-US" dirty="0" smtClean="0"/>
              <a:t> 1. So, </a:t>
            </a:r>
            <a:r>
              <a:rPr lang="en-US" i="1" dirty="0" smtClean="0"/>
              <a:t>h</a:t>
            </a:r>
            <a:r>
              <a:rPr lang="en-US" dirty="0" smtClean="0"/>
              <a:t> </a:t>
            </a:r>
            <a:r>
              <a:rPr lang="en-US" dirty="0" smtClean="0">
                <a:sym typeface="Symbol" panose="05050102010706020507" pitchFamily="18" charset="2"/>
              </a:rPr>
              <a:t> log (</a:t>
            </a:r>
            <a:r>
              <a:rPr lang="en-US" i="1" dirty="0" smtClean="0">
                <a:sym typeface="Symbol" panose="05050102010706020507" pitchFamily="18" charset="2"/>
              </a:rPr>
              <a:t>n</a:t>
            </a:r>
            <a:r>
              <a:rPr lang="en-US" dirty="0" smtClean="0">
                <a:sym typeface="Symbol" panose="05050102010706020507" pitchFamily="18" charset="2"/>
              </a:rPr>
              <a:t>+1) </a:t>
            </a:r>
            <a:r>
              <a:rPr lang="en-US" dirty="0" smtClean="0">
                <a:latin typeface="Times New Roman" panose="02020603050405020304"/>
                <a:sym typeface="Symbol" panose="05050102010706020507" pitchFamily="18" charset="2"/>
              </a:rPr>
              <a:t>–</a:t>
            </a:r>
            <a:r>
              <a:rPr lang="en-US" dirty="0" smtClean="0">
                <a:sym typeface="Symbol" panose="05050102010706020507" pitchFamily="18" charset="2"/>
              </a:rPr>
              <a:t> 1.</a:t>
            </a:r>
            <a:endParaRPr lang="en-US" dirty="0" smtClean="0">
              <a:sym typeface="Symbol" panose="05050102010706020507" pitchFamily="18" charset="2"/>
            </a:endParaRPr>
          </a:p>
          <a:p>
            <a:pPr algn="just"/>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a:t>
            </a:r>
            <a:r>
              <a:rPr lang="en-US" i="1" dirty="0" smtClean="0"/>
              <a:t>panning tree</a:t>
            </a:r>
            <a:endParaRPr lang="en-US" dirty="0"/>
          </a:p>
        </p:txBody>
      </p:sp>
      <p:sp>
        <p:nvSpPr>
          <p:cNvPr id="3" name="Content Placeholder 2"/>
          <p:cNvSpPr>
            <a:spLocks noGrp="1"/>
          </p:cNvSpPr>
          <p:nvPr>
            <p:ph idx="1"/>
          </p:nvPr>
        </p:nvSpPr>
        <p:spPr/>
        <p:txBody>
          <a:bodyPr/>
          <a:lstStyle/>
          <a:p>
            <a:r>
              <a:rPr lang="en-US" dirty="0"/>
              <a:t>Let </a:t>
            </a:r>
            <a:r>
              <a:rPr lang="en-US" i="1" dirty="0"/>
              <a:t>G be a simple graph. A spanning tree of G is a </a:t>
            </a:r>
            <a:r>
              <a:rPr lang="en-US" i="1" dirty="0" err="1"/>
              <a:t>subgraph</a:t>
            </a:r>
            <a:r>
              <a:rPr lang="en-US" i="1" dirty="0"/>
              <a:t> of G that is a tree </a:t>
            </a:r>
            <a:r>
              <a:rPr lang="en-US" i="1" dirty="0" smtClean="0"/>
              <a:t>containing </a:t>
            </a:r>
            <a:r>
              <a:rPr lang="en-US" dirty="0" smtClean="0"/>
              <a:t>every </a:t>
            </a:r>
            <a:r>
              <a:rPr lang="en-US" dirty="0"/>
              <a:t>vertex of </a:t>
            </a:r>
            <a:r>
              <a:rPr lang="en-US" i="1" dirty="0"/>
              <a:t>G</a:t>
            </a:r>
            <a:r>
              <a:rPr lang="en-US" i="1" dirty="0" smtClean="0"/>
              <a:t>.</a:t>
            </a:r>
            <a:endParaRPr lang="en-US" i="1" dirty="0" smtClean="0"/>
          </a:p>
          <a:p>
            <a:r>
              <a:rPr lang="en-US" dirty="0"/>
              <a:t>A simple graph with a spanning tree must be connected, because there is a path in </a:t>
            </a:r>
            <a:r>
              <a:rPr lang="en-US" dirty="0" smtClean="0"/>
              <a:t>the spanning </a:t>
            </a:r>
            <a:r>
              <a:rPr lang="en-US" dirty="0"/>
              <a:t>tree between any two vertices. The converse is also true; that is, every </a:t>
            </a:r>
            <a:r>
              <a:rPr lang="en-US" dirty="0" smtClean="0"/>
              <a:t>connected simple </a:t>
            </a:r>
            <a:r>
              <a:rPr lang="en-US" dirty="0"/>
              <a:t>graph has a spanning tree.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126163"/>
          </a:xfrm>
        </p:spPr>
        <p:txBody>
          <a:bodyPr/>
          <a:lstStyle/>
          <a:p>
            <a:r>
              <a:rPr lang="en-US" dirty="0" smtClean="0"/>
              <a:t>Find </a:t>
            </a:r>
            <a:r>
              <a:rPr lang="en-US" dirty="0"/>
              <a:t>a spanning tree of the simple graph </a:t>
            </a:r>
            <a:r>
              <a:rPr lang="en-US" i="1" dirty="0" smtClean="0"/>
              <a:t>G</a:t>
            </a:r>
            <a:endParaRPr lang="en-US" i="1" dirty="0" smtClean="0"/>
          </a:p>
          <a:p>
            <a:endParaRPr lang="en-US" i="1" dirty="0" smtClean="0"/>
          </a:p>
          <a:p>
            <a:endParaRPr lang="en-US" i="1" dirty="0" smtClean="0"/>
          </a:p>
          <a:p>
            <a:r>
              <a:rPr lang="en-US" i="1" dirty="0" smtClean="0"/>
              <a:t>solution</a:t>
            </a:r>
            <a:endParaRPr lang="en-US" dirty="0"/>
          </a:p>
        </p:txBody>
      </p:sp>
      <p:pic>
        <p:nvPicPr>
          <p:cNvPr id="7170" name="Picture 2"/>
          <p:cNvPicPr>
            <a:picLocks noChangeAspect="1" noChangeArrowheads="1"/>
          </p:cNvPicPr>
          <p:nvPr/>
        </p:nvPicPr>
        <p:blipFill>
          <a:blip r:embed="rId1" cstate="print"/>
          <a:srcRect/>
          <a:stretch>
            <a:fillRect/>
          </a:stretch>
        </p:blipFill>
        <p:spPr bwMode="auto">
          <a:xfrm>
            <a:off x="2971800" y="381000"/>
            <a:ext cx="2556024" cy="1600200"/>
          </a:xfrm>
          <a:prstGeom prst="rect">
            <a:avLst/>
          </a:prstGeom>
          <a:noFill/>
          <a:ln w="9525">
            <a:noFill/>
            <a:miter lim="800000"/>
            <a:headEnd/>
            <a:tailEnd/>
          </a:ln>
        </p:spPr>
      </p:pic>
      <p:pic>
        <p:nvPicPr>
          <p:cNvPr id="7171" name="Picture 3"/>
          <p:cNvPicPr>
            <a:picLocks noChangeAspect="1" noChangeArrowheads="1"/>
          </p:cNvPicPr>
          <p:nvPr/>
        </p:nvPicPr>
        <p:blipFill>
          <a:blip r:embed="rId2" cstate="print"/>
          <a:srcRect/>
          <a:stretch>
            <a:fillRect/>
          </a:stretch>
        </p:blipFill>
        <p:spPr bwMode="auto">
          <a:xfrm>
            <a:off x="0" y="2209800"/>
            <a:ext cx="3133725" cy="1793715"/>
          </a:xfrm>
          <a:prstGeom prst="rect">
            <a:avLst/>
          </a:prstGeom>
          <a:noFill/>
          <a:ln w="9525">
            <a:noFill/>
            <a:miter lim="800000"/>
            <a:headEnd/>
            <a:tailEnd/>
          </a:ln>
        </p:spPr>
      </p:pic>
      <p:pic>
        <p:nvPicPr>
          <p:cNvPr id="7172" name="Picture 4"/>
          <p:cNvPicPr>
            <a:picLocks noChangeAspect="1" noChangeArrowheads="1"/>
          </p:cNvPicPr>
          <p:nvPr/>
        </p:nvPicPr>
        <p:blipFill>
          <a:blip r:embed="rId3" cstate="print"/>
          <a:srcRect/>
          <a:stretch>
            <a:fillRect/>
          </a:stretch>
        </p:blipFill>
        <p:spPr bwMode="auto">
          <a:xfrm>
            <a:off x="3276600" y="2133600"/>
            <a:ext cx="2510393" cy="1704975"/>
          </a:xfrm>
          <a:prstGeom prst="rect">
            <a:avLst/>
          </a:prstGeom>
          <a:noFill/>
          <a:ln w="9525">
            <a:noFill/>
            <a:miter lim="800000"/>
            <a:headEnd/>
            <a:tailEnd/>
          </a:ln>
        </p:spPr>
      </p:pic>
      <p:pic>
        <p:nvPicPr>
          <p:cNvPr id="7173" name="Picture 5"/>
          <p:cNvPicPr>
            <a:picLocks noChangeAspect="1" noChangeArrowheads="1"/>
          </p:cNvPicPr>
          <p:nvPr/>
        </p:nvPicPr>
        <p:blipFill>
          <a:blip r:embed="rId4" cstate="print"/>
          <a:srcRect/>
          <a:stretch>
            <a:fillRect/>
          </a:stretch>
        </p:blipFill>
        <p:spPr bwMode="auto">
          <a:xfrm>
            <a:off x="5943600" y="2057400"/>
            <a:ext cx="2546101" cy="1609725"/>
          </a:xfrm>
          <a:prstGeom prst="rect">
            <a:avLst/>
          </a:prstGeom>
          <a:noFill/>
          <a:ln w="9525">
            <a:noFill/>
            <a:miter lim="800000"/>
            <a:headEnd/>
            <a:tailEnd/>
          </a:ln>
        </p:spPr>
      </p:pic>
      <p:pic>
        <p:nvPicPr>
          <p:cNvPr id="7174" name="Picture 6"/>
          <p:cNvPicPr>
            <a:picLocks noChangeAspect="1" noChangeArrowheads="1"/>
          </p:cNvPicPr>
          <p:nvPr/>
        </p:nvPicPr>
        <p:blipFill>
          <a:blip r:embed="rId5" cstate="print"/>
          <a:srcRect/>
          <a:stretch>
            <a:fillRect/>
          </a:stretch>
        </p:blipFill>
        <p:spPr bwMode="auto">
          <a:xfrm>
            <a:off x="2057400" y="3876675"/>
            <a:ext cx="5162550" cy="298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 (MST)</a:t>
            </a:r>
            <a:endParaRPr lang="en-US" dirty="0"/>
          </a:p>
        </p:txBody>
      </p:sp>
      <p:sp>
        <p:nvSpPr>
          <p:cNvPr id="3" name="Content Placeholder 2"/>
          <p:cNvSpPr>
            <a:spLocks noGrp="1"/>
          </p:cNvSpPr>
          <p:nvPr>
            <p:ph idx="1"/>
          </p:nvPr>
        </p:nvSpPr>
        <p:spPr/>
        <p:txBody>
          <a:bodyPr/>
          <a:lstStyle/>
          <a:p>
            <a:r>
              <a:rPr lang="en-US" dirty="0" smtClean="0"/>
              <a:t>A Minimum Spanning Tree (MST) is a </a:t>
            </a:r>
            <a:r>
              <a:rPr lang="en-US" dirty="0" err="1" smtClean="0"/>
              <a:t>subgraph</a:t>
            </a:r>
            <a:r>
              <a:rPr lang="en-US" dirty="0" smtClean="0"/>
              <a:t> of an undirected graph such that the </a:t>
            </a:r>
            <a:r>
              <a:rPr lang="en-US" dirty="0" err="1" smtClean="0"/>
              <a:t>subgraph</a:t>
            </a:r>
            <a:r>
              <a:rPr lang="en-US" dirty="0" smtClean="0"/>
              <a:t> spans (includes) all nodes, is  connected, is acyclic, and has minimum total edge weight</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US"/>
              <a:t>Algorithm Characteristics</a:t>
            </a:r>
            <a:endParaRPr lang="en-US"/>
          </a:p>
        </p:txBody>
      </p:sp>
      <p:sp>
        <p:nvSpPr>
          <p:cNvPr id="153605" name="Rectangle 5"/>
          <p:cNvSpPr>
            <a:spLocks noGrp="1" noChangeArrowheads="1"/>
          </p:cNvSpPr>
          <p:nvPr>
            <p:ph type="body" idx="1"/>
          </p:nvPr>
        </p:nvSpPr>
        <p:spPr>
          <a:xfrm>
            <a:off x="685800" y="1981200"/>
            <a:ext cx="8153400" cy="3505200"/>
          </a:xfrm>
        </p:spPr>
        <p:txBody>
          <a:bodyPr/>
          <a:lstStyle/>
          <a:p>
            <a:pPr>
              <a:lnSpc>
                <a:spcPct val="90000"/>
              </a:lnSpc>
            </a:pPr>
            <a:r>
              <a:rPr lang="en-US"/>
              <a:t>Both Prim’s and Kruskal’s Algorithms work with undirected graphs</a:t>
            </a:r>
            <a:endParaRPr lang="en-US"/>
          </a:p>
          <a:p>
            <a:pPr>
              <a:lnSpc>
                <a:spcPct val="90000"/>
              </a:lnSpc>
            </a:pPr>
            <a:r>
              <a:rPr lang="en-US"/>
              <a:t>Both work with weighted and unweighted graphs but are more interesting when edges are weighted</a:t>
            </a:r>
            <a:endParaRPr lang="en-US"/>
          </a:p>
          <a:p>
            <a:pPr>
              <a:lnSpc>
                <a:spcPct val="90000"/>
              </a:lnSpc>
            </a:pPr>
            <a:r>
              <a:rPr lang="en-US"/>
              <a:t>Both are greedy algorithms that produce optimal solutions</a:t>
            </a:r>
            <a:endParaRPr lang="en-US" sz="36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Prim’s Algorithm</a:t>
            </a:r>
            <a:endParaRPr lang="en-US"/>
          </a:p>
        </p:txBody>
      </p:sp>
      <p:sp>
        <p:nvSpPr>
          <p:cNvPr id="362499" name="Rectangle 3"/>
          <p:cNvSpPr>
            <a:spLocks noGrp="1" noChangeArrowheads="1"/>
          </p:cNvSpPr>
          <p:nvPr>
            <p:ph type="body" idx="1"/>
          </p:nvPr>
        </p:nvSpPr>
        <p:spPr/>
        <p:txBody>
          <a:bodyPr/>
          <a:lstStyle/>
          <a:p>
            <a:pPr algn="ctr">
              <a:buFontTx/>
              <a:buNone/>
            </a:pPr>
            <a:endParaRPr lang="en-US"/>
          </a:p>
          <a:p>
            <a:r>
              <a:rPr lang="en-US"/>
              <a:t>Similar to Dijkstra’s Algorithm except that </a:t>
            </a:r>
            <a:r>
              <a:rPr lang="en-US" i="1"/>
              <a:t>d</a:t>
            </a:r>
            <a:r>
              <a:rPr lang="en-US" i="1" baseline="-25000"/>
              <a:t>v</a:t>
            </a:r>
            <a:r>
              <a:rPr lang="en-US"/>
              <a:t> records edge weights, not path lengths</a:t>
            </a:r>
            <a:endParaRPr lang="en-US"/>
          </a:p>
          <a:p>
            <a:pPr>
              <a:buFontTx/>
              <a:buNone/>
            </a:pP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1" name="Rectangle 11"/>
          <p:cNvSpPr>
            <a:spLocks noGrp="1" noChangeArrowheads="1"/>
          </p:cNvSpPr>
          <p:nvPr>
            <p:ph type="title"/>
          </p:nvPr>
        </p:nvSpPr>
        <p:spPr/>
        <p:txBody>
          <a:bodyPr/>
          <a:lstStyle/>
          <a:p>
            <a:r>
              <a:rPr lang="en-US"/>
              <a:t>Walk-Through</a:t>
            </a:r>
            <a:endParaRPr lang="en-US"/>
          </a:p>
        </p:txBody>
      </p:sp>
      <p:sp>
        <p:nvSpPr>
          <p:cNvPr id="409660" name="Text Box 60"/>
          <p:cNvSpPr txBox="1">
            <a:spLocks noChangeArrowheads="1"/>
          </p:cNvSpPr>
          <p:nvPr/>
        </p:nvSpPr>
        <p:spPr bwMode="auto">
          <a:xfrm>
            <a:off x="4614863" y="1524000"/>
            <a:ext cx="1676400" cy="396875"/>
          </a:xfrm>
          <a:prstGeom prst="rect">
            <a:avLst/>
          </a:prstGeom>
          <a:noFill/>
          <a:ln w="9525">
            <a:noFill/>
            <a:miter lim="800000"/>
          </a:ln>
          <a:effectLst/>
        </p:spPr>
        <p:txBody>
          <a:bodyPr>
            <a:spAutoFit/>
          </a:bodyPr>
          <a:lstStyle/>
          <a:p>
            <a:pPr algn="l">
              <a:spcBef>
                <a:spcPct val="50000"/>
              </a:spcBef>
              <a:buFontTx/>
              <a:buNone/>
            </a:pPr>
            <a:r>
              <a:rPr lang="en-US"/>
              <a:t>Initialize array</a:t>
            </a:r>
            <a:endParaRPr lang="en-US"/>
          </a:p>
        </p:txBody>
      </p:sp>
      <p:graphicFrame>
        <p:nvGraphicFramePr>
          <p:cNvPr id="409727" name="Group 127"/>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dirty="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dirty="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dirty="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dirty="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733" name="Text Box 133"/>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09734" name="Line 134"/>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09735" name="Text Box 135"/>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09736" name="Line 136"/>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09737" name="Line 137"/>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09738" name="Line 138"/>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09739" name="Line 139"/>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09740" name="Line 140"/>
          <p:cNvSpPr>
            <a:spLocks noChangeShapeType="1"/>
          </p:cNvSpPr>
          <p:nvPr/>
        </p:nvSpPr>
        <p:spPr bwMode="auto">
          <a:xfrm flipV="1">
            <a:off x="1828800" y="3276600"/>
            <a:ext cx="1447800" cy="762000"/>
          </a:xfrm>
          <a:prstGeom prst="line">
            <a:avLst/>
          </a:prstGeom>
          <a:noFill/>
          <a:ln w="9525">
            <a:solidFill>
              <a:schemeClr val="tx1"/>
            </a:solidFill>
            <a:round/>
          </a:ln>
          <a:effectLst/>
        </p:spPr>
        <p:txBody>
          <a:bodyPr/>
          <a:lstStyle/>
          <a:p>
            <a:endParaRPr lang="en-US"/>
          </a:p>
        </p:txBody>
      </p:sp>
      <p:sp>
        <p:nvSpPr>
          <p:cNvPr id="409741" name="Line 141"/>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09742" name="Line 142"/>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09743" name="Line 143"/>
          <p:cNvSpPr>
            <a:spLocks noChangeShapeType="1"/>
          </p:cNvSpPr>
          <p:nvPr/>
        </p:nvSpPr>
        <p:spPr bwMode="auto">
          <a:xfrm>
            <a:off x="2178050" y="1981200"/>
            <a:ext cx="609600" cy="0"/>
          </a:xfrm>
          <a:prstGeom prst="line">
            <a:avLst/>
          </a:prstGeom>
          <a:noFill/>
          <a:ln w="9525">
            <a:solidFill>
              <a:schemeClr val="tx1"/>
            </a:solidFill>
            <a:round/>
          </a:ln>
          <a:effectLst/>
        </p:spPr>
        <p:txBody>
          <a:bodyPr/>
          <a:lstStyle/>
          <a:p>
            <a:endParaRPr lang="en-US"/>
          </a:p>
        </p:txBody>
      </p:sp>
      <p:sp>
        <p:nvSpPr>
          <p:cNvPr id="409744" name="Line 144"/>
          <p:cNvSpPr>
            <a:spLocks noChangeShapeType="1"/>
          </p:cNvSpPr>
          <p:nvPr/>
        </p:nvSpPr>
        <p:spPr bwMode="auto">
          <a:xfrm>
            <a:off x="3048000" y="2286000"/>
            <a:ext cx="381000" cy="609600"/>
          </a:xfrm>
          <a:prstGeom prst="line">
            <a:avLst/>
          </a:prstGeom>
          <a:noFill/>
          <a:ln w="9525">
            <a:solidFill>
              <a:schemeClr val="tx1"/>
            </a:solidFill>
            <a:round/>
          </a:ln>
          <a:effectLst/>
        </p:spPr>
        <p:txBody>
          <a:bodyPr/>
          <a:lstStyle/>
          <a:p>
            <a:endParaRPr lang="en-US"/>
          </a:p>
        </p:txBody>
      </p:sp>
      <p:sp>
        <p:nvSpPr>
          <p:cNvPr id="409745" name="Oval 145"/>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09746" name="Oval 146"/>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09747" name="Oval 147"/>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09748" name="Oval 148"/>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09749" name="Oval 149"/>
          <p:cNvSpPr>
            <a:spLocks noChangeArrowheads="1"/>
          </p:cNvSpPr>
          <p:nvPr/>
        </p:nvSpPr>
        <p:spPr bwMode="auto">
          <a:xfrm>
            <a:off x="1752600" y="18288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F</a:t>
            </a:r>
            <a:endParaRPr lang="en-US" sz="2400" b="1"/>
          </a:p>
        </p:txBody>
      </p:sp>
      <p:sp>
        <p:nvSpPr>
          <p:cNvPr id="409750" name="Oval 150"/>
          <p:cNvSpPr>
            <a:spLocks noChangeArrowheads="1"/>
          </p:cNvSpPr>
          <p:nvPr/>
        </p:nvSpPr>
        <p:spPr bwMode="auto">
          <a:xfrm>
            <a:off x="28194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E</a:t>
            </a:r>
            <a:endParaRPr lang="en-US" sz="2400" b="1"/>
          </a:p>
        </p:txBody>
      </p:sp>
      <p:sp>
        <p:nvSpPr>
          <p:cNvPr id="409751" name="Oval 151"/>
          <p:cNvSpPr>
            <a:spLocks noChangeArrowheads="1"/>
          </p:cNvSpPr>
          <p:nvPr/>
        </p:nvSpPr>
        <p:spPr bwMode="auto">
          <a:xfrm>
            <a:off x="3276600" y="28956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D</a:t>
            </a:r>
            <a:endParaRPr lang="en-US" sz="2400" b="1"/>
          </a:p>
        </p:txBody>
      </p:sp>
      <p:sp>
        <p:nvSpPr>
          <p:cNvPr id="409752" name="Oval 152"/>
          <p:cNvSpPr>
            <a:spLocks noChangeArrowheads="1"/>
          </p:cNvSpPr>
          <p:nvPr/>
        </p:nvSpPr>
        <p:spPr bwMode="auto">
          <a:xfrm>
            <a:off x="2743200" y="1905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C</a:t>
            </a:r>
            <a:endParaRPr lang="en-US" sz="2400" b="1"/>
          </a:p>
        </p:txBody>
      </p:sp>
      <p:sp>
        <p:nvSpPr>
          <p:cNvPr id="409753" name="Oval 153"/>
          <p:cNvSpPr>
            <a:spLocks noChangeArrowheads="1"/>
          </p:cNvSpPr>
          <p:nvPr/>
        </p:nvSpPr>
        <p:spPr bwMode="auto">
          <a:xfrm>
            <a:off x="15240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G</a:t>
            </a:r>
            <a:endParaRPr lang="en-US" sz="2400" b="1"/>
          </a:p>
        </p:txBody>
      </p:sp>
      <p:sp>
        <p:nvSpPr>
          <p:cNvPr id="409754" name="Line 154"/>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09755" name="Line 155"/>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09756" name="Line 156"/>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09757" name="Text Box 157"/>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09758" name="Text Box 158"/>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09759" name="Text Box 159"/>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09760" name="Text Box 160"/>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09761" name="Text Box 161"/>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09762" name="Text Box 162"/>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09763" name="Text Box 163"/>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09764" name="Text Box 164"/>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09765" name="Text Box 165"/>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09766" name="Text Box 166"/>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09767" name="Text Box 167"/>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09768" name="Line 168"/>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09769" name="Text Box 169"/>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09770" name="Freeform 170"/>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09771" name="Text Box 171"/>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09772" name="Line 172"/>
          <p:cNvSpPr>
            <a:spLocks noChangeShapeType="1"/>
          </p:cNvSpPr>
          <p:nvPr/>
        </p:nvSpPr>
        <p:spPr bwMode="auto">
          <a:xfrm flipH="1">
            <a:off x="3276600" y="3810000"/>
            <a:ext cx="228600" cy="195263"/>
          </a:xfrm>
          <a:prstGeom prst="line">
            <a:avLst/>
          </a:prstGeom>
          <a:noFill/>
          <a:ln w="9525">
            <a:solidFill>
              <a:schemeClr val="tx1"/>
            </a:solidFill>
            <a:round/>
          </a:ln>
          <a:effectLst/>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0083" name="Line 3"/>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30084" name="Text Box 4"/>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30085" name="Line 5"/>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30086" name="Line 6"/>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30087" name="Line 7"/>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30089" name="Line 9"/>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30090" name="Line 10"/>
          <p:cNvSpPr>
            <a:spLocks noChangeShapeType="1"/>
          </p:cNvSpPr>
          <p:nvPr/>
        </p:nvSpPr>
        <p:spPr bwMode="auto">
          <a:xfrm flipV="1">
            <a:off x="1828800" y="3276600"/>
            <a:ext cx="1447800" cy="762000"/>
          </a:xfrm>
          <a:prstGeom prst="line">
            <a:avLst/>
          </a:prstGeom>
          <a:noFill/>
          <a:ln w="9525">
            <a:solidFill>
              <a:schemeClr val="tx1"/>
            </a:solidFill>
            <a:round/>
          </a:ln>
          <a:effectLst/>
        </p:spPr>
        <p:txBody>
          <a:bodyPr/>
          <a:lstStyle/>
          <a:p>
            <a:endParaRPr lang="en-US"/>
          </a:p>
        </p:txBody>
      </p:sp>
      <p:sp>
        <p:nvSpPr>
          <p:cNvPr id="430091" name="Line 11"/>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30092" name="Line 12"/>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30094" name="Line 14"/>
          <p:cNvSpPr>
            <a:spLocks noChangeShapeType="1"/>
          </p:cNvSpPr>
          <p:nvPr/>
        </p:nvSpPr>
        <p:spPr bwMode="auto">
          <a:xfrm>
            <a:off x="2178050" y="1981200"/>
            <a:ext cx="609600" cy="0"/>
          </a:xfrm>
          <a:prstGeom prst="line">
            <a:avLst/>
          </a:prstGeom>
          <a:noFill/>
          <a:ln w="9525">
            <a:solidFill>
              <a:schemeClr val="tx1"/>
            </a:solidFill>
            <a:round/>
          </a:ln>
          <a:effectLst/>
        </p:spPr>
        <p:txBody>
          <a:bodyPr/>
          <a:lstStyle/>
          <a:p>
            <a:endParaRPr lang="en-US"/>
          </a:p>
        </p:txBody>
      </p:sp>
      <p:sp>
        <p:nvSpPr>
          <p:cNvPr id="430095" name="Line 15"/>
          <p:cNvSpPr>
            <a:spLocks noChangeShapeType="1"/>
          </p:cNvSpPr>
          <p:nvPr/>
        </p:nvSpPr>
        <p:spPr bwMode="auto">
          <a:xfrm>
            <a:off x="3048000" y="2286000"/>
            <a:ext cx="381000" cy="609600"/>
          </a:xfrm>
          <a:prstGeom prst="line">
            <a:avLst/>
          </a:prstGeom>
          <a:noFill/>
          <a:ln w="9525">
            <a:solidFill>
              <a:schemeClr val="tx1"/>
            </a:solidFill>
            <a:round/>
          </a:ln>
          <a:effectLst/>
        </p:spPr>
        <p:txBody>
          <a:bodyPr/>
          <a:lstStyle/>
          <a:p>
            <a:endParaRPr lang="en-US"/>
          </a:p>
        </p:txBody>
      </p:sp>
      <p:sp>
        <p:nvSpPr>
          <p:cNvPr id="430096" name="Oval 16"/>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30097" name="Oval 17"/>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30098" name="Oval 18"/>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30099" name="Oval 19"/>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30100" name="Oval 20"/>
          <p:cNvSpPr>
            <a:spLocks noChangeArrowheads="1"/>
          </p:cNvSpPr>
          <p:nvPr/>
        </p:nvSpPr>
        <p:spPr bwMode="auto">
          <a:xfrm>
            <a:off x="1752600" y="18288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F</a:t>
            </a:r>
            <a:endParaRPr lang="en-US" sz="2400" b="1"/>
          </a:p>
        </p:txBody>
      </p:sp>
      <p:sp>
        <p:nvSpPr>
          <p:cNvPr id="430101" name="Oval 21"/>
          <p:cNvSpPr>
            <a:spLocks noChangeArrowheads="1"/>
          </p:cNvSpPr>
          <p:nvPr/>
        </p:nvSpPr>
        <p:spPr bwMode="auto">
          <a:xfrm>
            <a:off x="28194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E</a:t>
            </a:r>
            <a:endParaRPr lang="en-US" sz="2400" b="1"/>
          </a:p>
        </p:txBody>
      </p:sp>
      <p:sp>
        <p:nvSpPr>
          <p:cNvPr id="430102" name="Oval 22"/>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30103" name="Oval 23"/>
          <p:cNvSpPr>
            <a:spLocks noChangeArrowheads="1"/>
          </p:cNvSpPr>
          <p:nvPr/>
        </p:nvSpPr>
        <p:spPr bwMode="auto">
          <a:xfrm>
            <a:off x="2743200" y="1905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C</a:t>
            </a:r>
            <a:endParaRPr lang="en-US" sz="2400" b="1"/>
          </a:p>
        </p:txBody>
      </p:sp>
      <p:sp>
        <p:nvSpPr>
          <p:cNvPr id="430104" name="Oval 24"/>
          <p:cNvSpPr>
            <a:spLocks noChangeArrowheads="1"/>
          </p:cNvSpPr>
          <p:nvPr/>
        </p:nvSpPr>
        <p:spPr bwMode="auto">
          <a:xfrm>
            <a:off x="15240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G</a:t>
            </a:r>
            <a:endParaRPr lang="en-US" sz="2400" b="1"/>
          </a:p>
        </p:txBody>
      </p:sp>
      <p:sp>
        <p:nvSpPr>
          <p:cNvPr id="430106" name="Line 26"/>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30107" name="Line 27"/>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30108" name="Line 28"/>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30110" name="Text Box 30"/>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0111" name="Text Box 31"/>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0112" name="Text Box 32"/>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0113" name="Text Box 33"/>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30114" name="Text Box 34"/>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0115" name="Text Box 35"/>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0116" name="Text Box 36"/>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0117" name="Text Box 37"/>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0119" name="Text Box 39"/>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30120" name="Text Box 40"/>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30121" name="Text Box 41"/>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0122" name="Line 42"/>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30123" name="Text Box 43"/>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0124" name="Text Box 44"/>
          <p:cNvSpPr txBox="1">
            <a:spLocks noChangeArrowheads="1"/>
          </p:cNvSpPr>
          <p:nvPr/>
        </p:nvSpPr>
        <p:spPr bwMode="auto">
          <a:xfrm>
            <a:off x="4038600" y="1524000"/>
            <a:ext cx="2895600" cy="396875"/>
          </a:xfrm>
          <a:prstGeom prst="rect">
            <a:avLst/>
          </a:prstGeom>
          <a:noFill/>
          <a:ln w="9525">
            <a:noFill/>
            <a:miter lim="800000"/>
          </a:ln>
          <a:effectLst/>
        </p:spPr>
        <p:txBody>
          <a:bodyPr>
            <a:spAutoFit/>
          </a:bodyPr>
          <a:lstStyle/>
          <a:p>
            <a:pPr algn="l">
              <a:spcBef>
                <a:spcPct val="50000"/>
              </a:spcBef>
              <a:buFontTx/>
              <a:buNone/>
            </a:pPr>
            <a:r>
              <a:rPr lang="en-US"/>
              <a:t>Start with any node, say D</a:t>
            </a:r>
            <a:endParaRPr lang="en-US"/>
          </a:p>
        </p:txBody>
      </p:sp>
      <p:graphicFrame>
        <p:nvGraphicFramePr>
          <p:cNvPr id="430125" name="Group 45"/>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rPr>
                        <a:t>T</a:t>
                      </a:r>
                      <a:endParaRPr kumimoji="0" lang="en-US" sz="1600" b="0" i="0" u="none" strike="noStrike" cap="none" normalizeH="0" baseline="0" smtClean="0">
                        <a:ln>
                          <a:noFill/>
                        </a:ln>
                        <a:solidFill>
                          <a:srgbClr val="FF0000"/>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177" name="Freeform 97"/>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30178" name="Text Box 98"/>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0179" name="Line 99"/>
          <p:cNvSpPr>
            <a:spLocks noChangeShapeType="1"/>
          </p:cNvSpPr>
          <p:nvPr/>
        </p:nvSpPr>
        <p:spPr bwMode="auto">
          <a:xfrm flipH="1">
            <a:off x="3276600" y="3810000"/>
            <a:ext cx="228600" cy="195263"/>
          </a:xfrm>
          <a:prstGeom prst="line">
            <a:avLst/>
          </a:prstGeom>
          <a:noFill/>
          <a:ln w="9525">
            <a:solidFill>
              <a:schemeClr val="tx1"/>
            </a:solidFill>
            <a:round/>
          </a:ln>
          <a:effectLst/>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Text Box 2"/>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1107" name="Line 3"/>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31108" name="Text Box 4"/>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31109" name="Line 5"/>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31110" name="Line 6"/>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31111" name="Line 7"/>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31112" name="Line 8"/>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31113" name="Line 9"/>
          <p:cNvSpPr>
            <a:spLocks noChangeShapeType="1"/>
          </p:cNvSpPr>
          <p:nvPr/>
        </p:nvSpPr>
        <p:spPr bwMode="auto">
          <a:xfrm flipV="1">
            <a:off x="1828800" y="3276600"/>
            <a:ext cx="1447800" cy="762000"/>
          </a:xfrm>
          <a:prstGeom prst="line">
            <a:avLst/>
          </a:prstGeom>
          <a:noFill/>
          <a:ln w="9525">
            <a:solidFill>
              <a:schemeClr val="tx1"/>
            </a:solidFill>
            <a:round/>
          </a:ln>
          <a:effectLst/>
        </p:spPr>
        <p:txBody>
          <a:bodyPr/>
          <a:lstStyle/>
          <a:p>
            <a:endParaRPr lang="en-US"/>
          </a:p>
        </p:txBody>
      </p:sp>
      <p:sp>
        <p:nvSpPr>
          <p:cNvPr id="431114" name="Line 10"/>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31115" name="Line 11"/>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31116" name="Line 12"/>
          <p:cNvSpPr>
            <a:spLocks noChangeShapeType="1"/>
          </p:cNvSpPr>
          <p:nvPr/>
        </p:nvSpPr>
        <p:spPr bwMode="auto">
          <a:xfrm>
            <a:off x="2178050" y="1981200"/>
            <a:ext cx="609600" cy="0"/>
          </a:xfrm>
          <a:prstGeom prst="line">
            <a:avLst/>
          </a:prstGeom>
          <a:noFill/>
          <a:ln w="9525">
            <a:solidFill>
              <a:schemeClr val="tx1"/>
            </a:solidFill>
            <a:round/>
          </a:ln>
          <a:effectLst/>
        </p:spPr>
        <p:txBody>
          <a:bodyPr/>
          <a:lstStyle/>
          <a:p>
            <a:endParaRPr lang="en-US"/>
          </a:p>
        </p:txBody>
      </p:sp>
      <p:sp>
        <p:nvSpPr>
          <p:cNvPr id="431117" name="Line 13"/>
          <p:cNvSpPr>
            <a:spLocks noChangeShapeType="1"/>
          </p:cNvSpPr>
          <p:nvPr/>
        </p:nvSpPr>
        <p:spPr bwMode="auto">
          <a:xfrm>
            <a:off x="3048000" y="2286000"/>
            <a:ext cx="381000" cy="609600"/>
          </a:xfrm>
          <a:prstGeom prst="line">
            <a:avLst/>
          </a:prstGeom>
          <a:noFill/>
          <a:ln w="9525">
            <a:solidFill>
              <a:schemeClr val="tx1"/>
            </a:solidFill>
            <a:round/>
          </a:ln>
          <a:effectLst/>
        </p:spPr>
        <p:txBody>
          <a:bodyPr/>
          <a:lstStyle/>
          <a:p>
            <a:endParaRPr lang="en-US"/>
          </a:p>
        </p:txBody>
      </p:sp>
      <p:sp>
        <p:nvSpPr>
          <p:cNvPr id="431118" name="Oval 14"/>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31119"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31120"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31121"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31122" name="Oval 18"/>
          <p:cNvSpPr>
            <a:spLocks noChangeArrowheads="1"/>
          </p:cNvSpPr>
          <p:nvPr/>
        </p:nvSpPr>
        <p:spPr bwMode="auto">
          <a:xfrm>
            <a:off x="1752600" y="18288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F</a:t>
            </a:r>
            <a:endParaRPr lang="en-US" sz="2400" b="1"/>
          </a:p>
        </p:txBody>
      </p:sp>
      <p:sp>
        <p:nvSpPr>
          <p:cNvPr id="431123"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E</a:t>
            </a:r>
            <a:endParaRPr lang="en-US" sz="2400" b="1"/>
          </a:p>
        </p:txBody>
      </p:sp>
      <p:sp>
        <p:nvSpPr>
          <p:cNvPr id="431124"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31125" name="Oval 21"/>
          <p:cNvSpPr>
            <a:spLocks noChangeArrowheads="1"/>
          </p:cNvSpPr>
          <p:nvPr/>
        </p:nvSpPr>
        <p:spPr bwMode="auto">
          <a:xfrm>
            <a:off x="2743200" y="1905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C</a:t>
            </a:r>
            <a:endParaRPr lang="en-US" sz="2400" b="1"/>
          </a:p>
        </p:txBody>
      </p:sp>
      <p:sp>
        <p:nvSpPr>
          <p:cNvPr id="431126" name="Oval 22"/>
          <p:cNvSpPr>
            <a:spLocks noChangeArrowheads="1"/>
          </p:cNvSpPr>
          <p:nvPr/>
        </p:nvSpPr>
        <p:spPr bwMode="auto">
          <a:xfrm>
            <a:off x="15240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G</a:t>
            </a:r>
            <a:endParaRPr lang="en-US" sz="2400" b="1"/>
          </a:p>
        </p:txBody>
      </p:sp>
      <p:sp>
        <p:nvSpPr>
          <p:cNvPr id="431127" name="Line 23"/>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31128" name="Line 24"/>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31129" name="Line 25"/>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31130" name="Text Box 26"/>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1131" name="Text Box 27"/>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1132" name="Text Box 28"/>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1133" name="Text Box 29"/>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31134" name="Text Box 30"/>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1135" name="Text Box 31"/>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1136" name="Text Box 32"/>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1137" name="Text Box 33"/>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1138" name="Text Box 34"/>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31139" name="Text Box 35"/>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31140" name="Text Box 36"/>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1141" name="Line 37"/>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31142" name="Text Box 38"/>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1143" name="Text Box 39"/>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Update distances of adjacent, unselected nodes</a:t>
            </a:r>
            <a:endParaRPr lang="en-US"/>
          </a:p>
        </p:txBody>
      </p:sp>
      <p:graphicFrame>
        <p:nvGraphicFramePr>
          <p:cNvPr id="431144" name="Group 40"/>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a:t>
                      </a: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25</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18</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1196" name="Freeform 92"/>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31197" name="Text Box 93"/>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1198" name="Line 94"/>
          <p:cNvSpPr>
            <a:spLocks noChangeShapeType="1"/>
          </p:cNvSpPr>
          <p:nvPr/>
        </p:nvSpPr>
        <p:spPr bwMode="auto">
          <a:xfrm flipH="1">
            <a:off x="3276600" y="3810000"/>
            <a:ext cx="228600" cy="195263"/>
          </a:xfrm>
          <a:prstGeom prst="line">
            <a:avLst/>
          </a:prstGeom>
          <a:noFill/>
          <a:ln w="9525">
            <a:solidFill>
              <a:schemeClr val="tx1"/>
            </a:solidFill>
            <a:round/>
          </a:ln>
          <a:effectLst/>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Text Box 2"/>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2131" name="Line 3"/>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32132" name="Text Box 4"/>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32133" name="Line 5"/>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32134" name="Line 6"/>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32135" name="Line 7"/>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32136" name="Line 8"/>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32137" name="Line 9"/>
          <p:cNvSpPr>
            <a:spLocks noChangeShapeType="1"/>
          </p:cNvSpPr>
          <p:nvPr/>
        </p:nvSpPr>
        <p:spPr bwMode="auto">
          <a:xfrm flipV="1">
            <a:off x="1981200" y="3200400"/>
            <a:ext cx="1447800" cy="762000"/>
          </a:xfrm>
          <a:prstGeom prst="line">
            <a:avLst/>
          </a:prstGeom>
          <a:noFill/>
          <a:ln w="19050">
            <a:solidFill>
              <a:srgbClr val="FF0000"/>
            </a:solidFill>
            <a:round/>
          </a:ln>
          <a:effectLst/>
        </p:spPr>
        <p:txBody>
          <a:bodyPr/>
          <a:lstStyle/>
          <a:p>
            <a:endParaRPr lang="en-US"/>
          </a:p>
        </p:txBody>
      </p:sp>
      <p:sp>
        <p:nvSpPr>
          <p:cNvPr id="432138" name="Line 10"/>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32139" name="Line 11"/>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32140" name="Line 12"/>
          <p:cNvSpPr>
            <a:spLocks noChangeShapeType="1"/>
          </p:cNvSpPr>
          <p:nvPr/>
        </p:nvSpPr>
        <p:spPr bwMode="auto">
          <a:xfrm>
            <a:off x="2178050" y="1981200"/>
            <a:ext cx="609600" cy="0"/>
          </a:xfrm>
          <a:prstGeom prst="line">
            <a:avLst/>
          </a:prstGeom>
          <a:noFill/>
          <a:ln w="9525">
            <a:solidFill>
              <a:schemeClr val="tx1"/>
            </a:solidFill>
            <a:round/>
          </a:ln>
          <a:effectLst/>
        </p:spPr>
        <p:txBody>
          <a:bodyPr/>
          <a:lstStyle/>
          <a:p>
            <a:endParaRPr lang="en-US"/>
          </a:p>
        </p:txBody>
      </p:sp>
      <p:sp>
        <p:nvSpPr>
          <p:cNvPr id="432141" name="Line 13"/>
          <p:cNvSpPr>
            <a:spLocks noChangeShapeType="1"/>
          </p:cNvSpPr>
          <p:nvPr/>
        </p:nvSpPr>
        <p:spPr bwMode="auto">
          <a:xfrm>
            <a:off x="3048000" y="2286000"/>
            <a:ext cx="381000" cy="609600"/>
          </a:xfrm>
          <a:prstGeom prst="line">
            <a:avLst/>
          </a:prstGeom>
          <a:noFill/>
          <a:ln w="9525">
            <a:solidFill>
              <a:schemeClr val="tx1"/>
            </a:solidFill>
            <a:round/>
          </a:ln>
          <a:effectLst/>
        </p:spPr>
        <p:txBody>
          <a:bodyPr/>
          <a:lstStyle/>
          <a:p>
            <a:endParaRPr lang="en-US"/>
          </a:p>
        </p:txBody>
      </p:sp>
      <p:sp>
        <p:nvSpPr>
          <p:cNvPr id="432142" name="Oval 14"/>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32143"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32144"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32145"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32146" name="Oval 18"/>
          <p:cNvSpPr>
            <a:spLocks noChangeArrowheads="1"/>
          </p:cNvSpPr>
          <p:nvPr/>
        </p:nvSpPr>
        <p:spPr bwMode="auto">
          <a:xfrm>
            <a:off x="1752600" y="18288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F</a:t>
            </a:r>
            <a:endParaRPr lang="en-US" sz="2400" b="1"/>
          </a:p>
        </p:txBody>
      </p:sp>
      <p:sp>
        <p:nvSpPr>
          <p:cNvPr id="432147"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E</a:t>
            </a:r>
            <a:endParaRPr lang="en-US" sz="2400" b="1"/>
          </a:p>
        </p:txBody>
      </p:sp>
      <p:sp>
        <p:nvSpPr>
          <p:cNvPr id="432148"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32149" name="Oval 21"/>
          <p:cNvSpPr>
            <a:spLocks noChangeArrowheads="1"/>
          </p:cNvSpPr>
          <p:nvPr/>
        </p:nvSpPr>
        <p:spPr bwMode="auto">
          <a:xfrm>
            <a:off x="2743200" y="1905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C</a:t>
            </a:r>
            <a:endParaRPr lang="en-US" sz="2400" b="1"/>
          </a:p>
        </p:txBody>
      </p:sp>
      <p:sp>
        <p:nvSpPr>
          <p:cNvPr id="432150"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32151" name="Line 23"/>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32152" name="Line 24"/>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32153" name="Line 25"/>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32154" name="Text Box 26"/>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2155" name="Text Box 27"/>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2156" name="Text Box 28"/>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2157" name="Text Box 29"/>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32158" name="Text Box 30"/>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2159" name="Text Box 31"/>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2160" name="Text Box 32"/>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2161" name="Text Box 33"/>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2162" name="Text Box 34"/>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32163" name="Text Box 35"/>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32164" name="Text Box 36"/>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2165" name="Line 37"/>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32166" name="Text Box 38"/>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2167" name="Text Box 39"/>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Select node with minimum distance</a:t>
            </a:r>
            <a:endParaRPr lang="en-US"/>
          </a:p>
        </p:txBody>
      </p:sp>
      <p:graphicFrame>
        <p:nvGraphicFramePr>
          <p:cNvPr id="432168" name="Group 40"/>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25</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rPr>
                        <a:t>T</a:t>
                      </a:r>
                      <a:endParaRPr kumimoji="0" lang="en-US" sz="1600" b="0" i="0" u="none" strike="noStrike" cap="none" normalizeH="0" baseline="0" smtClean="0">
                        <a:ln>
                          <a:noFill/>
                        </a:ln>
                        <a:solidFill>
                          <a:srgbClr val="FF0000"/>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2220" name="Freeform 92"/>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32221" name="Text Box 93"/>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2222" name="Line 94"/>
          <p:cNvSpPr>
            <a:spLocks noChangeShapeType="1"/>
          </p:cNvSpPr>
          <p:nvPr/>
        </p:nvSpPr>
        <p:spPr bwMode="auto">
          <a:xfrm flipH="1">
            <a:off x="3276600" y="3810000"/>
            <a:ext cx="228600" cy="195263"/>
          </a:xfrm>
          <a:prstGeom prst="line">
            <a:avLst/>
          </a:prstGeom>
          <a:noFill/>
          <a:ln w="9525">
            <a:solidFill>
              <a:schemeClr val="tx1"/>
            </a:solidFill>
            <a:round/>
          </a:ln>
          <a:effec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Some Definitions (components)</a:t>
            </a:r>
            <a:endParaRPr lang="en-US" dirty="0"/>
          </a:p>
        </p:txBody>
      </p:sp>
      <p:sp>
        <p:nvSpPr>
          <p:cNvPr id="3" name="Content Placeholder 2"/>
          <p:cNvSpPr>
            <a:spLocks noGrp="1"/>
          </p:cNvSpPr>
          <p:nvPr>
            <p:ph idx="1"/>
          </p:nvPr>
        </p:nvSpPr>
        <p:spPr>
          <a:xfrm>
            <a:off x="457200" y="762000"/>
            <a:ext cx="8229600" cy="5867400"/>
          </a:xfrm>
        </p:spPr>
        <p:txBody>
          <a:bodyPr>
            <a:noAutofit/>
          </a:bodyPr>
          <a:lstStyle/>
          <a:p>
            <a:r>
              <a:rPr lang="en-US" sz="2400" b="1" dirty="0" smtClean="0">
                <a:solidFill>
                  <a:srgbClr val="00B050"/>
                </a:solidFill>
              </a:rPr>
              <a:t>Theorem </a:t>
            </a:r>
            <a:r>
              <a:rPr lang="en-US" sz="2400" b="1" dirty="0" smtClean="0"/>
              <a:t>: </a:t>
            </a:r>
            <a:r>
              <a:rPr lang="en-US" sz="2400" dirty="0" smtClean="0"/>
              <a:t>An </a:t>
            </a:r>
            <a:r>
              <a:rPr lang="en-US" sz="2400" dirty="0"/>
              <a:t>undirected graph is a tree if and only if there is a unique simple path between any two </a:t>
            </a:r>
            <a:r>
              <a:rPr lang="en-US" sz="2400" dirty="0" smtClean="0"/>
              <a:t>of its </a:t>
            </a:r>
            <a:r>
              <a:rPr lang="en-US" sz="2400" dirty="0"/>
              <a:t>vertices.</a:t>
            </a:r>
            <a:endParaRPr lang="en-US" sz="2400" dirty="0" smtClean="0"/>
          </a:p>
          <a:p>
            <a:r>
              <a:rPr lang="en-US" sz="2400" b="1" dirty="0" smtClean="0">
                <a:solidFill>
                  <a:srgbClr val="00B050"/>
                </a:solidFill>
              </a:rPr>
              <a:t>Tree Forest</a:t>
            </a:r>
            <a:r>
              <a:rPr lang="en-US" sz="2400" b="1" dirty="0" smtClean="0"/>
              <a:t>- </a:t>
            </a:r>
            <a:r>
              <a:rPr lang="en-US" sz="2400" dirty="0" smtClean="0"/>
              <a:t>Collection of trees is forest.</a:t>
            </a:r>
            <a:endParaRPr lang="en-US" sz="2400" dirty="0" smtClean="0"/>
          </a:p>
          <a:p>
            <a:r>
              <a:rPr lang="en-US" sz="2400" dirty="0" smtClean="0"/>
              <a:t> </a:t>
            </a:r>
            <a:r>
              <a:rPr lang="en-US" sz="2400" b="1" dirty="0" smtClean="0">
                <a:solidFill>
                  <a:srgbClr val="00B050"/>
                </a:solidFill>
              </a:rPr>
              <a:t>Rooted</a:t>
            </a:r>
            <a:r>
              <a:rPr lang="en-US" sz="2400" dirty="0" smtClean="0">
                <a:solidFill>
                  <a:srgbClr val="00B050"/>
                </a:solidFill>
              </a:rPr>
              <a:t> </a:t>
            </a:r>
            <a:r>
              <a:rPr lang="en-US" sz="2400" b="1" dirty="0" smtClean="0">
                <a:solidFill>
                  <a:srgbClr val="00B050"/>
                </a:solidFill>
              </a:rPr>
              <a:t>Trees</a:t>
            </a:r>
            <a:r>
              <a:rPr lang="en-US" sz="2400" dirty="0" smtClean="0"/>
              <a:t>- A </a:t>
            </a:r>
            <a:r>
              <a:rPr lang="en-US" sz="2400" i="1" dirty="0"/>
              <a:t>rooted tree is a tree in which one vertex has been designated as the root and every edge </a:t>
            </a:r>
            <a:r>
              <a:rPr lang="en-US" sz="2400" i="1" dirty="0" smtClean="0"/>
              <a:t>is </a:t>
            </a:r>
            <a:r>
              <a:rPr lang="en-US" sz="2400" dirty="0" smtClean="0"/>
              <a:t>directed </a:t>
            </a:r>
            <a:r>
              <a:rPr lang="en-US" sz="2400" dirty="0"/>
              <a:t>away from the root.</a:t>
            </a:r>
            <a:endParaRPr lang="en-US" sz="2400" dirty="0" smtClean="0"/>
          </a:p>
          <a:p>
            <a:r>
              <a:rPr lang="en-US" sz="2400" dirty="0" smtClean="0"/>
              <a:t> </a:t>
            </a:r>
            <a:r>
              <a:rPr lang="en-US" sz="2400" dirty="0"/>
              <a:t>If </a:t>
            </a:r>
            <a:r>
              <a:rPr lang="en-US" sz="2400" i="1" dirty="0"/>
              <a:t>v is a vertex in T other than the root, the</a:t>
            </a:r>
            <a:r>
              <a:rPr lang="en-US" sz="2400" i="1" dirty="0">
                <a:solidFill>
                  <a:srgbClr val="00B050"/>
                </a:solidFill>
              </a:rPr>
              <a:t> </a:t>
            </a:r>
            <a:r>
              <a:rPr lang="en-US" sz="2400" b="1" i="1" dirty="0">
                <a:solidFill>
                  <a:srgbClr val="00B050"/>
                </a:solidFill>
              </a:rPr>
              <a:t>parent </a:t>
            </a:r>
            <a:r>
              <a:rPr lang="en-US" sz="2400" b="1" i="1" dirty="0"/>
              <a:t>of v is the unique vertex u such that </a:t>
            </a:r>
            <a:r>
              <a:rPr lang="en-US" sz="2400" b="1" i="1" dirty="0" smtClean="0"/>
              <a:t>there </a:t>
            </a:r>
            <a:r>
              <a:rPr lang="en-US" sz="2400" dirty="0" smtClean="0"/>
              <a:t>is </a:t>
            </a:r>
            <a:r>
              <a:rPr lang="en-US" sz="2400" dirty="0"/>
              <a:t>a directed edge from </a:t>
            </a:r>
            <a:r>
              <a:rPr lang="en-US" sz="2400" i="1" dirty="0"/>
              <a:t>u to </a:t>
            </a:r>
            <a:r>
              <a:rPr lang="en-US" sz="2400" i="1" dirty="0" smtClean="0"/>
              <a:t>v.</a:t>
            </a:r>
            <a:endParaRPr lang="en-US" sz="2400" dirty="0" smtClean="0"/>
          </a:p>
          <a:p>
            <a:r>
              <a:rPr lang="en-US" sz="2400" dirty="0" smtClean="0"/>
              <a:t>When </a:t>
            </a:r>
            <a:r>
              <a:rPr lang="en-US" sz="2400" i="1" dirty="0"/>
              <a:t>u </a:t>
            </a:r>
            <a:r>
              <a:rPr lang="en-US" sz="2400" i="1" dirty="0" smtClean="0"/>
              <a:t>is </a:t>
            </a:r>
            <a:r>
              <a:rPr lang="en-US" sz="2400" dirty="0" smtClean="0"/>
              <a:t>the </a:t>
            </a:r>
            <a:r>
              <a:rPr lang="en-US" sz="2400" dirty="0"/>
              <a:t>parent of </a:t>
            </a:r>
            <a:r>
              <a:rPr lang="en-US" sz="2400" i="1" dirty="0"/>
              <a:t>v, v is called a </a:t>
            </a:r>
            <a:r>
              <a:rPr lang="en-US" sz="2400" b="1" i="1" dirty="0">
                <a:solidFill>
                  <a:srgbClr val="00B050"/>
                </a:solidFill>
              </a:rPr>
              <a:t>child</a:t>
            </a:r>
            <a:r>
              <a:rPr lang="en-US" sz="2400" b="1" i="1" dirty="0"/>
              <a:t> of </a:t>
            </a:r>
            <a:r>
              <a:rPr lang="en-US" sz="2400" b="1" i="1" dirty="0" smtClean="0"/>
              <a:t>u.</a:t>
            </a:r>
            <a:endParaRPr lang="en-US" sz="2400" b="1" i="1" dirty="0" smtClean="0"/>
          </a:p>
          <a:p>
            <a:r>
              <a:rPr lang="en-US" sz="2400" dirty="0"/>
              <a:t>Vertices with the same parent are called </a:t>
            </a:r>
            <a:r>
              <a:rPr lang="en-US" sz="2400" b="1" dirty="0">
                <a:solidFill>
                  <a:srgbClr val="00B050"/>
                </a:solidFill>
              </a:rPr>
              <a:t>siblings</a:t>
            </a:r>
            <a:r>
              <a:rPr lang="en-US" sz="2400" b="1" dirty="0" smtClean="0"/>
              <a:t>.</a:t>
            </a:r>
            <a:r>
              <a:rPr lang="en-US" sz="2400" dirty="0"/>
              <a:t> </a:t>
            </a:r>
            <a:endParaRPr lang="en-US" sz="2400" dirty="0" smtClean="0"/>
          </a:p>
          <a:p>
            <a:endParaRPr lang="en-US" sz="2400" dirty="0"/>
          </a:p>
          <a:p>
            <a:endParaRPr lang="en-US" sz="2400" dirty="0" smtClean="0"/>
          </a:p>
          <a:p>
            <a:endParaRPr lang="en-US" sz="2400" dirty="0" smtClean="0"/>
          </a:p>
          <a:p>
            <a:pPr lvl="1"/>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Text Box 2"/>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1587" name="Line 3"/>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51588" name="Text Box 4"/>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51589" name="Line 5"/>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51590" name="Line 6"/>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51591" name="Line 7"/>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51592" name="Line 8"/>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51593" name="Line 9"/>
          <p:cNvSpPr>
            <a:spLocks noChangeShapeType="1"/>
          </p:cNvSpPr>
          <p:nvPr/>
        </p:nvSpPr>
        <p:spPr bwMode="auto">
          <a:xfrm flipV="1">
            <a:off x="1981200" y="3200400"/>
            <a:ext cx="1447800" cy="762000"/>
          </a:xfrm>
          <a:prstGeom prst="line">
            <a:avLst/>
          </a:prstGeom>
          <a:noFill/>
          <a:ln w="19050">
            <a:solidFill>
              <a:srgbClr val="FF0000"/>
            </a:solidFill>
            <a:round/>
          </a:ln>
          <a:effectLst/>
        </p:spPr>
        <p:txBody>
          <a:bodyPr/>
          <a:lstStyle/>
          <a:p>
            <a:endParaRPr lang="en-US"/>
          </a:p>
        </p:txBody>
      </p:sp>
      <p:sp>
        <p:nvSpPr>
          <p:cNvPr id="451594" name="Line 10"/>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51595" name="Line 11"/>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51596" name="Line 12"/>
          <p:cNvSpPr>
            <a:spLocks noChangeShapeType="1"/>
          </p:cNvSpPr>
          <p:nvPr/>
        </p:nvSpPr>
        <p:spPr bwMode="auto">
          <a:xfrm>
            <a:off x="2178050" y="1981200"/>
            <a:ext cx="609600" cy="0"/>
          </a:xfrm>
          <a:prstGeom prst="line">
            <a:avLst/>
          </a:prstGeom>
          <a:noFill/>
          <a:ln w="9525">
            <a:solidFill>
              <a:schemeClr val="tx1"/>
            </a:solidFill>
            <a:round/>
          </a:ln>
          <a:effectLst/>
        </p:spPr>
        <p:txBody>
          <a:bodyPr/>
          <a:lstStyle/>
          <a:p>
            <a:endParaRPr lang="en-US"/>
          </a:p>
        </p:txBody>
      </p:sp>
      <p:sp>
        <p:nvSpPr>
          <p:cNvPr id="451597" name="Line 13"/>
          <p:cNvSpPr>
            <a:spLocks noChangeShapeType="1"/>
          </p:cNvSpPr>
          <p:nvPr/>
        </p:nvSpPr>
        <p:spPr bwMode="auto">
          <a:xfrm>
            <a:off x="3048000" y="2286000"/>
            <a:ext cx="381000" cy="609600"/>
          </a:xfrm>
          <a:prstGeom prst="line">
            <a:avLst/>
          </a:prstGeom>
          <a:noFill/>
          <a:ln w="9525">
            <a:solidFill>
              <a:schemeClr val="tx1"/>
            </a:solidFill>
            <a:round/>
          </a:ln>
          <a:effectLst/>
        </p:spPr>
        <p:txBody>
          <a:bodyPr/>
          <a:lstStyle/>
          <a:p>
            <a:endParaRPr lang="en-US"/>
          </a:p>
        </p:txBody>
      </p:sp>
      <p:sp>
        <p:nvSpPr>
          <p:cNvPr id="451598" name="Oval 14"/>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51599"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51600"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51601"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51602" name="Oval 18"/>
          <p:cNvSpPr>
            <a:spLocks noChangeArrowheads="1"/>
          </p:cNvSpPr>
          <p:nvPr/>
        </p:nvSpPr>
        <p:spPr bwMode="auto">
          <a:xfrm>
            <a:off x="1752600" y="18288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F</a:t>
            </a:r>
            <a:endParaRPr lang="en-US" sz="2400" b="1"/>
          </a:p>
        </p:txBody>
      </p:sp>
      <p:sp>
        <p:nvSpPr>
          <p:cNvPr id="451603"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E</a:t>
            </a:r>
            <a:endParaRPr lang="en-US" sz="2400" b="1"/>
          </a:p>
        </p:txBody>
      </p:sp>
      <p:sp>
        <p:nvSpPr>
          <p:cNvPr id="451604"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51605" name="Oval 21"/>
          <p:cNvSpPr>
            <a:spLocks noChangeArrowheads="1"/>
          </p:cNvSpPr>
          <p:nvPr/>
        </p:nvSpPr>
        <p:spPr bwMode="auto">
          <a:xfrm>
            <a:off x="2743200" y="1905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C</a:t>
            </a:r>
            <a:endParaRPr lang="en-US" sz="2400" b="1"/>
          </a:p>
        </p:txBody>
      </p:sp>
      <p:sp>
        <p:nvSpPr>
          <p:cNvPr id="451606"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51607" name="Line 23"/>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51608" name="Line 24"/>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51609" name="Line 25"/>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51610" name="Text Box 26"/>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51611" name="Text Box 27"/>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51612" name="Text Box 28"/>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51613" name="Text Box 29"/>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51614" name="Text Box 30"/>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1615" name="Text Box 31"/>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1616" name="Text Box 32"/>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1617" name="Text Box 33"/>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51618" name="Text Box 34"/>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51619" name="Text Box 35"/>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51620" name="Text Box 36"/>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1621" name="Line 37"/>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51622" name="Text Box 38"/>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51623" name="Text Box 39"/>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Update distances of adjacent, unselected nodes</a:t>
            </a:r>
            <a:endParaRPr lang="en-US"/>
          </a:p>
        </p:txBody>
      </p:sp>
      <p:graphicFrame>
        <p:nvGraphicFramePr>
          <p:cNvPr id="451624" name="Group 40"/>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7</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676" name="Freeform 92"/>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51677" name="Text Box 93"/>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51678" name="Line 94"/>
          <p:cNvSpPr>
            <a:spLocks noChangeShapeType="1"/>
          </p:cNvSpPr>
          <p:nvPr/>
        </p:nvSpPr>
        <p:spPr bwMode="auto">
          <a:xfrm flipH="1">
            <a:off x="3276600" y="3810000"/>
            <a:ext cx="228600" cy="195263"/>
          </a:xfrm>
          <a:prstGeom prst="line">
            <a:avLst/>
          </a:prstGeom>
          <a:noFill/>
          <a:ln w="9525">
            <a:solidFill>
              <a:schemeClr val="tx1"/>
            </a:solidFill>
            <a:round/>
          </a:ln>
          <a:effectLst/>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ext Box 2"/>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3155" name="Line 3"/>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33156" name="Text Box 4"/>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33157" name="Line 5"/>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33158" name="Line 6"/>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33159" name="Line 7"/>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33160" name="Line 8"/>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33161" name="Line 9"/>
          <p:cNvSpPr>
            <a:spLocks noChangeShapeType="1"/>
          </p:cNvSpPr>
          <p:nvPr/>
        </p:nvSpPr>
        <p:spPr bwMode="auto">
          <a:xfrm flipV="1">
            <a:off x="1981200" y="3200400"/>
            <a:ext cx="1447800" cy="762000"/>
          </a:xfrm>
          <a:prstGeom prst="line">
            <a:avLst/>
          </a:prstGeom>
          <a:noFill/>
          <a:ln w="19050">
            <a:solidFill>
              <a:srgbClr val="FF0000"/>
            </a:solidFill>
            <a:round/>
          </a:ln>
          <a:effectLst/>
        </p:spPr>
        <p:txBody>
          <a:bodyPr/>
          <a:lstStyle/>
          <a:p>
            <a:endParaRPr lang="en-US"/>
          </a:p>
        </p:txBody>
      </p:sp>
      <p:sp>
        <p:nvSpPr>
          <p:cNvPr id="433162" name="Line 10"/>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33163" name="Line 11"/>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33164" name="Line 12"/>
          <p:cNvSpPr>
            <a:spLocks noChangeShapeType="1"/>
          </p:cNvSpPr>
          <p:nvPr/>
        </p:nvSpPr>
        <p:spPr bwMode="auto">
          <a:xfrm>
            <a:off x="2178050" y="1981200"/>
            <a:ext cx="609600" cy="0"/>
          </a:xfrm>
          <a:prstGeom prst="line">
            <a:avLst/>
          </a:prstGeom>
          <a:noFill/>
          <a:ln w="9525">
            <a:solidFill>
              <a:schemeClr val="tx1"/>
            </a:solidFill>
            <a:round/>
          </a:ln>
          <a:effectLst/>
        </p:spPr>
        <p:txBody>
          <a:bodyPr/>
          <a:lstStyle/>
          <a:p>
            <a:endParaRPr lang="en-US"/>
          </a:p>
        </p:txBody>
      </p:sp>
      <p:sp>
        <p:nvSpPr>
          <p:cNvPr id="433165" name="Line 13"/>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33166" name="Oval 14"/>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33167"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33168"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33169"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33170" name="Oval 18"/>
          <p:cNvSpPr>
            <a:spLocks noChangeArrowheads="1"/>
          </p:cNvSpPr>
          <p:nvPr/>
        </p:nvSpPr>
        <p:spPr bwMode="auto">
          <a:xfrm>
            <a:off x="1752600" y="18288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F</a:t>
            </a:r>
            <a:endParaRPr lang="en-US" sz="2400" b="1"/>
          </a:p>
        </p:txBody>
      </p:sp>
      <p:sp>
        <p:nvSpPr>
          <p:cNvPr id="433171"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E</a:t>
            </a:r>
            <a:endParaRPr lang="en-US" sz="2400" b="1"/>
          </a:p>
        </p:txBody>
      </p:sp>
      <p:sp>
        <p:nvSpPr>
          <p:cNvPr id="433172"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33173" name="Oval 21"/>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33174"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33175" name="Line 23"/>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33176" name="Line 24"/>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33177" name="Line 25"/>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33178" name="Text Box 26"/>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3179" name="Text Box 27"/>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3180" name="Text Box 28"/>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3181" name="Text Box 29"/>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33182" name="Text Box 30"/>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3183" name="Text Box 31"/>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3184" name="Text Box 32"/>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3185" name="Text Box 33"/>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3186" name="Text Box 34"/>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33187" name="Text Box 35"/>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33188" name="Text Box 36"/>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3189" name="Line 37"/>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33190" name="Text Box 38"/>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3191" name="Text Box 39"/>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Select node with minimum distance</a:t>
            </a:r>
            <a:endParaRPr lang="en-US"/>
          </a:p>
        </p:txBody>
      </p:sp>
      <p:graphicFrame>
        <p:nvGraphicFramePr>
          <p:cNvPr id="433192" name="Group 40"/>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rPr>
                        <a:t>T</a:t>
                      </a:r>
                      <a:r>
                        <a:rPr kumimoji="0" lang="en-US" sz="1600" b="0" i="0" u="none" strike="noStrike" cap="none" normalizeH="0" baseline="0" smtClean="0">
                          <a:ln>
                            <a:noFill/>
                          </a:ln>
                          <a:solidFill>
                            <a:schemeClr val="tx1"/>
                          </a:solidFill>
                          <a:effectLst/>
                          <a:latin typeface="Times New Roman" panose="02020603050405020304" charset="0"/>
                        </a:rPr>
                        <a: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7</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3244" name="Freeform 92"/>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33245" name="Text Box 93"/>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3246" name="Line 94"/>
          <p:cNvSpPr>
            <a:spLocks noChangeShapeType="1"/>
          </p:cNvSpPr>
          <p:nvPr/>
        </p:nvSpPr>
        <p:spPr bwMode="auto">
          <a:xfrm flipH="1">
            <a:off x="3276600" y="3810000"/>
            <a:ext cx="228600" cy="195263"/>
          </a:xfrm>
          <a:prstGeom prst="line">
            <a:avLst/>
          </a:prstGeom>
          <a:noFill/>
          <a:ln w="9525">
            <a:solidFill>
              <a:schemeClr val="tx1"/>
            </a:solidFill>
            <a:round/>
          </a:ln>
          <a:effectLst/>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Text Box 3"/>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5204" name="Line 4"/>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35205" name="Text Box 5"/>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35206" name="Line 6"/>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35207" name="Line 7"/>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35208" name="Line 8"/>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35209" name="Line 9"/>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35210" name="Line 10"/>
          <p:cNvSpPr>
            <a:spLocks noChangeShapeType="1"/>
          </p:cNvSpPr>
          <p:nvPr/>
        </p:nvSpPr>
        <p:spPr bwMode="auto">
          <a:xfrm flipV="1">
            <a:off x="1981200" y="3200400"/>
            <a:ext cx="1447800" cy="762000"/>
          </a:xfrm>
          <a:prstGeom prst="line">
            <a:avLst/>
          </a:prstGeom>
          <a:noFill/>
          <a:ln w="19050">
            <a:solidFill>
              <a:srgbClr val="FF0000"/>
            </a:solidFill>
            <a:round/>
          </a:ln>
          <a:effectLst/>
        </p:spPr>
        <p:txBody>
          <a:bodyPr/>
          <a:lstStyle/>
          <a:p>
            <a:endParaRPr lang="en-US"/>
          </a:p>
        </p:txBody>
      </p:sp>
      <p:sp>
        <p:nvSpPr>
          <p:cNvPr id="435211" name="Line 11"/>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35212" name="Line 12"/>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35213" name="Line 13"/>
          <p:cNvSpPr>
            <a:spLocks noChangeShapeType="1"/>
          </p:cNvSpPr>
          <p:nvPr/>
        </p:nvSpPr>
        <p:spPr bwMode="auto">
          <a:xfrm>
            <a:off x="2178050" y="2014538"/>
            <a:ext cx="609600" cy="0"/>
          </a:xfrm>
          <a:prstGeom prst="line">
            <a:avLst/>
          </a:prstGeom>
          <a:noFill/>
          <a:ln w="9525">
            <a:solidFill>
              <a:schemeClr val="tx1"/>
            </a:solidFill>
            <a:round/>
          </a:ln>
          <a:effectLst/>
        </p:spPr>
        <p:txBody>
          <a:bodyPr/>
          <a:lstStyle/>
          <a:p>
            <a:endParaRPr lang="en-US"/>
          </a:p>
        </p:txBody>
      </p:sp>
      <p:sp>
        <p:nvSpPr>
          <p:cNvPr id="435214" name="Line 14"/>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35215" name="Oval 15"/>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35216" name="Oval 16"/>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35217" name="Oval 17"/>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35218" name="Oval 18"/>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35219" name="Oval 19"/>
          <p:cNvSpPr>
            <a:spLocks noChangeArrowheads="1"/>
          </p:cNvSpPr>
          <p:nvPr/>
        </p:nvSpPr>
        <p:spPr bwMode="auto">
          <a:xfrm>
            <a:off x="1752600" y="18288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F</a:t>
            </a:r>
            <a:endParaRPr lang="en-US" sz="2400" b="1"/>
          </a:p>
        </p:txBody>
      </p:sp>
      <p:sp>
        <p:nvSpPr>
          <p:cNvPr id="435220" name="Oval 20"/>
          <p:cNvSpPr>
            <a:spLocks noChangeArrowheads="1"/>
          </p:cNvSpPr>
          <p:nvPr/>
        </p:nvSpPr>
        <p:spPr bwMode="auto">
          <a:xfrm>
            <a:off x="28194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E</a:t>
            </a:r>
            <a:endParaRPr lang="en-US" sz="2400" b="1"/>
          </a:p>
        </p:txBody>
      </p:sp>
      <p:sp>
        <p:nvSpPr>
          <p:cNvPr id="435221"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35222"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35223"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35224" name="Line 24"/>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35225" name="Line 25"/>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35226" name="Line 26"/>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35227" name="Text Box 27"/>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5228" name="Text Box 28"/>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5229" name="Text Box 29"/>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5230" name="Text Box 30"/>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35231" name="Text Box 31"/>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5232" name="Text Box 32"/>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5233" name="Text Box 33"/>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5234" name="Text Box 34"/>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5235" name="Text Box 35"/>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35236" name="Text Box 36"/>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35237" name="Text Box 37"/>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5238" name="Line 38"/>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35239" name="Text Box 39"/>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5240" name="Text Box 40"/>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Update distances of adjacent, unselected nodes</a:t>
            </a:r>
            <a:endParaRPr lang="en-US"/>
          </a:p>
        </p:txBody>
      </p:sp>
      <p:graphicFrame>
        <p:nvGraphicFramePr>
          <p:cNvPr id="435241" name="Group 41"/>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7</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5293" name="Freeform 93"/>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35294" name="Text Box 94"/>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5295" name="Line 95"/>
          <p:cNvSpPr>
            <a:spLocks noChangeShapeType="1"/>
          </p:cNvSpPr>
          <p:nvPr/>
        </p:nvSpPr>
        <p:spPr bwMode="auto">
          <a:xfrm flipH="1">
            <a:off x="3276600" y="3810000"/>
            <a:ext cx="228600" cy="195263"/>
          </a:xfrm>
          <a:prstGeom prst="line">
            <a:avLst/>
          </a:prstGeom>
          <a:noFill/>
          <a:ln w="9525">
            <a:solidFill>
              <a:schemeClr val="tx1"/>
            </a:solidFill>
            <a:round/>
          </a:ln>
          <a:effectLst/>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ext Box 2"/>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4659" name="Line 3"/>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54660" name="Text Box 4"/>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54661" name="Line 5"/>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54662" name="Line 6"/>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54663" name="Line 7"/>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54664" name="Line 8"/>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54665" name="Line 9"/>
          <p:cNvSpPr>
            <a:spLocks noChangeShapeType="1"/>
          </p:cNvSpPr>
          <p:nvPr/>
        </p:nvSpPr>
        <p:spPr bwMode="auto">
          <a:xfrm flipV="1">
            <a:off x="1981200" y="3200400"/>
            <a:ext cx="1447800" cy="762000"/>
          </a:xfrm>
          <a:prstGeom prst="line">
            <a:avLst/>
          </a:prstGeom>
          <a:noFill/>
          <a:ln w="19050">
            <a:solidFill>
              <a:srgbClr val="FF0000"/>
            </a:solidFill>
            <a:round/>
          </a:ln>
          <a:effectLst/>
        </p:spPr>
        <p:txBody>
          <a:bodyPr/>
          <a:lstStyle/>
          <a:p>
            <a:endParaRPr lang="en-US"/>
          </a:p>
        </p:txBody>
      </p:sp>
      <p:sp>
        <p:nvSpPr>
          <p:cNvPr id="454666" name="Line 10"/>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54667" name="Line 11"/>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54668" name="Line 12"/>
          <p:cNvSpPr>
            <a:spLocks noChangeShapeType="1"/>
          </p:cNvSpPr>
          <p:nvPr/>
        </p:nvSpPr>
        <p:spPr bwMode="auto">
          <a:xfrm>
            <a:off x="2178050" y="2014538"/>
            <a:ext cx="717550" cy="0"/>
          </a:xfrm>
          <a:prstGeom prst="line">
            <a:avLst/>
          </a:prstGeom>
          <a:noFill/>
          <a:ln w="19050">
            <a:solidFill>
              <a:srgbClr val="FF0000"/>
            </a:solidFill>
            <a:round/>
          </a:ln>
          <a:effectLst/>
        </p:spPr>
        <p:txBody>
          <a:bodyPr/>
          <a:lstStyle/>
          <a:p>
            <a:endParaRPr lang="en-US"/>
          </a:p>
        </p:txBody>
      </p:sp>
      <p:sp>
        <p:nvSpPr>
          <p:cNvPr id="454669" name="Line 13"/>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54670" name="Oval 14"/>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54671"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54672"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54673"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54674" name="Oval 18"/>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54675"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E</a:t>
            </a:r>
            <a:endParaRPr lang="en-US" sz="2400" b="1"/>
          </a:p>
        </p:txBody>
      </p:sp>
      <p:sp>
        <p:nvSpPr>
          <p:cNvPr id="454676"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54677" name="Oval 21"/>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54678"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54679" name="Line 23"/>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54680" name="Line 24"/>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54681" name="Line 25"/>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54682" name="Text Box 26"/>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54683" name="Text Box 27"/>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54684" name="Text Box 28"/>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54685" name="Text Box 29"/>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54686" name="Text Box 30"/>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4687" name="Text Box 31"/>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4688" name="Text Box 32"/>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4689" name="Text Box 33"/>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54690" name="Text Box 34"/>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54691" name="Text Box 35"/>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54692" name="Text Box 36"/>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4693" name="Line 37"/>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54694" name="Text Box 38"/>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54695" name="Text Box 39"/>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Select node with minimum distance</a:t>
            </a:r>
            <a:endParaRPr lang="en-US"/>
          </a:p>
        </p:txBody>
      </p:sp>
      <p:graphicFrame>
        <p:nvGraphicFramePr>
          <p:cNvPr id="454696" name="Group 40"/>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7</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rPr>
                        <a:t>T</a:t>
                      </a:r>
                      <a:endParaRPr kumimoji="0" lang="en-US" sz="1600" b="0" i="0" u="none" strike="noStrike" cap="none" normalizeH="0" baseline="0" smtClean="0">
                        <a:ln>
                          <a:noFill/>
                        </a:ln>
                        <a:solidFill>
                          <a:srgbClr val="FF0000"/>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4748" name="Freeform 92"/>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54749" name="Text Box 93"/>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54750" name="Line 94"/>
          <p:cNvSpPr>
            <a:spLocks noChangeShapeType="1"/>
          </p:cNvSpPr>
          <p:nvPr/>
        </p:nvSpPr>
        <p:spPr bwMode="auto">
          <a:xfrm flipH="1">
            <a:off x="3276600" y="3810000"/>
            <a:ext cx="228600" cy="195263"/>
          </a:xfrm>
          <a:prstGeom prst="line">
            <a:avLst/>
          </a:prstGeom>
          <a:noFill/>
          <a:ln w="9525">
            <a:solidFill>
              <a:schemeClr val="tx1"/>
            </a:solidFill>
            <a:round/>
          </a:ln>
          <a:effectLst/>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2611" name="Line 3"/>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52612" name="Text Box 4"/>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52613" name="Line 5"/>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52614" name="Line 6"/>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52615" name="Line 7"/>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52616" name="Line 8"/>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52617" name="Line 9"/>
          <p:cNvSpPr>
            <a:spLocks noChangeShapeType="1"/>
          </p:cNvSpPr>
          <p:nvPr/>
        </p:nvSpPr>
        <p:spPr bwMode="auto">
          <a:xfrm flipV="1">
            <a:off x="1981200" y="3200400"/>
            <a:ext cx="1447800" cy="762000"/>
          </a:xfrm>
          <a:prstGeom prst="line">
            <a:avLst/>
          </a:prstGeom>
          <a:noFill/>
          <a:ln w="19050">
            <a:solidFill>
              <a:srgbClr val="FF0000"/>
            </a:solidFill>
            <a:round/>
          </a:ln>
          <a:effectLst/>
        </p:spPr>
        <p:txBody>
          <a:bodyPr/>
          <a:lstStyle/>
          <a:p>
            <a:endParaRPr lang="en-US"/>
          </a:p>
        </p:txBody>
      </p:sp>
      <p:sp>
        <p:nvSpPr>
          <p:cNvPr id="452618" name="Line 10"/>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52619" name="Line 11"/>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52620" name="Line 12"/>
          <p:cNvSpPr>
            <a:spLocks noChangeShapeType="1"/>
          </p:cNvSpPr>
          <p:nvPr/>
        </p:nvSpPr>
        <p:spPr bwMode="auto">
          <a:xfrm>
            <a:off x="2178050" y="2014538"/>
            <a:ext cx="717550" cy="0"/>
          </a:xfrm>
          <a:prstGeom prst="line">
            <a:avLst/>
          </a:prstGeom>
          <a:noFill/>
          <a:ln w="19050">
            <a:solidFill>
              <a:srgbClr val="FF0000"/>
            </a:solidFill>
            <a:round/>
          </a:ln>
          <a:effectLst/>
        </p:spPr>
        <p:txBody>
          <a:bodyPr/>
          <a:lstStyle/>
          <a:p>
            <a:endParaRPr lang="en-US"/>
          </a:p>
        </p:txBody>
      </p:sp>
      <p:sp>
        <p:nvSpPr>
          <p:cNvPr id="452621" name="Line 13"/>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52622" name="Oval 14"/>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52623"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52624"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52625"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52626" name="Oval 18"/>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52627"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E</a:t>
            </a:r>
            <a:endParaRPr lang="en-US" sz="2400" b="1"/>
          </a:p>
        </p:txBody>
      </p:sp>
      <p:sp>
        <p:nvSpPr>
          <p:cNvPr id="452628"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52629" name="Oval 21"/>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52630"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52631" name="Line 23"/>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52632" name="Line 24"/>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52633" name="Line 25"/>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52634" name="Text Box 26"/>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52635" name="Text Box 27"/>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52636" name="Text Box 28"/>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52637" name="Text Box 29"/>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52638" name="Text Box 30"/>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2639" name="Text Box 31"/>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2640" name="Text Box 32"/>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2641" name="Text Box 33"/>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52642" name="Text Box 34"/>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52643" name="Text Box 35"/>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52644" name="Text Box 36"/>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2645" name="Line 37"/>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52646" name="Text Box 38"/>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52647" name="Text Box 39"/>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Update distances of adjacent, unselected nodes</a:t>
            </a:r>
            <a:endParaRPr lang="en-US"/>
          </a:p>
        </p:txBody>
      </p:sp>
      <p:graphicFrame>
        <p:nvGraphicFramePr>
          <p:cNvPr id="452648" name="Group 40"/>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rPr>
                        <a:t>10</a:t>
                      </a:r>
                      <a:endParaRPr kumimoji="0" lang="en-US" sz="1600" b="0" i="0" u="none" strike="noStrike" cap="none" normalizeH="0" baseline="0" smtClean="0">
                        <a:ln>
                          <a:noFill/>
                        </a:ln>
                        <a:solidFill>
                          <a:srgbClr val="FF0000"/>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F</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F</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2700" name="Freeform 92"/>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52701" name="Text Box 93"/>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52702" name="Line 94"/>
          <p:cNvSpPr>
            <a:spLocks noChangeShapeType="1"/>
          </p:cNvSpPr>
          <p:nvPr/>
        </p:nvSpPr>
        <p:spPr bwMode="auto">
          <a:xfrm flipH="1">
            <a:off x="3276600" y="3810000"/>
            <a:ext cx="228600" cy="195263"/>
          </a:xfrm>
          <a:prstGeom prst="line">
            <a:avLst/>
          </a:prstGeom>
          <a:noFill/>
          <a:ln w="9525">
            <a:solidFill>
              <a:schemeClr val="tx1"/>
            </a:solidFill>
            <a:round/>
          </a:ln>
          <a:effectLst/>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316" name="Freeform 92"/>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36226" name="Text Box 2"/>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6227" name="Line 3"/>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36228" name="Text Box 4"/>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36229" name="Line 5"/>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36230" name="Line 6"/>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36231" name="Line 7"/>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36232" name="Line 8"/>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36233" name="Line 9"/>
          <p:cNvSpPr>
            <a:spLocks noChangeShapeType="1"/>
          </p:cNvSpPr>
          <p:nvPr/>
        </p:nvSpPr>
        <p:spPr bwMode="auto">
          <a:xfrm flipV="1">
            <a:off x="1981200" y="3200400"/>
            <a:ext cx="1447800" cy="762000"/>
          </a:xfrm>
          <a:prstGeom prst="line">
            <a:avLst/>
          </a:prstGeom>
          <a:noFill/>
          <a:ln w="19050">
            <a:solidFill>
              <a:srgbClr val="FF0000"/>
            </a:solidFill>
            <a:round/>
          </a:ln>
          <a:effectLst/>
        </p:spPr>
        <p:txBody>
          <a:bodyPr/>
          <a:lstStyle/>
          <a:p>
            <a:endParaRPr lang="en-US"/>
          </a:p>
        </p:txBody>
      </p:sp>
      <p:sp>
        <p:nvSpPr>
          <p:cNvPr id="436234" name="Line 10"/>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36235" name="Line 11"/>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36236" name="Line 12"/>
          <p:cNvSpPr>
            <a:spLocks noChangeShapeType="1"/>
          </p:cNvSpPr>
          <p:nvPr/>
        </p:nvSpPr>
        <p:spPr bwMode="auto">
          <a:xfrm>
            <a:off x="2178050" y="2014538"/>
            <a:ext cx="717550" cy="0"/>
          </a:xfrm>
          <a:prstGeom prst="line">
            <a:avLst/>
          </a:prstGeom>
          <a:noFill/>
          <a:ln w="19050">
            <a:solidFill>
              <a:srgbClr val="FF0000"/>
            </a:solidFill>
            <a:round/>
          </a:ln>
          <a:effectLst/>
        </p:spPr>
        <p:txBody>
          <a:bodyPr/>
          <a:lstStyle/>
          <a:p>
            <a:endParaRPr lang="en-US"/>
          </a:p>
        </p:txBody>
      </p:sp>
      <p:sp>
        <p:nvSpPr>
          <p:cNvPr id="436237" name="Line 13"/>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36238" name="Oval 14"/>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36239"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36240"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36241"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36242" name="Oval 18"/>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36243" name="Oval 19"/>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36244"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36245" name="Oval 21"/>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36246"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36247" name="Line 23"/>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36248" name="Line 24"/>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36249" name="Line 25"/>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36250" name="Text Box 26"/>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6251" name="Text Box 27"/>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6252" name="Text Box 28"/>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6253" name="Text Box 29"/>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36254" name="Text Box 30"/>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6255" name="Text Box 31"/>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6256" name="Text Box 32"/>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6257" name="Text Box 33"/>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6258" name="Text Box 34"/>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36259" name="Text Box 35"/>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36260" name="Text Box 36"/>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6261" name="Line 37"/>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36262" name="Text Box 38"/>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6263" name="Text Box 39"/>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Select node with minimum distance</a:t>
            </a:r>
            <a:endParaRPr lang="en-US"/>
          </a:p>
        </p:txBody>
      </p:sp>
      <p:graphicFrame>
        <p:nvGraphicFramePr>
          <p:cNvPr id="436264" name="Group 40"/>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10</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F</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rPr>
                        <a:t>T</a:t>
                      </a:r>
                      <a:endParaRPr kumimoji="0" lang="en-US" sz="1600" b="0" i="0" u="none" strike="noStrike" cap="none" normalizeH="0" baseline="0" smtClean="0">
                        <a:ln>
                          <a:noFill/>
                        </a:ln>
                        <a:solidFill>
                          <a:srgbClr val="FF0000"/>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F</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6317" name="Text Box 93"/>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6318" name="Line 94"/>
          <p:cNvSpPr>
            <a:spLocks noChangeShapeType="1"/>
          </p:cNvSpPr>
          <p:nvPr/>
        </p:nvSpPr>
        <p:spPr bwMode="auto">
          <a:xfrm flipH="1">
            <a:off x="3276600" y="3810000"/>
            <a:ext cx="228600" cy="195263"/>
          </a:xfrm>
          <a:prstGeom prst="line">
            <a:avLst/>
          </a:prstGeom>
          <a:noFill/>
          <a:ln w="19050">
            <a:solidFill>
              <a:srgbClr val="FF0000"/>
            </a:solidFill>
            <a:round/>
          </a:ln>
          <a:effectLst/>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Freeform 2"/>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38275" name="Text Box 3"/>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8276" name="Line 4"/>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38277" name="Text Box 5"/>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38278" name="Line 6"/>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38279" name="Line 7"/>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38280" name="Line 8"/>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38281" name="Line 9"/>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38282" name="Line 10"/>
          <p:cNvSpPr>
            <a:spLocks noChangeShapeType="1"/>
          </p:cNvSpPr>
          <p:nvPr/>
        </p:nvSpPr>
        <p:spPr bwMode="auto">
          <a:xfrm flipV="1">
            <a:off x="1981200" y="3200400"/>
            <a:ext cx="1447800" cy="762000"/>
          </a:xfrm>
          <a:prstGeom prst="line">
            <a:avLst/>
          </a:prstGeom>
          <a:noFill/>
          <a:ln w="19050">
            <a:solidFill>
              <a:srgbClr val="FF0000"/>
            </a:solidFill>
            <a:round/>
          </a:ln>
          <a:effectLst/>
        </p:spPr>
        <p:txBody>
          <a:bodyPr/>
          <a:lstStyle/>
          <a:p>
            <a:endParaRPr lang="en-US"/>
          </a:p>
        </p:txBody>
      </p:sp>
      <p:sp>
        <p:nvSpPr>
          <p:cNvPr id="438283" name="Line 11"/>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38284" name="Line 12"/>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38285" name="Line 13"/>
          <p:cNvSpPr>
            <a:spLocks noChangeShapeType="1"/>
          </p:cNvSpPr>
          <p:nvPr/>
        </p:nvSpPr>
        <p:spPr bwMode="auto">
          <a:xfrm>
            <a:off x="2178050" y="2014538"/>
            <a:ext cx="717550" cy="0"/>
          </a:xfrm>
          <a:prstGeom prst="line">
            <a:avLst/>
          </a:prstGeom>
          <a:noFill/>
          <a:ln w="19050">
            <a:solidFill>
              <a:srgbClr val="FF0000"/>
            </a:solidFill>
            <a:round/>
          </a:ln>
          <a:effectLst/>
        </p:spPr>
        <p:txBody>
          <a:bodyPr/>
          <a:lstStyle/>
          <a:p>
            <a:endParaRPr lang="en-US"/>
          </a:p>
        </p:txBody>
      </p:sp>
      <p:sp>
        <p:nvSpPr>
          <p:cNvPr id="438286" name="Line 14"/>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38287" name="Oval 15"/>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38288" name="Oval 16"/>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38289" name="Oval 17"/>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38290" name="Oval 18"/>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38291"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38292"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38293"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38294"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38295"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38296" name="Line 24"/>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38297" name="Line 25"/>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38298" name="Line 26"/>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38299" name="Text Box 27"/>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8300" name="Text Box 28"/>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8301" name="Text Box 29"/>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8302" name="Text Box 30"/>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38303" name="Text Box 31"/>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8304" name="Text Box 32"/>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8305" name="Text Box 33"/>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8306" name="Text Box 34"/>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8307" name="Text Box 35"/>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38308" name="Text Box 36"/>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38309" name="Text Box 37"/>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8310" name="Line 38"/>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38311" name="Text Box 39"/>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8312" name="Text Box 40"/>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Update distances of adjacent, unselected nodes</a:t>
            </a:r>
            <a:endParaRPr lang="en-US"/>
          </a:p>
        </p:txBody>
      </p:sp>
      <p:graphicFrame>
        <p:nvGraphicFramePr>
          <p:cNvPr id="438313" name="Group 41"/>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10</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F</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F</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8365" name="Text Box 93"/>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8366" name="Line 94"/>
          <p:cNvSpPr>
            <a:spLocks noChangeShapeType="1"/>
          </p:cNvSpPr>
          <p:nvPr/>
        </p:nvSpPr>
        <p:spPr bwMode="auto">
          <a:xfrm flipH="1">
            <a:off x="3276600" y="3810000"/>
            <a:ext cx="228600" cy="195263"/>
          </a:xfrm>
          <a:prstGeom prst="line">
            <a:avLst/>
          </a:prstGeom>
          <a:noFill/>
          <a:ln w="19050">
            <a:solidFill>
              <a:srgbClr val="FF0000"/>
            </a:solidFill>
            <a:round/>
          </a:ln>
          <a:effectLst/>
        </p:spPr>
        <p:txBody>
          <a:bodyPr/>
          <a:lstStyle/>
          <a:p>
            <a:endParaRPr lang="en-US"/>
          </a:p>
        </p:txBody>
      </p:sp>
      <p:sp>
        <p:nvSpPr>
          <p:cNvPr id="438367" name="Text Box 95"/>
          <p:cNvSpPr txBox="1">
            <a:spLocks noChangeArrowheads="1"/>
          </p:cNvSpPr>
          <p:nvPr/>
        </p:nvSpPr>
        <p:spPr bwMode="auto">
          <a:xfrm>
            <a:off x="3962400" y="5029200"/>
            <a:ext cx="2819400" cy="396875"/>
          </a:xfrm>
          <a:prstGeom prst="rect">
            <a:avLst/>
          </a:prstGeom>
          <a:noFill/>
          <a:ln w="9525">
            <a:noFill/>
            <a:miter lim="800000"/>
          </a:ln>
          <a:effectLst/>
        </p:spPr>
        <p:txBody>
          <a:bodyPr>
            <a:spAutoFit/>
          </a:bodyPr>
          <a:lstStyle/>
          <a:p>
            <a:pPr>
              <a:spcBef>
                <a:spcPct val="50000"/>
              </a:spcBef>
              <a:buFontTx/>
              <a:buNone/>
            </a:pPr>
            <a:r>
              <a:rPr lang="en-US"/>
              <a:t>Table entries unchanged</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39299" name="Text Box 3"/>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9300" name="Line 4"/>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39301" name="Text Box 5"/>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39302" name="Line 6"/>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39303" name="Line 7"/>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39304" name="Line 8"/>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39305" name="Line 9"/>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39306" name="Line 10"/>
          <p:cNvSpPr>
            <a:spLocks noChangeShapeType="1"/>
          </p:cNvSpPr>
          <p:nvPr/>
        </p:nvSpPr>
        <p:spPr bwMode="auto">
          <a:xfrm flipV="1">
            <a:off x="1981200" y="3200400"/>
            <a:ext cx="1447800" cy="762000"/>
          </a:xfrm>
          <a:prstGeom prst="line">
            <a:avLst/>
          </a:prstGeom>
          <a:noFill/>
          <a:ln w="19050">
            <a:solidFill>
              <a:srgbClr val="FF0000"/>
            </a:solidFill>
            <a:round/>
          </a:ln>
          <a:effectLst/>
        </p:spPr>
        <p:txBody>
          <a:bodyPr/>
          <a:lstStyle/>
          <a:p>
            <a:endParaRPr lang="en-US"/>
          </a:p>
        </p:txBody>
      </p:sp>
      <p:sp>
        <p:nvSpPr>
          <p:cNvPr id="439307" name="Line 11"/>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39308" name="Line 12"/>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39309" name="Line 13"/>
          <p:cNvSpPr>
            <a:spLocks noChangeShapeType="1"/>
          </p:cNvSpPr>
          <p:nvPr/>
        </p:nvSpPr>
        <p:spPr bwMode="auto">
          <a:xfrm>
            <a:off x="2178050" y="2014538"/>
            <a:ext cx="717550" cy="0"/>
          </a:xfrm>
          <a:prstGeom prst="line">
            <a:avLst/>
          </a:prstGeom>
          <a:noFill/>
          <a:ln w="19050">
            <a:solidFill>
              <a:srgbClr val="FF0000"/>
            </a:solidFill>
            <a:round/>
          </a:ln>
          <a:effectLst/>
        </p:spPr>
        <p:txBody>
          <a:bodyPr/>
          <a:lstStyle/>
          <a:p>
            <a:endParaRPr lang="en-US"/>
          </a:p>
        </p:txBody>
      </p:sp>
      <p:sp>
        <p:nvSpPr>
          <p:cNvPr id="439310" name="Line 14"/>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39311" name="Oval 15"/>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39312" name="Oval 16"/>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39313" name="Oval 17"/>
          <p:cNvSpPr>
            <a:spLocks noChangeArrowheads="1"/>
          </p:cNvSpPr>
          <p:nvPr/>
        </p:nvSpPr>
        <p:spPr bwMode="auto">
          <a:xfrm>
            <a:off x="533400" y="3200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H</a:t>
            </a:r>
            <a:endParaRPr lang="en-US" sz="2400" b="1"/>
          </a:p>
        </p:txBody>
      </p:sp>
      <p:sp>
        <p:nvSpPr>
          <p:cNvPr id="439314" name="Oval 18"/>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39315"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39316"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39317"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39318"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39319"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39320" name="Line 24"/>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39321" name="Line 25"/>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39322" name="Line 26"/>
          <p:cNvSpPr>
            <a:spLocks noChangeShapeType="1"/>
          </p:cNvSpPr>
          <p:nvPr/>
        </p:nvSpPr>
        <p:spPr bwMode="auto">
          <a:xfrm flipH="1" flipV="1">
            <a:off x="914400" y="3581400"/>
            <a:ext cx="609600" cy="381000"/>
          </a:xfrm>
          <a:prstGeom prst="line">
            <a:avLst/>
          </a:prstGeom>
          <a:noFill/>
          <a:ln w="19050">
            <a:solidFill>
              <a:srgbClr val="FF0000"/>
            </a:solidFill>
            <a:round/>
          </a:ln>
          <a:effectLst/>
        </p:spPr>
        <p:txBody>
          <a:bodyPr/>
          <a:lstStyle/>
          <a:p>
            <a:endParaRPr lang="en-US"/>
          </a:p>
        </p:txBody>
      </p:sp>
      <p:sp>
        <p:nvSpPr>
          <p:cNvPr id="439323" name="Text Box 27"/>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9324" name="Text Box 28"/>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9325" name="Text Box 29"/>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9326" name="Text Box 30"/>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39327" name="Text Box 31"/>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9328" name="Text Box 32"/>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39329" name="Text Box 33"/>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9330" name="Text Box 34"/>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39331" name="Text Box 35"/>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39332" name="Text Box 36"/>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39333" name="Text Box 37"/>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39334" name="Line 38"/>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39335" name="Text Box 39"/>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39336" name="Text Box 40"/>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Select node with minimum distance</a:t>
            </a:r>
            <a:endParaRPr lang="en-US"/>
          </a:p>
        </p:txBody>
      </p:sp>
      <p:graphicFrame>
        <p:nvGraphicFramePr>
          <p:cNvPr id="439337" name="Group 41"/>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10</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F</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F</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rPr>
                        <a:t>T</a:t>
                      </a:r>
                      <a:endParaRPr kumimoji="0" lang="en-US" sz="1600" b="0" i="0" u="none" strike="noStrike" cap="none" normalizeH="0" baseline="0" smtClean="0">
                        <a:ln>
                          <a:noFill/>
                        </a:ln>
                        <a:solidFill>
                          <a:srgbClr val="FF0000"/>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9389" name="Text Box 93"/>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39390" name="Line 94"/>
          <p:cNvSpPr>
            <a:spLocks noChangeShapeType="1"/>
          </p:cNvSpPr>
          <p:nvPr/>
        </p:nvSpPr>
        <p:spPr bwMode="auto">
          <a:xfrm flipH="1">
            <a:off x="3276600" y="3810000"/>
            <a:ext cx="228600" cy="195263"/>
          </a:xfrm>
          <a:prstGeom prst="line">
            <a:avLst/>
          </a:prstGeom>
          <a:noFill/>
          <a:ln w="19050">
            <a:solidFill>
              <a:srgbClr val="FF0000"/>
            </a:solidFill>
            <a:round/>
          </a:ln>
          <a:effectLst/>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Freeform 2"/>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55683" name="Text Box 3"/>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5684" name="Line 4"/>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55685" name="Text Box 5"/>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55686" name="Line 6"/>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55687" name="Line 7"/>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55688" name="Line 8"/>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55689" name="Line 9"/>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55690" name="Line 10"/>
          <p:cNvSpPr>
            <a:spLocks noChangeShapeType="1"/>
          </p:cNvSpPr>
          <p:nvPr/>
        </p:nvSpPr>
        <p:spPr bwMode="auto">
          <a:xfrm flipV="1">
            <a:off x="1981200" y="3200400"/>
            <a:ext cx="1447800" cy="762000"/>
          </a:xfrm>
          <a:prstGeom prst="line">
            <a:avLst/>
          </a:prstGeom>
          <a:noFill/>
          <a:ln w="19050">
            <a:solidFill>
              <a:srgbClr val="FF0000"/>
            </a:solidFill>
            <a:round/>
          </a:ln>
          <a:effectLst/>
        </p:spPr>
        <p:txBody>
          <a:bodyPr/>
          <a:lstStyle/>
          <a:p>
            <a:endParaRPr lang="en-US"/>
          </a:p>
        </p:txBody>
      </p:sp>
      <p:sp>
        <p:nvSpPr>
          <p:cNvPr id="455691" name="Line 11"/>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55692" name="Line 12"/>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55693" name="Line 13"/>
          <p:cNvSpPr>
            <a:spLocks noChangeShapeType="1"/>
          </p:cNvSpPr>
          <p:nvPr/>
        </p:nvSpPr>
        <p:spPr bwMode="auto">
          <a:xfrm>
            <a:off x="2178050" y="2014538"/>
            <a:ext cx="717550" cy="0"/>
          </a:xfrm>
          <a:prstGeom prst="line">
            <a:avLst/>
          </a:prstGeom>
          <a:noFill/>
          <a:ln w="19050">
            <a:solidFill>
              <a:srgbClr val="FF0000"/>
            </a:solidFill>
            <a:round/>
          </a:ln>
          <a:effectLst/>
        </p:spPr>
        <p:txBody>
          <a:bodyPr/>
          <a:lstStyle/>
          <a:p>
            <a:endParaRPr lang="en-US"/>
          </a:p>
        </p:txBody>
      </p:sp>
      <p:sp>
        <p:nvSpPr>
          <p:cNvPr id="455694" name="Line 14"/>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55695" name="Oval 15"/>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55696" name="Oval 16"/>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55697" name="Oval 17"/>
          <p:cNvSpPr>
            <a:spLocks noChangeArrowheads="1"/>
          </p:cNvSpPr>
          <p:nvPr/>
        </p:nvSpPr>
        <p:spPr bwMode="auto">
          <a:xfrm>
            <a:off x="533400" y="3200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H</a:t>
            </a:r>
            <a:endParaRPr lang="en-US" sz="2400" b="1"/>
          </a:p>
        </p:txBody>
      </p:sp>
      <p:sp>
        <p:nvSpPr>
          <p:cNvPr id="455698" name="Oval 18"/>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55699"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55700"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55701"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55702"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55703"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55704" name="Line 24"/>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55705" name="Line 25"/>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55706" name="Line 26"/>
          <p:cNvSpPr>
            <a:spLocks noChangeShapeType="1"/>
          </p:cNvSpPr>
          <p:nvPr/>
        </p:nvSpPr>
        <p:spPr bwMode="auto">
          <a:xfrm flipH="1" flipV="1">
            <a:off x="914400" y="3581400"/>
            <a:ext cx="609600" cy="381000"/>
          </a:xfrm>
          <a:prstGeom prst="line">
            <a:avLst/>
          </a:prstGeom>
          <a:noFill/>
          <a:ln w="19050">
            <a:solidFill>
              <a:srgbClr val="FF0000"/>
            </a:solidFill>
            <a:round/>
          </a:ln>
          <a:effectLst/>
        </p:spPr>
        <p:txBody>
          <a:bodyPr/>
          <a:lstStyle/>
          <a:p>
            <a:endParaRPr lang="en-US"/>
          </a:p>
        </p:txBody>
      </p:sp>
      <p:sp>
        <p:nvSpPr>
          <p:cNvPr id="455707" name="Text Box 27"/>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55708" name="Text Box 28"/>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55709" name="Text Box 29"/>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55710" name="Text Box 30"/>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55711" name="Text Box 31"/>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5712" name="Text Box 32"/>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5713" name="Text Box 33"/>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5714" name="Text Box 34"/>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55715" name="Text Box 35"/>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55716" name="Text Box 36"/>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55717" name="Text Box 37"/>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5718" name="Line 38"/>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55719" name="Text Box 39"/>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55720" name="Text Box 40"/>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Update distances of adjacent, unselected nodes</a:t>
            </a:r>
            <a:endParaRPr lang="en-US"/>
          </a:p>
        </p:txBody>
      </p:sp>
      <p:graphicFrame>
        <p:nvGraphicFramePr>
          <p:cNvPr id="455721" name="Group 41"/>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rPr>
                        <a:t>4</a:t>
                      </a:r>
                      <a:endParaRPr kumimoji="0" lang="en-US" sz="1600" b="0" i="0" u="none" strike="noStrike" cap="none" normalizeH="0" baseline="0" smtClean="0">
                        <a:ln>
                          <a:noFill/>
                        </a:ln>
                        <a:solidFill>
                          <a:srgbClr val="FF0000"/>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rPr>
                        <a:t>H</a:t>
                      </a:r>
                      <a:endParaRPr kumimoji="0" lang="en-US" sz="1600" b="0" i="0" u="none" strike="noStrike" cap="none" normalizeH="0" baseline="0" smtClean="0">
                        <a:ln>
                          <a:noFill/>
                        </a:ln>
                        <a:solidFill>
                          <a:srgbClr val="FF0000"/>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F</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5773" name="Text Box 93"/>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55774" name="Line 94"/>
          <p:cNvSpPr>
            <a:spLocks noChangeShapeType="1"/>
          </p:cNvSpPr>
          <p:nvPr/>
        </p:nvSpPr>
        <p:spPr bwMode="auto">
          <a:xfrm flipH="1">
            <a:off x="3276600" y="3810000"/>
            <a:ext cx="228600" cy="195263"/>
          </a:xfrm>
          <a:prstGeom prst="line">
            <a:avLst/>
          </a:prstGeom>
          <a:noFill/>
          <a:ln w="19050">
            <a:solidFill>
              <a:srgbClr val="FF0000"/>
            </a:solidFill>
            <a:round/>
          </a:ln>
          <a:effectLst/>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Freeform 3"/>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40324" name="Text Box 4"/>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0325" name="Line 5"/>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40326" name="Text Box 6"/>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40327" name="Line 7"/>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40328" name="Line 8"/>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40329" name="Line 9"/>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40330" name="Line 10"/>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40331" name="Line 11"/>
          <p:cNvSpPr>
            <a:spLocks noChangeShapeType="1"/>
          </p:cNvSpPr>
          <p:nvPr/>
        </p:nvSpPr>
        <p:spPr bwMode="auto">
          <a:xfrm flipV="1">
            <a:off x="1981200" y="3200400"/>
            <a:ext cx="1447800" cy="762000"/>
          </a:xfrm>
          <a:prstGeom prst="line">
            <a:avLst/>
          </a:prstGeom>
          <a:noFill/>
          <a:ln w="19050">
            <a:solidFill>
              <a:srgbClr val="FF0000"/>
            </a:solidFill>
            <a:round/>
          </a:ln>
          <a:effectLst/>
        </p:spPr>
        <p:txBody>
          <a:bodyPr/>
          <a:lstStyle/>
          <a:p>
            <a:endParaRPr lang="en-US"/>
          </a:p>
        </p:txBody>
      </p:sp>
      <p:sp>
        <p:nvSpPr>
          <p:cNvPr id="440332" name="Line 12"/>
          <p:cNvSpPr>
            <a:spLocks noChangeShapeType="1"/>
          </p:cNvSpPr>
          <p:nvPr/>
        </p:nvSpPr>
        <p:spPr bwMode="auto">
          <a:xfrm flipV="1">
            <a:off x="762000" y="2743200"/>
            <a:ext cx="76200" cy="533400"/>
          </a:xfrm>
          <a:prstGeom prst="line">
            <a:avLst/>
          </a:prstGeom>
          <a:noFill/>
          <a:ln w="19050">
            <a:solidFill>
              <a:srgbClr val="FF0000"/>
            </a:solidFill>
            <a:round/>
          </a:ln>
          <a:effectLst/>
        </p:spPr>
        <p:txBody>
          <a:bodyPr/>
          <a:lstStyle/>
          <a:p>
            <a:endParaRPr lang="en-US"/>
          </a:p>
        </p:txBody>
      </p:sp>
      <p:sp>
        <p:nvSpPr>
          <p:cNvPr id="440333" name="Line 13"/>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40334" name="Line 14"/>
          <p:cNvSpPr>
            <a:spLocks noChangeShapeType="1"/>
          </p:cNvSpPr>
          <p:nvPr/>
        </p:nvSpPr>
        <p:spPr bwMode="auto">
          <a:xfrm>
            <a:off x="2178050" y="2014538"/>
            <a:ext cx="717550" cy="0"/>
          </a:xfrm>
          <a:prstGeom prst="line">
            <a:avLst/>
          </a:prstGeom>
          <a:noFill/>
          <a:ln w="19050">
            <a:solidFill>
              <a:srgbClr val="FF0000"/>
            </a:solidFill>
            <a:round/>
          </a:ln>
          <a:effectLst/>
        </p:spPr>
        <p:txBody>
          <a:bodyPr/>
          <a:lstStyle/>
          <a:p>
            <a:endParaRPr lang="en-US"/>
          </a:p>
        </p:txBody>
      </p:sp>
      <p:sp>
        <p:nvSpPr>
          <p:cNvPr id="440335" name="Line 15"/>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40336" name="Oval 16"/>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40337" name="Oval 17"/>
          <p:cNvSpPr>
            <a:spLocks noChangeArrowheads="1"/>
          </p:cNvSpPr>
          <p:nvPr/>
        </p:nvSpPr>
        <p:spPr bwMode="auto">
          <a:xfrm>
            <a:off x="685800" y="2286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A</a:t>
            </a:r>
            <a:endParaRPr lang="en-US" sz="2400" b="1"/>
          </a:p>
        </p:txBody>
      </p:sp>
      <p:sp>
        <p:nvSpPr>
          <p:cNvPr id="440338" name="Oval 18"/>
          <p:cNvSpPr>
            <a:spLocks noChangeArrowheads="1"/>
          </p:cNvSpPr>
          <p:nvPr/>
        </p:nvSpPr>
        <p:spPr bwMode="auto">
          <a:xfrm>
            <a:off x="533400" y="3200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H</a:t>
            </a:r>
            <a:endParaRPr lang="en-US" sz="2400" b="1"/>
          </a:p>
        </p:txBody>
      </p:sp>
      <p:sp>
        <p:nvSpPr>
          <p:cNvPr id="440339" name="Oval 19"/>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40340" name="Oval 20"/>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40341" name="Oval 21"/>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40342" name="Oval 22"/>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40343" name="Oval 23"/>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40344" name="Oval 24"/>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40345" name="Line 25"/>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40346" name="Line 26"/>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40347" name="Line 27"/>
          <p:cNvSpPr>
            <a:spLocks noChangeShapeType="1"/>
          </p:cNvSpPr>
          <p:nvPr/>
        </p:nvSpPr>
        <p:spPr bwMode="auto">
          <a:xfrm flipH="1" flipV="1">
            <a:off x="914400" y="3581400"/>
            <a:ext cx="609600" cy="381000"/>
          </a:xfrm>
          <a:prstGeom prst="line">
            <a:avLst/>
          </a:prstGeom>
          <a:noFill/>
          <a:ln w="19050">
            <a:solidFill>
              <a:srgbClr val="FF0000"/>
            </a:solidFill>
            <a:round/>
          </a:ln>
          <a:effectLst/>
        </p:spPr>
        <p:txBody>
          <a:bodyPr/>
          <a:lstStyle/>
          <a:p>
            <a:endParaRPr lang="en-US"/>
          </a:p>
        </p:txBody>
      </p:sp>
      <p:sp>
        <p:nvSpPr>
          <p:cNvPr id="440348" name="Text Box 28"/>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40349" name="Text Box 29"/>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40350" name="Text Box 30"/>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40351" name="Text Box 31"/>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40352" name="Text Box 32"/>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0353" name="Text Box 33"/>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0354" name="Text Box 34"/>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0355" name="Text Box 35"/>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40356" name="Text Box 36"/>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40357" name="Text Box 37"/>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40358" name="Text Box 38"/>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0359" name="Line 39"/>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40360" name="Text Box 40"/>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40361" name="Text Box 41"/>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Select node with minimum distance</a:t>
            </a:r>
            <a:endParaRPr lang="en-US"/>
          </a:p>
        </p:txBody>
      </p:sp>
      <p:graphicFrame>
        <p:nvGraphicFramePr>
          <p:cNvPr id="440362" name="Group 42"/>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rPr>
                        <a:t>T</a:t>
                      </a:r>
                      <a:endParaRPr kumimoji="0" lang="en-US" sz="1600" b="0" i="0" u="none" strike="noStrike" cap="none" normalizeH="0" baseline="0" smtClean="0">
                        <a:ln>
                          <a:noFill/>
                        </a:ln>
                        <a:solidFill>
                          <a:srgbClr val="FF0000"/>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H</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F</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414" name="Text Box 94"/>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40415" name="Line 95"/>
          <p:cNvSpPr>
            <a:spLocks noChangeShapeType="1"/>
          </p:cNvSpPr>
          <p:nvPr/>
        </p:nvSpPr>
        <p:spPr bwMode="auto">
          <a:xfrm flipH="1">
            <a:off x="3276600" y="3810000"/>
            <a:ext cx="228600" cy="195263"/>
          </a:xfrm>
          <a:prstGeom prst="line">
            <a:avLst/>
          </a:prstGeom>
          <a:noFill/>
          <a:ln w="19050">
            <a:solidFill>
              <a:srgbClr val="FF0000"/>
            </a:solidFill>
            <a:round/>
          </a:ln>
          <a:effectLst/>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9600" cy="4830763"/>
          </a:xfrm>
        </p:spPr>
        <p:txBody>
          <a:bodyPr>
            <a:noAutofit/>
          </a:bodyPr>
          <a:lstStyle/>
          <a:p>
            <a:r>
              <a:rPr lang="en-US" sz="2400" dirty="0" smtClean="0"/>
              <a:t>The </a:t>
            </a:r>
            <a:r>
              <a:rPr lang="en-US" sz="2400" b="1" dirty="0" smtClean="0">
                <a:solidFill>
                  <a:srgbClr val="00B050"/>
                </a:solidFill>
              </a:rPr>
              <a:t>ancestors</a:t>
            </a:r>
            <a:r>
              <a:rPr lang="en-US" sz="2400" b="1" dirty="0" smtClean="0"/>
              <a:t> of a vertex other than the root are the vertices in the path from the root to this vertex, </a:t>
            </a:r>
            <a:r>
              <a:rPr lang="en-US" sz="2400" dirty="0" smtClean="0"/>
              <a:t>excluding the vertex itself and including the root (that is, its parent, its parent’s parent, and soon, until the root is reached).</a:t>
            </a:r>
            <a:endParaRPr lang="en-US" sz="2400" dirty="0" smtClean="0"/>
          </a:p>
          <a:p>
            <a:r>
              <a:rPr lang="en-US" sz="2400" dirty="0" smtClean="0"/>
              <a:t>The </a:t>
            </a:r>
            <a:r>
              <a:rPr lang="en-US" sz="2400" b="1" dirty="0" smtClean="0">
                <a:solidFill>
                  <a:srgbClr val="00B050"/>
                </a:solidFill>
              </a:rPr>
              <a:t>descendants</a:t>
            </a:r>
            <a:r>
              <a:rPr lang="en-US" sz="2400" b="1" dirty="0" smtClean="0"/>
              <a:t> of a vertex </a:t>
            </a:r>
            <a:r>
              <a:rPr lang="en-US" sz="2400" b="1" i="1" dirty="0" smtClean="0"/>
              <a:t>v are those vertices that have v as </a:t>
            </a:r>
            <a:r>
              <a:rPr lang="en-US" sz="2400" dirty="0" smtClean="0"/>
              <a:t>an ancestor. </a:t>
            </a:r>
            <a:endParaRPr lang="en-US" sz="2400" dirty="0" smtClean="0"/>
          </a:p>
          <a:p>
            <a:r>
              <a:rPr lang="en-US" sz="2400" dirty="0" smtClean="0"/>
              <a:t>A vertex of a rooted tree is called a </a:t>
            </a:r>
            <a:r>
              <a:rPr lang="en-US" sz="2400" b="1" dirty="0" smtClean="0">
                <a:solidFill>
                  <a:srgbClr val="00B050"/>
                </a:solidFill>
              </a:rPr>
              <a:t>leaf</a:t>
            </a:r>
            <a:r>
              <a:rPr lang="en-US" sz="2400" b="1" dirty="0" smtClean="0"/>
              <a:t> if it has no children. Vertices that have </a:t>
            </a:r>
            <a:r>
              <a:rPr lang="en-US" sz="2400" dirty="0" smtClean="0"/>
              <a:t>children are called </a:t>
            </a:r>
            <a:r>
              <a:rPr lang="en-US" sz="2400" b="1" dirty="0" smtClean="0">
                <a:solidFill>
                  <a:srgbClr val="00B050"/>
                </a:solidFill>
              </a:rPr>
              <a:t>internal</a:t>
            </a:r>
            <a:r>
              <a:rPr lang="en-US" sz="2400" b="1" dirty="0" smtClean="0"/>
              <a:t> vertices. The root is an internal vertex unless it is the only vertex </a:t>
            </a:r>
            <a:r>
              <a:rPr lang="en-US" sz="2400" dirty="0" smtClean="0"/>
              <a:t>in the graph, in which case it is a leaf.</a:t>
            </a:r>
            <a:endParaRPr lang="en-US" sz="2400" dirty="0" smtClean="0"/>
          </a:p>
          <a:p>
            <a:r>
              <a:rPr lang="en-US" sz="2400" dirty="0" smtClean="0"/>
              <a:t>If </a:t>
            </a:r>
            <a:r>
              <a:rPr lang="en-US" sz="2400" i="1" dirty="0" smtClean="0"/>
              <a:t>a is a vertex in a tree, the </a:t>
            </a:r>
            <a:r>
              <a:rPr lang="en-US" sz="2400" b="1" i="1" dirty="0" err="1" smtClean="0">
                <a:solidFill>
                  <a:srgbClr val="00B050"/>
                </a:solidFill>
              </a:rPr>
              <a:t>subtree</a:t>
            </a:r>
            <a:r>
              <a:rPr lang="en-US" sz="2400" b="1" i="1" dirty="0" smtClean="0"/>
              <a:t> with a as its root is the </a:t>
            </a:r>
            <a:r>
              <a:rPr lang="en-US" sz="2400" b="1" i="1" dirty="0" err="1" smtClean="0">
                <a:solidFill>
                  <a:srgbClr val="00B050"/>
                </a:solidFill>
              </a:rPr>
              <a:t>subgraph</a:t>
            </a:r>
            <a:r>
              <a:rPr lang="en-US" sz="2400" b="1" i="1" dirty="0" smtClean="0"/>
              <a:t> of the tree consisting </a:t>
            </a:r>
            <a:r>
              <a:rPr lang="en-US" sz="2400" dirty="0" smtClean="0"/>
              <a:t>of </a:t>
            </a:r>
            <a:r>
              <a:rPr lang="en-US" sz="2400" i="1" dirty="0" smtClean="0"/>
              <a:t>a and its descendants and all edges incident to these descendants.</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Freeform 2"/>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42371" name="Text Box 3"/>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2372" name="Line 4"/>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42373" name="Text Box 5"/>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42374" name="Line 6"/>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42375" name="Line 7"/>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42376" name="Line 8"/>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42377" name="Line 9"/>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42378" name="Line 10"/>
          <p:cNvSpPr>
            <a:spLocks noChangeShapeType="1"/>
          </p:cNvSpPr>
          <p:nvPr/>
        </p:nvSpPr>
        <p:spPr bwMode="auto">
          <a:xfrm flipV="1">
            <a:off x="1981200" y="3200400"/>
            <a:ext cx="1447800" cy="762000"/>
          </a:xfrm>
          <a:prstGeom prst="line">
            <a:avLst/>
          </a:prstGeom>
          <a:noFill/>
          <a:ln w="19050">
            <a:solidFill>
              <a:srgbClr val="FF0000"/>
            </a:solidFill>
            <a:round/>
          </a:ln>
          <a:effectLst/>
        </p:spPr>
        <p:txBody>
          <a:bodyPr/>
          <a:lstStyle/>
          <a:p>
            <a:endParaRPr lang="en-US"/>
          </a:p>
        </p:txBody>
      </p:sp>
      <p:sp>
        <p:nvSpPr>
          <p:cNvPr id="442379" name="Line 11"/>
          <p:cNvSpPr>
            <a:spLocks noChangeShapeType="1"/>
          </p:cNvSpPr>
          <p:nvPr/>
        </p:nvSpPr>
        <p:spPr bwMode="auto">
          <a:xfrm flipV="1">
            <a:off x="762000" y="2743200"/>
            <a:ext cx="76200" cy="533400"/>
          </a:xfrm>
          <a:prstGeom prst="line">
            <a:avLst/>
          </a:prstGeom>
          <a:noFill/>
          <a:ln w="19050">
            <a:solidFill>
              <a:srgbClr val="FF0000"/>
            </a:solidFill>
            <a:round/>
          </a:ln>
          <a:effectLst/>
        </p:spPr>
        <p:txBody>
          <a:bodyPr/>
          <a:lstStyle/>
          <a:p>
            <a:endParaRPr lang="en-US"/>
          </a:p>
        </p:txBody>
      </p:sp>
      <p:sp>
        <p:nvSpPr>
          <p:cNvPr id="442380" name="Line 12"/>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42381" name="Line 13"/>
          <p:cNvSpPr>
            <a:spLocks noChangeShapeType="1"/>
          </p:cNvSpPr>
          <p:nvPr/>
        </p:nvSpPr>
        <p:spPr bwMode="auto">
          <a:xfrm>
            <a:off x="2178050" y="2014538"/>
            <a:ext cx="717550" cy="0"/>
          </a:xfrm>
          <a:prstGeom prst="line">
            <a:avLst/>
          </a:prstGeom>
          <a:noFill/>
          <a:ln w="19050">
            <a:solidFill>
              <a:srgbClr val="FF0000"/>
            </a:solidFill>
            <a:round/>
          </a:ln>
          <a:effectLst/>
        </p:spPr>
        <p:txBody>
          <a:bodyPr/>
          <a:lstStyle/>
          <a:p>
            <a:endParaRPr lang="en-US"/>
          </a:p>
        </p:txBody>
      </p:sp>
      <p:sp>
        <p:nvSpPr>
          <p:cNvPr id="442382" name="Line 14"/>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42383" name="Oval 15"/>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42384" name="Oval 16"/>
          <p:cNvSpPr>
            <a:spLocks noChangeArrowheads="1"/>
          </p:cNvSpPr>
          <p:nvPr/>
        </p:nvSpPr>
        <p:spPr bwMode="auto">
          <a:xfrm>
            <a:off x="685800" y="2286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A</a:t>
            </a:r>
            <a:endParaRPr lang="en-US" sz="2400" b="1"/>
          </a:p>
        </p:txBody>
      </p:sp>
      <p:sp>
        <p:nvSpPr>
          <p:cNvPr id="442385" name="Oval 17"/>
          <p:cNvSpPr>
            <a:spLocks noChangeArrowheads="1"/>
          </p:cNvSpPr>
          <p:nvPr/>
        </p:nvSpPr>
        <p:spPr bwMode="auto">
          <a:xfrm>
            <a:off x="533400" y="3200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H</a:t>
            </a:r>
            <a:endParaRPr lang="en-US" sz="2400" b="1"/>
          </a:p>
        </p:txBody>
      </p:sp>
      <p:sp>
        <p:nvSpPr>
          <p:cNvPr id="442386" name="Oval 18"/>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42387"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42388"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42389"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42390"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42391"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42392" name="Line 24"/>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42393" name="Line 25"/>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42394" name="Line 26"/>
          <p:cNvSpPr>
            <a:spLocks noChangeShapeType="1"/>
          </p:cNvSpPr>
          <p:nvPr/>
        </p:nvSpPr>
        <p:spPr bwMode="auto">
          <a:xfrm flipH="1" flipV="1">
            <a:off x="914400" y="3581400"/>
            <a:ext cx="609600" cy="381000"/>
          </a:xfrm>
          <a:prstGeom prst="line">
            <a:avLst/>
          </a:prstGeom>
          <a:noFill/>
          <a:ln w="19050">
            <a:solidFill>
              <a:srgbClr val="FF0000"/>
            </a:solidFill>
            <a:round/>
          </a:ln>
          <a:effectLst/>
        </p:spPr>
        <p:txBody>
          <a:bodyPr/>
          <a:lstStyle/>
          <a:p>
            <a:endParaRPr lang="en-US"/>
          </a:p>
        </p:txBody>
      </p:sp>
      <p:sp>
        <p:nvSpPr>
          <p:cNvPr id="442395" name="Text Box 27"/>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42396" name="Text Box 28"/>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42397" name="Text Box 29"/>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42398" name="Text Box 30"/>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42399" name="Text Box 31"/>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2400" name="Text Box 32"/>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2401" name="Text Box 33"/>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2402" name="Text Box 34"/>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42403" name="Text Box 35"/>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42404" name="Text Box 36"/>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42405" name="Text Box 37"/>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2406" name="Line 38"/>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42407" name="Text Box 39"/>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42408" name="Text Box 40"/>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Update distances of adjacent, unselected nodes</a:t>
            </a:r>
            <a:endParaRPr lang="en-US"/>
          </a:p>
        </p:txBody>
      </p:sp>
      <p:graphicFrame>
        <p:nvGraphicFramePr>
          <p:cNvPr id="442409" name="Group 41"/>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H</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F</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2461" name="Text Box 93"/>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42462" name="Line 94"/>
          <p:cNvSpPr>
            <a:spLocks noChangeShapeType="1"/>
          </p:cNvSpPr>
          <p:nvPr/>
        </p:nvSpPr>
        <p:spPr bwMode="auto">
          <a:xfrm flipH="1">
            <a:off x="3276600" y="3810000"/>
            <a:ext cx="228600" cy="195263"/>
          </a:xfrm>
          <a:prstGeom prst="line">
            <a:avLst/>
          </a:prstGeom>
          <a:noFill/>
          <a:ln w="19050">
            <a:solidFill>
              <a:srgbClr val="FF0000"/>
            </a:solidFill>
            <a:round/>
          </a:ln>
          <a:effectLst/>
        </p:spPr>
        <p:txBody>
          <a:bodyPr/>
          <a:lstStyle/>
          <a:p>
            <a:endParaRPr lang="en-US"/>
          </a:p>
        </p:txBody>
      </p:sp>
      <p:sp>
        <p:nvSpPr>
          <p:cNvPr id="442464" name="Text Box 96"/>
          <p:cNvSpPr txBox="1">
            <a:spLocks noChangeArrowheads="1"/>
          </p:cNvSpPr>
          <p:nvPr/>
        </p:nvSpPr>
        <p:spPr bwMode="auto">
          <a:xfrm>
            <a:off x="3962400" y="5029200"/>
            <a:ext cx="2819400" cy="396875"/>
          </a:xfrm>
          <a:prstGeom prst="rect">
            <a:avLst/>
          </a:prstGeom>
          <a:noFill/>
          <a:ln w="9525">
            <a:noFill/>
            <a:miter lim="800000"/>
          </a:ln>
          <a:effectLst/>
        </p:spPr>
        <p:txBody>
          <a:bodyPr>
            <a:spAutoFit/>
          </a:bodyPr>
          <a:lstStyle/>
          <a:p>
            <a:pPr>
              <a:spcBef>
                <a:spcPct val="50000"/>
              </a:spcBef>
              <a:buFontTx/>
              <a:buNone/>
            </a:pPr>
            <a:r>
              <a:rPr lang="en-US"/>
              <a:t>Table entries unchanged</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Freeform 2"/>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43395" name="Text Box 3"/>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3396" name="Line 4"/>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43397" name="Text Box 5"/>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25</a:t>
            </a:r>
            <a:endParaRPr lang="en-US" sz="1400" b="1"/>
          </a:p>
        </p:txBody>
      </p:sp>
      <p:sp>
        <p:nvSpPr>
          <p:cNvPr id="443398" name="Line 6"/>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43399" name="Line 7"/>
          <p:cNvSpPr>
            <a:spLocks noChangeShapeType="1"/>
          </p:cNvSpPr>
          <p:nvPr/>
        </p:nvSpPr>
        <p:spPr bwMode="auto">
          <a:xfrm flipV="1">
            <a:off x="2286000" y="2286000"/>
            <a:ext cx="533400" cy="762000"/>
          </a:xfrm>
          <a:prstGeom prst="line">
            <a:avLst/>
          </a:prstGeom>
          <a:noFill/>
          <a:ln w="19050">
            <a:solidFill>
              <a:srgbClr val="FF0000"/>
            </a:solidFill>
            <a:round/>
          </a:ln>
          <a:effectLst/>
        </p:spPr>
        <p:txBody>
          <a:bodyPr/>
          <a:lstStyle/>
          <a:p>
            <a:endParaRPr lang="en-US"/>
          </a:p>
        </p:txBody>
      </p:sp>
      <p:sp>
        <p:nvSpPr>
          <p:cNvPr id="443400" name="Line 8"/>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43401" name="Line 9"/>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43402" name="Line 10"/>
          <p:cNvSpPr>
            <a:spLocks noChangeShapeType="1"/>
          </p:cNvSpPr>
          <p:nvPr/>
        </p:nvSpPr>
        <p:spPr bwMode="auto">
          <a:xfrm flipV="1">
            <a:off x="1981200" y="3200400"/>
            <a:ext cx="1447800" cy="762000"/>
          </a:xfrm>
          <a:prstGeom prst="line">
            <a:avLst/>
          </a:prstGeom>
          <a:noFill/>
          <a:ln w="19050">
            <a:solidFill>
              <a:srgbClr val="FF0000"/>
            </a:solidFill>
            <a:round/>
          </a:ln>
          <a:effectLst/>
        </p:spPr>
        <p:txBody>
          <a:bodyPr/>
          <a:lstStyle/>
          <a:p>
            <a:endParaRPr lang="en-US"/>
          </a:p>
        </p:txBody>
      </p:sp>
      <p:sp>
        <p:nvSpPr>
          <p:cNvPr id="443403" name="Line 11"/>
          <p:cNvSpPr>
            <a:spLocks noChangeShapeType="1"/>
          </p:cNvSpPr>
          <p:nvPr/>
        </p:nvSpPr>
        <p:spPr bwMode="auto">
          <a:xfrm flipV="1">
            <a:off x="762000" y="2743200"/>
            <a:ext cx="76200" cy="533400"/>
          </a:xfrm>
          <a:prstGeom prst="line">
            <a:avLst/>
          </a:prstGeom>
          <a:noFill/>
          <a:ln w="19050">
            <a:solidFill>
              <a:srgbClr val="FF0000"/>
            </a:solidFill>
            <a:round/>
          </a:ln>
          <a:effectLst/>
        </p:spPr>
        <p:txBody>
          <a:bodyPr/>
          <a:lstStyle/>
          <a:p>
            <a:endParaRPr lang="en-US"/>
          </a:p>
        </p:txBody>
      </p:sp>
      <p:sp>
        <p:nvSpPr>
          <p:cNvPr id="443404" name="Line 12"/>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43405" name="Line 13"/>
          <p:cNvSpPr>
            <a:spLocks noChangeShapeType="1"/>
          </p:cNvSpPr>
          <p:nvPr/>
        </p:nvSpPr>
        <p:spPr bwMode="auto">
          <a:xfrm>
            <a:off x="2178050" y="2014538"/>
            <a:ext cx="717550" cy="0"/>
          </a:xfrm>
          <a:prstGeom prst="line">
            <a:avLst/>
          </a:prstGeom>
          <a:noFill/>
          <a:ln w="19050">
            <a:solidFill>
              <a:srgbClr val="FF0000"/>
            </a:solidFill>
            <a:round/>
          </a:ln>
          <a:effectLst/>
        </p:spPr>
        <p:txBody>
          <a:bodyPr/>
          <a:lstStyle/>
          <a:p>
            <a:endParaRPr lang="en-US"/>
          </a:p>
        </p:txBody>
      </p:sp>
      <p:sp>
        <p:nvSpPr>
          <p:cNvPr id="443406" name="Line 14"/>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43407" name="Oval 15"/>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43408" name="Oval 16"/>
          <p:cNvSpPr>
            <a:spLocks noChangeArrowheads="1"/>
          </p:cNvSpPr>
          <p:nvPr/>
        </p:nvSpPr>
        <p:spPr bwMode="auto">
          <a:xfrm>
            <a:off x="685800" y="2286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A</a:t>
            </a:r>
            <a:endParaRPr lang="en-US" sz="2400" b="1"/>
          </a:p>
        </p:txBody>
      </p:sp>
      <p:sp>
        <p:nvSpPr>
          <p:cNvPr id="443409" name="Oval 17"/>
          <p:cNvSpPr>
            <a:spLocks noChangeArrowheads="1"/>
          </p:cNvSpPr>
          <p:nvPr/>
        </p:nvSpPr>
        <p:spPr bwMode="auto">
          <a:xfrm>
            <a:off x="533400" y="3200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H</a:t>
            </a:r>
            <a:endParaRPr lang="en-US" sz="2400" b="1"/>
          </a:p>
        </p:txBody>
      </p:sp>
      <p:sp>
        <p:nvSpPr>
          <p:cNvPr id="443410" name="Oval 18"/>
          <p:cNvSpPr>
            <a:spLocks noChangeArrowheads="1"/>
          </p:cNvSpPr>
          <p:nvPr/>
        </p:nvSpPr>
        <p:spPr bwMode="auto">
          <a:xfrm>
            <a:off x="1905000" y="2819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B</a:t>
            </a:r>
            <a:endParaRPr lang="en-US" sz="2400" b="1"/>
          </a:p>
        </p:txBody>
      </p:sp>
      <p:sp>
        <p:nvSpPr>
          <p:cNvPr id="443411"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43412"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43413"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43414"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43415"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43416" name="Line 24"/>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43417" name="Line 25"/>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43418" name="Line 26"/>
          <p:cNvSpPr>
            <a:spLocks noChangeShapeType="1"/>
          </p:cNvSpPr>
          <p:nvPr/>
        </p:nvSpPr>
        <p:spPr bwMode="auto">
          <a:xfrm flipH="1" flipV="1">
            <a:off x="914400" y="3581400"/>
            <a:ext cx="609600" cy="381000"/>
          </a:xfrm>
          <a:prstGeom prst="line">
            <a:avLst/>
          </a:prstGeom>
          <a:noFill/>
          <a:ln w="19050">
            <a:solidFill>
              <a:srgbClr val="FF0000"/>
            </a:solidFill>
            <a:round/>
          </a:ln>
          <a:effectLst/>
        </p:spPr>
        <p:txBody>
          <a:bodyPr/>
          <a:lstStyle/>
          <a:p>
            <a:endParaRPr lang="en-US"/>
          </a:p>
        </p:txBody>
      </p:sp>
      <p:sp>
        <p:nvSpPr>
          <p:cNvPr id="443419" name="Text Box 27"/>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43420" name="Text Box 28"/>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43421" name="Text Box 29"/>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43422" name="Text Box 30"/>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18</a:t>
            </a:r>
            <a:endParaRPr lang="en-US" sz="1400" b="1"/>
          </a:p>
        </p:txBody>
      </p:sp>
      <p:sp>
        <p:nvSpPr>
          <p:cNvPr id="443423" name="Text Box 31"/>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3424" name="Text Box 32"/>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3425" name="Text Box 33"/>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3426" name="Text Box 34"/>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7</a:t>
            </a:r>
            <a:endParaRPr lang="en-US" sz="1400" b="1"/>
          </a:p>
        </p:txBody>
      </p:sp>
      <p:sp>
        <p:nvSpPr>
          <p:cNvPr id="443427" name="Text Box 35"/>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43428" name="Text Box 36"/>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9</a:t>
            </a:r>
            <a:endParaRPr lang="en-US" sz="1400" b="1"/>
          </a:p>
        </p:txBody>
      </p:sp>
      <p:sp>
        <p:nvSpPr>
          <p:cNvPr id="443429" name="Text Box 37"/>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3430" name="Line 38"/>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43431" name="Text Box 39"/>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
        <p:nvSpPr>
          <p:cNvPr id="443432" name="Text Box 40"/>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Select node with minimum distance</a:t>
            </a:r>
            <a:endParaRPr lang="en-US"/>
          </a:p>
        </p:txBody>
      </p:sp>
      <p:graphicFrame>
        <p:nvGraphicFramePr>
          <p:cNvPr id="443433" name="Group 41"/>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H</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FF0000"/>
                          </a:solidFill>
                          <a:effectLst/>
                          <a:latin typeface="Times New Roman" panose="02020603050405020304" charset="0"/>
                        </a:rPr>
                        <a:t>T</a:t>
                      </a:r>
                      <a:endParaRPr kumimoji="0" lang="en-US" sz="1600" b="0" i="0" u="none" strike="noStrike" cap="none" normalizeH="0" baseline="0" smtClean="0">
                        <a:ln>
                          <a:noFill/>
                        </a:ln>
                        <a:solidFill>
                          <a:srgbClr val="FF0000"/>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F</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3485" name="Text Box 93"/>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43486" name="Line 94"/>
          <p:cNvSpPr>
            <a:spLocks noChangeShapeType="1"/>
          </p:cNvSpPr>
          <p:nvPr/>
        </p:nvSpPr>
        <p:spPr bwMode="auto">
          <a:xfrm flipH="1">
            <a:off x="3276600" y="3810000"/>
            <a:ext cx="228600" cy="195263"/>
          </a:xfrm>
          <a:prstGeom prst="line">
            <a:avLst/>
          </a:prstGeom>
          <a:noFill/>
          <a:ln w="19050">
            <a:solidFill>
              <a:srgbClr val="FF0000"/>
            </a:solidFill>
            <a:round/>
          </a:ln>
          <a:effectLst/>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Freeform 2"/>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44419" name="Text Box 3"/>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4423" name="Line 7"/>
          <p:cNvSpPr>
            <a:spLocks noChangeShapeType="1"/>
          </p:cNvSpPr>
          <p:nvPr/>
        </p:nvSpPr>
        <p:spPr bwMode="auto">
          <a:xfrm flipV="1">
            <a:off x="2286000" y="2286000"/>
            <a:ext cx="533400" cy="762000"/>
          </a:xfrm>
          <a:prstGeom prst="line">
            <a:avLst/>
          </a:prstGeom>
          <a:noFill/>
          <a:ln w="19050">
            <a:solidFill>
              <a:srgbClr val="FF0000"/>
            </a:solidFill>
            <a:round/>
          </a:ln>
          <a:effectLst/>
        </p:spPr>
        <p:txBody>
          <a:bodyPr/>
          <a:lstStyle/>
          <a:p>
            <a:endParaRPr lang="en-US"/>
          </a:p>
        </p:txBody>
      </p:sp>
      <p:sp>
        <p:nvSpPr>
          <p:cNvPr id="444426" name="Line 10"/>
          <p:cNvSpPr>
            <a:spLocks noChangeShapeType="1"/>
          </p:cNvSpPr>
          <p:nvPr/>
        </p:nvSpPr>
        <p:spPr bwMode="auto">
          <a:xfrm flipV="1">
            <a:off x="1981200" y="3200400"/>
            <a:ext cx="1447800" cy="762000"/>
          </a:xfrm>
          <a:prstGeom prst="line">
            <a:avLst/>
          </a:prstGeom>
          <a:noFill/>
          <a:ln w="19050">
            <a:solidFill>
              <a:srgbClr val="FF0000"/>
            </a:solidFill>
            <a:round/>
          </a:ln>
          <a:effectLst/>
        </p:spPr>
        <p:txBody>
          <a:bodyPr/>
          <a:lstStyle/>
          <a:p>
            <a:endParaRPr lang="en-US"/>
          </a:p>
        </p:txBody>
      </p:sp>
      <p:sp>
        <p:nvSpPr>
          <p:cNvPr id="444427" name="Line 11"/>
          <p:cNvSpPr>
            <a:spLocks noChangeShapeType="1"/>
          </p:cNvSpPr>
          <p:nvPr/>
        </p:nvSpPr>
        <p:spPr bwMode="auto">
          <a:xfrm flipV="1">
            <a:off x="762000" y="2743200"/>
            <a:ext cx="76200" cy="533400"/>
          </a:xfrm>
          <a:prstGeom prst="line">
            <a:avLst/>
          </a:prstGeom>
          <a:noFill/>
          <a:ln w="19050">
            <a:solidFill>
              <a:srgbClr val="FF0000"/>
            </a:solidFill>
            <a:round/>
          </a:ln>
          <a:effectLst/>
        </p:spPr>
        <p:txBody>
          <a:bodyPr/>
          <a:lstStyle/>
          <a:p>
            <a:endParaRPr lang="en-US"/>
          </a:p>
        </p:txBody>
      </p:sp>
      <p:sp>
        <p:nvSpPr>
          <p:cNvPr id="444429" name="Line 13"/>
          <p:cNvSpPr>
            <a:spLocks noChangeShapeType="1"/>
          </p:cNvSpPr>
          <p:nvPr/>
        </p:nvSpPr>
        <p:spPr bwMode="auto">
          <a:xfrm>
            <a:off x="2178050" y="2014538"/>
            <a:ext cx="717550" cy="0"/>
          </a:xfrm>
          <a:prstGeom prst="line">
            <a:avLst/>
          </a:prstGeom>
          <a:noFill/>
          <a:ln w="19050">
            <a:solidFill>
              <a:srgbClr val="FF0000"/>
            </a:solidFill>
            <a:round/>
          </a:ln>
          <a:effectLst/>
        </p:spPr>
        <p:txBody>
          <a:bodyPr/>
          <a:lstStyle/>
          <a:p>
            <a:endParaRPr lang="en-US"/>
          </a:p>
        </p:txBody>
      </p:sp>
      <p:sp>
        <p:nvSpPr>
          <p:cNvPr id="444430" name="Line 14"/>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44431" name="Oval 15"/>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44432" name="Oval 16"/>
          <p:cNvSpPr>
            <a:spLocks noChangeArrowheads="1"/>
          </p:cNvSpPr>
          <p:nvPr/>
        </p:nvSpPr>
        <p:spPr bwMode="auto">
          <a:xfrm>
            <a:off x="685800" y="2286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A</a:t>
            </a:r>
            <a:endParaRPr lang="en-US" sz="2400" b="1"/>
          </a:p>
        </p:txBody>
      </p:sp>
      <p:sp>
        <p:nvSpPr>
          <p:cNvPr id="444433" name="Oval 17"/>
          <p:cNvSpPr>
            <a:spLocks noChangeArrowheads="1"/>
          </p:cNvSpPr>
          <p:nvPr/>
        </p:nvSpPr>
        <p:spPr bwMode="auto">
          <a:xfrm>
            <a:off x="533400" y="3200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H</a:t>
            </a:r>
            <a:endParaRPr lang="en-US" sz="2400" b="1"/>
          </a:p>
        </p:txBody>
      </p:sp>
      <p:sp>
        <p:nvSpPr>
          <p:cNvPr id="444434" name="Oval 18"/>
          <p:cNvSpPr>
            <a:spLocks noChangeArrowheads="1"/>
          </p:cNvSpPr>
          <p:nvPr/>
        </p:nvSpPr>
        <p:spPr bwMode="auto">
          <a:xfrm>
            <a:off x="1905000" y="2819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B</a:t>
            </a:r>
            <a:endParaRPr lang="en-US" sz="2400" b="1"/>
          </a:p>
        </p:txBody>
      </p:sp>
      <p:sp>
        <p:nvSpPr>
          <p:cNvPr id="444435"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44436"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44437"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44438"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44439"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44442" name="Line 26"/>
          <p:cNvSpPr>
            <a:spLocks noChangeShapeType="1"/>
          </p:cNvSpPr>
          <p:nvPr/>
        </p:nvSpPr>
        <p:spPr bwMode="auto">
          <a:xfrm flipH="1" flipV="1">
            <a:off x="914400" y="3581400"/>
            <a:ext cx="609600" cy="381000"/>
          </a:xfrm>
          <a:prstGeom prst="line">
            <a:avLst/>
          </a:prstGeom>
          <a:noFill/>
          <a:ln w="19050">
            <a:solidFill>
              <a:srgbClr val="FF0000"/>
            </a:solidFill>
            <a:round/>
          </a:ln>
          <a:effectLst/>
        </p:spPr>
        <p:txBody>
          <a:bodyPr/>
          <a:lstStyle/>
          <a:p>
            <a:endParaRPr lang="en-US"/>
          </a:p>
        </p:txBody>
      </p:sp>
      <p:sp>
        <p:nvSpPr>
          <p:cNvPr id="444444" name="Text Box 28"/>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44447" name="Text Box 31"/>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4448" name="Text Box 32"/>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4449" name="Text Box 33"/>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4453" name="Text Box 37"/>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4456" name="Text Box 40"/>
          <p:cNvSpPr txBox="1">
            <a:spLocks noChangeArrowheads="1"/>
          </p:cNvSpPr>
          <p:nvPr/>
        </p:nvSpPr>
        <p:spPr bwMode="auto">
          <a:xfrm>
            <a:off x="3962400" y="1219200"/>
            <a:ext cx="2895600" cy="701675"/>
          </a:xfrm>
          <a:prstGeom prst="rect">
            <a:avLst/>
          </a:prstGeom>
          <a:noFill/>
          <a:ln w="9525">
            <a:noFill/>
            <a:miter lim="800000"/>
          </a:ln>
          <a:effectLst/>
        </p:spPr>
        <p:txBody>
          <a:bodyPr>
            <a:spAutoFit/>
          </a:bodyPr>
          <a:lstStyle/>
          <a:p>
            <a:pPr>
              <a:spcBef>
                <a:spcPct val="50000"/>
              </a:spcBef>
              <a:buFontTx/>
              <a:buNone/>
            </a:pPr>
            <a:r>
              <a:rPr lang="en-US"/>
              <a:t>Cost of Minimum Spanning Tree = </a:t>
            </a:r>
            <a:r>
              <a:rPr lang="en-US">
                <a:sym typeface="Symbol" panose="05050102010706020507" pitchFamily="18" charset="2"/>
              </a:rPr>
              <a:t> </a:t>
            </a:r>
            <a:r>
              <a:rPr lang="en-US" sz="1600" b="1" i="1"/>
              <a:t>d</a:t>
            </a:r>
            <a:r>
              <a:rPr lang="en-US" sz="1600" b="1" i="1" baseline="-25000"/>
              <a:t>v </a:t>
            </a:r>
            <a:r>
              <a:rPr lang="en-US" sz="1600" b="1" i="1"/>
              <a:t>= </a:t>
            </a:r>
            <a:r>
              <a:rPr lang="en-US" sz="1600" b="1">
                <a:solidFill>
                  <a:srgbClr val="FF0000"/>
                </a:solidFill>
              </a:rPr>
              <a:t>21</a:t>
            </a:r>
            <a:endParaRPr lang="en-US" sz="1600" b="1">
              <a:solidFill>
                <a:srgbClr val="FF0000"/>
              </a:solidFill>
            </a:endParaRPr>
          </a:p>
        </p:txBody>
      </p:sp>
      <p:graphicFrame>
        <p:nvGraphicFramePr>
          <p:cNvPr id="444457" name="Group 41"/>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K</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p</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A</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H</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B</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C</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 </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D</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E</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F</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F</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C</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G</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D</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charset="0"/>
                        </a:rPr>
                        <a:t>H</a:t>
                      </a:r>
                      <a:endParaRPr kumimoji="0" lang="en-US" sz="1600" b="1"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T</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G</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4509" name="Text Box 93"/>
          <p:cNvSpPr txBox="1">
            <a:spLocks noChangeArrowheads="1"/>
          </p:cNvSpPr>
          <p:nvPr/>
        </p:nvSpPr>
        <p:spPr bwMode="auto">
          <a:xfrm>
            <a:off x="3200400" y="1295400"/>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44510" name="Line 94"/>
          <p:cNvSpPr>
            <a:spLocks noChangeShapeType="1"/>
          </p:cNvSpPr>
          <p:nvPr/>
        </p:nvSpPr>
        <p:spPr bwMode="auto">
          <a:xfrm flipH="1">
            <a:off x="3276600" y="3810000"/>
            <a:ext cx="228600" cy="195263"/>
          </a:xfrm>
          <a:prstGeom prst="line">
            <a:avLst/>
          </a:prstGeom>
          <a:noFill/>
          <a:ln w="19050">
            <a:solidFill>
              <a:srgbClr val="FF0000"/>
            </a:solidFill>
            <a:round/>
          </a:ln>
          <a:effectLst/>
        </p:spPr>
        <p:txBody>
          <a:bodyPr/>
          <a:lstStyle/>
          <a:p>
            <a:endParaRPr lang="en-US"/>
          </a:p>
        </p:txBody>
      </p:sp>
      <p:sp>
        <p:nvSpPr>
          <p:cNvPr id="444511" name="Text Box 95"/>
          <p:cNvSpPr txBox="1">
            <a:spLocks noChangeArrowheads="1"/>
          </p:cNvSpPr>
          <p:nvPr/>
        </p:nvSpPr>
        <p:spPr bwMode="auto">
          <a:xfrm>
            <a:off x="4538663" y="5181600"/>
            <a:ext cx="1828800" cy="457200"/>
          </a:xfrm>
          <a:prstGeom prst="rect">
            <a:avLst/>
          </a:prstGeom>
          <a:noFill/>
          <a:ln w="9525">
            <a:noFill/>
            <a:miter lim="800000"/>
          </a:ln>
          <a:effectLst/>
        </p:spPr>
        <p:txBody>
          <a:bodyPr>
            <a:spAutoFit/>
          </a:bodyPr>
          <a:lstStyle/>
          <a:p>
            <a:pPr>
              <a:spcBef>
                <a:spcPct val="50000"/>
              </a:spcBef>
              <a:buFontTx/>
              <a:buNone/>
            </a:pPr>
            <a:r>
              <a:rPr lang="en-US" sz="2400" b="1"/>
              <a:t>Done</a:t>
            </a:r>
            <a:endParaRPr lang="en-US" sz="2400" b="1"/>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cstate="print"/>
          <a:srcRect/>
          <a:stretch>
            <a:fillRect/>
          </a:stretch>
        </p:blipFill>
        <p:spPr bwMode="auto">
          <a:xfrm>
            <a:off x="1128713" y="1833563"/>
            <a:ext cx="6886575" cy="319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auto">
          <a:xfrm>
            <a:off x="685800" y="609600"/>
            <a:ext cx="7772400" cy="1143000"/>
          </a:xfrm>
          <a:prstGeom prst="rect">
            <a:avLst/>
          </a:prstGeom>
          <a:noFill/>
          <a:ln w="9525">
            <a:noFill/>
            <a:miter lim="800000"/>
          </a:ln>
          <a:effectLst/>
        </p:spPr>
        <p:txBody>
          <a:bodyPr anchor="ctr"/>
          <a:lstStyle/>
          <a:p>
            <a:pPr>
              <a:spcBef>
                <a:spcPct val="0"/>
              </a:spcBef>
              <a:buFontTx/>
              <a:buNone/>
            </a:pPr>
            <a:r>
              <a:rPr lang="en-US" sz="4400">
                <a:solidFill>
                  <a:schemeClr val="tx2"/>
                </a:solidFill>
              </a:rPr>
              <a:t>Kruskal’s Algorithm</a:t>
            </a:r>
            <a:endParaRPr lang="en-US" sz="4400">
              <a:solidFill>
                <a:schemeClr val="tx2"/>
              </a:solidFill>
            </a:endParaRPr>
          </a:p>
        </p:txBody>
      </p:sp>
      <p:sp>
        <p:nvSpPr>
          <p:cNvPr id="445443" name="Rectangle 3"/>
          <p:cNvSpPr>
            <a:spLocks noChangeArrowheads="1"/>
          </p:cNvSpPr>
          <p:nvPr/>
        </p:nvSpPr>
        <p:spPr bwMode="auto">
          <a:xfrm>
            <a:off x="685800" y="1981200"/>
            <a:ext cx="7772400" cy="4114800"/>
          </a:xfrm>
          <a:prstGeom prst="rect">
            <a:avLst/>
          </a:prstGeom>
          <a:noFill/>
          <a:ln w="9525">
            <a:noFill/>
            <a:miter lim="800000"/>
          </a:ln>
          <a:effectLst/>
        </p:spPr>
        <p:txBody>
          <a:bodyPr/>
          <a:lstStyle/>
          <a:p>
            <a:pPr marL="342900" indent="-342900">
              <a:buFontTx/>
              <a:buNone/>
            </a:pPr>
            <a:endParaRPr lang="en-US" sz="3200"/>
          </a:p>
          <a:p>
            <a:pPr marL="342900" indent="-342900" algn="l"/>
            <a:r>
              <a:rPr lang="en-US" sz="3200"/>
              <a:t>Work with edges, rather than nodes</a:t>
            </a:r>
            <a:endParaRPr lang="en-US" sz="3200"/>
          </a:p>
          <a:p>
            <a:pPr marL="342900" indent="-342900" algn="l"/>
            <a:r>
              <a:rPr lang="en-US" sz="3200"/>
              <a:t>Two steps:</a:t>
            </a:r>
            <a:endParaRPr lang="en-US" sz="3200"/>
          </a:p>
          <a:p>
            <a:pPr marL="742950" lvl="1" indent="-285750" algn="l">
              <a:buFontTx/>
              <a:buChar char="–"/>
            </a:pPr>
            <a:r>
              <a:rPr lang="en-US" sz="2800"/>
              <a:t>Sort edges by increasing edge weight</a:t>
            </a:r>
            <a:endParaRPr lang="en-US" sz="2800"/>
          </a:p>
          <a:p>
            <a:pPr marL="742950" lvl="1" indent="-285750" algn="l">
              <a:buFontTx/>
              <a:buChar char="–"/>
            </a:pPr>
            <a:r>
              <a:rPr lang="en-US" sz="2800"/>
              <a:t>Select the first |V| </a:t>
            </a:r>
            <a:r>
              <a:rPr lang="en-US" sz="2800">
                <a:cs typeface="Times New Roman" panose="02020603050405020304" charset="0"/>
              </a:rPr>
              <a:t>– 1 edges that do not generate a cycle</a:t>
            </a:r>
            <a:endParaRPr lang="en-US" sz="2800"/>
          </a:p>
          <a:p>
            <a:pPr marL="342900" indent="-342900" algn="l">
              <a:buFontTx/>
              <a:buNone/>
            </a:pPr>
            <a:endParaRPr lang="en-US" sz="32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ChangeArrowheads="1"/>
          </p:cNvSpPr>
          <p:nvPr/>
        </p:nvSpPr>
        <p:spPr bwMode="auto">
          <a:xfrm>
            <a:off x="685800" y="609600"/>
            <a:ext cx="7772400" cy="1143000"/>
          </a:xfrm>
          <a:prstGeom prst="rect">
            <a:avLst/>
          </a:prstGeom>
          <a:noFill/>
          <a:ln w="9525">
            <a:noFill/>
            <a:miter lim="800000"/>
          </a:ln>
          <a:effectLst/>
        </p:spPr>
        <p:txBody>
          <a:bodyPr anchor="ctr"/>
          <a:lstStyle/>
          <a:p>
            <a:pPr>
              <a:spcBef>
                <a:spcPct val="0"/>
              </a:spcBef>
              <a:buFontTx/>
              <a:buNone/>
            </a:pPr>
            <a:r>
              <a:rPr lang="en-US" sz="4400">
                <a:solidFill>
                  <a:schemeClr val="tx2"/>
                </a:solidFill>
              </a:rPr>
              <a:t>Walk-Through</a:t>
            </a:r>
            <a:endParaRPr lang="en-US" sz="4400">
              <a:solidFill>
                <a:schemeClr val="tx2"/>
              </a:solidFill>
            </a:endParaRPr>
          </a:p>
        </p:txBody>
      </p:sp>
      <p:sp>
        <p:nvSpPr>
          <p:cNvPr id="446467" name="Text Box 3"/>
          <p:cNvSpPr txBox="1">
            <a:spLocks noChangeArrowheads="1"/>
          </p:cNvSpPr>
          <p:nvPr/>
        </p:nvSpPr>
        <p:spPr bwMode="auto">
          <a:xfrm>
            <a:off x="4081463" y="1524000"/>
            <a:ext cx="4071937" cy="396875"/>
          </a:xfrm>
          <a:prstGeom prst="rect">
            <a:avLst/>
          </a:prstGeom>
          <a:noFill/>
          <a:ln w="9525">
            <a:noFill/>
            <a:miter lim="800000"/>
          </a:ln>
          <a:effectLst/>
        </p:spPr>
        <p:txBody>
          <a:bodyPr>
            <a:spAutoFit/>
          </a:bodyPr>
          <a:lstStyle/>
          <a:p>
            <a:pPr algn="l">
              <a:spcBef>
                <a:spcPct val="50000"/>
              </a:spcBef>
              <a:buFontTx/>
              <a:buNone/>
            </a:pPr>
            <a:r>
              <a:rPr lang="en-US"/>
              <a:t>Consider an undirected, weight graph</a:t>
            </a:r>
            <a:endParaRPr lang="en-US"/>
          </a:p>
        </p:txBody>
      </p:sp>
      <p:sp>
        <p:nvSpPr>
          <p:cNvPr id="446520" name="Text Box 56"/>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5</a:t>
            </a:r>
            <a:endParaRPr lang="en-US" sz="1400" b="1"/>
          </a:p>
        </p:txBody>
      </p:sp>
      <p:sp>
        <p:nvSpPr>
          <p:cNvPr id="446521" name="Line 57"/>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46522" name="Text Box 58"/>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1</a:t>
            </a:r>
            <a:endParaRPr lang="en-US" sz="1400" b="1"/>
          </a:p>
        </p:txBody>
      </p:sp>
      <p:sp>
        <p:nvSpPr>
          <p:cNvPr id="446523" name="Line 59"/>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46524" name="Line 60"/>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46525" name="Line 61"/>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46526" name="Line 62"/>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46527" name="Line 63"/>
          <p:cNvSpPr>
            <a:spLocks noChangeShapeType="1"/>
          </p:cNvSpPr>
          <p:nvPr/>
        </p:nvSpPr>
        <p:spPr bwMode="auto">
          <a:xfrm flipV="1">
            <a:off x="1828800" y="3200400"/>
            <a:ext cx="1600200" cy="838200"/>
          </a:xfrm>
          <a:prstGeom prst="line">
            <a:avLst/>
          </a:prstGeom>
          <a:noFill/>
          <a:ln w="9525">
            <a:solidFill>
              <a:schemeClr val="tx1"/>
            </a:solidFill>
            <a:round/>
          </a:ln>
          <a:effectLst/>
        </p:spPr>
        <p:txBody>
          <a:bodyPr/>
          <a:lstStyle/>
          <a:p>
            <a:endParaRPr lang="en-US"/>
          </a:p>
        </p:txBody>
      </p:sp>
      <p:sp>
        <p:nvSpPr>
          <p:cNvPr id="446528" name="Line 64"/>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46529" name="Line 65"/>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46530" name="Line 66"/>
          <p:cNvSpPr>
            <a:spLocks noChangeShapeType="1"/>
          </p:cNvSpPr>
          <p:nvPr/>
        </p:nvSpPr>
        <p:spPr bwMode="auto">
          <a:xfrm>
            <a:off x="2178050" y="2014538"/>
            <a:ext cx="609600" cy="0"/>
          </a:xfrm>
          <a:prstGeom prst="line">
            <a:avLst/>
          </a:prstGeom>
          <a:noFill/>
          <a:ln w="9525">
            <a:solidFill>
              <a:schemeClr val="tx1"/>
            </a:solidFill>
            <a:round/>
          </a:ln>
          <a:effectLst/>
        </p:spPr>
        <p:txBody>
          <a:bodyPr/>
          <a:lstStyle/>
          <a:p>
            <a:endParaRPr lang="en-US"/>
          </a:p>
        </p:txBody>
      </p:sp>
      <p:sp>
        <p:nvSpPr>
          <p:cNvPr id="446531" name="Line 67"/>
          <p:cNvSpPr>
            <a:spLocks noChangeShapeType="1"/>
          </p:cNvSpPr>
          <p:nvPr/>
        </p:nvSpPr>
        <p:spPr bwMode="auto">
          <a:xfrm>
            <a:off x="3048000" y="2286000"/>
            <a:ext cx="381000" cy="609600"/>
          </a:xfrm>
          <a:prstGeom prst="line">
            <a:avLst/>
          </a:prstGeom>
          <a:noFill/>
          <a:ln w="9525">
            <a:solidFill>
              <a:schemeClr val="tx1"/>
            </a:solidFill>
            <a:round/>
          </a:ln>
          <a:effectLst/>
        </p:spPr>
        <p:txBody>
          <a:bodyPr/>
          <a:lstStyle/>
          <a:p>
            <a:endParaRPr lang="en-US"/>
          </a:p>
        </p:txBody>
      </p:sp>
      <p:sp>
        <p:nvSpPr>
          <p:cNvPr id="446532" name="Oval 68"/>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46533" name="Oval 69"/>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46534" name="Oval 70"/>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46535" name="Oval 71"/>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46536" name="Oval 72"/>
          <p:cNvSpPr>
            <a:spLocks noChangeArrowheads="1"/>
          </p:cNvSpPr>
          <p:nvPr/>
        </p:nvSpPr>
        <p:spPr bwMode="auto">
          <a:xfrm>
            <a:off x="1752600" y="18288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F</a:t>
            </a:r>
            <a:endParaRPr lang="en-US" sz="2400" b="1"/>
          </a:p>
        </p:txBody>
      </p:sp>
      <p:sp>
        <p:nvSpPr>
          <p:cNvPr id="446537" name="Oval 73"/>
          <p:cNvSpPr>
            <a:spLocks noChangeArrowheads="1"/>
          </p:cNvSpPr>
          <p:nvPr/>
        </p:nvSpPr>
        <p:spPr bwMode="auto">
          <a:xfrm>
            <a:off x="28194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E</a:t>
            </a:r>
            <a:endParaRPr lang="en-US" sz="2400" b="1"/>
          </a:p>
        </p:txBody>
      </p:sp>
      <p:sp>
        <p:nvSpPr>
          <p:cNvPr id="446538" name="Oval 74"/>
          <p:cNvSpPr>
            <a:spLocks noChangeArrowheads="1"/>
          </p:cNvSpPr>
          <p:nvPr/>
        </p:nvSpPr>
        <p:spPr bwMode="auto">
          <a:xfrm>
            <a:off x="3276600" y="28956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D</a:t>
            </a:r>
            <a:endParaRPr lang="en-US" sz="2400" b="1"/>
          </a:p>
        </p:txBody>
      </p:sp>
      <p:sp>
        <p:nvSpPr>
          <p:cNvPr id="446539" name="Oval 75"/>
          <p:cNvSpPr>
            <a:spLocks noChangeArrowheads="1"/>
          </p:cNvSpPr>
          <p:nvPr/>
        </p:nvSpPr>
        <p:spPr bwMode="auto">
          <a:xfrm>
            <a:off x="2743200" y="1905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C</a:t>
            </a:r>
            <a:endParaRPr lang="en-US" sz="2400" b="1"/>
          </a:p>
        </p:txBody>
      </p:sp>
      <p:sp>
        <p:nvSpPr>
          <p:cNvPr id="446540" name="Oval 76"/>
          <p:cNvSpPr>
            <a:spLocks noChangeArrowheads="1"/>
          </p:cNvSpPr>
          <p:nvPr/>
        </p:nvSpPr>
        <p:spPr bwMode="auto">
          <a:xfrm>
            <a:off x="15240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G</a:t>
            </a:r>
            <a:endParaRPr lang="en-US" sz="2400" b="1"/>
          </a:p>
        </p:txBody>
      </p:sp>
      <p:sp>
        <p:nvSpPr>
          <p:cNvPr id="446541" name="Line 77"/>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46542" name="Line 78"/>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46543" name="Line 79"/>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46544" name="Text Box 80"/>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6545" name="Text Box 81"/>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46546" name="Text Box 82"/>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6547" name="Text Box 83"/>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6</a:t>
            </a:r>
            <a:endParaRPr lang="en-US" sz="1400" b="1"/>
          </a:p>
        </p:txBody>
      </p:sp>
      <p:sp>
        <p:nvSpPr>
          <p:cNvPr id="446548" name="Text Box 84"/>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6549" name="Text Box 85"/>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6550" name="Text Box 86"/>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6551" name="Text Box 87"/>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6552" name="Text Box 88"/>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46553" name="Text Box 89"/>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6554" name="Text Box 90"/>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6555" name="Line 91"/>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46556" name="Text Box 92"/>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Text Box 3"/>
          <p:cNvSpPr txBox="1">
            <a:spLocks noChangeArrowheads="1"/>
          </p:cNvSpPr>
          <p:nvPr/>
        </p:nvSpPr>
        <p:spPr bwMode="auto">
          <a:xfrm>
            <a:off x="3929063" y="1524000"/>
            <a:ext cx="4529137" cy="396875"/>
          </a:xfrm>
          <a:prstGeom prst="rect">
            <a:avLst/>
          </a:prstGeom>
          <a:noFill/>
          <a:ln w="9525">
            <a:noFill/>
            <a:miter lim="800000"/>
          </a:ln>
          <a:effectLst/>
        </p:spPr>
        <p:txBody>
          <a:bodyPr>
            <a:spAutoFit/>
          </a:bodyPr>
          <a:lstStyle/>
          <a:p>
            <a:pPr algn="l">
              <a:spcBef>
                <a:spcPct val="50000"/>
              </a:spcBef>
              <a:buFontTx/>
              <a:buNone/>
            </a:pPr>
            <a:r>
              <a:rPr lang="en-US"/>
              <a:t>Sort the edges by increasing edge weight</a:t>
            </a:r>
            <a:endParaRPr lang="en-US"/>
          </a:p>
        </p:txBody>
      </p:sp>
      <p:graphicFrame>
        <p:nvGraphicFramePr>
          <p:cNvPr id="447492" name="Group 4"/>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(E,G)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(C,D)</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(G,H)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(B,C)</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7530" name="Text Box 42"/>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5</a:t>
            </a:r>
            <a:endParaRPr lang="en-US" sz="1400" b="1"/>
          </a:p>
        </p:txBody>
      </p:sp>
      <p:sp>
        <p:nvSpPr>
          <p:cNvPr id="447531" name="Line 43"/>
          <p:cNvSpPr>
            <a:spLocks noChangeShapeType="1"/>
          </p:cNvSpPr>
          <p:nvPr/>
        </p:nvSpPr>
        <p:spPr bwMode="auto">
          <a:xfrm flipH="1">
            <a:off x="3233738" y="3124200"/>
            <a:ext cx="381000" cy="762000"/>
          </a:xfrm>
          <a:prstGeom prst="line">
            <a:avLst/>
          </a:prstGeom>
          <a:noFill/>
          <a:ln w="9525">
            <a:solidFill>
              <a:schemeClr val="tx1"/>
            </a:solidFill>
            <a:round/>
          </a:ln>
          <a:effectLst/>
        </p:spPr>
        <p:txBody>
          <a:bodyPr/>
          <a:lstStyle/>
          <a:p>
            <a:endParaRPr lang="en-US"/>
          </a:p>
        </p:txBody>
      </p:sp>
      <p:sp>
        <p:nvSpPr>
          <p:cNvPr id="447532" name="Text Box 44"/>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1</a:t>
            </a:r>
            <a:endParaRPr lang="en-US" sz="1400" b="1"/>
          </a:p>
        </p:txBody>
      </p:sp>
      <p:sp>
        <p:nvSpPr>
          <p:cNvPr id="447533" name="Line 45"/>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47534" name="Line 46"/>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47535" name="Line 47"/>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47536" name="Line 48"/>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47537" name="Line 49"/>
          <p:cNvSpPr>
            <a:spLocks noChangeShapeType="1"/>
          </p:cNvSpPr>
          <p:nvPr/>
        </p:nvSpPr>
        <p:spPr bwMode="auto">
          <a:xfrm flipV="1">
            <a:off x="1828800" y="3200400"/>
            <a:ext cx="1600200" cy="838200"/>
          </a:xfrm>
          <a:prstGeom prst="line">
            <a:avLst/>
          </a:prstGeom>
          <a:noFill/>
          <a:ln w="9525">
            <a:solidFill>
              <a:schemeClr val="tx1"/>
            </a:solidFill>
            <a:round/>
          </a:ln>
          <a:effectLst/>
        </p:spPr>
        <p:txBody>
          <a:bodyPr/>
          <a:lstStyle/>
          <a:p>
            <a:endParaRPr lang="en-US"/>
          </a:p>
        </p:txBody>
      </p:sp>
      <p:sp>
        <p:nvSpPr>
          <p:cNvPr id="447538" name="Line 50"/>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47539" name="Line 51"/>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47540" name="Line 52"/>
          <p:cNvSpPr>
            <a:spLocks noChangeShapeType="1"/>
          </p:cNvSpPr>
          <p:nvPr/>
        </p:nvSpPr>
        <p:spPr bwMode="auto">
          <a:xfrm>
            <a:off x="2178050" y="2014538"/>
            <a:ext cx="609600" cy="0"/>
          </a:xfrm>
          <a:prstGeom prst="line">
            <a:avLst/>
          </a:prstGeom>
          <a:noFill/>
          <a:ln w="9525">
            <a:solidFill>
              <a:schemeClr val="tx1"/>
            </a:solidFill>
            <a:round/>
          </a:ln>
          <a:effectLst/>
        </p:spPr>
        <p:txBody>
          <a:bodyPr/>
          <a:lstStyle/>
          <a:p>
            <a:endParaRPr lang="en-US"/>
          </a:p>
        </p:txBody>
      </p:sp>
      <p:sp>
        <p:nvSpPr>
          <p:cNvPr id="447541" name="Line 53"/>
          <p:cNvSpPr>
            <a:spLocks noChangeShapeType="1"/>
          </p:cNvSpPr>
          <p:nvPr/>
        </p:nvSpPr>
        <p:spPr bwMode="auto">
          <a:xfrm>
            <a:off x="3048000" y="2286000"/>
            <a:ext cx="381000" cy="609600"/>
          </a:xfrm>
          <a:prstGeom prst="line">
            <a:avLst/>
          </a:prstGeom>
          <a:noFill/>
          <a:ln w="9525">
            <a:solidFill>
              <a:schemeClr val="tx1"/>
            </a:solidFill>
            <a:round/>
          </a:ln>
          <a:effectLst/>
        </p:spPr>
        <p:txBody>
          <a:bodyPr/>
          <a:lstStyle/>
          <a:p>
            <a:endParaRPr lang="en-US"/>
          </a:p>
        </p:txBody>
      </p:sp>
      <p:sp>
        <p:nvSpPr>
          <p:cNvPr id="447542" name="Oval 54"/>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47543" name="Oval 55"/>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47544" name="Oval 56"/>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47545" name="Oval 57"/>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47546" name="Oval 58"/>
          <p:cNvSpPr>
            <a:spLocks noChangeArrowheads="1"/>
          </p:cNvSpPr>
          <p:nvPr/>
        </p:nvSpPr>
        <p:spPr bwMode="auto">
          <a:xfrm>
            <a:off x="1752600" y="18288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F</a:t>
            </a:r>
            <a:endParaRPr lang="en-US" sz="2400" b="1"/>
          </a:p>
        </p:txBody>
      </p:sp>
      <p:sp>
        <p:nvSpPr>
          <p:cNvPr id="447547" name="Oval 59"/>
          <p:cNvSpPr>
            <a:spLocks noChangeArrowheads="1"/>
          </p:cNvSpPr>
          <p:nvPr/>
        </p:nvSpPr>
        <p:spPr bwMode="auto">
          <a:xfrm>
            <a:off x="28194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E</a:t>
            </a:r>
            <a:endParaRPr lang="en-US" sz="2400" b="1"/>
          </a:p>
        </p:txBody>
      </p:sp>
      <p:sp>
        <p:nvSpPr>
          <p:cNvPr id="447548" name="Oval 60"/>
          <p:cNvSpPr>
            <a:spLocks noChangeArrowheads="1"/>
          </p:cNvSpPr>
          <p:nvPr/>
        </p:nvSpPr>
        <p:spPr bwMode="auto">
          <a:xfrm>
            <a:off x="3276600" y="28956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D</a:t>
            </a:r>
            <a:endParaRPr lang="en-US" sz="2400" b="1"/>
          </a:p>
        </p:txBody>
      </p:sp>
      <p:sp>
        <p:nvSpPr>
          <p:cNvPr id="447549" name="Oval 61"/>
          <p:cNvSpPr>
            <a:spLocks noChangeArrowheads="1"/>
          </p:cNvSpPr>
          <p:nvPr/>
        </p:nvSpPr>
        <p:spPr bwMode="auto">
          <a:xfrm>
            <a:off x="2743200" y="1905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C</a:t>
            </a:r>
            <a:endParaRPr lang="en-US" sz="2400" b="1"/>
          </a:p>
        </p:txBody>
      </p:sp>
      <p:sp>
        <p:nvSpPr>
          <p:cNvPr id="447550" name="Oval 62"/>
          <p:cNvSpPr>
            <a:spLocks noChangeArrowheads="1"/>
          </p:cNvSpPr>
          <p:nvPr/>
        </p:nvSpPr>
        <p:spPr bwMode="auto">
          <a:xfrm>
            <a:off x="15240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G</a:t>
            </a:r>
            <a:endParaRPr lang="en-US" sz="2400" b="1"/>
          </a:p>
        </p:txBody>
      </p:sp>
      <p:sp>
        <p:nvSpPr>
          <p:cNvPr id="447551" name="Line 63"/>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47552" name="Line 64"/>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47553" name="Line 65"/>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47554" name="Text Box 66"/>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7555" name="Text Box 67"/>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47556" name="Text Box 68"/>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7557" name="Text Box 69"/>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6</a:t>
            </a:r>
            <a:endParaRPr lang="en-US" sz="1400" b="1"/>
          </a:p>
        </p:txBody>
      </p:sp>
      <p:sp>
        <p:nvSpPr>
          <p:cNvPr id="447558" name="Text Box 70"/>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7559" name="Text Box 71"/>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7560" name="Text Box 72"/>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7561" name="Text Box 73"/>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7562" name="Text Box 74"/>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47563" name="Text Box 75"/>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7564" name="Text Box 76"/>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7565" name="Line 77"/>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47566" name="Text Box 78"/>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graphicFrame>
        <p:nvGraphicFramePr>
          <p:cNvPr id="447567" name="Group 79"/>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2500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5</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6</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(A,B)</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Text Box 2"/>
          <p:cNvSpPr txBox="1">
            <a:spLocks noChangeArrowheads="1"/>
          </p:cNvSpPr>
          <p:nvPr/>
        </p:nvSpPr>
        <p:spPr bwMode="auto">
          <a:xfrm>
            <a:off x="3962400" y="1143000"/>
            <a:ext cx="4038600" cy="701675"/>
          </a:xfrm>
          <a:prstGeom prst="rect">
            <a:avLst/>
          </a:prstGeom>
          <a:noFill/>
          <a:ln w="9525">
            <a:noFill/>
            <a:miter lim="800000"/>
          </a:ln>
          <a:effectLst/>
        </p:spPr>
        <p:txBody>
          <a:bodyPr>
            <a:spAutoFit/>
          </a:bodyPr>
          <a:lstStyle/>
          <a:p>
            <a:pPr>
              <a:spcBef>
                <a:spcPct val="50000"/>
              </a:spcBef>
              <a:buFontTx/>
              <a:buNone/>
            </a:pPr>
            <a:r>
              <a:rPr lang="en-US"/>
              <a:t>Select first |V|</a:t>
            </a:r>
            <a:r>
              <a:rPr lang="en-US">
                <a:cs typeface="Times New Roman" panose="02020603050405020304" charset="0"/>
              </a:rPr>
              <a:t>–1 edges which do not generate a cycle</a:t>
            </a:r>
            <a:endParaRPr lang="en-US"/>
          </a:p>
        </p:txBody>
      </p:sp>
      <p:graphicFrame>
        <p:nvGraphicFramePr>
          <p:cNvPr id="448637" name="Group 125"/>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(E,G)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(C,D)</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(G,H)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(B,C)</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8553" name="Text Box 41"/>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5</a:t>
            </a:r>
            <a:endParaRPr lang="en-US" sz="1400" b="1"/>
          </a:p>
        </p:txBody>
      </p:sp>
      <p:sp>
        <p:nvSpPr>
          <p:cNvPr id="448554" name="Line 42"/>
          <p:cNvSpPr>
            <a:spLocks noChangeShapeType="1"/>
          </p:cNvSpPr>
          <p:nvPr/>
        </p:nvSpPr>
        <p:spPr bwMode="auto">
          <a:xfrm flipH="1">
            <a:off x="3233738" y="3124200"/>
            <a:ext cx="381000" cy="762000"/>
          </a:xfrm>
          <a:prstGeom prst="line">
            <a:avLst/>
          </a:prstGeom>
          <a:noFill/>
          <a:ln w="19050">
            <a:solidFill>
              <a:srgbClr val="FF0000"/>
            </a:solidFill>
            <a:round/>
          </a:ln>
          <a:effectLst/>
        </p:spPr>
        <p:txBody>
          <a:bodyPr/>
          <a:lstStyle/>
          <a:p>
            <a:endParaRPr lang="en-US"/>
          </a:p>
        </p:txBody>
      </p:sp>
      <p:sp>
        <p:nvSpPr>
          <p:cNvPr id="448555" name="Text Box 43"/>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1</a:t>
            </a:r>
            <a:endParaRPr lang="en-US" sz="1400" b="1"/>
          </a:p>
        </p:txBody>
      </p:sp>
      <p:sp>
        <p:nvSpPr>
          <p:cNvPr id="448556" name="Line 44"/>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48557" name="Line 45"/>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48558" name="Line 46"/>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48559" name="Line 47"/>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48560" name="Line 48"/>
          <p:cNvSpPr>
            <a:spLocks noChangeShapeType="1"/>
          </p:cNvSpPr>
          <p:nvPr/>
        </p:nvSpPr>
        <p:spPr bwMode="auto">
          <a:xfrm flipV="1">
            <a:off x="1828800" y="3200400"/>
            <a:ext cx="1600200" cy="838200"/>
          </a:xfrm>
          <a:prstGeom prst="line">
            <a:avLst/>
          </a:prstGeom>
          <a:noFill/>
          <a:ln w="9525">
            <a:solidFill>
              <a:schemeClr val="tx1"/>
            </a:solidFill>
            <a:round/>
          </a:ln>
          <a:effectLst/>
        </p:spPr>
        <p:txBody>
          <a:bodyPr/>
          <a:lstStyle/>
          <a:p>
            <a:endParaRPr lang="en-US"/>
          </a:p>
        </p:txBody>
      </p:sp>
      <p:sp>
        <p:nvSpPr>
          <p:cNvPr id="448561" name="Line 49"/>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48562" name="Line 50"/>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48563" name="Line 51"/>
          <p:cNvSpPr>
            <a:spLocks noChangeShapeType="1"/>
          </p:cNvSpPr>
          <p:nvPr/>
        </p:nvSpPr>
        <p:spPr bwMode="auto">
          <a:xfrm>
            <a:off x="2178050" y="2014538"/>
            <a:ext cx="609600" cy="0"/>
          </a:xfrm>
          <a:prstGeom prst="line">
            <a:avLst/>
          </a:prstGeom>
          <a:noFill/>
          <a:ln w="9525">
            <a:solidFill>
              <a:schemeClr val="tx1"/>
            </a:solidFill>
            <a:round/>
          </a:ln>
          <a:effectLst/>
        </p:spPr>
        <p:txBody>
          <a:bodyPr/>
          <a:lstStyle/>
          <a:p>
            <a:endParaRPr lang="en-US"/>
          </a:p>
        </p:txBody>
      </p:sp>
      <p:sp>
        <p:nvSpPr>
          <p:cNvPr id="448564" name="Line 52"/>
          <p:cNvSpPr>
            <a:spLocks noChangeShapeType="1"/>
          </p:cNvSpPr>
          <p:nvPr/>
        </p:nvSpPr>
        <p:spPr bwMode="auto">
          <a:xfrm>
            <a:off x="3048000" y="2286000"/>
            <a:ext cx="381000" cy="609600"/>
          </a:xfrm>
          <a:prstGeom prst="line">
            <a:avLst/>
          </a:prstGeom>
          <a:noFill/>
          <a:ln w="9525">
            <a:solidFill>
              <a:schemeClr val="tx1"/>
            </a:solidFill>
            <a:round/>
          </a:ln>
          <a:effectLst/>
        </p:spPr>
        <p:txBody>
          <a:bodyPr/>
          <a:lstStyle/>
          <a:p>
            <a:endParaRPr lang="en-US"/>
          </a:p>
        </p:txBody>
      </p:sp>
      <p:sp>
        <p:nvSpPr>
          <p:cNvPr id="448565" name="Oval 53"/>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48566"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48567" name="Oval 55"/>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48568" name="Oval 56"/>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48569" name="Oval 57"/>
          <p:cNvSpPr>
            <a:spLocks noChangeArrowheads="1"/>
          </p:cNvSpPr>
          <p:nvPr/>
        </p:nvSpPr>
        <p:spPr bwMode="auto">
          <a:xfrm>
            <a:off x="1752600" y="18288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F</a:t>
            </a:r>
            <a:endParaRPr lang="en-US" sz="2400" b="1"/>
          </a:p>
        </p:txBody>
      </p:sp>
      <p:sp>
        <p:nvSpPr>
          <p:cNvPr id="448570"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48571"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48572" name="Oval 60"/>
          <p:cNvSpPr>
            <a:spLocks noChangeArrowheads="1"/>
          </p:cNvSpPr>
          <p:nvPr/>
        </p:nvSpPr>
        <p:spPr bwMode="auto">
          <a:xfrm>
            <a:off x="2743200" y="1905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C</a:t>
            </a:r>
            <a:endParaRPr lang="en-US" sz="2400" b="1"/>
          </a:p>
        </p:txBody>
      </p:sp>
      <p:sp>
        <p:nvSpPr>
          <p:cNvPr id="448573" name="Oval 61"/>
          <p:cNvSpPr>
            <a:spLocks noChangeArrowheads="1"/>
          </p:cNvSpPr>
          <p:nvPr/>
        </p:nvSpPr>
        <p:spPr bwMode="auto">
          <a:xfrm>
            <a:off x="1524000" y="3810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G</a:t>
            </a:r>
            <a:endParaRPr lang="en-US" sz="2400" b="1"/>
          </a:p>
        </p:txBody>
      </p:sp>
      <p:sp>
        <p:nvSpPr>
          <p:cNvPr id="448574" name="Line 62"/>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48575" name="Line 63"/>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48576" name="Line 64"/>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48577" name="Text Box 65"/>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8578" name="Text Box 66"/>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48579" name="Text Box 67"/>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8580" name="Text Box 68"/>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6</a:t>
            </a:r>
            <a:endParaRPr lang="en-US" sz="1400" b="1"/>
          </a:p>
        </p:txBody>
      </p:sp>
      <p:sp>
        <p:nvSpPr>
          <p:cNvPr id="448581" name="Text Box 69"/>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8582" name="Text Box 70"/>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8583" name="Text Box 71"/>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8584" name="Text Box 72"/>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8585" name="Text Box 73"/>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48586" name="Text Box 74"/>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8587" name="Text Box 75"/>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8588" name="Line 76"/>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48589" name="Text Box 77"/>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graphicFrame>
        <p:nvGraphicFramePr>
          <p:cNvPr id="448633" name="Group 121"/>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5</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6</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(A,B)</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Text Box 3"/>
          <p:cNvSpPr txBox="1">
            <a:spLocks noChangeArrowheads="1"/>
          </p:cNvSpPr>
          <p:nvPr/>
        </p:nvSpPr>
        <p:spPr bwMode="auto">
          <a:xfrm>
            <a:off x="3962400" y="1143000"/>
            <a:ext cx="4038600" cy="701675"/>
          </a:xfrm>
          <a:prstGeom prst="rect">
            <a:avLst/>
          </a:prstGeom>
          <a:noFill/>
          <a:ln w="9525">
            <a:noFill/>
            <a:miter lim="800000"/>
          </a:ln>
          <a:effectLst/>
        </p:spPr>
        <p:txBody>
          <a:bodyPr>
            <a:spAutoFit/>
          </a:bodyPr>
          <a:lstStyle/>
          <a:p>
            <a:pPr>
              <a:spcBef>
                <a:spcPct val="50000"/>
              </a:spcBef>
              <a:buFontTx/>
              <a:buNone/>
            </a:pPr>
            <a:r>
              <a:rPr lang="en-US"/>
              <a:t>Select first |V|</a:t>
            </a:r>
            <a:r>
              <a:rPr lang="en-US">
                <a:cs typeface="Times New Roman" panose="02020603050405020304" charset="0"/>
              </a:rPr>
              <a:t>–1 edges which do not generate a cycle</a:t>
            </a:r>
            <a:endParaRPr lang="en-US"/>
          </a:p>
        </p:txBody>
      </p:sp>
      <p:graphicFrame>
        <p:nvGraphicFramePr>
          <p:cNvPr id="449654" name="Group 118"/>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(E,G)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(C,D)</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(G,H)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(B,C)</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9578" name="Text Box 42"/>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5</a:t>
            </a:r>
            <a:endParaRPr lang="en-US" sz="1400" b="1"/>
          </a:p>
        </p:txBody>
      </p:sp>
      <p:sp>
        <p:nvSpPr>
          <p:cNvPr id="449579" name="Line 43"/>
          <p:cNvSpPr>
            <a:spLocks noChangeShapeType="1"/>
          </p:cNvSpPr>
          <p:nvPr/>
        </p:nvSpPr>
        <p:spPr bwMode="auto">
          <a:xfrm flipH="1">
            <a:off x="3233738" y="3124200"/>
            <a:ext cx="381000" cy="762000"/>
          </a:xfrm>
          <a:prstGeom prst="line">
            <a:avLst/>
          </a:prstGeom>
          <a:noFill/>
          <a:ln w="19050">
            <a:solidFill>
              <a:srgbClr val="FF0000"/>
            </a:solidFill>
            <a:round/>
          </a:ln>
          <a:effectLst/>
        </p:spPr>
        <p:txBody>
          <a:bodyPr/>
          <a:lstStyle/>
          <a:p>
            <a:endParaRPr lang="en-US"/>
          </a:p>
        </p:txBody>
      </p:sp>
      <p:sp>
        <p:nvSpPr>
          <p:cNvPr id="449580" name="Text Box 44"/>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1</a:t>
            </a:r>
            <a:endParaRPr lang="en-US" sz="1400" b="1"/>
          </a:p>
        </p:txBody>
      </p:sp>
      <p:sp>
        <p:nvSpPr>
          <p:cNvPr id="449581" name="Line 45"/>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49582" name="Line 46"/>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49583" name="Line 47"/>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49584" name="Line 48"/>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49585" name="Line 49"/>
          <p:cNvSpPr>
            <a:spLocks noChangeShapeType="1"/>
          </p:cNvSpPr>
          <p:nvPr/>
        </p:nvSpPr>
        <p:spPr bwMode="auto">
          <a:xfrm flipV="1">
            <a:off x="1828800" y="3200400"/>
            <a:ext cx="1600200" cy="838200"/>
          </a:xfrm>
          <a:prstGeom prst="line">
            <a:avLst/>
          </a:prstGeom>
          <a:noFill/>
          <a:ln w="19050">
            <a:solidFill>
              <a:srgbClr val="FF0000"/>
            </a:solidFill>
            <a:round/>
          </a:ln>
          <a:effectLst/>
        </p:spPr>
        <p:txBody>
          <a:bodyPr/>
          <a:lstStyle/>
          <a:p>
            <a:endParaRPr lang="en-US"/>
          </a:p>
        </p:txBody>
      </p:sp>
      <p:sp>
        <p:nvSpPr>
          <p:cNvPr id="449586" name="Line 50"/>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49587" name="Line 51"/>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49588" name="Line 52"/>
          <p:cNvSpPr>
            <a:spLocks noChangeShapeType="1"/>
          </p:cNvSpPr>
          <p:nvPr/>
        </p:nvSpPr>
        <p:spPr bwMode="auto">
          <a:xfrm>
            <a:off x="2178050" y="2014538"/>
            <a:ext cx="609600" cy="0"/>
          </a:xfrm>
          <a:prstGeom prst="line">
            <a:avLst/>
          </a:prstGeom>
          <a:noFill/>
          <a:ln w="9525">
            <a:solidFill>
              <a:schemeClr val="tx1"/>
            </a:solidFill>
            <a:round/>
          </a:ln>
          <a:effectLst/>
        </p:spPr>
        <p:txBody>
          <a:bodyPr/>
          <a:lstStyle/>
          <a:p>
            <a:endParaRPr lang="en-US"/>
          </a:p>
        </p:txBody>
      </p:sp>
      <p:sp>
        <p:nvSpPr>
          <p:cNvPr id="449589" name="Line 53"/>
          <p:cNvSpPr>
            <a:spLocks noChangeShapeType="1"/>
          </p:cNvSpPr>
          <p:nvPr/>
        </p:nvSpPr>
        <p:spPr bwMode="auto">
          <a:xfrm>
            <a:off x="3048000" y="2286000"/>
            <a:ext cx="381000" cy="609600"/>
          </a:xfrm>
          <a:prstGeom prst="line">
            <a:avLst/>
          </a:prstGeom>
          <a:noFill/>
          <a:ln w="9525">
            <a:solidFill>
              <a:schemeClr val="tx1"/>
            </a:solidFill>
            <a:round/>
          </a:ln>
          <a:effectLst/>
        </p:spPr>
        <p:txBody>
          <a:bodyPr/>
          <a:lstStyle/>
          <a:p>
            <a:endParaRPr lang="en-US"/>
          </a:p>
        </p:txBody>
      </p:sp>
      <p:sp>
        <p:nvSpPr>
          <p:cNvPr id="449590" name="Oval 54"/>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49591" name="Oval 55"/>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49592" name="Oval 56"/>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49593" name="Oval 57"/>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49594" name="Oval 58"/>
          <p:cNvSpPr>
            <a:spLocks noChangeArrowheads="1"/>
          </p:cNvSpPr>
          <p:nvPr/>
        </p:nvSpPr>
        <p:spPr bwMode="auto">
          <a:xfrm>
            <a:off x="1752600" y="18288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F</a:t>
            </a:r>
            <a:endParaRPr lang="en-US" sz="2400" b="1"/>
          </a:p>
        </p:txBody>
      </p:sp>
      <p:sp>
        <p:nvSpPr>
          <p:cNvPr id="449595" name="Oval 59"/>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49596" name="Oval 60"/>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49597" name="Oval 61"/>
          <p:cNvSpPr>
            <a:spLocks noChangeArrowheads="1"/>
          </p:cNvSpPr>
          <p:nvPr/>
        </p:nvSpPr>
        <p:spPr bwMode="auto">
          <a:xfrm>
            <a:off x="2743200" y="1905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C</a:t>
            </a:r>
            <a:endParaRPr lang="en-US" sz="2400" b="1"/>
          </a:p>
        </p:txBody>
      </p:sp>
      <p:sp>
        <p:nvSpPr>
          <p:cNvPr id="449598" name="Oval 62"/>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49599" name="Line 63"/>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49600" name="Line 64"/>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49601" name="Line 65"/>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49602" name="Text Box 66"/>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9603" name="Text Box 67"/>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49604" name="Text Box 68"/>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9605" name="Text Box 69"/>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6</a:t>
            </a:r>
            <a:endParaRPr lang="en-US" sz="1400" b="1"/>
          </a:p>
        </p:txBody>
      </p:sp>
      <p:sp>
        <p:nvSpPr>
          <p:cNvPr id="449606" name="Text Box 70"/>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9607" name="Text Box 71"/>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9608" name="Text Box 72"/>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9609" name="Text Box 73"/>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9610" name="Text Box 74"/>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49611" name="Text Box 75"/>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49612" name="Text Box 76"/>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49613" name="Line 77"/>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49614" name="Text Box 78"/>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graphicFrame>
        <p:nvGraphicFramePr>
          <p:cNvPr id="449615" name="Group 79"/>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5</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6</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(A,B)</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Text Box 2"/>
          <p:cNvSpPr txBox="1">
            <a:spLocks noChangeArrowheads="1"/>
          </p:cNvSpPr>
          <p:nvPr/>
        </p:nvSpPr>
        <p:spPr bwMode="auto">
          <a:xfrm>
            <a:off x="3962400" y="1143000"/>
            <a:ext cx="4038600" cy="701675"/>
          </a:xfrm>
          <a:prstGeom prst="rect">
            <a:avLst/>
          </a:prstGeom>
          <a:noFill/>
          <a:ln w="9525">
            <a:noFill/>
            <a:miter lim="800000"/>
          </a:ln>
          <a:effectLst/>
        </p:spPr>
        <p:txBody>
          <a:bodyPr>
            <a:spAutoFit/>
          </a:bodyPr>
          <a:lstStyle/>
          <a:p>
            <a:pPr>
              <a:spcBef>
                <a:spcPct val="50000"/>
              </a:spcBef>
              <a:buFontTx/>
              <a:buNone/>
            </a:pPr>
            <a:r>
              <a:rPr lang="en-US"/>
              <a:t>Select first |V|</a:t>
            </a:r>
            <a:r>
              <a:rPr lang="en-US">
                <a:cs typeface="Times New Roman" panose="02020603050405020304" charset="0"/>
              </a:rPr>
              <a:t>–1 edges which do not generate a cycle</a:t>
            </a:r>
            <a:endParaRPr lang="en-US"/>
          </a:p>
        </p:txBody>
      </p:sp>
      <p:graphicFrame>
        <p:nvGraphicFramePr>
          <p:cNvPr id="450563" name="Group 3"/>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(E,G)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(C,D)</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(G,H)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(B,C)</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601" name="Text Box 41"/>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5</a:t>
            </a:r>
            <a:endParaRPr lang="en-US" sz="1400" b="1"/>
          </a:p>
        </p:txBody>
      </p:sp>
      <p:sp>
        <p:nvSpPr>
          <p:cNvPr id="450602" name="Line 42"/>
          <p:cNvSpPr>
            <a:spLocks noChangeShapeType="1"/>
          </p:cNvSpPr>
          <p:nvPr/>
        </p:nvSpPr>
        <p:spPr bwMode="auto">
          <a:xfrm flipH="1">
            <a:off x="3233738" y="3124200"/>
            <a:ext cx="381000" cy="762000"/>
          </a:xfrm>
          <a:prstGeom prst="line">
            <a:avLst/>
          </a:prstGeom>
          <a:noFill/>
          <a:ln w="19050">
            <a:solidFill>
              <a:srgbClr val="FF0000"/>
            </a:solidFill>
            <a:round/>
          </a:ln>
          <a:effectLst/>
        </p:spPr>
        <p:txBody>
          <a:bodyPr/>
          <a:lstStyle/>
          <a:p>
            <a:endParaRPr lang="en-US"/>
          </a:p>
        </p:txBody>
      </p:sp>
      <p:sp>
        <p:nvSpPr>
          <p:cNvPr id="450603" name="Text Box 43"/>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1</a:t>
            </a:r>
            <a:endParaRPr lang="en-US" sz="1400" b="1"/>
          </a:p>
        </p:txBody>
      </p:sp>
      <p:sp>
        <p:nvSpPr>
          <p:cNvPr id="450604" name="Line 44"/>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50605" name="Line 45"/>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50606" name="Line 46"/>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50607" name="Line 47"/>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50608" name="Line 48"/>
          <p:cNvSpPr>
            <a:spLocks noChangeShapeType="1"/>
          </p:cNvSpPr>
          <p:nvPr/>
        </p:nvSpPr>
        <p:spPr bwMode="auto">
          <a:xfrm flipV="1">
            <a:off x="1828800" y="3200400"/>
            <a:ext cx="1600200" cy="838200"/>
          </a:xfrm>
          <a:prstGeom prst="line">
            <a:avLst/>
          </a:prstGeom>
          <a:noFill/>
          <a:ln w="19050">
            <a:solidFill>
              <a:srgbClr val="FF0000"/>
            </a:solidFill>
            <a:round/>
          </a:ln>
          <a:effectLst/>
        </p:spPr>
        <p:txBody>
          <a:bodyPr/>
          <a:lstStyle/>
          <a:p>
            <a:endParaRPr lang="en-US"/>
          </a:p>
        </p:txBody>
      </p:sp>
      <p:sp>
        <p:nvSpPr>
          <p:cNvPr id="450609" name="Line 49"/>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50610" name="Line 50"/>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50611" name="Line 51"/>
          <p:cNvSpPr>
            <a:spLocks noChangeShapeType="1"/>
          </p:cNvSpPr>
          <p:nvPr/>
        </p:nvSpPr>
        <p:spPr bwMode="auto">
          <a:xfrm>
            <a:off x="2178050" y="2014538"/>
            <a:ext cx="609600" cy="0"/>
          </a:xfrm>
          <a:prstGeom prst="line">
            <a:avLst/>
          </a:prstGeom>
          <a:noFill/>
          <a:ln w="9525">
            <a:solidFill>
              <a:schemeClr val="tx1"/>
            </a:solidFill>
            <a:round/>
          </a:ln>
          <a:effectLst/>
        </p:spPr>
        <p:txBody>
          <a:bodyPr/>
          <a:lstStyle/>
          <a:p>
            <a:endParaRPr lang="en-US"/>
          </a:p>
        </p:txBody>
      </p:sp>
      <p:sp>
        <p:nvSpPr>
          <p:cNvPr id="450612" name="Line 52"/>
          <p:cNvSpPr>
            <a:spLocks noChangeShapeType="1"/>
          </p:cNvSpPr>
          <p:nvPr/>
        </p:nvSpPr>
        <p:spPr bwMode="auto">
          <a:xfrm>
            <a:off x="3048000" y="2286000"/>
            <a:ext cx="381000" cy="609600"/>
          </a:xfrm>
          <a:prstGeom prst="line">
            <a:avLst/>
          </a:prstGeom>
          <a:noFill/>
          <a:ln w="9525">
            <a:solidFill>
              <a:schemeClr val="tx1"/>
            </a:solidFill>
            <a:round/>
          </a:ln>
          <a:effectLst/>
        </p:spPr>
        <p:txBody>
          <a:bodyPr/>
          <a:lstStyle/>
          <a:p>
            <a:endParaRPr lang="en-US"/>
          </a:p>
        </p:txBody>
      </p:sp>
      <p:sp>
        <p:nvSpPr>
          <p:cNvPr id="450613" name="Oval 53"/>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50614"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50615" name="Oval 55"/>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50616" name="Oval 56"/>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50617" name="Oval 57"/>
          <p:cNvSpPr>
            <a:spLocks noChangeArrowheads="1"/>
          </p:cNvSpPr>
          <p:nvPr/>
        </p:nvSpPr>
        <p:spPr bwMode="auto">
          <a:xfrm>
            <a:off x="1752600" y="18288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F</a:t>
            </a:r>
            <a:endParaRPr lang="en-US" sz="2400" b="1"/>
          </a:p>
        </p:txBody>
      </p:sp>
      <p:sp>
        <p:nvSpPr>
          <p:cNvPr id="450618"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50619"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50620" name="Oval 60"/>
          <p:cNvSpPr>
            <a:spLocks noChangeArrowheads="1"/>
          </p:cNvSpPr>
          <p:nvPr/>
        </p:nvSpPr>
        <p:spPr bwMode="auto">
          <a:xfrm>
            <a:off x="2743200" y="1905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C</a:t>
            </a:r>
            <a:endParaRPr lang="en-US" sz="2400" b="1"/>
          </a:p>
        </p:txBody>
      </p:sp>
      <p:sp>
        <p:nvSpPr>
          <p:cNvPr id="450621"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50622" name="Line 62"/>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50623" name="Line 63"/>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50624" name="Line 64"/>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50625" name="Text Box 65"/>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0626" name="Text Box 66"/>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50627" name="Text Box 67"/>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0628" name="Text Box 68"/>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6</a:t>
            </a:r>
            <a:endParaRPr lang="en-US" sz="1400" b="1"/>
          </a:p>
        </p:txBody>
      </p:sp>
      <p:sp>
        <p:nvSpPr>
          <p:cNvPr id="450629" name="Text Box 69"/>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0630" name="Text Box 70"/>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0631" name="Text Box 71"/>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0632" name="Text Box 72"/>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0633" name="Text Box 73"/>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50634" name="Text Box 74"/>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0635" name="Text Box 75"/>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0636" name="Line 76"/>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50637" name="Text Box 77"/>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graphicFrame>
        <p:nvGraphicFramePr>
          <p:cNvPr id="450638"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5</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6</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(A,B)</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678" name="Text Box 118"/>
          <p:cNvSpPr txBox="1">
            <a:spLocks noChangeArrowheads="1"/>
          </p:cNvSpPr>
          <p:nvPr/>
        </p:nvSpPr>
        <p:spPr bwMode="auto">
          <a:xfrm>
            <a:off x="3733800" y="4708525"/>
            <a:ext cx="4648200" cy="396875"/>
          </a:xfrm>
          <a:prstGeom prst="rect">
            <a:avLst/>
          </a:prstGeom>
          <a:noFill/>
          <a:ln w="9525">
            <a:noFill/>
            <a:miter lim="800000"/>
          </a:ln>
          <a:effectLst/>
        </p:spPr>
        <p:txBody>
          <a:bodyPr>
            <a:spAutoFit/>
          </a:bodyPr>
          <a:lstStyle/>
          <a:p>
            <a:pPr>
              <a:spcBef>
                <a:spcPct val="50000"/>
              </a:spcBef>
              <a:buFontTx/>
              <a:buNone/>
            </a:pPr>
            <a:r>
              <a:rPr lang="en-US"/>
              <a:t>Accepting edge (E,G) would create a cycle</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648200" y="304800"/>
            <a:ext cx="4038600" cy="5821363"/>
          </a:xfrm>
        </p:spPr>
        <p:txBody>
          <a:bodyPr>
            <a:normAutofit/>
          </a:bodyPr>
          <a:lstStyle/>
          <a:p>
            <a:r>
              <a:rPr lang="en-US" dirty="0"/>
              <a:t>The parent of </a:t>
            </a:r>
            <a:r>
              <a:rPr lang="en-US" i="1" dirty="0"/>
              <a:t>c is b. The children of g are h, </a:t>
            </a:r>
            <a:r>
              <a:rPr lang="en-US" i="1" dirty="0" err="1"/>
              <a:t>i</a:t>
            </a:r>
            <a:r>
              <a:rPr lang="en-US" i="1" dirty="0"/>
              <a:t>, and j . The siblings of h are </a:t>
            </a:r>
            <a:r>
              <a:rPr lang="en-US" i="1" dirty="0" err="1"/>
              <a:t>i</a:t>
            </a:r>
            <a:r>
              <a:rPr lang="en-US" i="1" dirty="0"/>
              <a:t> and j .</a:t>
            </a:r>
            <a:endParaRPr lang="en-US" i="1" dirty="0"/>
          </a:p>
          <a:p>
            <a:r>
              <a:rPr lang="en-US" dirty="0"/>
              <a:t>The ancestors of </a:t>
            </a:r>
            <a:r>
              <a:rPr lang="en-US" i="1" dirty="0"/>
              <a:t>e are c, b, and a. The descendants of b are c, d, and e</a:t>
            </a:r>
            <a:r>
              <a:rPr lang="en-US" i="1" dirty="0" smtClean="0"/>
              <a:t>.</a:t>
            </a:r>
            <a:endParaRPr lang="en-US" i="1" dirty="0" smtClean="0"/>
          </a:p>
          <a:p>
            <a:r>
              <a:rPr lang="en-US" i="1" dirty="0" smtClean="0"/>
              <a:t> </a:t>
            </a:r>
            <a:r>
              <a:rPr lang="en-US" i="1" dirty="0"/>
              <a:t>The internal </a:t>
            </a:r>
            <a:r>
              <a:rPr lang="en-US" i="1" dirty="0" smtClean="0"/>
              <a:t>vertices </a:t>
            </a:r>
            <a:r>
              <a:rPr lang="en-US" dirty="0" smtClean="0"/>
              <a:t>are </a:t>
            </a:r>
            <a:r>
              <a:rPr lang="en-US" i="1" dirty="0"/>
              <a:t>a, b, c, g, h, and j . The leaves are d, e, f , </a:t>
            </a:r>
            <a:r>
              <a:rPr lang="en-US" i="1" dirty="0" err="1"/>
              <a:t>i</a:t>
            </a:r>
            <a:r>
              <a:rPr lang="en-US" i="1" dirty="0"/>
              <a:t>, k, l, and m.</a:t>
            </a:r>
            <a:endParaRPr lang="en-US" dirty="0"/>
          </a:p>
        </p:txBody>
      </p:sp>
      <p:pic>
        <p:nvPicPr>
          <p:cNvPr id="2050" name="Picture 2"/>
          <p:cNvPicPr>
            <a:picLocks noChangeAspect="1" noChangeArrowheads="1"/>
          </p:cNvPicPr>
          <p:nvPr/>
        </p:nvPicPr>
        <p:blipFill>
          <a:blip r:embed="rId1" cstate="print"/>
          <a:srcRect/>
          <a:stretch>
            <a:fillRect/>
          </a:stretch>
        </p:blipFill>
        <p:spPr bwMode="auto">
          <a:xfrm>
            <a:off x="381000" y="1600200"/>
            <a:ext cx="4265965" cy="3824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Text Box 2"/>
          <p:cNvSpPr txBox="1">
            <a:spLocks noChangeArrowheads="1"/>
          </p:cNvSpPr>
          <p:nvPr/>
        </p:nvSpPr>
        <p:spPr bwMode="auto">
          <a:xfrm>
            <a:off x="3962400" y="1143000"/>
            <a:ext cx="4038600" cy="701675"/>
          </a:xfrm>
          <a:prstGeom prst="rect">
            <a:avLst/>
          </a:prstGeom>
          <a:noFill/>
          <a:ln w="9525">
            <a:noFill/>
            <a:miter lim="800000"/>
          </a:ln>
          <a:effectLst/>
        </p:spPr>
        <p:txBody>
          <a:bodyPr>
            <a:spAutoFit/>
          </a:bodyPr>
          <a:lstStyle/>
          <a:p>
            <a:pPr>
              <a:spcBef>
                <a:spcPct val="50000"/>
              </a:spcBef>
              <a:buFontTx/>
              <a:buNone/>
            </a:pPr>
            <a:r>
              <a:rPr lang="en-US"/>
              <a:t>Select first |V|</a:t>
            </a:r>
            <a:r>
              <a:rPr lang="en-US">
                <a:cs typeface="Times New Roman" panose="02020603050405020304" charset="0"/>
              </a:rPr>
              <a:t>–1 edges which do not generate a cycle</a:t>
            </a:r>
            <a:endParaRPr lang="en-US"/>
          </a:p>
        </p:txBody>
      </p:sp>
      <p:graphicFrame>
        <p:nvGraphicFramePr>
          <p:cNvPr id="457846" name="Group 118"/>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(E,G)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(C,D)</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(G,H)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(B,C)</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7769" name="Text Box 41"/>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5</a:t>
            </a:r>
            <a:endParaRPr lang="en-US" sz="1400" b="1"/>
          </a:p>
        </p:txBody>
      </p:sp>
      <p:sp>
        <p:nvSpPr>
          <p:cNvPr id="457770" name="Line 42"/>
          <p:cNvSpPr>
            <a:spLocks noChangeShapeType="1"/>
          </p:cNvSpPr>
          <p:nvPr/>
        </p:nvSpPr>
        <p:spPr bwMode="auto">
          <a:xfrm flipH="1">
            <a:off x="3233738" y="3124200"/>
            <a:ext cx="381000" cy="762000"/>
          </a:xfrm>
          <a:prstGeom prst="line">
            <a:avLst/>
          </a:prstGeom>
          <a:noFill/>
          <a:ln w="19050">
            <a:solidFill>
              <a:srgbClr val="FF0000"/>
            </a:solidFill>
            <a:round/>
          </a:ln>
          <a:effectLst/>
        </p:spPr>
        <p:txBody>
          <a:bodyPr/>
          <a:lstStyle/>
          <a:p>
            <a:endParaRPr lang="en-US"/>
          </a:p>
        </p:txBody>
      </p:sp>
      <p:sp>
        <p:nvSpPr>
          <p:cNvPr id="457771" name="Text Box 43"/>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1</a:t>
            </a:r>
            <a:endParaRPr lang="en-US" sz="1400" b="1"/>
          </a:p>
        </p:txBody>
      </p:sp>
      <p:sp>
        <p:nvSpPr>
          <p:cNvPr id="457772" name="Line 44"/>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57773" name="Line 45"/>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57774" name="Line 46"/>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57775" name="Line 47"/>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57776" name="Line 48"/>
          <p:cNvSpPr>
            <a:spLocks noChangeShapeType="1"/>
          </p:cNvSpPr>
          <p:nvPr/>
        </p:nvSpPr>
        <p:spPr bwMode="auto">
          <a:xfrm flipV="1">
            <a:off x="1828800" y="3200400"/>
            <a:ext cx="1600200" cy="838200"/>
          </a:xfrm>
          <a:prstGeom prst="line">
            <a:avLst/>
          </a:prstGeom>
          <a:noFill/>
          <a:ln w="19050">
            <a:solidFill>
              <a:srgbClr val="FF0000"/>
            </a:solidFill>
            <a:round/>
          </a:ln>
          <a:effectLst/>
        </p:spPr>
        <p:txBody>
          <a:bodyPr/>
          <a:lstStyle/>
          <a:p>
            <a:endParaRPr lang="en-US"/>
          </a:p>
        </p:txBody>
      </p:sp>
      <p:sp>
        <p:nvSpPr>
          <p:cNvPr id="457777" name="Line 49"/>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57778" name="Line 50"/>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57779" name="Line 51"/>
          <p:cNvSpPr>
            <a:spLocks noChangeShapeType="1"/>
          </p:cNvSpPr>
          <p:nvPr/>
        </p:nvSpPr>
        <p:spPr bwMode="auto">
          <a:xfrm>
            <a:off x="2178050" y="2014538"/>
            <a:ext cx="609600" cy="0"/>
          </a:xfrm>
          <a:prstGeom prst="line">
            <a:avLst/>
          </a:prstGeom>
          <a:noFill/>
          <a:ln w="9525">
            <a:solidFill>
              <a:schemeClr val="tx1"/>
            </a:solidFill>
            <a:round/>
          </a:ln>
          <a:effectLst/>
        </p:spPr>
        <p:txBody>
          <a:bodyPr/>
          <a:lstStyle/>
          <a:p>
            <a:endParaRPr lang="en-US"/>
          </a:p>
        </p:txBody>
      </p:sp>
      <p:sp>
        <p:nvSpPr>
          <p:cNvPr id="457780" name="Line 52"/>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57781" name="Oval 53"/>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57782"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57783" name="Oval 55"/>
          <p:cNvSpPr>
            <a:spLocks noChangeArrowheads="1"/>
          </p:cNvSpPr>
          <p:nvPr/>
        </p:nvSpPr>
        <p:spPr bwMode="auto">
          <a:xfrm>
            <a:off x="533400" y="3200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H</a:t>
            </a:r>
            <a:endParaRPr lang="en-US" sz="2400" b="1"/>
          </a:p>
        </p:txBody>
      </p:sp>
      <p:sp>
        <p:nvSpPr>
          <p:cNvPr id="457784" name="Oval 56"/>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57785" name="Oval 57"/>
          <p:cNvSpPr>
            <a:spLocks noChangeArrowheads="1"/>
          </p:cNvSpPr>
          <p:nvPr/>
        </p:nvSpPr>
        <p:spPr bwMode="auto">
          <a:xfrm>
            <a:off x="1752600" y="18288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F</a:t>
            </a:r>
            <a:endParaRPr lang="en-US" sz="2400" b="1"/>
          </a:p>
        </p:txBody>
      </p:sp>
      <p:sp>
        <p:nvSpPr>
          <p:cNvPr id="457786"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57787"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57788"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57789"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57790" name="Line 62"/>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57791" name="Line 63"/>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57792" name="Line 64"/>
          <p:cNvSpPr>
            <a:spLocks noChangeShapeType="1"/>
          </p:cNvSpPr>
          <p:nvPr/>
        </p:nvSpPr>
        <p:spPr bwMode="auto">
          <a:xfrm flipH="1" flipV="1">
            <a:off x="914400" y="3581400"/>
            <a:ext cx="609600" cy="381000"/>
          </a:xfrm>
          <a:prstGeom prst="line">
            <a:avLst/>
          </a:prstGeom>
          <a:noFill/>
          <a:ln w="9525">
            <a:solidFill>
              <a:schemeClr val="tx1"/>
            </a:solidFill>
            <a:round/>
          </a:ln>
          <a:effectLst/>
        </p:spPr>
        <p:txBody>
          <a:bodyPr/>
          <a:lstStyle/>
          <a:p>
            <a:endParaRPr lang="en-US"/>
          </a:p>
        </p:txBody>
      </p:sp>
      <p:sp>
        <p:nvSpPr>
          <p:cNvPr id="457793" name="Text Box 65"/>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7794" name="Text Box 66"/>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57795" name="Text Box 67"/>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7796" name="Text Box 68"/>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6</a:t>
            </a:r>
            <a:endParaRPr lang="en-US" sz="1400" b="1"/>
          </a:p>
        </p:txBody>
      </p:sp>
      <p:sp>
        <p:nvSpPr>
          <p:cNvPr id="457797" name="Text Box 69"/>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7798" name="Text Box 70"/>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7799" name="Text Box 71"/>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7800" name="Text Box 72"/>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7801" name="Text Box 73"/>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57802" name="Text Box 74"/>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7803" name="Text Box 75"/>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7804" name="Line 76"/>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57805" name="Text Box 77"/>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graphicFrame>
        <p:nvGraphicFramePr>
          <p:cNvPr id="457806"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5</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6</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(A,B)</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Text Box 2"/>
          <p:cNvSpPr txBox="1">
            <a:spLocks noChangeArrowheads="1"/>
          </p:cNvSpPr>
          <p:nvPr/>
        </p:nvSpPr>
        <p:spPr bwMode="auto">
          <a:xfrm>
            <a:off x="3962400" y="1143000"/>
            <a:ext cx="4038600" cy="701675"/>
          </a:xfrm>
          <a:prstGeom prst="rect">
            <a:avLst/>
          </a:prstGeom>
          <a:noFill/>
          <a:ln w="9525">
            <a:noFill/>
            <a:miter lim="800000"/>
          </a:ln>
          <a:effectLst/>
        </p:spPr>
        <p:txBody>
          <a:bodyPr>
            <a:spAutoFit/>
          </a:bodyPr>
          <a:lstStyle/>
          <a:p>
            <a:pPr>
              <a:spcBef>
                <a:spcPct val="50000"/>
              </a:spcBef>
              <a:buFontTx/>
              <a:buNone/>
            </a:pPr>
            <a:r>
              <a:rPr lang="en-US"/>
              <a:t>Select first |V|</a:t>
            </a:r>
            <a:r>
              <a:rPr lang="en-US">
                <a:cs typeface="Times New Roman" panose="02020603050405020304" charset="0"/>
              </a:rPr>
              <a:t>–1 edges which do not generate a cycle</a:t>
            </a:r>
            <a:endParaRPr lang="en-US"/>
          </a:p>
        </p:txBody>
      </p:sp>
      <p:graphicFrame>
        <p:nvGraphicFramePr>
          <p:cNvPr id="458869" name="Group 117"/>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(E,G)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(C,D)</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(G,H)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(B,C)</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8793" name="Text Box 41"/>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5</a:t>
            </a:r>
            <a:endParaRPr lang="en-US" sz="1400" b="1"/>
          </a:p>
        </p:txBody>
      </p:sp>
      <p:sp>
        <p:nvSpPr>
          <p:cNvPr id="458794" name="Line 42"/>
          <p:cNvSpPr>
            <a:spLocks noChangeShapeType="1"/>
          </p:cNvSpPr>
          <p:nvPr/>
        </p:nvSpPr>
        <p:spPr bwMode="auto">
          <a:xfrm flipH="1">
            <a:off x="3233738" y="3124200"/>
            <a:ext cx="381000" cy="762000"/>
          </a:xfrm>
          <a:prstGeom prst="line">
            <a:avLst/>
          </a:prstGeom>
          <a:noFill/>
          <a:ln w="19050">
            <a:solidFill>
              <a:srgbClr val="FF0000"/>
            </a:solidFill>
            <a:round/>
          </a:ln>
          <a:effectLst/>
        </p:spPr>
        <p:txBody>
          <a:bodyPr/>
          <a:lstStyle/>
          <a:p>
            <a:endParaRPr lang="en-US"/>
          </a:p>
        </p:txBody>
      </p:sp>
      <p:sp>
        <p:nvSpPr>
          <p:cNvPr id="458795" name="Text Box 43"/>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1</a:t>
            </a:r>
            <a:endParaRPr lang="en-US" sz="1400" b="1"/>
          </a:p>
        </p:txBody>
      </p:sp>
      <p:sp>
        <p:nvSpPr>
          <p:cNvPr id="458796" name="Line 44"/>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58797" name="Line 45"/>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58798" name="Line 46"/>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58799" name="Line 47"/>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58800" name="Line 48"/>
          <p:cNvSpPr>
            <a:spLocks noChangeShapeType="1"/>
          </p:cNvSpPr>
          <p:nvPr/>
        </p:nvSpPr>
        <p:spPr bwMode="auto">
          <a:xfrm flipV="1">
            <a:off x="1828800" y="3200400"/>
            <a:ext cx="1600200" cy="838200"/>
          </a:xfrm>
          <a:prstGeom prst="line">
            <a:avLst/>
          </a:prstGeom>
          <a:noFill/>
          <a:ln w="19050">
            <a:solidFill>
              <a:srgbClr val="FF0000"/>
            </a:solidFill>
            <a:round/>
          </a:ln>
          <a:effectLst/>
        </p:spPr>
        <p:txBody>
          <a:bodyPr/>
          <a:lstStyle/>
          <a:p>
            <a:endParaRPr lang="en-US"/>
          </a:p>
        </p:txBody>
      </p:sp>
      <p:sp>
        <p:nvSpPr>
          <p:cNvPr id="458801" name="Line 49"/>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58802" name="Line 50"/>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58803" name="Line 51"/>
          <p:cNvSpPr>
            <a:spLocks noChangeShapeType="1"/>
          </p:cNvSpPr>
          <p:nvPr/>
        </p:nvSpPr>
        <p:spPr bwMode="auto">
          <a:xfrm>
            <a:off x="2178050" y="2014538"/>
            <a:ext cx="609600" cy="0"/>
          </a:xfrm>
          <a:prstGeom prst="line">
            <a:avLst/>
          </a:prstGeom>
          <a:noFill/>
          <a:ln w="9525">
            <a:solidFill>
              <a:schemeClr val="tx1"/>
            </a:solidFill>
            <a:round/>
          </a:ln>
          <a:effectLst/>
        </p:spPr>
        <p:txBody>
          <a:bodyPr/>
          <a:lstStyle/>
          <a:p>
            <a:endParaRPr lang="en-US"/>
          </a:p>
        </p:txBody>
      </p:sp>
      <p:sp>
        <p:nvSpPr>
          <p:cNvPr id="458804" name="Line 52"/>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58805" name="Oval 53"/>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58806"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58807"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H</a:t>
            </a:r>
            <a:endParaRPr lang="en-US" sz="2400" b="1"/>
          </a:p>
        </p:txBody>
      </p:sp>
      <p:sp>
        <p:nvSpPr>
          <p:cNvPr id="458808" name="Oval 56"/>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58809" name="Oval 57"/>
          <p:cNvSpPr>
            <a:spLocks noChangeArrowheads="1"/>
          </p:cNvSpPr>
          <p:nvPr/>
        </p:nvSpPr>
        <p:spPr bwMode="auto">
          <a:xfrm>
            <a:off x="1752600" y="18288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F</a:t>
            </a:r>
            <a:endParaRPr lang="en-US" sz="2400" b="1"/>
          </a:p>
        </p:txBody>
      </p:sp>
      <p:sp>
        <p:nvSpPr>
          <p:cNvPr id="458810"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58811"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58812"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58813"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58814" name="Line 62"/>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58815" name="Line 63"/>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58816" name="Line 64"/>
          <p:cNvSpPr>
            <a:spLocks noChangeShapeType="1"/>
          </p:cNvSpPr>
          <p:nvPr/>
        </p:nvSpPr>
        <p:spPr bwMode="auto">
          <a:xfrm flipH="1" flipV="1">
            <a:off x="914400" y="3581400"/>
            <a:ext cx="609600" cy="381000"/>
          </a:xfrm>
          <a:prstGeom prst="line">
            <a:avLst/>
          </a:prstGeom>
          <a:noFill/>
          <a:ln w="19050">
            <a:solidFill>
              <a:srgbClr val="FF0000"/>
            </a:solidFill>
            <a:round/>
          </a:ln>
          <a:effectLst/>
        </p:spPr>
        <p:txBody>
          <a:bodyPr/>
          <a:lstStyle/>
          <a:p>
            <a:endParaRPr lang="en-US"/>
          </a:p>
        </p:txBody>
      </p:sp>
      <p:sp>
        <p:nvSpPr>
          <p:cNvPr id="458817" name="Text Box 65"/>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8818" name="Text Box 66"/>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58819" name="Text Box 67"/>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8820" name="Text Box 68"/>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6</a:t>
            </a:r>
            <a:endParaRPr lang="en-US" sz="1400" b="1"/>
          </a:p>
        </p:txBody>
      </p:sp>
      <p:sp>
        <p:nvSpPr>
          <p:cNvPr id="458821" name="Text Box 69"/>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8822" name="Text Box 70"/>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8823" name="Text Box 71"/>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8824" name="Text Box 72"/>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8825" name="Text Box 73"/>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58826" name="Text Box 74"/>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8827" name="Text Box 75"/>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8828" name="Line 76"/>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58829" name="Text Box 77"/>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graphicFrame>
        <p:nvGraphicFramePr>
          <p:cNvPr id="458830"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5</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6</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(A,B)</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Text Box 2"/>
          <p:cNvSpPr txBox="1">
            <a:spLocks noChangeArrowheads="1"/>
          </p:cNvSpPr>
          <p:nvPr/>
        </p:nvSpPr>
        <p:spPr bwMode="auto">
          <a:xfrm>
            <a:off x="3962400" y="1143000"/>
            <a:ext cx="4038600" cy="701675"/>
          </a:xfrm>
          <a:prstGeom prst="rect">
            <a:avLst/>
          </a:prstGeom>
          <a:noFill/>
          <a:ln w="9525">
            <a:noFill/>
            <a:miter lim="800000"/>
          </a:ln>
          <a:effectLst/>
        </p:spPr>
        <p:txBody>
          <a:bodyPr>
            <a:spAutoFit/>
          </a:bodyPr>
          <a:lstStyle/>
          <a:p>
            <a:pPr>
              <a:spcBef>
                <a:spcPct val="50000"/>
              </a:spcBef>
              <a:buFontTx/>
              <a:buNone/>
            </a:pPr>
            <a:r>
              <a:rPr lang="en-US"/>
              <a:t>Select first |V|</a:t>
            </a:r>
            <a:r>
              <a:rPr lang="en-US">
                <a:cs typeface="Times New Roman" panose="02020603050405020304" charset="0"/>
              </a:rPr>
              <a:t>–1 edges which do not generate a cycle</a:t>
            </a:r>
            <a:endParaRPr lang="en-US"/>
          </a:p>
        </p:txBody>
      </p:sp>
      <p:graphicFrame>
        <p:nvGraphicFramePr>
          <p:cNvPr id="459893" name="Group 117"/>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(E,G)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(C,D)</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(G,H)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(B,C)</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9817" name="Text Box 41"/>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5</a:t>
            </a:r>
            <a:endParaRPr lang="en-US" sz="1400" b="1"/>
          </a:p>
        </p:txBody>
      </p:sp>
      <p:sp>
        <p:nvSpPr>
          <p:cNvPr id="459818" name="Line 42"/>
          <p:cNvSpPr>
            <a:spLocks noChangeShapeType="1"/>
          </p:cNvSpPr>
          <p:nvPr/>
        </p:nvSpPr>
        <p:spPr bwMode="auto">
          <a:xfrm flipH="1">
            <a:off x="3233738" y="3124200"/>
            <a:ext cx="381000" cy="762000"/>
          </a:xfrm>
          <a:prstGeom prst="line">
            <a:avLst/>
          </a:prstGeom>
          <a:noFill/>
          <a:ln w="19050">
            <a:solidFill>
              <a:srgbClr val="FF0000"/>
            </a:solidFill>
            <a:round/>
          </a:ln>
          <a:effectLst/>
        </p:spPr>
        <p:txBody>
          <a:bodyPr/>
          <a:lstStyle/>
          <a:p>
            <a:endParaRPr lang="en-US"/>
          </a:p>
        </p:txBody>
      </p:sp>
      <p:sp>
        <p:nvSpPr>
          <p:cNvPr id="459819" name="Text Box 43"/>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1</a:t>
            </a:r>
            <a:endParaRPr lang="en-US" sz="1400" b="1"/>
          </a:p>
        </p:txBody>
      </p:sp>
      <p:sp>
        <p:nvSpPr>
          <p:cNvPr id="459820" name="Line 44"/>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59821" name="Line 45"/>
          <p:cNvSpPr>
            <a:spLocks noChangeShapeType="1"/>
          </p:cNvSpPr>
          <p:nvPr/>
        </p:nvSpPr>
        <p:spPr bwMode="auto">
          <a:xfrm flipV="1">
            <a:off x="2286000" y="2286000"/>
            <a:ext cx="533400" cy="762000"/>
          </a:xfrm>
          <a:prstGeom prst="line">
            <a:avLst/>
          </a:prstGeom>
          <a:noFill/>
          <a:ln w="9525">
            <a:solidFill>
              <a:schemeClr val="tx1"/>
            </a:solidFill>
            <a:round/>
          </a:ln>
          <a:effectLst/>
        </p:spPr>
        <p:txBody>
          <a:bodyPr/>
          <a:lstStyle/>
          <a:p>
            <a:endParaRPr lang="en-US"/>
          </a:p>
        </p:txBody>
      </p:sp>
      <p:sp>
        <p:nvSpPr>
          <p:cNvPr id="459822" name="Line 46"/>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59823" name="Line 47"/>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59824" name="Line 48"/>
          <p:cNvSpPr>
            <a:spLocks noChangeShapeType="1"/>
          </p:cNvSpPr>
          <p:nvPr/>
        </p:nvSpPr>
        <p:spPr bwMode="auto">
          <a:xfrm flipV="1">
            <a:off x="1828800" y="3200400"/>
            <a:ext cx="1600200" cy="838200"/>
          </a:xfrm>
          <a:prstGeom prst="line">
            <a:avLst/>
          </a:prstGeom>
          <a:noFill/>
          <a:ln w="19050">
            <a:solidFill>
              <a:srgbClr val="FF0000"/>
            </a:solidFill>
            <a:round/>
          </a:ln>
          <a:effectLst/>
        </p:spPr>
        <p:txBody>
          <a:bodyPr/>
          <a:lstStyle/>
          <a:p>
            <a:endParaRPr lang="en-US"/>
          </a:p>
        </p:txBody>
      </p:sp>
      <p:sp>
        <p:nvSpPr>
          <p:cNvPr id="459825" name="Line 49"/>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59826" name="Line 50"/>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59827" name="Line 51"/>
          <p:cNvSpPr>
            <a:spLocks noChangeShapeType="1"/>
          </p:cNvSpPr>
          <p:nvPr/>
        </p:nvSpPr>
        <p:spPr bwMode="auto">
          <a:xfrm>
            <a:off x="2178050" y="2014538"/>
            <a:ext cx="609600" cy="0"/>
          </a:xfrm>
          <a:prstGeom prst="line">
            <a:avLst/>
          </a:prstGeom>
          <a:noFill/>
          <a:ln w="19050">
            <a:solidFill>
              <a:srgbClr val="FF0000"/>
            </a:solidFill>
            <a:round/>
          </a:ln>
          <a:effectLst/>
        </p:spPr>
        <p:txBody>
          <a:bodyPr/>
          <a:lstStyle/>
          <a:p>
            <a:endParaRPr lang="en-US"/>
          </a:p>
        </p:txBody>
      </p:sp>
      <p:sp>
        <p:nvSpPr>
          <p:cNvPr id="459828" name="Line 52"/>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59829" name="Oval 53"/>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59830"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59831"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H</a:t>
            </a:r>
            <a:endParaRPr lang="en-US" sz="2400" b="1"/>
          </a:p>
        </p:txBody>
      </p:sp>
      <p:sp>
        <p:nvSpPr>
          <p:cNvPr id="459832" name="Oval 56"/>
          <p:cNvSpPr>
            <a:spLocks noChangeArrowheads="1"/>
          </p:cNvSpPr>
          <p:nvPr/>
        </p:nvSpPr>
        <p:spPr bwMode="auto">
          <a:xfrm>
            <a:off x="1905000" y="28194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B</a:t>
            </a:r>
            <a:endParaRPr lang="en-US" sz="2400" b="1"/>
          </a:p>
        </p:txBody>
      </p:sp>
      <p:sp>
        <p:nvSpPr>
          <p:cNvPr id="459833"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59834"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59835"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59836"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59837"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59838" name="Line 62"/>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59839" name="Line 63"/>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59840" name="Line 64"/>
          <p:cNvSpPr>
            <a:spLocks noChangeShapeType="1"/>
          </p:cNvSpPr>
          <p:nvPr/>
        </p:nvSpPr>
        <p:spPr bwMode="auto">
          <a:xfrm flipH="1" flipV="1">
            <a:off x="914400" y="3581400"/>
            <a:ext cx="609600" cy="381000"/>
          </a:xfrm>
          <a:prstGeom prst="line">
            <a:avLst/>
          </a:prstGeom>
          <a:noFill/>
          <a:ln w="19050">
            <a:solidFill>
              <a:srgbClr val="FF0000"/>
            </a:solidFill>
            <a:round/>
          </a:ln>
          <a:effectLst/>
        </p:spPr>
        <p:txBody>
          <a:bodyPr/>
          <a:lstStyle/>
          <a:p>
            <a:endParaRPr lang="en-US"/>
          </a:p>
        </p:txBody>
      </p:sp>
      <p:sp>
        <p:nvSpPr>
          <p:cNvPr id="459841" name="Text Box 65"/>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9842" name="Text Box 66"/>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59843" name="Text Box 67"/>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9844" name="Text Box 68"/>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6</a:t>
            </a:r>
            <a:endParaRPr lang="en-US" sz="1400" b="1"/>
          </a:p>
        </p:txBody>
      </p:sp>
      <p:sp>
        <p:nvSpPr>
          <p:cNvPr id="459845" name="Text Box 69"/>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9846" name="Text Box 70"/>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9847" name="Text Box 71"/>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9848" name="Text Box 72"/>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9849" name="Text Box 73"/>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59850" name="Text Box 74"/>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59851" name="Text Box 75"/>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59852" name="Line 76"/>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59853" name="Text Box 77"/>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graphicFrame>
        <p:nvGraphicFramePr>
          <p:cNvPr id="459854"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5</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6</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(A,B)</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Text Box 2"/>
          <p:cNvSpPr txBox="1">
            <a:spLocks noChangeArrowheads="1"/>
          </p:cNvSpPr>
          <p:nvPr/>
        </p:nvSpPr>
        <p:spPr bwMode="auto">
          <a:xfrm>
            <a:off x="3962400" y="1143000"/>
            <a:ext cx="4038600" cy="701675"/>
          </a:xfrm>
          <a:prstGeom prst="rect">
            <a:avLst/>
          </a:prstGeom>
          <a:noFill/>
          <a:ln w="9525">
            <a:noFill/>
            <a:miter lim="800000"/>
          </a:ln>
          <a:effectLst/>
        </p:spPr>
        <p:txBody>
          <a:bodyPr>
            <a:spAutoFit/>
          </a:bodyPr>
          <a:lstStyle/>
          <a:p>
            <a:pPr>
              <a:spcBef>
                <a:spcPct val="50000"/>
              </a:spcBef>
              <a:buFontTx/>
              <a:buNone/>
            </a:pPr>
            <a:r>
              <a:rPr lang="en-US"/>
              <a:t>Select first |V|</a:t>
            </a:r>
            <a:r>
              <a:rPr lang="en-US">
                <a:cs typeface="Times New Roman" panose="02020603050405020304" charset="0"/>
              </a:rPr>
              <a:t>–1 edges which do not generate a cycle</a:t>
            </a:r>
            <a:endParaRPr lang="en-US"/>
          </a:p>
        </p:txBody>
      </p:sp>
      <p:graphicFrame>
        <p:nvGraphicFramePr>
          <p:cNvPr id="460917" name="Group 117"/>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(E,G)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(C,D)</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(G,H)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(B,C)</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0841" name="Text Box 41"/>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5</a:t>
            </a:r>
            <a:endParaRPr lang="en-US" sz="1400" b="1"/>
          </a:p>
        </p:txBody>
      </p:sp>
      <p:sp>
        <p:nvSpPr>
          <p:cNvPr id="460842" name="Line 42"/>
          <p:cNvSpPr>
            <a:spLocks noChangeShapeType="1"/>
          </p:cNvSpPr>
          <p:nvPr/>
        </p:nvSpPr>
        <p:spPr bwMode="auto">
          <a:xfrm flipH="1">
            <a:off x="3233738" y="3124200"/>
            <a:ext cx="381000" cy="762000"/>
          </a:xfrm>
          <a:prstGeom prst="line">
            <a:avLst/>
          </a:prstGeom>
          <a:noFill/>
          <a:ln w="19050">
            <a:solidFill>
              <a:srgbClr val="FF0000"/>
            </a:solidFill>
            <a:round/>
          </a:ln>
          <a:effectLst/>
        </p:spPr>
        <p:txBody>
          <a:bodyPr/>
          <a:lstStyle/>
          <a:p>
            <a:endParaRPr lang="en-US"/>
          </a:p>
        </p:txBody>
      </p:sp>
      <p:sp>
        <p:nvSpPr>
          <p:cNvPr id="460843" name="Text Box 43"/>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1</a:t>
            </a:r>
            <a:endParaRPr lang="en-US" sz="1400" b="1"/>
          </a:p>
        </p:txBody>
      </p:sp>
      <p:sp>
        <p:nvSpPr>
          <p:cNvPr id="460844" name="Line 44"/>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60845" name="Line 45"/>
          <p:cNvSpPr>
            <a:spLocks noChangeShapeType="1"/>
          </p:cNvSpPr>
          <p:nvPr/>
        </p:nvSpPr>
        <p:spPr bwMode="auto">
          <a:xfrm flipV="1">
            <a:off x="2286000" y="2286000"/>
            <a:ext cx="533400" cy="762000"/>
          </a:xfrm>
          <a:prstGeom prst="line">
            <a:avLst/>
          </a:prstGeom>
          <a:noFill/>
          <a:ln w="19050">
            <a:solidFill>
              <a:srgbClr val="FF0000"/>
            </a:solidFill>
            <a:round/>
          </a:ln>
          <a:effectLst/>
        </p:spPr>
        <p:txBody>
          <a:bodyPr/>
          <a:lstStyle/>
          <a:p>
            <a:endParaRPr lang="en-US"/>
          </a:p>
        </p:txBody>
      </p:sp>
      <p:sp>
        <p:nvSpPr>
          <p:cNvPr id="460846" name="Line 46"/>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60847" name="Line 47"/>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60848" name="Line 48"/>
          <p:cNvSpPr>
            <a:spLocks noChangeShapeType="1"/>
          </p:cNvSpPr>
          <p:nvPr/>
        </p:nvSpPr>
        <p:spPr bwMode="auto">
          <a:xfrm flipV="1">
            <a:off x="1828800" y="3200400"/>
            <a:ext cx="1600200" cy="838200"/>
          </a:xfrm>
          <a:prstGeom prst="line">
            <a:avLst/>
          </a:prstGeom>
          <a:noFill/>
          <a:ln w="19050">
            <a:solidFill>
              <a:srgbClr val="FF0000"/>
            </a:solidFill>
            <a:round/>
          </a:ln>
          <a:effectLst/>
        </p:spPr>
        <p:txBody>
          <a:bodyPr/>
          <a:lstStyle/>
          <a:p>
            <a:endParaRPr lang="en-US"/>
          </a:p>
        </p:txBody>
      </p:sp>
      <p:sp>
        <p:nvSpPr>
          <p:cNvPr id="460849" name="Line 49"/>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60850" name="Line 50"/>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60851" name="Line 51"/>
          <p:cNvSpPr>
            <a:spLocks noChangeShapeType="1"/>
          </p:cNvSpPr>
          <p:nvPr/>
        </p:nvSpPr>
        <p:spPr bwMode="auto">
          <a:xfrm>
            <a:off x="2178050" y="2014538"/>
            <a:ext cx="609600" cy="0"/>
          </a:xfrm>
          <a:prstGeom prst="line">
            <a:avLst/>
          </a:prstGeom>
          <a:noFill/>
          <a:ln w="19050">
            <a:solidFill>
              <a:srgbClr val="FF0000"/>
            </a:solidFill>
            <a:round/>
          </a:ln>
          <a:effectLst/>
        </p:spPr>
        <p:txBody>
          <a:bodyPr/>
          <a:lstStyle/>
          <a:p>
            <a:endParaRPr lang="en-US"/>
          </a:p>
        </p:txBody>
      </p:sp>
      <p:sp>
        <p:nvSpPr>
          <p:cNvPr id="460852" name="Line 52"/>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60853" name="Oval 53"/>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60854"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60855"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H</a:t>
            </a:r>
            <a:endParaRPr lang="en-US" sz="2400" b="1"/>
          </a:p>
        </p:txBody>
      </p:sp>
      <p:sp>
        <p:nvSpPr>
          <p:cNvPr id="460856" name="Oval 56"/>
          <p:cNvSpPr>
            <a:spLocks noChangeArrowheads="1"/>
          </p:cNvSpPr>
          <p:nvPr/>
        </p:nvSpPr>
        <p:spPr bwMode="auto">
          <a:xfrm>
            <a:off x="1905000" y="2819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B</a:t>
            </a:r>
            <a:endParaRPr lang="en-US" sz="2400" b="1"/>
          </a:p>
        </p:txBody>
      </p:sp>
      <p:sp>
        <p:nvSpPr>
          <p:cNvPr id="460857"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60858"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60859"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60860"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60861"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60862" name="Line 62"/>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60863" name="Line 63"/>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60864" name="Line 64"/>
          <p:cNvSpPr>
            <a:spLocks noChangeShapeType="1"/>
          </p:cNvSpPr>
          <p:nvPr/>
        </p:nvSpPr>
        <p:spPr bwMode="auto">
          <a:xfrm flipH="1" flipV="1">
            <a:off x="914400" y="3581400"/>
            <a:ext cx="609600" cy="381000"/>
          </a:xfrm>
          <a:prstGeom prst="line">
            <a:avLst/>
          </a:prstGeom>
          <a:noFill/>
          <a:ln w="19050">
            <a:solidFill>
              <a:srgbClr val="FF0000"/>
            </a:solidFill>
            <a:round/>
          </a:ln>
          <a:effectLst/>
        </p:spPr>
        <p:txBody>
          <a:bodyPr/>
          <a:lstStyle/>
          <a:p>
            <a:endParaRPr lang="en-US"/>
          </a:p>
        </p:txBody>
      </p:sp>
      <p:sp>
        <p:nvSpPr>
          <p:cNvPr id="460865" name="Text Box 65"/>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0866" name="Text Box 66"/>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60867" name="Text Box 67"/>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0868" name="Text Box 68"/>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6</a:t>
            </a:r>
            <a:endParaRPr lang="en-US" sz="1400" b="1"/>
          </a:p>
        </p:txBody>
      </p:sp>
      <p:sp>
        <p:nvSpPr>
          <p:cNvPr id="460869" name="Text Box 69"/>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0870" name="Text Box 70"/>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0871" name="Text Box 71"/>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0872" name="Text Box 72"/>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0873" name="Text Box 73"/>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60874" name="Text Box 74"/>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0875" name="Text Box 75"/>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0876" name="Line 76"/>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60877" name="Text Box 77"/>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graphicFrame>
        <p:nvGraphicFramePr>
          <p:cNvPr id="460878"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5</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6</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(A,B)</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Text Box 2"/>
          <p:cNvSpPr txBox="1">
            <a:spLocks noChangeArrowheads="1"/>
          </p:cNvSpPr>
          <p:nvPr/>
        </p:nvSpPr>
        <p:spPr bwMode="auto">
          <a:xfrm>
            <a:off x="3962400" y="1143000"/>
            <a:ext cx="4038600" cy="701675"/>
          </a:xfrm>
          <a:prstGeom prst="rect">
            <a:avLst/>
          </a:prstGeom>
          <a:noFill/>
          <a:ln w="9525">
            <a:noFill/>
            <a:miter lim="800000"/>
          </a:ln>
          <a:effectLst/>
        </p:spPr>
        <p:txBody>
          <a:bodyPr>
            <a:spAutoFit/>
          </a:bodyPr>
          <a:lstStyle/>
          <a:p>
            <a:pPr>
              <a:spcBef>
                <a:spcPct val="50000"/>
              </a:spcBef>
              <a:buFontTx/>
              <a:buNone/>
            </a:pPr>
            <a:r>
              <a:rPr lang="en-US"/>
              <a:t>Select first |V|</a:t>
            </a:r>
            <a:r>
              <a:rPr lang="en-US">
                <a:cs typeface="Times New Roman" panose="02020603050405020304" charset="0"/>
              </a:rPr>
              <a:t>–1 edges which do not generate a cycle</a:t>
            </a:r>
            <a:endParaRPr lang="en-US"/>
          </a:p>
        </p:txBody>
      </p:sp>
      <p:graphicFrame>
        <p:nvGraphicFramePr>
          <p:cNvPr id="461827" name="Group 3"/>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(E,G)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(C,D)</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(G,H)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(B,C)</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865" name="Text Box 41"/>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5</a:t>
            </a:r>
            <a:endParaRPr lang="en-US" sz="1400" b="1"/>
          </a:p>
        </p:txBody>
      </p:sp>
      <p:sp>
        <p:nvSpPr>
          <p:cNvPr id="461866" name="Line 42"/>
          <p:cNvSpPr>
            <a:spLocks noChangeShapeType="1"/>
          </p:cNvSpPr>
          <p:nvPr/>
        </p:nvSpPr>
        <p:spPr bwMode="auto">
          <a:xfrm flipH="1">
            <a:off x="3233738" y="3124200"/>
            <a:ext cx="381000" cy="762000"/>
          </a:xfrm>
          <a:prstGeom prst="line">
            <a:avLst/>
          </a:prstGeom>
          <a:noFill/>
          <a:ln w="19050">
            <a:solidFill>
              <a:srgbClr val="FF0000"/>
            </a:solidFill>
            <a:round/>
          </a:ln>
          <a:effectLst/>
        </p:spPr>
        <p:txBody>
          <a:bodyPr/>
          <a:lstStyle/>
          <a:p>
            <a:endParaRPr lang="en-US"/>
          </a:p>
        </p:txBody>
      </p:sp>
      <p:sp>
        <p:nvSpPr>
          <p:cNvPr id="461867" name="Text Box 43"/>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1</a:t>
            </a:r>
            <a:endParaRPr lang="en-US" sz="1400" b="1"/>
          </a:p>
        </p:txBody>
      </p:sp>
      <p:sp>
        <p:nvSpPr>
          <p:cNvPr id="461868" name="Line 44"/>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61869" name="Line 45"/>
          <p:cNvSpPr>
            <a:spLocks noChangeShapeType="1"/>
          </p:cNvSpPr>
          <p:nvPr/>
        </p:nvSpPr>
        <p:spPr bwMode="auto">
          <a:xfrm flipV="1">
            <a:off x="2286000" y="2286000"/>
            <a:ext cx="533400" cy="762000"/>
          </a:xfrm>
          <a:prstGeom prst="line">
            <a:avLst/>
          </a:prstGeom>
          <a:noFill/>
          <a:ln w="19050">
            <a:solidFill>
              <a:srgbClr val="FF0000"/>
            </a:solidFill>
            <a:round/>
          </a:ln>
          <a:effectLst/>
        </p:spPr>
        <p:txBody>
          <a:bodyPr/>
          <a:lstStyle/>
          <a:p>
            <a:endParaRPr lang="en-US"/>
          </a:p>
        </p:txBody>
      </p:sp>
      <p:sp>
        <p:nvSpPr>
          <p:cNvPr id="461870" name="Line 46"/>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61871" name="Line 47"/>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61872" name="Line 48"/>
          <p:cNvSpPr>
            <a:spLocks noChangeShapeType="1"/>
          </p:cNvSpPr>
          <p:nvPr/>
        </p:nvSpPr>
        <p:spPr bwMode="auto">
          <a:xfrm flipV="1">
            <a:off x="1828800" y="3200400"/>
            <a:ext cx="1600200" cy="838200"/>
          </a:xfrm>
          <a:prstGeom prst="line">
            <a:avLst/>
          </a:prstGeom>
          <a:noFill/>
          <a:ln w="19050">
            <a:solidFill>
              <a:srgbClr val="FF0000"/>
            </a:solidFill>
            <a:round/>
          </a:ln>
          <a:effectLst/>
        </p:spPr>
        <p:txBody>
          <a:bodyPr/>
          <a:lstStyle/>
          <a:p>
            <a:endParaRPr lang="en-US"/>
          </a:p>
        </p:txBody>
      </p:sp>
      <p:sp>
        <p:nvSpPr>
          <p:cNvPr id="461873" name="Line 49"/>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61874" name="Line 50"/>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61875" name="Line 51"/>
          <p:cNvSpPr>
            <a:spLocks noChangeShapeType="1"/>
          </p:cNvSpPr>
          <p:nvPr/>
        </p:nvSpPr>
        <p:spPr bwMode="auto">
          <a:xfrm>
            <a:off x="2178050" y="2014538"/>
            <a:ext cx="609600" cy="0"/>
          </a:xfrm>
          <a:prstGeom prst="line">
            <a:avLst/>
          </a:prstGeom>
          <a:noFill/>
          <a:ln w="19050">
            <a:solidFill>
              <a:srgbClr val="FF0000"/>
            </a:solidFill>
            <a:round/>
          </a:ln>
          <a:effectLst/>
        </p:spPr>
        <p:txBody>
          <a:bodyPr/>
          <a:lstStyle/>
          <a:p>
            <a:endParaRPr lang="en-US"/>
          </a:p>
        </p:txBody>
      </p:sp>
      <p:sp>
        <p:nvSpPr>
          <p:cNvPr id="461876" name="Line 52"/>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61877" name="Oval 53"/>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61878"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61879"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H</a:t>
            </a:r>
            <a:endParaRPr lang="en-US" sz="2400" b="1"/>
          </a:p>
        </p:txBody>
      </p:sp>
      <p:sp>
        <p:nvSpPr>
          <p:cNvPr id="461880" name="Oval 56"/>
          <p:cNvSpPr>
            <a:spLocks noChangeArrowheads="1"/>
          </p:cNvSpPr>
          <p:nvPr/>
        </p:nvSpPr>
        <p:spPr bwMode="auto">
          <a:xfrm>
            <a:off x="1905000" y="2819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B</a:t>
            </a:r>
            <a:endParaRPr lang="en-US" sz="2400" b="1"/>
          </a:p>
        </p:txBody>
      </p:sp>
      <p:sp>
        <p:nvSpPr>
          <p:cNvPr id="461881"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61882"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61883"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61884"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61885"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61886" name="Line 62"/>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61887" name="Line 63"/>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61888" name="Line 64"/>
          <p:cNvSpPr>
            <a:spLocks noChangeShapeType="1"/>
          </p:cNvSpPr>
          <p:nvPr/>
        </p:nvSpPr>
        <p:spPr bwMode="auto">
          <a:xfrm flipH="1" flipV="1">
            <a:off x="914400" y="3581400"/>
            <a:ext cx="609600" cy="381000"/>
          </a:xfrm>
          <a:prstGeom prst="line">
            <a:avLst/>
          </a:prstGeom>
          <a:noFill/>
          <a:ln w="19050">
            <a:solidFill>
              <a:srgbClr val="FF0000"/>
            </a:solidFill>
            <a:round/>
          </a:ln>
          <a:effectLst/>
        </p:spPr>
        <p:txBody>
          <a:bodyPr/>
          <a:lstStyle/>
          <a:p>
            <a:endParaRPr lang="en-US"/>
          </a:p>
        </p:txBody>
      </p:sp>
      <p:sp>
        <p:nvSpPr>
          <p:cNvPr id="461889" name="Text Box 65"/>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1890" name="Text Box 66"/>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61891" name="Text Box 67"/>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1892" name="Text Box 68"/>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6</a:t>
            </a:r>
            <a:endParaRPr lang="en-US" sz="1400" b="1"/>
          </a:p>
        </p:txBody>
      </p:sp>
      <p:sp>
        <p:nvSpPr>
          <p:cNvPr id="461893" name="Text Box 69"/>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1894" name="Text Box 70"/>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1895" name="Text Box 71"/>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1896" name="Text Box 72"/>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1897" name="Text Box 73"/>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61898" name="Text Box 74"/>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1899" name="Text Box 75"/>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1900" name="Line 76"/>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61901" name="Text Box 77"/>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graphicFrame>
        <p:nvGraphicFramePr>
          <p:cNvPr id="461902"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5</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6</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(A,B)</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Text Box 2"/>
          <p:cNvSpPr txBox="1">
            <a:spLocks noChangeArrowheads="1"/>
          </p:cNvSpPr>
          <p:nvPr/>
        </p:nvSpPr>
        <p:spPr bwMode="auto">
          <a:xfrm>
            <a:off x="3962400" y="1143000"/>
            <a:ext cx="4038600" cy="701675"/>
          </a:xfrm>
          <a:prstGeom prst="rect">
            <a:avLst/>
          </a:prstGeom>
          <a:noFill/>
          <a:ln w="9525">
            <a:noFill/>
            <a:miter lim="800000"/>
          </a:ln>
          <a:effectLst/>
        </p:spPr>
        <p:txBody>
          <a:bodyPr>
            <a:spAutoFit/>
          </a:bodyPr>
          <a:lstStyle/>
          <a:p>
            <a:pPr>
              <a:spcBef>
                <a:spcPct val="50000"/>
              </a:spcBef>
              <a:buFontTx/>
              <a:buNone/>
            </a:pPr>
            <a:r>
              <a:rPr lang="en-US"/>
              <a:t>Select first |V|</a:t>
            </a:r>
            <a:r>
              <a:rPr lang="en-US">
                <a:cs typeface="Times New Roman" panose="02020603050405020304" charset="0"/>
              </a:rPr>
              <a:t>–1 edges which do not generate a cycle</a:t>
            </a:r>
            <a:endParaRPr lang="en-US"/>
          </a:p>
        </p:txBody>
      </p:sp>
      <p:graphicFrame>
        <p:nvGraphicFramePr>
          <p:cNvPr id="462851" name="Group 3"/>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(E,G)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(C,D)</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(G,H)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(B,C)</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2889" name="Text Box 41"/>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5</a:t>
            </a:r>
            <a:endParaRPr lang="en-US" sz="1400" b="1"/>
          </a:p>
        </p:txBody>
      </p:sp>
      <p:sp>
        <p:nvSpPr>
          <p:cNvPr id="462890" name="Line 42"/>
          <p:cNvSpPr>
            <a:spLocks noChangeShapeType="1"/>
          </p:cNvSpPr>
          <p:nvPr/>
        </p:nvSpPr>
        <p:spPr bwMode="auto">
          <a:xfrm flipH="1">
            <a:off x="3233738" y="3124200"/>
            <a:ext cx="381000" cy="762000"/>
          </a:xfrm>
          <a:prstGeom prst="line">
            <a:avLst/>
          </a:prstGeom>
          <a:noFill/>
          <a:ln w="19050">
            <a:solidFill>
              <a:srgbClr val="FF0000"/>
            </a:solidFill>
            <a:round/>
          </a:ln>
          <a:effectLst/>
        </p:spPr>
        <p:txBody>
          <a:bodyPr/>
          <a:lstStyle/>
          <a:p>
            <a:endParaRPr lang="en-US"/>
          </a:p>
        </p:txBody>
      </p:sp>
      <p:sp>
        <p:nvSpPr>
          <p:cNvPr id="462891" name="Text Box 43"/>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1</a:t>
            </a:r>
            <a:endParaRPr lang="en-US" sz="1400" b="1"/>
          </a:p>
        </p:txBody>
      </p:sp>
      <p:sp>
        <p:nvSpPr>
          <p:cNvPr id="462892" name="Line 44"/>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62893" name="Line 45"/>
          <p:cNvSpPr>
            <a:spLocks noChangeShapeType="1"/>
          </p:cNvSpPr>
          <p:nvPr/>
        </p:nvSpPr>
        <p:spPr bwMode="auto">
          <a:xfrm flipV="1">
            <a:off x="2286000" y="2286000"/>
            <a:ext cx="533400" cy="762000"/>
          </a:xfrm>
          <a:prstGeom prst="line">
            <a:avLst/>
          </a:prstGeom>
          <a:noFill/>
          <a:ln w="19050">
            <a:solidFill>
              <a:srgbClr val="FF0000"/>
            </a:solidFill>
            <a:round/>
          </a:ln>
          <a:effectLst/>
        </p:spPr>
        <p:txBody>
          <a:bodyPr/>
          <a:lstStyle/>
          <a:p>
            <a:endParaRPr lang="en-US"/>
          </a:p>
        </p:txBody>
      </p:sp>
      <p:sp>
        <p:nvSpPr>
          <p:cNvPr id="462894" name="Line 46"/>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62895" name="Line 47"/>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62896" name="Line 48"/>
          <p:cNvSpPr>
            <a:spLocks noChangeShapeType="1"/>
          </p:cNvSpPr>
          <p:nvPr/>
        </p:nvSpPr>
        <p:spPr bwMode="auto">
          <a:xfrm flipV="1">
            <a:off x="1828800" y="3200400"/>
            <a:ext cx="1600200" cy="838200"/>
          </a:xfrm>
          <a:prstGeom prst="line">
            <a:avLst/>
          </a:prstGeom>
          <a:noFill/>
          <a:ln w="19050">
            <a:solidFill>
              <a:srgbClr val="FF0000"/>
            </a:solidFill>
            <a:round/>
          </a:ln>
          <a:effectLst/>
        </p:spPr>
        <p:txBody>
          <a:bodyPr/>
          <a:lstStyle/>
          <a:p>
            <a:endParaRPr lang="en-US"/>
          </a:p>
        </p:txBody>
      </p:sp>
      <p:sp>
        <p:nvSpPr>
          <p:cNvPr id="462897" name="Line 49"/>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62898" name="Line 50"/>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62899" name="Line 51"/>
          <p:cNvSpPr>
            <a:spLocks noChangeShapeType="1"/>
          </p:cNvSpPr>
          <p:nvPr/>
        </p:nvSpPr>
        <p:spPr bwMode="auto">
          <a:xfrm>
            <a:off x="2178050" y="2014538"/>
            <a:ext cx="609600" cy="0"/>
          </a:xfrm>
          <a:prstGeom prst="line">
            <a:avLst/>
          </a:prstGeom>
          <a:noFill/>
          <a:ln w="19050">
            <a:solidFill>
              <a:srgbClr val="FF0000"/>
            </a:solidFill>
            <a:round/>
          </a:ln>
          <a:effectLst/>
        </p:spPr>
        <p:txBody>
          <a:bodyPr/>
          <a:lstStyle/>
          <a:p>
            <a:endParaRPr lang="en-US"/>
          </a:p>
        </p:txBody>
      </p:sp>
      <p:sp>
        <p:nvSpPr>
          <p:cNvPr id="462900" name="Line 52"/>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62901" name="Oval 53"/>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62902"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62903"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H</a:t>
            </a:r>
            <a:endParaRPr lang="en-US" sz="2400" b="1"/>
          </a:p>
        </p:txBody>
      </p:sp>
      <p:sp>
        <p:nvSpPr>
          <p:cNvPr id="462904" name="Oval 56"/>
          <p:cNvSpPr>
            <a:spLocks noChangeArrowheads="1"/>
          </p:cNvSpPr>
          <p:nvPr/>
        </p:nvSpPr>
        <p:spPr bwMode="auto">
          <a:xfrm>
            <a:off x="1905000" y="2819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B</a:t>
            </a:r>
            <a:endParaRPr lang="en-US" sz="2400" b="1"/>
          </a:p>
        </p:txBody>
      </p:sp>
      <p:sp>
        <p:nvSpPr>
          <p:cNvPr id="462905"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62906"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62907"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62908"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62909"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62910" name="Line 62"/>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62911" name="Line 63"/>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62912" name="Line 64"/>
          <p:cNvSpPr>
            <a:spLocks noChangeShapeType="1"/>
          </p:cNvSpPr>
          <p:nvPr/>
        </p:nvSpPr>
        <p:spPr bwMode="auto">
          <a:xfrm flipH="1" flipV="1">
            <a:off x="914400" y="3581400"/>
            <a:ext cx="609600" cy="381000"/>
          </a:xfrm>
          <a:prstGeom prst="line">
            <a:avLst/>
          </a:prstGeom>
          <a:noFill/>
          <a:ln w="19050">
            <a:solidFill>
              <a:srgbClr val="FF0000"/>
            </a:solidFill>
            <a:round/>
          </a:ln>
          <a:effectLst/>
        </p:spPr>
        <p:txBody>
          <a:bodyPr/>
          <a:lstStyle/>
          <a:p>
            <a:endParaRPr lang="en-US"/>
          </a:p>
        </p:txBody>
      </p:sp>
      <p:sp>
        <p:nvSpPr>
          <p:cNvPr id="462913" name="Text Box 65"/>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2914" name="Text Box 66"/>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62915" name="Text Box 67"/>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2916" name="Text Box 68"/>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6</a:t>
            </a:r>
            <a:endParaRPr lang="en-US" sz="1400" b="1"/>
          </a:p>
        </p:txBody>
      </p:sp>
      <p:sp>
        <p:nvSpPr>
          <p:cNvPr id="462917" name="Text Box 69"/>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2918" name="Text Box 70"/>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2919" name="Text Box 71"/>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2920" name="Text Box 72"/>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2921" name="Text Box 73"/>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62922" name="Text Box 74"/>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2923" name="Text Box 75"/>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2924" name="Line 76"/>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62925" name="Text Box 77"/>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graphicFrame>
        <p:nvGraphicFramePr>
          <p:cNvPr id="462926"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5</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6</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(A,B)</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Text Box 2"/>
          <p:cNvSpPr txBox="1">
            <a:spLocks noChangeArrowheads="1"/>
          </p:cNvSpPr>
          <p:nvPr/>
        </p:nvSpPr>
        <p:spPr bwMode="auto">
          <a:xfrm>
            <a:off x="3962400" y="1143000"/>
            <a:ext cx="4038600" cy="701675"/>
          </a:xfrm>
          <a:prstGeom prst="rect">
            <a:avLst/>
          </a:prstGeom>
          <a:noFill/>
          <a:ln w="9525">
            <a:noFill/>
            <a:miter lim="800000"/>
          </a:ln>
          <a:effectLst/>
        </p:spPr>
        <p:txBody>
          <a:bodyPr>
            <a:spAutoFit/>
          </a:bodyPr>
          <a:lstStyle/>
          <a:p>
            <a:pPr>
              <a:spcBef>
                <a:spcPct val="50000"/>
              </a:spcBef>
              <a:buFontTx/>
              <a:buNone/>
            </a:pPr>
            <a:r>
              <a:rPr lang="en-US"/>
              <a:t>Select first |V|</a:t>
            </a:r>
            <a:r>
              <a:rPr lang="en-US">
                <a:cs typeface="Times New Roman" panose="02020603050405020304" charset="0"/>
              </a:rPr>
              <a:t>–1 edges which do not generate a cycle</a:t>
            </a:r>
            <a:endParaRPr lang="en-US"/>
          </a:p>
        </p:txBody>
      </p:sp>
      <p:graphicFrame>
        <p:nvGraphicFramePr>
          <p:cNvPr id="463875" name="Group 3"/>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(E,G)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(C,D)</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(G,H)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(B,C)</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3913" name="Text Box 41"/>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5</a:t>
            </a:r>
            <a:endParaRPr lang="en-US" sz="1400" b="1"/>
          </a:p>
        </p:txBody>
      </p:sp>
      <p:sp>
        <p:nvSpPr>
          <p:cNvPr id="463914" name="Line 42"/>
          <p:cNvSpPr>
            <a:spLocks noChangeShapeType="1"/>
          </p:cNvSpPr>
          <p:nvPr/>
        </p:nvSpPr>
        <p:spPr bwMode="auto">
          <a:xfrm flipH="1">
            <a:off x="3233738" y="3124200"/>
            <a:ext cx="381000" cy="762000"/>
          </a:xfrm>
          <a:prstGeom prst="line">
            <a:avLst/>
          </a:prstGeom>
          <a:noFill/>
          <a:ln w="19050">
            <a:solidFill>
              <a:srgbClr val="FF0000"/>
            </a:solidFill>
            <a:round/>
          </a:ln>
          <a:effectLst/>
        </p:spPr>
        <p:txBody>
          <a:bodyPr/>
          <a:lstStyle/>
          <a:p>
            <a:endParaRPr lang="en-US"/>
          </a:p>
        </p:txBody>
      </p:sp>
      <p:sp>
        <p:nvSpPr>
          <p:cNvPr id="463915" name="Text Box 43"/>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1</a:t>
            </a:r>
            <a:endParaRPr lang="en-US" sz="1400" b="1"/>
          </a:p>
        </p:txBody>
      </p:sp>
      <p:sp>
        <p:nvSpPr>
          <p:cNvPr id="463916" name="Line 44"/>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63917" name="Line 45"/>
          <p:cNvSpPr>
            <a:spLocks noChangeShapeType="1"/>
          </p:cNvSpPr>
          <p:nvPr/>
        </p:nvSpPr>
        <p:spPr bwMode="auto">
          <a:xfrm flipV="1">
            <a:off x="2286000" y="2286000"/>
            <a:ext cx="533400" cy="762000"/>
          </a:xfrm>
          <a:prstGeom prst="line">
            <a:avLst/>
          </a:prstGeom>
          <a:noFill/>
          <a:ln w="19050">
            <a:solidFill>
              <a:srgbClr val="FF0000"/>
            </a:solidFill>
            <a:round/>
          </a:ln>
          <a:effectLst/>
        </p:spPr>
        <p:txBody>
          <a:bodyPr/>
          <a:lstStyle/>
          <a:p>
            <a:endParaRPr lang="en-US"/>
          </a:p>
        </p:txBody>
      </p:sp>
      <p:sp>
        <p:nvSpPr>
          <p:cNvPr id="463918" name="Line 46"/>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63919" name="Line 47"/>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63920" name="Line 48"/>
          <p:cNvSpPr>
            <a:spLocks noChangeShapeType="1"/>
          </p:cNvSpPr>
          <p:nvPr/>
        </p:nvSpPr>
        <p:spPr bwMode="auto">
          <a:xfrm flipV="1">
            <a:off x="1828800" y="3200400"/>
            <a:ext cx="1600200" cy="838200"/>
          </a:xfrm>
          <a:prstGeom prst="line">
            <a:avLst/>
          </a:prstGeom>
          <a:noFill/>
          <a:ln w="19050">
            <a:solidFill>
              <a:srgbClr val="FF0000"/>
            </a:solidFill>
            <a:round/>
          </a:ln>
          <a:effectLst/>
        </p:spPr>
        <p:txBody>
          <a:bodyPr/>
          <a:lstStyle/>
          <a:p>
            <a:endParaRPr lang="en-US"/>
          </a:p>
        </p:txBody>
      </p:sp>
      <p:sp>
        <p:nvSpPr>
          <p:cNvPr id="463921" name="Line 49"/>
          <p:cNvSpPr>
            <a:spLocks noChangeShapeType="1"/>
          </p:cNvSpPr>
          <p:nvPr/>
        </p:nvSpPr>
        <p:spPr bwMode="auto">
          <a:xfrm flipV="1">
            <a:off x="762000" y="2743200"/>
            <a:ext cx="76200" cy="533400"/>
          </a:xfrm>
          <a:prstGeom prst="line">
            <a:avLst/>
          </a:prstGeom>
          <a:noFill/>
          <a:ln w="9525">
            <a:solidFill>
              <a:schemeClr val="tx1"/>
            </a:solidFill>
            <a:round/>
          </a:ln>
          <a:effectLst/>
        </p:spPr>
        <p:txBody>
          <a:bodyPr/>
          <a:lstStyle/>
          <a:p>
            <a:endParaRPr lang="en-US"/>
          </a:p>
        </p:txBody>
      </p:sp>
      <p:sp>
        <p:nvSpPr>
          <p:cNvPr id="463922" name="Line 50"/>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63923" name="Line 51"/>
          <p:cNvSpPr>
            <a:spLocks noChangeShapeType="1"/>
          </p:cNvSpPr>
          <p:nvPr/>
        </p:nvSpPr>
        <p:spPr bwMode="auto">
          <a:xfrm>
            <a:off x="2178050" y="2014538"/>
            <a:ext cx="609600" cy="0"/>
          </a:xfrm>
          <a:prstGeom prst="line">
            <a:avLst/>
          </a:prstGeom>
          <a:noFill/>
          <a:ln w="19050">
            <a:solidFill>
              <a:srgbClr val="FF0000"/>
            </a:solidFill>
            <a:round/>
          </a:ln>
          <a:effectLst/>
        </p:spPr>
        <p:txBody>
          <a:bodyPr/>
          <a:lstStyle/>
          <a:p>
            <a:endParaRPr lang="en-US"/>
          </a:p>
        </p:txBody>
      </p:sp>
      <p:sp>
        <p:nvSpPr>
          <p:cNvPr id="463924" name="Line 52"/>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63925" name="Oval 53"/>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63926"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ln>
          <a:effectLst/>
        </p:spPr>
        <p:txBody>
          <a:bodyPr wrap="none" anchor="ctr"/>
          <a:lstStyle/>
          <a:p>
            <a:pPr>
              <a:buFontTx/>
              <a:buNone/>
            </a:pPr>
            <a:r>
              <a:rPr lang="en-US" sz="2400" b="1"/>
              <a:t>A</a:t>
            </a:r>
            <a:endParaRPr lang="en-US" sz="2400" b="1"/>
          </a:p>
        </p:txBody>
      </p:sp>
      <p:sp>
        <p:nvSpPr>
          <p:cNvPr id="463927"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H</a:t>
            </a:r>
            <a:endParaRPr lang="en-US" sz="2400" b="1"/>
          </a:p>
        </p:txBody>
      </p:sp>
      <p:sp>
        <p:nvSpPr>
          <p:cNvPr id="463928" name="Oval 56"/>
          <p:cNvSpPr>
            <a:spLocks noChangeArrowheads="1"/>
          </p:cNvSpPr>
          <p:nvPr/>
        </p:nvSpPr>
        <p:spPr bwMode="auto">
          <a:xfrm>
            <a:off x="1905000" y="2819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B</a:t>
            </a:r>
            <a:endParaRPr lang="en-US" sz="2400" b="1"/>
          </a:p>
        </p:txBody>
      </p:sp>
      <p:sp>
        <p:nvSpPr>
          <p:cNvPr id="463929"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63930"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63931"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63932"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63933"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63934" name="Line 62"/>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63935" name="Line 63"/>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63936" name="Line 64"/>
          <p:cNvSpPr>
            <a:spLocks noChangeShapeType="1"/>
          </p:cNvSpPr>
          <p:nvPr/>
        </p:nvSpPr>
        <p:spPr bwMode="auto">
          <a:xfrm flipH="1" flipV="1">
            <a:off x="914400" y="3581400"/>
            <a:ext cx="609600" cy="381000"/>
          </a:xfrm>
          <a:prstGeom prst="line">
            <a:avLst/>
          </a:prstGeom>
          <a:noFill/>
          <a:ln w="19050">
            <a:solidFill>
              <a:srgbClr val="FF0000"/>
            </a:solidFill>
            <a:round/>
          </a:ln>
          <a:effectLst/>
        </p:spPr>
        <p:txBody>
          <a:bodyPr/>
          <a:lstStyle/>
          <a:p>
            <a:endParaRPr lang="en-US"/>
          </a:p>
        </p:txBody>
      </p:sp>
      <p:sp>
        <p:nvSpPr>
          <p:cNvPr id="463937" name="Text Box 65"/>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3938" name="Text Box 66"/>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63939" name="Text Box 67"/>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3940" name="Text Box 68"/>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6</a:t>
            </a:r>
            <a:endParaRPr lang="en-US" sz="1400" b="1"/>
          </a:p>
        </p:txBody>
      </p:sp>
      <p:sp>
        <p:nvSpPr>
          <p:cNvPr id="463941" name="Text Box 69"/>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3942" name="Text Box 70"/>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3943" name="Text Box 71"/>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3944" name="Text Box 72"/>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3945" name="Text Box 73"/>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63946" name="Text Box 74"/>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3947" name="Text Box 75"/>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3948" name="Line 76"/>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63949" name="Text Box 77"/>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graphicFrame>
        <p:nvGraphicFramePr>
          <p:cNvPr id="463989" name="Group 117"/>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5</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6</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(A,B)</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Text Box 2"/>
          <p:cNvSpPr txBox="1">
            <a:spLocks noChangeArrowheads="1"/>
          </p:cNvSpPr>
          <p:nvPr/>
        </p:nvSpPr>
        <p:spPr bwMode="auto">
          <a:xfrm>
            <a:off x="3962400" y="1143000"/>
            <a:ext cx="4038600" cy="701675"/>
          </a:xfrm>
          <a:prstGeom prst="rect">
            <a:avLst/>
          </a:prstGeom>
          <a:noFill/>
          <a:ln w="9525">
            <a:noFill/>
            <a:miter lim="800000"/>
          </a:ln>
          <a:effectLst/>
        </p:spPr>
        <p:txBody>
          <a:bodyPr>
            <a:spAutoFit/>
          </a:bodyPr>
          <a:lstStyle/>
          <a:p>
            <a:pPr>
              <a:spcBef>
                <a:spcPct val="50000"/>
              </a:spcBef>
              <a:buFontTx/>
              <a:buNone/>
            </a:pPr>
            <a:r>
              <a:rPr lang="en-US"/>
              <a:t>Select first |V|</a:t>
            </a:r>
            <a:r>
              <a:rPr lang="en-US">
                <a:cs typeface="Times New Roman" panose="02020603050405020304" charset="0"/>
              </a:rPr>
              <a:t>–1 edges which do not generate a cycle</a:t>
            </a:r>
            <a:endParaRPr lang="en-US"/>
          </a:p>
        </p:txBody>
      </p:sp>
      <p:graphicFrame>
        <p:nvGraphicFramePr>
          <p:cNvPr id="464899" name="Group 3"/>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(E,G)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(C,D)</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(G,H)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(B,C)</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4937" name="Text Box 41"/>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5</a:t>
            </a:r>
            <a:endParaRPr lang="en-US" sz="1400" b="1"/>
          </a:p>
        </p:txBody>
      </p:sp>
      <p:sp>
        <p:nvSpPr>
          <p:cNvPr id="464938" name="Line 42"/>
          <p:cNvSpPr>
            <a:spLocks noChangeShapeType="1"/>
          </p:cNvSpPr>
          <p:nvPr/>
        </p:nvSpPr>
        <p:spPr bwMode="auto">
          <a:xfrm flipH="1">
            <a:off x="3233738" y="3124200"/>
            <a:ext cx="381000" cy="762000"/>
          </a:xfrm>
          <a:prstGeom prst="line">
            <a:avLst/>
          </a:prstGeom>
          <a:noFill/>
          <a:ln w="19050">
            <a:solidFill>
              <a:srgbClr val="FF0000"/>
            </a:solidFill>
            <a:round/>
          </a:ln>
          <a:effectLst/>
        </p:spPr>
        <p:txBody>
          <a:bodyPr/>
          <a:lstStyle/>
          <a:p>
            <a:endParaRPr lang="en-US"/>
          </a:p>
        </p:txBody>
      </p:sp>
      <p:sp>
        <p:nvSpPr>
          <p:cNvPr id="464939" name="Text Box 43"/>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1</a:t>
            </a:r>
            <a:endParaRPr lang="en-US" sz="1400" b="1"/>
          </a:p>
        </p:txBody>
      </p:sp>
      <p:sp>
        <p:nvSpPr>
          <p:cNvPr id="464940" name="Line 44"/>
          <p:cNvSpPr>
            <a:spLocks noChangeShapeType="1"/>
          </p:cNvSpPr>
          <p:nvPr/>
        </p:nvSpPr>
        <p:spPr bwMode="auto">
          <a:xfrm>
            <a:off x="1981200" y="2133600"/>
            <a:ext cx="152400" cy="685800"/>
          </a:xfrm>
          <a:prstGeom prst="line">
            <a:avLst/>
          </a:prstGeom>
          <a:noFill/>
          <a:ln w="9525">
            <a:solidFill>
              <a:schemeClr val="tx1"/>
            </a:solidFill>
            <a:round/>
          </a:ln>
          <a:effectLst/>
        </p:spPr>
        <p:txBody>
          <a:bodyPr/>
          <a:lstStyle/>
          <a:p>
            <a:endParaRPr lang="en-US"/>
          </a:p>
        </p:txBody>
      </p:sp>
      <p:sp>
        <p:nvSpPr>
          <p:cNvPr id="464941" name="Line 45"/>
          <p:cNvSpPr>
            <a:spLocks noChangeShapeType="1"/>
          </p:cNvSpPr>
          <p:nvPr/>
        </p:nvSpPr>
        <p:spPr bwMode="auto">
          <a:xfrm flipV="1">
            <a:off x="2286000" y="2286000"/>
            <a:ext cx="533400" cy="762000"/>
          </a:xfrm>
          <a:prstGeom prst="line">
            <a:avLst/>
          </a:prstGeom>
          <a:noFill/>
          <a:ln w="19050">
            <a:solidFill>
              <a:srgbClr val="FF0000"/>
            </a:solidFill>
            <a:round/>
          </a:ln>
          <a:effectLst/>
        </p:spPr>
        <p:txBody>
          <a:bodyPr/>
          <a:lstStyle/>
          <a:p>
            <a:endParaRPr lang="en-US"/>
          </a:p>
        </p:txBody>
      </p:sp>
      <p:sp>
        <p:nvSpPr>
          <p:cNvPr id="464942" name="Line 46"/>
          <p:cNvSpPr>
            <a:spLocks noChangeShapeType="1"/>
          </p:cNvSpPr>
          <p:nvPr/>
        </p:nvSpPr>
        <p:spPr bwMode="auto">
          <a:xfrm flipH="1" flipV="1">
            <a:off x="2133600" y="2209800"/>
            <a:ext cx="1219200" cy="838200"/>
          </a:xfrm>
          <a:prstGeom prst="line">
            <a:avLst/>
          </a:prstGeom>
          <a:noFill/>
          <a:ln w="9525">
            <a:solidFill>
              <a:schemeClr val="tx1"/>
            </a:solidFill>
            <a:round/>
          </a:ln>
          <a:effectLst/>
        </p:spPr>
        <p:txBody>
          <a:bodyPr/>
          <a:lstStyle/>
          <a:p>
            <a:endParaRPr lang="en-US"/>
          </a:p>
        </p:txBody>
      </p:sp>
      <p:sp>
        <p:nvSpPr>
          <p:cNvPr id="464943" name="Line 47"/>
          <p:cNvSpPr>
            <a:spLocks noChangeShapeType="1"/>
          </p:cNvSpPr>
          <p:nvPr/>
        </p:nvSpPr>
        <p:spPr bwMode="auto">
          <a:xfrm flipV="1">
            <a:off x="914400" y="3124200"/>
            <a:ext cx="990600" cy="304800"/>
          </a:xfrm>
          <a:prstGeom prst="line">
            <a:avLst/>
          </a:prstGeom>
          <a:noFill/>
          <a:ln w="9525">
            <a:solidFill>
              <a:schemeClr val="tx1"/>
            </a:solidFill>
            <a:round/>
          </a:ln>
          <a:effectLst/>
        </p:spPr>
        <p:txBody>
          <a:bodyPr/>
          <a:lstStyle/>
          <a:p>
            <a:endParaRPr lang="en-US"/>
          </a:p>
        </p:txBody>
      </p:sp>
      <p:sp>
        <p:nvSpPr>
          <p:cNvPr id="464944" name="Line 48"/>
          <p:cNvSpPr>
            <a:spLocks noChangeShapeType="1"/>
          </p:cNvSpPr>
          <p:nvPr/>
        </p:nvSpPr>
        <p:spPr bwMode="auto">
          <a:xfrm flipV="1">
            <a:off x="1828800" y="3200400"/>
            <a:ext cx="1600200" cy="838200"/>
          </a:xfrm>
          <a:prstGeom prst="line">
            <a:avLst/>
          </a:prstGeom>
          <a:noFill/>
          <a:ln w="19050">
            <a:solidFill>
              <a:srgbClr val="FF0000"/>
            </a:solidFill>
            <a:round/>
          </a:ln>
          <a:effectLst/>
        </p:spPr>
        <p:txBody>
          <a:bodyPr/>
          <a:lstStyle/>
          <a:p>
            <a:endParaRPr lang="en-US"/>
          </a:p>
        </p:txBody>
      </p:sp>
      <p:sp>
        <p:nvSpPr>
          <p:cNvPr id="464945" name="Line 49"/>
          <p:cNvSpPr>
            <a:spLocks noChangeShapeType="1"/>
          </p:cNvSpPr>
          <p:nvPr/>
        </p:nvSpPr>
        <p:spPr bwMode="auto">
          <a:xfrm flipV="1">
            <a:off x="762000" y="2743200"/>
            <a:ext cx="76200" cy="533400"/>
          </a:xfrm>
          <a:prstGeom prst="line">
            <a:avLst/>
          </a:prstGeom>
          <a:noFill/>
          <a:ln w="19050">
            <a:solidFill>
              <a:srgbClr val="FF0000"/>
            </a:solidFill>
            <a:round/>
          </a:ln>
          <a:effectLst/>
        </p:spPr>
        <p:txBody>
          <a:bodyPr/>
          <a:lstStyle/>
          <a:p>
            <a:endParaRPr lang="en-US"/>
          </a:p>
        </p:txBody>
      </p:sp>
      <p:sp>
        <p:nvSpPr>
          <p:cNvPr id="464946" name="Line 50"/>
          <p:cNvSpPr>
            <a:spLocks noChangeShapeType="1"/>
          </p:cNvSpPr>
          <p:nvPr/>
        </p:nvSpPr>
        <p:spPr bwMode="auto">
          <a:xfrm>
            <a:off x="990600" y="2590800"/>
            <a:ext cx="914400" cy="381000"/>
          </a:xfrm>
          <a:prstGeom prst="line">
            <a:avLst/>
          </a:prstGeom>
          <a:noFill/>
          <a:ln w="9525">
            <a:solidFill>
              <a:schemeClr val="tx1"/>
            </a:solidFill>
            <a:round/>
          </a:ln>
          <a:effectLst/>
        </p:spPr>
        <p:txBody>
          <a:bodyPr/>
          <a:lstStyle/>
          <a:p>
            <a:endParaRPr lang="en-US"/>
          </a:p>
        </p:txBody>
      </p:sp>
      <p:sp>
        <p:nvSpPr>
          <p:cNvPr id="464947" name="Line 51"/>
          <p:cNvSpPr>
            <a:spLocks noChangeShapeType="1"/>
          </p:cNvSpPr>
          <p:nvPr/>
        </p:nvSpPr>
        <p:spPr bwMode="auto">
          <a:xfrm>
            <a:off x="2178050" y="2014538"/>
            <a:ext cx="609600" cy="0"/>
          </a:xfrm>
          <a:prstGeom prst="line">
            <a:avLst/>
          </a:prstGeom>
          <a:noFill/>
          <a:ln w="19050">
            <a:solidFill>
              <a:srgbClr val="FF0000"/>
            </a:solidFill>
            <a:round/>
          </a:ln>
          <a:effectLst/>
        </p:spPr>
        <p:txBody>
          <a:bodyPr/>
          <a:lstStyle/>
          <a:p>
            <a:endParaRPr lang="en-US"/>
          </a:p>
        </p:txBody>
      </p:sp>
      <p:sp>
        <p:nvSpPr>
          <p:cNvPr id="464948" name="Line 52"/>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64949" name="Oval 53"/>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64950" name="Oval 54"/>
          <p:cNvSpPr>
            <a:spLocks noChangeArrowheads="1"/>
          </p:cNvSpPr>
          <p:nvPr/>
        </p:nvSpPr>
        <p:spPr bwMode="auto">
          <a:xfrm>
            <a:off x="685800" y="2286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A</a:t>
            </a:r>
            <a:endParaRPr lang="en-US" sz="2400" b="1"/>
          </a:p>
        </p:txBody>
      </p:sp>
      <p:sp>
        <p:nvSpPr>
          <p:cNvPr id="464951"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H</a:t>
            </a:r>
            <a:endParaRPr lang="en-US" sz="2400" b="1"/>
          </a:p>
        </p:txBody>
      </p:sp>
      <p:sp>
        <p:nvSpPr>
          <p:cNvPr id="464952" name="Oval 56"/>
          <p:cNvSpPr>
            <a:spLocks noChangeArrowheads="1"/>
          </p:cNvSpPr>
          <p:nvPr/>
        </p:nvSpPr>
        <p:spPr bwMode="auto">
          <a:xfrm>
            <a:off x="1905000" y="2819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B</a:t>
            </a:r>
            <a:endParaRPr lang="en-US" sz="2400" b="1"/>
          </a:p>
        </p:txBody>
      </p:sp>
      <p:sp>
        <p:nvSpPr>
          <p:cNvPr id="464953"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64954"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64955"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64956"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64957"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64958" name="Line 62"/>
          <p:cNvSpPr>
            <a:spLocks noChangeShapeType="1"/>
          </p:cNvSpPr>
          <p:nvPr/>
        </p:nvSpPr>
        <p:spPr bwMode="auto">
          <a:xfrm>
            <a:off x="2286000" y="3200400"/>
            <a:ext cx="609600" cy="609600"/>
          </a:xfrm>
          <a:prstGeom prst="line">
            <a:avLst/>
          </a:prstGeom>
          <a:noFill/>
          <a:ln w="9525">
            <a:solidFill>
              <a:schemeClr val="tx1"/>
            </a:solidFill>
            <a:round/>
          </a:ln>
          <a:effectLst/>
        </p:spPr>
        <p:txBody>
          <a:bodyPr/>
          <a:lstStyle/>
          <a:p>
            <a:endParaRPr lang="en-US"/>
          </a:p>
        </p:txBody>
      </p:sp>
      <p:sp>
        <p:nvSpPr>
          <p:cNvPr id="464959" name="Line 63"/>
          <p:cNvSpPr>
            <a:spLocks noChangeShapeType="1"/>
          </p:cNvSpPr>
          <p:nvPr/>
        </p:nvSpPr>
        <p:spPr bwMode="auto">
          <a:xfrm flipH="1">
            <a:off x="1981200" y="4114800"/>
            <a:ext cx="838200" cy="0"/>
          </a:xfrm>
          <a:prstGeom prst="line">
            <a:avLst/>
          </a:prstGeom>
          <a:noFill/>
          <a:ln w="9525">
            <a:solidFill>
              <a:schemeClr val="tx1"/>
            </a:solidFill>
            <a:round/>
          </a:ln>
          <a:effectLst/>
        </p:spPr>
        <p:txBody>
          <a:bodyPr/>
          <a:lstStyle/>
          <a:p>
            <a:endParaRPr lang="en-US"/>
          </a:p>
        </p:txBody>
      </p:sp>
      <p:sp>
        <p:nvSpPr>
          <p:cNvPr id="464960" name="Line 64"/>
          <p:cNvSpPr>
            <a:spLocks noChangeShapeType="1"/>
          </p:cNvSpPr>
          <p:nvPr/>
        </p:nvSpPr>
        <p:spPr bwMode="auto">
          <a:xfrm flipH="1" flipV="1">
            <a:off x="914400" y="3581400"/>
            <a:ext cx="609600" cy="381000"/>
          </a:xfrm>
          <a:prstGeom prst="line">
            <a:avLst/>
          </a:prstGeom>
          <a:noFill/>
          <a:ln w="19050">
            <a:solidFill>
              <a:srgbClr val="FF0000"/>
            </a:solidFill>
            <a:round/>
          </a:ln>
          <a:effectLst/>
        </p:spPr>
        <p:txBody>
          <a:bodyPr/>
          <a:lstStyle/>
          <a:p>
            <a:endParaRPr lang="en-US"/>
          </a:p>
        </p:txBody>
      </p:sp>
      <p:sp>
        <p:nvSpPr>
          <p:cNvPr id="464961" name="Text Box 65"/>
          <p:cNvSpPr txBox="1">
            <a:spLocks noChangeArrowheads="1"/>
          </p:cNvSpPr>
          <p:nvPr/>
        </p:nvSpPr>
        <p:spPr bwMode="auto">
          <a:xfrm>
            <a:off x="2286000" y="4038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4962" name="Text Box 66"/>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64963" name="Text Box 67"/>
          <p:cNvSpPr txBox="1">
            <a:spLocks noChangeArrowheads="1"/>
          </p:cNvSpPr>
          <p:nvPr/>
        </p:nvSpPr>
        <p:spPr bwMode="auto">
          <a:xfrm>
            <a:off x="2371725" y="3178175"/>
            <a:ext cx="479425"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4964" name="Text Box 68"/>
          <p:cNvSpPr txBox="1">
            <a:spLocks noChangeArrowheads="1"/>
          </p:cNvSpPr>
          <p:nvPr/>
        </p:nvSpPr>
        <p:spPr bwMode="auto">
          <a:xfrm>
            <a:off x="2643188" y="2709863"/>
            <a:ext cx="468312" cy="304800"/>
          </a:xfrm>
          <a:prstGeom prst="rect">
            <a:avLst/>
          </a:prstGeom>
          <a:noFill/>
          <a:ln w="9525">
            <a:noFill/>
            <a:miter lim="800000"/>
          </a:ln>
          <a:effectLst/>
        </p:spPr>
        <p:txBody>
          <a:bodyPr>
            <a:spAutoFit/>
          </a:bodyPr>
          <a:lstStyle/>
          <a:p>
            <a:pPr>
              <a:spcBef>
                <a:spcPct val="50000"/>
              </a:spcBef>
              <a:buFontTx/>
              <a:buNone/>
            </a:pPr>
            <a:r>
              <a:rPr lang="en-US" sz="1400" b="1"/>
              <a:t>6</a:t>
            </a:r>
            <a:endParaRPr lang="en-US" sz="1400" b="1"/>
          </a:p>
        </p:txBody>
      </p:sp>
      <p:sp>
        <p:nvSpPr>
          <p:cNvPr id="464965" name="Text Box 69"/>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4966" name="Text Box 70"/>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4967" name="Text Box 71"/>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4968" name="Text Box 72"/>
          <p:cNvSpPr txBox="1">
            <a:spLocks noChangeArrowheads="1"/>
          </p:cNvSpPr>
          <p:nvPr/>
        </p:nvSpPr>
        <p:spPr bwMode="auto">
          <a:xfrm>
            <a:off x="1828800" y="23622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4969" name="Text Box 73"/>
          <p:cNvSpPr txBox="1">
            <a:spLocks noChangeArrowheads="1"/>
          </p:cNvSpPr>
          <p:nvPr/>
        </p:nvSpPr>
        <p:spPr bwMode="auto">
          <a:xfrm>
            <a:off x="1524000" y="2590800"/>
            <a:ext cx="304800" cy="304800"/>
          </a:xfrm>
          <a:prstGeom prst="rect">
            <a:avLst/>
          </a:prstGeom>
          <a:noFill/>
          <a:ln w="9525">
            <a:noFill/>
            <a:miter lim="800000"/>
          </a:ln>
          <a:effectLst/>
        </p:spPr>
        <p:txBody>
          <a:bodyPr>
            <a:spAutoFit/>
          </a:bodyPr>
          <a:lstStyle/>
          <a:p>
            <a:pPr>
              <a:spcBef>
                <a:spcPct val="50000"/>
              </a:spcBef>
              <a:buFontTx/>
              <a:buNone/>
            </a:pPr>
            <a:r>
              <a:rPr lang="en-US" sz="1400" b="1"/>
              <a:t>8</a:t>
            </a:r>
            <a:endParaRPr lang="en-US" sz="1400" b="1"/>
          </a:p>
        </p:txBody>
      </p:sp>
      <p:sp>
        <p:nvSpPr>
          <p:cNvPr id="464970" name="Text Box 74"/>
          <p:cNvSpPr txBox="1">
            <a:spLocks noChangeArrowheads="1"/>
          </p:cNvSpPr>
          <p:nvPr/>
        </p:nvSpPr>
        <p:spPr bwMode="auto">
          <a:xfrm>
            <a:off x="1219200" y="3048000"/>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4971" name="Text Box 75"/>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4972" name="Line 76"/>
          <p:cNvSpPr>
            <a:spLocks noChangeShapeType="1"/>
          </p:cNvSpPr>
          <p:nvPr/>
        </p:nvSpPr>
        <p:spPr bwMode="auto">
          <a:xfrm flipV="1">
            <a:off x="1111250" y="2187575"/>
            <a:ext cx="685800" cy="304800"/>
          </a:xfrm>
          <a:prstGeom prst="line">
            <a:avLst/>
          </a:prstGeom>
          <a:noFill/>
          <a:ln w="9525">
            <a:solidFill>
              <a:schemeClr val="tx1"/>
            </a:solidFill>
            <a:round/>
          </a:ln>
          <a:effectLst/>
        </p:spPr>
        <p:txBody>
          <a:bodyPr/>
          <a:lstStyle/>
          <a:p>
            <a:endParaRPr lang="en-US"/>
          </a:p>
        </p:txBody>
      </p:sp>
      <p:sp>
        <p:nvSpPr>
          <p:cNvPr id="464973" name="Text Box 77"/>
          <p:cNvSpPr txBox="1">
            <a:spLocks noChangeArrowheads="1"/>
          </p:cNvSpPr>
          <p:nvPr/>
        </p:nvSpPr>
        <p:spPr bwMode="auto">
          <a:xfrm>
            <a:off x="1143000" y="2057400"/>
            <a:ext cx="479425" cy="304800"/>
          </a:xfrm>
          <a:prstGeom prst="rect">
            <a:avLst/>
          </a:prstGeom>
          <a:noFill/>
          <a:ln w="9525">
            <a:noFill/>
            <a:miter lim="800000"/>
          </a:ln>
          <a:effectLst/>
        </p:spPr>
        <p:txBody>
          <a:bodyPr>
            <a:spAutoFit/>
          </a:bodyPr>
          <a:lstStyle/>
          <a:p>
            <a:pPr>
              <a:spcBef>
                <a:spcPct val="50000"/>
              </a:spcBef>
              <a:buFontTx/>
              <a:buNone/>
            </a:pPr>
            <a:r>
              <a:rPr lang="en-US" sz="1400" b="1"/>
              <a:t>10</a:t>
            </a:r>
            <a:endParaRPr lang="en-US" sz="1400" b="1"/>
          </a:p>
        </p:txBody>
      </p:sp>
      <p:graphicFrame>
        <p:nvGraphicFramePr>
          <p:cNvPr id="465013" name="Group 117"/>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5</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6</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(A,B)</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Text Box 2"/>
          <p:cNvSpPr txBox="1">
            <a:spLocks noChangeArrowheads="1"/>
          </p:cNvSpPr>
          <p:nvPr/>
        </p:nvSpPr>
        <p:spPr bwMode="auto">
          <a:xfrm>
            <a:off x="3962400" y="1143000"/>
            <a:ext cx="4038600" cy="701675"/>
          </a:xfrm>
          <a:prstGeom prst="rect">
            <a:avLst/>
          </a:prstGeom>
          <a:noFill/>
          <a:ln w="9525">
            <a:noFill/>
            <a:miter lim="800000"/>
          </a:ln>
          <a:effectLst/>
        </p:spPr>
        <p:txBody>
          <a:bodyPr>
            <a:spAutoFit/>
          </a:bodyPr>
          <a:lstStyle/>
          <a:p>
            <a:pPr>
              <a:spcBef>
                <a:spcPct val="50000"/>
              </a:spcBef>
              <a:buFontTx/>
              <a:buNone/>
            </a:pPr>
            <a:r>
              <a:rPr lang="en-US"/>
              <a:t>Select first |V|</a:t>
            </a:r>
            <a:r>
              <a:rPr lang="en-US">
                <a:cs typeface="Times New Roman" panose="02020603050405020304" charset="0"/>
              </a:rPr>
              <a:t>–1 edges which do not generate a cycle</a:t>
            </a:r>
            <a:endParaRPr lang="en-US"/>
          </a:p>
        </p:txBody>
      </p:sp>
      <p:graphicFrame>
        <p:nvGraphicFramePr>
          <p:cNvPr id="465923" name="Group 3"/>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2</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(E,G)</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(C,D)</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(G,H)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 </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(C,F)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3</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(B,C)</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5961" name="Text Box 41"/>
          <p:cNvSpPr txBox="1">
            <a:spLocks noChangeArrowheads="1"/>
          </p:cNvSpPr>
          <p:nvPr/>
        </p:nvSpPr>
        <p:spPr bwMode="auto">
          <a:xfrm>
            <a:off x="587375" y="2819400"/>
            <a:ext cx="304800" cy="304800"/>
          </a:xfrm>
          <a:prstGeom prst="rect">
            <a:avLst/>
          </a:prstGeom>
          <a:noFill/>
          <a:ln w="9525">
            <a:noFill/>
            <a:miter lim="800000"/>
          </a:ln>
          <a:effectLst/>
        </p:spPr>
        <p:txBody>
          <a:bodyPr>
            <a:spAutoFit/>
          </a:bodyPr>
          <a:lstStyle/>
          <a:p>
            <a:pPr>
              <a:spcBef>
                <a:spcPct val="50000"/>
              </a:spcBef>
              <a:buFontTx/>
              <a:buNone/>
            </a:pPr>
            <a:r>
              <a:rPr lang="en-US" sz="1400" b="1"/>
              <a:t>5</a:t>
            </a:r>
            <a:endParaRPr lang="en-US" sz="1400" b="1"/>
          </a:p>
        </p:txBody>
      </p:sp>
      <p:sp>
        <p:nvSpPr>
          <p:cNvPr id="465962" name="Line 42"/>
          <p:cNvSpPr>
            <a:spLocks noChangeShapeType="1"/>
          </p:cNvSpPr>
          <p:nvPr/>
        </p:nvSpPr>
        <p:spPr bwMode="auto">
          <a:xfrm flipH="1">
            <a:off x="3233738" y="3124200"/>
            <a:ext cx="381000" cy="762000"/>
          </a:xfrm>
          <a:prstGeom prst="line">
            <a:avLst/>
          </a:prstGeom>
          <a:noFill/>
          <a:ln w="19050">
            <a:solidFill>
              <a:srgbClr val="FF0000"/>
            </a:solidFill>
            <a:round/>
          </a:ln>
          <a:effectLst/>
        </p:spPr>
        <p:txBody>
          <a:bodyPr/>
          <a:lstStyle/>
          <a:p>
            <a:endParaRPr lang="en-US"/>
          </a:p>
        </p:txBody>
      </p:sp>
      <p:sp>
        <p:nvSpPr>
          <p:cNvPr id="465963" name="Text Box 43"/>
          <p:cNvSpPr txBox="1">
            <a:spLocks noChangeArrowheads="1"/>
          </p:cNvSpPr>
          <p:nvPr/>
        </p:nvSpPr>
        <p:spPr bwMode="auto">
          <a:xfrm>
            <a:off x="3000375" y="3449638"/>
            <a:ext cx="479425" cy="304800"/>
          </a:xfrm>
          <a:prstGeom prst="rect">
            <a:avLst/>
          </a:prstGeom>
          <a:noFill/>
          <a:ln w="9525">
            <a:noFill/>
            <a:miter lim="800000"/>
          </a:ln>
          <a:effectLst/>
        </p:spPr>
        <p:txBody>
          <a:bodyPr>
            <a:spAutoFit/>
          </a:bodyPr>
          <a:lstStyle/>
          <a:p>
            <a:pPr>
              <a:spcBef>
                <a:spcPct val="50000"/>
              </a:spcBef>
              <a:buFontTx/>
              <a:buNone/>
            </a:pPr>
            <a:r>
              <a:rPr lang="en-US" sz="1400" b="1"/>
              <a:t>1</a:t>
            </a:r>
            <a:endParaRPr lang="en-US" sz="1400" b="1"/>
          </a:p>
        </p:txBody>
      </p:sp>
      <p:sp>
        <p:nvSpPr>
          <p:cNvPr id="465965" name="Line 45"/>
          <p:cNvSpPr>
            <a:spLocks noChangeShapeType="1"/>
          </p:cNvSpPr>
          <p:nvPr/>
        </p:nvSpPr>
        <p:spPr bwMode="auto">
          <a:xfrm flipV="1">
            <a:off x="2286000" y="2286000"/>
            <a:ext cx="533400" cy="762000"/>
          </a:xfrm>
          <a:prstGeom prst="line">
            <a:avLst/>
          </a:prstGeom>
          <a:noFill/>
          <a:ln w="19050">
            <a:solidFill>
              <a:srgbClr val="FF0000"/>
            </a:solidFill>
            <a:round/>
          </a:ln>
          <a:effectLst/>
        </p:spPr>
        <p:txBody>
          <a:bodyPr/>
          <a:lstStyle/>
          <a:p>
            <a:endParaRPr lang="en-US"/>
          </a:p>
        </p:txBody>
      </p:sp>
      <p:sp>
        <p:nvSpPr>
          <p:cNvPr id="465968" name="Line 48"/>
          <p:cNvSpPr>
            <a:spLocks noChangeShapeType="1"/>
          </p:cNvSpPr>
          <p:nvPr/>
        </p:nvSpPr>
        <p:spPr bwMode="auto">
          <a:xfrm flipV="1">
            <a:off x="1828800" y="3200400"/>
            <a:ext cx="1600200" cy="838200"/>
          </a:xfrm>
          <a:prstGeom prst="line">
            <a:avLst/>
          </a:prstGeom>
          <a:noFill/>
          <a:ln w="19050">
            <a:solidFill>
              <a:srgbClr val="FF0000"/>
            </a:solidFill>
            <a:round/>
          </a:ln>
          <a:effectLst/>
        </p:spPr>
        <p:txBody>
          <a:bodyPr/>
          <a:lstStyle/>
          <a:p>
            <a:endParaRPr lang="en-US"/>
          </a:p>
        </p:txBody>
      </p:sp>
      <p:sp>
        <p:nvSpPr>
          <p:cNvPr id="465969" name="Line 49"/>
          <p:cNvSpPr>
            <a:spLocks noChangeShapeType="1"/>
          </p:cNvSpPr>
          <p:nvPr/>
        </p:nvSpPr>
        <p:spPr bwMode="auto">
          <a:xfrm flipV="1">
            <a:off x="762000" y="2743200"/>
            <a:ext cx="76200" cy="533400"/>
          </a:xfrm>
          <a:prstGeom prst="line">
            <a:avLst/>
          </a:prstGeom>
          <a:noFill/>
          <a:ln w="19050">
            <a:solidFill>
              <a:srgbClr val="FF0000"/>
            </a:solidFill>
            <a:round/>
          </a:ln>
          <a:effectLst/>
        </p:spPr>
        <p:txBody>
          <a:bodyPr/>
          <a:lstStyle/>
          <a:p>
            <a:endParaRPr lang="en-US"/>
          </a:p>
        </p:txBody>
      </p:sp>
      <p:sp>
        <p:nvSpPr>
          <p:cNvPr id="465971" name="Line 51"/>
          <p:cNvSpPr>
            <a:spLocks noChangeShapeType="1"/>
          </p:cNvSpPr>
          <p:nvPr/>
        </p:nvSpPr>
        <p:spPr bwMode="auto">
          <a:xfrm>
            <a:off x="2178050" y="2014538"/>
            <a:ext cx="609600" cy="0"/>
          </a:xfrm>
          <a:prstGeom prst="line">
            <a:avLst/>
          </a:prstGeom>
          <a:noFill/>
          <a:ln w="19050">
            <a:solidFill>
              <a:srgbClr val="FF0000"/>
            </a:solidFill>
            <a:round/>
          </a:ln>
          <a:effectLst/>
        </p:spPr>
        <p:txBody>
          <a:bodyPr/>
          <a:lstStyle/>
          <a:p>
            <a:endParaRPr lang="en-US"/>
          </a:p>
        </p:txBody>
      </p:sp>
      <p:sp>
        <p:nvSpPr>
          <p:cNvPr id="465972" name="Line 52"/>
          <p:cNvSpPr>
            <a:spLocks noChangeShapeType="1"/>
          </p:cNvSpPr>
          <p:nvPr/>
        </p:nvSpPr>
        <p:spPr bwMode="auto">
          <a:xfrm>
            <a:off x="3048000" y="2286000"/>
            <a:ext cx="381000" cy="609600"/>
          </a:xfrm>
          <a:prstGeom prst="line">
            <a:avLst/>
          </a:prstGeom>
          <a:noFill/>
          <a:ln w="19050">
            <a:solidFill>
              <a:srgbClr val="FF0000"/>
            </a:solidFill>
            <a:round/>
          </a:ln>
          <a:effectLst/>
        </p:spPr>
        <p:txBody>
          <a:bodyPr/>
          <a:lstStyle/>
          <a:p>
            <a:endParaRPr lang="en-US"/>
          </a:p>
        </p:txBody>
      </p:sp>
      <p:sp>
        <p:nvSpPr>
          <p:cNvPr id="465973" name="Oval 53"/>
          <p:cNvSpPr>
            <a:spLocks noChangeArrowheads="1"/>
          </p:cNvSpPr>
          <p:nvPr/>
        </p:nvSpPr>
        <p:spPr bwMode="auto">
          <a:xfrm>
            <a:off x="533400" y="2438400"/>
            <a:ext cx="533400" cy="533400"/>
          </a:xfrm>
          <a:prstGeom prst="ellipse">
            <a:avLst/>
          </a:prstGeom>
          <a:noFill/>
          <a:ln w="9525">
            <a:noFill/>
            <a:round/>
          </a:ln>
          <a:effectLst/>
        </p:spPr>
        <p:txBody>
          <a:bodyPr wrap="none" anchor="ctr"/>
          <a:lstStyle/>
          <a:p>
            <a:endParaRPr lang="en-US"/>
          </a:p>
        </p:txBody>
      </p:sp>
      <p:sp>
        <p:nvSpPr>
          <p:cNvPr id="465974" name="Oval 54"/>
          <p:cNvSpPr>
            <a:spLocks noChangeArrowheads="1"/>
          </p:cNvSpPr>
          <p:nvPr/>
        </p:nvSpPr>
        <p:spPr bwMode="auto">
          <a:xfrm>
            <a:off x="685800" y="2286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A</a:t>
            </a:r>
            <a:endParaRPr lang="en-US" sz="2400" b="1"/>
          </a:p>
        </p:txBody>
      </p:sp>
      <p:sp>
        <p:nvSpPr>
          <p:cNvPr id="465975"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H</a:t>
            </a:r>
            <a:endParaRPr lang="en-US" sz="2400" b="1"/>
          </a:p>
        </p:txBody>
      </p:sp>
      <p:sp>
        <p:nvSpPr>
          <p:cNvPr id="465976" name="Oval 56"/>
          <p:cNvSpPr>
            <a:spLocks noChangeArrowheads="1"/>
          </p:cNvSpPr>
          <p:nvPr/>
        </p:nvSpPr>
        <p:spPr bwMode="auto">
          <a:xfrm>
            <a:off x="1905000" y="28194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B</a:t>
            </a:r>
            <a:endParaRPr lang="en-US" sz="2400" b="1"/>
          </a:p>
        </p:txBody>
      </p:sp>
      <p:sp>
        <p:nvSpPr>
          <p:cNvPr id="465977"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F</a:t>
            </a:r>
            <a:endParaRPr lang="en-US" sz="2400" b="1"/>
          </a:p>
        </p:txBody>
      </p:sp>
      <p:sp>
        <p:nvSpPr>
          <p:cNvPr id="465978"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E</a:t>
            </a:r>
            <a:endParaRPr lang="en-US" sz="2400" b="1"/>
          </a:p>
        </p:txBody>
      </p:sp>
      <p:sp>
        <p:nvSpPr>
          <p:cNvPr id="465979"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D</a:t>
            </a:r>
            <a:endParaRPr lang="en-US" sz="2400" b="1"/>
          </a:p>
        </p:txBody>
      </p:sp>
      <p:sp>
        <p:nvSpPr>
          <p:cNvPr id="465980"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C</a:t>
            </a:r>
            <a:endParaRPr lang="en-US" sz="2400" b="1"/>
          </a:p>
        </p:txBody>
      </p:sp>
      <p:sp>
        <p:nvSpPr>
          <p:cNvPr id="465981"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ln>
          <a:effectLst/>
        </p:spPr>
        <p:txBody>
          <a:bodyPr wrap="none" anchor="ctr"/>
          <a:lstStyle/>
          <a:p>
            <a:pPr>
              <a:buFontTx/>
              <a:buNone/>
            </a:pPr>
            <a:r>
              <a:rPr lang="en-US" sz="2400" b="1"/>
              <a:t>G</a:t>
            </a:r>
            <a:endParaRPr lang="en-US" sz="2400" b="1"/>
          </a:p>
        </p:txBody>
      </p:sp>
      <p:sp>
        <p:nvSpPr>
          <p:cNvPr id="465984" name="Line 64"/>
          <p:cNvSpPr>
            <a:spLocks noChangeShapeType="1"/>
          </p:cNvSpPr>
          <p:nvPr/>
        </p:nvSpPr>
        <p:spPr bwMode="auto">
          <a:xfrm flipH="1" flipV="1">
            <a:off x="914400" y="3581400"/>
            <a:ext cx="609600" cy="381000"/>
          </a:xfrm>
          <a:prstGeom prst="line">
            <a:avLst/>
          </a:prstGeom>
          <a:noFill/>
          <a:ln w="19050">
            <a:solidFill>
              <a:srgbClr val="FF0000"/>
            </a:solidFill>
            <a:round/>
          </a:ln>
          <a:effectLst/>
        </p:spPr>
        <p:txBody>
          <a:bodyPr/>
          <a:lstStyle/>
          <a:p>
            <a:endParaRPr lang="en-US"/>
          </a:p>
        </p:txBody>
      </p:sp>
      <p:sp>
        <p:nvSpPr>
          <p:cNvPr id="465986" name="Text Box 66"/>
          <p:cNvSpPr txBox="1">
            <a:spLocks noChangeArrowheads="1"/>
          </p:cNvSpPr>
          <p:nvPr/>
        </p:nvSpPr>
        <p:spPr bwMode="auto">
          <a:xfrm>
            <a:off x="2111375" y="3516313"/>
            <a:ext cx="304800" cy="304800"/>
          </a:xfrm>
          <a:prstGeom prst="rect">
            <a:avLst/>
          </a:prstGeom>
          <a:noFill/>
          <a:ln w="9525">
            <a:noFill/>
            <a:miter lim="800000"/>
          </a:ln>
          <a:effectLst/>
        </p:spPr>
        <p:txBody>
          <a:bodyPr>
            <a:spAutoFit/>
          </a:bodyPr>
          <a:lstStyle/>
          <a:p>
            <a:pPr>
              <a:spcBef>
                <a:spcPct val="50000"/>
              </a:spcBef>
              <a:buFontTx/>
              <a:buNone/>
            </a:pPr>
            <a:r>
              <a:rPr lang="en-US" sz="1400" b="1"/>
              <a:t>2</a:t>
            </a:r>
            <a:endParaRPr lang="en-US" sz="1400" b="1"/>
          </a:p>
        </p:txBody>
      </p:sp>
      <p:sp>
        <p:nvSpPr>
          <p:cNvPr id="465989" name="Text Box 69"/>
          <p:cNvSpPr txBox="1">
            <a:spLocks noChangeArrowheads="1"/>
          </p:cNvSpPr>
          <p:nvPr/>
        </p:nvSpPr>
        <p:spPr bwMode="auto">
          <a:xfrm>
            <a:off x="3200400" y="23622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5991" name="Text Box 71"/>
          <p:cNvSpPr txBox="1">
            <a:spLocks noChangeArrowheads="1"/>
          </p:cNvSpPr>
          <p:nvPr/>
        </p:nvSpPr>
        <p:spPr bwMode="auto">
          <a:xfrm>
            <a:off x="2330450" y="1752600"/>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sp>
        <p:nvSpPr>
          <p:cNvPr id="465995" name="Text Box 75"/>
          <p:cNvSpPr txBox="1">
            <a:spLocks noChangeArrowheads="1"/>
          </p:cNvSpPr>
          <p:nvPr/>
        </p:nvSpPr>
        <p:spPr bwMode="auto">
          <a:xfrm>
            <a:off x="1055688" y="3724275"/>
            <a:ext cx="304800" cy="304800"/>
          </a:xfrm>
          <a:prstGeom prst="rect">
            <a:avLst/>
          </a:prstGeom>
          <a:noFill/>
          <a:ln w="9525">
            <a:noFill/>
            <a:miter lim="800000"/>
          </a:ln>
          <a:effectLst/>
        </p:spPr>
        <p:txBody>
          <a:bodyPr>
            <a:spAutoFit/>
          </a:bodyPr>
          <a:lstStyle/>
          <a:p>
            <a:pPr>
              <a:spcBef>
                <a:spcPct val="50000"/>
              </a:spcBef>
              <a:buFontTx/>
              <a:buNone/>
            </a:pPr>
            <a:r>
              <a:rPr lang="en-US" sz="1400" b="1"/>
              <a:t>3</a:t>
            </a:r>
            <a:endParaRPr lang="en-US" sz="1400" b="1"/>
          </a:p>
        </p:txBody>
      </p:sp>
      <p:graphicFrame>
        <p:nvGraphicFramePr>
          <p:cNvPr id="465998"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edge</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rPr>
                        <a:t>d</a:t>
                      </a:r>
                      <a:r>
                        <a:rPr kumimoji="0" lang="en-US" sz="1600" b="1" i="1" u="none" strike="noStrike" cap="none" normalizeH="0" baseline="-25000" smtClean="0">
                          <a:ln>
                            <a:noFill/>
                          </a:ln>
                          <a:solidFill>
                            <a:schemeClr val="tx1"/>
                          </a:solidFill>
                          <a:effectLst/>
                          <a:latin typeface="Times New Roman" panose="02020603050405020304" charset="0"/>
                        </a:rPr>
                        <a:t>v</a:t>
                      </a: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1" i="1"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(B,E)</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(B,H)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4</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(A,H)</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5</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1" i="1" u="none" strike="noStrike" cap="none" normalizeH="0" baseline="0" smtClean="0">
                          <a:ln>
                            <a:noFill/>
                          </a:ln>
                          <a:solidFill>
                            <a:schemeClr val="tx1"/>
                          </a:solidFill>
                          <a:effectLst/>
                          <a:latin typeface="Times New Roman" panose="02020603050405020304" charset="0"/>
                          <a:sym typeface="Symbol" panose="05050102010706020507" pitchFamily="18" charset="2"/>
                        </a:rPr>
                        <a:t></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(D,F)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6</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(A,B)</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8</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rPr>
                        <a:t>(A,F)</a:t>
                      </a:r>
                      <a:endParaRPr kumimoji="0" lang="en-US" sz="1600" b="0" i="0" u="none" strike="noStrike" cap="none" normalizeH="0" baseline="0" smtClean="0">
                        <a:ln>
                          <a:noFill/>
                        </a:ln>
                        <a:solidFill>
                          <a:schemeClr val="tx1"/>
                        </a:solidFill>
                        <a:effectLst/>
                        <a:latin typeface="Times New Roman" panose="0202060305040502030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rPr>
                        <a:t>10</a:t>
                      </a: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1600" b="0" i="0" u="none" strike="noStrike" cap="none" normalizeH="0" baseline="0" smtClean="0">
                        <a:ln>
                          <a:noFill/>
                        </a:ln>
                        <a:solidFill>
                          <a:schemeClr val="tx1"/>
                        </a:solidFill>
                        <a:effectLst/>
                        <a:latin typeface="Times New Roman" panose="0202060305040502030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6036" name="Text Box 116"/>
          <p:cNvSpPr txBox="1">
            <a:spLocks noChangeArrowheads="1"/>
          </p:cNvSpPr>
          <p:nvPr/>
        </p:nvSpPr>
        <p:spPr bwMode="auto">
          <a:xfrm>
            <a:off x="4572000" y="4648200"/>
            <a:ext cx="2895600" cy="1462088"/>
          </a:xfrm>
          <a:prstGeom prst="rect">
            <a:avLst/>
          </a:prstGeom>
          <a:noFill/>
          <a:ln w="9525">
            <a:noFill/>
            <a:miter lim="800000"/>
          </a:ln>
          <a:effectLst/>
        </p:spPr>
        <p:txBody>
          <a:bodyPr>
            <a:spAutoFit/>
          </a:bodyPr>
          <a:lstStyle/>
          <a:p>
            <a:pPr>
              <a:spcBef>
                <a:spcPct val="50000"/>
              </a:spcBef>
              <a:buFontTx/>
              <a:buNone/>
            </a:pPr>
            <a:r>
              <a:rPr lang="en-US" sz="2400" b="1"/>
              <a:t>Done</a:t>
            </a:r>
            <a:endParaRPr lang="en-US" sz="2400" b="1"/>
          </a:p>
          <a:p>
            <a:pPr>
              <a:spcBef>
                <a:spcPct val="50000"/>
              </a:spcBef>
              <a:buFontTx/>
              <a:buNone/>
            </a:pPr>
            <a:r>
              <a:rPr lang="en-US" b="1"/>
              <a:t>Total Cost =</a:t>
            </a:r>
            <a:r>
              <a:rPr lang="en-US" sz="2400" b="1"/>
              <a:t> </a:t>
            </a:r>
            <a:r>
              <a:rPr lang="en-US" sz="2400" b="1">
                <a:sym typeface="Symbol" panose="05050102010706020507" pitchFamily="18" charset="2"/>
              </a:rPr>
              <a:t> </a:t>
            </a:r>
            <a:r>
              <a:rPr lang="en-US" b="1" i="1"/>
              <a:t>d</a:t>
            </a:r>
            <a:r>
              <a:rPr lang="en-US" b="1" i="1" baseline="-25000"/>
              <a:t>v </a:t>
            </a:r>
            <a:r>
              <a:rPr lang="en-US" b="1" i="1"/>
              <a:t>= 21</a:t>
            </a:r>
            <a:endParaRPr lang="en-US" b="1" i="1"/>
          </a:p>
          <a:p>
            <a:pPr>
              <a:spcBef>
                <a:spcPct val="50000"/>
              </a:spcBef>
              <a:buFontTx/>
              <a:buNone/>
            </a:pPr>
            <a:endParaRPr lang="en-US" b="1"/>
          </a:p>
        </p:txBody>
      </p:sp>
      <p:sp>
        <p:nvSpPr>
          <p:cNvPr id="466037" name="Text Box 117"/>
          <p:cNvSpPr txBox="1">
            <a:spLocks noChangeArrowheads="1"/>
          </p:cNvSpPr>
          <p:nvPr/>
        </p:nvSpPr>
        <p:spPr bwMode="auto">
          <a:xfrm>
            <a:off x="2274888" y="2536825"/>
            <a:ext cx="304800" cy="304800"/>
          </a:xfrm>
          <a:prstGeom prst="rect">
            <a:avLst/>
          </a:prstGeom>
          <a:noFill/>
          <a:ln w="9525">
            <a:noFill/>
            <a:miter lim="800000"/>
          </a:ln>
          <a:effectLst/>
        </p:spPr>
        <p:txBody>
          <a:bodyPr>
            <a:spAutoFit/>
          </a:bodyPr>
          <a:lstStyle/>
          <a:p>
            <a:pPr>
              <a:spcBef>
                <a:spcPct val="50000"/>
              </a:spcBef>
              <a:buFontTx/>
              <a:buNone/>
            </a:pPr>
            <a:r>
              <a:rPr lang="en-US" sz="1400" b="1"/>
              <a:t>4</a:t>
            </a:r>
            <a:endParaRPr lang="en-US" sz="1400" b="1"/>
          </a:p>
        </p:txBody>
      </p:sp>
      <p:sp>
        <p:nvSpPr>
          <p:cNvPr id="466038" name="Text Box 118"/>
          <p:cNvSpPr txBox="1">
            <a:spLocks noChangeArrowheads="1"/>
          </p:cNvSpPr>
          <p:nvPr/>
        </p:nvSpPr>
        <p:spPr bwMode="auto">
          <a:xfrm>
            <a:off x="7772400" y="3473450"/>
            <a:ext cx="457200" cy="1098550"/>
          </a:xfrm>
          <a:prstGeom prst="rect">
            <a:avLst/>
          </a:prstGeom>
          <a:noFill/>
          <a:ln w="9525">
            <a:noFill/>
            <a:miter lim="800000"/>
          </a:ln>
          <a:effectLst/>
        </p:spPr>
        <p:txBody>
          <a:bodyPr>
            <a:spAutoFit/>
          </a:bodyPr>
          <a:lstStyle/>
          <a:p>
            <a:pPr>
              <a:spcBef>
                <a:spcPct val="50000"/>
              </a:spcBef>
              <a:buFontTx/>
              <a:buNone/>
            </a:pPr>
            <a:r>
              <a:rPr lang="en-US" sz="6600">
                <a:cs typeface="Times New Roman" panose="02020603050405020304" charset="0"/>
              </a:rPr>
              <a:t>}</a:t>
            </a:r>
            <a:endParaRPr lang="en-US" sz="6600"/>
          </a:p>
        </p:txBody>
      </p:sp>
      <p:sp>
        <p:nvSpPr>
          <p:cNvPr id="466039" name="Text Box 119"/>
          <p:cNvSpPr txBox="1">
            <a:spLocks noChangeArrowheads="1"/>
          </p:cNvSpPr>
          <p:nvPr/>
        </p:nvSpPr>
        <p:spPr bwMode="auto">
          <a:xfrm>
            <a:off x="8020050" y="3830638"/>
            <a:ext cx="990600" cy="517525"/>
          </a:xfrm>
          <a:prstGeom prst="rect">
            <a:avLst/>
          </a:prstGeom>
          <a:noFill/>
          <a:ln w="9525">
            <a:noFill/>
            <a:miter lim="800000"/>
          </a:ln>
          <a:effectLst/>
        </p:spPr>
        <p:txBody>
          <a:bodyPr>
            <a:spAutoFit/>
          </a:bodyPr>
          <a:lstStyle/>
          <a:p>
            <a:pPr>
              <a:spcBef>
                <a:spcPct val="0"/>
              </a:spcBef>
              <a:buFontTx/>
              <a:buNone/>
            </a:pPr>
            <a:r>
              <a:rPr lang="en-US" sz="1400"/>
              <a:t>not </a:t>
            </a:r>
            <a:endParaRPr lang="en-US" sz="1400"/>
          </a:p>
          <a:p>
            <a:pPr>
              <a:spcBef>
                <a:spcPct val="0"/>
              </a:spcBef>
              <a:buFontTx/>
              <a:buNone/>
            </a:pPr>
            <a:r>
              <a:rPr lang="en-US" sz="1400"/>
              <a:t>considered</a:t>
            </a:r>
            <a:endParaRPr lang="en-US" sz="14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cstate="print"/>
          <a:srcRect/>
          <a:stretch>
            <a:fillRect/>
          </a:stretch>
        </p:blipFill>
        <p:spPr bwMode="auto">
          <a:xfrm>
            <a:off x="1295400" y="1905000"/>
            <a:ext cx="65532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m-</a:t>
            </a:r>
            <a:r>
              <a:rPr lang="en-US" dirty="0" err="1" smtClean="0"/>
              <a:t>ary</a:t>
            </a:r>
            <a:r>
              <a:rPr lang="en-US" dirty="0" smtClean="0"/>
              <a:t> Trees</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400" dirty="0"/>
              <a:t>A rooted tree is called an </a:t>
            </a:r>
            <a:r>
              <a:rPr lang="en-US" sz="2400" i="1" dirty="0"/>
              <a:t>m-</a:t>
            </a:r>
            <a:r>
              <a:rPr lang="en-US" sz="2400" i="1" dirty="0" err="1"/>
              <a:t>ary</a:t>
            </a:r>
            <a:r>
              <a:rPr lang="en-US" sz="2400" i="1" dirty="0"/>
              <a:t> tree if every internal vertex has no more than m children.</a:t>
            </a:r>
            <a:endParaRPr lang="en-US" sz="2400" i="1" dirty="0"/>
          </a:p>
          <a:p>
            <a:r>
              <a:rPr lang="en-US" sz="2400" dirty="0"/>
              <a:t>The tree is called a </a:t>
            </a:r>
            <a:r>
              <a:rPr lang="en-US" sz="2400" i="1" dirty="0"/>
              <a:t>full m-</a:t>
            </a:r>
            <a:r>
              <a:rPr lang="en-US" sz="2400" i="1" dirty="0" err="1"/>
              <a:t>ary</a:t>
            </a:r>
            <a:r>
              <a:rPr lang="en-US" sz="2400" i="1" dirty="0"/>
              <a:t> tree if every internal vertex has exactly m children. An </a:t>
            </a:r>
            <a:r>
              <a:rPr lang="en-US" sz="2400" i="1" dirty="0" smtClean="0"/>
              <a:t>m-</a:t>
            </a:r>
            <a:r>
              <a:rPr lang="en-US" sz="2400" i="1" dirty="0" err="1" smtClean="0"/>
              <a:t>ary</a:t>
            </a:r>
            <a:r>
              <a:rPr lang="en-US" sz="2400" i="1" dirty="0" smtClean="0"/>
              <a:t> </a:t>
            </a:r>
            <a:r>
              <a:rPr lang="en-US" sz="2400" dirty="0" smtClean="0"/>
              <a:t>tree </a:t>
            </a:r>
            <a:r>
              <a:rPr lang="en-US" sz="2400" dirty="0"/>
              <a:t>with </a:t>
            </a:r>
            <a:r>
              <a:rPr lang="en-US" sz="2400" i="1" dirty="0"/>
              <a:t>m = 2 is called a binary tree.</a:t>
            </a:r>
            <a:endParaRPr lang="en-US" sz="2400" dirty="0"/>
          </a:p>
        </p:txBody>
      </p:sp>
      <p:pic>
        <p:nvPicPr>
          <p:cNvPr id="3075" name="Picture 3"/>
          <p:cNvPicPr>
            <a:picLocks noChangeAspect="1" noChangeArrowheads="1"/>
          </p:cNvPicPr>
          <p:nvPr/>
        </p:nvPicPr>
        <p:blipFill>
          <a:blip r:embed="rId1" cstate="print"/>
          <a:srcRect/>
          <a:stretch>
            <a:fillRect/>
          </a:stretch>
        </p:blipFill>
        <p:spPr bwMode="auto">
          <a:xfrm>
            <a:off x="2362200" y="2590800"/>
            <a:ext cx="4572000" cy="2095500"/>
          </a:xfrm>
          <a:prstGeom prst="rect">
            <a:avLst/>
          </a:prstGeom>
          <a:noFill/>
          <a:ln w="9525">
            <a:noFill/>
            <a:miter lim="800000"/>
            <a:headEnd/>
            <a:tailEnd/>
          </a:ln>
        </p:spPr>
      </p:pic>
      <p:pic>
        <p:nvPicPr>
          <p:cNvPr id="3076" name="Picture 4"/>
          <p:cNvPicPr>
            <a:picLocks noChangeAspect="1" noChangeArrowheads="1"/>
          </p:cNvPicPr>
          <p:nvPr/>
        </p:nvPicPr>
        <p:blipFill>
          <a:blip r:embed="rId2" cstate="print"/>
          <a:srcRect/>
          <a:stretch>
            <a:fillRect/>
          </a:stretch>
        </p:blipFill>
        <p:spPr bwMode="auto">
          <a:xfrm>
            <a:off x="2514600" y="4810125"/>
            <a:ext cx="4657725" cy="2047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 </a:t>
            </a:r>
            <a:r>
              <a:rPr lang="en-US" smtClean="0"/>
              <a:t>first search (BFS)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solution</a:t>
            </a:r>
            <a:endParaRPr lang="en-US" dirty="0"/>
          </a:p>
        </p:txBody>
      </p:sp>
      <p:pic>
        <p:nvPicPr>
          <p:cNvPr id="1026" name="Picture 2"/>
          <p:cNvPicPr>
            <a:picLocks noChangeAspect="1" noChangeArrowheads="1"/>
          </p:cNvPicPr>
          <p:nvPr/>
        </p:nvPicPr>
        <p:blipFill>
          <a:blip r:embed="rId1" cstate="print"/>
          <a:srcRect/>
          <a:stretch>
            <a:fillRect/>
          </a:stretch>
        </p:blipFill>
        <p:spPr bwMode="auto">
          <a:xfrm>
            <a:off x="3505200" y="1226608"/>
            <a:ext cx="2362200" cy="2230967"/>
          </a:xfrm>
          <a:prstGeom prst="rect">
            <a:avLst/>
          </a:prstGeom>
          <a:noFill/>
          <a:ln w="9525">
            <a:noFill/>
            <a:miter lim="800000"/>
            <a:headEnd/>
            <a:tailEnd/>
          </a:ln>
        </p:spPr>
      </p:pic>
      <p:pic>
        <p:nvPicPr>
          <p:cNvPr id="1027" name="Picture 3"/>
          <p:cNvPicPr>
            <a:picLocks noChangeAspect="1" noChangeArrowheads="1"/>
          </p:cNvPicPr>
          <p:nvPr/>
        </p:nvPicPr>
        <p:blipFill>
          <a:blip r:embed="rId2" cstate="print"/>
          <a:srcRect/>
          <a:stretch>
            <a:fillRect/>
          </a:stretch>
        </p:blipFill>
        <p:spPr bwMode="auto">
          <a:xfrm>
            <a:off x="1143000" y="4114800"/>
            <a:ext cx="7554153" cy="22098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 (DFS)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solution</a:t>
            </a:r>
            <a:endParaRPr lang="en-US" dirty="0"/>
          </a:p>
        </p:txBody>
      </p:sp>
      <p:pic>
        <p:nvPicPr>
          <p:cNvPr id="2050" name="Picture 2"/>
          <p:cNvPicPr>
            <a:picLocks noChangeAspect="1" noChangeArrowheads="1"/>
          </p:cNvPicPr>
          <p:nvPr/>
        </p:nvPicPr>
        <p:blipFill>
          <a:blip r:embed="rId1" cstate="print"/>
          <a:srcRect/>
          <a:stretch>
            <a:fillRect/>
          </a:stretch>
        </p:blipFill>
        <p:spPr bwMode="auto">
          <a:xfrm>
            <a:off x="1905000" y="1219200"/>
            <a:ext cx="3657600" cy="2024969"/>
          </a:xfrm>
          <a:prstGeom prst="rect">
            <a:avLst/>
          </a:prstGeom>
          <a:noFill/>
          <a:ln w="9525">
            <a:noFill/>
            <a:miter lim="800000"/>
            <a:headEnd/>
            <a:tailEnd/>
          </a:ln>
        </p:spPr>
      </p:pic>
      <p:pic>
        <p:nvPicPr>
          <p:cNvPr id="2051" name="Picture 3"/>
          <p:cNvPicPr>
            <a:picLocks noChangeAspect="1" noChangeArrowheads="1"/>
          </p:cNvPicPr>
          <p:nvPr/>
        </p:nvPicPr>
        <p:blipFill>
          <a:blip r:embed="rId2" cstate="print"/>
          <a:srcRect/>
          <a:stretch>
            <a:fillRect/>
          </a:stretch>
        </p:blipFill>
        <p:spPr bwMode="auto">
          <a:xfrm>
            <a:off x="381000" y="3886200"/>
            <a:ext cx="5044533" cy="17907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5867400" y="3962400"/>
            <a:ext cx="2962275" cy="141922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Trees</a:t>
            </a:r>
            <a:endParaRPr lang="en-US" dirty="0"/>
          </a:p>
        </p:txBody>
      </p:sp>
      <p:sp>
        <p:nvSpPr>
          <p:cNvPr id="3" name="Content Placeholder 2"/>
          <p:cNvSpPr>
            <a:spLocks noGrp="1"/>
          </p:cNvSpPr>
          <p:nvPr>
            <p:ph idx="1"/>
          </p:nvPr>
        </p:nvSpPr>
        <p:spPr/>
        <p:txBody>
          <a:bodyPr>
            <a:normAutofit lnSpcReduction="10000"/>
          </a:bodyPr>
          <a:lstStyle/>
          <a:p>
            <a:r>
              <a:rPr lang="en-US" b="1" dirty="0" smtClean="0"/>
              <a:t>Theorem: </a:t>
            </a:r>
            <a:r>
              <a:rPr lang="en-US" dirty="0" smtClean="0"/>
              <a:t>A </a:t>
            </a:r>
            <a:r>
              <a:rPr lang="en-US" dirty="0"/>
              <a:t>tree with </a:t>
            </a:r>
            <a:r>
              <a:rPr lang="en-US" i="1" dirty="0"/>
              <a:t>n vertices has n − 1 edges</a:t>
            </a:r>
            <a:r>
              <a:rPr lang="en-US" i="1" dirty="0" smtClean="0"/>
              <a:t>.</a:t>
            </a:r>
            <a:endParaRPr lang="en-US" i="1" dirty="0" smtClean="0"/>
          </a:p>
          <a:p>
            <a:r>
              <a:rPr lang="en-US" b="1" dirty="0" smtClean="0"/>
              <a:t>Theorem:  </a:t>
            </a:r>
            <a:r>
              <a:rPr lang="en-US" dirty="0" smtClean="0"/>
              <a:t>A </a:t>
            </a:r>
            <a:r>
              <a:rPr lang="en-US" dirty="0"/>
              <a:t>full </a:t>
            </a:r>
            <a:r>
              <a:rPr lang="en-US" i="1" dirty="0"/>
              <a:t>m-</a:t>
            </a:r>
            <a:r>
              <a:rPr lang="en-US" i="1" dirty="0" err="1"/>
              <a:t>ary</a:t>
            </a:r>
            <a:r>
              <a:rPr lang="en-US" i="1" dirty="0"/>
              <a:t> tree with </a:t>
            </a:r>
            <a:r>
              <a:rPr lang="en-US" i="1" dirty="0" err="1"/>
              <a:t>i</a:t>
            </a:r>
            <a:r>
              <a:rPr lang="en-US" i="1" dirty="0"/>
              <a:t> internal vertices contains n = mi + 1 vertices</a:t>
            </a:r>
            <a:r>
              <a:rPr lang="en-US" i="1" dirty="0" smtClean="0"/>
              <a:t>.</a:t>
            </a:r>
            <a:endParaRPr lang="en-US" i="1" dirty="0" smtClean="0"/>
          </a:p>
          <a:p>
            <a:r>
              <a:rPr lang="en-US" b="1" dirty="0" smtClean="0"/>
              <a:t>Theorem: </a:t>
            </a:r>
            <a:r>
              <a:rPr lang="en-US" dirty="0" smtClean="0"/>
              <a:t>A </a:t>
            </a:r>
            <a:r>
              <a:rPr lang="en-US" dirty="0"/>
              <a:t>full </a:t>
            </a:r>
            <a:r>
              <a:rPr lang="en-US" i="1" dirty="0"/>
              <a:t>m-</a:t>
            </a:r>
            <a:r>
              <a:rPr lang="en-US" i="1" dirty="0" err="1"/>
              <a:t>ary</a:t>
            </a:r>
            <a:r>
              <a:rPr lang="en-US" i="1" dirty="0"/>
              <a:t> tree with</a:t>
            </a:r>
            <a:endParaRPr lang="en-US" i="1" dirty="0"/>
          </a:p>
          <a:p>
            <a:pPr lvl="1"/>
            <a:r>
              <a:rPr lang="en-US" i="1" dirty="0" smtClean="0"/>
              <a:t>n </a:t>
            </a:r>
            <a:r>
              <a:rPr lang="en-US" i="1" dirty="0"/>
              <a:t>vertices has </a:t>
            </a:r>
            <a:r>
              <a:rPr lang="en-US" i="1" dirty="0" err="1"/>
              <a:t>i</a:t>
            </a:r>
            <a:r>
              <a:rPr lang="en-US" i="1" dirty="0"/>
              <a:t> = (n − 1)/m internal vertices </a:t>
            </a:r>
            <a:r>
              <a:rPr lang="en-US" i="1" dirty="0" smtClean="0"/>
              <a:t>and</a:t>
            </a:r>
            <a:endParaRPr lang="en-US" i="1" dirty="0" smtClean="0"/>
          </a:p>
          <a:p>
            <a:pPr lvl="1">
              <a:buNone/>
            </a:pPr>
            <a:r>
              <a:rPr lang="en-US" i="1" dirty="0"/>
              <a:t> </a:t>
            </a:r>
            <a:r>
              <a:rPr lang="en-US" i="1" dirty="0" smtClean="0"/>
              <a:t>    </a:t>
            </a:r>
            <a:r>
              <a:rPr lang="en-US" i="1" dirty="0"/>
              <a:t>l = [(m − 1)n + 1]/m leaves,</a:t>
            </a:r>
            <a:endParaRPr lang="en-US" i="1" dirty="0"/>
          </a:p>
          <a:p>
            <a:pPr lvl="1"/>
            <a:r>
              <a:rPr lang="en-US" i="1" dirty="0" smtClean="0"/>
              <a:t> </a:t>
            </a:r>
            <a:r>
              <a:rPr lang="en-US" i="1" dirty="0" err="1"/>
              <a:t>i</a:t>
            </a:r>
            <a:r>
              <a:rPr lang="en-US" i="1" dirty="0"/>
              <a:t> internal vertices has n = mi + 1 vertices and </a:t>
            </a:r>
            <a:endParaRPr lang="en-US" i="1" dirty="0" smtClean="0"/>
          </a:p>
          <a:p>
            <a:pPr lvl="1">
              <a:buNone/>
            </a:pPr>
            <a:r>
              <a:rPr lang="en-US" i="1" dirty="0"/>
              <a:t> </a:t>
            </a:r>
            <a:r>
              <a:rPr lang="en-US" i="1" dirty="0" smtClean="0"/>
              <a:t>    l </a:t>
            </a:r>
            <a:r>
              <a:rPr lang="en-US" i="1" dirty="0"/>
              <a:t>= (m − 1)</a:t>
            </a:r>
            <a:r>
              <a:rPr lang="en-US" i="1" dirty="0" err="1"/>
              <a:t>i</a:t>
            </a:r>
            <a:r>
              <a:rPr lang="en-US" i="1" dirty="0"/>
              <a:t> + 1 leaves,</a:t>
            </a:r>
            <a:endParaRPr lang="en-US" i="1" dirty="0"/>
          </a:p>
          <a:p>
            <a:pPr lvl="1"/>
            <a:r>
              <a:rPr lang="en-US" i="1" dirty="0" smtClean="0"/>
              <a:t> </a:t>
            </a:r>
            <a:r>
              <a:rPr lang="en-US" i="1" dirty="0"/>
              <a:t>l leaves has n = (ml − 1)/(m − 1) vertices and </a:t>
            </a:r>
            <a:endParaRPr lang="en-US" i="1" dirty="0" smtClean="0"/>
          </a:p>
          <a:p>
            <a:pPr lvl="1">
              <a:buNone/>
            </a:pPr>
            <a:r>
              <a:rPr lang="en-US" i="1"/>
              <a:t> </a:t>
            </a:r>
            <a:r>
              <a:rPr lang="en-US" i="1" smtClean="0"/>
              <a:t>    i</a:t>
            </a:r>
            <a:r>
              <a:rPr lang="en-US" i="1" dirty="0" smtClean="0"/>
              <a:t> </a:t>
            </a:r>
            <a:r>
              <a:rPr lang="en-US" i="1" dirty="0"/>
              <a:t>= (l − 1)/(m − 1) internal vertices.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0"/>
            <a:ext cx="9144000" cy="6858000"/>
          </a:xfrm>
        </p:spPr>
        <p:txBody>
          <a:bodyPr>
            <a:noAutofit/>
          </a:bodyPr>
          <a:lstStyle/>
          <a:p>
            <a:pPr algn="just"/>
            <a:r>
              <a:rPr lang="en-US" sz="2400" dirty="0" smtClean="0"/>
              <a:t>Suppose that someone starts a chain letter. Each person who receives the letter is asked to send it on to four other people. Some people do this, but others do not send any letters. How many people have seen the letter, including the first person, if no one receives more than one letter and if the chain letter ends after there have been 100 people who read it but did not send it out? How many people sent out the letter?</a:t>
            </a:r>
            <a:endParaRPr lang="en-US" sz="2400" dirty="0" smtClean="0"/>
          </a:p>
          <a:p>
            <a:pPr algn="just">
              <a:buNone/>
            </a:pPr>
            <a:r>
              <a:rPr lang="en-US" sz="2400" i="1" dirty="0" smtClean="0">
                <a:solidFill>
                  <a:srgbClr val="00B050"/>
                </a:solidFill>
              </a:rPr>
              <a:t>Solution: </a:t>
            </a:r>
            <a:r>
              <a:rPr lang="en-US" sz="2400" i="1" dirty="0" smtClean="0"/>
              <a:t>The chain letter can be represented using a 4-ary tree. The internal vertices correspond </a:t>
            </a:r>
            <a:r>
              <a:rPr lang="en-US" sz="2400" dirty="0" smtClean="0"/>
              <a:t>to people who sent out the letter, and the leaves correspond to people who did not send it out. </a:t>
            </a:r>
            <a:endParaRPr lang="en-US" sz="2400" dirty="0" smtClean="0"/>
          </a:p>
          <a:p>
            <a:pPr marL="60325" indent="-60325" algn="just">
              <a:buNone/>
            </a:pPr>
            <a:r>
              <a:rPr lang="en-US" sz="2400" dirty="0" smtClean="0"/>
              <a:t>		Because 100 people did not send out the letter, the number of leaves in this rooted tree is </a:t>
            </a:r>
            <a:r>
              <a:rPr lang="en-US" sz="2400" b="1" i="1" dirty="0" smtClean="0"/>
              <a:t>l = 100</a:t>
            </a:r>
            <a:r>
              <a:rPr lang="en-US" sz="2400" i="1" dirty="0" smtClean="0"/>
              <a:t>. Hence, part (iii) of Theorem, shows that the number of people who have seen the letter </a:t>
            </a:r>
            <a:r>
              <a:rPr lang="en-US" sz="2400" dirty="0" smtClean="0"/>
              <a:t>is </a:t>
            </a:r>
            <a:endParaRPr lang="en-US" sz="2400" dirty="0" smtClean="0"/>
          </a:p>
          <a:p>
            <a:pPr marL="60325" indent="-60325" algn="just">
              <a:buNone/>
            </a:pPr>
            <a:r>
              <a:rPr lang="en-US" sz="2400" i="1" dirty="0" smtClean="0"/>
              <a:t>			</a:t>
            </a:r>
            <a:r>
              <a:rPr lang="en-US" sz="2400" b="1" i="1" dirty="0" smtClean="0"/>
              <a:t>n = (4 · 100 − 1)/(4 − 1) = 133.</a:t>
            </a:r>
            <a:endParaRPr lang="en-US" sz="2400" b="1" i="1" dirty="0" smtClean="0"/>
          </a:p>
          <a:p>
            <a:pPr marL="60325" indent="-60325" algn="just">
              <a:buNone/>
            </a:pPr>
            <a:r>
              <a:rPr lang="en-US" sz="2400" i="1" dirty="0" smtClean="0"/>
              <a:t> Also, the number of internal vertices is </a:t>
            </a:r>
            <a:r>
              <a:rPr lang="en-US" sz="2400" b="1" i="1" dirty="0" smtClean="0"/>
              <a:t>133 − 100 = 33</a:t>
            </a:r>
            <a:r>
              <a:rPr lang="en-US" sz="2400" i="1" dirty="0" smtClean="0"/>
              <a:t>, </a:t>
            </a:r>
            <a:endParaRPr lang="en-US" sz="2400" i="1" dirty="0" smtClean="0"/>
          </a:p>
          <a:p>
            <a:pPr marL="60325" indent="-60325" algn="just">
              <a:buNone/>
            </a:pPr>
            <a:r>
              <a:rPr lang="en-US" sz="2400" dirty="0" smtClean="0"/>
              <a:t>so </a:t>
            </a:r>
            <a:r>
              <a:rPr lang="en-US" sz="2400" b="1" dirty="0" smtClean="0"/>
              <a:t>33</a:t>
            </a:r>
            <a:r>
              <a:rPr lang="en-US" sz="2400" dirty="0" smtClean="0"/>
              <a:t> people sent out the letter.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Trees</a:t>
            </a:r>
            <a:br>
              <a:rPr lang="en-US" dirty="0" smtClean="0">
                <a:solidFill>
                  <a:srgbClr val="FF0000"/>
                </a:solidFill>
              </a:rPr>
            </a:br>
            <a:r>
              <a:rPr lang="en-US" dirty="0" smtClean="0">
                <a:solidFill>
                  <a:srgbClr val="FF0000"/>
                </a:solidFill>
              </a:rPr>
              <a:t>Binary tree</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binary tree</a:t>
            </a:r>
            <a:r>
              <a:rPr lang="en-US" dirty="0" smtClean="0"/>
              <a:t> is a tree where all nodes have at most two children.</a:t>
            </a:r>
            <a:endParaRPr lang="en-US" dirty="0" smtClean="0"/>
          </a:p>
          <a:p>
            <a:endParaRPr lang="en-US" dirty="0"/>
          </a:p>
        </p:txBody>
      </p:sp>
      <p:grpSp>
        <p:nvGrpSpPr>
          <p:cNvPr id="4" name="Group 4"/>
          <p:cNvGrpSpPr/>
          <p:nvPr/>
        </p:nvGrpSpPr>
        <p:grpSpPr bwMode="auto">
          <a:xfrm>
            <a:off x="812800" y="3886200"/>
            <a:ext cx="2921000" cy="2133600"/>
            <a:chOff x="384" y="3264"/>
            <a:chExt cx="1536" cy="1056"/>
          </a:xfrm>
        </p:grpSpPr>
        <p:sp>
          <p:nvSpPr>
            <p:cNvPr id="5" name="Oval 5"/>
            <p:cNvSpPr>
              <a:spLocks noChangeAspect="1" noChangeArrowheads="1"/>
            </p:cNvSpPr>
            <p:nvPr/>
          </p:nvSpPr>
          <p:spPr bwMode="auto">
            <a:xfrm>
              <a:off x="1680" y="4080"/>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7</a:t>
              </a:r>
              <a:endParaRPr lang="en-US">
                <a:latin typeface="Times New Roman" panose="02020603050405020304" charset="0"/>
              </a:endParaRPr>
            </a:p>
          </p:txBody>
        </p:sp>
        <p:sp>
          <p:nvSpPr>
            <p:cNvPr id="6" name="Oval 6"/>
            <p:cNvSpPr>
              <a:spLocks noChangeAspect="1" noChangeArrowheads="1"/>
            </p:cNvSpPr>
            <p:nvPr/>
          </p:nvSpPr>
          <p:spPr bwMode="auto">
            <a:xfrm>
              <a:off x="1296" y="4080"/>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6</a:t>
              </a:r>
              <a:endParaRPr lang="en-US">
                <a:latin typeface="Times New Roman" panose="02020603050405020304" charset="0"/>
              </a:endParaRPr>
            </a:p>
          </p:txBody>
        </p:sp>
        <p:sp>
          <p:nvSpPr>
            <p:cNvPr id="7" name="Oval 7"/>
            <p:cNvSpPr>
              <a:spLocks noChangeAspect="1" noChangeArrowheads="1"/>
            </p:cNvSpPr>
            <p:nvPr/>
          </p:nvSpPr>
          <p:spPr bwMode="auto">
            <a:xfrm>
              <a:off x="1440" y="3648"/>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3</a:t>
              </a:r>
              <a:endParaRPr lang="en-US">
                <a:latin typeface="Times New Roman" panose="02020603050405020304" charset="0"/>
              </a:endParaRPr>
            </a:p>
          </p:txBody>
        </p:sp>
        <p:sp>
          <p:nvSpPr>
            <p:cNvPr id="8" name="Oval 8"/>
            <p:cNvSpPr>
              <a:spLocks noChangeAspect="1" noChangeArrowheads="1"/>
            </p:cNvSpPr>
            <p:nvPr/>
          </p:nvSpPr>
          <p:spPr bwMode="auto">
            <a:xfrm>
              <a:off x="576" y="3648"/>
              <a:ext cx="240" cy="240"/>
            </a:xfrm>
            <a:prstGeom prst="ellipse">
              <a:avLst/>
            </a:prstGeom>
            <a:noFill/>
            <a:ln w="38100">
              <a:solidFill>
                <a:schemeClr val="tx1"/>
              </a:solidFill>
              <a:round/>
            </a:ln>
            <a:effectLst/>
          </p:spPr>
          <p:txBody>
            <a:bodyPr wrap="none" anchor="ctr"/>
            <a:lstStyle/>
            <a:p>
              <a:pPr algn="ctr" eaLnBrk="0" hangingPunct="0"/>
              <a:r>
                <a:rPr lang="en-US" dirty="0">
                  <a:latin typeface="Times New Roman" panose="02020603050405020304" charset="0"/>
                </a:rPr>
                <a:t>2</a:t>
              </a:r>
              <a:endParaRPr lang="en-US" dirty="0">
                <a:latin typeface="Times New Roman" panose="02020603050405020304" charset="0"/>
              </a:endParaRPr>
            </a:p>
          </p:txBody>
        </p:sp>
        <p:sp>
          <p:nvSpPr>
            <p:cNvPr id="9" name="Oval 9"/>
            <p:cNvSpPr>
              <a:spLocks noChangeAspect="1" noChangeArrowheads="1"/>
            </p:cNvSpPr>
            <p:nvPr/>
          </p:nvSpPr>
          <p:spPr bwMode="auto">
            <a:xfrm>
              <a:off x="1008" y="326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1</a:t>
              </a:r>
              <a:endParaRPr lang="en-US">
                <a:latin typeface="Times New Roman" panose="02020603050405020304" charset="0"/>
              </a:endParaRPr>
            </a:p>
          </p:txBody>
        </p:sp>
        <p:cxnSp>
          <p:nvCxnSpPr>
            <p:cNvPr id="10" name="AutoShape 10"/>
            <p:cNvCxnSpPr>
              <a:cxnSpLocks noChangeShapeType="1"/>
              <a:stCxn id="9" idx="3"/>
              <a:endCxn id="8" idx="0"/>
            </p:cNvCxnSpPr>
            <p:nvPr/>
          </p:nvCxnSpPr>
          <p:spPr bwMode="auto">
            <a:xfrm flipH="1">
              <a:off x="696" y="3481"/>
              <a:ext cx="347" cy="155"/>
            </a:xfrm>
            <a:prstGeom prst="straightConnector1">
              <a:avLst/>
            </a:prstGeom>
            <a:noFill/>
            <a:ln w="9525">
              <a:solidFill>
                <a:schemeClr val="tx1"/>
              </a:solidFill>
              <a:round/>
              <a:tailEnd type="triangle" w="med" len="med"/>
            </a:ln>
            <a:effectLst/>
          </p:spPr>
        </p:cxnSp>
        <p:cxnSp>
          <p:nvCxnSpPr>
            <p:cNvPr id="11" name="AutoShape 11"/>
            <p:cNvCxnSpPr>
              <a:cxnSpLocks noChangeShapeType="1"/>
              <a:stCxn id="9" idx="5"/>
              <a:endCxn id="7" idx="0"/>
            </p:cNvCxnSpPr>
            <p:nvPr/>
          </p:nvCxnSpPr>
          <p:spPr bwMode="auto">
            <a:xfrm>
              <a:off x="1213" y="3481"/>
              <a:ext cx="347" cy="155"/>
            </a:xfrm>
            <a:prstGeom prst="straightConnector1">
              <a:avLst/>
            </a:prstGeom>
            <a:noFill/>
            <a:ln w="9525">
              <a:solidFill>
                <a:schemeClr val="tx1"/>
              </a:solidFill>
              <a:round/>
              <a:tailEnd type="triangle" w="med" len="med"/>
            </a:ln>
            <a:effectLst/>
          </p:spPr>
        </p:cxnSp>
        <p:cxnSp>
          <p:nvCxnSpPr>
            <p:cNvPr id="12" name="AutoShape 12"/>
            <p:cNvCxnSpPr>
              <a:cxnSpLocks noChangeShapeType="1"/>
              <a:stCxn id="7" idx="3"/>
              <a:endCxn id="6" idx="0"/>
            </p:cNvCxnSpPr>
            <p:nvPr/>
          </p:nvCxnSpPr>
          <p:spPr bwMode="auto">
            <a:xfrm flipH="1">
              <a:off x="1416" y="3865"/>
              <a:ext cx="59" cy="203"/>
            </a:xfrm>
            <a:prstGeom prst="straightConnector1">
              <a:avLst/>
            </a:prstGeom>
            <a:noFill/>
            <a:ln w="9525">
              <a:solidFill>
                <a:schemeClr val="tx1"/>
              </a:solidFill>
              <a:round/>
              <a:tailEnd type="triangle" w="med" len="med"/>
            </a:ln>
            <a:effectLst/>
          </p:spPr>
        </p:cxnSp>
        <p:cxnSp>
          <p:nvCxnSpPr>
            <p:cNvPr id="13" name="AutoShape 13"/>
            <p:cNvCxnSpPr>
              <a:cxnSpLocks noChangeShapeType="1"/>
              <a:stCxn id="7" idx="5"/>
              <a:endCxn id="5" idx="0"/>
            </p:cNvCxnSpPr>
            <p:nvPr/>
          </p:nvCxnSpPr>
          <p:spPr bwMode="auto">
            <a:xfrm>
              <a:off x="1645" y="3865"/>
              <a:ext cx="155" cy="203"/>
            </a:xfrm>
            <a:prstGeom prst="straightConnector1">
              <a:avLst/>
            </a:prstGeom>
            <a:noFill/>
            <a:ln w="9525">
              <a:solidFill>
                <a:schemeClr val="tx1"/>
              </a:solidFill>
              <a:round/>
              <a:tailEnd type="triangle" w="med" len="med"/>
            </a:ln>
            <a:effectLst/>
          </p:spPr>
        </p:cxnSp>
        <p:sp>
          <p:nvSpPr>
            <p:cNvPr id="14" name="Oval 14"/>
            <p:cNvSpPr>
              <a:spLocks noChangeAspect="1" noChangeArrowheads="1"/>
            </p:cNvSpPr>
            <p:nvPr/>
          </p:nvSpPr>
          <p:spPr bwMode="auto">
            <a:xfrm>
              <a:off x="864" y="4080"/>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5</a:t>
              </a:r>
              <a:endParaRPr lang="en-US">
                <a:latin typeface="Times New Roman" panose="02020603050405020304" charset="0"/>
              </a:endParaRPr>
            </a:p>
          </p:txBody>
        </p:sp>
        <p:sp>
          <p:nvSpPr>
            <p:cNvPr id="15" name="Oval 15"/>
            <p:cNvSpPr>
              <a:spLocks noChangeAspect="1" noChangeArrowheads="1"/>
            </p:cNvSpPr>
            <p:nvPr/>
          </p:nvSpPr>
          <p:spPr bwMode="auto">
            <a:xfrm>
              <a:off x="384" y="4080"/>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4</a:t>
              </a:r>
              <a:endParaRPr lang="en-US">
                <a:latin typeface="Times New Roman" panose="02020603050405020304" charset="0"/>
              </a:endParaRPr>
            </a:p>
          </p:txBody>
        </p:sp>
        <p:cxnSp>
          <p:nvCxnSpPr>
            <p:cNvPr id="16" name="AutoShape 16"/>
            <p:cNvCxnSpPr>
              <a:cxnSpLocks noChangeShapeType="1"/>
              <a:stCxn id="8" idx="3"/>
              <a:endCxn id="15" idx="0"/>
            </p:cNvCxnSpPr>
            <p:nvPr/>
          </p:nvCxnSpPr>
          <p:spPr bwMode="auto">
            <a:xfrm flipH="1">
              <a:off x="504" y="3865"/>
              <a:ext cx="107" cy="203"/>
            </a:xfrm>
            <a:prstGeom prst="straightConnector1">
              <a:avLst/>
            </a:prstGeom>
            <a:noFill/>
            <a:ln w="9525">
              <a:solidFill>
                <a:schemeClr val="tx1"/>
              </a:solidFill>
              <a:round/>
              <a:tailEnd type="triangle" w="med" len="med"/>
            </a:ln>
            <a:effectLst/>
          </p:spPr>
        </p:cxnSp>
        <p:cxnSp>
          <p:nvCxnSpPr>
            <p:cNvPr id="17" name="AutoShape 17"/>
            <p:cNvCxnSpPr>
              <a:cxnSpLocks noChangeShapeType="1"/>
              <a:stCxn id="8" idx="5"/>
              <a:endCxn id="14" idx="1"/>
            </p:cNvCxnSpPr>
            <p:nvPr/>
          </p:nvCxnSpPr>
          <p:spPr bwMode="auto">
            <a:xfrm>
              <a:off x="781" y="3865"/>
              <a:ext cx="118" cy="238"/>
            </a:xfrm>
            <a:prstGeom prst="straightConnector1">
              <a:avLst/>
            </a:prstGeom>
            <a:noFill/>
            <a:ln w="9525">
              <a:solidFill>
                <a:schemeClr val="tx1"/>
              </a:solidFill>
              <a:round/>
              <a:tailEnd type="triangle" w="med" len="med"/>
            </a:ln>
            <a:effectLst/>
          </p:spPr>
        </p:cxnSp>
      </p:grpSp>
      <p:grpSp>
        <p:nvGrpSpPr>
          <p:cNvPr id="18" name="Group 18"/>
          <p:cNvGrpSpPr/>
          <p:nvPr/>
        </p:nvGrpSpPr>
        <p:grpSpPr bwMode="auto">
          <a:xfrm>
            <a:off x="5334000" y="3124200"/>
            <a:ext cx="2692400" cy="3162300"/>
            <a:chOff x="2160" y="2880"/>
            <a:chExt cx="1632" cy="2400"/>
          </a:xfrm>
        </p:grpSpPr>
        <p:sp>
          <p:nvSpPr>
            <p:cNvPr id="19" name="Oval 19"/>
            <p:cNvSpPr>
              <a:spLocks noChangeAspect="1" noChangeArrowheads="1"/>
            </p:cNvSpPr>
            <p:nvPr/>
          </p:nvSpPr>
          <p:spPr bwMode="auto">
            <a:xfrm>
              <a:off x="2640" y="3552"/>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3</a:t>
              </a:r>
              <a:endParaRPr lang="en-US">
                <a:latin typeface="Times New Roman" panose="02020603050405020304" charset="0"/>
              </a:endParaRPr>
            </a:p>
          </p:txBody>
        </p:sp>
        <p:sp>
          <p:nvSpPr>
            <p:cNvPr id="20" name="Oval 20"/>
            <p:cNvSpPr>
              <a:spLocks noChangeAspect="1" noChangeArrowheads="1"/>
            </p:cNvSpPr>
            <p:nvPr/>
          </p:nvSpPr>
          <p:spPr bwMode="auto">
            <a:xfrm>
              <a:off x="2880" y="3936"/>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4</a:t>
              </a:r>
              <a:endParaRPr lang="en-US">
                <a:latin typeface="Times New Roman" panose="02020603050405020304" charset="0"/>
              </a:endParaRPr>
            </a:p>
          </p:txBody>
        </p:sp>
        <p:sp>
          <p:nvSpPr>
            <p:cNvPr id="21" name="Oval 21"/>
            <p:cNvSpPr>
              <a:spLocks noChangeAspect="1" noChangeArrowheads="1"/>
            </p:cNvSpPr>
            <p:nvPr/>
          </p:nvSpPr>
          <p:spPr bwMode="auto">
            <a:xfrm>
              <a:off x="2400" y="3216"/>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2</a:t>
              </a:r>
              <a:endParaRPr lang="en-US">
                <a:latin typeface="Times New Roman" panose="02020603050405020304" charset="0"/>
              </a:endParaRPr>
            </a:p>
          </p:txBody>
        </p:sp>
        <p:sp>
          <p:nvSpPr>
            <p:cNvPr id="22" name="Oval 22"/>
            <p:cNvSpPr>
              <a:spLocks noChangeAspect="1" noChangeArrowheads="1"/>
            </p:cNvSpPr>
            <p:nvPr/>
          </p:nvSpPr>
          <p:spPr bwMode="auto">
            <a:xfrm>
              <a:off x="3552" y="5040"/>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7</a:t>
              </a:r>
              <a:endParaRPr lang="en-US">
                <a:latin typeface="Times New Roman" panose="02020603050405020304" charset="0"/>
              </a:endParaRPr>
            </a:p>
          </p:txBody>
        </p:sp>
        <p:sp>
          <p:nvSpPr>
            <p:cNvPr id="23" name="Oval 23"/>
            <p:cNvSpPr>
              <a:spLocks noChangeAspect="1" noChangeArrowheads="1"/>
            </p:cNvSpPr>
            <p:nvPr/>
          </p:nvSpPr>
          <p:spPr bwMode="auto">
            <a:xfrm>
              <a:off x="2160" y="2880"/>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1</a:t>
              </a:r>
              <a:endParaRPr lang="en-US">
                <a:latin typeface="Times New Roman" panose="02020603050405020304" charset="0"/>
              </a:endParaRPr>
            </a:p>
          </p:txBody>
        </p:sp>
        <p:cxnSp>
          <p:nvCxnSpPr>
            <p:cNvPr id="24" name="AutoShape 24"/>
            <p:cNvCxnSpPr>
              <a:cxnSpLocks noChangeShapeType="1"/>
              <a:stCxn id="29" idx="5"/>
              <a:endCxn id="22" idx="1"/>
            </p:cNvCxnSpPr>
            <p:nvPr/>
          </p:nvCxnSpPr>
          <p:spPr bwMode="auto">
            <a:xfrm>
              <a:off x="3517" y="4921"/>
              <a:ext cx="70" cy="142"/>
            </a:xfrm>
            <a:prstGeom prst="straightConnector1">
              <a:avLst/>
            </a:prstGeom>
            <a:noFill/>
            <a:ln w="9525">
              <a:solidFill>
                <a:schemeClr val="tx1"/>
              </a:solidFill>
              <a:round/>
              <a:tailEnd type="triangle" w="med" len="med"/>
            </a:ln>
            <a:effectLst/>
          </p:spPr>
        </p:cxnSp>
        <p:cxnSp>
          <p:nvCxnSpPr>
            <p:cNvPr id="25" name="AutoShape 25"/>
            <p:cNvCxnSpPr>
              <a:cxnSpLocks noChangeShapeType="1"/>
              <a:stCxn id="23" idx="5"/>
              <a:endCxn id="21" idx="1"/>
            </p:cNvCxnSpPr>
            <p:nvPr/>
          </p:nvCxnSpPr>
          <p:spPr bwMode="auto">
            <a:xfrm>
              <a:off x="2365" y="3097"/>
              <a:ext cx="70" cy="142"/>
            </a:xfrm>
            <a:prstGeom prst="straightConnector1">
              <a:avLst/>
            </a:prstGeom>
            <a:noFill/>
            <a:ln w="9525">
              <a:solidFill>
                <a:schemeClr val="tx1"/>
              </a:solidFill>
              <a:round/>
              <a:tailEnd type="triangle" w="med" len="med"/>
            </a:ln>
            <a:effectLst/>
          </p:spPr>
        </p:cxnSp>
        <p:cxnSp>
          <p:nvCxnSpPr>
            <p:cNvPr id="26" name="AutoShape 26"/>
            <p:cNvCxnSpPr>
              <a:cxnSpLocks noChangeShapeType="1"/>
              <a:stCxn id="19" idx="5"/>
              <a:endCxn id="20" idx="1"/>
            </p:cNvCxnSpPr>
            <p:nvPr/>
          </p:nvCxnSpPr>
          <p:spPr bwMode="auto">
            <a:xfrm>
              <a:off x="2845" y="3769"/>
              <a:ext cx="70" cy="190"/>
            </a:xfrm>
            <a:prstGeom prst="straightConnector1">
              <a:avLst/>
            </a:prstGeom>
            <a:noFill/>
            <a:ln w="9525">
              <a:solidFill>
                <a:schemeClr val="tx1"/>
              </a:solidFill>
              <a:round/>
              <a:tailEnd type="triangle" w="med" len="med"/>
            </a:ln>
            <a:effectLst/>
          </p:spPr>
        </p:cxnSp>
        <p:cxnSp>
          <p:nvCxnSpPr>
            <p:cNvPr id="27" name="AutoShape 27"/>
            <p:cNvCxnSpPr>
              <a:cxnSpLocks noChangeShapeType="1"/>
              <a:stCxn id="21" idx="5"/>
              <a:endCxn id="19" idx="1"/>
            </p:cNvCxnSpPr>
            <p:nvPr/>
          </p:nvCxnSpPr>
          <p:spPr bwMode="auto">
            <a:xfrm>
              <a:off x="2605" y="3433"/>
              <a:ext cx="70" cy="142"/>
            </a:xfrm>
            <a:prstGeom prst="straightConnector1">
              <a:avLst/>
            </a:prstGeom>
            <a:noFill/>
            <a:ln w="9525">
              <a:solidFill>
                <a:schemeClr val="tx1"/>
              </a:solidFill>
              <a:round/>
              <a:tailEnd type="triangle" w="med" len="med"/>
            </a:ln>
            <a:effectLst/>
          </p:spPr>
        </p:cxnSp>
        <p:sp>
          <p:nvSpPr>
            <p:cNvPr id="28" name="Oval 28"/>
            <p:cNvSpPr>
              <a:spLocks noChangeAspect="1" noChangeArrowheads="1"/>
            </p:cNvSpPr>
            <p:nvPr/>
          </p:nvSpPr>
          <p:spPr bwMode="auto">
            <a:xfrm>
              <a:off x="3120" y="4320"/>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5</a:t>
              </a:r>
              <a:endParaRPr lang="en-US">
                <a:latin typeface="Times New Roman" panose="02020603050405020304" charset="0"/>
              </a:endParaRPr>
            </a:p>
          </p:txBody>
        </p:sp>
        <p:sp>
          <p:nvSpPr>
            <p:cNvPr id="29" name="Oval 29"/>
            <p:cNvSpPr>
              <a:spLocks noChangeAspect="1" noChangeArrowheads="1"/>
            </p:cNvSpPr>
            <p:nvPr/>
          </p:nvSpPr>
          <p:spPr bwMode="auto">
            <a:xfrm>
              <a:off x="3312" y="4704"/>
              <a:ext cx="240" cy="240"/>
            </a:xfrm>
            <a:prstGeom prst="ellipse">
              <a:avLst/>
            </a:prstGeom>
            <a:noFill/>
            <a:ln w="38100">
              <a:solidFill>
                <a:schemeClr val="tx1"/>
              </a:solidFill>
              <a:round/>
            </a:ln>
            <a:effectLst/>
          </p:spPr>
          <p:txBody>
            <a:bodyPr wrap="none" anchor="ctr"/>
            <a:lstStyle/>
            <a:p>
              <a:pPr algn="ctr" eaLnBrk="0" hangingPunct="0"/>
              <a:r>
                <a:rPr lang="en-US">
                  <a:latin typeface="Times New Roman" panose="02020603050405020304" charset="0"/>
                </a:rPr>
                <a:t>6</a:t>
              </a:r>
              <a:endParaRPr lang="en-US">
                <a:latin typeface="Times New Roman" panose="02020603050405020304" charset="0"/>
              </a:endParaRPr>
            </a:p>
          </p:txBody>
        </p:sp>
        <p:cxnSp>
          <p:nvCxnSpPr>
            <p:cNvPr id="30" name="AutoShape 30"/>
            <p:cNvCxnSpPr>
              <a:cxnSpLocks noChangeShapeType="1"/>
              <a:stCxn id="28" idx="5"/>
              <a:endCxn id="29" idx="0"/>
            </p:cNvCxnSpPr>
            <p:nvPr/>
          </p:nvCxnSpPr>
          <p:spPr bwMode="auto">
            <a:xfrm>
              <a:off x="3325" y="4537"/>
              <a:ext cx="107" cy="155"/>
            </a:xfrm>
            <a:prstGeom prst="straightConnector1">
              <a:avLst/>
            </a:prstGeom>
            <a:noFill/>
            <a:ln w="9525">
              <a:solidFill>
                <a:schemeClr val="tx1"/>
              </a:solidFill>
              <a:round/>
              <a:tailEnd type="triangle" w="med" len="med"/>
            </a:ln>
            <a:effectLst/>
          </p:spPr>
        </p:cxnSp>
        <p:cxnSp>
          <p:nvCxnSpPr>
            <p:cNvPr id="31" name="AutoShape 31"/>
            <p:cNvCxnSpPr>
              <a:cxnSpLocks noChangeShapeType="1"/>
              <a:stCxn id="20" idx="5"/>
              <a:endCxn id="28" idx="1"/>
            </p:cNvCxnSpPr>
            <p:nvPr/>
          </p:nvCxnSpPr>
          <p:spPr bwMode="auto">
            <a:xfrm>
              <a:off x="3085" y="4153"/>
              <a:ext cx="70" cy="190"/>
            </a:xfrm>
            <a:prstGeom prst="straightConnector1">
              <a:avLst/>
            </a:prstGeom>
            <a:noFill/>
            <a:ln w="9525">
              <a:solidFill>
                <a:schemeClr val="tx1"/>
              </a:solidFill>
              <a:round/>
              <a:tailEnd type="triangle" w="med" len="med"/>
            </a:ln>
            <a:effectLst/>
          </p:spPr>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10768</Words>
  <Application>WPS Presentation</Application>
  <PresentationFormat>On-screen Show (4:3)</PresentationFormat>
  <Paragraphs>3899</Paragraphs>
  <Slides>62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62</vt:i4>
      </vt:variant>
    </vt:vector>
  </HeadingPairs>
  <TitlesOfParts>
    <vt:vector size="73" baseType="lpstr">
      <vt:lpstr>Arial</vt:lpstr>
      <vt:lpstr>SimSun</vt:lpstr>
      <vt:lpstr>Wingdings</vt:lpstr>
      <vt:lpstr>Times New Roman</vt:lpstr>
      <vt:lpstr>Calibri</vt:lpstr>
      <vt:lpstr>Microsoft YaHei</vt:lpstr>
      <vt:lpstr>Arial Unicode MS</vt:lpstr>
      <vt:lpstr>Times New Roman</vt:lpstr>
      <vt:lpstr>Courier New</vt:lpstr>
      <vt:lpstr>Symbol</vt:lpstr>
      <vt:lpstr>Office Theme</vt:lpstr>
      <vt:lpstr>Trees</vt:lpstr>
      <vt:lpstr>PowerPoint 演示文稿</vt:lpstr>
      <vt:lpstr>Some Definitions (components)</vt:lpstr>
      <vt:lpstr>PowerPoint 演示文稿</vt:lpstr>
      <vt:lpstr>PowerPoint 演示文稿</vt:lpstr>
      <vt:lpstr>m-ary Trees</vt:lpstr>
      <vt:lpstr>Properties of Trees</vt:lpstr>
      <vt:lpstr>PowerPoint 演示文稿</vt:lpstr>
      <vt:lpstr>Applications of Trees Binary tree</vt:lpstr>
      <vt:lpstr>Which of the following are Binary Search trees</vt:lpstr>
      <vt:lpstr>Adding as element to BST(Binary Search Tree)</vt:lpstr>
      <vt:lpstr>findMin, findMax</vt:lpstr>
      <vt:lpstr>Removing elements  from a binary search tree</vt:lpstr>
      <vt:lpstr>PowerPoint 演示文稿</vt:lpstr>
      <vt:lpstr>PowerPoint 演示文稿</vt:lpstr>
      <vt:lpstr>PowerPoint 演示文稿</vt:lpstr>
      <vt:lpstr>PowerPoint 演示文稿</vt:lpstr>
      <vt:lpstr>PowerPoint 演示文稿</vt:lpstr>
      <vt:lpstr>PowerPoint 演示文稿</vt:lpstr>
      <vt:lpstr>Height of BST</vt:lpstr>
      <vt:lpstr>Spanning tree</vt:lpstr>
      <vt:lpstr>PowerPoint 演示文稿</vt:lpstr>
      <vt:lpstr>Minimum Spanning Tree (MST)</vt:lpstr>
      <vt:lpstr>Algorithm Characteristics</vt:lpstr>
      <vt:lpstr>Prim’s Algorithm</vt:lpstr>
      <vt:lpstr>Walk-Through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Breadth first search (BFS)</vt:lpstr>
      <vt:lpstr>Depth first search (DFS)</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Admin</dc:creator>
  <cp:lastModifiedBy>manka</cp:lastModifiedBy>
  <cp:revision>46</cp:revision>
  <dcterms:created xsi:type="dcterms:W3CDTF">2017-10-23T16:32:00Z</dcterms:created>
  <dcterms:modified xsi:type="dcterms:W3CDTF">2023-02-02T01:43:25Z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CEE1A4CC72FB4DB88656333BFF080155</vt:lpwstr>
  </property>
  <property fmtid="{D5CDD505-2E9C-101B-9397-08002B2CF9AE}" pid="3" name="KSOProductBuildVer">
    <vt:lpwstr>1033-11.2.0.11440</vt:lpwstr>
  </property>
</Properties>
</file>