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840" y="-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17A28-37C2-4AC6-A307-38D2335D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AC1C85C-0C56-4F1D-94E4-F985B85A6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1FCF09-1880-4B0E-A898-7D7125A3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64D49E-C5B8-4F40-803B-6F2B8DF3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5FABED-4393-4FB3-876A-32D231FC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3421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567D34-009F-4F7D-8949-A05610A3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B81554-82E1-4956-B52B-6FD67608D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B65B6E-45B7-4B15-BCD7-BE77197C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B88375-38AD-4261-B41F-9DB9E0A9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9A6866-A617-4FD3-AE8B-FD46631A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658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42F3393-6060-4828-809E-72FF12C73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6FFB42-49B8-4101-B54B-61BC9CC13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B55294-74D2-49CC-A1B1-A04D07CC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9EDE0E-05FA-4585-8970-56E81D05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EE36B5-FED4-424D-AE4F-2BB1D027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3882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561B63-9183-42DD-80F7-EB69D527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B23D91-23B5-4DF6-9BDE-4904861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AF7CEE-0CEF-44D9-8DB6-2299BA47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E44077-BEDD-44EF-9D5B-9CB05033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64D4C4-610E-402D-856C-53C0C190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945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CDC6B-03FE-486D-9EEC-58EFEDD4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6BECA3-5F91-4B0F-A252-BF066FA6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713E5-26AD-45A8-B5C6-A2B33621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357F95-E19A-4DA0-90C8-8EC25255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D7D52E-0409-492F-8CE5-9A3CB686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372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0355B8-79A7-415F-83D3-17ED3FFF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63D864-AA29-48D5-A6DA-FEBA9EFE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E37BD30-2513-46A5-AF2A-5B9BC82A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33C697-C7E5-4B64-9C75-839AAF58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AC2B03-0A40-419E-BBC8-39FB00F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05D4D4-DCE1-4B40-9541-7CEA0AF3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645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2144B-999F-4B3E-B8DC-56BC3DA2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2AEA2D-E846-427B-97C3-309F9526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19DB1D-7FE2-479E-B675-DBB44F76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E2B4E3-8060-4519-AE86-462FB24B5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6895EDD-EE00-4CDE-9400-55572E87D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05F5CA5-E06B-432E-AD64-1C3563AC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C46B5BB-06BA-4150-9E2A-A322CA98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136E8E-DF31-4B42-B6D2-EC80AF83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73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2F8758-AC94-46D2-AF37-817469F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EC1E040-1E03-4080-9B50-D7CB2555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6FA736-2E89-49F4-B540-7908EE2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EAFD18-58CA-411A-9772-EEB64AB8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8461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AE7818D-9E5B-4EC7-B03D-B389B428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5FFCA42-7EAF-47ED-8483-8E8DB958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8C2997-61A0-4993-9BCE-361D5091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5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81896-0304-487F-B26A-5191E5C9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11D2B7-3B8E-4980-B2E0-D9B974C9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968781-0DFC-4F3C-AC13-E4E2268F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7A18B0-B8EE-4D39-B380-90219860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C08FFAA-EEEB-47C1-90F6-3811A06B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52221D-B76D-42F8-AB18-4BE3172C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968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EC0CDB-0D45-456F-B21F-AD4C8DCB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3E92E-A0BD-4549-9314-432B7763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5FA51F3-9ECA-4DD5-8040-B462CD19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3EB91D-45B4-44FF-BCC1-B49F5217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D0F0E25-57FC-4321-BCA2-5C83FD50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388AB9-5DFF-49CE-A0F6-F7FB2D94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673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9B16903-19C2-4806-BB4C-775D2D82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9CBAD8-9CEF-46ED-B4E1-F9E97835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2525FC-FA35-407C-BC3A-C44D03B31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8D81-BC18-45A8-821D-C0D3280268ED}" type="datetimeFigureOut">
              <a:rPr lang="en-GB" smtClean="0"/>
              <a:pPr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737BE7-04E5-4A3B-821B-2DD64A4DA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0AE487-1E68-449E-A192-CA37A2BA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0B7F-3E3D-469D-B0A3-E4E57F45A92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03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DCFCF8-E320-4168-9CFE-585438D0F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Algebraic Systems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3D97251-A948-4CBE-9116-287E1C83B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367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B0932B-0C6E-4873-B6A9-9FC19B9D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Groupoid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5E97B7E-E984-41F1-A517-D310AB8D5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GB" sz="2400" b="1" dirty="0" smtClean="0"/>
                  <a:t>Definition: </a:t>
                </a:r>
                <a:r>
                  <a:rPr lang="en-GB" sz="2400" dirty="0"/>
                  <a:t>A groupoid is an algebraic structure consisting of non-empty set A and a binary operation *, such that A is closed under *.</a:t>
                </a:r>
              </a:p>
              <a:p>
                <a:pPr algn="just"/>
                <a:endParaRPr lang="en-GB" sz="2400" b="1" dirty="0"/>
              </a:p>
              <a:p>
                <a:pPr algn="just"/>
                <a:r>
                  <a:rPr lang="en-GB" sz="2400" b="1" dirty="0"/>
                  <a:t>Example: </a:t>
                </a:r>
                <a:r>
                  <a:rPr lang="en-GB" sz="2400" dirty="0"/>
                  <a:t>The set of real numbers is closed under addition, therefore (R, +) is a groupoid.</a:t>
                </a:r>
              </a:p>
              <a:p>
                <a:pPr algn="just"/>
                <a:r>
                  <a:rPr lang="en-GB" sz="2400" b="1" dirty="0"/>
                  <a:t>Example 2: </a:t>
                </a:r>
                <a:r>
                  <a:rPr lang="en-GB" sz="2400" dirty="0"/>
                  <a:t>If E denotes the set of even numbers then E is closed under addition. and (E, +) is a groupoid.</a:t>
                </a:r>
              </a:p>
              <a:p>
                <a:pPr algn="just"/>
                <a:r>
                  <a:rPr lang="en-GB" sz="2400" b="1" dirty="0"/>
                  <a:t>Example 3: </a:t>
                </a:r>
                <a:r>
                  <a:rPr lang="en-GB" sz="2400" dirty="0"/>
                  <a:t>Let Z</a:t>
                </a:r>
                <a:r>
                  <a:rPr lang="en-GB" sz="2400" baseline="30000" dirty="0"/>
                  <a:t>+</a:t>
                </a:r>
                <a:r>
                  <a:rPr lang="en-GB" sz="2400" dirty="0"/>
                  <a:t> denotes the set of positive integers and * be a binary  operation on Z</a:t>
                </a:r>
                <a:r>
                  <a:rPr lang="en-GB" sz="2400" baseline="30000" dirty="0"/>
                  <a:t>+</a:t>
                </a:r>
                <a:r>
                  <a:rPr lang="en-GB" sz="2400" dirty="0"/>
                  <a:t> defined as </a:t>
                </a:r>
              </a:p>
              <a:p>
                <a:pPr marL="457200" lvl="1" indent="0" algn="just">
                  <a:buNone/>
                </a:pPr>
                <a:r>
                  <a:rPr lang="en-GB" dirty="0"/>
                  <a:t>		a * b = 3a + 4b </a:t>
                </a:r>
                <a:r>
                  <a:rPr lang="en-GB" dirty="0" smtClean="0"/>
                  <a:t>∀a</a:t>
                </a:r>
                <a:r>
                  <a:rPr lang="en-GB" dirty="0"/>
                  <a:t>, b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  <a:p>
                <a:pPr marL="914400" lvl="2" indent="0" algn="just">
                  <a:buNone/>
                </a:pPr>
                <a:r>
                  <a:rPr lang="en-GB" sz="2400" dirty="0"/>
                  <a:t>Clearly </a:t>
                </a:r>
                <a:r>
                  <a:rPr lang="en-GB" sz="2400" dirty="0" smtClean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GB" sz="2400" dirty="0"/>
                  <a:t>, *) is a groupoid</a:t>
                </a:r>
              </a:p>
              <a:p>
                <a:pPr algn="just"/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5E97B7E-E984-41F1-A517-D310AB8D5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 r="-1565" b="-135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892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2E8062-68DA-4A32-8288-C74D3C60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Semi-Group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0BADF3-A787-4EFF-84F4-C5313D2F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7" y="1825625"/>
            <a:ext cx="11248372" cy="4351338"/>
          </a:xfrm>
        </p:spPr>
        <p:txBody>
          <a:bodyPr>
            <a:noAutofit/>
          </a:bodyPr>
          <a:lstStyle/>
          <a:p>
            <a:r>
              <a:rPr lang="en-GB" sz="2400" b="1" dirty="0"/>
              <a:t>Definition: </a:t>
            </a:r>
            <a:r>
              <a:rPr lang="en-GB" sz="2400" dirty="0"/>
              <a:t>Let S be a non-empty set and * be a binary operation on S. The algebra (S,*) is called a semi-group if the operation * is associative. </a:t>
            </a:r>
          </a:p>
          <a:p>
            <a:pPr lvl="2"/>
            <a:r>
              <a:rPr lang="en-GB" sz="2400" dirty="0"/>
              <a:t>In other words, the groupoid is a semi-group </a:t>
            </a:r>
          </a:p>
          <a:p>
            <a:pPr marL="0" indent="0">
              <a:buNone/>
            </a:pPr>
            <a:r>
              <a:rPr lang="en-GB" sz="2400" dirty="0"/>
              <a:t>		if (a * b) * c = a * (b * c) for all a, b, c ∈ S </a:t>
            </a:r>
          </a:p>
          <a:p>
            <a:r>
              <a:rPr lang="en-GB" sz="3200" dirty="0"/>
              <a:t>Thus, a semi-group requires the following:</a:t>
            </a:r>
          </a:p>
          <a:p>
            <a:pPr marL="0" indent="0">
              <a:buNone/>
            </a:pPr>
            <a:r>
              <a:rPr lang="en-GB" sz="2400" dirty="0"/>
              <a:t>	(</a:t>
            </a:r>
            <a:r>
              <a:rPr lang="en-GB" sz="2400" dirty="0" err="1"/>
              <a:t>i</a:t>
            </a:r>
            <a:r>
              <a:rPr lang="en-GB" sz="2400" dirty="0"/>
              <a:t>) A set S.</a:t>
            </a:r>
          </a:p>
          <a:p>
            <a:pPr marL="0" indent="0">
              <a:buNone/>
            </a:pPr>
            <a:r>
              <a:rPr lang="en-GB" sz="2400" dirty="0"/>
              <a:t>	(ii) A binary operation * defined on the elements of S.</a:t>
            </a:r>
          </a:p>
          <a:p>
            <a:pPr marL="0" indent="0">
              <a:buNone/>
            </a:pPr>
            <a:r>
              <a:rPr lang="en-GB" sz="2400" dirty="0"/>
              <a:t>	(iii) Closure, a * b whenever a, b ∈ S</a:t>
            </a:r>
          </a:p>
          <a:p>
            <a:pPr marL="0" indent="0">
              <a:buNone/>
            </a:pPr>
            <a:r>
              <a:rPr lang="en-GB" sz="2400" dirty="0"/>
              <a:t>	(iv) Associativity (a * b) * c = a * (b * c) for all a, b, c ∈ S </a:t>
            </a:r>
          </a:p>
          <a:p>
            <a:r>
              <a:rPr lang="en-GB" sz="2400" dirty="0"/>
              <a:t> </a:t>
            </a:r>
            <a:r>
              <a:rPr lang="en-GB" b="1" dirty="0"/>
              <a:t>Example 1:</a:t>
            </a:r>
            <a:r>
              <a:rPr lang="en-GB" dirty="0"/>
              <a:t> Let N be the set of natural numbers. Then (N, +) and (N, *) are semi-groups.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1518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F07F1D-E2FF-4939-A6D1-4572AE4D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8476FE-CFEC-45AA-BC7F-085619C13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Example 2</a:t>
            </a:r>
            <a:r>
              <a:rPr lang="en-GB" dirty="0"/>
              <a:t>: X be a non-empty set and P (X) denote the power set of X. Then (P(x), ∪) and (P (x ), ∩ ) are semi-groups.</a:t>
            </a:r>
            <a:endParaRPr lang="en-GB" sz="2400" dirty="0"/>
          </a:p>
          <a:p>
            <a:r>
              <a:rPr lang="en-GB" b="1" dirty="0"/>
              <a:t>Example 3</a:t>
            </a:r>
            <a:r>
              <a:rPr lang="en-GB" dirty="0"/>
              <a:t>: Let Z be the set of integers and </a:t>
            </a:r>
            <a:r>
              <a:rPr lang="en-GB" dirty="0" err="1"/>
              <a:t>Z</a:t>
            </a:r>
            <a:r>
              <a:rPr lang="en-GB" baseline="-25000" dirty="0" err="1"/>
              <a:t>m</a:t>
            </a:r>
            <a:r>
              <a:rPr lang="en-GB" dirty="0"/>
              <a:t> be the set equivalence classes generated by the equivalence relation “congruent modulo M” for any positive integers m. Then +</a:t>
            </a:r>
            <a:r>
              <a:rPr lang="en-GB" baseline="-25000" dirty="0"/>
              <a:t>m</a:t>
            </a:r>
            <a:r>
              <a:rPr lang="en-GB" dirty="0"/>
              <a:t> be defined integers of + on Z as follows: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For any [</a:t>
            </a:r>
            <a:r>
              <a:rPr lang="en-GB" dirty="0" err="1"/>
              <a:t>i</a:t>
            </a:r>
            <a:r>
              <a:rPr lang="en-GB" dirty="0"/>
              <a:t>], [ j] ∈ </a:t>
            </a:r>
            <a:r>
              <a:rPr lang="en-GB" dirty="0" err="1"/>
              <a:t>Z</a:t>
            </a:r>
            <a:r>
              <a:rPr lang="en-GB" baseline="-25000" dirty="0" err="1"/>
              <a:t>m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	[</a:t>
            </a:r>
            <a:r>
              <a:rPr lang="en-GB" dirty="0" err="1"/>
              <a:t>i</a:t>
            </a:r>
            <a:r>
              <a:rPr lang="en-GB" dirty="0"/>
              <a:t>] +</a:t>
            </a:r>
            <a:r>
              <a:rPr lang="en-GB" baseline="-25000" dirty="0"/>
              <a:t>m</a:t>
            </a:r>
            <a:r>
              <a:rPr lang="en-GB" dirty="0"/>
              <a:t> [ j] = [(</a:t>
            </a:r>
            <a:r>
              <a:rPr lang="en-GB" dirty="0" err="1"/>
              <a:t>i</a:t>
            </a:r>
            <a:r>
              <a:rPr lang="en-GB" dirty="0"/>
              <a:t> + j) mod m]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The algebraic system (</a:t>
            </a:r>
            <a:r>
              <a:rPr lang="en-GB" dirty="0" err="1"/>
              <a:t>Z</a:t>
            </a:r>
            <a:r>
              <a:rPr lang="en-GB" baseline="-25000" dirty="0" err="1"/>
              <a:t>m</a:t>
            </a:r>
            <a:r>
              <a:rPr lang="en-GB" dirty="0"/>
              <a:t>, + m) is a semi-group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226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96BA13-C855-48BB-B136-D9246BB3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Homomorphism of Semi-Groups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142E67-1A68-4FE6-B9E9-5F254E41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3" y="1825625"/>
            <a:ext cx="11248373" cy="4351338"/>
          </a:xfrm>
        </p:spPr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Let (S, *) and (T, o) be any two semi-groups. A mapping f: S → T such that for any two elements a, b ∈ S</a:t>
            </a:r>
            <a:endParaRPr lang="en-GB" sz="2600" dirty="0"/>
          </a:p>
          <a:p>
            <a:pPr marL="0" indent="0">
              <a:buNone/>
            </a:pPr>
            <a:r>
              <a:rPr lang="en-GB" dirty="0"/>
              <a:t>	f (a * b) = f (a) o f (b)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is called a semi-group homomorphism.</a:t>
            </a:r>
            <a:endParaRPr lang="en-GB" sz="2400" dirty="0"/>
          </a:p>
          <a:p>
            <a:endParaRPr lang="en-GB" b="1" dirty="0"/>
          </a:p>
          <a:p>
            <a:r>
              <a:rPr lang="en-GB" b="1" dirty="0"/>
              <a:t>Definition</a:t>
            </a:r>
            <a:r>
              <a:rPr lang="en-GB" dirty="0"/>
              <a:t>: A homomorphism of a semi-group into itself is called a semi-group </a:t>
            </a:r>
            <a:r>
              <a:rPr lang="en-GB" b="1" dirty="0"/>
              <a:t>endomorphism</a:t>
            </a:r>
            <a:r>
              <a:rPr lang="en-GB" dirty="0"/>
              <a:t>.</a:t>
            </a:r>
            <a:endParaRPr lang="en-GB" sz="2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3143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3C500-59A4-47DE-AF22-76B34E24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Isomorphism of Semi-Group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B9D6C8-EB0D-4C1D-8CC7-178A5208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Definition: </a:t>
            </a:r>
            <a:r>
              <a:rPr lang="en-GB" dirty="0"/>
              <a:t>Let (S, *) and (T, 0) be any two semi-groups. A homomorphism f: S → T is called a semi-group isomorphism if f is one-to-one and onto.</a:t>
            </a:r>
            <a:endParaRPr lang="en-GB" sz="2600" dirty="0"/>
          </a:p>
          <a:p>
            <a:pPr algn="just"/>
            <a:r>
              <a:rPr lang="en-GB" dirty="0"/>
              <a:t>If f: S → T is an isomorphism then (S, *) and (T, 0) are said to be isomorphic.</a:t>
            </a:r>
            <a:endParaRPr lang="en-GB" sz="2400" dirty="0"/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Definition</a:t>
            </a:r>
            <a:r>
              <a:rPr lang="en-GB" dirty="0"/>
              <a:t>: An isomorphism of a semi-group onto itself is called a semi-group automorphism.</a:t>
            </a:r>
            <a:endParaRPr lang="en-GB" sz="2600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2152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C03EE8-32AE-4CE4-B21C-920DBE28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Monoid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935CD2-21B4-4E7A-A5C3-D0003931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A semi-group (M, *) with an identity element with respect to the binary operation * is called a monoid. </a:t>
            </a:r>
          </a:p>
          <a:p>
            <a:r>
              <a:rPr lang="en-GB" dirty="0"/>
              <a:t>In other words, an algebraic system (M, *) is called a monoid if: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(</a:t>
            </a:r>
            <a:r>
              <a:rPr lang="en-GB" dirty="0" err="1"/>
              <a:t>i</a:t>
            </a:r>
            <a:r>
              <a:rPr lang="en-GB" dirty="0"/>
              <a:t>) (a * b) * c = a * (b * c)   ∀ a, b, c ∈ M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(ii) There exists an element e ∈ M such that </a:t>
            </a:r>
          </a:p>
          <a:p>
            <a:pPr marL="0" indent="0">
              <a:buNone/>
            </a:pPr>
            <a:r>
              <a:rPr lang="en-GB" dirty="0"/>
              <a:t>		e * a = a * e = a ∀ a ∈ M. (i.e. Identity Element)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GB" sz="2400" dirty="0"/>
          </a:p>
          <a:p>
            <a:r>
              <a:rPr lang="en-GB" b="1" dirty="0"/>
              <a:t>Example 1</a:t>
            </a:r>
            <a:r>
              <a:rPr lang="en-GB" dirty="0"/>
              <a:t>: Let Z be the set of integers (Z, +) is a monoid 0 is the identity element in Z with respect to +.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3218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6E3340-E4EA-45DC-AF0A-CF763950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402B90-5DF4-4913-BCDE-3C138DAC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1825625"/>
            <a:ext cx="10902863" cy="4351338"/>
          </a:xfrm>
        </p:spPr>
        <p:txBody>
          <a:bodyPr>
            <a:normAutofit/>
          </a:bodyPr>
          <a:lstStyle/>
          <a:p>
            <a:r>
              <a:rPr lang="en-GB" sz="2400" b="1" dirty="0"/>
              <a:t>Commutative Monoid</a:t>
            </a:r>
            <a:r>
              <a:rPr lang="en-GB" sz="2400" dirty="0"/>
              <a:t>: Let (M, *) be a monoid. If the operation * is commutative then (M, *) is said to be commutative monoid. </a:t>
            </a:r>
          </a:p>
          <a:p>
            <a:r>
              <a:rPr lang="en-GB" sz="2400" dirty="0"/>
              <a:t>If a</a:t>
            </a:r>
            <a:r>
              <a:rPr lang="en-GB" sz="2400" baseline="30000" dirty="0"/>
              <a:t>i</a:t>
            </a:r>
            <a:r>
              <a:rPr lang="en-GB" sz="2400" dirty="0"/>
              <a:t> </a:t>
            </a:r>
            <a:r>
              <a:rPr lang="en-GB" sz="2400" dirty="0" err="1"/>
              <a:t>a</a:t>
            </a:r>
            <a:r>
              <a:rPr lang="en-GB" sz="2400" baseline="30000" dirty="0" err="1"/>
              <a:t>j</a:t>
            </a:r>
            <a:r>
              <a:rPr lang="en-GB" sz="2400" baseline="30000" dirty="0"/>
              <a:t> </a:t>
            </a:r>
            <a:r>
              <a:rPr lang="en-GB" sz="2400" dirty="0"/>
              <a:t>∈ M  we have </a:t>
            </a:r>
            <a:r>
              <a:rPr lang="en-GB" sz="2400" dirty="0" err="1"/>
              <a:t>a</a:t>
            </a:r>
            <a:r>
              <a:rPr lang="en-GB" sz="2400" baseline="30000" dirty="0" err="1"/>
              <a:t>i+j</a:t>
            </a:r>
            <a:r>
              <a:rPr lang="en-GB" sz="2400" dirty="0"/>
              <a:t> = a</a:t>
            </a:r>
            <a:r>
              <a:rPr lang="en-GB" sz="2400" baseline="30000" dirty="0"/>
              <a:t>i</a:t>
            </a:r>
            <a:r>
              <a:rPr lang="en-GB" sz="2400" dirty="0"/>
              <a:t> * </a:t>
            </a:r>
            <a:r>
              <a:rPr lang="en-GB" sz="2400" dirty="0" err="1"/>
              <a:t>a</a:t>
            </a:r>
            <a:r>
              <a:rPr lang="en-GB" sz="2400" baseline="30000" dirty="0" err="1"/>
              <a:t>j</a:t>
            </a:r>
            <a:r>
              <a:rPr lang="en-GB" sz="2400" dirty="0"/>
              <a:t> = </a:t>
            </a:r>
            <a:r>
              <a:rPr lang="en-GB" sz="2400" dirty="0" err="1"/>
              <a:t>a</a:t>
            </a:r>
            <a:r>
              <a:rPr lang="en-GB" sz="2400" baseline="30000" dirty="0" err="1"/>
              <a:t>j</a:t>
            </a:r>
            <a:r>
              <a:rPr lang="en-GB" sz="2400" dirty="0"/>
              <a:t> * a</a:t>
            </a:r>
            <a:r>
              <a:rPr lang="en-GB" sz="2400" baseline="30000" dirty="0"/>
              <a:t>i</a:t>
            </a:r>
            <a:r>
              <a:rPr lang="en-GB" sz="2400" dirty="0"/>
              <a:t> for all </a:t>
            </a:r>
            <a:r>
              <a:rPr lang="en-GB" sz="2400" dirty="0" err="1"/>
              <a:t>i</a:t>
            </a:r>
            <a:r>
              <a:rPr lang="en-GB" sz="2400" dirty="0"/>
              <a:t>, j ∈ M.</a:t>
            </a:r>
          </a:p>
          <a:p>
            <a:pPr marL="0" indent="0">
              <a:buNone/>
            </a:pPr>
            <a:r>
              <a:rPr lang="en-GB" sz="2400" dirty="0"/>
              <a:t> </a:t>
            </a:r>
          </a:p>
          <a:p>
            <a:r>
              <a:rPr lang="en-GB" sz="2400" b="1" dirty="0"/>
              <a:t>Cyclic Monoid: </a:t>
            </a:r>
            <a:r>
              <a:rPr lang="en-GB" sz="2400" dirty="0"/>
              <a:t>A monoid (M, *) is said to be cyclic if there exists an element a ∈ M. Such that every element of M can be expressed as some power of a. </a:t>
            </a:r>
          </a:p>
          <a:p>
            <a:pPr lvl="2"/>
            <a:r>
              <a:rPr lang="en-GB" sz="2400" dirty="0"/>
              <a:t>If M is a cyclic monoid such that every element is some power of a ∈ M, then a is called the generator of M. </a:t>
            </a:r>
          </a:p>
          <a:p>
            <a:pPr lvl="2"/>
            <a:r>
              <a:rPr lang="en-GB" sz="2400" dirty="0"/>
              <a:t>A cyclic monoid is commutative and may have more than one generator.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62450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28F3E-B8F4-44A3-BE9A-F3BC7FC4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Monoid Homomorphism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DCA66B-4F6D-4372-A12C-BEEC7731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Definition</a:t>
            </a:r>
            <a:r>
              <a:rPr lang="en-GB" dirty="0"/>
              <a:t>: Let (M, *) and (T, 0) be any two monoids </a:t>
            </a:r>
            <a:r>
              <a:rPr lang="en-GB" dirty="0" err="1"/>
              <a:t>e</a:t>
            </a:r>
            <a:r>
              <a:rPr lang="en-GB" baseline="-25000" dirty="0" err="1"/>
              <a:t>m</a:t>
            </a:r>
            <a:r>
              <a:rPr lang="en-GB" dirty="0"/>
              <a:t> and e</a:t>
            </a:r>
            <a:r>
              <a:rPr lang="en-GB" baseline="-25000" dirty="0"/>
              <a:t>t</a:t>
            </a:r>
            <a:r>
              <a:rPr lang="en-GB" dirty="0"/>
              <a:t> denote the identity elements of (M, *) and (T, 0) respectively. A mapping</a:t>
            </a:r>
            <a:endParaRPr lang="en-GB" sz="2600" dirty="0"/>
          </a:p>
          <a:p>
            <a:pPr marL="0" indent="0">
              <a:buNone/>
            </a:pPr>
            <a:r>
              <a:rPr lang="en-GB" dirty="0"/>
              <a:t>		f: M → T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such that for any two elements a , b ∈ M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f (a * b) = f (a) o f (b)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and 	f (</a:t>
            </a:r>
            <a:r>
              <a:rPr lang="en-GB" dirty="0" err="1"/>
              <a:t>e</a:t>
            </a:r>
            <a:r>
              <a:rPr lang="en-GB" baseline="-25000" dirty="0" err="1"/>
              <a:t>m</a:t>
            </a:r>
            <a:r>
              <a:rPr lang="en-GB" dirty="0"/>
              <a:t>) = e</a:t>
            </a:r>
            <a:r>
              <a:rPr lang="en-GB" baseline="-25000" dirty="0"/>
              <a:t>t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is called a monoid homomorphism.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dirty="0"/>
              <a:t>Monoid homomorphism presents the associativity and identity. </a:t>
            </a:r>
            <a:endParaRPr lang="en-GB" sz="2600" dirty="0"/>
          </a:p>
          <a:p>
            <a:r>
              <a:rPr lang="en-GB" dirty="0"/>
              <a:t>It also preserves commutative. </a:t>
            </a:r>
            <a:endParaRPr lang="en-GB" sz="2600" dirty="0"/>
          </a:p>
          <a:p>
            <a:r>
              <a:rPr lang="en-GB" dirty="0"/>
              <a:t>If a ∈ M is invertible and a</a:t>
            </a:r>
            <a:r>
              <a:rPr lang="en-GB" baseline="30000" dirty="0"/>
              <a:t>-1</a:t>
            </a:r>
            <a:r>
              <a:rPr lang="en-GB" dirty="0"/>
              <a:t> ∈ M is the inverse of a in M, then f (a</a:t>
            </a:r>
            <a:r>
              <a:rPr lang="en-GB" baseline="30000" dirty="0"/>
              <a:t>–1</a:t>
            </a:r>
            <a:r>
              <a:rPr lang="en-GB" dirty="0"/>
              <a:t>) is the inverse of f (a), i.e., f (a</a:t>
            </a:r>
            <a:r>
              <a:rPr lang="en-GB" baseline="30000" dirty="0"/>
              <a:t>–1</a:t>
            </a:r>
            <a:r>
              <a:rPr lang="en-GB" dirty="0"/>
              <a:t>) = [f (a)]</a:t>
            </a:r>
            <a:r>
              <a:rPr lang="en-GB" baseline="30000" dirty="0"/>
              <a:t>–1</a:t>
            </a:r>
            <a:r>
              <a:rPr lang="en-GB" dirty="0"/>
              <a:t>.</a:t>
            </a:r>
            <a:r>
              <a:rPr lang="en-GB" b="1" dirty="0"/>
              <a:t> 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0187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ADCD79-FF5C-4C44-9A03-6A7005E2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Groups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1FCD9-A52B-4BC1-96DA-C3B1C59B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Definition:  </a:t>
            </a:r>
            <a:r>
              <a:rPr lang="en-GB" dirty="0"/>
              <a:t>A group is an algebraic structure (G, *) in which the binary operation * on G satisfies the following conditions: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G – 1 for all a, b, c, ∈ G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a * (b * c) = (a * b) * c (</a:t>
            </a:r>
            <a:r>
              <a:rPr lang="en-GB" b="1" dirty="0"/>
              <a:t>associativity</a:t>
            </a:r>
            <a:r>
              <a:rPr lang="en-GB" dirty="0"/>
              <a:t>)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G – 2 there exists an elements e G ∈ such that for any a G ∈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a * e= e * a = a (existence of </a:t>
            </a:r>
            <a:r>
              <a:rPr lang="en-GB" b="1" dirty="0"/>
              <a:t>identity</a:t>
            </a:r>
            <a:r>
              <a:rPr lang="en-GB" dirty="0"/>
              <a:t>)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G –3 for every a ∈ G, there exists an element denoted by a</a:t>
            </a:r>
            <a:r>
              <a:rPr lang="en-GB" baseline="30000" dirty="0"/>
              <a:t>–1</a:t>
            </a:r>
            <a:r>
              <a:rPr lang="en-GB" dirty="0"/>
              <a:t> in G </a:t>
            </a:r>
          </a:p>
          <a:p>
            <a:pPr marL="0" indent="0">
              <a:buNone/>
            </a:pPr>
            <a:r>
              <a:rPr lang="en-GB" dirty="0"/>
              <a:t>	such that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a * a</a:t>
            </a:r>
            <a:r>
              <a:rPr lang="en-GB" baseline="30000" dirty="0"/>
              <a:t>–1</a:t>
            </a:r>
            <a:r>
              <a:rPr lang="en-GB" dirty="0"/>
              <a:t> = a</a:t>
            </a:r>
            <a:r>
              <a:rPr lang="en-GB" baseline="30000" dirty="0"/>
              <a:t>–1</a:t>
            </a:r>
            <a:r>
              <a:rPr lang="en-GB" dirty="0"/>
              <a:t> * a = e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a</a:t>
            </a:r>
            <a:r>
              <a:rPr lang="en-GB" baseline="30000" dirty="0"/>
              <a:t>–1</a:t>
            </a:r>
            <a:r>
              <a:rPr lang="en-GB" dirty="0"/>
              <a:t> is called the </a:t>
            </a:r>
            <a:r>
              <a:rPr lang="en-GB" b="1" dirty="0"/>
              <a:t>inverse</a:t>
            </a:r>
            <a:r>
              <a:rPr lang="en-GB" dirty="0"/>
              <a:t> of a in G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4868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8BAF83-96E4-4939-A0DB-B974333B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C77C4E-235A-4734-A79B-474B57B5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5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b="1" dirty="0"/>
              <a:t>Example 1: </a:t>
            </a:r>
            <a:r>
              <a:rPr lang="en-GB" sz="2400" dirty="0"/>
              <a:t>(Z, +) is a group </a:t>
            </a:r>
          </a:p>
          <a:p>
            <a:pPr lvl="1"/>
            <a:r>
              <a:rPr lang="en-GB" dirty="0"/>
              <a:t>where Z denote the set of integers.</a:t>
            </a:r>
          </a:p>
          <a:p>
            <a:endParaRPr lang="en-GB" sz="2400" b="1" dirty="0"/>
          </a:p>
          <a:p>
            <a:r>
              <a:rPr lang="en-GB" sz="2400" b="1" dirty="0"/>
              <a:t>Example 2: </a:t>
            </a:r>
            <a:r>
              <a:rPr lang="en-GB" sz="2400" dirty="0"/>
              <a:t>(R, +) is a group </a:t>
            </a:r>
          </a:p>
          <a:p>
            <a:pPr lvl="1"/>
            <a:r>
              <a:rPr lang="en-GB" dirty="0"/>
              <a:t>where R denote the set of real numbers.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44143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C4D3C9-F5ED-40A4-BAE5-1F23AEA3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Need to study Algebraic systems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D622F-D616-4A16-A54D-35C46AF5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Algebraic Model : Real Worlds Situation, Mathematical model, connecting mathematical model with real world situation to get real world solution.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745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3B0D7-7AEB-4AAE-965A-071935F6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Abelian Group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3A1A07-3070-496F-B74E-A7A203F0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Let (G, *) be a group. If * is commutative that is</a:t>
            </a:r>
            <a:endParaRPr lang="en-GB" sz="2600" dirty="0"/>
          </a:p>
          <a:p>
            <a:pPr marL="0" indent="0">
              <a:buNone/>
            </a:pPr>
            <a:r>
              <a:rPr lang="en-GB" dirty="0"/>
              <a:t>		a * b = b * a for all a, b ∈ G 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then (G, *) is called an Abelian group.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GB" sz="2400" dirty="0"/>
          </a:p>
          <a:p>
            <a:r>
              <a:rPr lang="en-GB" b="1" dirty="0"/>
              <a:t>Example</a:t>
            </a:r>
            <a:r>
              <a:rPr lang="en-GB" dirty="0"/>
              <a:t>: (Z, +) is an Abelian group</a:t>
            </a:r>
            <a:endParaRPr lang="en-GB" sz="2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73572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843AA-30A9-4A90-A5D9-62C646F9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Finite and Infinite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5AC901-466E-4683-BA51-C5780482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Finite Group</a:t>
            </a:r>
            <a:endParaRPr lang="en-GB" sz="2400" dirty="0"/>
          </a:p>
          <a:p>
            <a:pPr lvl="1" algn="just"/>
            <a:r>
              <a:rPr lang="en-GB" b="1" dirty="0"/>
              <a:t>Definition</a:t>
            </a:r>
            <a:r>
              <a:rPr lang="en-GB" dirty="0"/>
              <a:t>: A group G is said to be a finite group if the set G is a finite set.</a:t>
            </a:r>
            <a:endParaRPr lang="en-GB" sz="2200" dirty="0"/>
          </a:p>
          <a:p>
            <a:pPr lvl="1" algn="just"/>
            <a:r>
              <a:rPr lang="en-GB" b="1" dirty="0"/>
              <a:t>Example</a:t>
            </a:r>
            <a:r>
              <a:rPr lang="en-GB" dirty="0"/>
              <a:t>: G = {–1, 1} is a group with respect to the operation multiplication. Where G is a finite set having 2 elements. Therefore, G is a finite group.</a:t>
            </a:r>
            <a:endParaRPr lang="en-GB" sz="2200" dirty="0"/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Infinite Group</a:t>
            </a:r>
            <a:endParaRPr lang="en-GB" sz="2400" dirty="0"/>
          </a:p>
          <a:p>
            <a:pPr lvl="1" algn="just"/>
            <a:r>
              <a:rPr lang="en-GB" dirty="0"/>
              <a:t>A group G, which is not finite is called an infinite group.</a:t>
            </a:r>
            <a:endParaRPr lang="en-GB" sz="2200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02260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52D24-B48A-49E6-981B-39687D27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Order of a Finite Group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C4EEF0-99B1-4BF9-8ED7-44DB7496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Definition: </a:t>
            </a:r>
            <a:r>
              <a:rPr lang="en-GB" dirty="0"/>
              <a:t>The order of a finite group (G, *) is the number of distinct elements in G. </a:t>
            </a:r>
            <a:endParaRPr lang="en-GB" sz="2600" dirty="0"/>
          </a:p>
          <a:p>
            <a:pPr algn="just"/>
            <a:r>
              <a:rPr lang="en-GB" dirty="0"/>
              <a:t>The order of G is denoted by O(G) or by |G|.</a:t>
            </a:r>
            <a:endParaRPr lang="en-GB" sz="2600" dirty="0"/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Example</a:t>
            </a:r>
            <a:r>
              <a:rPr lang="en-GB" dirty="0"/>
              <a:t>: Let G = {–1, 1} </a:t>
            </a:r>
            <a:endParaRPr lang="en-GB" sz="2600" dirty="0"/>
          </a:p>
          <a:p>
            <a:pPr marL="0" indent="0" algn="just">
              <a:buNone/>
            </a:pPr>
            <a:r>
              <a:rPr lang="en-GB" sz="2600" dirty="0"/>
              <a:t>	</a:t>
            </a:r>
            <a:r>
              <a:rPr lang="en-GB" dirty="0"/>
              <a:t>The set G is a group with respect to the binary operation 	multiplication and O(G) = 2.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3384244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81449E-96B7-426B-B4FE-97967754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D32E483-9A9A-40CB-8A6F-60F778A21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580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Show that the set G = {1, –1, </a:t>
                </a:r>
                <a:r>
                  <a:rPr lang="en-GB" dirty="0" err="1"/>
                  <a:t>i</a:t>
                </a:r>
                <a:r>
                  <a:rPr lang="en-GB" dirty="0"/>
                  <a:t>, –</a:t>
                </a:r>
                <a:r>
                  <a:rPr lang="en-GB" dirty="0" err="1"/>
                  <a:t>i</a:t>
                </a:r>
                <a:r>
                  <a:rPr lang="en-GB" dirty="0"/>
                  <a:t>} where </a:t>
                </a:r>
                <a:r>
                  <a:rPr lang="en-GB" dirty="0" err="1"/>
                  <a:t>i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/>
                          </a:rPr>
                          <m:t>−</m:t>
                        </m:r>
                        <m:r>
                          <a:rPr lang="en-GB">
                            <a:latin typeface="Cambria Math"/>
                          </a:rPr>
                          <m:t>1</m:t>
                        </m:r>
                      </m:e>
                    </m:rad>
                  </m:oMath>
                </a14:m>
                <a:r>
                  <a:rPr lang="en-GB" dirty="0"/>
                  <a:t> is an abelian group with respect to multiplication as a binary operation.</a:t>
                </a:r>
              </a:p>
              <a:p>
                <a:r>
                  <a:rPr lang="en-GB" b="1" dirty="0"/>
                  <a:t>Solution</a:t>
                </a:r>
                <a:r>
                  <a:rPr lang="en-GB" dirty="0"/>
                  <a:t>: Let us construct the composition table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From the table we can say (G, ⋅) is closed under the ⋅ operation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32E483-9A9A-40CB-8A6F-60F778A21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5808"/>
              </a:xfrm>
              <a:blipFill>
                <a:blip r:embed="rId2"/>
                <a:stretch>
                  <a:fillRect l="-1043" t="-1328" b="-1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7EADFC-24FD-49CE-88CD-E7B2105B8D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81922" y="3338327"/>
            <a:ext cx="5562348" cy="22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571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EC838-44CB-468C-A2CC-6682F9D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576E25-D7FB-4987-9BD4-368FB8E0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to check whether the above algebraic structure (G, ⋅) satisfies the following axioms</a:t>
            </a:r>
          </a:p>
          <a:p>
            <a:r>
              <a:rPr lang="en-GB" dirty="0"/>
              <a:t>Associativity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Existence of Identity</a:t>
            </a:r>
            <a:endParaRPr lang="en-GB" sz="2600" dirty="0"/>
          </a:p>
          <a:p>
            <a:pPr lvl="1"/>
            <a:r>
              <a:rPr lang="en-GB" dirty="0"/>
              <a:t>1 is identity element of (G, ⋅) such that 1⋅a = a = a⋅1 ∀ a ∈ G</a:t>
            </a:r>
            <a:endParaRPr lang="en-GB" sz="22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D6A9BB-9FD4-445E-9066-FCE662A86E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7507" y="3268912"/>
            <a:ext cx="3261316" cy="1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646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66D9F-A725-4D46-A555-DBF59947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2A4D84-3253-4AFD-9DEE-8549E7C4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Existence of inverse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Thus all the axioms of a group are satisfied.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7448A5-65B4-4684-9F88-710406E954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3833" y="2239083"/>
            <a:ext cx="5573528" cy="2045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8703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1F91D-0544-4ABB-B2C4-1628FC66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91D51A-197A-40EF-A2C5-A339E84C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Commutativity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commutative law is satisfied</a:t>
            </a:r>
          </a:p>
          <a:p>
            <a:pPr marL="0" indent="0">
              <a:buNone/>
            </a:pPr>
            <a:endParaRPr lang="en-GB" sz="2600" dirty="0"/>
          </a:p>
          <a:p>
            <a:r>
              <a:rPr lang="en-GB" dirty="0"/>
              <a:t>Hence (G, ⋅) is an abelian group</a:t>
            </a:r>
            <a:endParaRPr lang="en-GB" sz="26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CBA9FB3-9292-41FF-9F2F-BECA11360A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351959"/>
            <a:ext cx="5486769" cy="19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91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928220-C63D-4FE0-AFD9-70C56FFF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7CBFE97-60D8-4958-997C-9FE3FD206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802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Prove that G = {1,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ω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ω</m:t>
                    </m:r>
                  </m:oMath>
                </a14:m>
                <a:r>
                  <a:rPr lang="en-GB" baseline="30000" dirty="0"/>
                  <a:t>2</a:t>
                </a:r>
                <a:r>
                  <a:rPr lang="en-GB" dirty="0"/>
                  <a:t> } is	 a group with respect to multiplication where 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ω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ω</m:t>
                    </m:r>
                  </m:oMath>
                </a14:m>
                <a:r>
                  <a:rPr lang="en-GB" baseline="30000" dirty="0"/>
                  <a:t>2</a:t>
                </a:r>
                <a:r>
                  <a:rPr lang="en-GB" dirty="0"/>
                  <a:t> are cube roots of unity.</a:t>
                </a:r>
                <a:endParaRPr lang="en-GB" sz="2400" dirty="0"/>
              </a:p>
              <a:p>
                <a:r>
                  <a:rPr lang="en-GB" b="1" dirty="0"/>
                  <a:t>Solution</a:t>
                </a:r>
                <a:r>
                  <a:rPr lang="en-GB" dirty="0"/>
                  <a:t>: We construct the composition table as follows:</a:t>
                </a:r>
              </a:p>
              <a:p>
                <a:endParaRPr lang="en-GB" sz="2600" dirty="0"/>
              </a:p>
              <a:p>
                <a:endParaRPr lang="en-GB" sz="2600" dirty="0"/>
              </a:p>
              <a:p>
                <a:endParaRPr lang="en-GB" sz="2600" dirty="0"/>
              </a:p>
              <a:p>
                <a:endParaRPr lang="en-GB" sz="2600" dirty="0"/>
              </a:p>
              <a:p>
                <a:pPr lvl="1"/>
                <a:endParaRPr lang="en-GB" dirty="0"/>
              </a:p>
              <a:p>
                <a:r>
                  <a:rPr lang="en-GB" dirty="0"/>
                  <a:t>The algebraic system is (G, ⋅) where ω</a:t>
                </a:r>
                <a:r>
                  <a:rPr lang="en-GB" baseline="30000" dirty="0"/>
                  <a:t>3</a:t>
                </a:r>
                <a:r>
                  <a:rPr lang="en-GB" dirty="0"/>
                  <a:t> = 1 and multiplication ⋅ is the binary operation on G.</a:t>
                </a:r>
                <a:endParaRPr lang="en-GB" sz="2600" dirty="0"/>
              </a:p>
              <a:p>
                <a:r>
                  <a:rPr lang="en-GB" dirty="0"/>
                  <a:t>The algebraic system (G, ⋅) is closed under multiplication “⋅”.</a:t>
                </a:r>
                <a:endParaRPr lang="en-GB" sz="2600" dirty="0"/>
              </a:p>
              <a:p>
                <a:endParaRPr lang="en-GB" sz="2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CBFE97-60D8-4958-997C-9FE3FD206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802187"/>
              </a:xfrm>
              <a:blipFill>
                <a:blip r:embed="rId2"/>
                <a:stretch>
                  <a:fillRect l="-1043" t="-2792" b="-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07770A0-3432-47D9-A066-787FCF0692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3700" y="2976805"/>
            <a:ext cx="4716411" cy="19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556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DE5E60-0762-4CA1-AF30-5E1838CF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597CE4-30A5-4F63-8565-6EE78933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Let us check axioms of groups</a:t>
            </a:r>
            <a:endParaRPr lang="en-GB" sz="2600" dirty="0"/>
          </a:p>
          <a:p>
            <a:pPr lvl="1"/>
            <a:r>
              <a:rPr lang="en-GB" dirty="0"/>
              <a:t>Associativity</a:t>
            </a:r>
            <a:endParaRPr lang="en-GB" sz="2200" dirty="0"/>
          </a:p>
          <a:p>
            <a:pPr lvl="2"/>
            <a:r>
              <a:rPr lang="en-GB" dirty="0"/>
              <a:t>from the table we can say ⋅ is associative</a:t>
            </a:r>
            <a:endParaRPr lang="en-GB" sz="1800" dirty="0"/>
          </a:p>
          <a:p>
            <a:pPr lvl="1"/>
            <a:r>
              <a:rPr lang="en-GB" dirty="0"/>
              <a:t>Existence of Identity</a:t>
            </a:r>
            <a:endParaRPr lang="en-GB" sz="2200" dirty="0"/>
          </a:p>
          <a:p>
            <a:pPr lvl="2"/>
            <a:r>
              <a:rPr lang="en-GB" dirty="0"/>
              <a:t>1 is identity element of (G, ⋅) such that </a:t>
            </a:r>
            <a:endParaRPr lang="en-GB" sz="1800" dirty="0"/>
          </a:p>
          <a:p>
            <a:pPr marL="914400" lvl="2" indent="0">
              <a:buNone/>
            </a:pPr>
            <a:r>
              <a:rPr lang="en-GB" dirty="0"/>
              <a:t>	1⋅a = a = a⋅1 ∀ a ∈ G</a:t>
            </a:r>
            <a:endParaRPr lang="en-GB" sz="1600" dirty="0"/>
          </a:p>
          <a:p>
            <a:pPr lvl="1"/>
            <a:r>
              <a:rPr lang="en-GB" dirty="0"/>
              <a:t>Existence of inverse</a:t>
            </a:r>
            <a:endParaRPr lang="en-GB" sz="2200" dirty="0"/>
          </a:p>
          <a:p>
            <a:pPr lvl="2"/>
            <a:r>
              <a:rPr lang="en-GB" dirty="0"/>
              <a:t>Each element of G is invertible</a:t>
            </a:r>
            <a:endParaRPr lang="en-GB" sz="1800" dirty="0"/>
          </a:p>
          <a:p>
            <a:pPr lvl="2"/>
            <a:r>
              <a:rPr lang="en-GB" dirty="0"/>
              <a:t>1 ⋅ 1 = 1 ⇒ 1 is its own inverse.</a:t>
            </a:r>
            <a:endParaRPr lang="en-GB" sz="1800" dirty="0"/>
          </a:p>
          <a:p>
            <a:pPr lvl="2"/>
            <a:r>
              <a:rPr lang="en-GB" dirty="0"/>
              <a:t>ω ⋅ ω</a:t>
            </a:r>
            <a:r>
              <a:rPr lang="en-GB" baseline="30000" dirty="0"/>
              <a:t>2</a:t>
            </a:r>
            <a:r>
              <a:rPr lang="en-GB" dirty="0"/>
              <a:t> = ω</a:t>
            </a:r>
            <a:r>
              <a:rPr lang="en-GB" baseline="30000" dirty="0"/>
              <a:t>3 </a:t>
            </a:r>
            <a:r>
              <a:rPr lang="en-GB" dirty="0"/>
              <a:t>= 1 ⇒ ω</a:t>
            </a:r>
            <a:r>
              <a:rPr lang="en-GB" baseline="30000" dirty="0"/>
              <a:t>2 </a:t>
            </a:r>
            <a:r>
              <a:rPr lang="en-GB" dirty="0"/>
              <a:t>is the inverse of ω and ω is the inverse of ω</a:t>
            </a:r>
            <a:r>
              <a:rPr lang="en-GB" baseline="30000" dirty="0"/>
              <a:t>2</a:t>
            </a:r>
            <a:r>
              <a:rPr lang="en-GB" dirty="0"/>
              <a:t> in G</a:t>
            </a:r>
            <a:endParaRPr lang="en-GB" sz="1800" dirty="0"/>
          </a:p>
          <a:p>
            <a:r>
              <a:rPr lang="en-GB" dirty="0"/>
              <a:t>Thus all the axioms of a group are satisfied.</a:t>
            </a:r>
            <a:endParaRPr lang="en-GB" sz="2400" dirty="0"/>
          </a:p>
          <a:p>
            <a:r>
              <a:rPr lang="en-GB" dirty="0"/>
              <a:t>Commutativity</a:t>
            </a:r>
            <a:endParaRPr lang="en-GB" sz="2600" dirty="0"/>
          </a:p>
          <a:p>
            <a:pPr lvl="1"/>
            <a:r>
              <a:rPr lang="en-GB" dirty="0"/>
              <a:t>commutative law hold </a:t>
            </a:r>
            <a:r>
              <a:rPr lang="en-GB" dirty="0" err="1"/>
              <a:t>wrt</a:t>
            </a:r>
            <a:r>
              <a:rPr lang="en-GB" dirty="0"/>
              <a:t> multiplication</a:t>
            </a:r>
            <a:endParaRPr lang="en-GB" sz="2200" dirty="0"/>
          </a:p>
          <a:p>
            <a:r>
              <a:rPr lang="en-GB" dirty="0"/>
              <a:t>Hence (G, ⋅) is an abelian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13848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F1248C-C55E-4438-828E-40119E0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1A8B69-2B36-4285-88B3-1F3188EA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Example 3</a:t>
            </a:r>
            <a:r>
              <a:rPr lang="en-GB" dirty="0"/>
              <a:t>: Prove that the set Z of all integers with binary operation * defined by a * b = a + b + 1 ∀ ∈ a b G , is an abelian group.</a:t>
            </a:r>
          </a:p>
          <a:p>
            <a:r>
              <a:rPr lang="en-GB" dirty="0"/>
              <a:t> Solution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F629D17-0F85-4752-AC7C-9CB932FCBE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581" y="2753979"/>
            <a:ext cx="7442791" cy="39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66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8E0003-C7AC-4357-BCCA-9824581C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Algebraic Systems or Algebras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22D94F-B288-4F5B-950D-A07D0E5D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Structure / Definition: </a:t>
            </a:r>
            <a:r>
              <a:rPr lang="en-GB" dirty="0"/>
              <a:t>An algebra is characterised by specifying 3 components</a:t>
            </a:r>
            <a:endParaRPr lang="en-GB" sz="2400" dirty="0"/>
          </a:p>
          <a:p>
            <a:pPr lvl="1"/>
            <a:r>
              <a:rPr lang="en-GB" dirty="0"/>
              <a:t>a </a:t>
            </a:r>
            <a:r>
              <a:rPr lang="en-GB" b="1" dirty="0"/>
              <a:t>set</a:t>
            </a:r>
            <a:r>
              <a:rPr lang="en-GB" dirty="0"/>
              <a:t> called </a:t>
            </a:r>
            <a:r>
              <a:rPr lang="en-GB" b="1" dirty="0"/>
              <a:t>Carrier</a:t>
            </a:r>
            <a:r>
              <a:rPr lang="en-GB" dirty="0"/>
              <a:t> of the Algebra</a:t>
            </a:r>
            <a:endParaRPr lang="en-GB" sz="2000" dirty="0"/>
          </a:p>
          <a:p>
            <a:pPr lvl="1"/>
            <a:r>
              <a:rPr lang="en-GB" b="1" dirty="0"/>
              <a:t>Operations</a:t>
            </a:r>
            <a:r>
              <a:rPr lang="en-GB" dirty="0"/>
              <a:t> defined on the carrier</a:t>
            </a:r>
            <a:endParaRPr lang="en-GB" sz="2000" dirty="0"/>
          </a:p>
          <a:p>
            <a:pPr lvl="1"/>
            <a:r>
              <a:rPr lang="en-GB" b="1" dirty="0"/>
              <a:t>Distinguished </a:t>
            </a:r>
            <a:r>
              <a:rPr lang="en-GB" dirty="0"/>
              <a:t>elements of the carrier, called </a:t>
            </a:r>
            <a:r>
              <a:rPr lang="en-GB" b="1" dirty="0"/>
              <a:t>constants</a:t>
            </a:r>
            <a:r>
              <a:rPr lang="en-GB" dirty="0"/>
              <a:t> of the algebra</a:t>
            </a:r>
            <a:endParaRPr lang="en-GB" sz="2000" dirty="0"/>
          </a:p>
          <a:p>
            <a:pPr lvl="0"/>
            <a:r>
              <a:rPr lang="en-GB" b="1" dirty="0"/>
              <a:t>Example: </a:t>
            </a:r>
            <a:r>
              <a:rPr lang="en-GB" dirty="0"/>
              <a:t>let carrier be Set of integers Z and define operation + (addition) on Z</a:t>
            </a:r>
            <a:endParaRPr lang="en-GB" sz="2400" dirty="0"/>
          </a:p>
          <a:p>
            <a:pPr lvl="1"/>
            <a:r>
              <a:rPr lang="en-GB" dirty="0"/>
              <a:t>it means if a and b are integers, then you can perform a + b </a:t>
            </a:r>
            <a:endParaRPr lang="en-GB" sz="2000" dirty="0"/>
          </a:p>
          <a:p>
            <a:pPr lvl="1"/>
            <a:r>
              <a:rPr lang="en-GB" dirty="0"/>
              <a:t>this operation is from I</a:t>
            </a:r>
            <a:r>
              <a:rPr lang="en-GB" baseline="30000" dirty="0"/>
              <a:t>2</a:t>
            </a:r>
            <a:r>
              <a:rPr lang="en-GB" dirty="0"/>
              <a:t> -&gt; I, it’s a binary operation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060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520B0E-2232-479E-84BB-ADE6DEE6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Sub-Group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3F2844-1C59-43F0-903D-9F7DC9D7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Definition: </a:t>
            </a:r>
            <a:r>
              <a:rPr lang="en-GB" sz="2400" dirty="0"/>
              <a:t>Let (G, *) be a group and H, be a non-empty subset of G. If (H, *) is itself is a group, then (H, *) is called sub-group of (G, *).</a:t>
            </a:r>
          </a:p>
          <a:p>
            <a:pPr marL="0" indent="0">
              <a:buNone/>
            </a:pPr>
            <a:r>
              <a:rPr lang="en-GB" sz="2400" b="1" dirty="0"/>
              <a:t> </a:t>
            </a:r>
            <a:endParaRPr lang="en-GB" sz="2400" dirty="0"/>
          </a:p>
          <a:p>
            <a:r>
              <a:rPr lang="en-GB" sz="2400" b="1" dirty="0"/>
              <a:t>Example 1: </a:t>
            </a:r>
            <a:r>
              <a:rPr lang="en-GB" sz="2400" dirty="0"/>
              <a:t>Let a = {1, –1, </a:t>
            </a:r>
            <a:r>
              <a:rPr lang="en-GB" sz="2400" dirty="0" err="1"/>
              <a:t>i</a:t>
            </a:r>
            <a:r>
              <a:rPr lang="en-GB" sz="2400" dirty="0"/>
              <a:t>, –</a:t>
            </a:r>
            <a:r>
              <a:rPr lang="en-GB" sz="2400" dirty="0" err="1"/>
              <a:t>i</a:t>
            </a:r>
            <a:r>
              <a:rPr lang="en-GB" sz="2400" dirty="0"/>
              <a:t>} and H = {1, –1} G and H are groups with respect to the binary operation, multiplication.</a:t>
            </a:r>
          </a:p>
          <a:p>
            <a:pPr lvl="2"/>
            <a:r>
              <a:rPr lang="en-GB" sz="2400" dirty="0"/>
              <a:t>H is a subset of G, therefore (H, X) is a sub-group (G, X).</a:t>
            </a:r>
          </a:p>
          <a:p>
            <a:pPr marL="0" indent="0">
              <a:buNone/>
            </a:pPr>
            <a:r>
              <a:rPr lang="en-GB" sz="2400" b="1" dirty="0"/>
              <a:t> </a:t>
            </a:r>
            <a:endParaRPr lang="en-GB" sz="2400" dirty="0"/>
          </a:p>
          <a:p>
            <a:r>
              <a:rPr lang="en-GB" sz="2400" b="1" dirty="0"/>
              <a:t>Example 2: </a:t>
            </a:r>
            <a:r>
              <a:rPr lang="en-GB" sz="2400" dirty="0"/>
              <a:t>Consider (Z</a:t>
            </a:r>
            <a:r>
              <a:rPr lang="en-GB" sz="2400" baseline="-25000" dirty="0"/>
              <a:t>6</a:t>
            </a:r>
            <a:r>
              <a:rPr lang="en-GB" sz="2400" dirty="0"/>
              <a:t>, +</a:t>
            </a:r>
            <a:r>
              <a:rPr lang="en-GB" sz="2400" baseline="-25000" dirty="0"/>
              <a:t>6</a:t>
            </a:r>
            <a:r>
              <a:rPr lang="en-GB" sz="2400" dirty="0"/>
              <a:t>), the group of integers modulo 6. </a:t>
            </a:r>
          </a:p>
          <a:p>
            <a:pPr marL="0" indent="0">
              <a:buNone/>
            </a:pPr>
            <a:r>
              <a:rPr lang="en-GB" sz="2400" dirty="0"/>
              <a:t>	H = {0, 2, 4} is a subset of Z</a:t>
            </a:r>
            <a:r>
              <a:rPr lang="en-GB" sz="2400" baseline="-25000" dirty="0"/>
              <a:t>6</a:t>
            </a:r>
            <a:r>
              <a:rPr lang="en-GB" sz="2400" dirty="0"/>
              <a:t> and </a:t>
            </a:r>
          </a:p>
          <a:p>
            <a:pPr marL="0" indent="0">
              <a:buNone/>
            </a:pPr>
            <a:r>
              <a:rPr lang="en-GB" sz="2400" dirty="0"/>
              <a:t>	{H, +</a:t>
            </a:r>
            <a:r>
              <a:rPr lang="en-GB" sz="2400" baseline="-25000" dirty="0"/>
              <a:t>6</a:t>
            </a:r>
            <a:r>
              <a:rPr lang="en-GB" sz="2400" dirty="0"/>
              <a:t>} is a group.</a:t>
            </a:r>
          </a:p>
          <a:p>
            <a:pPr marL="0" indent="0">
              <a:buNone/>
            </a:pPr>
            <a:r>
              <a:rPr lang="en-GB" sz="2400" dirty="0"/>
              <a:t>	∴ {H, +</a:t>
            </a:r>
            <a:r>
              <a:rPr lang="en-GB" sz="2400" baseline="-25000" dirty="0"/>
              <a:t>6</a:t>
            </a:r>
            <a:r>
              <a:rPr lang="en-GB" sz="2400" dirty="0"/>
              <a:t>} is a sub-group.</a:t>
            </a:r>
          </a:p>
        </p:txBody>
      </p:sp>
    </p:spTree>
    <p:extLst>
      <p:ext uri="{BB962C8B-B14F-4D97-AF65-F5344CB8AC3E}">
        <p14:creationId xmlns:p14="http://schemas.microsoft.com/office/powerpoint/2010/main" xmlns="" val="2161602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0A924-05AE-4BED-9160-965BCFAB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699C2F-F595-4E7A-8899-CB56B395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Definition: </a:t>
            </a:r>
            <a:r>
              <a:rPr lang="en-GB" dirty="0"/>
              <a:t>An algebraic system (R, +, ⋅) is called a ring if the binary operations ‘+’ and ‘ ⋅ ’ R satisfy the following properties: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1. (R, +) is an abelian group.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2. (R, ⋅) is a semi-group.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3. The operation ‘⋅ ’ is distributive over +, </a:t>
            </a:r>
          </a:p>
          <a:p>
            <a:pPr marL="0" indent="0">
              <a:buNone/>
            </a:pPr>
            <a:r>
              <a:rPr lang="en-GB" dirty="0"/>
              <a:t>		     that is for any a, b, c ∈ R,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		a ⋅ (b + c) = a ⋅ b + a ⋅ c 	and</a:t>
            </a:r>
            <a:endParaRPr lang="en-GB" sz="2400" dirty="0"/>
          </a:p>
          <a:p>
            <a:pPr marL="0" indent="0">
              <a:buNone/>
            </a:pPr>
            <a:r>
              <a:rPr lang="en-GB" dirty="0"/>
              <a:t>				(b + c) ⋅ a = b ⋅ a + c ⋅ 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74304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E2C628-943E-43DA-B3B9-3FFA61D6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3C7219-8347-4610-884A-523167FF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Example 1</a:t>
            </a:r>
            <a:r>
              <a:rPr lang="en-GB" dirty="0"/>
              <a:t>: The set of integers Z, with respect to the operations + and × is a ring.</a:t>
            </a:r>
          </a:p>
          <a:p>
            <a:endParaRPr lang="en-GB" dirty="0"/>
          </a:p>
          <a:p>
            <a:r>
              <a:rPr lang="en-GB" b="1" dirty="0"/>
              <a:t>Example 2</a:t>
            </a:r>
            <a:r>
              <a:rPr lang="en-GB" dirty="0"/>
              <a:t>: The set of all matrices of the form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where, a and b being real numbers, </a:t>
            </a:r>
          </a:p>
          <a:p>
            <a:pPr marL="0" indent="0">
              <a:buNone/>
            </a:pPr>
            <a:r>
              <a:rPr lang="en-GB" dirty="0"/>
              <a:t>	with matrix addition and matrix multiplication is a ring.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83AD1F-8410-4432-814E-BFD33644BB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8624" y="3679027"/>
            <a:ext cx="1187376" cy="11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0081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449B6-A270-4A9D-845E-234D92A6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82B588-21EE-4E41-A3DD-46C292BE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Discrete mathematics structures – G. </a:t>
            </a:r>
            <a:r>
              <a:rPr lang="en-GB" dirty="0" err="1"/>
              <a:t>Shanakr</a:t>
            </a:r>
            <a:r>
              <a:rPr lang="en-GB" dirty="0"/>
              <a:t> Rao - 2 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976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D064B-1DDC-4397-858F-91DC4E61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C25E35-FDBB-407A-BCAA-4659E603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In general, let carrier be S</a:t>
            </a:r>
            <a:endParaRPr lang="en-GB" sz="2400" dirty="0"/>
          </a:p>
          <a:p>
            <a:pPr lvl="1"/>
            <a:r>
              <a:rPr lang="en-GB" dirty="0"/>
              <a:t>then an operation from </a:t>
            </a:r>
            <a:r>
              <a:rPr lang="en-GB" dirty="0" err="1"/>
              <a:t>S</a:t>
            </a:r>
            <a:r>
              <a:rPr lang="en-GB" baseline="30000" dirty="0" err="1"/>
              <a:t>m</a:t>
            </a:r>
            <a:r>
              <a:rPr lang="en-GB" dirty="0"/>
              <a:t> -&gt; S</a:t>
            </a:r>
            <a:endParaRPr lang="en-GB" sz="2000" dirty="0"/>
          </a:p>
          <a:p>
            <a:pPr lvl="1"/>
            <a:r>
              <a:rPr lang="en-GB" dirty="0"/>
              <a:t>here m is called as </a:t>
            </a:r>
            <a:r>
              <a:rPr lang="en-GB" b="1" dirty="0"/>
              <a:t>arity of the operation</a:t>
            </a:r>
            <a:endParaRPr lang="en-GB" sz="2000" dirty="0"/>
          </a:p>
          <a:p>
            <a:pPr lvl="1"/>
            <a:r>
              <a:rPr lang="en-GB" dirty="0"/>
              <a:t>Example: </a:t>
            </a:r>
            <a:endParaRPr lang="en-GB" sz="2000" dirty="0"/>
          </a:p>
          <a:p>
            <a:pPr lvl="2"/>
            <a:r>
              <a:rPr lang="en-GB" dirty="0"/>
              <a:t>Binary operations: </a:t>
            </a:r>
            <a:endParaRPr lang="en-GB" sz="1800" dirty="0"/>
          </a:p>
          <a:p>
            <a:pPr lvl="3"/>
            <a:r>
              <a:rPr lang="en-GB" dirty="0"/>
              <a:t>Multiplication *</a:t>
            </a:r>
            <a:endParaRPr lang="en-GB" sz="1600" dirty="0"/>
          </a:p>
          <a:p>
            <a:pPr lvl="3"/>
            <a:r>
              <a:rPr lang="en-GB" dirty="0"/>
              <a:t>Subtraction -</a:t>
            </a:r>
            <a:endParaRPr lang="en-GB" sz="1600" dirty="0"/>
          </a:p>
          <a:p>
            <a:pPr lvl="2"/>
            <a:r>
              <a:rPr lang="en-GB" dirty="0"/>
              <a:t> Unary Operation</a:t>
            </a:r>
            <a:endParaRPr lang="en-GB" sz="1800" dirty="0"/>
          </a:p>
          <a:p>
            <a:pPr lvl="3"/>
            <a:r>
              <a:rPr lang="en-GB" dirty="0"/>
              <a:t>Negation –</a:t>
            </a:r>
            <a:endParaRPr lang="en-GB" sz="1600" dirty="0"/>
          </a:p>
          <a:p>
            <a:pPr lvl="3"/>
            <a:r>
              <a:rPr lang="en-GB" dirty="0"/>
              <a:t>absolute value or Mod 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32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879E7-ED9F-4419-91D8-DBFC73F3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A2062D-8846-4BE0-AA59-BF923FFD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Constants of algebra</a:t>
            </a:r>
            <a:r>
              <a:rPr lang="en-GB" dirty="0"/>
              <a:t>: elements of the carrier having some special property</a:t>
            </a:r>
            <a:endParaRPr lang="en-GB" sz="2400" dirty="0"/>
          </a:p>
          <a:p>
            <a:pPr lvl="1"/>
            <a:r>
              <a:rPr lang="en-GB" b="1" dirty="0"/>
              <a:t>Example</a:t>
            </a:r>
            <a:r>
              <a:rPr lang="en-GB" dirty="0"/>
              <a:t>: (I, +, 0)</a:t>
            </a:r>
            <a:endParaRPr lang="en-GB" sz="2000" dirty="0"/>
          </a:p>
          <a:p>
            <a:pPr lvl="2"/>
            <a:r>
              <a:rPr lang="en-GB" dirty="0"/>
              <a:t>0 is identity element for addition</a:t>
            </a:r>
            <a:endParaRPr lang="en-GB" sz="1800" dirty="0"/>
          </a:p>
          <a:p>
            <a:pPr lvl="1"/>
            <a:r>
              <a:rPr lang="en-GB" b="1" dirty="0"/>
              <a:t>Example</a:t>
            </a:r>
            <a:r>
              <a:rPr lang="en-GB" dirty="0"/>
              <a:t>: (R, *, 0, 1)</a:t>
            </a:r>
            <a:endParaRPr lang="en-GB" sz="2000" dirty="0"/>
          </a:p>
          <a:p>
            <a:pPr lvl="2"/>
            <a:r>
              <a:rPr lang="en-GB" dirty="0"/>
              <a:t>1 is identity element for Multiplication</a:t>
            </a:r>
            <a:endParaRPr lang="en-GB" sz="1800" dirty="0"/>
          </a:p>
          <a:p>
            <a:pPr lvl="2"/>
            <a:r>
              <a:rPr lang="en-GB" dirty="0"/>
              <a:t>0 is Zero element for multiplication</a:t>
            </a:r>
            <a:endParaRPr lang="en-GB" sz="1800" dirty="0"/>
          </a:p>
          <a:p>
            <a:endParaRPr lang="en-GB" sz="2400" dirty="0"/>
          </a:p>
          <a:p>
            <a:pPr lvl="0"/>
            <a:r>
              <a:rPr lang="en-GB" b="1" dirty="0"/>
              <a:t>Fundamental Algebraic Structures</a:t>
            </a:r>
            <a:r>
              <a:rPr lang="en-GB" dirty="0"/>
              <a:t>: groupoids, semi-groups, monoids, groups, lattices, rings and fields.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238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EFB4E4-5DC2-4842-AA6A-4B392599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Algebras of same signature or from same species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4B38014-12C4-4C62-B92A-1F0A5CEC53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GB" sz="2000" dirty="0"/>
                  <a:t>Algebras are said to have same signature if they have</a:t>
                </a:r>
              </a:p>
              <a:p>
                <a:pPr marL="457200" lvl="1" indent="0">
                  <a:buNone/>
                </a:pPr>
                <a:r>
                  <a:rPr lang="en-GB" sz="2000" dirty="0">
                    <a:solidFill>
                      <a:srgbClr val="FF0000"/>
                    </a:solidFill>
                  </a:rPr>
                  <a:t>1. </a:t>
                </a:r>
                <a:r>
                  <a:rPr lang="en-GB" sz="2000" smtClean="0">
                    <a:solidFill>
                      <a:srgbClr val="FF0000"/>
                    </a:solidFill>
                  </a:rPr>
                  <a:t>A Carrier</a:t>
                </a:r>
                <a:endParaRPr lang="en-GB" sz="20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000" dirty="0"/>
                  <a:t>2. Same number of operations with corresponding arity</a:t>
                </a:r>
              </a:p>
              <a:p>
                <a:pPr marL="457200" lvl="1" indent="0">
                  <a:buNone/>
                </a:pPr>
                <a:r>
                  <a:rPr lang="en-GB" sz="2000" dirty="0"/>
                  <a:t>3. same number of constants</a:t>
                </a:r>
              </a:p>
              <a:p>
                <a:r>
                  <a:rPr lang="en-GB" sz="2000" b="1" dirty="0"/>
                  <a:t>Example 1</a:t>
                </a:r>
                <a:r>
                  <a:rPr lang="en-GB" sz="2000" dirty="0"/>
                  <a:t>: </a:t>
                </a:r>
              </a:p>
              <a:p>
                <a:pPr lvl="2"/>
                <a:r>
                  <a:rPr lang="en-GB" dirty="0"/>
                  <a:t>&lt;I, +, *, -, 1, 0&gt;</a:t>
                </a:r>
              </a:p>
              <a:p>
                <a:pPr lvl="2"/>
                <a:r>
                  <a:rPr lang="en-GB" dirty="0"/>
                  <a:t>&lt;R, +, *, -, 1, 0&gt;</a:t>
                </a:r>
              </a:p>
              <a:p>
                <a:pPr lvl="2"/>
                <a:r>
                  <a:rPr lang="en-GB" dirty="0"/>
                  <a:t>&lt;P(S), </a:t>
                </a:r>
                <a14:m>
                  <m:oMath xmlns:m="http://schemas.openxmlformats.org/officeDocument/2006/math">
                    <m:r>
                      <a:rPr lang="en-GB">
                        <a:latin typeface="Cambria Math"/>
                      </a:rPr>
                      <m:t>∪,  ∩,  ′,</m:t>
                    </m:r>
                  </m:oMath>
                </a14:m>
                <a:r>
                  <a:rPr lang="en-GB" dirty="0"/>
                  <a:t> S, </a:t>
                </a:r>
                <a14:m>
                  <m:oMath xmlns:m="http://schemas.openxmlformats.org/officeDocument/2006/math">
                    <m:r>
                      <a:rPr lang="en-GB">
                        <a:latin typeface="Cambria Math"/>
                      </a:rPr>
                      <m:t>∅</m:t>
                    </m:r>
                  </m:oMath>
                </a14:m>
                <a:r>
                  <a:rPr lang="en-GB" dirty="0"/>
                  <a:t>&gt;</a:t>
                </a:r>
              </a:p>
              <a:p>
                <a:r>
                  <a:rPr lang="en-GB" sz="2000" dirty="0"/>
                  <a:t>The above algebras have same signatures, or they are from same species</a:t>
                </a:r>
              </a:p>
              <a:p>
                <a:r>
                  <a:rPr lang="en-GB" sz="2000" b="1" dirty="0"/>
                  <a:t>Example 2:</a:t>
                </a:r>
                <a:endParaRPr lang="en-GB" sz="2000" dirty="0"/>
              </a:p>
              <a:p>
                <a:pPr lvl="2"/>
                <a:r>
                  <a:rPr lang="en-GB" dirty="0"/>
                  <a:t>&lt;I, -, 0&gt; and &lt;Q, +, 0&gt;</a:t>
                </a:r>
              </a:p>
              <a:p>
                <a:pPr lvl="1"/>
                <a:r>
                  <a:rPr lang="en-GB" sz="2000" dirty="0"/>
                  <a:t>Here the above algebras do have same signature, but they do not have same properties</a:t>
                </a:r>
              </a:p>
              <a:p>
                <a:pPr lvl="1"/>
                <a:r>
                  <a:rPr lang="en-GB" sz="2000" dirty="0"/>
                  <a:t>for example: x + y = y + x but x – y != y – x (commutative law)</a:t>
                </a:r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B4B38014-12C4-4C62-B92A-1F0A5CEC53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2" t="-1401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749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A524D-68C6-4CBA-B450-1E088CFB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338334-A91F-4598-A2CA-B36183AE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Axioms </a:t>
            </a:r>
            <a:r>
              <a:rPr lang="en-GB" dirty="0"/>
              <a:t>are rules that algebras follow.</a:t>
            </a:r>
            <a:endParaRPr lang="en-GB" sz="2400" dirty="0"/>
          </a:p>
          <a:p>
            <a:pPr lvl="1"/>
            <a:r>
              <a:rPr lang="en-GB" b="1" dirty="0"/>
              <a:t>Example</a:t>
            </a:r>
            <a:r>
              <a:rPr lang="en-GB" dirty="0"/>
              <a:t>: Semi groups will follow a set of axioms, groups will follow a set of operations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365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AD279E-FD92-46BA-B675-6E379E3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Closure Property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F4102C0-C4F4-49A1-B418-881CDDE60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b="1" dirty="0"/>
                  <a:t>Definition</a:t>
                </a:r>
                <a:r>
                  <a:rPr lang="en-GB" sz="2400" dirty="0"/>
                  <a:t>: let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∘</m:t>
                    </m:r>
                    <m:r>
                      <m:rPr>
                        <m:sty m:val="p"/>
                      </m:rPr>
                      <a:rPr lang="en-GB" sz="2400">
                        <a:latin typeface="Cambria Math"/>
                      </a:rPr>
                      <m:t>and</m:t>
                    </m:r>
                    <m:r>
                      <a:rPr lang="en-GB" sz="2400">
                        <a:latin typeface="Cambria Math"/>
                      </a:rPr>
                      <m:t> ∆</m:t>
                    </m:r>
                  </m:oMath>
                </a14:m>
                <a:r>
                  <a:rPr lang="en-GB" sz="2400" dirty="0"/>
                  <a:t> be a binary and unary operation on a set T and let T’ be a subset of T. T’ is closed with respect to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∘</m:t>
                    </m:r>
                  </m:oMath>
                </a14:m>
                <a:r>
                  <a:rPr lang="en-GB" sz="2400" dirty="0"/>
                  <a:t> if a, b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∈</m:t>
                    </m:r>
                  </m:oMath>
                </a14:m>
                <a:r>
                  <a:rPr lang="en-GB" sz="2400" dirty="0"/>
                  <a:t> T implies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latin typeface="Cambria Math"/>
                      </a:rPr>
                      <m:t>a</m:t>
                    </m:r>
                    <m:r>
                      <a:rPr lang="en-GB" sz="2400">
                        <a:latin typeface="Cambria Math"/>
                      </a:rPr>
                      <m:t>∘</m:t>
                    </m:r>
                    <m:r>
                      <m:rPr>
                        <m:sty m:val="p"/>
                      </m:rPr>
                      <a:rPr lang="en-GB" sz="2400">
                        <a:latin typeface="Cambria Math"/>
                      </a:rPr>
                      <m:t>b</m:t>
                    </m:r>
                    <m:r>
                      <a:rPr lang="en-GB" sz="240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GB" sz="2400">
                        <a:latin typeface="Cambria Math"/>
                      </a:rPr>
                      <m:t>T</m:t>
                    </m:r>
                    <m:r>
                      <a:rPr lang="en-GB" sz="2400">
                        <a:latin typeface="Cambria Math"/>
                      </a:rPr>
                      <m:t>′ </m:t>
                    </m:r>
                  </m:oMath>
                </a14:m>
                <a:r>
                  <a:rPr lang="en-GB" sz="2400" dirty="0"/>
                  <a:t>. The subset T’ is closed with respect to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∆</m:t>
                    </m:r>
                  </m:oMath>
                </a14:m>
                <a:r>
                  <a:rPr lang="en-GB" sz="2400" dirty="0"/>
                  <a:t> if a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∈</m:t>
                    </m:r>
                  </m:oMath>
                </a14:m>
                <a:r>
                  <a:rPr lang="en-GB" sz="2400" dirty="0"/>
                  <a:t> T implies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GB" sz="2400">
                        <a:latin typeface="Cambria Math"/>
                      </a:rPr>
                      <m:t>a</m:t>
                    </m:r>
                    <m:r>
                      <a:rPr lang="en-GB" sz="240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GB" sz="2400">
                        <a:latin typeface="Cambria Math"/>
                      </a:rPr>
                      <m:t>T</m:t>
                    </m:r>
                    <m:r>
                      <a:rPr lang="en-GB" sz="2400">
                        <a:latin typeface="Cambria Math"/>
                      </a:rPr>
                      <m:t>′ 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r>
                  <a:rPr lang="en-GB" sz="2400" b="1" dirty="0"/>
                  <a:t>Example: </a:t>
                </a:r>
                <a:r>
                  <a:rPr lang="en-GB" sz="2400" dirty="0"/>
                  <a:t>&lt;I, +, 0&gt;</a:t>
                </a:r>
              </a:p>
              <a:p>
                <a:pPr lvl="2"/>
                <a:r>
                  <a:rPr lang="en-GB" sz="2400" dirty="0"/>
                  <a:t>Let S = (x | 0&lt;= x&lt;= 10)</a:t>
                </a:r>
              </a:p>
              <a:p>
                <a:pPr lvl="2"/>
                <a:r>
                  <a:rPr lang="en-GB" sz="2400" dirty="0"/>
                  <a:t>here, 12 + 15 = 27 which does not belong to S</a:t>
                </a:r>
              </a:p>
              <a:p>
                <a:pPr marL="0" indent="0">
                  <a:buNone/>
                </a:pPr>
                <a:r>
                  <a:rPr lang="en-GB" sz="2400" dirty="0"/>
                  <a:t>		so, S is not closed </a:t>
                </a:r>
                <a:r>
                  <a:rPr lang="en-GB" sz="2400" dirty="0" err="1"/>
                  <a:t>wrt</a:t>
                </a:r>
                <a:r>
                  <a:rPr lang="en-GB" sz="2400" dirty="0"/>
                  <a:t> +</a:t>
                </a:r>
              </a:p>
              <a:p>
                <a:pPr lvl="2"/>
                <a:r>
                  <a:rPr lang="en-GB" sz="2400" dirty="0"/>
                  <a:t>Consider operation max(a, b)</a:t>
                </a:r>
              </a:p>
              <a:p>
                <a:pPr lvl="3"/>
                <a:r>
                  <a:rPr lang="en-GB" sz="2400" dirty="0"/>
                  <a:t>here S is closed under max operation</a:t>
                </a:r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F4102C0-C4F4-49A1-B418-881CDDE60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425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9C3FD-82EE-4701-9803-AE4A1BC0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Contd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47A793-D54D-4B76-B4A3-0388D5C6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Example 2: </a:t>
            </a:r>
            <a:r>
              <a:rPr lang="en-GB" sz="2400" dirty="0"/>
              <a:t>Let If A = {0, 1}, </a:t>
            </a:r>
          </a:p>
          <a:p>
            <a:pPr lvl="2"/>
            <a:r>
              <a:rPr lang="en-GB" sz="2400" dirty="0"/>
              <a:t>We have </a:t>
            </a:r>
          </a:p>
          <a:p>
            <a:pPr lvl="3"/>
            <a:r>
              <a:rPr lang="en-GB" sz="2400" dirty="0"/>
              <a:t>0 × 0 = 0, </a:t>
            </a:r>
          </a:p>
          <a:p>
            <a:pPr lvl="3"/>
            <a:r>
              <a:rPr lang="en-GB" sz="2400" dirty="0"/>
              <a:t>0 × 1 = 0,</a:t>
            </a:r>
          </a:p>
          <a:p>
            <a:pPr lvl="3"/>
            <a:r>
              <a:rPr lang="en-GB" sz="2400" dirty="0"/>
              <a:t>1 × 0 = 0, and </a:t>
            </a:r>
          </a:p>
          <a:p>
            <a:pPr lvl="3"/>
            <a:r>
              <a:rPr lang="en-GB" sz="2400" dirty="0"/>
              <a:t>1 × 1 = 1</a:t>
            </a:r>
          </a:p>
          <a:p>
            <a:pPr lvl="2"/>
            <a:r>
              <a:rPr lang="en-GB" sz="2400" dirty="0"/>
              <a:t>so A is closed under multiplication. </a:t>
            </a:r>
          </a:p>
          <a:p>
            <a:pPr lvl="2"/>
            <a:r>
              <a:rPr lang="en-GB" sz="2400" dirty="0"/>
              <a:t>But A is not closed under the binary operation addition. Since 1 + 1 = 2 does not belong to A.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186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1201</Words>
  <Application>Microsoft Office PowerPoint</Application>
  <PresentationFormat>Custom</PresentationFormat>
  <Paragraphs>213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Algebraic Systems</vt:lpstr>
      <vt:lpstr>Need to study Algebraic systems:</vt:lpstr>
      <vt:lpstr>Algebraic Systems or Algebras </vt:lpstr>
      <vt:lpstr>Contd…</vt:lpstr>
      <vt:lpstr>Contd…</vt:lpstr>
      <vt:lpstr>Algebras of same signature or from same species</vt:lpstr>
      <vt:lpstr>Axioms</vt:lpstr>
      <vt:lpstr>Closure Property</vt:lpstr>
      <vt:lpstr>Contd…</vt:lpstr>
      <vt:lpstr>Groupoid</vt:lpstr>
      <vt:lpstr>Semi-Group </vt:lpstr>
      <vt:lpstr>Contd…</vt:lpstr>
      <vt:lpstr>Homomorphism of Semi-Groups</vt:lpstr>
      <vt:lpstr>Isomorphism of Semi-Group</vt:lpstr>
      <vt:lpstr>Monoid</vt:lpstr>
      <vt:lpstr>Contd…</vt:lpstr>
      <vt:lpstr>Monoid Homomorphism</vt:lpstr>
      <vt:lpstr>Groups</vt:lpstr>
      <vt:lpstr>Contd… </vt:lpstr>
      <vt:lpstr>Abelian Group</vt:lpstr>
      <vt:lpstr>Finite and Infinite Group</vt:lpstr>
      <vt:lpstr>Order of a Finite Group</vt:lpstr>
      <vt:lpstr>Example 1</vt:lpstr>
      <vt:lpstr>Contd…</vt:lpstr>
      <vt:lpstr>Contd…</vt:lpstr>
      <vt:lpstr>Contd…</vt:lpstr>
      <vt:lpstr>Example 2</vt:lpstr>
      <vt:lpstr>Contd…</vt:lpstr>
      <vt:lpstr>Example 3</vt:lpstr>
      <vt:lpstr>Sub-Group</vt:lpstr>
      <vt:lpstr>Ring</vt:lpstr>
      <vt:lpstr>Example</vt:lpstr>
      <vt:lpstr>Resource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Algebraic Systems</dc:title>
  <dc:creator>Avinash Kshirsagar</dc:creator>
  <cp:lastModifiedBy>Admin</cp:lastModifiedBy>
  <cp:revision>24</cp:revision>
  <dcterms:created xsi:type="dcterms:W3CDTF">2018-11-16T05:21:22Z</dcterms:created>
  <dcterms:modified xsi:type="dcterms:W3CDTF">2023-01-18T06:25:12Z</dcterms:modified>
</cp:coreProperties>
</file>