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313" r:id="rId3"/>
    <p:sldId id="314" r:id="rId4"/>
    <p:sldId id="324" r:id="rId5"/>
    <p:sldId id="321" r:id="rId6"/>
    <p:sldId id="328" r:id="rId7"/>
    <p:sldId id="280" r:id="rId8"/>
  </p:sldIdLst>
  <p:sldSz cx="9144000" cy="5143500" type="screen16x9"/>
  <p:notesSz cx="6858000" cy="9144000"/>
  <p:embeddedFontLst>
    <p:embeddedFont>
      <p:font typeface="Roboto Light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612E3-C3EE-4545-8804-3D407B92ABA7}" v="59" dt="2022-03-11T17:20:20.967"/>
    <p1510:client id="{7779698F-B249-4ACF-A37D-7488A0B56482}" v="441" dt="2022-03-11T18:17:20.379"/>
    <p1510:client id="{9E9C3CB6-E58B-4A3D-A868-AC4C5EE44D96}" v="290" dt="2022-04-30T17:23:10.824"/>
    <p1510:client id="{BBE4137F-DAF8-D244-9F9E-476EF625D80D}" v="612" dt="2022-03-09T23:29:32.934"/>
    <p1510:client id="{F9E6EE73-3676-4345-89DA-6FE9CC3E30B3}" v="35" dt="2022-03-11T19:31:45.626"/>
  </p1510:revLst>
</p1510:revInfo>
</file>

<file path=ppt/tableStyles.xml><?xml version="1.0" encoding="utf-8"?>
<a:tblStyleLst xmlns:a="http://schemas.openxmlformats.org/drawingml/2006/main" def="{96E8DAF2-0FF5-47F8-B6C8-EB4D036D29BC}">
  <a:tblStyle styleId="{96E8DAF2-0FF5-47F8-B6C8-EB4D036D29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44_6413D54D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863-4FAE-9C84-ED95A5B7BD8A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863-4FAE-9C84-ED95A5B7BD8A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863-4FAE-9C84-ED95A5B7BD8A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863-4FAE-9C84-ED95A5B7BD8A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130-4243-B91D-9A129ED9D8EE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130-4243-B91D-9A129ED9D8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Cloud OpEx </c:v>
                </c:pt>
                <c:pt idx="1">
                  <c:v>Payroll</c:v>
                </c:pt>
                <c:pt idx="2">
                  <c:v>Marketing</c:v>
                </c:pt>
                <c:pt idx="3">
                  <c:v>Misc</c:v>
                </c:pt>
                <c:pt idx="4">
                  <c:v>3rd Party Services</c:v>
                </c:pt>
                <c:pt idx="5">
                  <c:v>Training Data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0.46</c:v>
                </c:pt>
                <c:pt idx="1">
                  <c:v>0.23</c:v>
                </c:pt>
                <c:pt idx="2">
                  <c:v>0.08</c:v>
                </c:pt>
                <c:pt idx="3">
                  <c:v>0.02</c:v>
                </c:pt>
                <c:pt idx="4">
                  <c:v>0.16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863-4FAE-9C84-ED95A5B7BD8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cd520db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cd520db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c41f5e3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c41f5e3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60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c41f5e3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c41f5e3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50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c41f5e3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c41f5e3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31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c41f5e3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c41f5e3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9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cc95df4a41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cc95df4a41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3225" y="2931625"/>
            <a:ext cx="77175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000" cy="23430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50" y="786150"/>
            <a:ext cx="7717500" cy="11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0"/>
              <a:buFont typeface="Roboto Light"/>
              <a:buNone/>
              <a:defRPr sz="140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Roboto Light"/>
              <a:buNone/>
              <a:defRPr sz="96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Roboto Light"/>
              <a:buNone/>
              <a:defRPr sz="96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Roboto Light"/>
              <a:buNone/>
              <a:defRPr sz="96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Roboto Light"/>
              <a:buNone/>
              <a:defRPr sz="96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Roboto Light"/>
              <a:buNone/>
              <a:defRPr sz="96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Roboto Light"/>
              <a:buNone/>
              <a:defRPr sz="96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Roboto Light"/>
              <a:buNone/>
              <a:defRPr sz="96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Roboto Light"/>
              <a:buNone/>
              <a:defRPr sz="9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5100" y="4241075"/>
            <a:ext cx="76938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74650" y="-332750"/>
            <a:ext cx="2994300" cy="2994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rgbClr val="F3F3F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0" y="2820275"/>
            <a:ext cx="9144000" cy="2323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2588200" y="2965125"/>
            <a:ext cx="49350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2588200" y="1623100"/>
            <a:ext cx="4935000" cy="11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2">
    <p:bg>
      <p:bgPr>
        <a:solidFill>
          <a:srgbClr val="F3F3F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2_1">
    <p:bg>
      <p:bgPr>
        <a:solidFill>
          <a:srgbClr val="F3F3F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bg>
      <p:bgPr>
        <a:solidFill>
          <a:srgbClr val="F3F3F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713250" y="2451950"/>
            <a:ext cx="77175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-75" y="3436200"/>
            <a:ext cx="9144000" cy="17073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718275" y="539500"/>
            <a:ext cx="1707300" cy="1707300"/>
          </a:xfrm>
          <a:prstGeom prst="ellipse">
            <a:avLst/>
          </a:prstGeom>
          <a:solidFill>
            <a:srgbClr val="76D68A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>
            <a:off x="3718425" y="1033150"/>
            <a:ext cx="17073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713250" y="3572700"/>
            <a:ext cx="77175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">
    <p:bg>
      <p:bgPr>
        <a:solidFill>
          <a:srgbClr val="F3F3F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-75" y="0"/>
            <a:ext cx="9144000" cy="33837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13250" y="2451950"/>
            <a:ext cx="77175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718275" y="539500"/>
            <a:ext cx="1707300" cy="1707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2" hasCustomPrompt="1"/>
          </p:nvPr>
        </p:nvSpPr>
        <p:spPr>
          <a:xfrm>
            <a:off x="3718425" y="1033150"/>
            <a:ext cx="17073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713250" y="3572700"/>
            <a:ext cx="77175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_1_1_1_1_1">
    <p:bg>
      <p:bgPr>
        <a:solidFill>
          <a:srgbClr val="F3F3F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713250" y="2451950"/>
            <a:ext cx="77175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75" y="3436200"/>
            <a:ext cx="9144000" cy="17073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3718275" y="539500"/>
            <a:ext cx="1707300" cy="1707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 hasCustomPrompt="1"/>
          </p:nvPr>
        </p:nvSpPr>
        <p:spPr>
          <a:xfrm>
            <a:off x="3718425" y="1033150"/>
            <a:ext cx="17073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713250" y="3572700"/>
            <a:ext cx="77175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">
    <p:bg>
      <p:bgPr>
        <a:solidFill>
          <a:srgbClr val="F3F3F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ctrTitle" idx="2"/>
          </p:nvPr>
        </p:nvSpPr>
        <p:spPr>
          <a:xfrm>
            <a:off x="1459462" y="1982700"/>
            <a:ext cx="26028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1459473" y="2713150"/>
            <a:ext cx="2602800" cy="12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ctrTitle" idx="3"/>
          </p:nvPr>
        </p:nvSpPr>
        <p:spPr>
          <a:xfrm>
            <a:off x="5081732" y="1982700"/>
            <a:ext cx="26028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4"/>
          </p:nvPr>
        </p:nvSpPr>
        <p:spPr>
          <a:xfrm>
            <a:off x="5081743" y="2713150"/>
            <a:ext cx="2602800" cy="12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bg>
      <p:bgPr>
        <a:solidFill>
          <a:srgbClr val="F3F3F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ctrTitle" idx="2"/>
          </p:nvPr>
        </p:nvSpPr>
        <p:spPr>
          <a:xfrm>
            <a:off x="713236" y="26881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713250" y="319002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ctrTitle" idx="3"/>
          </p:nvPr>
        </p:nvSpPr>
        <p:spPr>
          <a:xfrm>
            <a:off x="3414293" y="26881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4"/>
          </p:nvPr>
        </p:nvSpPr>
        <p:spPr>
          <a:xfrm>
            <a:off x="3414302" y="319002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ctrTitle" idx="5"/>
          </p:nvPr>
        </p:nvSpPr>
        <p:spPr>
          <a:xfrm>
            <a:off x="6115350" y="26881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6"/>
          </p:nvPr>
        </p:nvSpPr>
        <p:spPr>
          <a:xfrm>
            <a:off x="6115354" y="319002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_2">
    <p:bg>
      <p:bgPr>
        <a:solidFill>
          <a:srgbClr val="F3F3F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ctrTitle" idx="2"/>
          </p:nvPr>
        </p:nvSpPr>
        <p:spPr>
          <a:xfrm>
            <a:off x="713238" y="3906675"/>
            <a:ext cx="2315400" cy="2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713250" y="1965425"/>
            <a:ext cx="2315400" cy="13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ctrTitle" idx="3"/>
          </p:nvPr>
        </p:nvSpPr>
        <p:spPr>
          <a:xfrm>
            <a:off x="3414300" y="3906675"/>
            <a:ext cx="2315400" cy="2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4"/>
          </p:nvPr>
        </p:nvSpPr>
        <p:spPr>
          <a:xfrm>
            <a:off x="3414300" y="1965425"/>
            <a:ext cx="2315400" cy="13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ctrTitle" idx="5"/>
          </p:nvPr>
        </p:nvSpPr>
        <p:spPr>
          <a:xfrm>
            <a:off x="6115362" y="3906675"/>
            <a:ext cx="2315400" cy="2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6"/>
          </p:nvPr>
        </p:nvSpPr>
        <p:spPr>
          <a:xfrm>
            <a:off x="6115350" y="1965425"/>
            <a:ext cx="2315400" cy="13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7" hasCustomPrompt="1"/>
          </p:nvPr>
        </p:nvSpPr>
        <p:spPr>
          <a:xfrm>
            <a:off x="1017300" y="1514000"/>
            <a:ext cx="17073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8" hasCustomPrompt="1"/>
          </p:nvPr>
        </p:nvSpPr>
        <p:spPr>
          <a:xfrm>
            <a:off x="3718350" y="1514000"/>
            <a:ext cx="17073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9" hasCustomPrompt="1"/>
          </p:nvPr>
        </p:nvSpPr>
        <p:spPr>
          <a:xfrm>
            <a:off x="6419400" y="1514000"/>
            <a:ext cx="17073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_2_2">
    <p:bg>
      <p:bgPr>
        <a:solidFill>
          <a:srgbClr val="F3F3F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ctrTitle" idx="2"/>
          </p:nvPr>
        </p:nvSpPr>
        <p:spPr>
          <a:xfrm>
            <a:off x="713236" y="27643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1"/>
          </p:nvPr>
        </p:nvSpPr>
        <p:spPr>
          <a:xfrm>
            <a:off x="713250" y="326622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ctrTitle" idx="3"/>
          </p:nvPr>
        </p:nvSpPr>
        <p:spPr>
          <a:xfrm>
            <a:off x="3414293" y="27643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4"/>
          </p:nvPr>
        </p:nvSpPr>
        <p:spPr>
          <a:xfrm>
            <a:off x="3414302" y="326622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ctrTitle" idx="5"/>
          </p:nvPr>
        </p:nvSpPr>
        <p:spPr>
          <a:xfrm>
            <a:off x="6115350" y="27643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6"/>
          </p:nvPr>
        </p:nvSpPr>
        <p:spPr>
          <a:xfrm>
            <a:off x="6115354" y="326622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0" y="4992225"/>
            <a:ext cx="9144000" cy="151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3F3F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50" y="2451950"/>
            <a:ext cx="77175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9144000" cy="17073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18275" y="539500"/>
            <a:ext cx="1707300" cy="1707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718425" y="1033150"/>
            <a:ext cx="17073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50" y="3572700"/>
            <a:ext cx="77175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2_1">
    <p:bg>
      <p:bgPr>
        <a:solidFill>
          <a:srgbClr val="F3F3F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ctrTitle" idx="2"/>
          </p:nvPr>
        </p:nvSpPr>
        <p:spPr>
          <a:xfrm>
            <a:off x="713225" y="3160925"/>
            <a:ext cx="17670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subTitle" idx="1"/>
          </p:nvPr>
        </p:nvSpPr>
        <p:spPr>
          <a:xfrm>
            <a:off x="713248" y="3551375"/>
            <a:ext cx="17670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ctrTitle" idx="3"/>
          </p:nvPr>
        </p:nvSpPr>
        <p:spPr>
          <a:xfrm>
            <a:off x="6663738" y="3160925"/>
            <a:ext cx="17670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4"/>
          </p:nvPr>
        </p:nvSpPr>
        <p:spPr>
          <a:xfrm>
            <a:off x="6663761" y="3551375"/>
            <a:ext cx="17670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ctrTitle" idx="5"/>
          </p:nvPr>
        </p:nvSpPr>
        <p:spPr>
          <a:xfrm>
            <a:off x="4680234" y="3160925"/>
            <a:ext cx="17670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6"/>
          </p:nvPr>
        </p:nvSpPr>
        <p:spPr>
          <a:xfrm>
            <a:off x="4680257" y="3551375"/>
            <a:ext cx="17670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ctrTitle" idx="7"/>
          </p:nvPr>
        </p:nvSpPr>
        <p:spPr>
          <a:xfrm>
            <a:off x="2696729" y="3160925"/>
            <a:ext cx="17670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8"/>
          </p:nvPr>
        </p:nvSpPr>
        <p:spPr>
          <a:xfrm>
            <a:off x="2696752" y="3551375"/>
            <a:ext cx="1767000" cy="1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rgbClr val="F3F3F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ctrTitle" idx="2"/>
          </p:nvPr>
        </p:nvSpPr>
        <p:spPr>
          <a:xfrm>
            <a:off x="713236" y="16213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subTitle" idx="1"/>
          </p:nvPr>
        </p:nvSpPr>
        <p:spPr>
          <a:xfrm>
            <a:off x="713250" y="212322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ctrTitle" idx="3"/>
          </p:nvPr>
        </p:nvSpPr>
        <p:spPr>
          <a:xfrm>
            <a:off x="3414293" y="16213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ubTitle" idx="4"/>
          </p:nvPr>
        </p:nvSpPr>
        <p:spPr>
          <a:xfrm>
            <a:off x="3414302" y="212322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ctrTitle" idx="5"/>
          </p:nvPr>
        </p:nvSpPr>
        <p:spPr>
          <a:xfrm>
            <a:off x="6115350" y="16213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subTitle" idx="6"/>
          </p:nvPr>
        </p:nvSpPr>
        <p:spPr>
          <a:xfrm>
            <a:off x="6115354" y="212322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ctrTitle" idx="7"/>
          </p:nvPr>
        </p:nvSpPr>
        <p:spPr>
          <a:xfrm>
            <a:off x="713248" y="328292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subTitle" idx="8"/>
          </p:nvPr>
        </p:nvSpPr>
        <p:spPr>
          <a:xfrm>
            <a:off x="713263" y="378477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ctrTitle" idx="9"/>
          </p:nvPr>
        </p:nvSpPr>
        <p:spPr>
          <a:xfrm>
            <a:off x="3414306" y="328292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subTitle" idx="13"/>
          </p:nvPr>
        </p:nvSpPr>
        <p:spPr>
          <a:xfrm>
            <a:off x="3414315" y="378477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ctrTitle" idx="14"/>
          </p:nvPr>
        </p:nvSpPr>
        <p:spPr>
          <a:xfrm>
            <a:off x="6115363" y="328292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15"/>
          </p:nvPr>
        </p:nvSpPr>
        <p:spPr>
          <a:xfrm>
            <a:off x="6115367" y="3784775"/>
            <a:ext cx="2315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_1_1">
    <p:bg>
      <p:bgPr>
        <a:solidFill>
          <a:srgbClr val="F3F3F3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_1">
    <p:bg>
      <p:bgPr>
        <a:solidFill>
          <a:schemeClr val="accen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_1_1_1_1_1">
    <p:bg>
      <p:bgPr>
        <a:solidFill>
          <a:schemeClr val="accent2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3F3F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250" y="1361525"/>
            <a:ext cx="7717500" cy="3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3F3F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 idx="2"/>
          </p:nvPr>
        </p:nvSpPr>
        <p:spPr>
          <a:xfrm>
            <a:off x="2024223" y="19711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024234" y="2473025"/>
            <a:ext cx="23154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ctrTitle" idx="3"/>
          </p:nvPr>
        </p:nvSpPr>
        <p:spPr>
          <a:xfrm>
            <a:off x="4804363" y="1971175"/>
            <a:ext cx="2315400" cy="5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804373" y="2473025"/>
            <a:ext cx="23154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3F3F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3F3F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9144000" cy="1210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3000750" y="2281450"/>
            <a:ext cx="3142500" cy="17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0" y="4992225"/>
            <a:ext cx="9144000" cy="1512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3F3F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9144000" cy="1296900"/>
          </a:xfrm>
          <a:prstGeom prst="rect">
            <a:avLst/>
          </a:prstGeom>
          <a:solidFill>
            <a:srgbClr val="76D6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713250" y="3072450"/>
            <a:ext cx="4353600" cy="12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2"/>
          </p:nvPr>
        </p:nvSpPr>
        <p:spPr>
          <a:xfrm>
            <a:off x="713250" y="2600850"/>
            <a:ext cx="4353600" cy="4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3F3F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913200" y="539500"/>
            <a:ext cx="3342000" cy="3342000"/>
          </a:xfrm>
          <a:prstGeom prst="ellipse">
            <a:avLst/>
          </a:prstGeom>
          <a:solidFill>
            <a:srgbClr val="76D68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217650" y="904840"/>
            <a:ext cx="27333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921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2" r:id="rId12"/>
    <p:sldLayoutId id="2147483666" r:id="rId13"/>
    <p:sldLayoutId id="2147483667" r:id="rId14"/>
    <p:sldLayoutId id="2147483670" r:id="rId15"/>
    <p:sldLayoutId id="2147483671" r:id="rId16"/>
    <p:sldLayoutId id="2147483673" r:id="rId17"/>
    <p:sldLayoutId id="2147483674" r:id="rId18"/>
    <p:sldLayoutId id="2147483675" r:id="rId19"/>
    <p:sldLayoutId id="2147483676" r:id="rId20"/>
    <p:sldLayoutId id="2147483679" r:id="rId21"/>
    <p:sldLayoutId id="2147483681" r:id="rId22"/>
    <p:sldLayoutId id="2147483682" r:id="rId23"/>
    <p:sldLayoutId id="214748368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ctrTitle"/>
          </p:nvPr>
        </p:nvSpPr>
        <p:spPr>
          <a:xfrm>
            <a:off x="701400" y="797988"/>
            <a:ext cx="7717500" cy="11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err="1">
                <a:latin typeface="+mj-lt"/>
              </a:rPr>
              <a:t>ZoroMine</a:t>
            </a:r>
            <a:endParaRPr sz="8800">
              <a:latin typeface="+mj-lt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subTitle" idx="2"/>
          </p:nvPr>
        </p:nvSpPr>
        <p:spPr>
          <a:xfrm>
            <a:off x="725100" y="4241075"/>
            <a:ext cx="76938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Sarvesh Prabhu, Arjun Janakiraman, Jai Trivedi: Lambert High School</a:t>
            </a:r>
            <a:endParaRPr dirty="0"/>
          </a:p>
        </p:txBody>
      </p:sp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701400" y="2834050"/>
            <a:ext cx="77175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accent1"/>
                </a:solidFill>
              </a:rPr>
              <a:t>A quantum leap into crypto mining</a:t>
            </a:r>
            <a:endParaRPr sz="2800" i="1">
              <a:solidFill>
                <a:schemeClr val="accent1"/>
              </a:solidFill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7756024" y="2354050"/>
            <a:ext cx="805500" cy="806100"/>
          </a:xfrm>
          <a:prstGeom prst="ellipse">
            <a:avLst/>
          </a:prstGeom>
          <a:solidFill>
            <a:srgbClr val="76D68A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3EEC2DD8-BC34-9E43-93EE-07BD073F7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11" t="19097" r="32193" b="39217"/>
          <a:stretch/>
        </p:blipFill>
        <p:spPr>
          <a:xfrm>
            <a:off x="7694756" y="337039"/>
            <a:ext cx="1612505" cy="19724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713250" y="3015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Technical Brief</a:t>
            </a:r>
            <a:endParaRPr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EDA00-3745-2B41-BDB9-3EF079A57C66}"/>
              </a:ext>
            </a:extLst>
          </p:cNvPr>
          <p:cNvSpPr txBox="1"/>
          <p:nvPr/>
        </p:nvSpPr>
        <p:spPr>
          <a:xfrm>
            <a:off x="282279" y="1507995"/>
            <a:ext cx="8823032" cy="37457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Quantum-powered cloud-based algorithm hosted on Amazon Web Services:</a:t>
            </a:r>
          </a:p>
          <a:p>
            <a:pPr marL="285750" lvl="4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AWS</a:t>
            </a:r>
          </a:p>
          <a:p>
            <a:pPr marL="285750" lvl="4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Amazon Graviton 3.0 Processor</a:t>
            </a:r>
          </a:p>
          <a:p>
            <a:pPr marL="285750" lvl="4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Amazon Quantum Computing</a:t>
            </a:r>
          </a:p>
          <a:p>
            <a:pPr marL="285750" lvl="4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4">
                  <a:lumMod val="50000"/>
                </a:scheme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sz="1600" i="1" dirty="0" err="1">
                <a:solidFill>
                  <a:schemeClr val="accent4">
                    <a:lumMod val="50000"/>
                  </a:schemeClr>
                </a:solidFill>
              </a:rPr>
              <a:t>ZoroMine</a:t>
            </a:r>
            <a:r>
              <a:rPr lang="en-US" sz="1600" i="1" dirty="0">
                <a:solidFill>
                  <a:schemeClr val="accent4">
                    <a:lumMod val="50000"/>
                  </a:schemeClr>
                </a:solidFill>
              </a:rPr>
              <a:t> saves electricity by 875% and ushers in the new age of young investors through its cost effective, and sustainable form of crypto-mining.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0B3B4B-9C2F-6447-B82D-BEBBAB0C5FB5}"/>
              </a:ext>
            </a:extLst>
          </p:cNvPr>
          <p:cNvGrpSpPr/>
          <p:nvPr/>
        </p:nvGrpSpPr>
        <p:grpSpPr>
          <a:xfrm>
            <a:off x="7976929" y="140305"/>
            <a:ext cx="907641" cy="895098"/>
            <a:chOff x="7976929" y="140305"/>
            <a:chExt cx="907641" cy="895098"/>
          </a:xfrm>
        </p:grpSpPr>
        <p:sp>
          <p:nvSpPr>
            <p:cNvPr id="266" name="Google Shape;266;p41"/>
            <p:cNvSpPr/>
            <p:nvPr/>
          </p:nvSpPr>
          <p:spPr>
            <a:xfrm>
              <a:off x="7976929" y="140305"/>
              <a:ext cx="907641" cy="895098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FF50C2BF-D5C3-A142-9EB6-D141272BE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811" t="19097" r="32193" b="39217"/>
            <a:stretch/>
          </p:blipFill>
          <p:spPr>
            <a:xfrm>
              <a:off x="8151908" y="240408"/>
              <a:ext cx="557682" cy="682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8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713250" y="3015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Financial Model</a:t>
            </a:r>
            <a:endParaRPr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EDA00-3745-2B41-BDB9-3EF079A57C66}"/>
              </a:ext>
            </a:extLst>
          </p:cNvPr>
          <p:cNvSpPr txBox="1"/>
          <p:nvPr/>
        </p:nvSpPr>
        <p:spPr>
          <a:xfrm>
            <a:off x="327999" y="1562859"/>
            <a:ext cx="8350363" cy="29608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$49 USD Monthly subscription fee </a:t>
            </a:r>
            <a:endParaRPr lang="en-US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number of threads and processing power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Branch out to premium tiers with higher threads and power (Tier II $69, Tier III $99)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Guaranteed profit with cash-back if no profit, safe for young investors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Financial Advisement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Assure every customer at </a:t>
            </a:r>
            <a:r>
              <a:rPr lang="en-US" dirty="0" err="1"/>
              <a:t>ZoroMine</a:t>
            </a:r>
            <a:r>
              <a:rPr lang="en-US" dirty="0"/>
              <a:t> makes educated investment choices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ZoroMine’s</a:t>
            </a:r>
            <a:r>
              <a:rPr lang="en-US" dirty="0"/>
              <a:t> consultant partners will set up an investment plan for both crypto investment and mining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555E32-3984-C54C-B58A-1C859161C487}"/>
              </a:ext>
            </a:extLst>
          </p:cNvPr>
          <p:cNvGrpSpPr/>
          <p:nvPr/>
        </p:nvGrpSpPr>
        <p:grpSpPr>
          <a:xfrm>
            <a:off x="7976929" y="140305"/>
            <a:ext cx="907641" cy="895098"/>
            <a:chOff x="7976929" y="140305"/>
            <a:chExt cx="907641" cy="895098"/>
          </a:xfrm>
        </p:grpSpPr>
        <p:sp>
          <p:nvSpPr>
            <p:cNvPr id="7" name="Google Shape;266;p41">
              <a:extLst>
                <a:ext uri="{FF2B5EF4-FFF2-40B4-BE49-F238E27FC236}">
                  <a16:creationId xmlns:a16="http://schemas.microsoft.com/office/drawing/2014/main" id="{28817D4E-9A6D-1845-BECF-96FDBDF83233}"/>
                </a:ext>
              </a:extLst>
            </p:cNvPr>
            <p:cNvSpPr/>
            <p:nvPr/>
          </p:nvSpPr>
          <p:spPr>
            <a:xfrm>
              <a:off x="7976929" y="140305"/>
              <a:ext cx="907641" cy="895098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007F6E08-549A-1141-973E-3F1A6D874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811" t="19097" r="32193" b="39217"/>
            <a:stretch/>
          </p:blipFill>
          <p:spPr>
            <a:xfrm>
              <a:off x="8151908" y="240408"/>
              <a:ext cx="557682" cy="682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39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4FAB-A750-4DD1-8F94-F52FDA0B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SBA 7(a) Loan Use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13C8C5-019F-4DAC-B999-4C83A1FD2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776941"/>
              </p:ext>
            </p:extLst>
          </p:nvPr>
        </p:nvGraphicFramePr>
        <p:xfrm>
          <a:off x="1363362" y="110190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902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713250" y="3015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Financial Stability Forecast</a:t>
            </a:r>
            <a:endParaRPr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699140-3031-CB47-A18A-25C9C144A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35" y="1213016"/>
            <a:ext cx="7326729" cy="395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9E125C1-7CC0-824B-BC67-7BC470946947}"/>
              </a:ext>
            </a:extLst>
          </p:cNvPr>
          <p:cNvGrpSpPr/>
          <p:nvPr/>
        </p:nvGrpSpPr>
        <p:grpSpPr>
          <a:xfrm>
            <a:off x="7976929" y="140305"/>
            <a:ext cx="907641" cy="895098"/>
            <a:chOff x="7976929" y="140305"/>
            <a:chExt cx="907641" cy="895098"/>
          </a:xfrm>
        </p:grpSpPr>
        <p:sp>
          <p:nvSpPr>
            <p:cNvPr id="10" name="Google Shape;266;p41">
              <a:extLst>
                <a:ext uri="{FF2B5EF4-FFF2-40B4-BE49-F238E27FC236}">
                  <a16:creationId xmlns:a16="http://schemas.microsoft.com/office/drawing/2014/main" id="{8962B71F-435D-0543-9232-B3694CD479CE}"/>
                </a:ext>
              </a:extLst>
            </p:cNvPr>
            <p:cNvSpPr/>
            <p:nvPr/>
          </p:nvSpPr>
          <p:spPr>
            <a:xfrm>
              <a:off x="7976929" y="140305"/>
              <a:ext cx="907641" cy="895098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B8CBFF71-43AB-ED42-AA77-7C5655972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811" t="19097" r="32193" b="39217"/>
            <a:stretch/>
          </p:blipFill>
          <p:spPr>
            <a:xfrm>
              <a:off x="8151908" y="240408"/>
              <a:ext cx="557682" cy="682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8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713250" y="30150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+mj-lt"/>
              </a:rPr>
              <a:t>Risk Analysis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E125C1-7CC0-824B-BC67-7BC470946947}"/>
              </a:ext>
            </a:extLst>
          </p:cNvPr>
          <p:cNvGrpSpPr/>
          <p:nvPr/>
        </p:nvGrpSpPr>
        <p:grpSpPr>
          <a:xfrm>
            <a:off x="7976929" y="140305"/>
            <a:ext cx="907641" cy="895098"/>
            <a:chOff x="7976929" y="140305"/>
            <a:chExt cx="907641" cy="895098"/>
          </a:xfrm>
        </p:grpSpPr>
        <p:sp>
          <p:nvSpPr>
            <p:cNvPr id="10" name="Google Shape;266;p41">
              <a:extLst>
                <a:ext uri="{FF2B5EF4-FFF2-40B4-BE49-F238E27FC236}">
                  <a16:creationId xmlns:a16="http://schemas.microsoft.com/office/drawing/2014/main" id="{8962B71F-435D-0543-9232-B3694CD479CE}"/>
                </a:ext>
              </a:extLst>
            </p:cNvPr>
            <p:cNvSpPr/>
            <p:nvPr/>
          </p:nvSpPr>
          <p:spPr>
            <a:xfrm>
              <a:off x="7976929" y="140305"/>
              <a:ext cx="907641" cy="895098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B8CBFF71-43AB-ED42-AA77-7C5655972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811" t="19097" r="32193" b="39217"/>
            <a:stretch/>
          </p:blipFill>
          <p:spPr>
            <a:xfrm>
              <a:off x="8151908" y="240408"/>
              <a:ext cx="557682" cy="682155"/>
            </a:xfrm>
            <a:prstGeom prst="rect">
              <a:avLst/>
            </a:prstGeom>
          </p:spPr>
        </p:pic>
      </p:grp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C996AD-0A3F-B98D-81A5-CA7AED139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1185863"/>
            <a:ext cx="7391400" cy="39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4"/>
          <p:cNvSpPr txBox="1">
            <a:spLocks noGrp="1"/>
          </p:cNvSpPr>
          <p:nvPr>
            <p:ph type="title"/>
          </p:nvPr>
        </p:nvSpPr>
        <p:spPr>
          <a:xfrm>
            <a:off x="713250" y="2378798"/>
            <a:ext cx="77175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Thank you!</a:t>
            </a:r>
            <a:endParaRPr>
              <a:latin typeface="+mj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90AFF35-CDCB-0545-89DB-11383AE61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CFA85E6-61C9-3040-9EE4-31A0DF66D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11" t="19097" r="32193" b="39217"/>
          <a:stretch/>
        </p:blipFill>
        <p:spPr>
          <a:xfrm>
            <a:off x="4023361" y="752824"/>
            <a:ext cx="1152144" cy="1258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ro Business Plan by Slidesgo">
  <a:themeElements>
    <a:clrScheme name="Simple Light">
      <a:dk1>
        <a:srgbClr val="000000"/>
      </a:dk1>
      <a:lt1>
        <a:srgbClr val="F3F3F3"/>
      </a:lt1>
      <a:dk2>
        <a:srgbClr val="000000"/>
      </a:dk2>
      <a:lt2>
        <a:srgbClr val="F3F3F3"/>
      </a:lt2>
      <a:accent1>
        <a:srgbClr val="76D68A"/>
      </a:accent1>
      <a:accent2>
        <a:srgbClr val="B0E8BC"/>
      </a:accent2>
      <a:accent3>
        <a:srgbClr val="F3F3F3"/>
      </a:accent3>
      <a:accent4>
        <a:srgbClr val="76D68A"/>
      </a:accent4>
      <a:accent5>
        <a:srgbClr val="B0E8BC"/>
      </a:accent5>
      <a:accent6>
        <a:srgbClr val="000000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Koro Business Plan by Slidesgo</vt:lpstr>
      <vt:lpstr>ZoroMine</vt:lpstr>
      <vt:lpstr>Technical Brief</vt:lpstr>
      <vt:lpstr>Financial Model</vt:lpstr>
      <vt:lpstr> SBA 7(a) Loan Use</vt:lpstr>
      <vt:lpstr>Financial Stability Forecast</vt:lpstr>
      <vt:lpstr>Risk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ZoroMine</dc:title>
  <cp:revision>37</cp:revision>
  <dcterms:modified xsi:type="dcterms:W3CDTF">2022-04-30T17:23:41Z</dcterms:modified>
</cp:coreProperties>
</file>