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1" r:id="rId9"/>
    <p:sldId id="264" r:id="rId10"/>
    <p:sldId id="270" r:id="rId11"/>
    <p:sldId id="265" r:id="rId12"/>
    <p:sldId id="266" r:id="rId13"/>
    <p:sldId id="269" r:id="rId14"/>
    <p:sldId id="267"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AF51"/>
    <a:srgbClr val="9CD5A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pPr/>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pPr/>
              <a:t>‹#›</a:t>
            </a:fld>
            <a:endParaRPr lang="en-IN"/>
          </a:p>
        </p:txBody>
      </p:sp>
    </p:spTree>
    <p:extLst>
      <p:ext uri="{BB962C8B-B14F-4D97-AF65-F5344CB8AC3E}">
        <p14:creationId xmlns=""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pPr/>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rinivasa-Pradeep/Generative-Adversarial-Network-GAN-for-Handwritten-Digit-Generation" TargetMode="External"/><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hyperlink" Target="https://github.com/Kamal-Chander/GAN-Naan-Mudhalvan-Handwritten-Digit-Generatio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www.techtarget.com/searchenterpriseai/definition/generative-adversarial-network-GAN" TargetMode="External"/><Relationship Id="rId5" Type="http://schemas.openxmlformats.org/officeDocument/2006/relationships/hyperlink" Target="http://yann.lecun.com/exdb/mnist/" TargetMode="External"/><Relationship Id="rId4" Type="http://schemas.openxmlformats.org/officeDocument/2006/relationships/hyperlink" Target="https://scikit-learn.org/stabl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81290" y="2928934"/>
            <a:ext cx="7015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SARVESH S M</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5238744" y="3571876"/>
            <a:ext cx="4326288"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err="1" smtClean="0">
                <a:solidFill>
                  <a:srgbClr val="2D936B"/>
                </a:solidFill>
                <a:latin typeface="Trebuchet MS" pitchFamily="34" charset="0"/>
                <a:cs typeface="Trebuchet MS"/>
              </a:rPr>
              <a:t>Naan</a:t>
            </a:r>
            <a:r>
              <a:rPr lang="en-IN" sz="2400" b="1" spc="10" dirty="0" smtClean="0">
                <a:solidFill>
                  <a:srgbClr val="2D936B"/>
                </a:solidFill>
                <a:latin typeface="Trebuchet MS" pitchFamily="34" charset="0"/>
                <a:cs typeface="Trebuchet MS"/>
              </a:rPr>
              <a:t> </a:t>
            </a:r>
            <a:r>
              <a:rPr lang="en-IN" sz="2400" b="1" spc="10" dirty="0" err="1" smtClean="0">
                <a:solidFill>
                  <a:srgbClr val="2D936B"/>
                </a:solidFill>
                <a:latin typeface="Trebuchet MS" pitchFamily="34" charset="0"/>
                <a:cs typeface="Trebuchet MS"/>
              </a:rPr>
              <a:t>Mudhalvan</a:t>
            </a:r>
            <a:r>
              <a:rPr lang="en-IN" sz="2400" b="1" spc="10" dirty="0" smtClean="0">
                <a:solidFill>
                  <a:srgbClr val="2D936B"/>
                </a:solidFill>
                <a:latin typeface="Trebuchet MS" pitchFamily="34" charset="0"/>
                <a:cs typeface="Trebuchet MS"/>
              </a:rPr>
              <a:t> Final Project</a:t>
            </a:r>
            <a:endParaRPr sz="2400">
              <a:latin typeface="Trebuchet MS"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95274" y="928670"/>
            <a:ext cx="9272614" cy="5103961"/>
          </a:xfrm>
        </p:spPr>
        <p:txBody>
          <a:bodyPr/>
          <a:lstStyle/>
          <a:p>
            <a:pPr marL="12700" algn="just">
              <a:lnSpc>
                <a:spcPct val="150000"/>
              </a:lnSpc>
              <a:spcBef>
                <a:spcPts val="100"/>
              </a:spcBef>
            </a:pPr>
            <a:r>
              <a:rPr lang="en-US" sz="2000" b="1" spc="-45" dirty="0" err="1" smtClean="0">
                <a:latin typeface="Trebuchet MS"/>
                <a:cs typeface="Trebuchet MS"/>
              </a:rPr>
              <a:t>Hyperparameter</a:t>
            </a:r>
            <a:r>
              <a:rPr lang="en-US" sz="2000" b="1" spc="-45" dirty="0" smtClean="0">
                <a:latin typeface="Trebuchet MS"/>
                <a:cs typeface="Trebuchet MS"/>
              </a:rPr>
              <a:t> Tuning: </a:t>
            </a:r>
            <a:r>
              <a:rPr lang="en-US" sz="2000" spc="-45" dirty="0" smtClean="0">
                <a:latin typeface="Trebuchet MS"/>
                <a:cs typeface="Trebuchet MS"/>
              </a:rPr>
              <a:t>Conduct thorough experimentation and </a:t>
            </a:r>
            <a:r>
              <a:rPr lang="en-US" sz="2000" spc="-45" dirty="0" err="1" smtClean="0">
                <a:latin typeface="Trebuchet MS"/>
                <a:cs typeface="Trebuchet MS"/>
              </a:rPr>
              <a:t>hyperparameter</a:t>
            </a:r>
            <a:r>
              <a:rPr lang="en-US" sz="2000" spc="-45" dirty="0" smtClean="0">
                <a:latin typeface="Trebuchet MS"/>
                <a:cs typeface="Trebuchet MS"/>
              </a:rPr>
              <a:t> tuning to optimize the GAN model's performance. Focus on parameters including learning rate, batch size, and network depth to achieve superior image generation quality and stability.</a:t>
            </a:r>
          </a:p>
          <a:p>
            <a:pPr marL="12700" algn="just">
              <a:lnSpc>
                <a:spcPct val="150000"/>
              </a:lnSpc>
              <a:spcBef>
                <a:spcPts val="100"/>
              </a:spcBef>
            </a:pPr>
            <a:r>
              <a:rPr lang="en-US" sz="2000" b="1" spc="-45" dirty="0" smtClean="0">
                <a:latin typeface="Trebuchet MS"/>
                <a:cs typeface="Trebuchet MS"/>
              </a:rPr>
              <a:t>Training: </a:t>
            </a:r>
            <a:r>
              <a:rPr lang="en-US" sz="2000" spc="-45" dirty="0" smtClean="0">
                <a:latin typeface="Trebuchet MS"/>
                <a:cs typeface="Trebuchet MS"/>
              </a:rPr>
              <a:t>Train the GAN model on the MNIST dataset, iteratively updating both the generator and discriminator networks to improve the quality and diversity of generated digit images.</a:t>
            </a:r>
          </a:p>
          <a:p>
            <a:pPr marL="12700" algn="just">
              <a:lnSpc>
                <a:spcPct val="150000"/>
              </a:lnSpc>
              <a:spcBef>
                <a:spcPts val="100"/>
              </a:spcBef>
            </a:pPr>
            <a:r>
              <a:rPr lang="en-US" sz="2000" b="1" spc="-45" dirty="0" smtClean="0">
                <a:latin typeface="Trebuchet MS"/>
                <a:cs typeface="Trebuchet MS"/>
              </a:rPr>
              <a:t>Evaluation: </a:t>
            </a:r>
            <a:r>
              <a:rPr lang="en-US" sz="2000" spc="-45" dirty="0" smtClean="0">
                <a:latin typeface="Trebuchet MS"/>
                <a:cs typeface="Trebuchet MS"/>
              </a:rPr>
              <a:t>Assess the trained GAN model's performance by evaluating the realism and diversity of the generated digit images. Analyze the quality of the generated samples to ensure that they closely resemble real handwritten digits from the MNIST dataset.</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1" name="Picture 10">
            <a:extLst>
              <a:ext uri="{FF2B5EF4-FFF2-40B4-BE49-F238E27FC236}">
                <a16:creationId xmlns="" xmlns:a16="http://schemas.microsoft.com/office/drawing/2014/main" id="{1B0B9FB0-0890-423A-9D61-117CB2192801}"/>
              </a:ext>
            </a:extLst>
          </p:cNvPr>
          <p:cNvPicPr>
            <a:picLocks noChangeAspect="1"/>
          </p:cNvPicPr>
          <p:nvPr/>
        </p:nvPicPr>
        <p:blipFill>
          <a:blip r:embed="rId2"/>
          <a:stretch>
            <a:fillRect/>
          </a:stretch>
        </p:blipFill>
        <p:spPr>
          <a:xfrm>
            <a:off x="6024562" y="1714488"/>
            <a:ext cx="4483330" cy="3162463"/>
          </a:xfrm>
          <a:prstGeom prst="rect">
            <a:avLst/>
          </a:prstGeom>
        </p:spPr>
      </p:pic>
      <p:pic>
        <p:nvPicPr>
          <p:cNvPr id="12" name="Picture 11">
            <a:extLst>
              <a:ext uri="{FF2B5EF4-FFF2-40B4-BE49-F238E27FC236}">
                <a16:creationId xmlns="" xmlns:a16="http://schemas.microsoft.com/office/drawing/2014/main" id="{9E2F893F-3FC9-BC42-5D64-65816D38DB01}"/>
              </a:ext>
            </a:extLst>
          </p:cNvPr>
          <p:cNvPicPr>
            <a:picLocks noChangeAspect="1"/>
          </p:cNvPicPr>
          <p:nvPr/>
        </p:nvPicPr>
        <p:blipFill>
          <a:blip r:embed="rId3"/>
          <a:stretch>
            <a:fillRect/>
          </a:stretch>
        </p:blipFill>
        <p:spPr>
          <a:xfrm>
            <a:off x="309522" y="1785926"/>
            <a:ext cx="5778797" cy="31307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C79A3F7-0F50-DEB9-65C2-906AFDE9208A}"/>
              </a:ext>
            </a:extLst>
          </p:cNvPr>
          <p:cNvPicPr>
            <a:picLocks noChangeAspect="1"/>
          </p:cNvPicPr>
          <p:nvPr/>
        </p:nvPicPr>
        <p:blipFill rotWithShape="1">
          <a:blip r:embed="rId2"/>
          <a:srcRect t="15529"/>
          <a:stretch/>
        </p:blipFill>
        <p:spPr>
          <a:xfrm>
            <a:off x="2738414" y="2857496"/>
            <a:ext cx="6172200" cy="2791744"/>
          </a:xfrm>
          <a:prstGeom prst="rect">
            <a:avLst/>
          </a:prstGeom>
        </p:spPr>
      </p:pic>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a:hlinkClick r:id="rId3"/>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4"/>
              </a:rPr>
              <a:t>Demo</a:t>
            </a:r>
            <a:r>
              <a:rPr sz="2000" u="heavy" spc="-130" dirty="0">
                <a:solidFill>
                  <a:srgbClr val="006FC0"/>
                </a:solidFill>
                <a:uFill>
                  <a:solidFill>
                    <a:srgbClr val="006FC0"/>
                  </a:solidFill>
                </a:uFill>
                <a:latin typeface="Trebuchet MS"/>
                <a:cs typeface="Trebuchet MS"/>
                <a:hlinkClick r:id="rId4"/>
              </a:rPr>
              <a:t> </a:t>
            </a:r>
            <a:r>
              <a:rPr sz="2000" u="heavy" spc="25" dirty="0">
                <a:solidFill>
                  <a:srgbClr val="006FC0"/>
                </a:solidFill>
                <a:uFill>
                  <a:solidFill>
                    <a:srgbClr val="006FC0"/>
                  </a:solidFill>
                </a:uFill>
                <a:latin typeface="Trebuchet MS"/>
                <a:cs typeface="Trebuchet MS"/>
                <a:hlinkClick r:id="rId4"/>
              </a:rPr>
              <a:t>Link</a:t>
            </a:r>
            <a:endParaRPr sz="2000" dirty="0">
              <a:latin typeface="Trebuchet MS"/>
              <a:cs typeface="Trebuchet MS"/>
            </a:endParaRPr>
          </a:p>
        </p:txBody>
      </p:sp>
      <p:pic>
        <p:nvPicPr>
          <p:cNvPr id="11" name="Picture 10">
            <a:extLst>
              <a:ext uri="{FF2B5EF4-FFF2-40B4-BE49-F238E27FC236}">
                <a16:creationId xmlns="" xmlns:a16="http://schemas.microsoft.com/office/drawing/2014/main" id="{1B0B9FB0-0890-423A-9D61-117CB2192801}"/>
              </a:ext>
            </a:extLst>
          </p:cNvPr>
          <p:cNvPicPr>
            <a:picLocks noChangeAspect="1"/>
          </p:cNvPicPr>
          <p:nvPr/>
        </p:nvPicPr>
        <p:blipFill rotWithShape="1">
          <a:blip r:embed="rId5">
            <a:extLst>
              <a:ext uri="{28A0092B-C50C-407E-A947-70E740481C1C}">
                <a14:useLocalDpi xmlns="" xmlns:a14="http://schemas.microsoft.com/office/drawing/2010/main" val="0"/>
              </a:ext>
            </a:extLst>
          </a:blip>
          <a:srcRect r="11776"/>
          <a:stretch/>
        </p:blipFill>
        <p:spPr>
          <a:xfrm>
            <a:off x="2952728" y="1643050"/>
            <a:ext cx="3991769" cy="646370"/>
          </a:xfrm>
          <a:prstGeom prst="rect">
            <a:avLst/>
          </a:prstGeom>
        </p:spPr>
      </p:pic>
      <p:sp>
        <p:nvSpPr>
          <p:cNvPr id="13" name="object 4">
            <a:extLst>
              <a:ext uri="{FF2B5EF4-FFF2-40B4-BE49-F238E27FC236}">
                <a16:creationId xmlns=""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 xmlns:p14="http://schemas.microsoft.com/office/powerpoint/2010/main" val="2511431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Content Placeholder 5">
            <a:extLst>
              <a:ext uri="{FF2B5EF4-FFF2-40B4-BE49-F238E27FC236}">
                <a16:creationId xmlns="" xmlns:a16="http://schemas.microsoft.com/office/drawing/2014/main" id="{BB63985B-27A9-1A8E-AD20-FC60CA0C9F16}"/>
              </a:ext>
            </a:extLst>
          </p:cNvPr>
          <p:cNvPicPr>
            <a:picLocks noChangeAspect="1"/>
          </p:cNvPicPr>
          <p:nvPr/>
        </p:nvPicPr>
        <p:blipFill rotWithShape="1">
          <a:blip r:embed="rId2"/>
          <a:srcRect t="2030" r="8152"/>
          <a:stretch/>
        </p:blipFill>
        <p:spPr>
          <a:xfrm>
            <a:off x="2095472" y="785794"/>
            <a:ext cx="6572296" cy="51149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8150" y="142852"/>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6" name="TextBox 5">
            <a:extLst>
              <a:ext uri="{FF2B5EF4-FFF2-40B4-BE49-F238E27FC236}">
                <a16:creationId xmlns="" xmlns:a16="http://schemas.microsoft.com/office/drawing/2014/main" id="{3CAC6CB6-DF47-CFE7-BD7F-9BB2F3359B3D}"/>
              </a:ext>
            </a:extLst>
          </p:cNvPr>
          <p:cNvSpPr txBox="1"/>
          <p:nvPr/>
        </p:nvSpPr>
        <p:spPr>
          <a:xfrm>
            <a:off x="523836" y="857232"/>
            <a:ext cx="9144064" cy="5632311"/>
          </a:xfrm>
          <a:prstGeom prst="rect">
            <a:avLst/>
          </a:prstGeom>
          <a:noFill/>
        </p:spPr>
        <p:txBody>
          <a:bodyPr wrap="square" rtlCol="0">
            <a:spAutoFit/>
          </a:bodyPr>
          <a:lstStyle/>
          <a:p>
            <a:pPr>
              <a:lnSpc>
                <a:spcPct val="150000"/>
              </a:lnSpc>
            </a:pPr>
            <a:r>
              <a:rPr lang="en-US" sz="2400" dirty="0" smtClean="0">
                <a:latin typeface="Trebuchet MS" panose="020B0603020202020204" pitchFamily="34" charset="0"/>
              </a:rPr>
              <a:t>In conclusion, our Generative Adversarial Network (GAN) has demonstrated exceptional advancements in generating lifelike handwritten digit images, closely resembling those found in the MNIST dataset. Through rigorous exploration of various network architectures and meticulous parameter tuning, we have attained unprecedented levels of image quality and stability. The comprehensive documentation accompanying our work ensures seamless deployment and accessibility, paving the way for extensive applications not only in image generation but also in diverse fields beyond.</a:t>
            </a:r>
            <a:endParaRPr lang="en-IN" sz="2400" dirty="0">
              <a:latin typeface="Trebuchet MS" panose="020B0603020202020204" pitchFamily="34" charset="0"/>
            </a:endParaRPr>
          </a:p>
        </p:txBody>
      </p:sp>
    </p:spTree>
    <p:extLst>
      <p:ext uri="{BB962C8B-B14F-4D97-AF65-F5344CB8AC3E}">
        <p14:creationId xmlns="" xmlns:p14="http://schemas.microsoft.com/office/powerpoint/2010/main" val="173808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sp>
        <p:nvSpPr>
          <p:cNvPr id="6" name="Content Placeholder 1">
            <a:extLst>
              <a:ext uri="{FF2B5EF4-FFF2-40B4-BE49-F238E27FC236}">
                <a16:creationId xmlns="" xmlns:a16="http://schemas.microsoft.com/office/drawing/2014/main" id="{0DEAF496-D903-C36F-8C97-804A96D2E97A}"/>
              </a:ext>
            </a:extLst>
          </p:cNvPr>
          <p:cNvSpPr txBox="1">
            <a:spLocks/>
          </p:cNvSpPr>
          <p:nvPr/>
        </p:nvSpPr>
        <p:spPr>
          <a:xfrm>
            <a:off x="809588" y="1285860"/>
            <a:ext cx="9301022"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Wingdings" panose="05000000000000000000" pitchFamily="2" charset="2"/>
              <a:buChar char="§"/>
            </a:pPr>
            <a:r>
              <a:rPr lang="en-IN" sz="2400" kern="0" dirty="0" smtClean="0">
                <a:solidFill>
                  <a:srgbClr val="42AF51"/>
                </a:solidFill>
                <a:latin typeface="Trebuchet MS" pitchFamily="34" charset="0"/>
                <a:cs typeface="Arial" panose="020B0604020202020204" pitchFamily="34" charset="0"/>
                <a:hlinkClick r:id="rId2"/>
              </a:rPr>
              <a:t>https://www.tensorflow.org/</a:t>
            </a:r>
            <a:endParaRPr lang="en-IN" sz="2400" kern="0" dirty="0" smtClean="0">
              <a:solidFill>
                <a:srgbClr val="42AF51"/>
              </a:solidFill>
              <a:latin typeface="Trebuchet MS" pitchFamily="34" charset="0"/>
              <a:cs typeface="Arial" panose="020B0604020202020204" pitchFamily="34" charset="0"/>
            </a:endParaRPr>
          </a:p>
          <a:p>
            <a:pPr>
              <a:buFont typeface="Wingdings" panose="05000000000000000000" pitchFamily="2" charset="2"/>
              <a:buChar char="§"/>
            </a:pPr>
            <a:r>
              <a:rPr lang="en-IN" sz="2400" kern="0" dirty="0" smtClean="0">
                <a:solidFill>
                  <a:srgbClr val="42AF51"/>
                </a:solidFill>
                <a:latin typeface="Trebuchet MS" pitchFamily="34" charset="0"/>
                <a:cs typeface="Arial" panose="020B0604020202020204" pitchFamily="34" charset="0"/>
                <a:hlinkClick r:id="rId3">
                  <a:extLst>
                    <a:ext uri="{A12FA001-AC4F-418D-AE19-62706E023703}">
                      <ahyp:hlinkClr xmlns:lc="http://schemas.openxmlformats.org/drawingml/2006/lockedCanvas" xmlns:ahyp="http://schemas.microsoft.com/office/drawing/2018/hyperlinkcolor" xmlns="" val="tx"/>
                    </a:ext>
                  </a:extLst>
                </a:hlinkClick>
              </a:rPr>
              <a:t>https</a:t>
            </a:r>
            <a:r>
              <a:rPr lang="en-IN" sz="2400" kern="0" dirty="0" smtClean="0">
                <a:solidFill>
                  <a:srgbClr val="42AF51"/>
                </a:solidFill>
                <a:latin typeface="Trebuchet MS" pitchFamily="34" charset="0"/>
                <a:cs typeface="Arial" panose="020B0604020202020204" pitchFamily="34" charset="0"/>
                <a:hlinkClick r:id="rId3">
                  <a:extLst>
                    <a:ext uri="{A12FA001-AC4F-418D-AE19-62706E023703}">
                      <ahyp:hlinkClr xmlns:lc="http://schemas.openxmlformats.org/drawingml/2006/lockedCanvas" xmlns:ahyp="http://schemas.microsoft.com/office/drawing/2018/hyperlinkcolor" xmlns="" val="tx"/>
                    </a:ext>
                  </a:extLst>
                </a:hlinkClick>
              </a:rPr>
              <a:t>://matplotlib.org/</a:t>
            </a:r>
            <a:endParaRPr lang="en-IN" sz="2400" kern="0" dirty="0" smtClean="0">
              <a:solidFill>
                <a:srgbClr val="42AF51"/>
              </a:solidFill>
              <a:latin typeface="Trebuchet MS" pitchFamily="34" charset="0"/>
              <a:cs typeface="Arial" panose="020B0604020202020204" pitchFamily="34" charset="0"/>
            </a:endParaRPr>
          </a:p>
          <a:p>
            <a:pPr>
              <a:buFont typeface="Wingdings" panose="05000000000000000000" pitchFamily="2" charset="2"/>
              <a:buChar char="§"/>
            </a:pPr>
            <a:r>
              <a:rPr lang="en-US" sz="2400" kern="0" dirty="0" err="1" smtClean="0">
                <a:solidFill>
                  <a:srgbClr val="42AF51"/>
                </a:solidFill>
                <a:latin typeface="Trebuchet MS" pitchFamily="34" charset="0"/>
                <a:cs typeface="Arial" panose="020B0604020202020204" pitchFamily="34" charset="0"/>
                <a:hlinkClick r:id="rId4">
                  <a:extLst>
                    <a:ext uri="{A12FA001-AC4F-418D-AE19-62706E023703}">
                      <ahyp:hlinkClr xmlns:lc="http://schemas.openxmlformats.org/drawingml/2006/lockedCanvas" xmlns:ahyp="http://schemas.microsoft.com/office/drawing/2018/hyperlinkcolor" xmlns="" val="tx"/>
                    </a:ext>
                  </a:extLst>
                </a:hlinkClick>
              </a:rPr>
              <a:t>scikit</a:t>
            </a:r>
            <a:r>
              <a:rPr lang="en-US" sz="2400" kern="0" dirty="0" smtClean="0">
                <a:solidFill>
                  <a:srgbClr val="42AF51"/>
                </a:solidFill>
                <a:latin typeface="Trebuchet MS" pitchFamily="34" charset="0"/>
                <a:cs typeface="Arial" panose="020B0604020202020204" pitchFamily="34" charset="0"/>
                <a:hlinkClick r:id="rId4">
                  <a:extLst>
                    <a:ext uri="{A12FA001-AC4F-418D-AE19-62706E023703}">
                      <ahyp:hlinkClr xmlns:lc="http://schemas.openxmlformats.org/drawingml/2006/lockedCanvas" xmlns:ahyp="http://schemas.microsoft.com/office/drawing/2018/hyperlinkcolor" xmlns="" val="tx"/>
                    </a:ext>
                  </a:extLst>
                </a:hlinkClick>
              </a:rPr>
              <a:t>-learn: machine learning in Python — </a:t>
            </a:r>
            <a:r>
              <a:rPr lang="en-US" sz="2400" kern="0" dirty="0" err="1" smtClean="0">
                <a:solidFill>
                  <a:srgbClr val="42AF51"/>
                </a:solidFill>
                <a:latin typeface="Trebuchet MS" pitchFamily="34" charset="0"/>
                <a:cs typeface="Arial" panose="020B0604020202020204" pitchFamily="34" charset="0"/>
                <a:hlinkClick r:id="rId4">
                  <a:extLst>
                    <a:ext uri="{A12FA001-AC4F-418D-AE19-62706E023703}">
                      <ahyp:hlinkClr xmlns:lc="http://schemas.openxmlformats.org/drawingml/2006/lockedCanvas" xmlns:ahyp="http://schemas.microsoft.com/office/drawing/2018/hyperlinkcolor" xmlns="" val="tx"/>
                    </a:ext>
                  </a:extLst>
                </a:hlinkClick>
              </a:rPr>
              <a:t>scikit</a:t>
            </a:r>
            <a:r>
              <a:rPr lang="en-US" sz="2400" kern="0" dirty="0" smtClean="0">
                <a:solidFill>
                  <a:srgbClr val="42AF51"/>
                </a:solidFill>
                <a:latin typeface="Trebuchet MS" pitchFamily="34" charset="0"/>
                <a:cs typeface="Arial" panose="020B0604020202020204" pitchFamily="34" charset="0"/>
                <a:hlinkClick r:id="rId4">
                  <a:extLst>
                    <a:ext uri="{A12FA001-AC4F-418D-AE19-62706E023703}">
                      <ahyp:hlinkClr xmlns:lc="http://schemas.openxmlformats.org/drawingml/2006/lockedCanvas" xmlns:ahyp="http://schemas.microsoft.com/office/drawing/2018/hyperlinkcolor" xmlns="" val="tx"/>
                    </a:ext>
                  </a:extLst>
                </a:hlinkClick>
              </a:rPr>
              <a:t>-learn 1.4.1 documentation</a:t>
            </a:r>
            <a:endParaRPr lang="en-IN" sz="2400" kern="0" dirty="0" smtClean="0">
              <a:solidFill>
                <a:srgbClr val="42AF51"/>
              </a:solidFill>
              <a:latin typeface="Trebuchet MS" pitchFamily="34" charset="0"/>
              <a:cs typeface="Arial" panose="020B0604020202020204" pitchFamily="34" charset="0"/>
            </a:endParaRPr>
          </a:p>
          <a:p>
            <a:pPr>
              <a:buFont typeface="Wingdings" panose="05000000000000000000" pitchFamily="2" charset="2"/>
              <a:buChar char="§"/>
            </a:pPr>
            <a:r>
              <a:rPr lang="en-IN" sz="2400" kern="0" dirty="0" smtClean="0">
                <a:solidFill>
                  <a:srgbClr val="42AF51"/>
                </a:solidFill>
                <a:latin typeface="Trebuchet MS" pitchFamily="34" charset="0"/>
                <a:cs typeface="Arial" panose="020B0604020202020204" pitchFamily="34" charset="0"/>
                <a:hlinkClick r:id="rId5">
                  <a:extLst>
                    <a:ext uri="{A12FA001-AC4F-418D-AE19-62706E023703}">
                      <ahyp:hlinkClr xmlns:lc="http://schemas.openxmlformats.org/drawingml/2006/lockedCanvas" xmlns:ahyp="http://schemas.microsoft.com/office/drawing/2018/hyperlinkcolor" xmlns="" val="tx"/>
                    </a:ext>
                  </a:extLst>
                </a:hlinkClick>
              </a:rPr>
              <a:t>MNIST handwritten digit database, </a:t>
            </a:r>
            <a:r>
              <a:rPr lang="en-IN" sz="2400" kern="0" dirty="0" err="1" smtClean="0">
                <a:solidFill>
                  <a:srgbClr val="42AF51"/>
                </a:solidFill>
                <a:latin typeface="Trebuchet MS" pitchFamily="34" charset="0"/>
                <a:cs typeface="Arial" panose="020B0604020202020204" pitchFamily="34" charset="0"/>
                <a:hlinkClick r:id="rId5">
                  <a:extLst>
                    <a:ext uri="{A12FA001-AC4F-418D-AE19-62706E023703}">
                      <ahyp:hlinkClr xmlns:lc="http://schemas.openxmlformats.org/drawingml/2006/lockedCanvas" xmlns:ahyp="http://schemas.microsoft.com/office/drawing/2018/hyperlinkcolor" xmlns="" val="tx"/>
                    </a:ext>
                  </a:extLst>
                </a:hlinkClick>
              </a:rPr>
              <a:t>Yann</a:t>
            </a:r>
            <a:r>
              <a:rPr lang="en-IN" sz="2400" kern="0" dirty="0" smtClean="0">
                <a:solidFill>
                  <a:srgbClr val="42AF51"/>
                </a:solidFill>
                <a:latin typeface="Trebuchet MS" pitchFamily="34" charset="0"/>
                <a:cs typeface="Arial" panose="020B0604020202020204" pitchFamily="34" charset="0"/>
                <a:hlinkClick r:id="rId5">
                  <a:extLst>
                    <a:ext uri="{A12FA001-AC4F-418D-AE19-62706E023703}">
                      <ahyp:hlinkClr xmlns:lc="http://schemas.openxmlformats.org/drawingml/2006/lockedCanvas" xmlns:ahyp="http://schemas.microsoft.com/office/drawing/2018/hyperlinkcolor" xmlns="" val="tx"/>
                    </a:ext>
                  </a:extLst>
                </a:hlinkClick>
              </a:rPr>
              <a:t> </a:t>
            </a:r>
            <a:r>
              <a:rPr lang="en-IN" sz="2400" kern="0" dirty="0" err="1" smtClean="0">
                <a:solidFill>
                  <a:srgbClr val="42AF51"/>
                </a:solidFill>
                <a:latin typeface="Trebuchet MS" pitchFamily="34" charset="0"/>
                <a:cs typeface="Arial" panose="020B0604020202020204" pitchFamily="34" charset="0"/>
                <a:hlinkClick r:id="rId5">
                  <a:extLst>
                    <a:ext uri="{A12FA001-AC4F-418D-AE19-62706E023703}">
                      <ahyp:hlinkClr xmlns:lc="http://schemas.openxmlformats.org/drawingml/2006/lockedCanvas" xmlns:ahyp="http://schemas.microsoft.com/office/drawing/2018/hyperlinkcolor" xmlns="" val="tx"/>
                    </a:ext>
                  </a:extLst>
                </a:hlinkClick>
              </a:rPr>
              <a:t>LeCun</a:t>
            </a:r>
            <a:r>
              <a:rPr lang="en-IN" sz="2400" kern="0" dirty="0" smtClean="0">
                <a:solidFill>
                  <a:srgbClr val="42AF51"/>
                </a:solidFill>
                <a:latin typeface="Trebuchet MS" pitchFamily="34" charset="0"/>
                <a:cs typeface="Arial" panose="020B0604020202020204" pitchFamily="34" charset="0"/>
                <a:hlinkClick r:id="rId5">
                  <a:extLst>
                    <a:ext uri="{A12FA001-AC4F-418D-AE19-62706E023703}">
                      <ahyp:hlinkClr xmlns:lc="http://schemas.openxmlformats.org/drawingml/2006/lockedCanvas" xmlns:ahyp="http://schemas.microsoft.com/office/drawing/2018/hyperlinkcolor" xmlns="" val="tx"/>
                    </a:ext>
                  </a:extLst>
                </a:hlinkClick>
              </a:rPr>
              <a:t>, </a:t>
            </a:r>
            <a:r>
              <a:rPr lang="en-IN" sz="2400" kern="0" dirty="0" err="1" smtClean="0">
                <a:solidFill>
                  <a:srgbClr val="42AF51"/>
                </a:solidFill>
                <a:latin typeface="Trebuchet MS" pitchFamily="34" charset="0"/>
                <a:cs typeface="Arial" panose="020B0604020202020204" pitchFamily="34" charset="0"/>
                <a:hlinkClick r:id="rId5">
                  <a:extLst>
                    <a:ext uri="{A12FA001-AC4F-418D-AE19-62706E023703}">
                      <ahyp:hlinkClr xmlns:lc="http://schemas.openxmlformats.org/drawingml/2006/lockedCanvas" xmlns:ahyp="http://schemas.microsoft.com/office/drawing/2018/hyperlinkcolor" xmlns="" val="tx"/>
                    </a:ext>
                  </a:extLst>
                </a:hlinkClick>
              </a:rPr>
              <a:t>Corinna</a:t>
            </a:r>
            <a:r>
              <a:rPr lang="en-IN" sz="2400" kern="0" dirty="0" smtClean="0">
                <a:solidFill>
                  <a:srgbClr val="42AF51"/>
                </a:solidFill>
                <a:latin typeface="Trebuchet MS" pitchFamily="34" charset="0"/>
                <a:cs typeface="Arial" panose="020B0604020202020204" pitchFamily="34" charset="0"/>
                <a:hlinkClick r:id="rId5">
                  <a:extLst>
                    <a:ext uri="{A12FA001-AC4F-418D-AE19-62706E023703}">
                      <ahyp:hlinkClr xmlns:lc="http://schemas.openxmlformats.org/drawingml/2006/lockedCanvas" xmlns:ahyp="http://schemas.microsoft.com/office/drawing/2018/hyperlinkcolor" xmlns="" val="tx"/>
                    </a:ext>
                  </a:extLst>
                </a:hlinkClick>
              </a:rPr>
              <a:t> Cortes and Chris Burges</a:t>
            </a:r>
            <a:endParaRPr lang="en-IN" sz="2400" kern="0" dirty="0" smtClean="0">
              <a:solidFill>
                <a:srgbClr val="42AF51"/>
              </a:solidFill>
              <a:latin typeface="Trebuchet MS" pitchFamily="34" charset="0"/>
              <a:cs typeface="Arial" panose="020B0604020202020204" pitchFamily="34" charset="0"/>
            </a:endParaRPr>
          </a:p>
          <a:p>
            <a:pPr>
              <a:buFont typeface="Wingdings" panose="05000000000000000000" pitchFamily="2" charset="2"/>
              <a:buChar char="§"/>
            </a:pPr>
            <a:r>
              <a:rPr lang="en-IN" sz="2400" kern="0" dirty="0" smtClean="0">
                <a:solidFill>
                  <a:srgbClr val="42AF51"/>
                </a:solidFill>
                <a:latin typeface="Trebuchet MS" pitchFamily="34" charset="0"/>
                <a:cs typeface="Arial" panose="020B0604020202020204" pitchFamily="34" charset="0"/>
                <a:hlinkClick r:id="rId6"/>
              </a:rPr>
              <a:t>https://www.techtarget.com/searchenterpriseai/definition/generative-adversarial-network-GAN</a:t>
            </a:r>
            <a:endParaRPr lang="en-IN" sz="2400" kern="0" dirty="0" smtClean="0">
              <a:solidFill>
                <a:srgbClr val="42AF51"/>
              </a:solidFill>
              <a:latin typeface="Trebuchet MS" pitchFamily="34" charset="0"/>
              <a:cs typeface="Arial" panose="020B0604020202020204" pitchFamily="34" charset="0"/>
            </a:endParaRPr>
          </a:p>
          <a:p>
            <a:pPr>
              <a:buFont typeface="Wingdings" panose="05000000000000000000" pitchFamily="2" charset="2"/>
              <a:buChar char="§"/>
            </a:pPr>
            <a:r>
              <a:rPr lang="en-US" sz="2400" dirty="0" smtClean="0">
                <a:latin typeface="Trebuchet MS" pitchFamily="34" charset="0"/>
              </a:rPr>
              <a:t>Creswell, A., White, T., </a:t>
            </a:r>
            <a:r>
              <a:rPr lang="en-US" sz="2400" dirty="0" err="1" smtClean="0">
                <a:latin typeface="Trebuchet MS" pitchFamily="34" charset="0"/>
              </a:rPr>
              <a:t>Dumoulin</a:t>
            </a:r>
            <a:r>
              <a:rPr lang="en-US" sz="2400" dirty="0" smtClean="0">
                <a:latin typeface="Trebuchet MS" pitchFamily="34" charset="0"/>
              </a:rPr>
              <a:t>, V., </a:t>
            </a:r>
            <a:r>
              <a:rPr lang="en-US" sz="2400" dirty="0" err="1" smtClean="0">
                <a:latin typeface="Trebuchet MS" pitchFamily="34" charset="0"/>
              </a:rPr>
              <a:t>Arulkumaran</a:t>
            </a:r>
            <a:r>
              <a:rPr lang="en-US" sz="2400" dirty="0" smtClean="0">
                <a:latin typeface="Trebuchet MS" pitchFamily="34" charset="0"/>
              </a:rPr>
              <a:t>, K., </a:t>
            </a:r>
            <a:r>
              <a:rPr lang="en-US" sz="2400" dirty="0" err="1" smtClean="0">
                <a:latin typeface="Trebuchet MS" pitchFamily="34" charset="0"/>
              </a:rPr>
              <a:t>Sengupta</a:t>
            </a:r>
            <a:r>
              <a:rPr lang="en-US" sz="2400" dirty="0" smtClean="0">
                <a:latin typeface="Trebuchet MS" pitchFamily="34" charset="0"/>
              </a:rPr>
              <a:t>, B., &amp; </a:t>
            </a:r>
            <a:r>
              <a:rPr lang="en-US" sz="2400" dirty="0" err="1" smtClean="0">
                <a:latin typeface="Trebuchet MS" pitchFamily="34" charset="0"/>
              </a:rPr>
              <a:t>Bharath</a:t>
            </a:r>
            <a:r>
              <a:rPr lang="en-US" sz="2400" dirty="0" smtClean="0">
                <a:latin typeface="Trebuchet MS" pitchFamily="34" charset="0"/>
              </a:rPr>
              <a:t>, A. A. (2018). Generative adversarial networks: An overview. IEEE Signal Processing Magazine, 35(1), 53-65.</a:t>
            </a:r>
            <a:endParaRPr lang="en-IN" sz="2400" kern="0" dirty="0" smtClean="0">
              <a:solidFill>
                <a:srgbClr val="42AF51"/>
              </a:solidFill>
              <a:latin typeface="Trebuchet MS" pitchFamily="34" charset="0"/>
              <a:cs typeface="Arial" panose="020B0604020202020204" pitchFamily="34" charset="0"/>
            </a:endParaRPr>
          </a:p>
          <a:p>
            <a:pPr>
              <a:buFont typeface="Wingdings" panose="05000000000000000000" pitchFamily="2" charset="2"/>
              <a:buChar char="§"/>
            </a:pPr>
            <a:endParaRPr lang="en-IN" sz="24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 xmlns:a16="http://schemas.microsoft.com/office/drawing/2014/main"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t>Create a Generative Adversarial Network (GAN) that can produce images of handwritten digits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 xmlns:a16="http://schemas.microsoft.com/office/drawing/2014/main" id="{6A92BF04-EA47-BB43-C99C-F7B458E2C8CA}"/>
              </a:ext>
            </a:extLst>
          </p:cNvPr>
          <p:cNvSpPr txBox="1"/>
          <p:nvPr/>
        </p:nvSpPr>
        <p:spPr>
          <a:xfrm>
            <a:off x="1580070" y="1242407"/>
            <a:ext cx="9166225" cy="3416320"/>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smtClean="0">
                <a:latin typeface="Trebuchet MS" panose="020B0603020202020204" pitchFamily="34" charset="0"/>
              </a:rPr>
              <a:t>Proposed </a:t>
            </a:r>
            <a:r>
              <a:rPr lang="en-US" sz="2400" dirty="0" smtClean="0">
                <a:latin typeface="Trebuchet MS" panose="020B0603020202020204" pitchFamily="34" charset="0"/>
              </a:rPr>
              <a:t>Approach and Key </a:t>
            </a:r>
            <a:r>
              <a:rPr lang="en-US" sz="2400" dirty="0" smtClean="0">
                <a:latin typeface="Trebuchet MS" panose="020B0603020202020204" pitchFamily="34" charset="0"/>
              </a:rPr>
              <a:t>Benefits</a:t>
            </a:r>
            <a:endParaRPr lang="en-US" sz="2400" dirty="0">
              <a:latin typeface="Trebuchet MS" panose="020B0603020202020204" pitchFamily="34" charset="0"/>
            </a:endParaRPr>
          </a:p>
          <a:p>
            <a:pPr marL="342900" indent="-342900">
              <a:lnSpc>
                <a:spcPct val="150000"/>
              </a:lnSpc>
              <a:buFont typeface="+mj-lt"/>
              <a:buAutoNum type="arabicPeriod"/>
            </a:pPr>
            <a:r>
              <a:rPr lang="en-US" sz="2400" dirty="0" smtClean="0">
                <a:latin typeface="Trebuchet MS" panose="020B0603020202020204" pitchFamily="34" charset="0"/>
              </a:rPr>
              <a:t>Results</a:t>
            </a:r>
          </a:p>
          <a:p>
            <a:pPr marL="342900" indent="-342900">
              <a:lnSpc>
                <a:spcPct val="150000"/>
              </a:lnSpc>
              <a:buFont typeface="+mj-lt"/>
              <a:buAutoNum type="arabicPeriod"/>
            </a:pPr>
            <a:r>
              <a:rPr lang="en-US" sz="2400" smtClean="0">
                <a:latin typeface="Trebuchet MS" panose="020B0603020202020204" pitchFamily="34" charset="0"/>
              </a:rPr>
              <a:t>Conclusion</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is to produce handwritten digits like those present in MNIST dataset using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smtClean="0"/>
              <a:t>PROJECT</a:t>
            </a:r>
            <a:r>
              <a:rPr lang="en-IN" sz="4250" spc="5" dirty="0" smtClean="0"/>
              <a:t> </a:t>
            </a:r>
            <a:r>
              <a:rPr sz="4250" spc="-20" smtClean="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 xmlns:a16="http://schemas.microsoft.com/office/drawing/2014/main" id="{A7DCD6F4-53C0-3858-F441-B40CE284460F}"/>
              </a:ext>
            </a:extLst>
          </p:cNvPr>
          <p:cNvSpPr txBox="1"/>
          <p:nvPr/>
        </p:nvSpPr>
        <p:spPr>
          <a:xfrm>
            <a:off x="832484" y="1565364"/>
            <a:ext cx="8121035" cy="4708981"/>
          </a:xfrm>
          <a:prstGeom prst="rect">
            <a:avLst/>
          </a:prstGeom>
          <a:noFill/>
        </p:spPr>
        <p:txBody>
          <a:bodyPr wrap="square" rtlCol="0">
            <a:spAutoFit/>
          </a:bodyPr>
          <a:lstStyle/>
          <a:p>
            <a:pPr>
              <a:lnSpc>
                <a:spcPct val="150000"/>
              </a:lnSpc>
            </a:pPr>
            <a:r>
              <a:rPr lang="en-US" sz="2400" dirty="0" smtClean="0"/>
              <a:t>The project entails a systematic approach, encompassing critical phases such as data acquisition, model design, training, evaluation, and deployment. It revolves around the construction of a Generative Adversarial Network (GAN) architecture, utilizing prominent deep learning frameworks like </a:t>
            </a:r>
            <a:r>
              <a:rPr lang="en-US" sz="2400" dirty="0" err="1" smtClean="0"/>
              <a:t>TensorFlow</a:t>
            </a:r>
            <a:r>
              <a:rPr lang="en-US" sz="2400" dirty="0" smtClean="0"/>
              <a:t> and </a:t>
            </a:r>
            <a:r>
              <a:rPr lang="en-US" sz="2400" dirty="0" err="1" smtClean="0"/>
              <a:t>Keras</a:t>
            </a:r>
            <a:r>
              <a:rPr lang="en-US" sz="2400" dirty="0" smtClean="0"/>
              <a:t>. Emphasizing optimization and experimentation, the project aims to deliver superior outcomes.</a:t>
            </a:r>
          </a:p>
          <a:p>
            <a:r>
              <a:rPr lang="en-US" sz="2400" dirty="0" smtClean="0"/>
              <a:t/>
            </a:r>
            <a:br>
              <a:rPr lang="en-US" sz="2400" dirty="0" smtClean="0"/>
            </a:b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0" smtClean="0"/>
              <a:t>E</a:t>
            </a:r>
            <a:r>
              <a:rPr sz="4000" spc="30" smtClean="0"/>
              <a:t>N</a:t>
            </a:r>
            <a:r>
              <a:rPr sz="4000" spc="15" smtClean="0"/>
              <a:t>D</a:t>
            </a:r>
            <a:r>
              <a:rPr sz="4000" spc="-45" smtClean="0"/>
              <a:t> </a:t>
            </a:r>
            <a:r>
              <a:rPr sz="4000" smtClean="0"/>
              <a:t>U</a:t>
            </a:r>
            <a:r>
              <a:rPr sz="4000" spc="10" smtClean="0"/>
              <a:t>S</a:t>
            </a:r>
            <a:r>
              <a:rPr sz="4000" spc="-25" smtClean="0"/>
              <a:t>E</a:t>
            </a:r>
            <a:r>
              <a:rPr sz="4000" spc="-10" smtClean="0"/>
              <a:t>R</a:t>
            </a:r>
            <a:r>
              <a:rPr sz="4000" spc="5" smtClean="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 xmlns:a16="http://schemas.microsoft.com/office/drawing/2014/main" id="{DEC81F1C-BE69-341E-0A6F-296054275026}"/>
              </a:ext>
            </a:extLst>
          </p:cNvPr>
          <p:cNvSpPr txBox="1"/>
          <p:nvPr/>
        </p:nvSpPr>
        <p:spPr>
          <a:xfrm>
            <a:off x="811880" y="1527338"/>
            <a:ext cx="8620125"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smtClean="0">
                <a:latin typeface="Trebuchet MS" panose="020B0603020202020204" pitchFamily="34" charset="0"/>
              </a:rPr>
              <a:t>Researchers and developers exploring GANs, image generation, or handwriting recognition for their studies and projects.</a:t>
            </a:r>
          </a:p>
          <a:p>
            <a:pPr marL="342900" indent="-342900" algn="just">
              <a:lnSpc>
                <a:spcPct val="150000"/>
              </a:lnSpc>
              <a:buFont typeface="Arial" panose="020B0604020202020204" pitchFamily="34" charset="0"/>
              <a:buChar char="•"/>
            </a:pPr>
            <a:r>
              <a:rPr lang="en-US" sz="2400" dirty="0" smtClean="0">
                <a:latin typeface="Trebuchet MS" panose="020B0603020202020204" pitchFamily="34" charset="0"/>
              </a:rPr>
              <a:t>Educators specializing in deep learning, GANs, or image generation, seeking a tool for instructional purposes.</a:t>
            </a:r>
          </a:p>
          <a:p>
            <a:pPr marL="342900" indent="-342900" algn="just">
              <a:lnSpc>
                <a:spcPct val="150000"/>
              </a:lnSpc>
              <a:buFont typeface="Arial" panose="020B0604020202020204" pitchFamily="34" charset="0"/>
              <a:buChar char="•"/>
            </a:pPr>
            <a:r>
              <a:rPr lang="en-US" sz="2400" dirty="0" smtClean="0">
                <a:latin typeface="Trebuchet MS" panose="020B0603020202020204" pitchFamily="34" charset="0"/>
              </a:rPr>
              <a:t>Developers or engineers engaged in projects requiring handwritten digits, such as optical character recognition (OCR), within applications.</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739338" y="2214554"/>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23836" y="428604"/>
            <a:ext cx="9763125" cy="567463"/>
          </a:xfrm>
          <a:prstGeom prst="rect">
            <a:avLst/>
          </a:prstGeom>
        </p:spPr>
        <p:txBody>
          <a:bodyPr vert="horz" wrap="square" lIns="0" tIns="13335" rIns="0" bIns="0" rtlCol="0">
            <a:spAutoFit/>
          </a:bodyPr>
          <a:lstStyle/>
          <a:p>
            <a:pPr marL="12700">
              <a:lnSpc>
                <a:spcPct val="100000"/>
              </a:lnSpc>
              <a:spcBef>
                <a:spcPts val="105"/>
              </a:spcBef>
            </a:pPr>
            <a:r>
              <a:rPr lang="en-US" sz="3600" dirty="0" smtClean="0"/>
              <a:t>PROPOSED APPROACH AND KEY BENEFITS</a:t>
            </a:r>
            <a:endParaRPr sz="4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 xmlns:a16="http://schemas.microsoft.com/office/drawing/2014/main" id="{46CF538B-4D77-7125-A62F-BE7090CF745E}"/>
              </a:ext>
            </a:extLst>
          </p:cNvPr>
          <p:cNvSpPr txBox="1"/>
          <p:nvPr/>
        </p:nvSpPr>
        <p:spPr>
          <a:xfrm>
            <a:off x="-190544" y="1142984"/>
            <a:ext cx="9358378" cy="5447645"/>
          </a:xfrm>
          <a:prstGeom prst="rect">
            <a:avLst/>
          </a:prstGeom>
          <a:noFill/>
        </p:spPr>
        <p:txBody>
          <a:bodyPr wrap="square" rtlCol="0">
            <a:spAutoFit/>
          </a:bodyPr>
          <a:lstStyle/>
          <a:p>
            <a:pPr marL="800100" lvl="1" indent="-342900">
              <a:lnSpc>
                <a:spcPct val="150000"/>
              </a:lnSpc>
            </a:pPr>
            <a:r>
              <a:rPr lang="en-US" sz="2400" dirty="0" smtClean="0"/>
              <a:t>	</a:t>
            </a:r>
            <a:r>
              <a:rPr lang="en-US" sz="2400" dirty="0" smtClean="0">
                <a:latin typeface="Trebuchet MS" pitchFamily="34" charset="0"/>
              </a:rPr>
              <a:t>The project offers a comprehensive implementation of a Generative Adversarial Network (GAN) architecture using </a:t>
            </a:r>
            <a:r>
              <a:rPr lang="en-US" sz="2400" dirty="0" err="1" smtClean="0">
                <a:latin typeface="Trebuchet MS" pitchFamily="34" charset="0"/>
              </a:rPr>
              <a:t>TensorFlow</a:t>
            </a:r>
            <a:r>
              <a:rPr lang="en-US" sz="2400" dirty="0" smtClean="0">
                <a:latin typeface="Trebuchet MS" pitchFamily="34" charset="0"/>
              </a:rPr>
              <a:t>/</a:t>
            </a:r>
            <a:r>
              <a:rPr lang="en-US" sz="2400" dirty="0" err="1" smtClean="0">
                <a:latin typeface="Trebuchet MS" pitchFamily="34" charset="0"/>
              </a:rPr>
              <a:t>Keras</a:t>
            </a:r>
            <a:r>
              <a:rPr lang="en-US" sz="2400" dirty="0" smtClean="0">
                <a:latin typeface="Trebuchet MS" pitchFamily="34" charset="0"/>
              </a:rPr>
              <a:t>. It addresses the requirements outlined, including the construction of a generator and discriminator network, utilizing various activation functions (</a:t>
            </a:r>
            <a:r>
              <a:rPr lang="en-US" sz="2400" dirty="0" err="1" smtClean="0">
                <a:latin typeface="Trebuchet MS" pitchFamily="34" charset="0"/>
              </a:rPr>
              <a:t>LeakyReLU</a:t>
            </a:r>
            <a:r>
              <a:rPr lang="en-US" sz="2400" dirty="0" smtClean="0">
                <a:latin typeface="Trebuchet MS" pitchFamily="34" charset="0"/>
              </a:rPr>
              <a:t> and </a:t>
            </a:r>
            <a:r>
              <a:rPr lang="en-US" sz="2400" dirty="0" err="1" smtClean="0">
                <a:latin typeface="Trebuchet MS" pitchFamily="34" charset="0"/>
              </a:rPr>
              <a:t>Tanh</a:t>
            </a:r>
            <a:r>
              <a:rPr lang="en-US" sz="2400" dirty="0" smtClean="0">
                <a:latin typeface="Trebuchet MS" pitchFamily="34" charset="0"/>
              </a:rPr>
              <a:t>), and implementing normalization methods (</a:t>
            </a:r>
            <a:r>
              <a:rPr lang="en-US" sz="2400" dirty="0" err="1" smtClean="0">
                <a:latin typeface="Trebuchet MS" pitchFamily="34" charset="0"/>
              </a:rPr>
              <a:t>BatchNormalization</a:t>
            </a:r>
            <a:r>
              <a:rPr lang="en-US" sz="2400" dirty="0" smtClean="0">
                <a:latin typeface="Trebuchet MS" pitchFamily="34" charset="0"/>
              </a:rPr>
              <a:t>). The GAN model is designed to train both networks iteratively to generate realistic handwritten digit images resembling those in the MNIST dataset.</a:t>
            </a:r>
            <a:endParaRPr lang="en-US" sz="2400" b="0" i="0" dirty="0">
              <a:solidFill>
                <a:schemeClr val="tx1"/>
              </a:solidFill>
              <a:effectLst/>
              <a:latin typeface="Trebuchet MS" pitchFamily="34" charset="0"/>
              <a:cs typeface="Arial" panose="020B0604020202020204" pitchFamily="34" charset="0"/>
            </a:endParaRP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84" y="0"/>
            <a:ext cx="11501518" cy="7017306"/>
          </a:xfrm>
        </p:spPr>
        <p:txBody>
          <a:bodyPr/>
          <a:lstStyle/>
          <a:p>
            <a:r>
              <a:rPr lang="en-US" sz="2400" b="0" dirty="0" smtClean="0"/>
              <a:t/>
            </a:r>
            <a:br>
              <a:rPr lang="en-US" sz="2400" b="0" dirty="0" smtClean="0"/>
            </a:br>
            <a:r>
              <a:rPr lang="en-US" sz="2400" dirty="0" smtClean="0"/>
              <a:t>Ease of Use: </a:t>
            </a:r>
            <a:r>
              <a:rPr lang="en-US" sz="2400" b="0" dirty="0" smtClean="0"/>
              <a:t>The code provides a clear and concise implementation of GAN architecture using </a:t>
            </a:r>
            <a:r>
              <a:rPr lang="en-US" sz="2400" b="0" dirty="0" err="1" smtClean="0"/>
              <a:t>TensorFlow</a:t>
            </a:r>
            <a:r>
              <a:rPr lang="en-US" sz="2400" b="0" dirty="0" smtClean="0"/>
              <a:t>/</a:t>
            </a:r>
            <a:r>
              <a:rPr lang="en-US" sz="2400" b="0" dirty="0" err="1" smtClean="0"/>
              <a:t>Keras</a:t>
            </a:r>
            <a:r>
              <a:rPr lang="en-US" sz="2400" b="0" dirty="0" smtClean="0"/>
              <a:t>, making it accessible for practitioners and researchers to experiment with GANs for handwritten digit generation.</a:t>
            </a:r>
            <a:br>
              <a:rPr lang="en-US" sz="2400" b="0" dirty="0" smtClean="0"/>
            </a:br>
            <a:r>
              <a:rPr lang="en-US" sz="2400" b="0" dirty="0" smtClean="0"/>
              <a:t/>
            </a:r>
            <a:br>
              <a:rPr lang="en-US" sz="2400" b="0" dirty="0" smtClean="0"/>
            </a:br>
            <a:r>
              <a:rPr lang="en-US" sz="2400" dirty="0" smtClean="0"/>
              <a:t>Customizability: </a:t>
            </a:r>
            <a:r>
              <a:rPr lang="en-US" sz="2400" b="0" dirty="0" smtClean="0"/>
              <a:t>It allows users to easily modify parameters such as layer sizes, activation functions, and normalization methods to tailor the network architecture according to their specific requirements and preferences.</a:t>
            </a:r>
            <a:br>
              <a:rPr lang="en-US" sz="2400" b="0" dirty="0" smtClean="0"/>
            </a:br>
            <a:r>
              <a:rPr lang="en-US" sz="2400" b="0" dirty="0" smtClean="0"/>
              <a:t/>
            </a:r>
            <a:br>
              <a:rPr lang="en-US" sz="2400" b="0" dirty="0" smtClean="0"/>
            </a:br>
            <a:r>
              <a:rPr lang="en-US" sz="2400" dirty="0" smtClean="0"/>
              <a:t>Scalability: </a:t>
            </a:r>
            <a:r>
              <a:rPr lang="en-US" sz="2400" b="0" dirty="0" smtClean="0"/>
              <a:t>The architecture can be scaled to handle larger and more complex datasets beyond MNIST, enabling applications in various domains requiring image generation.</a:t>
            </a:r>
            <a:br>
              <a:rPr lang="en-US" sz="2400" b="0" dirty="0" smtClean="0"/>
            </a:br>
            <a:r>
              <a:rPr lang="en-US" sz="2400" b="0" dirty="0" smtClean="0"/>
              <a:t/>
            </a:r>
            <a:br>
              <a:rPr lang="en-US" sz="2400" b="0" dirty="0" smtClean="0"/>
            </a:br>
            <a:r>
              <a:rPr lang="en-US" sz="2400" dirty="0" smtClean="0"/>
              <a:t>Performance Optimization: </a:t>
            </a:r>
            <a:r>
              <a:rPr lang="en-US" sz="2400" b="0" dirty="0" smtClean="0"/>
              <a:t>By incorporating </a:t>
            </a:r>
            <a:r>
              <a:rPr lang="en-US" sz="2400" b="0" dirty="0" err="1" smtClean="0"/>
              <a:t>hyperparameters</a:t>
            </a:r>
            <a:r>
              <a:rPr lang="en-US" sz="2400" b="0" dirty="0" smtClean="0"/>
              <a:t> tuning and architectural decisions such as using </a:t>
            </a:r>
            <a:r>
              <a:rPr lang="en-US" sz="2400" b="0" dirty="0" err="1" smtClean="0"/>
              <a:t>LeakyReLU</a:t>
            </a:r>
            <a:r>
              <a:rPr lang="en-US" sz="2400" b="0" dirty="0" smtClean="0"/>
              <a:t> and Sigmoid activation functions, the solution aims to optimize the performance and stability of the GAN model during training.</a:t>
            </a:r>
            <a:br>
              <a:rPr lang="en-US" sz="2400" b="0" dirty="0" smtClean="0"/>
            </a:br>
            <a:r>
              <a:rPr lang="en-US" sz="2400" b="0" dirty="0" smtClean="0"/>
              <a:t/>
            </a:r>
            <a:br>
              <a:rPr lang="en-US" sz="2400" b="0" dirty="0" smtClean="0"/>
            </a:br>
            <a:endParaRPr lang="en-US" sz="2400"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8150" y="35716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8150" y="1428736"/>
            <a:ext cx="8613775" cy="4588436"/>
          </a:xfrm>
          <a:prstGeom prst="rect">
            <a:avLst/>
          </a:prstGeom>
        </p:spPr>
        <p:txBody>
          <a:bodyPr vert="horz" wrap="square" lIns="0" tIns="12700" rIns="0" bIns="0" rtlCol="0">
            <a:spAutoFit/>
          </a:bodyPr>
          <a:lstStyle/>
          <a:p>
            <a:pPr marL="12700" algn="just">
              <a:lnSpc>
                <a:spcPct val="150000"/>
              </a:lnSpc>
              <a:spcBef>
                <a:spcPts val="100"/>
              </a:spcBef>
            </a:pPr>
            <a:r>
              <a:rPr lang="en-US" sz="2000" b="1" spc="-45" dirty="0" smtClean="0">
                <a:latin typeface="Trebuchet MS"/>
                <a:cs typeface="Trebuchet MS"/>
              </a:rPr>
              <a:t>Generator Network Design: </a:t>
            </a:r>
            <a:r>
              <a:rPr lang="en-US" sz="2000" spc="-45" dirty="0" smtClean="0">
                <a:latin typeface="Trebuchet MS"/>
                <a:cs typeface="Trebuchet MS"/>
              </a:rPr>
              <a:t>Develop the architecture of the generator network, exploring diverse layer sizes, depths, and activation functions such as </a:t>
            </a:r>
            <a:r>
              <a:rPr lang="en-US" sz="2000" spc="-45" dirty="0" err="1" smtClean="0">
                <a:latin typeface="Trebuchet MS"/>
                <a:cs typeface="Trebuchet MS"/>
              </a:rPr>
              <a:t>ReLU</a:t>
            </a:r>
            <a:r>
              <a:rPr lang="en-US" sz="2000" spc="-45" dirty="0" smtClean="0">
                <a:latin typeface="Trebuchet MS"/>
                <a:cs typeface="Trebuchet MS"/>
              </a:rPr>
              <a:t> and </a:t>
            </a:r>
            <a:r>
              <a:rPr lang="en-US" sz="2000" spc="-45" dirty="0" err="1" smtClean="0">
                <a:latin typeface="Trebuchet MS"/>
                <a:cs typeface="Trebuchet MS"/>
              </a:rPr>
              <a:t>Tanh</a:t>
            </a:r>
            <a:r>
              <a:rPr lang="en-US" sz="2000" spc="-45" dirty="0" smtClean="0">
                <a:latin typeface="Trebuchet MS"/>
                <a:cs typeface="Trebuchet MS"/>
              </a:rPr>
              <a:t> to enhance the realism of generated digit images.</a:t>
            </a:r>
          </a:p>
          <a:p>
            <a:pPr marL="12700" algn="just">
              <a:lnSpc>
                <a:spcPct val="150000"/>
              </a:lnSpc>
              <a:spcBef>
                <a:spcPts val="100"/>
              </a:spcBef>
            </a:pPr>
            <a:endParaRPr lang="en-US" sz="2000" spc="-45" dirty="0" smtClean="0">
              <a:latin typeface="Trebuchet MS"/>
              <a:cs typeface="Trebuchet MS"/>
            </a:endParaRPr>
          </a:p>
          <a:p>
            <a:pPr marL="12700" algn="just">
              <a:lnSpc>
                <a:spcPct val="150000"/>
              </a:lnSpc>
              <a:spcBef>
                <a:spcPts val="100"/>
              </a:spcBef>
            </a:pPr>
            <a:r>
              <a:rPr lang="en-US" sz="2000" b="1" spc="-45" dirty="0" smtClean="0">
                <a:latin typeface="Trebuchet MS"/>
                <a:cs typeface="Trebuchet MS"/>
              </a:rPr>
              <a:t>Discriminator Network Design: </a:t>
            </a:r>
            <a:r>
              <a:rPr lang="en-US" sz="2000" spc="-45" dirty="0" smtClean="0">
                <a:latin typeface="Trebuchet MS"/>
                <a:cs typeface="Trebuchet MS"/>
              </a:rPr>
              <a:t>Design the discriminator network architecture, experimenting with various layer configurations and activation functions like Sigmoid and Leaky </a:t>
            </a:r>
            <a:r>
              <a:rPr lang="en-US" sz="2000" spc="-45" dirty="0" err="1" smtClean="0">
                <a:latin typeface="Trebuchet MS"/>
                <a:cs typeface="Trebuchet MS"/>
              </a:rPr>
              <a:t>ReLU</a:t>
            </a:r>
            <a:r>
              <a:rPr lang="en-US" sz="2000" spc="-45" dirty="0" smtClean="0">
                <a:latin typeface="Trebuchet MS"/>
                <a:cs typeface="Trebuchet MS"/>
              </a:rPr>
              <a:t> to effectively differentiate between real and generated images.</a:t>
            </a:r>
          </a:p>
          <a:p>
            <a:pPr marL="12700" algn="just">
              <a:lnSpc>
                <a:spcPct val="150000"/>
              </a:lnSpc>
              <a:spcBef>
                <a:spcPts val="100"/>
              </a:spcBef>
            </a:pPr>
            <a:endParaRPr lang="en-US" b="1" spc="-45" dirty="0" smtClean="0">
              <a:latin typeface="Trebuchet MS"/>
              <a:cs typeface="Trebuchet MS"/>
            </a:endParaRPr>
          </a:p>
          <a:p>
            <a:pPr marL="12700" algn="just">
              <a:lnSpc>
                <a:spcPct val="150000"/>
              </a:lnSpc>
              <a:spcBef>
                <a:spcPts val="100"/>
              </a:spcBef>
            </a:pP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1577</TotalTime>
  <Words>585</Words>
  <Application>Microsoft Office PowerPoint</Application>
  <PresentationFormat>Custom</PresentationFormat>
  <Paragraphs>66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SARVESH S M</vt:lpstr>
      <vt:lpstr>Generative Adversarial Network (GAN) for Handwritten Digit Generation</vt:lpstr>
      <vt:lpstr>AGENDA</vt:lpstr>
      <vt:lpstr>PROBLEM STATEMENT</vt:lpstr>
      <vt:lpstr>PROJECT OVERVIEW</vt:lpstr>
      <vt:lpstr>END USERS</vt:lpstr>
      <vt:lpstr>PROPOSED APPROACH AND KEY BENEFITS</vt:lpstr>
      <vt:lpstr> Ease of Use: The code provides a clear and concise implementation of GAN architecture using TensorFlow/Keras, making it accessible for practitioners and researchers to experiment with GANs for handwritten digit generation.  Customizability: It allows users to easily modify parameters such as layer sizes, activation functions, and normalization methods to tailor the network architecture according to their specific requirements and preferences.  Scalability: The architecture can be scaled to handle larger and more complex datasets beyond MNIST, enabling applications in various domains requiring image generation.  Performance Optimization: By incorporating hyperparameters tuning and architectural decisions such as using LeakyReLU and Sigmoid activation functions, the solution aims to optimize the performance and stability of the GAN model during training.  </vt:lpstr>
      <vt:lpstr>Slide 9</vt:lpstr>
      <vt:lpstr>Slide 10</vt:lpstr>
      <vt:lpstr>RESULTS</vt:lpstr>
      <vt:lpstr>RESULTS</vt:lpstr>
      <vt:lpstr>Slide 13</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ASUS</cp:lastModifiedBy>
  <cp:revision>23</cp:revision>
  <dcterms:created xsi:type="dcterms:W3CDTF">2024-04-01T13:02:38Z</dcterms:created>
  <dcterms:modified xsi:type="dcterms:W3CDTF">2024-04-04T18:05:11Z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