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8" r:id="rId3"/>
    <p:sldId id="257"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23EAC4-C19D-4D63-A545-6568AA4C6558}" v="181" dt="2025-02-21T00:04:27.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697E95-7004-4458-BB67-489A7E23D1F1}"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49A9D3B4-54E0-4540-8BA6-B0232C81B652}">
      <dgm:prSet/>
      <dgm:spPr/>
      <dgm:t>
        <a:bodyPr/>
        <a:lstStyle/>
        <a:p>
          <a:r>
            <a:rPr lang="en-US" b="1" i="0"/>
            <a:t>Metrics for Performance Evaluation:</a:t>
          </a:r>
          <a:endParaRPr lang="en-US"/>
        </a:p>
      </dgm:t>
    </dgm:pt>
    <dgm:pt modelId="{449A20C0-240D-40B4-9B74-4B1B26ADA827}" type="parTrans" cxnId="{462A5CFE-F5ED-4645-BEFD-0D49676886C2}">
      <dgm:prSet/>
      <dgm:spPr/>
      <dgm:t>
        <a:bodyPr/>
        <a:lstStyle/>
        <a:p>
          <a:endParaRPr lang="en-US"/>
        </a:p>
      </dgm:t>
    </dgm:pt>
    <dgm:pt modelId="{5449D6C8-A2FB-4C1E-A7B2-E726ED5C72E2}" type="sibTrans" cxnId="{462A5CFE-F5ED-4645-BEFD-0D49676886C2}">
      <dgm:prSet/>
      <dgm:spPr/>
      <dgm:t>
        <a:bodyPr/>
        <a:lstStyle/>
        <a:p>
          <a:endParaRPr lang="en-US"/>
        </a:p>
      </dgm:t>
    </dgm:pt>
    <dgm:pt modelId="{3B8E6655-8942-4472-B899-DAFB9BB550E4}">
      <dgm:prSet/>
      <dgm:spPr/>
      <dgm:t>
        <a:bodyPr/>
        <a:lstStyle/>
        <a:p>
          <a:r>
            <a:rPr lang="en-US" b="0" i="0"/>
            <a:t>Accuracy, Sensitivity, Specificity, F1-score.</a:t>
          </a:r>
          <a:endParaRPr lang="en-US"/>
        </a:p>
      </dgm:t>
    </dgm:pt>
    <dgm:pt modelId="{B8C347C3-9EF8-4E88-B543-D0B5838F6576}" type="parTrans" cxnId="{B91B17D8-2602-4B1C-95A1-41698134A98C}">
      <dgm:prSet/>
      <dgm:spPr/>
      <dgm:t>
        <a:bodyPr/>
        <a:lstStyle/>
        <a:p>
          <a:endParaRPr lang="en-US"/>
        </a:p>
      </dgm:t>
    </dgm:pt>
    <dgm:pt modelId="{56625754-4029-4FC0-8176-EE0CFA7874D9}" type="sibTrans" cxnId="{B91B17D8-2602-4B1C-95A1-41698134A98C}">
      <dgm:prSet/>
      <dgm:spPr/>
      <dgm:t>
        <a:bodyPr/>
        <a:lstStyle/>
        <a:p>
          <a:endParaRPr lang="en-US"/>
        </a:p>
      </dgm:t>
    </dgm:pt>
    <dgm:pt modelId="{0D9CB3DD-E0FE-49FD-AD3D-9D7993D94346}">
      <dgm:prSet/>
      <dgm:spPr/>
      <dgm:t>
        <a:bodyPr/>
        <a:lstStyle/>
        <a:p>
          <a:r>
            <a:rPr lang="en-US" b="0" i="0"/>
            <a:t>ROC-AUC Curve for model validation.</a:t>
          </a:r>
          <a:endParaRPr lang="en-US"/>
        </a:p>
      </dgm:t>
    </dgm:pt>
    <dgm:pt modelId="{523FD7D0-9452-4D45-B7A5-133D592C03B2}" type="parTrans" cxnId="{4B043D96-63DC-4B25-A412-9F18CBBAF5E7}">
      <dgm:prSet/>
      <dgm:spPr/>
      <dgm:t>
        <a:bodyPr/>
        <a:lstStyle/>
        <a:p>
          <a:endParaRPr lang="en-US"/>
        </a:p>
      </dgm:t>
    </dgm:pt>
    <dgm:pt modelId="{9BEB0186-5F76-43C2-B087-C91FE30657E2}" type="sibTrans" cxnId="{4B043D96-63DC-4B25-A412-9F18CBBAF5E7}">
      <dgm:prSet/>
      <dgm:spPr/>
      <dgm:t>
        <a:bodyPr/>
        <a:lstStyle/>
        <a:p>
          <a:endParaRPr lang="en-US"/>
        </a:p>
      </dgm:t>
    </dgm:pt>
    <dgm:pt modelId="{58ECB42D-ECC3-484D-8B40-2584148D7C56}">
      <dgm:prSet/>
      <dgm:spPr/>
      <dgm:t>
        <a:bodyPr/>
        <a:lstStyle/>
        <a:p>
          <a:r>
            <a:rPr lang="en-US" b="1" i="0"/>
            <a:t>Comparison with Traditional Methods:</a:t>
          </a:r>
          <a:endParaRPr lang="en-US"/>
        </a:p>
      </dgm:t>
    </dgm:pt>
    <dgm:pt modelId="{DA319ABE-5B1A-48DD-81E7-FB2967D08BAE}" type="parTrans" cxnId="{DA4C2E95-F8EC-45F8-9BA5-8682D3AEF9DE}">
      <dgm:prSet/>
      <dgm:spPr/>
      <dgm:t>
        <a:bodyPr/>
        <a:lstStyle/>
        <a:p>
          <a:endParaRPr lang="en-US"/>
        </a:p>
      </dgm:t>
    </dgm:pt>
    <dgm:pt modelId="{97C99004-02D5-456E-89DF-0B0706F9FCD6}" type="sibTrans" cxnId="{DA4C2E95-F8EC-45F8-9BA5-8682D3AEF9DE}">
      <dgm:prSet/>
      <dgm:spPr/>
      <dgm:t>
        <a:bodyPr/>
        <a:lstStyle/>
        <a:p>
          <a:endParaRPr lang="en-US"/>
        </a:p>
      </dgm:t>
    </dgm:pt>
    <dgm:pt modelId="{8AEECFE2-BB6D-4B59-AF63-9CD68C766EA0}">
      <dgm:prSet/>
      <dgm:spPr/>
      <dgm:t>
        <a:bodyPr/>
        <a:lstStyle/>
        <a:p>
          <a:r>
            <a:rPr lang="en-US" b="0" i="0"/>
            <a:t>AI vs. Human Radiologists in early detection.</a:t>
          </a:r>
          <a:endParaRPr lang="en-US"/>
        </a:p>
      </dgm:t>
    </dgm:pt>
    <dgm:pt modelId="{CFFAADA1-3074-45DB-8A67-AF5F2704B8C6}" type="parTrans" cxnId="{07BED14C-26DD-471C-830E-EEEF6B655B8E}">
      <dgm:prSet/>
      <dgm:spPr/>
      <dgm:t>
        <a:bodyPr/>
        <a:lstStyle/>
        <a:p>
          <a:endParaRPr lang="en-US"/>
        </a:p>
      </dgm:t>
    </dgm:pt>
    <dgm:pt modelId="{20E6748A-891E-4A63-A56A-FA074F296CB5}" type="sibTrans" cxnId="{07BED14C-26DD-471C-830E-EEEF6B655B8E}">
      <dgm:prSet/>
      <dgm:spPr/>
      <dgm:t>
        <a:bodyPr/>
        <a:lstStyle/>
        <a:p>
          <a:endParaRPr lang="en-US"/>
        </a:p>
      </dgm:t>
    </dgm:pt>
    <dgm:pt modelId="{B08415F6-FF4C-4828-AEB1-86F3F2EF9BCF}" type="pres">
      <dgm:prSet presAssocID="{64697E95-7004-4458-BB67-489A7E23D1F1}" presName="Name0" presStyleCnt="0">
        <dgm:presLayoutVars>
          <dgm:dir/>
          <dgm:animLvl val="lvl"/>
          <dgm:resizeHandles val="exact"/>
        </dgm:presLayoutVars>
      </dgm:prSet>
      <dgm:spPr/>
    </dgm:pt>
    <dgm:pt modelId="{8CC437F9-ACD4-4803-B629-E63636F7AE3F}" type="pres">
      <dgm:prSet presAssocID="{49A9D3B4-54E0-4540-8BA6-B0232C81B652}" presName="linNode" presStyleCnt="0"/>
      <dgm:spPr/>
    </dgm:pt>
    <dgm:pt modelId="{1F66EEEA-8960-4C66-AB79-17BF2073F594}" type="pres">
      <dgm:prSet presAssocID="{49A9D3B4-54E0-4540-8BA6-B0232C81B652}" presName="parentText" presStyleLbl="alignNode1" presStyleIdx="0" presStyleCnt="2">
        <dgm:presLayoutVars>
          <dgm:chMax val="1"/>
          <dgm:bulletEnabled/>
        </dgm:presLayoutVars>
      </dgm:prSet>
      <dgm:spPr/>
    </dgm:pt>
    <dgm:pt modelId="{207194A2-7504-4D97-B2A1-4B1CA0F9DCEE}" type="pres">
      <dgm:prSet presAssocID="{49A9D3B4-54E0-4540-8BA6-B0232C81B652}" presName="descendantText" presStyleLbl="alignAccFollowNode1" presStyleIdx="0" presStyleCnt="2">
        <dgm:presLayoutVars>
          <dgm:bulletEnabled/>
        </dgm:presLayoutVars>
      </dgm:prSet>
      <dgm:spPr/>
    </dgm:pt>
    <dgm:pt modelId="{597BF49D-81EF-4A83-AFA0-31EFBF16A895}" type="pres">
      <dgm:prSet presAssocID="{5449D6C8-A2FB-4C1E-A7B2-E726ED5C72E2}" presName="sp" presStyleCnt="0"/>
      <dgm:spPr/>
    </dgm:pt>
    <dgm:pt modelId="{130BD6F9-01EF-43D8-83DF-4AB90AE23B71}" type="pres">
      <dgm:prSet presAssocID="{58ECB42D-ECC3-484D-8B40-2584148D7C56}" presName="linNode" presStyleCnt="0"/>
      <dgm:spPr/>
    </dgm:pt>
    <dgm:pt modelId="{139FD24F-4664-4C1B-96D4-07DC4DDBABFA}" type="pres">
      <dgm:prSet presAssocID="{58ECB42D-ECC3-484D-8B40-2584148D7C56}" presName="parentText" presStyleLbl="alignNode1" presStyleIdx="1" presStyleCnt="2">
        <dgm:presLayoutVars>
          <dgm:chMax val="1"/>
          <dgm:bulletEnabled/>
        </dgm:presLayoutVars>
      </dgm:prSet>
      <dgm:spPr/>
    </dgm:pt>
    <dgm:pt modelId="{F0AF4D3C-B324-4009-8180-247959949718}" type="pres">
      <dgm:prSet presAssocID="{58ECB42D-ECC3-484D-8B40-2584148D7C56}" presName="descendantText" presStyleLbl="alignAccFollowNode1" presStyleIdx="1" presStyleCnt="2">
        <dgm:presLayoutVars>
          <dgm:bulletEnabled/>
        </dgm:presLayoutVars>
      </dgm:prSet>
      <dgm:spPr/>
    </dgm:pt>
  </dgm:ptLst>
  <dgm:cxnLst>
    <dgm:cxn modelId="{68016C01-722B-4399-AB12-38CB46BF2AB2}" type="presOf" srcId="{3B8E6655-8942-4472-B899-DAFB9BB550E4}" destId="{207194A2-7504-4D97-B2A1-4B1CA0F9DCEE}" srcOrd="0" destOrd="0" presId="urn:microsoft.com/office/officeart/2016/7/layout/VerticalSolidActionList"/>
    <dgm:cxn modelId="{54BACC10-CEF7-485D-BF1F-AF521462F428}" type="presOf" srcId="{49A9D3B4-54E0-4540-8BA6-B0232C81B652}" destId="{1F66EEEA-8960-4C66-AB79-17BF2073F594}" srcOrd="0" destOrd="0" presId="urn:microsoft.com/office/officeart/2016/7/layout/VerticalSolidActionList"/>
    <dgm:cxn modelId="{FD64F515-7BD7-4DC1-8629-C4ECD6360377}" type="presOf" srcId="{58ECB42D-ECC3-484D-8B40-2584148D7C56}" destId="{139FD24F-4664-4C1B-96D4-07DC4DDBABFA}" srcOrd="0" destOrd="0" presId="urn:microsoft.com/office/officeart/2016/7/layout/VerticalSolidActionList"/>
    <dgm:cxn modelId="{07BED14C-26DD-471C-830E-EEEF6B655B8E}" srcId="{58ECB42D-ECC3-484D-8B40-2584148D7C56}" destId="{8AEECFE2-BB6D-4B59-AF63-9CD68C766EA0}" srcOrd="0" destOrd="0" parTransId="{CFFAADA1-3074-45DB-8A67-AF5F2704B8C6}" sibTransId="{20E6748A-891E-4A63-A56A-FA074F296CB5}"/>
    <dgm:cxn modelId="{54F7157F-CE10-4C6D-8D66-3DFD473E8930}" type="presOf" srcId="{8AEECFE2-BB6D-4B59-AF63-9CD68C766EA0}" destId="{F0AF4D3C-B324-4009-8180-247959949718}" srcOrd="0" destOrd="0" presId="urn:microsoft.com/office/officeart/2016/7/layout/VerticalSolidActionList"/>
    <dgm:cxn modelId="{DA4C2E95-F8EC-45F8-9BA5-8682D3AEF9DE}" srcId="{64697E95-7004-4458-BB67-489A7E23D1F1}" destId="{58ECB42D-ECC3-484D-8B40-2584148D7C56}" srcOrd="1" destOrd="0" parTransId="{DA319ABE-5B1A-48DD-81E7-FB2967D08BAE}" sibTransId="{97C99004-02D5-456E-89DF-0B0706F9FCD6}"/>
    <dgm:cxn modelId="{4B043D96-63DC-4B25-A412-9F18CBBAF5E7}" srcId="{49A9D3B4-54E0-4540-8BA6-B0232C81B652}" destId="{0D9CB3DD-E0FE-49FD-AD3D-9D7993D94346}" srcOrd="1" destOrd="0" parTransId="{523FD7D0-9452-4D45-B7A5-133D592C03B2}" sibTransId="{9BEB0186-5F76-43C2-B087-C91FE30657E2}"/>
    <dgm:cxn modelId="{7E93CAB9-9919-4762-8937-E301DCC2506B}" type="presOf" srcId="{64697E95-7004-4458-BB67-489A7E23D1F1}" destId="{B08415F6-FF4C-4828-AEB1-86F3F2EF9BCF}" srcOrd="0" destOrd="0" presId="urn:microsoft.com/office/officeart/2016/7/layout/VerticalSolidActionList"/>
    <dgm:cxn modelId="{8BCA5FC6-D0BB-4552-AED4-B04469734F79}" type="presOf" srcId="{0D9CB3DD-E0FE-49FD-AD3D-9D7993D94346}" destId="{207194A2-7504-4D97-B2A1-4B1CA0F9DCEE}" srcOrd="0" destOrd="1" presId="urn:microsoft.com/office/officeart/2016/7/layout/VerticalSolidActionList"/>
    <dgm:cxn modelId="{B91B17D8-2602-4B1C-95A1-41698134A98C}" srcId="{49A9D3B4-54E0-4540-8BA6-B0232C81B652}" destId="{3B8E6655-8942-4472-B899-DAFB9BB550E4}" srcOrd="0" destOrd="0" parTransId="{B8C347C3-9EF8-4E88-B543-D0B5838F6576}" sibTransId="{56625754-4029-4FC0-8176-EE0CFA7874D9}"/>
    <dgm:cxn modelId="{462A5CFE-F5ED-4645-BEFD-0D49676886C2}" srcId="{64697E95-7004-4458-BB67-489A7E23D1F1}" destId="{49A9D3B4-54E0-4540-8BA6-B0232C81B652}" srcOrd="0" destOrd="0" parTransId="{449A20C0-240D-40B4-9B74-4B1B26ADA827}" sibTransId="{5449D6C8-A2FB-4C1E-A7B2-E726ED5C72E2}"/>
    <dgm:cxn modelId="{1AC8AB73-5FA3-4EDF-9B5C-4E33F00D43CE}" type="presParOf" srcId="{B08415F6-FF4C-4828-AEB1-86F3F2EF9BCF}" destId="{8CC437F9-ACD4-4803-B629-E63636F7AE3F}" srcOrd="0" destOrd="0" presId="urn:microsoft.com/office/officeart/2016/7/layout/VerticalSolidActionList"/>
    <dgm:cxn modelId="{0D91B5A7-E3A9-4909-AA87-B1392D58B780}" type="presParOf" srcId="{8CC437F9-ACD4-4803-B629-E63636F7AE3F}" destId="{1F66EEEA-8960-4C66-AB79-17BF2073F594}" srcOrd="0" destOrd="0" presId="urn:microsoft.com/office/officeart/2016/7/layout/VerticalSolidActionList"/>
    <dgm:cxn modelId="{5BF416AC-AB97-4D90-A16E-202C335210EC}" type="presParOf" srcId="{8CC437F9-ACD4-4803-B629-E63636F7AE3F}" destId="{207194A2-7504-4D97-B2A1-4B1CA0F9DCEE}" srcOrd="1" destOrd="0" presId="urn:microsoft.com/office/officeart/2016/7/layout/VerticalSolidActionList"/>
    <dgm:cxn modelId="{90821A86-B44E-423C-A313-DBE072777C21}" type="presParOf" srcId="{B08415F6-FF4C-4828-AEB1-86F3F2EF9BCF}" destId="{597BF49D-81EF-4A83-AFA0-31EFBF16A895}" srcOrd="1" destOrd="0" presId="urn:microsoft.com/office/officeart/2016/7/layout/VerticalSolidActionList"/>
    <dgm:cxn modelId="{338E2B1E-673C-4D21-BCBE-708054334227}" type="presParOf" srcId="{B08415F6-FF4C-4828-AEB1-86F3F2EF9BCF}" destId="{130BD6F9-01EF-43D8-83DF-4AB90AE23B71}" srcOrd="2" destOrd="0" presId="urn:microsoft.com/office/officeart/2016/7/layout/VerticalSolidActionList"/>
    <dgm:cxn modelId="{D7355F75-E797-4C3E-874D-3EB71C8BAF90}" type="presParOf" srcId="{130BD6F9-01EF-43D8-83DF-4AB90AE23B71}" destId="{139FD24F-4664-4C1B-96D4-07DC4DDBABFA}" srcOrd="0" destOrd="0" presId="urn:microsoft.com/office/officeart/2016/7/layout/VerticalSolidActionList"/>
    <dgm:cxn modelId="{C8383EFB-5ADF-4E77-8001-A89E3370D146}" type="presParOf" srcId="{130BD6F9-01EF-43D8-83DF-4AB90AE23B71}" destId="{F0AF4D3C-B324-4009-8180-247959949718}"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194A2-7504-4D97-B2A1-4B1CA0F9DCEE}">
      <dsp:nvSpPr>
        <dsp:cNvPr id="0" name=""/>
        <dsp:cNvSpPr/>
      </dsp:nvSpPr>
      <dsp:spPr>
        <a:xfrm>
          <a:off x="2103120" y="347"/>
          <a:ext cx="8412480" cy="191659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486815" rIns="163225" bIns="486815" numCol="1" spcCol="1270" anchor="ctr" anchorCtr="0">
          <a:noAutofit/>
        </a:bodyPr>
        <a:lstStyle/>
        <a:p>
          <a:pPr marL="0" lvl="0" indent="0" algn="l" defTabSz="977900">
            <a:lnSpc>
              <a:spcPct val="90000"/>
            </a:lnSpc>
            <a:spcBef>
              <a:spcPct val="0"/>
            </a:spcBef>
            <a:spcAft>
              <a:spcPct val="35000"/>
            </a:spcAft>
            <a:buNone/>
          </a:pPr>
          <a:r>
            <a:rPr lang="en-US" sz="2200" b="0" i="0" kern="1200"/>
            <a:t>Accuracy, Sensitivity, Specificity, F1-score.</a:t>
          </a:r>
          <a:endParaRPr lang="en-US" sz="2200" kern="1200"/>
        </a:p>
        <a:p>
          <a:pPr marL="0" lvl="0" indent="0" algn="l" defTabSz="977900">
            <a:lnSpc>
              <a:spcPct val="90000"/>
            </a:lnSpc>
            <a:spcBef>
              <a:spcPct val="0"/>
            </a:spcBef>
            <a:spcAft>
              <a:spcPct val="35000"/>
            </a:spcAft>
            <a:buNone/>
          </a:pPr>
          <a:r>
            <a:rPr lang="en-US" sz="2200" b="0" i="0" kern="1200"/>
            <a:t>ROC-AUC Curve for model validation.</a:t>
          </a:r>
          <a:endParaRPr lang="en-US" sz="2200" kern="1200"/>
        </a:p>
      </dsp:txBody>
      <dsp:txXfrm>
        <a:off x="2103120" y="347"/>
        <a:ext cx="8412480" cy="1916593"/>
      </dsp:txXfrm>
    </dsp:sp>
    <dsp:sp modelId="{1F66EEEA-8960-4C66-AB79-17BF2073F594}">
      <dsp:nvSpPr>
        <dsp:cNvPr id="0" name=""/>
        <dsp:cNvSpPr/>
      </dsp:nvSpPr>
      <dsp:spPr>
        <a:xfrm>
          <a:off x="0" y="347"/>
          <a:ext cx="2103120" cy="191659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89317" rIns="111290" bIns="189317" numCol="1" spcCol="1270" anchor="ctr" anchorCtr="0">
          <a:noAutofit/>
        </a:bodyPr>
        <a:lstStyle/>
        <a:p>
          <a:pPr marL="0" lvl="0" indent="0" algn="ctr" defTabSz="1200150">
            <a:lnSpc>
              <a:spcPct val="90000"/>
            </a:lnSpc>
            <a:spcBef>
              <a:spcPct val="0"/>
            </a:spcBef>
            <a:spcAft>
              <a:spcPct val="35000"/>
            </a:spcAft>
            <a:buNone/>
          </a:pPr>
          <a:r>
            <a:rPr lang="en-US" sz="2700" b="1" i="0" kern="1200"/>
            <a:t>Metrics for Performance Evaluation:</a:t>
          </a:r>
          <a:endParaRPr lang="en-US" sz="2700" kern="1200"/>
        </a:p>
      </dsp:txBody>
      <dsp:txXfrm>
        <a:off x="0" y="347"/>
        <a:ext cx="2103120" cy="1916593"/>
      </dsp:txXfrm>
    </dsp:sp>
    <dsp:sp modelId="{F0AF4D3C-B324-4009-8180-247959949718}">
      <dsp:nvSpPr>
        <dsp:cNvPr id="0" name=""/>
        <dsp:cNvSpPr/>
      </dsp:nvSpPr>
      <dsp:spPr>
        <a:xfrm>
          <a:off x="2103120" y="2031935"/>
          <a:ext cx="8412480" cy="191659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486815" rIns="163225" bIns="486815" numCol="1" spcCol="1270" anchor="ctr" anchorCtr="0">
          <a:noAutofit/>
        </a:bodyPr>
        <a:lstStyle/>
        <a:p>
          <a:pPr marL="0" lvl="0" indent="0" algn="l" defTabSz="977900">
            <a:lnSpc>
              <a:spcPct val="90000"/>
            </a:lnSpc>
            <a:spcBef>
              <a:spcPct val="0"/>
            </a:spcBef>
            <a:spcAft>
              <a:spcPct val="35000"/>
            </a:spcAft>
            <a:buNone/>
          </a:pPr>
          <a:r>
            <a:rPr lang="en-US" sz="2200" b="0" i="0" kern="1200"/>
            <a:t>AI vs. Human Radiologists in early detection.</a:t>
          </a:r>
          <a:endParaRPr lang="en-US" sz="2200" kern="1200"/>
        </a:p>
      </dsp:txBody>
      <dsp:txXfrm>
        <a:off x="2103120" y="2031935"/>
        <a:ext cx="8412480" cy="1916593"/>
      </dsp:txXfrm>
    </dsp:sp>
    <dsp:sp modelId="{139FD24F-4664-4C1B-96D4-07DC4DDBABFA}">
      <dsp:nvSpPr>
        <dsp:cNvPr id="0" name=""/>
        <dsp:cNvSpPr/>
      </dsp:nvSpPr>
      <dsp:spPr>
        <a:xfrm>
          <a:off x="0" y="2031935"/>
          <a:ext cx="2103120" cy="1916593"/>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89317" rIns="111290" bIns="189317" numCol="1" spcCol="1270" anchor="ctr" anchorCtr="0">
          <a:noAutofit/>
        </a:bodyPr>
        <a:lstStyle/>
        <a:p>
          <a:pPr marL="0" lvl="0" indent="0" algn="ctr" defTabSz="1200150">
            <a:lnSpc>
              <a:spcPct val="90000"/>
            </a:lnSpc>
            <a:spcBef>
              <a:spcPct val="0"/>
            </a:spcBef>
            <a:spcAft>
              <a:spcPct val="35000"/>
            </a:spcAft>
            <a:buNone/>
          </a:pPr>
          <a:r>
            <a:rPr lang="en-US" sz="2700" b="1" i="0" kern="1200"/>
            <a:t>Comparison with Traditional Methods:</a:t>
          </a:r>
          <a:endParaRPr lang="en-US" sz="2700" kern="1200"/>
        </a:p>
      </dsp:txBody>
      <dsp:txXfrm>
        <a:off x="0" y="2031935"/>
        <a:ext cx="2103120" cy="191659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7335E-B055-4138-8894-C006607FF75C}"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13299-090D-4AAF-8732-05B6DAE2638B}" type="slidenum">
              <a:rPr lang="en-US" smtClean="0"/>
              <a:t>‹#›</a:t>
            </a:fld>
            <a:endParaRPr lang="en-US"/>
          </a:p>
        </p:txBody>
      </p:sp>
    </p:spTree>
    <p:extLst>
      <p:ext uri="{BB962C8B-B14F-4D97-AF65-F5344CB8AC3E}">
        <p14:creationId xmlns:p14="http://schemas.microsoft.com/office/powerpoint/2010/main" val="113329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7335E-B055-4138-8894-C006607FF75C}"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13299-090D-4AAF-8732-05B6DAE2638B}" type="slidenum">
              <a:rPr lang="en-US" smtClean="0"/>
              <a:t>‹#›</a:t>
            </a:fld>
            <a:endParaRPr lang="en-US"/>
          </a:p>
        </p:txBody>
      </p:sp>
    </p:spTree>
    <p:extLst>
      <p:ext uri="{BB962C8B-B14F-4D97-AF65-F5344CB8AC3E}">
        <p14:creationId xmlns:p14="http://schemas.microsoft.com/office/powerpoint/2010/main" val="240768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7335E-B055-4138-8894-C006607FF75C}"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13299-090D-4AAF-8732-05B6DAE2638B}" type="slidenum">
              <a:rPr lang="en-US" smtClean="0"/>
              <a:t>‹#›</a:t>
            </a:fld>
            <a:endParaRPr lang="en-US"/>
          </a:p>
        </p:txBody>
      </p:sp>
    </p:spTree>
    <p:extLst>
      <p:ext uri="{BB962C8B-B14F-4D97-AF65-F5344CB8AC3E}">
        <p14:creationId xmlns:p14="http://schemas.microsoft.com/office/powerpoint/2010/main" val="2202107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7335E-B055-4138-8894-C006607FF75C}"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13299-090D-4AAF-8732-05B6DAE2638B}" type="slidenum">
              <a:rPr lang="en-US" smtClean="0"/>
              <a:t>‹#›</a:t>
            </a:fld>
            <a:endParaRPr lang="en-US"/>
          </a:p>
        </p:txBody>
      </p:sp>
    </p:spTree>
    <p:extLst>
      <p:ext uri="{BB962C8B-B14F-4D97-AF65-F5344CB8AC3E}">
        <p14:creationId xmlns:p14="http://schemas.microsoft.com/office/powerpoint/2010/main" val="399981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7335E-B055-4138-8894-C006607FF75C}"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13299-090D-4AAF-8732-05B6DAE2638B}" type="slidenum">
              <a:rPr lang="en-US" smtClean="0"/>
              <a:t>‹#›</a:t>
            </a:fld>
            <a:endParaRPr lang="en-US"/>
          </a:p>
        </p:txBody>
      </p:sp>
    </p:spTree>
    <p:extLst>
      <p:ext uri="{BB962C8B-B14F-4D97-AF65-F5344CB8AC3E}">
        <p14:creationId xmlns:p14="http://schemas.microsoft.com/office/powerpoint/2010/main" val="87623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7335E-B055-4138-8894-C006607FF75C}"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13299-090D-4AAF-8732-05B6DAE2638B}" type="slidenum">
              <a:rPr lang="en-US" smtClean="0"/>
              <a:t>‹#›</a:t>
            </a:fld>
            <a:endParaRPr lang="en-US"/>
          </a:p>
        </p:txBody>
      </p:sp>
    </p:spTree>
    <p:extLst>
      <p:ext uri="{BB962C8B-B14F-4D97-AF65-F5344CB8AC3E}">
        <p14:creationId xmlns:p14="http://schemas.microsoft.com/office/powerpoint/2010/main" val="123356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7335E-B055-4138-8894-C006607FF75C}" type="datetimeFigureOut">
              <a:rPr lang="en-US" smtClean="0"/>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13299-090D-4AAF-8732-05B6DAE2638B}" type="slidenum">
              <a:rPr lang="en-US" smtClean="0"/>
              <a:t>‹#›</a:t>
            </a:fld>
            <a:endParaRPr lang="en-US"/>
          </a:p>
        </p:txBody>
      </p:sp>
    </p:spTree>
    <p:extLst>
      <p:ext uri="{BB962C8B-B14F-4D97-AF65-F5344CB8AC3E}">
        <p14:creationId xmlns:p14="http://schemas.microsoft.com/office/powerpoint/2010/main" val="798367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7335E-B055-4138-8894-C006607FF75C}"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13299-090D-4AAF-8732-05B6DAE2638B}" type="slidenum">
              <a:rPr lang="en-US" smtClean="0"/>
              <a:t>‹#›</a:t>
            </a:fld>
            <a:endParaRPr lang="en-US"/>
          </a:p>
        </p:txBody>
      </p:sp>
    </p:spTree>
    <p:extLst>
      <p:ext uri="{BB962C8B-B14F-4D97-AF65-F5344CB8AC3E}">
        <p14:creationId xmlns:p14="http://schemas.microsoft.com/office/powerpoint/2010/main" val="61442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7335E-B055-4138-8894-C006607FF75C}" type="datetimeFigureOut">
              <a:rPr lang="en-US" smtClean="0"/>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13299-090D-4AAF-8732-05B6DAE2638B}" type="slidenum">
              <a:rPr lang="en-US" smtClean="0"/>
              <a:t>‹#›</a:t>
            </a:fld>
            <a:endParaRPr lang="en-US"/>
          </a:p>
        </p:txBody>
      </p:sp>
    </p:spTree>
    <p:extLst>
      <p:ext uri="{BB962C8B-B14F-4D97-AF65-F5344CB8AC3E}">
        <p14:creationId xmlns:p14="http://schemas.microsoft.com/office/powerpoint/2010/main" val="279796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7335E-B055-4138-8894-C006607FF75C}"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13299-090D-4AAF-8732-05B6DAE2638B}" type="slidenum">
              <a:rPr lang="en-US" smtClean="0"/>
              <a:t>‹#›</a:t>
            </a:fld>
            <a:endParaRPr lang="en-US"/>
          </a:p>
        </p:txBody>
      </p:sp>
    </p:spTree>
    <p:extLst>
      <p:ext uri="{BB962C8B-B14F-4D97-AF65-F5344CB8AC3E}">
        <p14:creationId xmlns:p14="http://schemas.microsoft.com/office/powerpoint/2010/main" val="705736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7335E-B055-4138-8894-C006607FF75C}"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13299-090D-4AAF-8732-05B6DAE2638B}" type="slidenum">
              <a:rPr lang="en-US" smtClean="0"/>
              <a:t>‹#›</a:t>
            </a:fld>
            <a:endParaRPr lang="en-US"/>
          </a:p>
        </p:txBody>
      </p:sp>
    </p:spTree>
    <p:extLst>
      <p:ext uri="{BB962C8B-B14F-4D97-AF65-F5344CB8AC3E}">
        <p14:creationId xmlns:p14="http://schemas.microsoft.com/office/powerpoint/2010/main" val="18685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7335E-B055-4138-8894-C006607FF75C}" type="datetimeFigureOut">
              <a:rPr lang="en-US" smtClean="0"/>
              <a:t>2/21/2025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13299-090D-4AAF-8732-05B6DAE2638B}" type="slidenum">
              <a:rPr lang="en-US" smtClean="0"/>
              <a:t>‹#›</a:t>
            </a:fld>
            <a:endParaRPr lang="en-US"/>
          </a:p>
        </p:txBody>
      </p:sp>
    </p:spTree>
    <p:extLst>
      <p:ext uri="{BB962C8B-B14F-4D97-AF65-F5344CB8AC3E}">
        <p14:creationId xmlns:p14="http://schemas.microsoft.com/office/powerpoint/2010/main" val="457120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DEFBC-84A0-0AF8-39A3-9DAB17AAC6E8}"/>
              </a:ext>
            </a:extLst>
          </p:cNvPr>
          <p:cNvSpPr>
            <a:spLocks noGrp="1"/>
          </p:cNvSpPr>
          <p:nvPr>
            <p:ph type="title"/>
          </p:nvPr>
        </p:nvSpPr>
        <p:spPr>
          <a:xfrm>
            <a:off x="1428019" y="791079"/>
            <a:ext cx="9357865" cy="1846562"/>
          </a:xfrm>
        </p:spPr>
        <p:txBody>
          <a:bodyPr vert="horz" lIns="91440" tIns="45720" rIns="91440" bIns="45720" rtlCol="0" anchor="ctr">
            <a:noAutofit/>
          </a:bodyPr>
          <a:lstStyle/>
          <a:p>
            <a:pPr algn="ctr"/>
            <a:r>
              <a:rPr lang="en-US" sz="6000" b="1" kern="1200" dirty="0">
                <a:solidFill>
                  <a:schemeClr val="tx1"/>
                </a:solidFill>
                <a:latin typeface="+mj-lt"/>
                <a:ea typeface="+mj-ea"/>
                <a:cs typeface="+mj-cs"/>
              </a:rPr>
              <a:t>#Hack-AI</a:t>
            </a:r>
            <a:br>
              <a:rPr lang="en-US" sz="6000" b="1" kern="1200" dirty="0">
                <a:solidFill>
                  <a:schemeClr val="tx1"/>
                </a:solidFill>
                <a:latin typeface="+mj-lt"/>
                <a:ea typeface="+mj-ea"/>
                <a:cs typeface="+mj-cs"/>
              </a:rPr>
            </a:br>
            <a:r>
              <a:rPr lang="en-US" sz="6000" b="1" kern="1200" dirty="0">
                <a:solidFill>
                  <a:schemeClr val="tx1"/>
                </a:solidFill>
                <a:latin typeface="+mj-lt"/>
                <a:ea typeface="+mj-ea"/>
                <a:cs typeface="+mj-cs"/>
              </a:rPr>
              <a:t>Hack-a</a:t>
            </a:r>
            <a:r>
              <a:rPr lang="en-US" sz="6000" b="1" dirty="0"/>
              <a:t>-</a:t>
            </a:r>
            <a:r>
              <a:rPr lang="en-US" sz="6000" b="1" kern="1200" dirty="0">
                <a:solidFill>
                  <a:schemeClr val="tx1"/>
                </a:solidFill>
                <a:latin typeface="+mj-lt"/>
                <a:ea typeface="+mj-ea"/>
                <a:cs typeface="+mj-cs"/>
              </a:rPr>
              <a:t>Thon</a:t>
            </a:r>
            <a:endParaRPr lang="en-US" sz="60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BBF57256-73E8-60CC-E9D7-74717B9D200E}"/>
              </a:ext>
            </a:extLst>
          </p:cNvPr>
          <p:cNvSpPr>
            <a:spLocks noGrp="1"/>
          </p:cNvSpPr>
          <p:nvPr>
            <p:ph idx="1"/>
          </p:nvPr>
        </p:nvSpPr>
        <p:spPr>
          <a:xfrm>
            <a:off x="946120" y="2738225"/>
            <a:ext cx="7353016" cy="2699968"/>
          </a:xfrm>
        </p:spPr>
        <p:txBody>
          <a:bodyPr vert="horz" lIns="91440" tIns="45720" rIns="91440" bIns="45720" rtlCol="0">
            <a:normAutofit/>
          </a:bodyPr>
          <a:lstStyle/>
          <a:p>
            <a:r>
              <a:rPr lang="en-US" sz="2000" b="1" dirty="0"/>
              <a:t>Problem Statement-1:</a:t>
            </a:r>
          </a:p>
          <a:p>
            <a:r>
              <a:rPr lang="en-US" sz="2000" dirty="0"/>
              <a:t>Al-Powered Early Disease Detection</a:t>
            </a:r>
            <a:br>
              <a:rPr lang="en-US" sz="2000" dirty="0"/>
            </a:br>
            <a:r>
              <a:rPr lang="en-US" sz="2000" dirty="0"/>
              <a:t>Develop an AI model that can analyze medical</a:t>
            </a:r>
            <a:br>
              <a:rPr lang="en-US" sz="2000" dirty="0"/>
            </a:br>
            <a:r>
              <a:rPr lang="en-US" sz="2000" dirty="0"/>
              <a:t>images (X-rays, MRIs, etc.) and detect early-</a:t>
            </a:r>
            <a:br>
              <a:rPr lang="en-US" sz="2000" dirty="0"/>
            </a:br>
            <a:r>
              <a:rPr lang="en-US" sz="2000" dirty="0"/>
              <a:t>stage diseases like cancer or tuberculosis with</a:t>
            </a:r>
            <a:br>
              <a:rPr lang="en-US" sz="2000" dirty="0"/>
            </a:br>
            <a:r>
              <a:rPr lang="en-US" sz="2000" dirty="0"/>
              <a:t>high accuracy. Ensure it works for</a:t>
            </a:r>
            <a:br>
              <a:rPr lang="en-US" sz="2000" dirty="0"/>
            </a:br>
            <a:r>
              <a:rPr lang="en-US" sz="2000" dirty="0"/>
              <a:t>underprivileged communities with low-cost</a:t>
            </a:r>
            <a:br>
              <a:rPr lang="en-US" sz="2000" dirty="0"/>
            </a:br>
            <a:r>
              <a:rPr lang="en-US" sz="2000" dirty="0"/>
              <a:t>hardware.</a:t>
            </a:r>
          </a:p>
          <a:p>
            <a:endParaRPr lang="en-US" sz="2000" dirty="0"/>
          </a:p>
        </p:txBody>
      </p:sp>
      <p:sp>
        <p:nvSpPr>
          <p:cNvPr id="5" name="TextBox 4">
            <a:extLst>
              <a:ext uri="{FF2B5EF4-FFF2-40B4-BE49-F238E27FC236}">
                <a16:creationId xmlns:a16="http://schemas.microsoft.com/office/drawing/2014/main" id="{BD3A639F-E982-A051-B822-9C1411ECB74A}"/>
              </a:ext>
            </a:extLst>
          </p:cNvPr>
          <p:cNvSpPr txBox="1"/>
          <p:nvPr/>
        </p:nvSpPr>
        <p:spPr>
          <a:xfrm>
            <a:off x="7173299" y="2939393"/>
            <a:ext cx="4554501" cy="2699968"/>
          </a:xfrm>
          <a:prstGeom prst="rect">
            <a:avLst/>
          </a:prstGeom>
        </p:spPr>
        <p:txBody>
          <a:bodyPr vert="horz" lIns="91440" tIns="45720" rIns="91440" bIns="45720" rtlCol="0">
            <a:normAutofit/>
          </a:bodyPr>
          <a:lstStyle/>
          <a:p>
            <a:pPr algn="ctr" defTabSz="914400">
              <a:lnSpc>
                <a:spcPct val="90000"/>
              </a:lnSpc>
              <a:spcAft>
                <a:spcPts val="600"/>
              </a:spcAft>
            </a:pPr>
            <a:r>
              <a:rPr lang="en-US" sz="2000" b="1" dirty="0"/>
              <a:t>Team :</a:t>
            </a:r>
          </a:p>
          <a:p>
            <a:pPr algn="ctr" defTabSz="914400">
              <a:lnSpc>
                <a:spcPct val="90000"/>
              </a:lnSpc>
              <a:spcAft>
                <a:spcPts val="600"/>
              </a:spcAft>
            </a:pPr>
            <a:r>
              <a:rPr lang="en-US" sz="2000" dirty="0"/>
              <a:t>Thakur Vishwanath Singh</a:t>
            </a:r>
          </a:p>
          <a:p>
            <a:pPr algn="ctr" defTabSz="914400">
              <a:lnSpc>
                <a:spcPct val="90000"/>
              </a:lnSpc>
              <a:spcAft>
                <a:spcPts val="600"/>
              </a:spcAft>
            </a:pPr>
            <a:r>
              <a:rPr lang="en-US" sz="2000" dirty="0"/>
              <a:t>Sarvesh Sawant</a:t>
            </a:r>
          </a:p>
          <a:p>
            <a:pPr algn="ctr" defTabSz="914400">
              <a:lnSpc>
                <a:spcPct val="90000"/>
              </a:lnSpc>
              <a:spcAft>
                <a:spcPts val="600"/>
              </a:spcAft>
            </a:pPr>
            <a:r>
              <a:rPr lang="en-US" sz="2000" dirty="0"/>
              <a:t>T. Vedanta </a:t>
            </a:r>
            <a:r>
              <a:rPr lang="en-US" sz="2000" dirty="0" err="1"/>
              <a:t>Madhuraj</a:t>
            </a:r>
            <a:r>
              <a:rPr lang="en-US" sz="2000" dirty="0"/>
              <a:t> Singh</a:t>
            </a:r>
          </a:p>
          <a:p>
            <a:pPr algn="ctr" defTabSz="914400">
              <a:lnSpc>
                <a:spcPct val="90000"/>
              </a:lnSpc>
              <a:spcAft>
                <a:spcPts val="600"/>
              </a:spcAft>
            </a:pPr>
            <a:r>
              <a:rPr lang="en-US" sz="2000" dirty="0" err="1"/>
              <a:t>Adamya</a:t>
            </a:r>
            <a:r>
              <a:rPr lang="en-US" sz="2000" dirty="0"/>
              <a:t> Bhandari</a:t>
            </a:r>
          </a:p>
        </p:txBody>
      </p:sp>
    </p:spTree>
    <p:extLst>
      <p:ext uri="{BB962C8B-B14F-4D97-AF65-F5344CB8AC3E}">
        <p14:creationId xmlns:p14="http://schemas.microsoft.com/office/powerpoint/2010/main" val="2882609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23" name="Rectangle 82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88F56-139D-2A8B-657F-D1B8F8A8579E}"/>
              </a:ext>
            </a:extLst>
          </p:cNvPr>
          <p:cNvSpPr>
            <a:spLocks noGrp="1"/>
          </p:cNvSpPr>
          <p:nvPr>
            <p:ph type="title"/>
          </p:nvPr>
        </p:nvSpPr>
        <p:spPr>
          <a:xfrm>
            <a:off x="359630" y="891540"/>
            <a:ext cx="4818888" cy="1481328"/>
          </a:xfrm>
        </p:spPr>
        <p:txBody>
          <a:bodyPr anchor="b">
            <a:normAutofit/>
          </a:bodyPr>
          <a:lstStyle/>
          <a:p>
            <a:r>
              <a:rPr kumimoji="0" lang="en-US" altLang="en-US" sz="3000" b="1" i="0" u="none" strike="noStrike" cap="none" normalizeH="0" baseline="0" dirty="0">
                <a:ln>
                  <a:noFill/>
                </a:ln>
                <a:effectLst/>
                <a:latin typeface="Arial" panose="020B0604020202020204" pitchFamily="34" charset="0"/>
              </a:rPr>
              <a:t>AI-Powered Medical Image Analysis Summary</a:t>
            </a:r>
            <a:br>
              <a:rPr kumimoji="0" lang="en-US" altLang="en-US" sz="3000" b="0" i="0" u="none" strike="noStrike" cap="none" normalizeH="0" baseline="0" dirty="0">
                <a:ln>
                  <a:noFill/>
                </a:ln>
                <a:effectLst/>
                <a:latin typeface="Arial" panose="020B0604020202020204" pitchFamily="34" charset="0"/>
              </a:rPr>
            </a:br>
            <a:endParaRPr lang="en-US" sz="3000" dirty="0"/>
          </a:p>
        </p:txBody>
      </p:sp>
      <p:sp>
        <p:nvSpPr>
          <p:cNvPr id="822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10A2F45-6050-6076-B539-F73990A884C9}"/>
              </a:ext>
            </a:extLst>
          </p:cNvPr>
          <p:cNvSpPr>
            <a:spLocks noGrp="1" noChangeArrowheads="1"/>
          </p:cNvSpPr>
          <p:nvPr>
            <p:ph idx="1"/>
          </p:nvPr>
        </p:nvSpPr>
        <p:spPr bwMode="auto">
          <a:xfrm>
            <a:off x="205540" y="2656282"/>
            <a:ext cx="5687968" cy="35478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Automated Diagnosis:</a:t>
            </a:r>
            <a:r>
              <a:rPr kumimoji="0" lang="en-US" altLang="en-US" sz="1400" b="0" i="0" u="none" strike="noStrike" cap="none" normalizeH="0" baseline="0" dirty="0">
                <a:ln>
                  <a:noFill/>
                </a:ln>
                <a:effectLst/>
                <a:latin typeface="Arial" panose="020B0604020202020204" pitchFamily="34" charset="0"/>
              </a:rPr>
              <a:t> AI processes chest X-ray images to detect abnormalities.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Highlighted Region:</a:t>
            </a:r>
            <a:r>
              <a:rPr kumimoji="0" lang="en-US" altLang="en-US" sz="1400" b="0" i="0" u="none" strike="noStrike" cap="none" normalizeH="0" baseline="0" dirty="0">
                <a:ln>
                  <a:noFill/>
                </a:ln>
                <a:effectLst/>
                <a:latin typeface="Arial" panose="020B0604020202020204" pitchFamily="34" charset="0"/>
              </a:rPr>
              <a:t> The green overlay marks an area of concern detected by the model. </a:t>
            </a:r>
          </a:p>
          <a:p>
            <a:pPr marL="0" marR="0" lvl="0" indent="0" defTabSz="914400" rtl="0" eaLnBrk="0" fontAlgn="base" latinLnBrk="0" hangingPunct="0">
              <a:spcBef>
                <a:spcPct val="0"/>
              </a:spcBef>
              <a:spcAft>
                <a:spcPts val="600"/>
              </a:spcAft>
              <a:buClrTx/>
              <a:buSzTx/>
              <a:buFontTx/>
              <a:buChar char="•"/>
              <a:tabLst/>
            </a:pP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Health Assessment:</a:t>
            </a:r>
            <a:r>
              <a:rPr kumimoji="0" lang="en-US" altLang="en-US" sz="1400" b="0" i="0" u="none" strike="noStrike" cap="none" normalizeH="0" baseline="0" dirty="0">
                <a:ln>
                  <a:noFill/>
                </a:ln>
                <a:effectLst/>
                <a:latin typeface="Arial" panose="020B0604020202020204" pitchFamily="34" charset="0"/>
              </a:rPr>
              <a:t> The system predicts "Not Healthy" for both general chest health and tuberculosis (TB) detection.</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User Interface:</a:t>
            </a:r>
            <a:r>
              <a:rPr kumimoji="0" lang="en-US" altLang="en-US" sz="1400" b="0" i="0" u="none" strike="noStrike" cap="none" normalizeH="0" baseline="0" dirty="0">
                <a:ln>
                  <a:noFill/>
                </a:ln>
                <a:effectLst/>
                <a:latin typeface="Arial" panose="020B0604020202020204" pitchFamily="34" charset="0"/>
              </a:rPr>
              <a:t> Uses </a:t>
            </a:r>
            <a:r>
              <a:rPr kumimoji="0" lang="en-US" altLang="en-US" sz="1400" b="0" i="0" u="none" strike="noStrike" cap="none" normalizeH="0" baseline="0" dirty="0" err="1">
                <a:ln>
                  <a:noFill/>
                </a:ln>
                <a:effectLst/>
                <a:latin typeface="Arial" panose="020B0604020202020204" pitchFamily="34" charset="0"/>
              </a:rPr>
              <a:t>Streamlit</a:t>
            </a:r>
            <a:r>
              <a:rPr kumimoji="0" lang="en-US" altLang="en-US" sz="1400" b="0" i="0" u="none" strike="noStrike" cap="none" normalizeH="0" baseline="0" dirty="0">
                <a:ln>
                  <a:noFill/>
                </a:ln>
                <a:effectLst/>
                <a:latin typeface="Arial" panose="020B0604020202020204" pitchFamily="34" charset="0"/>
              </a:rPr>
              <a:t> for easy image upload and analysis with a one-click "Analyze" button.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Potential Applications:</a:t>
            </a:r>
            <a:r>
              <a:rPr kumimoji="0" lang="en-US" altLang="en-US" sz="1400" b="0" i="0" u="none" strike="noStrike" cap="none" normalizeH="0" baseline="0" dirty="0">
                <a:ln>
                  <a:noFill/>
                </a:ln>
                <a:effectLst/>
                <a:latin typeface="Arial" panose="020B0604020202020204" pitchFamily="34" charset="0"/>
              </a:rPr>
              <a:t> Early disease detection, assisting radiologists, and improving accessibility in remote areas. </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pic>
        <p:nvPicPr>
          <p:cNvPr id="8195" name="Picture 3" descr="Uploaded image">
            <a:extLst>
              <a:ext uri="{FF2B5EF4-FFF2-40B4-BE49-F238E27FC236}">
                <a16:creationId xmlns:a16="http://schemas.microsoft.com/office/drawing/2014/main" id="{E1628401-CEF7-4851-2E81-8C42814B6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517" r="22063"/>
          <a:stretch/>
        </p:blipFill>
        <p:spPr bwMode="auto">
          <a:xfrm>
            <a:off x="6099048" y="707740"/>
            <a:ext cx="5458968" cy="544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369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E73CB-EE07-B550-EE40-D99DFAD9B464}"/>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ui-sans-serif"/>
              </a:rPr>
              <a:t>Conclusion</a:t>
            </a:r>
            <a:br>
              <a:rPr lang="en-US" b="0" i="0">
                <a:solidFill>
                  <a:srgbClr val="FFFFFF"/>
                </a:solidFill>
                <a:effectLst/>
                <a:latin typeface="ui-sans-serif"/>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11B8D9A-6AF8-4734-9A2F-41CC650656BA}"/>
              </a:ext>
            </a:extLst>
          </p:cNvPr>
          <p:cNvSpPr>
            <a:spLocks noGrp="1"/>
          </p:cNvSpPr>
          <p:nvPr>
            <p:ph idx="1"/>
          </p:nvPr>
        </p:nvSpPr>
        <p:spPr>
          <a:xfrm>
            <a:off x="4447308" y="591344"/>
            <a:ext cx="7620762" cy="5585619"/>
          </a:xfrm>
        </p:spPr>
        <p:txBody>
          <a:bodyPr anchor="ctr">
            <a:normAutofit/>
          </a:bodyPr>
          <a:lstStyle/>
          <a:p>
            <a:pPr marL="0" indent="0">
              <a:buNone/>
            </a:pPr>
            <a:r>
              <a:rPr lang="en-US" b="0" i="0" dirty="0">
                <a:effectLst/>
                <a:latin typeface="ui-sans-serif"/>
              </a:rPr>
              <a:t>AI-powered medical image analysis is revolutionizing early disease detection by enhancing accuracy, accessibility, and efficiency. By leveraging deep learning, such systems assist healthcare professionals in diagnosing conditions like tuberculosis and other chest-related diseases swiftly and cost-effectively. This innovation holds immense potential for improving patient outcomes, especially in underserved regions, making healthcare more inclusive and proactive.</a:t>
            </a:r>
          </a:p>
          <a:p>
            <a:endParaRPr lang="en-US" dirty="0"/>
          </a:p>
        </p:txBody>
      </p:sp>
    </p:spTree>
    <p:extLst>
      <p:ext uri="{BB962C8B-B14F-4D97-AF65-F5344CB8AC3E}">
        <p14:creationId xmlns:p14="http://schemas.microsoft.com/office/powerpoint/2010/main" val="359063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BBFC5-1639-2C2E-E573-BED96C4B90D8}"/>
              </a:ext>
            </a:extLst>
          </p:cNvPr>
          <p:cNvSpPr>
            <a:spLocks noGrp="1"/>
          </p:cNvSpPr>
          <p:nvPr>
            <p:ph type="title"/>
          </p:nvPr>
        </p:nvSpPr>
        <p:spPr>
          <a:xfrm>
            <a:off x="5297762" y="329184"/>
            <a:ext cx="6251110" cy="1783080"/>
          </a:xfrm>
        </p:spPr>
        <p:txBody>
          <a:bodyPr anchor="b">
            <a:normAutofit/>
          </a:bodyPr>
          <a:lstStyle/>
          <a:p>
            <a:r>
              <a:rPr lang="en-US" sz="5400" b="1"/>
              <a:t>Objective</a:t>
            </a:r>
          </a:p>
        </p:txBody>
      </p:sp>
      <p:pic>
        <p:nvPicPr>
          <p:cNvPr id="5" name="Picture 4" descr="Scan of a human brain in a neurology clinic">
            <a:extLst>
              <a:ext uri="{FF2B5EF4-FFF2-40B4-BE49-F238E27FC236}">
                <a16:creationId xmlns:a16="http://schemas.microsoft.com/office/drawing/2014/main" id="{898F1ADB-146A-2ECA-0924-60FE96991AE5}"/>
              </a:ext>
            </a:extLst>
          </p:cNvPr>
          <p:cNvPicPr>
            <a:picLocks noChangeAspect="1"/>
          </p:cNvPicPr>
          <p:nvPr/>
        </p:nvPicPr>
        <p:blipFill>
          <a:blip r:embed="rId2"/>
          <a:srcRect l="4906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C0FEAE-A7A9-CE09-D8D6-6FCB51BB2B52}"/>
              </a:ext>
            </a:extLst>
          </p:cNvPr>
          <p:cNvSpPr>
            <a:spLocks noGrp="1"/>
          </p:cNvSpPr>
          <p:nvPr>
            <p:ph idx="1"/>
          </p:nvPr>
        </p:nvSpPr>
        <p:spPr>
          <a:xfrm>
            <a:off x="4883499" y="2721998"/>
            <a:ext cx="6665373" cy="3749040"/>
          </a:xfrm>
        </p:spPr>
        <p:txBody>
          <a:bodyPr>
            <a:normAutofit/>
          </a:bodyPr>
          <a:lstStyle/>
          <a:p>
            <a:r>
              <a:rPr lang="en-US" sz="1900" b="0" i="0" dirty="0">
                <a:effectLst/>
                <a:latin typeface="ui-sans-serif"/>
              </a:rPr>
              <a:t>Develop an </a:t>
            </a:r>
            <a:r>
              <a:rPr lang="en-US" sz="1900" b="1" i="0" dirty="0">
                <a:effectLst/>
                <a:latin typeface="ui-sans-serif"/>
              </a:rPr>
              <a:t>AI-powered system</a:t>
            </a:r>
            <a:r>
              <a:rPr lang="en-US" sz="1900" b="0" i="0" dirty="0">
                <a:effectLst/>
                <a:latin typeface="ui-sans-serif"/>
              </a:rPr>
              <a:t> that can analyze </a:t>
            </a:r>
            <a:r>
              <a:rPr lang="en-US" sz="1900" b="1" i="0" dirty="0">
                <a:effectLst/>
                <a:latin typeface="ui-sans-serif"/>
              </a:rPr>
              <a:t>medical images (X-rays, MRIs, CT scans, etc.)</a:t>
            </a:r>
            <a:r>
              <a:rPr lang="en-US" sz="1900" b="0" i="0" dirty="0">
                <a:effectLst/>
                <a:latin typeface="ui-sans-serif"/>
              </a:rPr>
              <a:t> to detect </a:t>
            </a:r>
            <a:r>
              <a:rPr lang="en-US" sz="1900" b="1" i="0" dirty="0">
                <a:effectLst/>
                <a:latin typeface="ui-sans-serif"/>
              </a:rPr>
              <a:t>early-stage diseases</a:t>
            </a:r>
            <a:r>
              <a:rPr lang="en-US" sz="1900" b="0" i="0" dirty="0">
                <a:effectLst/>
                <a:latin typeface="ui-sans-serif"/>
              </a:rPr>
              <a:t> such as </a:t>
            </a:r>
            <a:r>
              <a:rPr lang="en-US" sz="1900" b="1" i="0" dirty="0">
                <a:effectLst/>
                <a:latin typeface="ui-sans-serif"/>
              </a:rPr>
              <a:t>cancer, tuberculosis, and other critical illnesses</a:t>
            </a:r>
            <a:r>
              <a:rPr lang="en-US" sz="1900" b="0" i="0" dirty="0">
                <a:effectLst/>
                <a:latin typeface="ui-sans-serif"/>
              </a:rPr>
              <a:t> with </a:t>
            </a:r>
            <a:r>
              <a:rPr lang="en-US" sz="1900" b="1" i="0" dirty="0">
                <a:effectLst/>
                <a:latin typeface="ui-sans-serif"/>
              </a:rPr>
              <a:t>high accuracy</a:t>
            </a:r>
            <a:r>
              <a:rPr lang="en-US" sz="1900" b="0" i="0" dirty="0">
                <a:effectLst/>
                <a:latin typeface="ui-sans-serif"/>
              </a:rPr>
              <a:t>. The model should be:</a:t>
            </a:r>
          </a:p>
          <a:p>
            <a:r>
              <a:rPr lang="en-US" sz="1900" b="0" i="0" dirty="0">
                <a:effectLst/>
                <a:latin typeface="ui-sans-serif"/>
              </a:rPr>
              <a:t>✅ </a:t>
            </a:r>
            <a:r>
              <a:rPr lang="en-US" sz="1900" b="1" i="0" dirty="0">
                <a:effectLst/>
                <a:latin typeface="ui-sans-serif"/>
              </a:rPr>
              <a:t>Affordable</a:t>
            </a:r>
            <a:r>
              <a:rPr lang="en-US" sz="1900" b="0" i="0" dirty="0">
                <a:effectLst/>
                <a:latin typeface="ui-sans-serif"/>
              </a:rPr>
              <a:t> – Optimized for low-cost hardware, making it accessible in rural and underprivileged areas.</a:t>
            </a:r>
            <a:br>
              <a:rPr lang="en-US" sz="1900" b="0" i="0" dirty="0">
                <a:effectLst/>
                <a:latin typeface="ui-sans-serif"/>
              </a:rPr>
            </a:br>
            <a:r>
              <a:rPr lang="en-US" sz="1900" b="0" i="0" dirty="0">
                <a:effectLst/>
                <a:latin typeface="ui-sans-serif"/>
              </a:rPr>
              <a:t>✅ </a:t>
            </a:r>
            <a:r>
              <a:rPr lang="en-US" sz="1900" b="1" i="0" dirty="0">
                <a:effectLst/>
                <a:latin typeface="ui-sans-serif"/>
              </a:rPr>
              <a:t>Accurate</a:t>
            </a:r>
            <a:r>
              <a:rPr lang="en-US" sz="1900" b="0" i="0" dirty="0">
                <a:effectLst/>
                <a:latin typeface="ui-sans-serif"/>
              </a:rPr>
              <a:t> – Capable of detecting diseases in early stages, improving treatment outcomes.</a:t>
            </a:r>
            <a:br>
              <a:rPr lang="en-US" sz="1900" b="0" i="0" dirty="0">
                <a:effectLst/>
                <a:latin typeface="ui-sans-serif"/>
              </a:rPr>
            </a:br>
            <a:r>
              <a:rPr lang="en-US" sz="1900" b="0" i="0" dirty="0">
                <a:effectLst/>
                <a:latin typeface="ui-sans-serif"/>
              </a:rPr>
              <a:t>✅ </a:t>
            </a:r>
            <a:r>
              <a:rPr lang="en-US" sz="1900" b="1" i="0" dirty="0">
                <a:effectLst/>
                <a:latin typeface="ui-sans-serif"/>
              </a:rPr>
              <a:t>Scalable</a:t>
            </a:r>
            <a:r>
              <a:rPr lang="en-US" sz="1900" b="0" i="0" dirty="0">
                <a:effectLst/>
                <a:latin typeface="ui-sans-serif"/>
              </a:rPr>
              <a:t> – Deployable on cloud, mobile devices, and portable diagnostic tools.</a:t>
            </a:r>
            <a:br>
              <a:rPr lang="en-US" sz="1900" b="0" i="0" dirty="0">
                <a:effectLst/>
                <a:latin typeface="ui-sans-serif"/>
              </a:rPr>
            </a:br>
            <a:r>
              <a:rPr lang="en-US" sz="1900" b="0" i="0" dirty="0">
                <a:effectLst/>
                <a:latin typeface="ui-sans-serif"/>
              </a:rPr>
              <a:t>✅ </a:t>
            </a:r>
            <a:r>
              <a:rPr lang="en-US" sz="1900" b="1" i="0" dirty="0">
                <a:effectLst/>
                <a:latin typeface="ui-sans-serif"/>
              </a:rPr>
              <a:t>Fast &amp; Automated</a:t>
            </a:r>
            <a:r>
              <a:rPr lang="en-US" sz="1900" b="0" i="0" dirty="0">
                <a:effectLst/>
                <a:latin typeface="ui-sans-serif"/>
              </a:rPr>
              <a:t> – Reducing dependency on radiologists for initial screening.</a:t>
            </a:r>
          </a:p>
          <a:p>
            <a:endParaRPr lang="en-US" sz="1900" dirty="0"/>
          </a:p>
        </p:txBody>
      </p:sp>
    </p:spTree>
    <p:extLst>
      <p:ext uri="{BB962C8B-B14F-4D97-AF65-F5344CB8AC3E}">
        <p14:creationId xmlns:p14="http://schemas.microsoft.com/office/powerpoint/2010/main" val="23828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FE957-FAB0-0BEB-28C1-F697665D66D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Packages Used throughout the Execution</a:t>
            </a:r>
          </a:p>
        </p:txBody>
      </p:sp>
      <p:sp>
        <p:nvSpPr>
          <p:cNvPr id="103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C778BB6-2DDF-82B7-1A84-3B6F337D09CD}"/>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700" b="1"/>
              <a:t>OS</a:t>
            </a:r>
            <a:r>
              <a:rPr lang="en-US" sz="1700" b="1" i="0">
                <a:effectLst/>
              </a:rPr>
              <a:t> </a:t>
            </a:r>
            <a:r>
              <a:rPr lang="en-US" sz="1700" b="0" i="0">
                <a:effectLst/>
              </a:rPr>
              <a:t>- Standard library module for interacting with the file system.</a:t>
            </a:r>
          </a:p>
          <a:p>
            <a:pPr indent="-228600" defTabSz="914400">
              <a:lnSpc>
                <a:spcPct val="90000"/>
              </a:lnSpc>
              <a:spcAft>
                <a:spcPts val="600"/>
              </a:spcAft>
              <a:buFont typeface="Arial" panose="020B0604020202020204" pitchFamily="34" charset="0"/>
              <a:buChar char="•"/>
            </a:pPr>
            <a:r>
              <a:rPr lang="en-US" sz="1700" b="1" i="0">
                <a:effectLst/>
              </a:rPr>
              <a:t>cv2 (OpenCV)</a:t>
            </a:r>
            <a:r>
              <a:rPr lang="en-US" sz="1700" b="0" i="0">
                <a:effectLst/>
              </a:rPr>
              <a:t> - Used for reading and preprocessing images.</a:t>
            </a:r>
          </a:p>
          <a:p>
            <a:pPr indent="-228600" defTabSz="914400">
              <a:lnSpc>
                <a:spcPct val="90000"/>
              </a:lnSpc>
              <a:spcAft>
                <a:spcPts val="600"/>
              </a:spcAft>
              <a:buFont typeface="Arial" panose="020B0604020202020204" pitchFamily="34" charset="0"/>
              <a:buChar char="•"/>
            </a:pPr>
            <a:r>
              <a:rPr lang="en-US" sz="1700" b="1" i="0">
                <a:effectLst/>
              </a:rPr>
              <a:t>numpy</a:t>
            </a:r>
            <a:r>
              <a:rPr lang="en-US" sz="1700" b="0" i="0">
                <a:effectLst/>
              </a:rPr>
              <a:t> - Used for numerical computations and handling arrays.</a:t>
            </a:r>
          </a:p>
          <a:p>
            <a:pPr indent="-228600" defTabSz="914400">
              <a:lnSpc>
                <a:spcPct val="90000"/>
              </a:lnSpc>
              <a:spcAft>
                <a:spcPts val="600"/>
              </a:spcAft>
              <a:buFont typeface="Arial" panose="020B0604020202020204" pitchFamily="34" charset="0"/>
              <a:buChar char="•"/>
            </a:pPr>
            <a:r>
              <a:rPr lang="en-US" sz="1700" b="1" i="0">
                <a:effectLst/>
              </a:rPr>
              <a:t>tensorflow</a:t>
            </a:r>
            <a:r>
              <a:rPr lang="en-US" sz="1700" b="0" i="0">
                <a:effectLst/>
              </a:rPr>
              <a:t> - Used for building and training the deep learning model.</a:t>
            </a:r>
          </a:p>
          <a:p>
            <a:pPr indent="-228600" defTabSz="914400">
              <a:lnSpc>
                <a:spcPct val="90000"/>
              </a:lnSpc>
              <a:spcAft>
                <a:spcPts val="600"/>
              </a:spcAft>
              <a:buFont typeface="Arial" panose="020B0604020202020204" pitchFamily="34" charset="0"/>
              <a:buChar char="•"/>
            </a:pPr>
            <a:r>
              <a:rPr lang="en-US" sz="1700" b="1" i="0">
                <a:effectLst/>
              </a:rPr>
              <a:t>sklearn (scikit-learn)</a:t>
            </a:r>
            <a:r>
              <a:rPr lang="en-US" sz="1700" b="0" i="0">
                <a:effectLst/>
              </a:rPr>
              <a:t> - Used for encoding labels and splitting data.</a:t>
            </a:r>
          </a:p>
        </p:txBody>
      </p:sp>
      <p:pic>
        <p:nvPicPr>
          <p:cNvPr id="1026" name="Picture 2" descr="Python Image Processing Libraries - GeeksforGeeks">
            <a:extLst>
              <a:ext uri="{FF2B5EF4-FFF2-40B4-BE49-F238E27FC236}">
                <a16:creationId xmlns:a16="http://schemas.microsoft.com/office/drawing/2014/main" id="{B00389E2-E68D-A2A1-FB2C-04805538BB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0920"/>
            <a:ext cx="6903720" cy="493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91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5C2DE5-66E5-EC1C-8FEE-ED62708F495A}"/>
              </a:ext>
            </a:extLst>
          </p:cNvPr>
          <p:cNvSpPr>
            <a:spLocks noGrp="1"/>
          </p:cNvSpPr>
          <p:nvPr>
            <p:ph type="title"/>
          </p:nvPr>
        </p:nvSpPr>
        <p:spPr>
          <a:xfrm>
            <a:off x="841248" y="548640"/>
            <a:ext cx="3600860" cy="5431536"/>
          </a:xfrm>
        </p:spPr>
        <p:txBody>
          <a:bodyPr>
            <a:normAutofit/>
          </a:bodyPr>
          <a:lstStyle/>
          <a:p>
            <a:r>
              <a:rPr lang="en-US" sz="5400" b="1" dirty="0"/>
              <a:t>Importance and Impacts </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FC66C73F-2BC8-9217-AFAB-FB4C86952953}"/>
              </a:ext>
            </a:extLst>
          </p:cNvPr>
          <p:cNvSpPr>
            <a:spLocks noGrp="1" noChangeArrowheads="1"/>
          </p:cNvSpPr>
          <p:nvPr>
            <p:ph idx="1"/>
          </p:nvPr>
        </p:nvSpPr>
        <p:spPr bwMode="auto">
          <a:xfrm>
            <a:off x="4950220" y="552091"/>
            <a:ext cx="7137947" cy="54315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effectLst/>
                <a:latin typeface="Arial" panose="020B0604020202020204" pitchFamily="34" charset="0"/>
              </a:rPr>
              <a:t>Why Early Detection Matters?</a:t>
            </a:r>
          </a:p>
          <a:p>
            <a:pPr marL="0" marR="0" lvl="0" indent="0" defTabSz="914400" rtl="0" eaLnBrk="0" fontAlgn="base" latinLnBrk="0" hangingPunct="0">
              <a:spcBef>
                <a:spcPct val="0"/>
              </a:spcBef>
              <a:spcAft>
                <a:spcPts val="600"/>
              </a:spcAft>
              <a:buClrTx/>
              <a:buSzTx/>
              <a:buFontTx/>
              <a:buNone/>
              <a:tabLst/>
            </a:pPr>
            <a:endParaRPr kumimoji="0" lang="en-US" altLang="en-US" sz="14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Higher Survival Rates – </a:t>
            </a:r>
            <a:r>
              <a:rPr kumimoji="0" lang="en-US" altLang="en-US" sz="1400" b="0" i="0" u="none" strike="noStrike" cap="none" normalizeH="0" baseline="0" dirty="0">
                <a:ln>
                  <a:noFill/>
                </a:ln>
                <a:effectLst/>
                <a:latin typeface="Arial" panose="020B0604020202020204" pitchFamily="34" charset="0"/>
              </a:rPr>
              <a:t>Enables timely treatment, improving outcomes.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Lower Healthcare Costs</a:t>
            </a:r>
            <a:r>
              <a:rPr kumimoji="0" lang="en-US" altLang="en-US" sz="1400" b="0" i="0" u="none" strike="noStrike" cap="none" normalizeH="0" baseline="0" dirty="0">
                <a:ln>
                  <a:noFill/>
                </a:ln>
                <a:effectLst/>
                <a:latin typeface="Arial" panose="020B0604020202020204" pitchFamily="34" charset="0"/>
              </a:rPr>
              <a:t> – Reduces expenses by preventing late-stage treatments.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Enhanced Accuracy</a:t>
            </a:r>
            <a:r>
              <a:rPr kumimoji="0" lang="en-US" altLang="en-US" sz="1400" b="0" i="0" u="none" strike="noStrike" cap="none" normalizeH="0" baseline="0" dirty="0">
                <a:ln>
                  <a:noFill/>
                </a:ln>
                <a:effectLst/>
                <a:latin typeface="Arial" panose="020B0604020202020204" pitchFamily="34" charset="0"/>
              </a:rPr>
              <a:t> – Minimizes diagnostic errors with AI-driven analysis.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Greater Accessibility</a:t>
            </a:r>
            <a:r>
              <a:rPr kumimoji="0" lang="en-US" altLang="en-US" sz="1400" b="0" i="0" u="none" strike="noStrike" cap="none" normalizeH="0" baseline="0" dirty="0">
                <a:ln>
                  <a:noFill/>
                </a:ln>
                <a:effectLst/>
                <a:latin typeface="Arial" panose="020B0604020202020204" pitchFamily="34" charset="0"/>
              </a:rPr>
              <a:t> – Provides affordable solutions for remote areas.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effectLst/>
                <a:latin typeface="Arial" panose="020B0604020202020204" pitchFamily="34" charset="0"/>
              </a:rPr>
              <a:t>Impact on Healthcare</a:t>
            </a:r>
          </a:p>
          <a:p>
            <a:pPr marL="0" marR="0" lvl="0" indent="0" defTabSz="914400" rtl="0" eaLnBrk="0" fontAlgn="base" latinLnBrk="0" hangingPunct="0">
              <a:spcBef>
                <a:spcPct val="0"/>
              </a:spcBef>
              <a:spcAft>
                <a:spcPts val="600"/>
              </a:spcAft>
              <a:buClrTx/>
              <a:buSzTx/>
              <a:buFontTx/>
              <a:buNone/>
              <a:tabLst/>
            </a:pPr>
            <a:endParaRPr kumimoji="0" lang="en-US" altLang="en-US" sz="14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Bridges Expertise Gaps</a:t>
            </a:r>
            <a:r>
              <a:rPr kumimoji="0" lang="en-US" altLang="en-US" sz="1400" b="0" i="0" u="none" strike="noStrike" cap="none" normalizeH="0" baseline="0" dirty="0">
                <a:ln>
                  <a:noFill/>
                </a:ln>
                <a:effectLst/>
                <a:latin typeface="Arial" panose="020B0604020202020204" pitchFamily="34" charset="0"/>
              </a:rPr>
              <a:t> – Supports healthcare workers in underserved regions.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Cost-Effective Diagnosis</a:t>
            </a:r>
            <a:r>
              <a:rPr kumimoji="0" lang="en-US" altLang="en-US" sz="1400" b="0" i="0" u="none" strike="noStrike" cap="none" normalizeH="0" baseline="0" dirty="0">
                <a:ln>
                  <a:noFill/>
                </a:ln>
                <a:effectLst/>
                <a:latin typeface="Arial" panose="020B0604020202020204" pitchFamily="34" charset="0"/>
              </a:rPr>
              <a:t> – Optimized for low-cost medical devices.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Faster Screening</a:t>
            </a:r>
            <a:r>
              <a:rPr kumimoji="0" lang="en-US" altLang="en-US" sz="1400" b="0" i="0" u="none" strike="noStrike" cap="none" normalizeH="0" baseline="0" dirty="0">
                <a:ln>
                  <a:noFill/>
                </a:ln>
                <a:effectLst/>
                <a:latin typeface="Arial" panose="020B0604020202020204" pitchFamily="34" charset="0"/>
              </a:rPr>
              <a:t> – Accelerates diagnosis and treatment decisions.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Strengthens Public Health</a:t>
            </a:r>
            <a:r>
              <a:rPr kumimoji="0" lang="en-US" altLang="en-US" sz="1400" b="0" i="0" u="none" strike="noStrike" cap="none" normalizeH="0" baseline="0" dirty="0">
                <a:ln>
                  <a:noFill/>
                </a:ln>
                <a:effectLst/>
                <a:latin typeface="Arial" panose="020B0604020202020204" pitchFamily="34" charset="0"/>
              </a:rPr>
              <a:t> – Aids early detection of diseases like cancer and tuberculosis. </a:t>
            </a:r>
          </a:p>
        </p:txBody>
      </p:sp>
    </p:spTree>
    <p:extLst>
      <p:ext uri="{BB962C8B-B14F-4D97-AF65-F5344CB8AC3E}">
        <p14:creationId xmlns:p14="http://schemas.microsoft.com/office/powerpoint/2010/main" val="43264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993-908A-7A1C-48DA-AC6F4E6153E8}"/>
              </a:ext>
            </a:extLst>
          </p:cNvPr>
          <p:cNvSpPr>
            <a:spLocks noGrp="1"/>
          </p:cNvSpPr>
          <p:nvPr>
            <p:ph type="title"/>
          </p:nvPr>
        </p:nvSpPr>
        <p:spPr>
          <a:xfrm>
            <a:off x="481013" y="3752849"/>
            <a:ext cx="3290887" cy="2452687"/>
          </a:xfrm>
        </p:spPr>
        <p:txBody>
          <a:bodyPr anchor="ctr">
            <a:normAutofit/>
          </a:bodyPr>
          <a:lstStyle/>
          <a:p>
            <a:r>
              <a:rPr lang="en-US" sz="3600" b="1" i="0">
                <a:effectLst/>
                <a:latin typeface="ui-sans-serif"/>
              </a:rPr>
              <a:t>Proposed Model Architecture</a:t>
            </a:r>
            <a:br>
              <a:rPr lang="en-US" sz="3600" b="1" i="0">
                <a:effectLst/>
                <a:latin typeface="ui-sans-serif"/>
              </a:rPr>
            </a:br>
            <a:endParaRPr lang="en-US" sz="3600"/>
          </a:p>
        </p:txBody>
      </p:sp>
      <p:pic>
        <p:nvPicPr>
          <p:cNvPr id="4100" name="Picture 4" descr="AIX」Chest X-ray Screening with AI - Innovation Hub@HK">
            <a:extLst>
              <a:ext uri="{FF2B5EF4-FFF2-40B4-BE49-F238E27FC236}">
                <a16:creationId xmlns:a16="http://schemas.microsoft.com/office/drawing/2014/main" id="{AF88416C-7052-9DD3-8FFB-3DC9647E9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5882" b="20012"/>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E7BCE6B-8807-5B14-EA93-9A68BA3CB239}"/>
              </a:ext>
            </a:extLst>
          </p:cNvPr>
          <p:cNvSpPr>
            <a:spLocks noGrp="1"/>
          </p:cNvSpPr>
          <p:nvPr>
            <p:ph idx="1"/>
          </p:nvPr>
        </p:nvSpPr>
        <p:spPr>
          <a:xfrm>
            <a:off x="4223982" y="3752850"/>
            <a:ext cx="7485413" cy="2452687"/>
          </a:xfrm>
        </p:spPr>
        <p:txBody>
          <a:bodyPr anchor="ctr">
            <a:normAutofit/>
          </a:bodyPr>
          <a:lstStyle/>
          <a:p>
            <a:pPr marL="0" indent="0">
              <a:buNone/>
            </a:pPr>
            <a:endParaRPr lang="en-US" sz="1500" b="1" i="0">
              <a:effectLst/>
              <a:latin typeface="ui-sans-serif"/>
            </a:endParaRPr>
          </a:p>
          <a:p>
            <a:pPr>
              <a:buFont typeface="Arial" panose="020B0604020202020204" pitchFamily="34" charset="0"/>
              <a:buChar char="•"/>
            </a:pPr>
            <a:r>
              <a:rPr lang="en-US" sz="1500" b="1" i="0">
                <a:effectLst/>
                <a:latin typeface="ui-sans-serif"/>
              </a:rPr>
              <a:t>Input</a:t>
            </a:r>
            <a:r>
              <a:rPr lang="en-US" sz="1500" b="0" i="0">
                <a:effectLst/>
                <a:latin typeface="ui-sans-serif"/>
              </a:rPr>
              <a:t>: X-ray, MRI, CT scan images.</a:t>
            </a:r>
          </a:p>
          <a:p>
            <a:pPr>
              <a:buFont typeface="Arial" panose="020B0604020202020204" pitchFamily="34" charset="0"/>
              <a:buChar char="•"/>
            </a:pPr>
            <a:r>
              <a:rPr lang="en-US" sz="1500" b="1" i="0">
                <a:effectLst/>
                <a:latin typeface="ui-sans-serif"/>
              </a:rPr>
              <a:t>Preprocessing</a:t>
            </a:r>
            <a:r>
              <a:rPr lang="en-US" sz="1500" b="0" i="0">
                <a:effectLst/>
                <a:latin typeface="ui-sans-serif"/>
              </a:rPr>
              <a:t>:</a:t>
            </a:r>
          </a:p>
          <a:p>
            <a:pPr marL="457200" lvl="1" indent="0">
              <a:buNone/>
            </a:pPr>
            <a:r>
              <a:rPr lang="en-US" sz="1500" b="0" i="0">
                <a:effectLst/>
                <a:latin typeface="ui-sans-serif"/>
              </a:rPr>
              <a:t>contrast enhancement, resizing.</a:t>
            </a:r>
          </a:p>
          <a:p>
            <a:pPr>
              <a:buFont typeface="Arial" panose="020B0604020202020204" pitchFamily="34" charset="0"/>
              <a:buChar char="•"/>
            </a:pPr>
            <a:r>
              <a:rPr lang="en-US" sz="1500" b="1" i="0">
                <a:effectLst/>
                <a:latin typeface="ui-sans-serif"/>
              </a:rPr>
              <a:t>Model Training</a:t>
            </a:r>
            <a:r>
              <a:rPr lang="en-US" sz="1500" b="0" i="0">
                <a:effectLst/>
                <a:latin typeface="ui-sans-serif"/>
              </a:rPr>
              <a:t>:</a:t>
            </a:r>
          </a:p>
          <a:p>
            <a:pPr marL="457200" lvl="1" indent="0">
              <a:buNone/>
            </a:pPr>
            <a:r>
              <a:rPr lang="en-US" sz="1500" b="0" i="0">
                <a:effectLst/>
                <a:latin typeface="ui-sans-serif"/>
              </a:rPr>
              <a:t>Using CNN-based architectures like ResNet, MobileNetV2.</a:t>
            </a:r>
          </a:p>
          <a:p>
            <a:pPr marL="457200" lvl="1" indent="0">
              <a:buNone/>
            </a:pPr>
            <a:r>
              <a:rPr lang="en-US" sz="1500" b="0" i="0">
                <a:effectLst/>
                <a:latin typeface="ui-sans-serif"/>
              </a:rPr>
              <a:t>Augmentation techniques to improve accuracy.</a:t>
            </a:r>
          </a:p>
          <a:p>
            <a:pPr>
              <a:buFont typeface="Arial" panose="020B0604020202020204" pitchFamily="34" charset="0"/>
              <a:buChar char="•"/>
            </a:pPr>
            <a:r>
              <a:rPr lang="en-US" sz="1500" b="1" i="0">
                <a:effectLst/>
                <a:latin typeface="ui-sans-serif"/>
              </a:rPr>
              <a:t>Output</a:t>
            </a:r>
            <a:r>
              <a:rPr lang="en-US" sz="1500" b="0" i="0">
                <a:effectLst/>
                <a:latin typeface="ui-sans-serif"/>
              </a:rPr>
              <a:t>: Classification of disease presence (Normal, Abnormal, Stage-wise detection).</a:t>
            </a:r>
          </a:p>
          <a:p>
            <a:pPr marL="0" indent="0">
              <a:buNone/>
            </a:pPr>
            <a:endParaRPr lang="en-US" sz="1500"/>
          </a:p>
        </p:txBody>
      </p:sp>
    </p:spTree>
    <p:extLst>
      <p:ext uri="{BB962C8B-B14F-4D97-AF65-F5344CB8AC3E}">
        <p14:creationId xmlns:p14="http://schemas.microsoft.com/office/powerpoint/2010/main" val="211796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Rectangle 5135">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2854D-4BF7-F8E2-C676-70EF30BAAFE1}"/>
              </a:ext>
            </a:extLst>
          </p:cNvPr>
          <p:cNvSpPr>
            <a:spLocks noGrp="1"/>
          </p:cNvSpPr>
          <p:nvPr>
            <p:ph type="title"/>
          </p:nvPr>
        </p:nvSpPr>
        <p:spPr>
          <a:xfrm>
            <a:off x="7054130" y="552307"/>
            <a:ext cx="4985469" cy="1330839"/>
          </a:xfrm>
        </p:spPr>
        <p:txBody>
          <a:bodyPr>
            <a:noAutofit/>
          </a:bodyPr>
          <a:lstStyle/>
          <a:p>
            <a:r>
              <a:rPr lang="en-US" sz="4000" b="1" i="0" dirty="0">
                <a:effectLst/>
                <a:latin typeface="ui-sans-serif"/>
              </a:rPr>
              <a:t>Data Collection &amp; Preprocessing</a:t>
            </a:r>
            <a:br>
              <a:rPr lang="en-US" sz="4000" b="1" i="0" dirty="0">
                <a:effectLst/>
                <a:latin typeface="ui-sans-serif"/>
              </a:rPr>
            </a:br>
            <a:endParaRPr lang="en-US" sz="4000" dirty="0"/>
          </a:p>
        </p:txBody>
      </p:sp>
      <p:pic>
        <p:nvPicPr>
          <p:cNvPr id="5122" name="Picture 2" descr="CT Medical Images">
            <a:extLst>
              <a:ext uri="{FF2B5EF4-FFF2-40B4-BE49-F238E27FC236}">
                <a16:creationId xmlns:a16="http://schemas.microsoft.com/office/drawing/2014/main" id="{9995051F-BF4F-ABDB-0DD7-68AA48B39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8" r="-2" b="604"/>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D332F41-1B48-AFA2-C74C-B92A8CEC76F5}"/>
              </a:ext>
            </a:extLst>
          </p:cNvPr>
          <p:cNvSpPr>
            <a:spLocks noGrp="1"/>
          </p:cNvSpPr>
          <p:nvPr>
            <p:ph idx="1"/>
          </p:nvPr>
        </p:nvSpPr>
        <p:spPr>
          <a:xfrm>
            <a:off x="6451043" y="2153909"/>
            <a:ext cx="5878284" cy="3908586"/>
          </a:xfrm>
        </p:spPr>
        <p:txBody>
          <a:bodyPr>
            <a:normAutofit/>
          </a:bodyPr>
          <a:lstStyle/>
          <a:p>
            <a:pPr marL="0" indent="0">
              <a:buNone/>
            </a:pPr>
            <a:r>
              <a:rPr lang="en-US" sz="2000" b="1" i="0" dirty="0">
                <a:effectLst/>
                <a:latin typeface="ui-sans-serif"/>
              </a:rPr>
              <a:t> Datasets Used:</a:t>
            </a:r>
            <a:endParaRPr lang="en-US" sz="2000" b="0" i="0" dirty="0">
              <a:effectLst/>
              <a:latin typeface="ui-sans-serif"/>
            </a:endParaRPr>
          </a:p>
          <a:p>
            <a:pPr marL="742950" lvl="1" indent="-285750">
              <a:buFont typeface="Arial" panose="020B0604020202020204" pitchFamily="34" charset="0"/>
              <a:buChar char="•"/>
            </a:pPr>
            <a:r>
              <a:rPr lang="en-US" sz="2000" b="0" i="0" dirty="0">
                <a:effectLst/>
                <a:latin typeface="ui-sans-serif"/>
              </a:rPr>
              <a:t>Publicly available datasets (Chest, pneumonia and Retina at </a:t>
            </a:r>
            <a:r>
              <a:rPr lang="en-US" sz="2000" b="1" i="0" dirty="0">
                <a:effectLst/>
                <a:latin typeface="ui-sans-serif"/>
              </a:rPr>
              <a:t>Kaggle</a:t>
            </a:r>
            <a:r>
              <a:rPr lang="en-US" sz="2000" b="0" i="0" dirty="0">
                <a:effectLst/>
                <a:latin typeface="ui-sans-serif"/>
              </a:rPr>
              <a:t>).</a:t>
            </a:r>
          </a:p>
          <a:p>
            <a:pPr marL="457200" lvl="1" indent="0">
              <a:buNone/>
            </a:pPr>
            <a:endParaRPr lang="en-US" sz="2000" b="0" i="0" dirty="0">
              <a:effectLst/>
              <a:latin typeface="ui-sans-serif"/>
            </a:endParaRPr>
          </a:p>
          <a:p>
            <a:pPr>
              <a:buFont typeface="Arial" panose="020B0604020202020204" pitchFamily="34" charset="0"/>
              <a:buChar char="•"/>
            </a:pPr>
            <a:r>
              <a:rPr lang="en-US" sz="2000" b="1" i="0" dirty="0">
                <a:effectLst/>
                <a:latin typeface="ui-sans-serif"/>
              </a:rPr>
              <a:t>Data Challenges &amp; Solutions:</a:t>
            </a:r>
            <a:endParaRPr lang="en-US" sz="2000" b="0" i="0" dirty="0">
              <a:effectLst/>
              <a:latin typeface="ui-sans-serif"/>
            </a:endParaRPr>
          </a:p>
          <a:p>
            <a:pPr marL="742950" lvl="1" indent="-285750">
              <a:buFont typeface="Arial" panose="020B0604020202020204" pitchFamily="34" charset="0"/>
              <a:buChar char="•"/>
            </a:pPr>
            <a:r>
              <a:rPr lang="en-US" sz="2000" b="0" i="0" dirty="0">
                <a:effectLst/>
                <a:latin typeface="ui-sans-serif"/>
              </a:rPr>
              <a:t>Imbalanced dataset → </a:t>
            </a:r>
            <a:r>
              <a:rPr lang="en-US" sz="2000" b="1" i="0" dirty="0">
                <a:effectLst/>
                <a:latin typeface="ui-sans-serif"/>
              </a:rPr>
              <a:t>Synthetic Data Augmentation.</a:t>
            </a:r>
          </a:p>
          <a:p>
            <a:pPr marL="742950" lvl="1" indent="-285750">
              <a:buFont typeface="Arial" panose="020B0604020202020204" pitchFamily="34" charset="0"/>
              <a:buChar char="•"/>
            </a:pPr>
            <a:r>
              <a:rPr lang="en-US" sz="2000" b="0" i="0" dirty="0">
                <a:effectLst/>
                <a:latin typeface="ui-sans-serif"/>
              </a:rPr>
              <a:t>Low-quality images → </a:t>
            </a:r>
            <a:r>
              <a:rPr lang="en-US" sz="2000" b="1" i="0" dirty="0">
                <a:effectLst/>
                <a:latin typeface="ui-sans-serif"/>
              </a:rPr>
              <a:t>Preprocessing techniques.</a:t>
            </a:r>
          </a:p>
          <a:p>
            <a:endParaRPr lang="en-US" sz="2000" dirty="0"/>
          </a:p>
        </p:txBody>
      </p:sp>
    </p:spTree>
    <p:extLst>
      <p:ext uri="{BB962C8B-B14F-4D97-AF65-F5344CB8AC3E}">
        <p14:creationId xmlns:p14="http://schemas.microsoft.com/office/powerpoint/2010/main" val="49158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B9B85-B1A9-CDC0-4C2D-B83F2F52BC9D}"/>
              </a:ext>
            </a:extLst>
          </p:cNvPr>
          <p:cNvSpPr>
            <a:spLocks noGrp="1"/>
          </p:cNvSpPr>
          <p:nvPr>
            <p:ph type="title"/>
          </p:nvPr>
        </p:nvSpPr>
        <p:spPr>
          <a:xfrm>
            <a:off x="838200" y="365125"/>
            <a:ext cx="10515600" cy="1325563"/>
          </a:xfrm>
        </p:spPr>
        <p:txBody>
          <a:bodyPr>
            <a:normAutofit/>
          </a:bodyPr>
          <a:lstStyle/>
          <a:p>
            <a:r>
              <a:rPr lang="en-US" sz="4200" b="1" i="0">
                <a:effectLst/>
                <a:latin typeface="ui-sans-serif"/>
              </a:rPr>
              <a:t>Model Performance &amp; Evaluation</a:t>
            </a:r>
            <a:br>
              <a:rPr lang="en-US" sz="4200" b="1" i="0">
                <a:effectLst/>
                <a:latin typeface="ui-sans-serif"/>
              </a:rPr>
            </a:br>
            <a:endParaRPr lang="en-US" sz="4200"/>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B21AC361-368C-30CF-2407-AD1AA8F2C8A6}"/>
              </a:ext>
            </a:extLst>
          </p:cNvPr>
          <p:cNvGraphicFramePr>
            <a:graphicFrameLocks noGrp="1"/>
          </p:cNvGraphicFramePr>
          <p:nvPr>
            <p:ph idx="1"/>
            <p:extLst>
              <p:ext uri="{D42A27DB-BD31-4B8C-83A1-F6EECF244321}">
                <p14:modId xmlns:p14="http://schemas.microsoft.com/office/powerpoint/2010/main" val="361007461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669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FA547-EDDC-7B27-528B-CC8936792317}"/>
              </a:ext>
            </a:extLst>
          </p:cNvPr>
          <p:cNvSpPr>
            <a:spLocks noGrp="1"/>
          </p:cNvSpPr>
          <p:nvPr>
            <p:ph type="title"/>
          </p:nvPr>
        </p:nvSpPr>
        <p:spPr>
          <a:xfrm>
            <a:off x="630936" y="640823"/>
            <a:ext cx="3419856" cy="5583148"/>
          </a:xfrm>
        </p:spPr>
        <p:txBody>
          <a:bodyPr anchor="ctr">
            <a:normAutofit/>
          </a:bodyPr>
          <a:lstStyle/>
          <a:p>
            <a:pPr marL="0" marR="0" lvl="0" indent="0" defTabSz="914400" rtl="0" eaLnBrk="0" fontAlgn="base" latinLnBrk="0" hangingPunct="0">
              <a:spcBef>
                <a:spcPct val="0"/>
              </a:spcBef>
              <a:spcAft>
                <a:spcPct val="0"/>
              </a:spcAft>
              <a:tabLst/>
            </a:pPr>
            <a:r>
              <a:rPr kumimoji="0" lang="en-US" altLang="en-US" sz="4200" b="1" i="0" u="none" strike="noStrike" cap="none" normalizeH="0" baseline="0" dirty="0">
                <a:ln>
                  <a:noFill/>
                </a:ln>
                <a:effectLst/>
                <a:latin typeface="Arial" panose="020B0604020202020204" pitchFamily="34" charset="0"/>
              </a:rPr>
              <a:t>Deployment &amp; Scalability</a:t>
            </a:r>
            <a:br>
              <a:rPr kumimoji="0" lang="en-US" altLang="en-US" sz="4200" b="1" i="0" u="none" strike="noStrike" cap="none" normalizeH="0" baseline="0" dirty="0">
                <a:ln>
                  <a:noFill/>
                </a:ln>
                <a:effectLst/>
                <a:latin typeface="Arial" panose="020B0604020202020204" pitchFamily="34" charset="0"/>
              </a:rPr>
            </a:br>
            <a:r>
              <a:rPr kumimoji="0" lang="en-US" altLang="en-US" sz="4200" b="1" i="0" u="none" strike="noStrike" cap="none" normalizeH="0" baseline="0" dirty="0">
                <a:ln>
                  <a:noFill/>
                </a:ln>
                <a:effectLst/>
                <a:latin typeface="Arial" panose="020B0604020202020204" pitchFamily="34" charset="0"/>
              </a:rPr>
              <a:t>Deployment Strategy</a:t>
            </a:r>
            <a:br>
              <a:rPr kumimoji="0" lang="en-US" altLang="en-US" sz="4200" b="1" i="0" u="none" strike="noStrike" cap="none" normalizeH="0" baseline="0" dirty="0">
                <a:ln>
                  <a:noFill/>
                </a:ln>
                <a:effectLst/>
                <a:latin typeface="Arial" panose="020B0604020202020204" pitchFamily="34" charset="0"/>
              </a:rPr>
            </a:br>
            <a:endParaRPr lang="en-US" sz="4200" dirty="0"/>
          </a:p>
        </p:txBody>
      </p:sp>
      <p:sp>
        <p:nvSpPr>
          <p:cNvPr id="30"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D767366-B622-7E74-27DF-557FD8EF0CCC}"/>
              </a:ext>
            </a:extLst>
          </p:cNvPr>
          <p:cNvPicPr>
            <a:picLocks noChangeAspect="1"/>
          </p:cNvPicPr>
          <p:nvPr/>
        </p:nvPicPr>
        <p:blipFill>
          <a:blip r:embed="rId2"/>
          <a:stretch>
            <a:fillRect/>
          </a:stretch>
        </p:blipFill>
        <p:spPr>
          <a:xfrm>
            <a:off x="4791456" y="107487"/>
            <a:ext cx="6894576" cy="3843725"/>
          </a:xfrm>
          <a:prstGeom prst="rect">
            <a:avLst/>
          </a:prstGeom>
        </p:spPr>
      </p:pic>
      <p:sp>
        <p:nvSpPr>
          <p:cNvPr id="4" name="Rectangle 1">
            <a:extLst>
              <a:ext uri="{FF2B5EF4-FFF2-40B4-BE49-F238E27FC236}">
                <a16:creationId xmlns:a16="http://schemas.microsoft.com/office/drawing/2014/main" id="{08A136E2-044E-5539-7EB7-6F6FE701C5AD}"/>
              </a:ext>
            </a:extLst>
          </p:cNvPr>
          <p:cNvSpPr>
            <a:spLocks noGrp="1" noChangeArrowheads="1"/>
          </p:cNvSpPr>
          <p:nvPr>
            <p:ph idx="1"/>
          </p:nvPr>
        </p:nvSpPr>
        <p:spPr bwMode="auto">
          <a:xfrm>
            <a:off x="4693922" y="3647552"/>
            <a:ext cx="6894576" cy="28537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err="1">
                <a:ln>
                  <a:noFill/>
                </a:ln>
                <a:effectLst/>
                <a:latin typeface="Arial" panose="020B0604020202020204" pitchFamily="34" charset="0"/>
              </a:rPr>
              <a:t>Streamlit</a:t>
            </a:r>
            <a:r>
              <a:rPr kumimoji="0" lang="en-US" altLang="en-US" sz="1400" b="1" i="0" u="none" strike="noStrike" cap="none" normalizeH="0" baseline="0" dirty="0">
                <a:ln>
                  <a:noFill/>
                </a:ln>
                <a:effectLst/>
                <a:latin typeface="Arial" panose="020B0604020202020204" pitchFamily="34" charset="0"/>
              </a:rPr>
              <a:t> Web App</a:t>
            </a:r>
            <a:r>
              <a:rPr kumimoji="0" lang="en-US" altLang="en-US" sz="1400" b="0" i="0" u="none" strike="noStrike" cap="none" normalizeH="0" baseline="0" dirty="0">
                <a:ln>
                  <a:noFill/>
                </a:ln>
                <a:effectLst/>
                <a:latin typeface="Arial" panose="020B0604020202020204" pitchFamily="34" charset="0"/>
              </a:rPr>
              <a:t> – User-friendly interface for real-time disease detection.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Edge AI Integration</a:t>
            </a:r>
            <a:r>
              <a:rPr kumimoji="0" lang="en-US" altLang="en-US" sz="1400" b="0" i="0" u="none" strike="noStrike" cap="none" normalizeH="0" baseline="0" dirty="0">
                <a:ln>
                  <a:noFill/>
                </a:ln>
                <a:effectLst/>
                <a:latin typeface="Arial" panose="020B0604020202020204" pitchFamily="34" charset="0"/>
              </a:rPr>
              <a:t> – Deployable on mobile and low-power devices for remote diagnostics.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latin typeface="Arial" panose="020B0604020202020204" pitchFamily="34" charset="0"/>
              </a:rPr>
              <a:t>Affordability &amp; Accessibility</a:t>
            </a:r>
          </a:p>
          <a:p>
            <a:pPr marL="0" marR="0" lvl="0" indent="0" defTabSz="914400" rtl="0" eaLnBrk="0" fontAlgn="base" latinLnBrk="0" hangingPunct="0">
              <a:spcBef>
                <a:spcPct val="0"/>
              </a:spcBef>
              <a:spcAft>
                <a:spcPts val="600"/>
              </a:spcAft>
              <a:buClrTx/>
              <a:buSzTx/>
              <a:buFontTx/>
              <a:buNone/>
              <a:tabLst/>
            </a:pPr>
            <a:endParaRPr kumimoji="0" lang="en-US" altLang="en-US" sz="14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Lightweight AI Models</a:t>
            </a:r>
            <a:r>
              <a:rPr kumimoji="0" lang="en-US" altLang="en-US" sz="1400" b="0" i="0" u="none" strike="noStrike" cap="none" normalizeH="0" baseline="0" dirty="0">
                <a:ln>
                  <a:noFill/>
                </a:ln>
                <a:effectLst/>
                <a:latin typeface="Arial" panose="020B0604020202020204" pitchFamily="34" charset="0"/>
              </a:rPr>
              <a:t> – Optimized for low-cost hardware in rural areas.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Training Programs</a:t>
            </a:r>
            <a:r>
              <a:rPr kumimoji="0" lang="en-US" altLang="en-US" sz="1400" b="0" i="0" u="none" strike="noStrike" cap="none" normalizeH="0" baseline="0" dirty="0">
                <a:ln>
                  <a:noFill/>
                </a:ln>
                <a:effectLst/>
                <a:latin typeface="Arial" panose="020B0604020202020204" pitchFamily="34" charset="0"/>
              </a:rPr>
              <a:t> – Educating community health workers to utilize AI efficiently. </a:t>
            </a:r>
          </a:p>
        </p:txBody>
      </p:sp>
      <p:sp>
        <p:nvSpPr>
          <p:cNvPr id="5" name="AutoShape 3" descr="Deployment And Scalability Considerations - FasterCapital">
            <a:extLst>
              <a:ext uri="{FF2B5EF4-FFF2-40B4-BE49-F238E27FC236}">
                <a16:creationId xmlns:a16="http://schemas.microsoft.com/office/drawing/2014/main" id="{70E1C9B8-ADDC-2F77-1B1E-B07B350EC4F6}"/>
              </a:ext>
            </a:extLst>
          </p:cNvPr>
          <p:cNvSpPr>
            <a:spLocks noChangeAspect="1" noChangeArrowheads="1"/>
          </p:cNvSpPr>
          <p:nvPr/>
        </p:nvSpPr>
        <p:spPr bwMode="auto">
          <a:xfrm>
            <a:off x="5943599" y="3276599"/>
            <a:ext cx="3391319" cy="33913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9270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68BE6-DE8C-8C9D-2D41-1E95EC1C3F2A}"/>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kumimoji="0" lang="en-US" altLang="en-US" sz="5400" b="1" i="0" u="none" strike="noStrike" kern="1200" cap="none" normalizeH="0" baseline="0" dirty="0">
                <a:ln>
                  <a:noFill/>
                </a:ln>
                <a:solidFill>
                  <a:schemeClr val="tx1"/>
                </a:solidFill>
                <a:effectLst/>
                <a:latin typeface="+mj-lt"/>
                <a:ea typeface="+mj-ea"/>
                <a:cs typeface="+mj-cs"/>
              </a:rPr>
              <a:t>AI-Powered Medical Image Analysis</a:t>
            </a:r>
            <a:br>
              <a:rPr kumimoji="0" lang="en-US" altLang="en-US" sz="5400" b="0" i="0" u="none" strike="noStrike" kern="1200" cap="none" normalizeH="0" baseline="0" dirty="0">
                <a:ln>
                  <a:noFill/>
                </a:ln>
                <a:solidFill>
                  <a:schemeClr val="tx1"/>
                </a:solidFill>
                <a:effectLst/>
                <a:latin typeface="+mj-lt"/>
                <a:ea typeface="+mj-ea"/>
                <a:cs typeface="+mj-cs"/>
              </a:rPr>
            </a:br>
            <a:endParaRPr lang="en-US" sz="5400" kern="1200" dirty="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
            <a:extLst>
              <a:ext uri="{FF2B5EF4-FFF2-40B4-BE49-F238E27FC236}">
                <a16:creationId xmlns:a16="http://schemas.microsoft.com/office/drawing/2014/main" id="{2AD1BC71-F2AF-BE98-0108-AE74E77C5B3F}"/>
              </a:ext>
            </a:extLst>
          </p:cNvPr>
          <p:cNvSpPr>
            <a:spLocks noChangeArrowheads="1"/>
          </p:cNvSpPr>
          <p:nvPr/>
        </p:nvSpPr>
        <p:spPr bwMode="auto">
          <a:xfrm>
            <a:off x="4654296" y="4556412"/>
            <a:ext cx="6894576" cy="20644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1" i="0" u="none" strike="noStrike" cap="none" normalizeH="0" baseline="0" dirty="0">
                <a:ln>
                  <a:noFill/>
                </a:ln>
                <a:effectLst/>
              </a:rPr>
              <a:t>User-Friendly Interface:</a:t>
            </a:r>
            <a:r>
              <a:rPr kumimoji="0" lang="en-US" altLang="en-US" sz="1600" b="0" i="0" u="none" strike="noStrike" cap="none" normalizeH="0" baseline="0" dirty="0">
                <a:ln>
                  <a:noFill/>
                </a:ln>
                <a:effectLst/>
              </a:rPr>
              <a:t> Allows selection of medical concern (e.g., chest) and image upload. </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1" i="0" u="none" strike="noStrike" cap="none" normalizeH="0" baseline="0" dirty="0">
                <a:ln>
                  <a:noFill/>
                </a:ln>
                <a:effectLst/>
              </a:rPr>
              <a:t>AI-Driven Diagnosis:</a:t>
            </a:r>
            <a:r>
              <a:rPr kumimoji="0" lang="en-US" altLang="en-US" sz="1600" b="0" i="0" u="none" strike="noStrike" cap="none" normalizeH="0" baseline="0" dirty="0">
                <a:ln>
                  <a:noFill/>
                </a:ln>
                <a:effectLst/>
              </a:rPr>
              <a:t> Uses deep learning for early disease detection from medical images. </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1" i="0" u="none" strike="noStrike" cap="none" normalizeH="0" baseline="0" dirty="0">
                <a:ln>
                  <a:noFill/>
                </a:ln>
                <a:effectLst/>
              </a:rPr>
              <a:t>Efficient &amp; Accessible:</a:t>
            </a:r>
            <a:r>
              <a:rPr kumimoji="0" lang="en-US" altLang="en-US" sz="1600" b="0" i="0" u="none" strike="noStrike" cap="none" normalizeH="0" baseline="0" dirty="0">
                <a:ln>
                  <a:noFill/>
                </a:ln>
                <a:effectLst/>
              </a:rPr>
              <a:t> Supports high-resolution images (up to 200MB) with a simple drag-and-drop feature. </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1" i="0" u="none" strike="noStrike" cap="none" normalizeH="0" baseline="0" dirty="0">
                <a:ln>
                  <a:noFill/>
                </a:ln>
                <a:effectLst/>
              </a:rPr>
              <a:t>Deployment Ready:</a:t>
            </a:r>
            <a:r>
              <a:rPr kumimoji="0" lang="en-US" altLang="en-US" sz="1600" b="0" i="0" u="none" strike="noStrike" cap="none" normalizeH="0" baseline="0" dirty="0">
                <a:ln>
                  <a:noFill/>
                </a:ln>
                <a:effectLst/>
              </a:rPr>
              <a:t> Designed for local use (localhost) with potential for cloud/edge deployment. </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1600" b="0" i="0" u="none" strike="noStrike" cap="none" normalizeH="0" baseline="0" dirty="0">
              <a:ln>
                <a:noFill/>
              </a:ln>
              <a:effectLst/>
            </a:endParaRPr>
          </a:p>
        </p:txBody>
      </p:sp>
      <p:pic>
        <p:nvPicPr>
          <p:cNvPr id="13" name="Content Placeholder 12" descr="A screenshot of a computer&#10;&#10;AI-generated content may be incorrect.">
            <a:extLst>
              <a:ext uri="{FF2B5EF4-FFF2-40B4-BE49-F238E27FC236}">
                <a16:creationId xmlns:a16="http://schemas.microsoft.com/office/drawing/2014/main" id="{430FDBBD-FEA6-E34F-A565-73580AAF1F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0223" y="260545"/>
            <a:ext cx="7257042" cy="4082086"/>
          </a:xfrm>
        </p:spPr>
      </p:pic>
    </p:spTree>
    <p:extLst>
      <p:ext uri="{BB962C8B-B14F-4D97-AF65-F5344CB8AC3E}">
        <p14:creationId xmlns:p14="http://schemas.microsoft.com/office/powerpoint/2010/main" val="195622679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70</TotalTime>
  <Words>755</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ui-sans-serif</vt:lpstr>
      <vt:lpstr>Office 2013 - 2022 Theme</vt:lpstr>
      <vt:lpstr>#Hack-AI Hack-a-Thon</vt:lpstr>
      <vt:lpstr>Objective</vt:lpstr>
      <vt:lpstr>Packages Used throughout the Execution</vt:lpstr>
      <vt:lpstr>Importance and Impacts </vt:lpstr>
      <vt:lpstr>Proposed Model Architecture </vt:lpstr>
      <vt:lpstr>Data Collection &amp; Preprocessing </vt:lpstr>
      <vt:lpstr>Model Performance &amp; Evaluation </vt:lpstr>
      <vt:lpstr>Deployment &amp; Scalability Deployment Strategy </vt:lpstr>
      <vt:lpstr>AI-Powered Medical Image Analysis </vt:lpstr>
      <vt:lpstr>AI-Powered Medical Image Analysis Summary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thakur Vishwanath singh</dc:creator>
  <cp:lastModifiedBy>thakur Vishwanath singh</cp:lastModifiedBy>
  <cp:revision>2</cp:revision>
  <dcterms:created xsi:type="dcterms:W3CDTF">2025-02-20T22:57:21Z</dcterms:created>
  <dcterms:modified xsi:type="dcterms:W3CDTF">2025-02-21T00:07:46Z</dcterms:modified>
</cp:coreProperties>
</file>