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Bookman Old Style" panose="02050604050505020204" pitchFamily="18"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iHbsK9dH2EXuVYVUb2E7qVseEhZ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7" name="Google Shape;18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d92620548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d92620548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d926205485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d926205485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2" name="Google Shape;23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7" name="Google Shape;24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62" name="Google Shape;26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76" name="Google Shape;27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91" name="Google Shape;29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1" name="Google Shape;10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9" name="Google Shape;12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3" name="Google Shape;14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7" name="Google Shape;15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2" name="Google Shape;17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5" name="Google Shape;15;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6" name="Google Shape;16;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4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1" name="Google Shape;21;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7" name="Google Shape;27;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8" name="Google Shape;2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9"/>
        <p:cNvGrpSpPr/>
        <p:nvPr/>
      </p:nvGrpSpPr>
      <p:grpSpPr>
        <a:xfrm>
          <a:off x="0" y="0"/>
          <a:ext cx="0" cy="0"/>
          <a:chOff x="0" y="0"/>
          <a:chExt cx="0" cy="0"/>
        </a:xfrm>
      </p:grpSpPr>
      <p:sp>
        <p:nvSpPr>
          <p:cNvPr id="30" name="Google Shape;30;p4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2" name="Google Shape;32;p4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4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4" name="Google Shape;34;p4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6" name="Google Shape;36;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7" name="Google Shape;37;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8"/>
        <p:cNvGrpSpPr/>
        <p:nvPr/>
      </p:nvGrpSpPr>
      <p:grpSpPr>
        <a:xfrm>
          <a:off x="0" y="0"/>
          <a:ext cx="0" cy="0"/>
          <a:chOff x="0" y="0"/>
          <a:chExt cx="0" cy="0"/>
        </a:xfrm>
      </p:grpSpPr>
      <p:sp>
        <p:nvSpPr>
          <p:cNvPr id="39" name="Google Shape;39;p4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41" name="Google Shape;41;p4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2" name="Google Shape;42;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3" name="Google Shape;43;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4" name="Google Shape;44;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9" name="Google Shape;49;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0" name="Google Shape;50;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5" name="Google Shape;55;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6" name="Google Shape;56;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9" name="Google Shape;9;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hyperlink" Target="https://docs.djangoproject.com/en/3.2/" TargetMode="External"/><Relationship Id="rId3" Type="http://schemas.openxmlformats.org/officeDocument/2006/relationships/image" Target="../media/image1.png"/><Relationship Id="rId7" Type="http://schemas.openxmlformats.org/officeDocument/2006/relationships/hyperlink" Target="https://www.youtube.com/watch?v=OTmQOjsl0eg&amp;t=7483s" TargetMode="External"/><Relationship Id="rId12" Type="http://schemas.openxmlformats.org/officeDocument/2006/relationships/hyperlink" Target="https://docs.python.org/3.9/"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getbootstrap.com/docs/5.0/getting-started/introduction/" TargetMode="External"/><Relationship Id="rId5" Type="http://schemas.openxmlformats.org/officeDocument/2006/relationships/image" Target="../media/image3.png"/><Relationship Id="rId10" Type="http://schemas.openxmlformats.org/officeDocument/2006/relationships/hyperlink" Target="https://www.jsdelivr.com/package/npm/documentation-theme-griest" TargetMode="External"/><Relationship Id="rId4" Type="http://schemas.openxmlformats.org/officeDocument/2006/relationships/image" Target="../media/image2.png"/><Relationship Id="rId9" Type="http://schemas.openxmlformats.org/officeDocument/2006/relationships/hyperlink" Target="https://jqueryvalidation.org/documentatio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2"/>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62" name="Google Shape;62;p2" descr="A close up of a sign&#10;&#10;Description automatically generated"/>
          <p:cNvPicPr preferRelativeResize="0">
            <a:picLocks noGrp="1"/>
          </p:cNvPicPr>
          <p:nvPr>
            <p:ph type="body" idx="1"/>
          </p:nvPr>
        </p:nvPicPr>
        <p:blipFill rotWithShape="1">
          <a:blip r:embed="rId4">
            <a:alphaModFix/>
          </a:blip>
          <a:srcRect/>
          <a:stretch/>
        </p:blipFill>
        <p:spPr>
          <a:xfrm>
            <a:off x="10844462" y="332681"/>
            <a:ext cx="968545" cy="721920"/>
          </a:xfrm>
          <a:prstGeom prst="rect">
            <a:avLst/>
          </a:prstGeom>
          <a:noFill/>
          <a:ln>
            <a:noFill/>
          </a:ln>
        </p:spPr>
      </p:pic>
      <p:pic>
        <p:nvPicPr>
          <p:cNvPr id="63" name="Google Shape;63;p2"/>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64" name="Google Shape;64;p2"/>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pic>
        <p:nvPicPr>
          <p:cNvPr id="65" name="Google Shape;65;p2"/>
          <p:cNvPicPr preferRelativeResize="0"/>
          <p:nvPr/>
        </p:nvPicPr>
        <p:blipFill rotWithShape="1">
          <a:blip r:embed="rId6">
            <a:alphaModFix/>
          </a:blip>
          <a:srcRect/>
          <a:stretch/>
        </p:blipFill>
        <p:spPr>
          <a:xfrm>
            <a:off x="358425" y="171775"/>
            <a:ext cx="4190835" cy="721925"/>
          </a:xfrm>
          <a:prstGeom prst="rect">
            <a:avLst/>
          </a:prstGeom>
          <a:noFill/>
          <a:ln>
            <a:noFill/>
          </a:ln>
        </p:spPr>
      </p:pic>
      <p:sp>
        <p:nvSpPr>
          <p:cNvPr id="66" name="Google Shape;66;p2"/>
          <p:cNvSpPr txBox="1"/>
          <p:nvPr/>
        </p:nvSpPr>
        <p:spPr>
          <a:xfrm>
            <a:off x="809425" y="1054600"/>
            <a:ext cx="10904354" cy="5000121"/>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rgbClr val="C00000"/>
                </a:solidFill>
                <a:latin typeface="Century Gothic"/>
                <a:ea typeface="Century Gothic"/>
                <a:cs typeface="Century Gothic"/>
                <a:sym typeface="Century Gothic"/>
              </a:rPr>
              <a:t>K. J. Somaiya Institute of Engineering &amp; Information Technology, Mumbai</a:t>
            </a:r>
            <a:endParaRPr sz="1800" b="1" i="0" u="none" strike="noStrike" cap="none" dirty="0">
              <a:solidFill>
                <a:srgbClr val="C00000"/>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000000"/>
              </a:buClr>
              <a:buSzPts val="2400"/>
              <a:buFont typeface="Arial"/>
              <a:buNone/>
            </a:pPr>
            <a:r>
              <a:rPr lang="en-US" sz="2400" b="1" i="0" u="sng" strike="noStrike" cap="none" dirty="0">
                <a:solidFill>
                  <a:srgbClr val="052358"/>
                </a:solidFill>
                <a:latin typeface="Times New Roman"/>
                <a:ea typeface="Times New Roman"/>
                <a:cs typeface="Times New Roman"/>
                <a:sym typeface="Times New Roman"/>
              </a:rPr>
              <a:t>Department of Computer Engineering</a:t>
            </a:r>
            <a:r>
              <a:rPr lang="en-US" sz="2000" b="1" i="0" u="sng" strike="noStrike" cap="none" dirty="0">
                <a:solidFill>
                  <a:srgbClr val="052358"/>
                </a:solidFill>
                <a:latin typeface="Times New Roman"/>
                <a:ea typeface="Times New Roman"/>
                <a:cs typeface="Times New Roman"/>
                <a:sym typeface="Times New Roman"/>
              </a:rPr>
              <a:t> </a:t>
            </a:r>
            <a:endParaRPr dirty="0"/>
          </a:p>
          <a:p>
            <a:pPr marL="0" marR="0" lvl="0" indent="0" algn="ctr"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Minor Project Presentation (Sem V)</a:t>
            </a:r>
            <a:endParaRPr dirty="0"/>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rgbClr val="052358"/>
                </a:solidFill>
                <a:latin typeface="Times New Roman"/>
                <a:ea typeface="Times New Roman"/>
                <a:cs typeface="Times New Roman"/>
                <a:sym typeface="Times New Roman"/>
              </a:rPr>
              <a:t>Academic Year 2021-22 </a:t>
            </a:r>
            <a:endParaRPr dirty="0"/>
          </a:p>
          <a:p>
            <a:pPr marL="0" marR="0" lvl="0" indent="0" algn="ctr" rtl="0">
              <a:lnSpc>
                <a:spcPct val="100000"/>
              </a:lnSpc>
              <a:spcBef>
                <a:spcPts val="0"/>
              </a:spcBef>
              <a:spcAft>
                <a:spcPts val="0"/>
              </a:spcAft>
              <a:buClr>
                <a:srgbClr val="000000"/>
              </a:buClr>
              <a:buSzPts val="1000"/>
              <a:buFont typeface="Arial"/>
              <a:buNone/>
            </a:pPr>
            <a:endParaRPr sz="1000" b="0" i="0" u="none" strike="noStrike" cap="none" dirty="0">
              <a:solidFill>
                <a:srgbClr val="05235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800" b="1" dirty="0">
                <a:solidFill>
                  <a:srgbClr val="C00000"/>
                </a:solidFill>
                <a:latin typeface="Times New Roman"/>
                <a:ea typeface="Times New Roman"/>
                <a:cs typeface="Times New Roman"/>
                <a:sym typeface="Times New Roman"/>
              </a:rPr>
              <a:t>Newsletter Generator</a:t>
            </a:r>
            <a:endParaRPr sz="2500" b="1" i="0" u="none" strike="noStrike" cap="none" dirty="0">
              <a:solidFill>
                <a:srgbClr val="C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1800" b="1" i="0" u="none" strike="noStrike" cap="none" dirty="0">
                <a:solidFill>
                  <a:srgbClr val="00000A"/>
                </a:solidFill>
                <a:latin typeface="Times New Roman"/>
                <a:ea typeface="Times New Roman"/>
                <a:cs typeface="Times New Roman"/>
                <a:sym typeface="Times New Roman"/>
              </a:rPr>
              <a:t>Hiral Shah</a:t>
            </a:r>
            <a:endParaRPr sz="2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800" b="1" i="0" u="none" strike="noStrike" cap="none" dirty="0">
                <a:solidFill>
                  <a:srgbClr val="00000A"/>
                </a:solidFill>
                <a:latin typeface="Times New Roman"/>
                <a:ea typeface="Times New Roman"/>
                <a:cs typeface="Times New Roman"/>
                <a:sym typeface="Times New Roman"/>
              </a:rPr>
              <a:t>Jai Shah</a:t>
            </a:r>
            <a:endParaRPr sz="2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800" b="1" i="0" u="none" strike="noStrike" cap="none" dirty="0">
                <a:solidFill>
                  <a:srgbClr val="00000A"/>
                </a:solidFill>
                <a:latin typeface="Times New Roman"/>
                <a:ea typeface="Times New Roman"/>
                <a:cs typeface="Times New Roman"/>
                <a:sym typeface="Times New Roman"/>
              </a:rPr>
              <a:t>Sarvesh Soni</a:t>
            </a:r>
            <a:br>
              <a:rPr lang="en-US" sz="2400" b="0" i="0" u="none" strike="noStrike" cap="none" dirty="0">
                <a:solidFill>
                  <a:srgbClr val="000000"/>
                </a:solidFill>
                <a:latin typeface="Arial"/>
                <a:ea typeface="Arial"/>
                <a:cs typeface="Arial"/>
                <a:sym typeface="Arial"/>
              </a:rPr>
            </a:br>
            <a:endParaRPr sz="1050" b="0" i="0" u="none" strike="noStrike" cap="none" dirty="0">
              <a:solidFill>
                <a:srgbClr val="05235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050"/>
              <a:buFont typeface="Arial"/>
              <a:buNone/>
            </a:pPr>
            <a:endParaRPr sz="1050" b="0" i="0" u="none" strike="noStrike" cap="none" dirty="0">
              <a:solidFill>
                <a:srgbClr val="05235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052358"/>
                </a:solidFill>
                <a:latin typeface="Times New Roman"/>
                <a:ea typeface="Times New Roman"/>
                <a:cs typeface="Times New Roman"/>
                <a:sym typeface="Times New Roman"/>
              </a:rPr>
              <a:t>Supervisor</a:t>
            </a:r>
            <a:endParaRPr sz="1000" b="0" i="0" u="none" strike="noStrike" cap="none" dirty="0">
              <a:solidFill>
                <a:srgbClr val="05235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000" b="1" i="0" u="none" strike="noStrike" cap="none" dirty="0">
                <a:solidFill>
                  <a:srgbClr val="00000A"/>
                </a:solidFill>
                <a:latin typeface="Times New Roman"/>
                <a:ea typeface="Times New Roman"/>
                <a:cs typeface="Times New Roman"/>
                <a:sym typeface="Times New Roman"/>
              </a:rPr>
              <a:t>Prof. </a:t>
            </a:r>
            <a:r>
              <a:rPr lang="en-US" sz="2000" b="1" dirty="0">
                <a:solidFill>
                  <a:srgbClr val="00000A"/>
                </a:solidFill>
                <a:latin typeface="Times New Roman"/>
                <a:ea typeface="Times New Roman"/>
                <a:cs typeface="Times New Roman"/>
                <a:sym typeface="Times New Roman"/>
              </a:rPr>
              <a:t>Nisha Vanjari</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1000"/>
              </a:spcBef>
              <a:spcAft>
                <a:spcPts val="0"/>
              </a:spcAft>
              <a:buNone/>
            </a:pPr>
            <a:br>
              <a:rPr lang="en-US" sz="3200" b="0" i="0" u="none" strike="noStrike" cap="none" dirty="0">
                <a:solidFill>
                  <a:srgbClr val="000000"/>
                </a:solidFill>
                <a:latin typeface="Arial"/>
                <a:ea typeface="Arial"/>
                <a:cs typeface="Arial"/>
                <a:sym typeface="Arial"/>
              </a:rPr>
            </a:br>
            <a:endParaRPr sz="2800" b="1" i="0" u="none" strike="noStrike" cap="none" dirty="0">
              <a:solidFill>
                <a:srgbClr val="052358"/>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2800" b="0" i="0" u="none" strike="noStrike" cap="none" dirty="0">
              <a:solidFill>
                <a:srgbClr val="052358"/>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endParaRPr sz="2500" b="1" i="0" u="none" strike="noStrike" cap="none" dirty="0">
              <a:solidFill>
                <a:srgbClr val="6E3F0C"/>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700"/>
              <a:buFont typeface="Arial"/>
              <a:buNone/>
            </a:pPr>
            <a:r>
              <a:rPr lang="en-US" sz="1700" b="1" i="0" u="none" strike="noStrike" cap="none" dirty="0">
                <a:solidFill>
                  <a:srgbClr val="C00000"/>
                </a:solidFill>
                <a:latin typeface="Times New Roman"/>
                <a:ea typeface="Times New Roman"/>
                <a:cs typeface="Times New Roman"/>
                <a:sym typeface="Times New Roman"/>
              </a:rPr>
              <a:t>     						</a:t>
            </a:r>
            <a:r>
              <a:rPr lang="en-US" sz="1700" b="0" i="0" u="none" strike="noStrike" cap="none" dirty="0">
                <a:solidFill>
                  <a:schemeClr val="dk1"/>
                </a:solidFill>
                <a:latin typeface="Times New Roman"/>
                <a:ea typeface="Times New Roman"/>
                <a:cs typeface="Times New Roman"/>
                <a:sym typeface="Times New Roman"/>
              </a:rPr>
              <a:t>			               </a:t>
            </a:r>
            <a:endParaRPr sz="1100" b="0" i="0" u="none" strike="noStrike" cap="none" dirty="0">
              <a:solidFill>
                <a:schemeClr val="dk1"/>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900"/>
              <a:buFont typeface="Arial"/>
              <a:buNone/>
            </a:pPr>
            <a:endParaRPr sz="2900" b="0" i="0" u="none" strike="noStrike" cap="none" dirty="0">
              <a:solidFill>
                <a:srgbClr val="C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900"/>
              <a:buFont typeface="Arial"/>
              <a:buNone/>
            </a:pPr>
            <a:endParaRPr sz="2900" b="0" i="0" u="none" strike="noStrike" cap="none" dirty="0">
              <a:solidFill>
                <a:srgbClr val="C00000"/>
              </a:solidFill>
              <a:latin typeface="Times New Roman"/>
              <a:ea typeface="Times New Roman"/>
              <a:cs typeface="Times New Roman"/>
              <a:sym typeface="Times New Roman"/>
            </a:endParaRPr>
          </a:p>
        </p:txBody>
      </p:sp>
      <p:sp>
        <p:nvSpPr>
          <p:cNvPr id="67" name="Google Shape;67;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10/30/2021</a:t>
            </a:r>
            <a:endParaRPr dirty="0"/>
          </a:p>
        </p:txBody>
      </p:sp>
      <p:sp>
        <p:nvSpPr>
          <p:cNvPr id="68" name="Google Shape;68;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Computer Engineering Department</a:t>
            </a:r>
            <a:endParaRPr dirty="0"/>
          </a:p>
        </p:txBody>
      </p:sp>
      <p:sp>
        <p:nvSpPr>
          <p:cNvPr id="69" name="Google Shape;6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5"/>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190" name="Google Shape;190;p25" descr="A close up of a sign&#10;&#10;Description automatically generated"/>
          <p:cNvPicPr preferRelativeResize="0">
            <a:picLocks noGrp="1"/>
          </p:cNvPicPr>
          <p:nvPr>
            <p:ph type="body" idx="1"/>
          </p:nvPr>
        </p:nvPicPr>
        <p:blipFill rotWithShape="1">
          <a:blip r:embed="rId4">
            <a:alphaModFix/>
          </a:blip>
          <a:srcRect/>
          <a:stretch/>
        </p:blipFill>
        <p:spPr>
          <a:xfrm>
            <a:off x="10844462" y="332681"/>
            <a:ext cx="968545" cy="721920"/>
          </a:xfrm>
          <a:prstGeom prst="rect">
            <a:avLst/>
          </a:prstGeom>
          <a:noFill/>
          <a:ln>
            <a:noFill/>
          </a:ln>
        </p:spPr>
      </p:pic>
      <p:pic>
        <p:nvPicPr>
          <p:cNvPr id="191" name="Google Shape;191;p25"/>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192" name="Google Shape;192;p25"/>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pic>
        <p:nvPicPr>
          <p:cNvPr id="193" name="Google Shape;193;p25" descr="A picture containing food, room, drawing&#10;&#10;Description automatically generated"/>
          <p:cNvPicPr preferRelativeResize="0"/>
          <p:nvPr/>
        </p:nvPicPr>
        <p:blipFill rotWithShape="1">
          <a:blip r:embed="rId6">
            <a:alphaModFix/>
          </a:blip>
          <a:srcRect/>
          <a:stretch/>
        </p:blipFill>
        <p:spPr>
          <a:xfrm>
            <a:off x="285928" y="152400"/>
            <a:ext cx="1038575" cy="1067450"/>
          </a:xfrm>
          <a:prstGeom prst="rect">
            <a:avLst/>
          </a:prstGeom>
          <a:noFill/>
          <a:ln>
            <a:noFill/>
          </a:ln>
        </p:spPr>
      </p:pic>
      <p:sp>
        <p:nvSpPr>
          <p:cNvPr id="194" name="Google Shape;19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10/30/2021</a:t>
            </a:r>
            <a:endParaRPr dirty="0"/>
          </a:p>
        </p:txBody>
      </p:sp>
      <p:sp>
        <p:nvSpPr>
          <p:cNvPr id="195" name="Google Shape;19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Computer Engineering Department</a:t>
            </a:r>
            <a:endParaRPr dirty="0"/>
          </a:p>
        </p:txBody>
      </p:sp>
      <p:sp>
        <p:nvSpPr>
          <p:cNvPr id="196" name="Google Shape;19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dirty="0"/>
          </a:p>
        </p:txBody>
      </p:sp>
      <p:sp>
        <p:nvSpPr>
          <p:cNvPr id="197" name="Google Shape;197;p25"/>
          <p:cNvSpPr txBox="1"/>
          <p:nvPr/>
        </p:nvSpPr>
        <p:spPr>
          <a:xfrm>
            <a:off x="1566333" y="686246"/>
            <a:ext cx="605411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52358"/>
                </a:solidFill>
                <a:latin typeface="Century Gothic"/>
                <a:ea typeface="Century Gothic"/>
                <a:cs typeface="Century Gothic"/>
                <a:sym typeface="Century Gothic"/>
              </a:rPr>
              <a:t>System Implementation</a:t>
            </a:r>
            <a:endParaRPr sz="1400" b="1" i="0" u="none" strike="noStrike" cap="none" dirty="0">
              <a:solidFill>
                <a:srgbClr val="000000"/>
              </a:solidFill>
              <a:latin typeface="Arial"/>
              <a:ea typeface="Arial"/>
              <a:cs typeface="Arial"/>
              <a:sym typeface="Arial"/>
            </a:endParaRPr>
          </a:p>
        </p:txBody>
      </p:sp>
      <p:sp>
        <p:nvSpPr>
          <p:cNvPr id="199" name="Google Shape;199;p25"/>
          <p:cNvSpPr txBox="1"/>
          <p:nvPr/>
        </p:nvSpPr>
        <p:spPr>
          <a:xfrm>
            <a:off x="3365452" y="1219850"/>
            <a:ext cx="5769600" cy="323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500" b="1" dirty="0"/>
              <a:t>Submission Page for Faculty</a:t>
            </a:r>
            <a:endParaRPr sz="1500" dirty="0"/>
          </a:p>
        </p:txBody>
      </p:sp>
      <p:pic>
        <p:nvPicPr>
          <p:cNvPr id="13" name="Picture 12">
            <a:extLst>
              <a:ext uri="{FF2B5EF4-FFF2-40B4-BE49-F238E27FC236}">
                <a16:creationId xmlns:a16="http://schemas.microsoft.com/office/drawing/2014/main" id="{F023F51F-F411-43EE-B324-90FCB0AA8BAE}"/>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 t="8198" r="1308" b="5518"/>
          <a:stretch/>
        </p:blipFill>
        <p:spPr>
          <a:xfrm>
            <a:off x="1921813" y="1699425"/>
            <a:ext cx="8348373" cy="410541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gd926205485_1_0"/>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205" name="Google Shape;205;gd926205485_1_0" descr="A close up of a sign&#10;&#10;Description automatically generated"/>
          <p:cNvPicPr preferRelativeResize="0">
            <a:picLocks noGrp="1"/>
          </p:cNvPicPr>
          <p:nvPr>
            <p:ph type="body" idx="1"/>
          </p:nvPr>
        </p:nvPicPr>
        <p:blipFill rotWithShape="1">
          <a:blip r:embed="rId4">
            <a:alphaModFix/>
          </a:blip>
          <a:srcRect/>
          <a:stretch/>
        </p:blipFill>
        <p:spPr>
          <a:xfrm>
            <a:off x="10844462" y="332681"/>
            <a:ext cx="968400" cy="721800"/>
          </a:xfrm>
          <a:prstGeom prst="rect">
            <a:avLst/>
          </a:prstGeom>
          <a:noFill/>
          <a:ln>
            <a:noFill/>
          </a:ln>
        </p:spPr>
      </p:pic>
      <p:pic>
        <p:nvPicPr>
          <p:cNvPr id="206" name="Google Shape;206;gd926205485_1_0"/>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207" name="Google Shape;207;gd926205485_1_0"/>
          <p:cNvPicPr preferRelativeResize="0"/>
          <p:nvPr/>
        </p:nvPicPr>
        <p:blipFill rotWithShape="1">
          <a:blip r:embed="rId3">
            <a:alphaModFix/>
          </a:blip>
          <a:srcRect/>
          <a:stretch/>
        </p:blipFill>
        <p:spPr>
          <a:xfrm rot="5400000">
            <a:off x="107254" y="5934336"/>
            <a:ext cx="346080" cy="586850"/>
          </a:xfrm>
          <a:prstGeom prst="rect">
            <a:avLst/>
          </a:prstGeom>
          <a:noFill/>
          <a:ln>
            <a:noFill/>
          </a:ln>
        </p:spPr>
      </p:pic>
      <p:pic>
        <p:nvPicPr>
          <p:cNvPr id="208" name="Google Shape;208;gd926205485_1_0" descr="A picture containing food, room, drawing&#10;&#10;Description automatically generated"/>
          <p:cNvPicPr preferRelativeResize="0"/>
          <p:nvPr/>
        </p:nvPicPr>
        <p:blipFill rotWithShape="1">
          <a:blip r:embed="rId6">
            <a:alphaModFix/>
          </a:blip>
          <a:srcRect/>
          <a:stretch/>
        </p:blipFill>
        <p:spPr>
          <a:xfrm>
            <a:off x="285928" y="152400"/>
            <a:ext cx="1038575" cy="1067450"/>
          </a:xfrm>
          <a:prstGeom prst="rect">
            <a:avLst/>
          </a:prstGeom>
          <a:noFill/>
          <a:ln>
            <a:noFill/>
          </a:ln>
        </p:spPr>
      </p:pic>
      <p:sp>
        <p:nvSpPr>
          <p:cNvPr id="209" name="Google Shape;209;gd926205485_1_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10/30/2021</a:t>
            </a:r>
            <a:endParaRPr dirty="0"/>
          </a:p>
        </p:txBody>
      </p:sp>
      <p:sp>
        <p:nvSpPr>
          <p:cNvPr id="210" name="Google Shape;210;gd926205485_1_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Computer Engineering Department</a:t>
            </a:r>
            <a:endParaRPr dirty="0"/>
          </a:p>
        </p:txBody>
      </p:sp>
      <p:sp>
        <p:nvSpPr>
          <p:cNvPr id="211" name="Google Shape;211;gd926205485_1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dirty="0"/>
          </a:p>
        </p:txBody>
      </p:sp>
      <p:sp>
        <p:nvSpPr>
          <p:cNvPr id="212" name="Google Shape;212;gd926205485_1_0"/>
          <p:cNvSpPr txBox="1"/>
          <p:nvPr/>
        </p:nvSpPr>
        <p:spPr>
          <a:xfrm>
            <a:off x="1566333" y="686246"/>
            <a:ext cx="6054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52358"/>
                </a:solidFill>
                <a:latin typeface="Century Gothic"/>
                <a:ea typeface="Century Gothic"/>
                <a:cs typeface="Century Gothic"/>
                <a:sym typeface="Century Gothic"/>
              </a:rPr>
              <a:t>System Implementation</a:t>
            </a:r>
            <a:endParaRPr sz="1400" b="1" i="0" u="none" strike="noStrike" cap="none" dirty="0">
              <a:solidFill>
                <a:srgbClr val="000000"/>
              </a:solidFill>
              <a:latin typeface="Arial"/>
              <a:ea typeface="Arial"/>
              <a:cs typeface="Arial"/>
              <a:sym typeface="Arial"/>
            </a:endParaRPr>
          </a:p>
        </p:txBody>
      </p:sp>
      <p:sp>
        <p:nvSpPr>
          <p:cNvPr id="214" name="Google Shape;214;gd926205485_1_0"/>
          <p:cNvSpPr txBox="1"/>
          <p:nvPr/>
        </p:nvSpPr>
        <p:spPr>
          <a:xfrm>
            <a:off x="2953494" y="1219850"/>
            <a:ext cx="6710700" cy="3231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500" b="1" i="0" u="none" strike="noStrike" cap="none" dirty="0">
                <a:solidFill>
                  <a:srgbClr val="000000"/>
                </a:solidFill>
                <a:latin typeface="Arial"/>
                <a:ea typeface="Arial"/>
                <a:cs typeface="Arial"/>
                <a:sym typeface="Arial"/>
              </a:rPr>
              <a:t>Data Submitted to the Database</a:t>
            </a:r>
          </a:p>
        </p:txBody>
      </p:sp>
      <p:pic>
        <p:nvPicPr>
          <p:cNvPr id="13" name="Picture 12">
            <a:extLst>
              <a:ext uri="{FF2B5EF4-FFF2-40B4-BE49-F238E27FC236}">
                <a16:creationId xmlns:a16="http://schemas.microsoft.com/office/drawing/2014/main" id="{5DE87966-5131-49CB-A92C-91A919E7340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9017" r="1221" b="5341"/>
          <a:stretch/>
        </p:blipFill>
        <p:spPr>
          <a:xfrm>
            <a:off x="1924484" y="1753736"/>
            <a:ext cx="8343031" cy="406872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gd926205485_1_32"/>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220" name="Google Shape;220;gd926205485_1_32" descr="A close up of a sign&#10;&#10;Description automatically generated"/>
          <p:cNvPicPr preferRelativeResize="0">
            <a:picLocks noGrp="1"/>
          </p:cNvPicPr>
          <p:nvPr>
            <p:ph type="body" idx="1"/>
          </p:nvPr>
        </p:nvPicPr>
        <p:blipFill rotWithShape="1">
          <a:blip r:embed="rId4">
            <a:alphaModFix/>
          </a:blip>
          <a:srcRect/>
          <a:stretch/>
        </p:blipFill>
        <p:spPr>
          <a:xfrm>
            <a:off x="10844462" y="332681"/>
            <a:ext cx="968400" cy="721800"/>
          </a:xfrm>
          <a:prstGeom prst="rect">
            <a:avLst/>
          </a:prstGeom>
          <a:noFill/>
          <a:ln>
            <a:noFill/>
          </a:ln>
        </p:spPr>
      </p:pic>
      <p:pic>
        <p:nvPicPr>
          <p:cNvPr id="221" name="Google Shape;221;gd926205485_1_32"/>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222" name="Google Shape;222;gd926205485_1_32"/>
          <p:cNvPicPr preferRelativeResize="0"/>
          <p:nvPr/>
        </p:nvPicPr>
        <p:blipFill rotWithShape="1">
          <a:blip r:embed="rId3">
            <a:alphaModFix/>
          </a:blip>
          <a:srcRect/>
          <a:stretch/>
        </p:blipFill>
        <p:spPr>
          <a:xfrm rot="5400000">
            <a:off x="107254" y="5934336"/>
            <a:ext cx="346080" cy="586850"/>
          </a:xfrm>
          <a:prstGeom prst="rect">
            <a:avLst/>
          </a:prstGeom>
          <a:noFill/>
          <a:ln>
            <a:noFill/>
          </a:ln>
        </p:spPr>
      </p:pic>
      <p:pic>
        <p:nvPicPr>
          <p:cNvPr id="223" name="Google Shape;223;gd926205485_1_32" descr="A picture containing food, room, drawing&#10;&#10;Description automatically generated"/>
          <p:cNvPicPr preferRelativeResize="0"/>
          <p:nvPr/>
        </p:nvPicPr>
        <p:blipFill rotWithShape="1">
          <a:blip r:embed="rId6">
            <a:alphaModFix/>
          </a:blip>
          <a:srcRect/>
          <a:stretch/>
        </p:blipFill>
        <p:spPr>
          <a:xfrm>
            <a:off x="285928" y="152400"/>
            <a:ext cx="1038575" cy="1067450"/>
          </a:xfrm>
          <a:prstGeom prst="rect">
            <a:avLst/>
          </a:prstGeom>
          <a:noFill/>
          <a:ln>
            <a:noFill/>
          </a:ln>
        </p:spPr>
      </p:pic>
      <p:sp>
        <p:nvSpPr>
          <p:cNvPr id="224" name="Google Shape;224;gd926205485_1_3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10/30/2021</a:t>
            </a:r>
            <a:endParaRPr dirty="0"/>
          </a:p>
        </p:txBody>
      </p:sp>
      <p:sp>
        <p:nvSpPr>
          <p:cNvPr id="225" name="Google Shape;225;gd926205485_1_3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Computer Engineering Department</a:t>
            </a:r>
            <a:endParaRPr dirty="0"/>
          </a:p>
        </p:txBody>
      </p:sp>
      <p:sp>
        <p:nvSpPr>
          <p:cNvPr id="226" name="Google Shape;226;gd926205485_1_3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dirty="0"/>
          </a:p>
        </p:txBody>
      </p:sp>
      <p:sp>
        <p:nvSpPr>
          <p:cNvPr id="227" name="Google Shape;227;gd926205485_1_32"/>
          <p:cNvSpPr txBox="1"/>
          <p:nvPr/>
        </p:nvSpPr>
        <p:spPr>
          <a:xfrm>
            <a:off x="1566333" y="686246"/>
            <a:ext cx="6054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52358"/>
                </a:solidFill>
                <a:latin typeface="Century Gothic"/>
                <a:ea typeface="Century Gothic"/>
                <a:cs typeface="Century Gothic"/>
                <a:sym typeface="Century Gothic"/>
              </a:rPr>
              <a:t>System Implementation</a:t>
            </a:r>
            <a:endParaRPr sz="1400" b="1" i="0" u="none" strike="noStrike" cap="none" dirty="0">
              <a:solidFill>
                <a:srgbClr val="000000"/>
              </a:solidFill>
              <a:latin typeface="Arial"/>
              <a:ea typeface="Arial"/>
              <a:cs typeface="Arial"/>
              <a:sym typeface="Arial"/>
            </a:endParaRPr>
          </a:p>
        </p:txBody>
      </p:sp>
      <p:sp>
        <p:nvSpPr>
          <p:cNvPr id="228" name="Google Shape;228;gd926205485_1_32"/>
          <p:cNvSpPr txBox="1"/>
          <p:nvPr/>
        </p:nvSpPr>
        <p:spPr>
          <a:xfrm>
            <a:off x="2953494" y="1219850"/>
            <a:ext cx="6710700" cy="323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500" b="1" dirty="0"/>
              <a:t>Admin Page</a:t>
            </a:r>
            <a:endParaRPr sz="1500" dirty="0"/>
          </a:p>
        </p:txBody>
      </p:sp>
      <p:pic>
        <p:nvPicPr>
          <p:cNvPr id="13" name="Picture 12">
            <a:extLst>
              <a:ext uri="{FF2B5EF4-FFF2-40B4-BE49-F238E27FC236}">
                <a16:creationId xmlns:a16="http://schemas.microsoft.com/office/drawing/2014/main" id="{027A0E3B-2C9E-497B-ADFC-3EC4ABD9867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30" t="9047" r="890" b="5285"/>
          <a:stretch/>
        </p:blipFill>
        <p:spPr>
          <a:xfrm>
            <a:off x="2026514" y="1794591"/>
            <a:ext cx="8138972" cy="396239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26"/>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235" name="Google Shape;235;p26" descr="A close up of a sign&#10;&#10;Description automatically generated"/>
          <p:cNvPicPr preferRelativeResize="0">
            <a:picLocks noGrp="1"/>
          </p:cNvPicPr>
          <p:nvPr>
            <p:ph type="body" idx="1"/>
          </p:nvPr>
        </p:nvPicPr>
        <p:blipFill rotWithShape="1">
          <a:blip r:embed="rId4">
            <a:alphaModFix/>
          </a:blip>
          <a:srcRect/>
          <a:stretch/>
        </p:blipFill>
        <p:spPr>
          <a:xfrm>
            <a:off x="10844462" y="332681"/>
            <a:ext cx="968545" cy="721920"/>
          </a:xfrm>
          <a:prstGeom prst="rect">
            <a:avLst/>
          </a:prstGeom>
          <a:noFill/>
          <a:ln>
            <a:noFill/>
          </a:ln>
        </p:spPr>
      </p:pic>
      <p:pic>
        <p:nvPicPr>
          <p:cNvPr id="236" name="Google Shape;236;p26"/>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237" name="Google Shape;237;p26"/>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pic>
        <p:nvPicPr>
          <p:cNvPr id="238" name="Google Shape;238;p26" descr="A picture containing food, room, drawing&#10;&#10;Description automatically generated"/>
          <p:cNvPicPr preferRelativeResize="0"/>
          <p:nvPr/>
        </p:nvPicPr>
        <p:blipFill rotWithShape="1">
          <a:blip r:embed="rId6">
            <a:alphaModFix/>
          </a:blip>
          <a:srcRect/>
          <a:stretch/>
        </p:blipFill>
        <p:spPr>
          <a:xfrm>
            <a:off x="285928" y="152400"/>
            <a:ext cx="1038575" cy="1067450"/>
          </a:xfrm>
          <a:prstGeom prst="rect">
            <a:avLst/>
          </a:prstGeom>
          <a:noFill/>
          <a:ln>
            <a:noFill/>
          </a:ln>
        </p:spPr>
      </p:pic>
      <p:sp>
        <p:nvSpPr>
          <p:cNvPr id="239" name="Google Shape;239;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10/30/2021</a:t>
            </a:r>
            <a:endParaRPr dirty="0"/>
          </a:p>
        </p:txBody>
      </p:sp>
      <p:sp>
        <p:nvSpPr>
          <p:cNvPr id="240" name="Google Shape;240;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Computer Engineering Department</a:t>
            </a:r>
            <a:endParaRPr dirty="0"/>
          </a:p>
        </p:txBody>
      </p:sp>
      <p:sp>
        <p:nvSpPr>
          <p:cNvPr id="241" name="Google Shape;241;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dirty="0"/>
          </a:p>
        </p:txBody>
      </p:sp>
      <p:sp>
        <p:nvSpPr>
          <p:cNvPr id="242" name="Google Shape;242;p26"/>
          <p:cNvSpPr txBox="1"/>
          <p:nvPr/>
        </p:nvSpPr>
        <p:spPr>
          <a:xfrm>
            <a:off x="1566333" y="686246"/>
            <a:ext cx="605411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52358"/>
                </a:solidFill>
                <a:latin typeface="Century Gothic"/>
                <a:ea typeface="Century Gothic"/>
                <a:cs typeface="Century Gothic"/>
                <a:sym typeface="Century Gothic"/>
              </a:rPr>
              <a:t>System Implementation</a:t>
            </a:r>
            <a:endParaRPr sz="1400" b="1" i="0" u="none" strike="noStrike" cap="none" dirty="0">
              <a:solidFill>
                <a:srgbClr val="000000"/>
              </a:solidFill>
              <a:latin typeface="Arial"/>
              <a:ea typeface="Arial"/>
              <a:cs typeface="Arial"/>
              <a:sym typeface="Arial"/>
            </a:endParaRPr>
          </a:p>
        </p:txBody>
      </p:sp>
      <p:sp>
        <p:nvSpPr>
          <p:cNvPr id="244" name="Google Shape;244;p26"/>
          <p:cNvSpPr txBox="1"/>
          <p:nvPr/>
        </p:nvSpPr>
        <p:spPr>
          <a:xfrm>
            <a:off x="3974416" y="1326394"/>
            <a:ext cx="4178984" cy="3231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500" b="1" dirty="0"/>
              <a:t>Information filling option for the Admin</a:t>
            </a:r>
            <a:endParaRPr sz="1500" dirty="0"/>
          </a:p>
        </p:txBody>
      </p:sp>
      <p:pic>
        <p:nvPicPr>
          <p:cNvPr id="13" name="Picture 12">
            <a:extLst>
              <a:ext uri="{FF2B5EF4-FFF2-40B4-BE49-F238E27FC236}">
                <a16:creationId xmlns:a16="http://schemas.microsoft.com/office/drawing/2014/main" id="{BBAD6233-41D5-4035-B3E4-6C17CF376E8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9034" r="1077" b="5893"/>
          <a:stretch/>
        </p:blipFill>
        <p:spPr>
          <a:xfrm>
            <a:off x="2118287" y="2006485"/>
            <a:ext cx="7955425" cy="384825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27"/>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250" name="Google Shape;250;p27" descr="A close up of a sign&#10;&#10;Description automatically generated"/>
          <p:cNvPicPr preferRelativeResize="0">
            <a:picLocks noGrp="1"/>
          </p:cNvPicPr>
          <p:nvPr>
            <p:ph type="body" idx="1"/>
          </p:nvPr>
        </p:nvPicPr>
        <p:blipFill rotWithShape="1">
          <a:blip r:embed="rId4">
            <a:alphaModFix/>
          </a:blip>
          <a:srcRect/>
          <a:stretch/>
        </p:blipFill>
        <p:spPr>
          <a:xfrm>
            <a:off x="10844462" y="332681"/>
            <a:ext cx="968545" cy="721920"/>
          </a:xfrm>
          <a:prstGeom prst="rect">
            <a:avLst/>
          </a:prstGeom>
          <a:noFill/>
          <a:ln>
            <a:noFill/>
          </a:ln>
        </p:spPr>
      </p:pic>
      <p:pic>
        <p:nvPicPr>
          <p:cNvPr id="251" name="Google Shape;251;p27"/>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252" name="Google Shape;252;p27"/>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pic>
        <p:nvPicPr>
          <p:cNvPr id="253" name="Google Shape;253;p27" descr="A picture containing food, room, drawing&#10;&#10;Description automatically generated"/>
          <p:cNvPicPr preferRelativeResize="0"/>
          <p:nvPr/>
        </p:nvPicPr>
        <p:blipFill rotWithShape="1">
          <a:blip r:embed="rId6">
            <a:alphaModFix/>
          </a:blip>
          <a:srcRect/>
          <a:stretch/>
        </p:blipFill>
        <p:spPr>
          <a:xfrm>
            <a:off x="285928" y="152400"/>
            <a:ext cx="1038575" cy="1067450"/>
          </a:xfrm>
          <a:prstGeom prst="rect">
            <a:avLst/>
          </a:prstGeom>
          <a:noFill/>
          <a:ln>
            <a:noFill/>
          </a:ln>
        </p:spPr>
      </p:pic>
      <p:sp>
        <p:nvSpPr>
          <p:cNvPr id="254" name="Google Shape;25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10/30/2021</a:t>
            </a:r>
            <a:endParaRPr dirty="0"/>
          </a:p>
        </p:txBody>
      </p:sp>
      <p:sp>
        <p:nvSpPr>
          <p:cNvPr id="255" name="Google Shape;25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Computer Engineering Department</a:t>
            </a:r>
            <a:endParaRPr dirty="0"/>
          </a:p>
        </p:txBody>
      </p:sp>
      <p:sp>
        <p:nvSpPr>
          <p:cNvPr id="256" name="Google Shape;25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dirty="0"/>
          </a:p>
        </p:txBody>
      </p:sp>
      <p:sp>
        <p:nvSpPr>
          <p:cNvPr id="257" name="Google Shape;257;p27"/>
          <p:cNvSpPr txBox="1"/>
          <p:nvPr/>
        </p:nvSpPr>
        <p:spPr>
          <a:xfrm>
            <a:off x="1566333" y="686246"/>
            <a:ext cx="605411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52358"/>
                </a:solidFill>
                <a:latin typeface="Century Gothic"/>
                <a:ea typeface="Century Gothic"/>
                <a:cs typeface="Century Gothic"/>
                <a:sym typeface="Century Gothic"/>
              </a:rPr>
              <a:t>System Implementation</a:t>
            </a:r>
            <a:endParaRPr sz="1400" b="1" i="0" u="none" strike="noStrike" cap="none" dirty="0">
              <a:solidFill>
                <a:srgbClr val="000000"/>
              </a:solidFill>
              <a:latin typeface="Arial"/>
              <a:ea typeface="Arial"/>
              <a:cs typeface="Arial"/>
              <a:sym typeface="Arial"/>
            </a:endParaRPr>
          </a:p>
        </p:txBody>
      </p:sp>
      <p:sp>
        <p:nvSpPr>
          <p:cNvPr id="259" name="Google Shape;259;p27"/>
          <p:cNvSpPr txBox="1"/>
          <p:nvPr/>
        </p:nvSpPr>
        <p:spPr>
          <a:xfrm>
            <a:off x="4724400" y="1244175"/>
            <a:ext cx="27432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b="1" dirty="0"/>
              <a:t>Resultant Output</a:t>
            </a:r>
            <a:endParaRPr dirty="0"/>
          </a:p>
        </p:txBody>
      </p:sp>
      <p:pic>
        <p:nvPicPr>
          <p:cNvPr id="13" name="Picture 12">
            <a:extLst>
              <a:ext uri="{FF2B5EF4-FFF2-40B4-BE49-F238E27FC236}">
                <a16:creationId xmlns:a16="http://schemas.microsoft.com/office/drawing/2014/main" id="{731E63B6-C01F-42C4-A2DA-4D3BD37DD24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354" b="5416"/>
          <a:stretch/>
        </p:blipFill>
        <p:spPr>
          <a:xfrm>
            <a:off x="2172025" y="1774646"/>
            <a:ext cx="7847950" cy="407135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28"/>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265" name="Google Shape;265;p28" descr="A close up of a sign&#10;&#10;Description automatically generated"/>
          <p:cNvPicPr preferRelativeResize="0">
            <a:picLocks noGrp="1"/>
          </p:cNvPicPr>
          <p:nvPr>
            <p:ph type="body" idx="1"/>
          </p:nvPr>
        </p:nvPicPr>
        <p:blipFill rotWithShape="1">
          <a:blip r:embed="rId4">
            <a:alphaModFix/>
          </a:blip>
          <a:srcRect/>
          <a:stretch/>
        </p:blipFill>
        <p:spPr>
          <a:xfrm>
            <a:off x="550832" y="5649049"/>
            <a:ext cx="968545" cy="721920"/>
          </a:xfrm>
          <a:prstGeom prst="rect">
            <a:avLst/>
          </a:prstGeom>
          <a:noFill/>
          <a:ln>
            <a:noFill/>
          </a:ln>
        </p:spPr>
      </p:pic>
      <p:pic>
        <p:nvPicPr>
          <p:cNvPr id="266" name="Google Shape;266;p28"/>
          <p:cNvPicPr preferRelativeResize="0"/>
          <p:nvPr/>
        </p:nvPicPr>
        <p:blipFill rotWithShape="1">
          <a:blip r:embed="rId3">
            <a:alphaModFix/>
          </a:blip>
          <a:srcRect/>
          <a:stretch/>
        </p:blipFill>
        <p:spPr>
          <a:xfrm rot="5400000">
            <a:off x="10832095" y="-896058"/>
            <a:ext cx="558950" cy="2338913"/>
          </a:xfrm>
          <a:prstGeom prst="rect">
            <a:avLst/>
          </a:prstGeom>
          <a:noFill/>
          <a:ln>
            <a:noFill/>
          </a:ln>
        </p:spPr>
      </p:pic>
      <p:pic>
        <p:nvPicPr>
          <p:cNvPr id="267" name="Google Shape;267;p28"/>
          <p:cNvPicPr preferRelativeResize="0"/>
          <p:nvPr/>
        </p:nvPicPr>
        <p:blipFill rotWithShape="1">
          <a:blip r:embed="rId5">
            <a:alphaModFix/>
          </a:blip>
          <a:srcRect/>
          <a:stretch/>
        </p:blipFill>
        <p:spPr>
          <a:xfrm>
            <a:off x="9395051" y="-6077"/>
            <a:ext cx="560710" cy="558951"/>
          </a:xfrm>
          <a:prstGeom prst="rect">
            <a:avLst/>
          </a:prstGeom>
          <a:noFill/>
          <a:ln>
            <a:noFill/>
          </a:ln>
        </p:spPr>
      </p:pic>
      <p:pic>
        <p:nvPicPr>
          <p:cNvPr id="268" name="Google Shape;268;p28" descr="A picture containing food, room, drawing&#10;&#10;Description automatically generated"/>
          <p:cNvPicPr preferRelativeResize="0"/>
          <p:nvPr/>
        </p:nvPicPr>
        <p:blipFill rotWithShape="1">
          <a:blip r:embed="rId6">
            <a:alphaModFix/>
          </a:blip>
          <a:srcRect/>
          <a:stretch/>
        </p:blipFill>
        <p:spPr>
          <a:xfrm>
            <a:off x="285928" y="152400"/>
            <a:ext cx="1038575" cy="1067450"/>
          </a:xfrm>
          <a:prstGeom prst="rect">
            <a:avLst/>
          </a:prstGeom>
          <a:noFill/>
          <a:ln>
            <a:noFill/>
          </a:ln>
        </p:spPr>
      </p:pic>
      <p:sp>
        <p:nvSpPr>
          <p:cNvPr id="269" name="Google Shape;26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10/30/2021</a:t>
            </a:r>
            <a:endParaRPr dirty="0"/>
          </a:p>
        </p:txBody>
      </p:sp>
      <p:sp>
        <p:nvSpPr>
          <p:cNvPr id="270" name="Google Shape;27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Computer Engineering Department</a:t>
            </a:r>
            <a:endParaRPr dirty="0"/>
          </a:p>
        </p:txBody>
      </p:sp>
      <p:sp>
        <p:nvSpPr>
          <p:cNvPr id="271" name="Google Shape;27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dirty="0"/>
          </a:p>
        </p:txBody>
      </p:sp>
      <p:sp>
        <p:nvSpPr>
          <p:cNvPr id="272" name="Google Shape;272;p28"/>
          <p:cNvSpPr txBox="1"/>
          <p:nvPr/>
        </p:nvSpPr>
        <p:spPr>
          <a:xfrm>
            <a:off x="1397599" y="393032"/>
            <a:ext cx="6373759" cy="64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100"/>
              <a:buFont typeface="Arial"/>
              <a:buNone/>
            </a:pPr>
            <a:r>
              <a:rPr lang="en-US" sz="3100" b="1" i="0" u="none" strike="noStrike" cap="none" dirty="0">
                <a:solidFill>
                  <a:srgbClr val="C00000"/>
                </a:solidFill>
                <a:latin typeface="Century Gothic"/>
                <a:ea typeface="Century Gothic"/>
                <a:cs typeface="Century Gothic"/>
                <a:sym typeface="Century Gothic"/>
              </a:rPr>
              <a:t>References</a:t>
            </a:r>
            <a:endParaRPr sz="3100" b="0" i="0" u="none" strike="noStrike" cap="none" dirty="0">
              <a:solidFill>
                <a:srgbClr val="C00000"/>
              </a:solidFill>
              <a:latin typeface="Century Gothic"/>
              <a:ea typeface="Century Gothic"/>
              <a:cs typeface="Century Gothic"/>
              <a:sym typeface="Century Gothic"/>
            </a:endParaRPr>
          </a:p>
        </p:txBody>
      </p:sp>
      <p:sp>
        <p:nvSpPr>
          <p:cNvPr id="273" name="Google Shape;273;p28"/>
          <p:cNvSpPr txBox="1"/>
          <p:nvPr/>
        </p:nvSpPr>
        <p:spPr>
          <a:xfrm>
            <a:off x="1397605" y="1035325"/>
            <a:ext cx="10068000" cy="322238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US" sz="2000" b="0" i="0" u="none" strike="noStrike" cap="none" dirty="0">
                <a:solidFill>
                  <a:srgbClr val="000000"/>
                </a:solidFill>
                <a:latin typeface="Times New Roman"/>
                <a:ea typeface="Times New Roman"/>
                <a:cs typeface="Times New Roman"/>
                <a:sym typeface="Times New Roman"/>
              </a:rPr>
              <a:t>We have referred the following websites: </a:t>
            </a:r>
            <a:endParaRPr dirty="0"/>
          </a:p>
          <a:p>
            <a:pPr marL="0" marR="0" lvl="0" indent="0" algn="l" rtl="0">
              <a:lnSpc>
                <a:spcPct val="115000"/>
              </a:lnSpc>
              <a:spcBef>
                <a:spcPts val="0"/>
              </a:spcBef>
              <a:spcAft>
                <a:spcPts val="0"/>
              </a:spcAft>
              <a:buNone/>
            </a:pPr>
            <a:endParaRPr sz="2000" b="0"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15000"/>
              </a:lnSpc>
              <a:spcBef>
                <a:spcPts val="0"/>
              </a:spcBef>
              <a:spcAft>
                <a:spcPts val="0"/>
              </a:spcAft>
              <a:buClr>
                <a:srgbClr val="000000"/>
              </a:buClr>
              <a:buSzPts val="1800"/>
              <a:buFont typeface="Arial"/>
              <a:buAutoNum type="arabicPeriod"/>
            </a:pPr>
            <a:r>
              <a:rPr lang="en-US" sz="1800" b="0" i="0" u="none" strike="noStrike" cap="none" dirty="0">
                <a:solidFill>
                  <a:srgbClr val="000000"/>
                </a:solidFill>
                <a:latin typeface="Times New Roman"/>
                <a:ea typeface="Times New Roman"/>
                <a:cs typeface="Times New Roman"/>
                <a:sym typeface="Times New Roman"/>
              </a:rPr>
              <a:t>Django Tutorials - </a:t>
            </a:r>
            <a:r>
              <a:rPr lang="en-US" sz="1800" b="0" i="0" u="sng" strike="noStrike" cap="none" dirty="0">
                <a:solidFill>
                  <a:srgbClr val="1155CC"/>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https://www.youtube.com/watch?v=OTmQOjsl0eg&amp;t=7483s</a:t>
            </a:r>
            <a:endParaRPr sz="2800" b="0" i="0" u="none" strike="noStrike" cap="none" dirty="0">
              <a:solidFill>
                <a:srgbClr val="000000"/>
              </a:solidFill>
              <a:latin typeface="Arial"/>
              <a:ea typeface="Arial"/>
              <a:cs typeface="Arial"/>
              <a:sym typeface="Arial"/>
            </a:endParaRPr>
          </a:p>
          <a:p>
            <a:pPr marL="342900" marR="0" lvl="0" indent="-342900" algn="l" rtl="0">
              <a:lnSpc>
                <a:spcPct val="115000"/>
              </a:lnSpc>
              <a:spcBef>
                <a:spcPts val="0"/>
              </a:spcBef>
              <a:spcAft>
                <a:spcPts val="0"/>
              </a:spcAft>
              <a:buSzPts val="1800"/>
              <a:buAutoNum type="arabicPeriod"/>
            </a:pPr>
            <a:r>
              <a:rPr lang="en-US" sz="1800" dirty="0">
                <a:latin typeface="Times New Roman"/>
                <a:ea typeface="Times New Roman"/>
                <a:cs typeface="Times New Roman"/>
                <a:sym typeface="Times New Roman"/>
              </a:rPr>
              <a:t>Django Documentation - </a:t>
            </a:r>
            <a:r>
              <a:rPr lang="en-US" sz="1800" u="sng" dirty="0">
                <a:solidFill>
                  <a:schemeClr val="hlink"/>
                </a:solidFill>
                <a:latin typeface="Times New Roman"/>
                <a:ea typeface="Times New Roman"/>
                <a:cs typeface="Times New Roman"/>
                <a:sym typeface="Times New Roman"/>
                <a:hlinkClick r:id="rId8"/>
              </a:rPr>
              <a:t>https://docs.djangoproject.com/en/3.2/</a:t>
            </a:r>
            <a:endParaRPr lang="en-US" sz="1800" u="sng" dirty="0">
              <a:solidFill>
                <a:schemeClr val="hlink"/>
              </a:solidFill>
              <a:latin typeface="Times New Roman"/>
              <a:ea typeface="Times New Roman"/>
              <a:cs typeface="Times New Roman"/>
              <a:sym typeface="Times New Roman"/>
            </a:endParaRPr>
          </a:p>
          <a:p>
            <a:pPr marL="342900" indent="-342900">
              <a:lnSpc>
                <a:spcPct val="115000"/>
              </a:lnSpc>
              <a:buSzPts val="1800"/>
              <a:buFont typeface="Arial"/>
              <a:buAutoNum type="arabicPeriod"/>
            </a:pPr>
            <a:r>
              <a:rPr lang="en-IN" sz="2000" dirty="0">
                <a:latin typeface="Times New Roman"/>
                <a:ea typeface="Times New Roman"/>
                <a:cs typeface="Times New Roman"/>
                <a:sym typeface="Times New Roman"/>
              </a:rPr>
              <a:t>jQuery Documentation - </a:t>
            </a:r>
            <a:r>
              <a:rPr lang="en-US" sz="1800" u="sng" dirty="0">
                <a:solidFill>
                  <a:srgbClr val="0000FF"/>
                </a:solidFill>
                <a:effectLst/>
                <a:latin typeface="Times New Roman" panose="02020603050405020304" pitchFamily="18" charset="0"/>
                <a:ea typeface="Calibri" panose="020F0502020204030204" pitchFamily="34" charset="0"/>
                <a:hlinkClick r:id="rId9"/>
              </a:rPr>
              <a:t>https://jqueryvalidation.org/documentation/</a:t>
            </a:r>
            <a:endParaRPr lang="en-IN" sz="1800" dirty="0">
              <a:effectLst/>
              <a:latin typeface="Times New Roman" panose="02020603050405020304" pitchFamily="18" charset="0"/>
              <a:ea typeface="Calibri" panose="020F0502020204030204" pitchFamily="34" charset="0"/>
            </a:endParaRPr>
          </a:p>
          <a:p>
            <a:pPr marL="342900" indent="-342900">
              <a:lnSpc>
                <a:spcPct val="115000"/>
              </a:lnSpc>
              <a:buSzPts val="1800"/>
              <a:buFont typeface="Arial"/>
              <a:buAutoNum type="arabicPeriod"/>
            </a:pPr>
            <a:r>
              <a:rPr lang="en-IN" sz="2000" dirty="0" err="1">
                <a:latin typeface="Times New Roman"/>
                <a:ea typeface="Times New Roman"/>
                <a:cs typeface="Times New Roman"/>
                <a:sym typeface="Times New Roman"/>
              </a:rPr>
              <a:t>jsDelivr</a:t>
            </a:r>
            <a:r>
              <a:rPr lang="en-IN" sz="2000" dirty="0">
                <a:latin typeface="Times New Roman"/>
                <a:ea typeface="Times New Roman"/>
                <a:cs typeface="Times New Roman"/>
                <a:sym typeface="Times New Roman"/>
              </a:rPr>
              <a:t> Documentation - </a:t>
            </a:r>
            <a:r>
              <a:rPr lang="en-US" sz="1800" u="sng" dirty="0">
                <a:solidFill>
                  <a:srgbClr val="0000FF"/>
                </a:solidFill>
                <a:effectLst/>
                <a:latin typeface="Times New Roman" panose="02020603050405020304" pitchFamily="18" charset="0"/>
                <a:ea typeface="Calibri" panose="020F0502020204030204" pitchFamily="34" charset="0"/>
                <a:hlinkClick r:id="rId10"/>
              </a:rPr>
              <a:t>https://www.jsdelivr.com/package/npm/documentation-theme-griest</a:t>
            </a:r>
            <a:endParaRPr lang="en-IN" sz="1800" dirty="0">
              <a:effectLst/>
              <a:latin typeface="Times New Roman" panose="02020603050405020304" pitchFamily="18" charset="0"/>
              <a:ea typeface="Calibri" panose="020F0502020204030204" pitchFamily="34" charset="0"/>
            </a:endParaRPr>
          </a:p>
          <a:p>
            <a:pPr marL="342900" indent="-342900">
              <a:lnSpc>
                <a:spcPct val="115000"/>
              </a:lnSpc>
              <a:buSzPts val="1800"/>
              <a:buFont typeface="Arial"/>
              <a:buAutoNum type="arabicPeriod"/>
            </a:pPr>
            <a:r>
              <a:rPr lang="en-IN" sz="2000" dirty="0">
                <a:latin typeface="Times New Roman"/>
                <a:ea typeface="Times New Roman"/>
                <a:cs typeface="Times New Roman"/>
                <a:sym typeface="Times New Roman"/>
              </a:rPr>
              <a:t>Bootstrap Documentation - </a:t>
            </a:r>
            <a:r>
              <a:rPr lang="en-US" sz="1800" u="sng" dirty="0">
                <a:solidFill>
                  <a:srgbClr val="0000FF"/>
                </a:solidFill>
                <a:effectLst/>
                <a:latin typeface="Times New Roman" panose="02020603050405020304" pitchFamily="18" charset="0"/>
                <a:ea typeface="Calibri" panose="020F0502020204030204" pitchFamily="34" charset="0"/>
                <a:hlinkClick r:id="rId11"/>
              </a:rPr>
              <a:t>https://getbootstrap.com/docs/5.0/getting-started/introduction/</a:t>
            </a:r>
            <a:endParaRPr lang="en-IN" sz="1800" dirty="0">
              <a:effectLst/>
              <a:latin typeface="Times New Roman" panose="02020603050405020304" pitchFamily="18" charset="0"/>
              <a:ea typeface="Calibri" panose="020F0502020204030204" pitchFamily="34" charset="0"/>
            </a:endParaRPr>
          </a:p>
          <a:p>
            <a:pPr marL="342900" indent="-342900">
              <a:lnSpc>
                <a:spcPct val="115000"/>
              </a:lnSpc>
              <a:buSzPts val="1800"/>
              <a:buFont typeface="Arial"/>
              <a:buAutoNum type="arabicPeriod"/>
            </a:pPr>
            <a:r>
              <a:rPr lang="en-IN" sz="2000" dirty="0">
                <a:latin typeface="Times New Roman"/>
                <a:ea typeface="Times New Roman"/>
                <a:cs typeface="Times New Roman"/>
                <a:sym typeface="Times New Roman"/>
              </a:rPr>
              <a:t>Python Documentation - </a:t>
            </a:r>
            <a:r>
              <a:rPr lang="en-US" sz="1800" u="sng" dirty="0">
                <a:solidFill>
                  <a:srgbClr val="0000FF"/>
                </a:solidFill>
                <a:effectLst/>
                <a:latin typeface="Times New Roman" panose="02020603050405020304" pitchFamily="18" charset="0"/>
                <a:ea typeface="Calibri" panose="020F0502020204030204" pitchFamily="34" charset="0"/>
                <a:hlinkClick r:id="rId12"/>
              </a:rPr>
              <a:t>https://docs.python.org/3.9/</a:t>
            </a:r>
            <a:endParaRPr lang="en-IN" sz="1800" dirty="0">
              <a:effectLst/>
              <a:latin typeface="Times New Roman" panose="02020603050405020304" pitchFamily="18" charset="0"/>
              <a:ea typeface="Calibri" panose="020F0502020204030204" pitchFamily="34" charset="0"/>
            </a:endParaRPr>
          </a:p>
          <a:p>
            <a:pPr marR="0" lvl="0" algn="l" rtl="0">
              <a:lnSpc>
                <a:spcPct val="115000"/>
              </a:lnSpc>
              <a:spcBef>
                <a:spcPts val="0"/>
              </a:spcBef>
              <a:spcAft>
                <a:spcPts val="0"/>
              </a:spcAft>
              <a:buSzPts val="1800"/>
            </a:pPr>
            <a:endParaRPr lang="en-IN" sz="2000" dirty="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29"/>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279" name="Google Shape;279;p29" descr="A close up of a sign&#10;&#10;Description automatically generated"/>
          <p:cNvPicPr preferRelativeResize="0">
            <a:picLocks noGrp="1"/>
          </p:cNvPicPr>
          <p:nvPr>
            <p:ph type="body" idx="1"/>
          </p:nvPr>
        </p:nvPicPr>
        <p:blipFill rotWithShape="1">
          <a:blip r:embed="rId4">
            <a:alphaModFix/>
          </a:blip>
          <a:srcRect/>
          <a:stretch/>
        </p:blipFill>
        <p:spPr>
          <a:xfrm>
            <a:off x="550832" y="5649049"/>
            <a:ext cx="968545" cy="721920"/>
          </a:xfrm>
          <a:prstGeom prst="rect">
            <a:avLst/>
          </a:prstGeom>
          <a:noFill/>
          <a:ln>
            <a:noFill/>
          </a:ln>
        </p:spPr>
      </p:pic>
      <p:pic>
        <p:nvPicPr>
          <p:cNvPr id="280" name="Google Shape;280;p29"/>
          <p:cNvPicPr preferRelativeResize="0"/>
          <p:nvPr/>
        </p:nvPicPr>
        <p:blipFill rotWithShape="1">
          <a:blip r:embed="rId3">
            <a:alphaModFix/>
          </a:blip>
          <a:srcRect/>
          <a:stretch/>
        </p:blipFill>
        <p:spPr>
          <a:xfrm rot="5400000">
            <a:off x="10832095" y="-896058"/>
            <a:ext cx="558950" cy="2338913"/>
          </a:xfrm>
          <a:prstGeom prst="rect">
            <a:avLst/>
          </a:prstGeom>
          <a:noFill/>
          <a:ln>
            <a:noFill/>
          </a:ln>
        </p:spPr>
      </p:pic>
      <p:pic>
        <p:nvPicPr>
          <p:cNvPr id="281" name="Google Shape;281;p29"/>
          <p:cNvPicPr preferRelativeResize="0"/>
          <p:nvPr/>
        </p:nvPicPr>
        <p:blipFill rotWithShape="1">
          <a:blip r:embed="rId5">
            <a:alphaModFix/>
          </a:blip>
          <a:srcRect/>
          <a:stretch/>
        </p:blipFill>
        <p:spPr>
          <a:xfrm>
            <a:off x="9395051" y="-6077"/>
            <a:ext cx="560710" cy="558951"/>
          </a:xfrm>
          <a:prstGeom prst="rect">
            <a:avLst/>
          </a:prstGeom>
          <a:noFill/>
          <a:ln>
            <a:noFill/>
          </a:ln>
        </p:spPr>
      </p:pic>
      <p:pic>
        <p:nvPicPr>
          <p:cNvPr id="282" name="Google Shape;282;p29" descr="A picture containing food, room, drawing&#10;&#10;Description automatically generated"/>
          <p:cNvPicPr preferRelativeResize="0"/>
          <p:nvPr/>
        </p:nvPicPr>
        <p:blipFill rotWithShape="1">
          <a:blip r:embed="rId6">
            <a:alphaModFix/>
          </a:blip>
          <a:srcRect/>
          <a:stretch/>
        </p:blipFill>
        <p:spPr>
          <a:xfrm>
            <a:off x="285928" y="152400"/>
            <a:ext cx="1038575" cy="1067450"/>
          </a:xfrm>
          <a:prstGeom prst="rect">
            <a:avLst/>
          </a:prstGeom>
          <a:noFill/>
          <a:ln>
            <a:noFill/>
          </a:ln>
        </p:spPr>
      </p:pic>
      <p:sp>
        <p:nvSpPr>
          <p:cNvPr id="283" name="Google Shape;28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10/30/2021</a:t>
            </a:r>
            <a:endParaRPr dirty="0"/>
          </a:p>
        </p:txBody>
      </p:sp>
      <p:sp>
        <p:nvSpPr>
          <p:cNvPr id="284" name="Google Shape;28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Computer Engineering Department</a:t>
            </a:r>
            <a:endParaRPr dirty="0"/>
          </a:p>
        </p:txBody>
      </p:sp>
      <p:sp>
        <p:nvSpPr>
          <p:cNvPr id="285" name="Google Shape;28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dirty="0"/>
          </a:p>
        </p:txBody>
      </p:sp>
      <p:sp>
        <p:nvSpPr>
          <p:cNvPr id="286" name="Google Shape;286;p29"/>
          <p:cNvSpPr txBox="1"/>
          <p:nvPr/>
        </p:nvSpPr>
        <p:spPr>
          <a:xfrm>
            <a:off x="1574062" y="401053"/>
            <a:ext cx="6373759" cy="64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100"/>
              <a:buFont typeface="Arial"/>
              <a:buNone/>
            </a:pPr>
            <a:r>
              <a:rPr lang="en-US" sz="3100" b="1" i="0" u="none" strike="noStrike" cap="none" dirty="0">
                <a:solidFill>
                  <a:srgbClr val="C00000"/>
                </a:solidFill>
                <a:latin typeface="Century Gothic"/>
                <a:ea typeface="Century Gothic"/>
                <a:cs typeface="Century Gothic"/>
                <a:sym typeface="Century Gothic"/>
              </a:rPr>
              <a:t>Conclusion</a:t>
            </a:r>
            <a:endParaRPr sz="3100" b="1" i="0" u="none" strike="noStrike" cap="none" dirty="0">
              <a:solidFill>
                <a:srgbClr val="C00000"/>
              </a:solidFill>
              <a:latin typeface="Century Gothic"/>
              <a:ea typeface="Century Gothic"/>
              <a:cs typeface="Century Gothic"/>
              <a:sym typeface="Century Gothic"/>
            </a:endParaRPr>
          </a:p>
        </p:txBody>
      </p:sp>
      <p:sp>
        <p:nvSpPr>
          <p:cNvPr id="287" name="Google Shape;287;p29"/>
          <p:cNvSpPr txBox="1"/>
          <p:nvPr/>
        </p:nvSpPr>
        <p:spPr>
          <a:xfrm>
            <a:off x="685800" y="1667934"/>
            <a:ext cx="462279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288" name="Google Shape;288;p29"/>
          <p:cNvSpPr txBox="1"/>
          <p:nvPr/>
        </p:nvSpPr>
        <p:spPr>
          <a:xfrm>
            <a:off x="1572126" y="1668379"/>
            <a:ext cx="9223392" cy="1785064"/>
          </a:xfrm>
          <a:prstGeom prst="rect">
            <a:avLst/>
          </a:prstGeom>
          <a:noFill/>
          <a:ln>
            <a:noFill/>
          </a:ln>
        </p:spPr>
        <p:txBody>
          <a:bodyPr spcFirstLastPara="1" wrap="square" lIns="91425" tIns="45700" rIns="91425" bIns="45700" anchor="t" anchorCtr="0">
            <a:spAutoFit/>
          </a:bodyPr>
          <a:lstStyle/>
          <a:p>
            <a:pPr marL="457200" marR="0" lvl="0" indent="-368300" algn="just" rtl="0">
              <a:lnSpc>
                <a:spcPct val="100000"/>
              </a:lnSpc>
              <a:spcBef>
                <a:spcPts val="0"/>
              </a:spcBef>
              <a:spcAft>
                <a:spcPts val="0"/>
              </a:spcAft>
              <a:buClr>
                <a:srgbClr val="FF0000"/>
              </a:buClr>
              <a:buSzPts val="2200"/>
              <a:buFont typeface="Times New Roman"/>
              <a:buChar char="➢"/>
            </a:pPr>
            <a:r>
              <a:rPr lang="en-US" sz="2200" b="0" i="0" u="none" strike="noStrike" cap="none" dirty="0">
                <a:solidFill>
                  <a:srgbClr val="000000"/>
                </a:solidFill>
                <a:latin typeface="Times New Roman"/>
                <a:ea typeface="Times New Roman"/>
                <a:cs typeface="Times New Roman"/>
                <a:sym typeface="Times New Roman"/>
              </a:rPr>
              <a:t>We have made this project aiming to solve the difficulties faced during making the newsletter by the Admin.</a:t>
            </a:r>
            <a:endParaRPr sz="22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200" dirty="0">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rgbClr val="FF0000"/>
              </a:buClr>
              <a:buSzPts val="2200"/>
              <a:buFont typeface="Times New Roman"/>
              <a:buChar char="➢"/>
            </a:pPr>
            <a:r>
              <a:rPr lang="en-US" sz="2200" b="0" i="0" u="none" strike="noStrike" cap="none" dirty="0">
                <a:solidFill>
                  <a:srgbClr val="000000"/>
                </a:solidFill>
                <a:latin typeface="Times New Roman"/>
                <a:ea typeface="Times New Roman"/>
                <a:cs typeface="Times New Roman"/>
                <a:sym typeface="Times New Roman"/>
              </a:rPr>
              <a:t>The Project can be remolded and integrated into a various fields where such documents needed to be generated with user inputs.</a:t>
            </a:r>
            <a:endParaRPr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21" descr="A close up of a sign&#10;&#10;Description automatically generated"/>
          <p:cNvPicPr preferRelativeResize="0">
            <a:picLocks noGrp="1"/>
          </p:cNvPicPr>
          <p:nvPr>
            <p:ph type="body" idx="1"/>
          </p:nvPr>
        </p:nvPicPr>
        <p:blipFill rotWithShape="1">
          <a:blip r:embed="rId3">
            <a:alphaModFix/>
          </a:blip>
          <a:srcRect/>
          <a:stretch/>
        </p:blipFill>
        <p:spPr>
          <a:xfrm>
            <a:off x="10828421" y="5610533"/>
            <a:ext cx="968545" cy="721920"/>
          </a:xfrm>
          <a:prstGeom prst="rect">
            <a:avLst/>
          </a:prstGeom>
          <a:noFill/>
          <a:ln>
            <a:noFill/>
          </a:ln>
        </p:spPr>
      </p:pic>
      <p:pic>
        <p:nvPicPr>
          <p:cNvPr id="294" name="Google Shape;294;p21"/>
          <p:cNvPicPr preferRelativeResize="0"/>
          <p:nvPr/>
        </p:nvPicPr>
        <p:blipFill rotWithShape="1">
          <a:blip r:embed="rId4">
            <a:alphaModFix/>
          </a:blip>
          <a:srcRect/>
          <a:stretch/>
        </p:blipFill>
        <p:spPr>
          <a:xfrm rot="5400000">
            <a:off x="4933472" y="1467328"/>
            <a:ext cx="478058" cy="10345003"/>
          </a:xfrm>
          <a:prstGeom prst="rect">
            <a:avLst/>
          </a:prstGeom>
          <a:noFill/>
          <a:ln>
            <a:noFill/>
          </a:ln>
        </p:spPr>
      </p:pic>
      <p:pic>
        <p:nvPicPr>
          <p:cNvPr id="295" name="Google Shape;295;p21"/>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296" name="Google Shape;296;p21"/>
          <p:cNvPicPr preferRelativeResize="0"/>
          <p:nvPr/>
        </p:nvPicPr>
        <p:blipFill rotWithShape="1">
          <a:blip r:embed="rId4">
            <a:alphaModFix/>
          </a:blip>
          <a:srcRect/>
          <a:stretch/>
        </p:blipFill>
        <p:spPr>
          <a:xfrm rot="5400000">
            <a:off x="98052" y="5956668"/>
            <a:ext cx="346081" cy="542188"/>
          </a:xfrm>
          <a:prstGeom prst="rect">
            <a:avLst/>
          </a:prstGeom>
          <a:noFill/>
          <a:ln>
            <a:noFill/>
          </a:ln>
        </p:spPr>
      </p:pic>
      <p:pic>
        <p:nvPicPr>
          <p:cNvPr id="297" name="Google Shape;297;p21" descr="A picture containing food, room, drawing&#10;&#10;Description automatically generated"/>
          <p:cNvPicPr preferRelativeResize="0"/>
          <p:nvPr/>
        </p:nvPicPr>
        <p:blipFill rotWithShape="1">
          <a:blip r:embed="rId6">
            <a:alphaModFix/>
          </a:blip>
          <a:srcRect/>
          <a:stretch/>
        </p:blipFill>
        <p:spPr>
          <a:xfrm>
            <a:off x="542178" y="5265012"/>
            <a:ext cx="1038575" cy="1067450"/>
          </a:xfrm>
          <a:prstGeom prst="rect">
            <a:avLst/>
          </a:prstGeom>
          <a:noFill/>
          <a:ln>
            <a:noFill/>
          </a:ln>
        </p:spPr>
      </p:pic>
      <p:sp>
        <p:nvSpPr>
          <p:cNvPr id="298" name="Google Shape;298;p21"/>
          <p:cNvSpPr txBox="1"/>
          <p:nvPr/>
        </p:nvSpPr>
        <p:spPr>
          <a:xfrm>
            <a:off x="3383102" y="2641099"/>
            <a:ext cx="5425800" cy="871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C00000"/>
                </a:solidFill>
                <a:latin typeface="Bookman Old Style"/>
                <a:ea typeface="Bookman Old Style"/>
                <a:cs typeface="Bookman Old Style"/>
                <a:sym typeface="Bookman Old Style"/>
              </a:rPr>
              <a:t>Thank You</a:t>
            </a:r>
            <a:endParaRPr sz="4000" b="1" i="0" u="none" strike="noStrike" cap="none" dirty="0">
              <a:solidFill>
                <a:srgbClr val="C00000"/>
              </a:solidFill>
              <a:latin typeface="Bookman Old Style"/>
              <a:ea typeface="Bookman Old Style"/>
              <a:cs typeface="Bookman Old Style"/>
              <a:sym typeface="Bookman Old Style"/>
            </a:endParaRPr>
          </a:p>
        </p:txBody>
      </p:sp>
      <p:sp>
        <p:nvSpPr>
          <p:cNvPr id="299" name="Google Shape;29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10/30/2021</a:t>
            </a:r>
            <a:endParaRPr dirty="0"/>
          </a:p>
        </p:txBody>
      </p:sp>
      <p:sp>
        <p:nvSpPr>
          <p:cNvPr id="300" name="Google Shape;30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Computer Engineering Department</a:t>
            </a:r>
            <a:endParaRPr dirty="0"/>
          </a:p>
        </p:txBody>
      </p:sp>
      <p:sp>
        <p:nvSpPr>
          <p:cNvPr id="301" name="Google Shape;30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3"/>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75" name="Google Shape;75;p3" descr="A close up of a sign&#10;&#10;Description automatically generated"/>
          <p:cNvPicPr preferRelativeResize="0">
            <a:picLocks noGrp="1"/>
          </p:cNvPicPr>
          <p:nvPr>
            <p:ph type="body" idx="1"/>
          </p:nvPr>
        </p:nvPicPr>
        <p:blipFill rotWithShape="1">
          <a:blip r:embed="rId4">
            <a:alphaModFix/>
          </a:blip>
          <a:srcRect/>
          <a:stretch/>
        </p:blipFill>
        <p:spPr>
          <a:xfrm>
            <a:off x="320942" y="5634430"/>
            <a:ext cx="968545" cy="721920"/>
          </a:xfrm>
          <a:prstGeom prst="rect">
            <a:avLst/>
          </a:prstGeom>
          <a:noFill/>
          <a:ln>
            <a:noFill/>
          </a:ln>
        </p:spPr>
      </p:pic>
      <p:pic>
        <p:nvPicPr>
          <p:cNvPr id="76" name="Google Shape;76;p3"/>
          <p:cNvPicPr preferRelativeResize="0"/>
          <p:nvPr/>
        </p:nvPicPr>
        <p:blipFill rotWithShape="1">
          <a:blip r:embed="rId3">
            <a:alphaModFix/>
          </a:blip>
          <a:srcRect/>
          <a:stretch/>
        </p:blipFill>
        <p:spPr>
          <a:xfrm rot="5400000">
            <a:off x="10818447" y="-896058"/>
            <a:ext cx="558950" cy="2338913"/>
          </a:xfrm>
          <a:prstGeom prst="rect">
            <a:avLst/>
          </a:prstGeom>
          <a:noFill/>
          <a:ln>
            <a:noFill/>
          </a:ln>
        </p:spPr>
      </p:pic>
      <p:pic>
        <p:nvPicPr>
          <p:cNvPr id="77" name="Google Shape;77;p3"/>
          <p:cNvPicPr preferRelativeResize="0"/>
          <p:nvPr/>
        </p:nvPicPr>
        <p:blipFill rotWithShape="1">
          <a:blip r:embed="rId5">
            <a:alphaModFix/>
          </a:blip>
          <a:srcRect/>
          <a:stretch/>
        </p:blipFill>
        <p:spPr>
          <a:xfrm>
            <a:off x="9367755" y="-6077"/>
            <a:ext cx="560710" cy="558951"/>
          </a:xfrm>
          <a:prstGeom prst="rect">
            <a:avLst/>
          </a:prstGeom>
          <a:noFill/>
          <a:ln>
            <a:noFill/>
          </a:ln>
        </p:spPr>
      </p:pic>
      <p:sp>
        <p:nvSpPr>
          <p:cNvPr id="78" name="Google Shape;78;p3"/>
          <p:cNvSpPr txBox="1"/>
          <p:nvPr/>
        </p:nvSpPr>
        <p:spPr>
          <a:xfrm>
            <a:off x="901417" y="1188449"/>
            <a:ext cx="9237900" cy="5348109"/>
          </a:xfrm>
          <a:prstGeom prst="rect">
            <a:avLst/>
          </a:prstGeom>
          <a:noFill/>
          <a:ln>
            <a:noFill/>
          </a:ln>
        </p:spPr>
        <p:txBody>
          <a:bodyPr spcFirstLastPara="1" wrap="square" lIns="91425" tIns="45700" rIns="91425" bIns="45700" anchor="t" anchorCtr="0">
            <a:noAutofit/>
          </a:bodyPr>
          <a:lstStyle/>
          <a:p>
            <a:pPr marL="469900" marR="0" lvl="0" indent="-457200" algn="l" rtl="0">
              <a:lnSpc>
                <a:spcPct val="100000"/>
              </a:lnSpc>
              <a:spcBef>
                <a:spcPts val="1000"/>
              </a:spcBef>
              <a:spcAft>
                <a:spcPts val="0"/>
              </a:spcAft>
              <a:buClr>
                <a:srgbClr val="C00000"/>
              </a:buClr>
              <a:buSzPts val="1818"/>
              <a:buFont typeface="Noto Sans Symbols"/>
              <a:buChar char="⮚"/>
            </a:pPr>
            <a:r>
              <a:rPr lang="en-US" sz="1800" b="0" i="0" u="none" strike="noStrike" cap="none" dirty="0">
                <a:solidFill>
                  <a:srgbClr val="052358"/>
                </a:solidFill>
                <a:latin typeface="Times New Roman"/>
                <a:ea typeface="Times New Roman"/>
                <a:cs typeface="Times New Roman"/>
                <a:sym typeface="Times New Roman"/>
              </a:rPr>
              <a:t>Introduction</a:t>
            </a:r>
            <a:endParaRPr dirty="0"/>
          </a:p>
          <a:p>
            <a:pPr marL="469900" marR="0" lvl="3" indent="-457200" algn="l" rtl="0">
              <a:lnSpc>
                <a:spcPct val="100000"/>
              </a:lnSpc>
              <a:spcBef>
                <a:spcPts val="1000"/>
              </a:spcBef>
              <a:spcAft>
                <a:spcPts val="0"/>
              </a:spcAft>
              <a:buClr>
                <a:srgbClr val="C00000"/>
              </a:buClr>
              <a:buSzPts val="1818"/>
              <a:buFont typeface="Noto Sans Symbols"/>
              <a:buChar char="⮚"/>
            </a:pPr>
            <a:r>
              <a:rPr lang="en-US" sz="1800" b="0" i="0" u="none" strike="noStrike" cap="none" dirty="0">
                <a:solidFill>
                  <a:srgbClr val="052358"/>
                </a:solidFill>
                <a:latin typeface="Times New Roman"/>
                <a:ea typeface="Times New Roman"/>
                <a:cs typeface="Times New Roman"/>
                <a:sym typeface="Times New Roman"/>
              </a:rPr>
              <a:t>Problem statement</a:t>
            </a:r>
            <a:endParaRPr sz="1800" b="0" i="0" u="none" strike="noStrike" cap="none" dirty="0">
              <a:solidFill>
                <a:srgbClr val="052358"/>
              </a:solidFill>
              <a:latin typeface="Times New Roman"/>
              <a:ea typeface="Times New Roman"/>
              <a:cs typeface="Times New Roman"/>
              <a:sym typeface="Times New Roman"/>
            </a:endParaRPr>
          </a:p>
          <a:p>
            <a:pPr marL="469900" marR="0" lvl="3" indent="-457200" algn="l" rtl="0">
              <a:lnSpc>
                <a:spcPct val="100000"/>
              </a:lnSpc>
              <a:spcBef>
                <a:spcPts val="1000"/>
              </a:spcBef>
              <a:spcAft>
                <a:spcPts val="0"/>
              </a:spcAft>
              <a:buClr>
                <a:srgbClr val="C00000"/>
              </a:buClr>
              <a:buSzPts val="1818"/>
              <a:buFont typeface="Noto Sans Symbols"/>
              <a:buChar char="⮚"/>
            </a:pPr>
            <a:r>
              <a:rPr lang="en-US" sz="1800" b="0" i="0" u="none" strike="noStrike" cap="none" dirty="0">
                <a:solidFill>
                  <a:srgbClr val="052358"/>
                </a:solidFill>
                <a:latin typeface="Times New Roman"/>
                <a:ea typeface="Times New Roman"/>
                <a:cs typeface="Times New Roman"/>
                <a:sym typeface="Times New Roman"/>
              </a:rPr>
              <a:t>Project Objective</a:t>
            </a:r>
            <a:endParaRPr dirty="0"/>
          </a:p>
          <a:p>
            <a:pPr marL="469900" marR="0" lvl="3" indent="-457200" algn="l" rtl="0">
              <a:lnSpc>
                <a:spcPct val="100000"/>
              </a:lnSpc>
              <a:spcBef>
                <a:spcPts val="1000"/>
              </a:spcBef>
              <a:spcAft>
                <a:spcPts val="0"/>
              </a:spcAft>
              <a:buClr>
                <a:srgbClr val="C00000"/>
              </a:buClr>
              <a:buSzPts val="1818"/>
              <a:buFont typeface="Noto Sans Symbols"/>
              <a:buChar char="⮚"/>
            </a:pPr>
            <a:r>
              <a:rPr lang="en-US" sz="1800" b="0" i="0" u="none" strike="noStrike" cap="none" dirty="0">
                <a:solidFill>
                  <a:srgbClr val="052358"/>
                </a:solidFill>
                <a:latin typeface="Times New Roman"/>
                <a:ea typeface="Times New Roman"/>
                <a:cs typeface="Times New Roman"/>
                <a:sym typeface="Times New Roman"/>
              </a:rPr>
              <a:t>Proposed system / idea</a:t>
            </a:r>
            <a:endParaRPr sz="1800" b="0" i="0" u="none" strike="noStrike" cap="none" dirty="0">
              <a:solidFill>
                <a:srgbClr val="052358"/>
              </a:solidFill>
              <a:latin typeface="Times New Roman"/>
              <a:ea typeface="Times New Roman"/>
              <a:cs typeface="Times New Roman"/>
              <a:sym typeface="Times New Roman"/>
            </a:endParaRPr>
          </a:p>
          <a:p>
            <a:pPr marL="469900" marR="0" lvl="3" indent="-457200" algn="l" rtl="0">
              <a:lnSpc>
                <a:spcPct val="100000"/>
              </a:lnSpc>
              <a:spcBef>
                <a:spcPts val="1000"/>
              </a:spcBef>
              <a:spcAft>
                <a:spcPts val="0"/>
              </a:spcAft>
              <a:buClr>
                <a:srgbClr val="C00000"/>
              </a:buClr>
              <a:buSzPts val="1818"/>
              <a:buFont typeface="Noto Sans Symbols"/>
              <a:buChar char="⮚"/>
            </a:pPr>
            <a:r>
              <a:rPr lang="en-US" sz="1800" b="0" i="0" u="none" strike="noStrike" cap="none" dirty="0">
                <a:solidFill>
                  <a:srgbClr val="052358"/>
                </a:solidFill>
                <a:latin typeface="Times New Roman"/>
                <a:ea typeface="Times New Roman"/>
                <a:cs typeface="Times New Roman"/>
                <a:sym typeface="Times New Roman"/>
              </a:rPr>
              <a:t>Software and Hardware requirement</a:t>
            </a:r>
            <a:endParaRPr sz="1800" b="0" i="0" u="none" strike="noStrike" cap="none" dirty="0">
              <a:solidFill>
                <a:srgbClr val="052358"/>
              </a:solidFill>
              <a:latin typeface="Times New Roman"/>
              <a:ea typeface="Times New Roman"/>
              <a:cs typeface="Times New Roman"/>
              <a:sym typeface="Times New Roman"/>
            </a:endParaRPr>
          </a:p>
          <a:p>
            <a:pPr marL="469900" marR="0" lvl="3" indent="-457200" algn="l" rtl="0">
              <a:lnSpc>
                <a:spcPct val="100000"/>
              </a:lnSpc>
              <a:spcBef>
                <a:spcPts val="1000"/>
              </a:spcBef>
              <a:spcAft>
                <a:spcPts val="0"/>
              </a:spcAft>
              <a:buClr>
                <a:srgbClr val="C00000"/>
              </a:buClr>
              <a:buSzPts val="1818"/>
              <a:buFont typeface="Noto Sans Symbols"/>
              <a:buChar char="⮚"/>
            </a:pPr>
            <a:r>
              <a:rPr lang="en-US" sz="1800" b="0" i="0" u="none" strike="noStrike" cap="none" dirty="0">
                <a:solidFill>
                  <a:srgbClr val="052358"/>
                </a:solidFill>
                <a:latin typeface="Times New Roman"/>
                <a:ea typeface="Times New Roman"/>
                <a:cs typeface="Times New Roman"/>
                <a:sym typeface="Times New Roman"/>
              </a:rPr>
              <a:t>System design</a:t>
            </a:r>
            <a:endParaRPr sz="1800" b="0" i="0" u="none" strike="noStrike" cap="none" dirty="0">
              <a:solidFill>
                <a:srgbClr val="052358"/>
              </a:solidFill>
              <a:latin typeface="Times New Roman"/>
              <a:ea typeface="Times New Roman"/>
              <a:cs typeface="Times New Roman"/>
              <a:sym typeface="Times New Roman"/>
            </a:endParaRPr>
          </a:p>
          <a:p>
            <a:pPr marL="469900" marR="0" lvl="3" indent="-457200" algn="l" rtl="0">
              <a:lnSpc>
                <a:spcPct val="100000"/>
              </a:lnSpc>
              <a:spcBef>
                <a:spcPts val="1000"/>
              </a:spcBef>
              <a:spcAft>
                <a:spcPts val="0"/>
              </a:spcAft>
              <a:buClr>
                <a:srgbClr val="C00000"/>
              </a:buClr>
              <a:buSzPts val="1818"/>
              <a:buFont typeface="Noto Sans Symbols"/>
              <a:buChar char="⮚"/>
            </a:pPr>
            <a:r>
              <a:rPr lang="en-US" sz="1800" b="0" i="0" u="none" strike="noStrike" cap="none" dirty="0">
                <a:solidFill>
                  <a:srgbClr val="052358"/>
                </a:solidFill>
                <a:latin typeface="Times New Roman"/>
                <a:ea typeface="Times New Roman"/>
                <a:cs typeface="Times New Roman"/>
                <a:sym typeface="Times New Roman"/>
              </a:rPr>
              <a:t>System implementation</a:t>
            </a:r>
            <a:endParaRPr sz="1800" b="0" i="0" u="none" strike="noStrike" cap="none" dirty="0">
              <a:solidFill>
                <a:srgbClr val="052358"/>
              </a:solidFill>
              <a:latin typeface="Times New Roman"/>
              <a:ea typeface="Times New Roman"/>
              <a:cs typeface="Times New Roman"/>
              <a:sym typeface="Times New Roman"/>
            </a:endParaRPr>
          </a:p>
          <a:p>
            <a:pPr marL="469900" marR="0" lvl="3" indent="-457200" algn="l" rtl="0">
              <a:lnSpc>
                <a:spcPct val="100000"/>
              </a:lnSpc>
              <a:spcBef>
                <a:spcPts val="1000"/>
              </a:spcBef>
              <a:spcAft>
                <a:spcPts val="0"/>
              </a:spcAft>
              <a:buClr>
                <a:srgbClr val="C00000"/>
              </a:buClr>
              <a:buSzPts val="1818"/>
              <a:buFont typeface="Noto Sans Symbols"/>
              <a:buChar char="⮚"/>
            </a:pPr>
            <a:r>
              <a:rPr lang="en-US" sz="1800" b="0" i="0" u="none" strike="noStrike" cap="none" dirty="0">
                <a:solidFill>
                  <a:srgbClr val="052358"/>
                </a:solidFill>
                <a:latin typeface="Times New Roman"/>
                <a:ea typeface="Times New Roman"/>
                <a:cs typeface="Times New Roman"/>
                <a:sym typeface="Times New Roman"/>
              </a:rPr>
              <a:t>Conclusion</a:t>
            </a:r>
            <a:endParaRPr sz="1800" b="0" i="0" u="none" strike="noStrike" cap="none" dirty="0">
              <a:solidFill>
                <a:srgbClr val="052358"/>
              </a:solidFill>
              <a:latin typeface="Times New Roman"/>
              <a:ea typeface="Times New Roman"/>
              <a:cs typeface="Times New Roman"/>
              <a:sym typeface="Times New Roman"/>
            </a:endParaRPr>
          </a:p>
          <a:p>
            <a:pPr marL="469900" marR="0" lvl="3" indent="-457200" algn="l" rtl="0">
              <a:lnSpc>
                <a:spcPct val="100000"/>
              </a:lnSpc>
              <a:spcBef>
                <a:spcPts val="1000"/>
              </a:spcBef>
              <a:spcAft>
                <a:spcPts val="0"/>
              </a:spcAft>
              <a:buClr>
                <a:srgbClr val="C00000"/>
              </a:buClr>
              <a:buSzPts val="1818"/>
              <a:buFont typeface="Noto Sans Symbols"/>
              <a:buChar char="⮚"/>
            </a:pPr>
            <a:r>
              <a:rPr lang="en-US" sz="1800" b="0" i="0" u="none" strike="noStrike" cap="none" dirty="0">
                <a:solidFill>
                  <a:srgbClr val="052358"/>
                </a:solidFill>
                <a:latin typeface="Times New Roman"/>
                <a:ea typeface="Times New Roman"/>
                <a:cs typeface="Times New Roman"/>
                <a:sym typeface="Times New Roman"/>
              </a:rPr>
              <a:t>References</a:t>
            </a:r>
            <a:endParaRPr sz="1800" b="0" i="0" u="none" strike="noStrike" cap="none" dirty="0">
              <a:solidFill>
                <a:srgbClr val="052358"/>
              </a:solidFill>
              <a:latin typeface="Times New Roman"/>
              <a:ea typeface="Times New Roman"/>
              <a:cs typeface="Times New Roman"/>
              <a:sym typeface="Times New Roman"/>
            </a:endParaRPr>
          </a:p>
          <a:p>
            <a:pPr marL="469900" marR="0" lvl="3" indent="-328930" algn="l" rtl="0">
              <a:lnSpc>
                <a:spcPct val="100000"/>
              </a:lnSpc>
              <a:spcBef>
                <a:spcPts val="1000"/>
              </a:spcBef>
              <a:spcAft>
                <a:spcPts val="0"/>
              </a:spcAft>
              <a:buClr>
                <a:srgbClr val="C00000"/>
              </a:buClr>
              <a:buSzPts val="2020"/>
              <a:buFont typeface="Noto Sans Symbols"/>
              <a:buNone/>
            </a:pPr>
            <a:endParaRPr sz="2000" b="0" i="0" u="none" strike="noStrike" cap="none" dirty="0">
              <a:solidFill>
                <a:srgbClr val="052358"/>
              </a:solidFill>
              <a:latin typeface="Bookman Old Style"/>
              <a:ea typeface="Bookman Old Style"/>
              <a:cs typeface="Bookman Old Style"/>
              <a:sym typeface="Bookman Old Style"/>
            </a:endParaRPr>
          </a:p>
          <a:p>
            <a:pPr marL="469900" marR="0" lvl="3" indent="-328930" algn="l" rtl="0">
              <a:lnSpc>
                <a:spcPct val="100000"/>
              </a:lnSpc>
              <a:spcBef>
                <a:spcPts val="1000"/>
              </a:spcBef>
              <a:spcAft>
                <a:spcPts val="0"/>
              </a:spcAft>
              <a:buClr>
                <a:srgbClr val="C00000"/>
              </a:buClr>
              <a:buSzPts val="2020"/>
              <a:buFont typeface="Noto Sans Symbols"/>
              <a:buNone/>
            </a:pPr>
            <a:endParaRPr sz="2000" b="0" i="0" u="none" strike="noStrike" cap="none" dirty="0">
              <a:solidFill>
                <a:srgbClr val="052358"/>
              </a:solidFill>
              <a:latin typeface="Bookman Old Style"/>
              <a:ea typeface="Bookman Old Style"/>
              <a:cs typeface="Bookman Old Style"/>
              <a:sym typeface="Bookman Old Style"/>
            </a:endParaRPr>
          </a:p>
          <a:p>
            <a:pPr marL="469900" marR="0" lvl="0" indent="-328930" algn="l" rtl="0">
              <a:lnSpc>
                <a:spcPct val="100000"/>
              </a:lnSpc>
              <a:spcBef>
                <a:spcPts val="1000"/>
              </a:spcBef>
              <a:spcAft>
                <a:spcPts val="0"/>
              </a:spcAft>
              <a:buClr>
                <a:srgbClr val="C00000"/>
              </a:buClr>
              <a:buSzPts val="2020"/>
              <a:buFont typeface="Noto Sans Symbols"/>
              <a:buNone/>
            </a:pPr>
            <a:endParaRPr sz="2000" b="0" i="0" u="none" strike="noStrike" cap="none" dirty="0">
              <a:solidFill>
                <a:srgbClr val="052358"/>
              </a:solidFill>
              <a:latin typeface="Bookman Old Style"/>
              <a:ea typeface="Bookman Old Style"/>
              <a:cs typeface="Bookman Old Style"/>
              <a:sym typeface="Bookman Old Style"/>
            </a:endParaRPr>
          </a:p>
          <a:p>
            <a:pPr marL="469900" marR="0" lvl="0" indent="-328930" algn="l" rtl="0">
              <a:lnSpc>
                <a:spcPct val="100000"/>
              </a:lnSpc>
              <a:spcBef>
                <a:spcPts val="1000"/>
              </a:spcBef>
              <a:spcAft>
                <a:spcPts val="0"/>
              </a:spcAft>
              <a:buClr>
                <a:srgbClr val="C00000"/>
              </a:buClr>
              <a:buSzPts val="2020"/>
              <a:buFont typeface="Noto Sans Symbols"/>
              <a:buNone/>
            </a:pPr>
            <a:endParaRPr sz="2000" b="0" i="0" u="none" strike="noStrike" cap="none" dirty="0">
              <a:solidFill>
                <a:srgbClr val="052358"/>
              </a:solidFill>
              <a:latin typeface="Bookman Old Style"/>
              <a:ea typeface="Bookman Old Style"/>
              <a:cs typeface="Bookman Old Style"/>
              <a:sym typeface="Bookman Old Style"/>
            </a:endParaRPr>
          </a:p>
          <a:p>
            <a:pPr marL="12700" marR="0" lvl="0" indent="0" algn="l" rtl="0">
              <a:lnSpc>
                <a:spcPct val="100000"/>
              </a:lnSpc>
              <a:spcBef>
                <a:spcPts val="1000"/>
              </a:spcBef>
              <a:spcAft>
                <a:spcPts val="0"/>
              </a:spcAft>
              <a:buNone/>
            </a:pPr>
            <a:r>
              <a:rPr lang="en-US" sz="2000" b="0" i="0" u="none" strike="noStrike" cap="none" dirty="0">
                <a:solidFill>
                  <a:srgbClr val="052358"/>
                </a:solidFill>
                <a:latin typeface="Bookman Old Style"/>
                <a:ea typeface="Bookman Old Style"/>
                <a:cs typeface="Bookman Old Style"/>
                <a:sym typeface="Bookman Old Style"/>
              </a:rPr>
              <a:t>  </a:t>
            </a:r>
            <a:endParaRPr sz="2000" b="0" i="0" u="none" strike="noStrike" cap="none" dirty="0">
              <a:solidFill>
                <a:srgbClr val="052358"/>
              </a:solidFill>
              <a:latin typeface="Bookman Old Style"/>
              <a:ea typeface="Bookman Old Style"/>
              <a:cs typeface="Bookman Old Style"/>
              <a:sym typeface="Bookman Old Style"/>
            </a:endParaRPr>
          </a:p>
          <a:p>
            <a:pPr marL="342900" marR="0" lvl="0" indent="-228600" algn="l" rtl="0">
              <a:lnSpc>
                <a:spcPct val="100000"/>
              </a:lnSpc>
              <a:spcBef>
                <a:spcPts val="1000"/>
              </a:spcBef>
              <a:spcAft>
                <a:spcPts val="0"/>
              </a:spcAft>
              <a:buClr>
                <a:srgbClr val="000000"/>
              </a:buClr>
              <a:buSzPts val="1400"/>
              <a:buFont typeface="Arial"/>
              <a:buNone/>
            </a:pPr>
            <a:endParaRPr sz="1400" b="0" i="0" u="none" strike="noStrike" cap="none" dirty="0">
              <a:solidFill>
                <a:srgbClr val="3F3F3F"/>
              </a:solidFill>
              <a:latin typeface="Century Gothic"/>
              <a:ea typeface="Century Gothic"/>
              <a:cs typeface="Century Gothic"/>
              <a:sym typeface="Century Gothic"/>
            </a:endParaRPr>
          </a:p>
        </p:txBody>
      </p:sp>
      <p:sp>
        <p:nvSpPr>
          <p:cNvPr id="79" name="Google Shape;79;p3"/>
          <p:cNvSpPr txBox="1"/>
          <p:nvPr/>
        </p:nvSpPr>
        <p:spPr>
          <a:xfrm>
            <a:off x="2632841" y="152400"/>
            <a:ext cx="6373759" cy="64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100"/>
              <a:buFont typeface="Arial"/>
              <a:buNone/>
            </a:pPr>
            <a:r>
              <a:rPr lang="en-US" sz="3100" b="1" i="0" u="none" strike="noStrike" cap="none" dirty="0">
                <a:solidFill>
                  <a:srgbClr val="C00000"/>
                </a:solidFill>
                <a:latin typeface="Century Gothic"/>
                <a:ea typeface="Century Gothic"/>
                <a:cs typeface="Century Gothic"/>
                <a:sym typeface="Century Gothic"/>
              </a:rPr>
              <a:t>Outline of Project</a:t>
            </a:r>
            <a:endParaRPr sz="3100" b="0" i="0" u="none" strike="noStrike" cap="none" dirty="0">
              <a:solidFill>
                <a:srgbClr val="C00000"/>
              </a:solidFill>
              <a:latin typeface="Century Gothic"/>
              <a:ea typeface="Century Gothic"/>
              <a:cs typeface="Century Gothic"/>
              <a:sym typeface="Century Gothic"/>
            </a:endParaRPr>
          </a:p>
        </p:txBody>
      </p:sp>
      <p:pic>
        <p:nvPicPr>
          <p:cNvPr id="80" name="Google Shape;80;p3" descr="A picture containing food, room, drawing&#10;&#10;Description automatically generated"/>
          <p:cNvPicPr preferRelativeResize="0"/>
          <p:nvPr/>
        </p:nvPicPr>
        <p:blipFill rotWithShape="1">
          <a:blip r:embed="rId6">
            <a:alphaModFix/>
          </a:blip>
          <a:srcRect/>
          <a:stretch/>
        </p:blipFill>
        <p:spPr>
          <a:xfrm>
            <a:off x="285928" y="152400"/>
            <a:ext cx="1038575" cy="1067450"/>
          </a:xfrm>
          <a:prstGeom prst="rect">
            <a:avLst/>
          </a:prstGeom>
          <a:noFill/>
          <a:ln>
            <a:noFill/>
          </a:ln>
        </p:spPr>
      </p:pic>
      <p:sp>
        <p:nvSpPr>
          <p:cNvPr id="81" name="Google Shape;81;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10/30/2021</a:t>
            </a:r>
            <a:endParaRPr dirty="0"/>
          </a:p>
        </p:txBody>
      </p:sp>
      <p:sp>
        <p:nvSpPr>
          <p:cNvPr id="82" name="Google Shape;8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Computer Engineering Department</a:t>
            </a:r>
            <a:endParaRPr dirty="0"/>
          </a:p>
        </p:txBody>
      </p:sp>
      <p:sp>
        <p:nvSpPr>
          <p:cNvPr id="83" name="Google Shape;8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89" name="Google Shape;89;p1" descr="A close up of a sign&#10;&#10;Description automatically generated"/>
          <p:cNvPicPr preferRelativeResize="0">
            <a:picLocks noGrp="1"/>
          </p:cNvPicPr>
          <p:nvPr>
            <p:ph type="body" idx="1"/>
          </p:nvPr>
        </p:nvPicPr>
        <p:blipFill rotWithShape="1">
          <a:blip r:embed="rId4">
            <a:alphaModFix/>
          </a:blip>
          <a:srcRect/>
          <a:stretch/>
        </p:blipFill>
        <p:spPr>
          <a:xfrm>
            <a:off x="10844462" y="332681"/>
            <a:ext cx="968545" cy="721920"/>
          </a:xfrm>
          <a:prstGeom prst="rect">
            <a:avLst/>
          </a:prstGeom>
          <a:noFill/>
          <a:ln>
            <a:noFill/>
          </a:ln>
        </p:spPr>
      </p:pic>
      <p:pic>
        <p:nvPicPr>
          <p:cNvPr id="90" name="Google Shape;90;p1"/>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91" name="Google Shape;91;p1"/>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pic>
        <p:nvPicPr>
          <p:cNvPr id="92" name="Google Shape;92;p1" descr="A picture containing food, room, drawing&#10;&#10;Description automatically generated"/>
          <p:cNvPicPr preferRelativeResize="0"/>
          <p:nvPr/>
        </p:nvPicPr>
        <p:blipFill rotWithShape="1">
          <a:blip r:embed="rId6">
            <a:alphaModFix/>
          </a:blip>
          <a:srcRect/>
          <a:stretch/>
        </p:blipFill>
        <p:spPr>
          <a:xfrm>
            <a:off x="285928" y="152400"/>
            <a:ext cx="1038575" cy="1067450"/>
          </a:xfrm>
          <a:prstGeom prst="rect">
            <a:avLst/>
          </a:prstGeom>
          <a:noFill/>
          <a:ln>
            <a:noFill/>
          </a:ln>
        </p:spPr>
      </p:pic>
      <p:sp>
        <p:nvSpPr>
          <p:cNvPr id="93" name="Google Shape;93;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10/30/2021</a:t>
            </a:r>
            <a:endParaRPr dirty="0"/>
          </a:p>
        </p:txBody>
      </p:sp>
      <p:sp>
        <p:nvSpPr>
          <p:cNvPr id="94" name="Google Shape;94;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Computer Engineering Department</a:t>
            </a:r>
            <a:endParaRPr dirty="0"/>
          </a:p>
        </p:txBody>
      </p:sp>
      <p:sp>
        <p:nvSpPr>
          <p:cNvPr id="95" name="Google Shape;95;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dirty="0"/>
          </a:p>
        </p:txBody>
      </p:sp>
      <p:sp>
        <p:nvSpPr>
          <p:cNvPr id="96" name="Google Shape;96;p1"/>
          <p:cNvSpPr txBox="1"/>
          <p:nvPr/>
        </p:nvSpPr>
        <p:spPr>
          <a:xfrm>
            <a:off x="2609088" y="1816608"/>
            <a:ext cx="18473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97" name="Google Shape;97;p1"/>
          <p:cNvSpPr txBox="1"/>
          <p:nvPr/>
        </p:nvSpPr>
        <p:spPr>
          <a:xfrm>
            <a:off x="1566333" y="694267"/>
            <a:ext cx="27686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52358"/>
                </a:solidFill>
                <a:latin typeface="Century Gothic"/>
                <a:ea typeface="Century Gothic"/>
                <a:cs typeface="Century Gothic"/>
                <a:sym typeface="Century Gothic"/>
              </a:rPr>
              <a:t>Introduction</a:t>
            </a:r>
            <a:endParaRPr sz="2400" b="1" i="0" u="none" strike="noStrike" cap="none" dirty="0">
              <a:solidFill>
                <a:srgbClr val="000000"/>
              </a:solidFill>
              <a:latin typeface="Century Gothic"/>
              <a:ea typeface="Century Gothic"/>
              <a:cs typeface="Century Gothic"/>
              <a:sym typeface="Century Gothic"/>
            </a:endParaRPr>
          </a:p>
        </p:txBody>
      </p:sp>
      <p:sp>
        <p:nvSpPr>
          <p:cNvPr id="98" name="Google Shape;98;p1"/>
          <p:cNvSpPr txBox="1"/>
          <p:nvPr/>
        </p:nvSpPr>
        <p:spPr>
          <a:xfrm>
            <a:off x="1324503" y="1474639"/>
            <a:ext cx="8837935" cy="3908722"/>
          </a:xfrm>
          <a:prstGeom prst="rect">
            <a:avLst/>
          </a:prstGeom>
          <a:noFill/>
          <a:ln>
            <a:noFill/>
          </a:ln>
        </p:spPr>
        <p:txBody>
          <a:bodyPr spcFirstLastPara="1" wrap="square" lIns="91425" tIns="45700" rIns="91425" bIns="45700" anchor="t" anchorCtr="0">
            <a:spAutoFit/>
          </a:bodyPr>
          <a:lstStyle/>
          <a:p>
            <a:pPr marL="457200" indent="-355600" algn="just">
              <a:buClr>
                <a:srgbClr val="C00000"/>
              </a:buClr>
              <a:buSzPts val="2000"/>
              <a:buFont typeface="Times New Roman"/>
              <a:buChar char="➢"/>
            </a:pPr>
            <a:r>
              <a:rPr lang="en-US" sz="2000" dirty="0">
                <a:latin typeface="Times New Roman"/>
                <a:ea typeface="Times New Roman"/>
                <a:cs typeface="Times New Roman"/>
                <a:sym typeface="Times New Roman"/>
              </a:rPr>
              <a:t>Newsletter Generator</a:t>
            </a:r>
            <a:r>
              <a:rPr lang="en-US" sz="2000" b="0" i="0" u="none" strike="noStrike" cap="none" dirty="0">
                <a:solidFill>
                  <a:srgbClr val="000000"/>
                </a:solidFill>
                <a:latin typeface="Times New Roman"/>
                <a:ea typeface="Times New Roman"/>
                <a:cs typeface="Times New Roman"/>
                <a:sym typeface="Times New Roman"/>
              </a:rPr>
              <a:t> is a Web based Application that will generate a newsletter for Computer Department.</a:t>
            </a:r>
          </a:p>
          <a:p>
            <a:pPr marL="101600" algn="just">
              <a:buClr>
                <a:srgbClr val="C00000"/>
              </a:buClr>
              <a:buSzPts val="2000"/>
            </a:pPr>
            <a:endParaRPr lang="en-US" sz="2000" b="0" i="0" u="none" strike="noStrike" cap="none" dirty="0">
              <a:solidFill>
                <a:srgbClr val="000000"/>
              </a:solidFill>
              <a:latin typeface="Times New Roman"/>
              <a:ea typeface="Times New Roman"/>
              <a:cs typeface="Times New Roman"/>
              <a:sym typeface="Times New Roman"/>
            </a:endParaRPr>
          </a:p>
          <a:p>
            <a:pPr marL="457200" marR="0" lvl="0" indent="-355600" algn="just" rtl="0">
              <a:lnSpc>
                <a:spcPct val="100000"/>
              </a:lnSpc>
              <a:spcBef>
                <a:spcPts val="0"/>
              </a:spcBef>
              <a:spcAft>
                <a:spcPts val="0"/>
              </a:spcAft>
              <a:buClr>
                <a:srgbClr val="C00000"/>
              </a:buClr>
              <a:buSzPts val="2000"/>
              <a:buFont typeface="Times New Roman"/>
              <a:buChar char="➢"/>
            </a:pPr>
            <a:r>
              <a:rPr lang="en-US" sz="2000" b="0" i="0" u="none" strike="noStrike" cap="none" dirty="0">
                <a:solidFill>
                  <a:srgbClr val="000000"/>
                </a:solidFill>
                <a:latin typeface="Times New Roman"/>
                <a:ea typeface="Times New Roman"/>
                <a:cs typeface="Times New Roman"/>
                <a:sym typeface="Times New Roman"/>
              </a:rPr>
              <a:t>It takes </a:t>
            </a:r>
            <a:r>
              <a:rPr lang="en-US" sz="2000" dirty="0">
                <a:latin typeface="Times New Roman"/>
                <a:ea typeface="Times New Roman"/>
                <a:cs typeface="Times New Roman"/>
                <a:sym typeface="Times New Roman"/>
              </a:rPr>
              <a:t>category-based inputs from all the faculty members that is to be submitted in the newsletter</a:t>
            </a:r>
            <a:r>
              <a:rPr lang="en-US" sz="2000" b="0" i="0" u="none" strike="noStrike" cap="none" dirty="0">
                <a:solidFill>
                  <a:srgbClr val="000000"/>
                </a:solidFill>
                <a:latin typeface="Times New Roman"/>
                <a:ea typeface="Times New Roman"/>
                <a:cs typeface="Times New Roman"/>
                <a:sym typeface="Times New Roman"/>
              </a:rPr>
              <a:t>.</a:t>
            </a:r>
            <a:endParaRPr sz="20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000" dirty="0">
              <a:latin typeface="Times New Roman"/>
              <a:ea typeface="Times New Roman"/>
              <a:cs typeface="Times New Roman"/>
              <a:sym typeface="Times New Roman"/>
            </a:endParaRPr>
          </a:p>
          <a:p>
            <a:pPr marL="457200" marR="0" lvl="0" indent="-355600" algn="just" rtl="0">
              <a:lnSpc>
                <a:spcPct val="100000"/>
              </a:lnSpc>
              <a:spcBef>
                <a:spcPts val="0"/>
              </a:spcBef>
              <a:spcAft>
                <a:spcPts val="0"/>
              </a:spcAft>
              <a:buClr>
                <a:srgbClr val="C00000"/>
              </a:buClr>
              <a:buSzPts val="2000"/>
              <a:buChar char="➢"/>
            </a:pPr>
            <a:r>
              <a:rPr lang="en-US" sz="2000" b="0" i="0" u="none" strike="noStrike" cap="none" dirty="0">
                <a:solidFill>
                  <a:srgbClr val="000000"/>
                </a:solidFill>
                <a:latin typeface="Times New Roman"/>
                <a:ea typeface="Times New Roman"/>
                <a:cs typeface="Times New Roman"/>
                <a:sym typeface="Times New Roman"/>
              </a:rPr>
              <a:t>The admin can view and edit these submissions, and add </a:t>
            </a:r>
            <a:r>
              <a:rPr lang="en-US" sz="2000" dirty="0">
                <a:latin typeface="Times New Roman"/>
                <a:ea typeface="Times New Roman"/>
                <a:cs typeface="Times New Roman"/>
                <a:sym typeface="Times New Roman"/>
              </a:rPr>
              <a:t>c</a:t>
            </a:r>
            <a:r>
              <a:rPr lang="en-US" sz="2000" b="0" i="0" u="none" strike="noStrike" cap="none" dirty="0">
                <a:solidFill>
                  <a:srgbClr val="000000"/>
                </a:solidFill>
                <a:latin typeface="Times New Roman"/>
                <a:ea typeface="Times New Roman"/>
                <a:cs typeface="Times New Roman"/>
                <a:sym typeface="Times New Roman"/>
              </a:rPr>
              <a:t>ontent by themselves too. </a:t>
            </a:r>
          </a:p>
          <a:p>
            <a:pPr marL="101600" marR="0" lvl="0" algn="just" rtl="0">
              <a:lnSpc>
                <a:spcPct val="100000"/>
              </a:lnSpc>
              <a:spcBef>
                <a:spcPts val="0"/>
              </a:spcBef>
              <a:spcAft>
                <a:spcPts val="0"/>
              </a:spcAft>
              <a:buClr>
                <a:srgbClr val="C00000"/>
              </a:buClr>
              <a:buSzPts val="2000"/>
            </a:pPr>
            <a:endParaRPr lang="en-US" sz="2000" b="0" i="0" u="none" strike="noStrike" cap="none" dirty="0">
              <a:solidFill>
                <a:srgbClr val="000000"/>
              </a:solidFill>
              <a:latin typeface="Times New Roman"/>
              <a:ea typeface="Times New Roman"/>
              <a:cs typeface="Times New Roman"/>
              <a:sym typeface="Times New Roman"/>
            </a:endParaRPr>
          </a:p>
          <a:p>
            <a:pPr marL="457200" marR="0" lvl="0" indent="-355600" algn="just" rtl="0">
              <a:lnSpc>
                <a:spcPct val="100000"/>
              </a:lnSpc>
              <a:spcBef>
                <a:spcPts val="0"/>
              </a:spcBef>
              <a:spcAft>
                <a:spcPts val="0"/>
              </a:spcAft>
              <a:buClr>
                <a:srgbClr val="C00000"/>
              </a:buClr>
              <a:buSzPts val="2000"/>
              <a:buChar char="➢"/>
            </a:pPr>
            <a:r>
              <a:rPr lang="en-US" sz="2000" dirty="0">
                <a:latin typeface="Times New Roman"/>
                <a:cs typeface="Times New Roman"/>
                <a:sym typeface="Times New Roman"/>
              </a:rPr>
              <a:t>The basic aim was to create a place where all the information to be uploaded in the newsletter is available at one place and newsletter can be created easily.</a:t>
            </a:r>
            <a:r>
              <a:rPr lang="en-US" sz="2000" b="0" i="0" u="none" strike="noStrike" cap="none" dirty="0">
                <a:solidFill>
                  <a:srgbClr val="000000"/>
                </a:solidFill>
                <a:latin typeface="Arial"/>
                <a:ea typeface="Arial"/>
                <a:cs typeface="Arial"/>
                <a:sym typeface="Arial"/>
              </a:rPr>
              <a:t>  </a:t>
            </a:r>
            <a:endParaRPr dirty="0"/>
          </a:p>
          <a:p>
            <a:pPr marL="0" marR="0" lvl="0" indent="0" algn="just"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6"/>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104" name="Google Shape;104;p16" descr="A close up of a sign&#10;&#10;Description automatically generated"/>
          <p:cNvPicPr preferRelativeResize="0">
            <a:picLocks noGrp="1"/>
          </p:cNvPicPr>
          <p:nvPr>
            <p:ph type="body" idx="1"/>
          </p:nvPr>
        </p:nvPicPr>
        <p:blipFill rotWithShape="1">
          <a:blip r:embed="rId4">
            <a:alphaModFix/>
          </a:blip>
          <a:srcRect/>
          <a:stretch/>
        </p:blipFill>
        <p:spPr>
          <a:xfrm>
            <a:off x="10844462" y="332681"/>
            <a:ext cx="968545" cy="721920"/>
          </a:xfrm>
          <a:prstGeom prst="rect">
            <a:avLst/>
          </a:prstGeom>
          <a:noFill/>
          <a:ln>
            <a:noFill/>
          </a:ln>
        </p:spPr>
      </p:pic>
      <p:pic>
        <p:nvPicPr>
          <p:cNvPr id="105" name="Google Shape;105;p16"/>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106" name="Google Shape;106;p16"/>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pic>
        <p:nvPicPr>
          <p:cNvPr id="107" name="Google Shape;107;p16" descr="A picture containing food, room, drawing&#10;&#10;Description automatically generated"/>
          <p:cNvPicPr preferRelativeResize="0"/>
          <p:nvPr/>
        </p:nvPicPr>
        <p:blipFill rotWithShape="1">
          <a:blip r:embed="rId6">
            <a:alphaModFix/>
          </a:blip>
          <a:srcRect/>
          <a:stretch/>
        </p:blipFill>
        <p:spPr>
          <a:xfrm>
            <a:off x="285928" y="152400"/>
            <a:ext cx="1038575" cy="1067450"/>
          </a:xfrm>
          <a:prstGeom prst="rect">
            <a:avLst/>
          </a:prstGeom>
          <a:noFill/>
          <a:ln>
            <a:noFill/>
          </a:ln>
        </p:spPr>
      </p:pic>
      <p:sp>
        <p:nvSpPr>
          <p:cNvPr id="108" name="Google Shape;10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10/30/2021</a:t>
            </a:r>
            <a:endParaRPr dirty="0"/>
          </a:p>
        </p:txBody>
      </p:sp>
      <p:sp>
        <p:nvSpPr>
          <p:cNvPr id="109" name="Google Shape;10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Computer Engineering Department</a:t>
            </a:r>
            <a:endParaRPr dirty="0"/>
          </a:p>
        </p:txBody>
      </p:sp>
      <p:sp>
        <p:nvSpPr>
          <p:cNvPr id="110" name="Google Shape;11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dirty="0"/>
          </a:p>
        </p:txBody>
      </p:sp>
      <p:sp>
        <p:nvSpPr>
          <p:cNvPr id="111" name="Google Shape;111;p16"/>
          <p:cNvSpPr txBox="1"/>
          <p:nvPr/>
        </p:nvSpPr>
        <p:spPr>
          <a:xfrm>
            <a:off x="1566333" y="694267"/>
            <a:ext cx="331893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52358"/>
                </a:solidFill>
                <a:latin typeface="Century Gothic"/>
                <a:ea typeface="Century Gothic"/>
                <a:cs typeface="Century Gothic"/>
                <a:sym typeface="Century Gothic"/>
              </a:rPr>
              <a:t>Problem Statement</a:t>
            </a:r>
            <a:endParaRPr dirty="0"/>
          </a:p>
        </p:txBody>
      </p:sp>
      <p:sp>
        <p:nvSpPr>
          <p:cNvPr id="112" name="Google Shape;112;p16"/>
          <p:cNvSpPr txBox="1"/>
          <p:nvPr/>
        </p:nvSpPr>
        <p:spPr>
          <a:xfrm>
            <a:off x="1324503" y="1474639"/>
            <a:ext cx="8841600" cy="3908722"/>
          </a:xfrm>
          <a:prstGeom prst="rect">
            <a:avLst/>
          </a:prstGeom>
          <a:noFill/>
          <a:ln>
            <a:noFill/>
          </a:ln>
        </p:spPr>
        <p:txBody>
          <a:bodyPr spcFirstLastPara="1" wrap="square" lIns="91425" tIns="45700" rIns="91425" bIns="45700" anchor="t" anchorCtr="0">
            <a:spAutoFit/>
          </a:bodyPr>
          <a:lstStyle/>
          <a:p>
            <a:pPr marL="457200" marR="3810" lvl="0" indent="-355600" algn="just" rtl="0">
              <a:lnSpc>
                <a:spcPct val="100000"/>
              </a:lnSpc>
              <a:spcBef>
                <a:spcPts val="0"/>
              </a:spcBef>
              <a:spcAft>
                <a:spcPts val="0"/>
              </a:spcAft>
              <a:buClr>
                <a:srgbClr val="C00000"/>
              </a:buClr>
              <a:buSzPts val="2000"/>
              <a:buFont typeface="Times New Roman"/>
              <a:buChar char="➢"/>
            </a:pPr>
            <a:r>
              <a:rPr lang="en-US" sz="2000" b="0" i="0" u="none" strike="noStrike" cap="none" dirty="0">
                <a:solidFill>
                  <a:srgbClr val="000000"/>
                </a:solidFill>
                <a:latin typeface="Times New Roman"/>
                <a:ea typeface="Times New Roman"/>
                <a:cs typeface="Times New Roman"/>
                <a:sym typeface="Times New Roman"/>
              </a:rPr>
              <a:t>Departmental Newsletter </a:t>
            </a:r>
            <a:r>
              <a:rPr lang="en-US" sz="2000" dirty="0">
                <a:latin typeface="Times New Roman"/>
                <a:ea typeface="Times New Roman"/>
                <a:cs typeface="Times New Roman"/>
                <a:sym typeface="Times New Roman"/>
              </a:rPr>
              <a:t>consists of different achievements, statistics, etc. related to both, students and teachers.</a:t>
            </a:r>
            <a:endParaRPr sz="2000" b="0" i="0" u="none" strike="noStrike" cap="none" dirty="0">
              <a:solidFill>
                <a:srgbClr val="000000"/>
              </a:solidFill>
              <a:latin typeface="Times New Roman"/>
              <a:ea typeface="Times New Roman"/>
              <a:cs typeface="Times New Roman"/>
              <a:sym typeface="Times New Roman"/>
            </a:endParaRPr>
          </a:p>
          <a:p>
            <a:pPr marL="0" marR="3810" lvl="0" indent="0" algn="just" rtl="0">
              <a:lnSpc>
                <a:spcPct val="100000"/>
              </a:lnSpc>
              <a:spcBef>
                <a:spcPts val="0"/>
              </a:spcBef>
              <a:spcAft>
                <a:spcPts val="0"/>
              </a:spcAft>
              <a:buNone/>
            </a:pPr>
            <a:endParaRPr sz="2000" dirty="0">
              <a:latin typeface="Times New Roman"/>
              <a:ea typeface="Times New Roman"/>
              <a:cs typeface="Times New Roman"/>
              <a:sym typeface="Times New Roman"/>
            </a:endParaRPr>
          </a:p>
          <a:p>
            <a:pPr marL="457200" marR="3810" lvl="0" indent="-355600" algn="just" rtl="0">
              <a:lnSpc>
                <a:spcPct val="100000"/>
              </a:lnSpc>
              <a:spcBef>
                <a:spcPts val="0"/>
              </a:spcBef>
              <a:spcAft>
                <a:spcPts val="0"/>
              </a:spcAft>
              <a:buClr>
                <a:srgbClr val="C00000"/>
              </a:buClr>
              <a:buSzPts val="2000"/>
              <a:buFont typeface="Times New Roman"/>
              <a:buChar char="➢"/>
            </a:pPr>
            <a:r>
              <a:rPr lang="en-US" sz="2000" b="0" i="0" u="none" strike="noStrike" cap="none" dirty="0">
                <a:solidFill>
                  <a:srgbClr val="000000"/>
                </a:solidFill>
                <a:latin typeface="Times New Roman"/>
                <a:ea typeface="Times New Roman"/>
                <a:cs typeface="Times New Roman"/>
                <a:sym typeface="Times New Roman"/>
              </a:rPr>
              <a:t>It becomes difficult for the faculty co-ordinate with others to collect this data for the newsletter.</a:t>
            </a:r>
            <a:endParaRPr sz="20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0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000" b="1" i="0" u="none" strike="noStrike" cap="none" dirty="0">
                <a:solidFill>
                  <a:srgbClr val="000000"/>
                </a:solidFill>
                <a:latin typeface="Times New Roman"/>
                <a:ea typeface="Times New Roman"/>
                <a:cs typeface="Times New Roman"/>
                <a:sym typeface="Times New Roman"/>
              </a:rPr>
              <a:t>Problem Statement:</a:t>
            </a:r>
            <a:endParaRPr dirty="0"/>
          </a:p>
          <a:p>
            <a:pPr marL="0" marR="3810" lvl="0" indent="0" algn="just" rtl="0">
              <a:lnSpc>
                <a:spcPct val="100000"/>
              </a:lnSpc>
              <a:spcBef>
                <a:spcPts val="0"/>
              </a:spcBef>
              <a:spcAft>
                <a:spcPts val="0"/>
              </a:spcAft>
              <a:buNone/>
            </a:pPr>
            <a:r>
              <a:rPr lang="en-US" sz="2000" b="0" i="0" u="none" strike="noStrike" cap="none" dirty="0">
                <a:solidFill>
                  <a:srgbClr val="000000"/>
                </a:solidFill>
                <a:latin typeface="Times New Roman"/>
                <a:ea typeface="Arial"/>
                <a:cs typeface="Times New Roman"/>
                <a:sym typeface="Times New Roman"/>
              </a:rPr>
              <a:t>Create a n</a:t>
            </a:r>
            <a:r>
              <a:rPr lang="en-US" sz="2000" dirty="0">
                <a:latin typeface="Times New Roman"/>
                <a:cs typeface="Times New Roman"/>
                <a:sym typeface="Times New Roman"/>
              </a:rPr>
              <a:t>ewsletter portal which collects information from all the faculty members and the admin and edit this content and generate a newsletter automatically according to the requirements.</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2800" b="0" i="0" u="none" strike="noStrike" cap="none" dirty="0">
                <a:solidFill>
                  <a:srgbClr val="000000"/>
                </a:solidFill>
                <a:latin typeface="Arial"/>
                <a:ea typeface="Arial"/>
                <a:cs typeface="Arial"/>
                <a:sym typeface="Arial"/>
              </a:rPr>
            </a:br>
            <a:endParaRPr sz="20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19"/>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118" name="Google Shape;118;p19" descr="A close up of a sign&#10;&#10;Description automatically generated"/>
          <p:cNvPicPr preferRelativeResize="0">
            <a:picLocks noGrp="1"/>
          </p:cNvPicPr>
          <p:nvPr>
            <p:ph type="body" idx="1"/>
          </p:nvPr>
        </p:nvPicPr>
        <p:blipFill rotWithShape="1">
          <a:blip r:embed="rId4">
            <a:alphaModFix/>
          </a:blip>
          <a:srcRect/>
          <a:stretch/>
        </p:blipFill>
        <p:spPr>
          <a:xfrm>
            <a:off x="10844462" y="332681"/>
            <a:ext cx="968545" cy="721920"/>
          </a:xfrm>
          <a:prstGeom prst="rect">
            <a:avLst/>
          </a:prstGeom>
          <a:noFill/>
          <a:ln>
            <a:noFill/>
          </a:ln>
        </p:spPr>
      </p:pic>
      <p:pic>
        <p:nvPicPr>
          <p:cNvPr id="119" name="Google Shape;119;p19"/>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120" name="Google Shape;120;p19"/>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pic>
        <p:nvPicPr>
          <p:cNvPr id="121" name="Google Shape;121;p19" descr="A picture containing food, room, drawing&#10;&#10;Description automatically generated"/>
          <p:cNvPicPr preferRelativeResize="0"/>
          <p:nvPr/>
        </p:nvPicPr>
        <p:blipFill rotWithShape="1">
          <a:blip r:embed="rId6">
            <a:alphaModFix/>
          </a:blip>
          <a:srcRect/>
          <a:stretch/>
        </p:blipFill>
        <p:spPr>
          <a:xfrm>
            <a:off x="285928" y="152400"/>
            <a:ext cx="1038575" cy="1067450"/>
          </a:xfrm>
          <a:prstGeom prst="rect">
            <a:avLst/>
          </a:prstGeom>
          <a:noFill/>
          <a:ln>
            <a:noFill/>
          </a:ln>
        </p:spPr>
      </p:pic>
      <p:sp>
        <p:nvSpPr>
          <p:cNvPr id="122" name="Google Shape;12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10/30/2021</a:t>
            </a:r>
            <a:endParaRPr dirty="0"/>
          </a:p>
        </p:txBody>
      </p:sp>
      <p:sp>
        <p:nvSpPr>
          <p:cNvPr id="123" name="Google Shape;12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Computer Engineering Department</a:t>
            </a:r>
            <a:endParaRPr dirty="0"/>
          </a:p>
        </p:txBody>
      </p:sp>
      <p:sp>
        <p:nvSpPr>
          <p:cNvPr id="124" name="Google Shape;12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dirty="0"/>
          </a:p>
        </p:txBody>
      </p:sp>
      <p:sp>
        <p:nvSpPr>
          <p:cNvPr id="125" name="Google Shape;125;p19"/>
          <p:cNvSpPr txBox="1"/>
          <p:nvPr/>
        </p:nvSpPr>
        <p:spPr>
          <a:xfrm>
            <a:off x="1566333" y="694267"/>
            <a:ext cx="331893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52358"/>
                </a:solidFill>
                <a:latin typeface="Century Gothic"/>
                <a:ea typeface="Century Gothic"/>
                <a:cs typeface="Century Gothic"/>
                <a:sym typeface="Century Gothic"/>
              </a:rPr>
              <a:t>Project Objective</a:t>
            </a:r>
            <a:endParaRPr dirty="0"/>
          </a:p>
        </p:txBody>
      </p:sp>
      <p:sp>
        <p:nvSpPr>
          <p:cNvPr id="126" name="Google Shape;126;p19"/>
          <p:cNvSpPr txBox="1"/>
          <p:nvPr/>
        </p:nvSpPr>
        <p:spPr>
          <a:xfrm>
            <a:off x="1324503" y="1504723"/>
            <a:ext cx="9195600" cy="3477835"/>
          </a:xfrm>
          <a:prstGeom prst="rect">
            <a:avLst/>
          </a:prstGeom>
          <a:noFill/>
          <a:ln>
            <a:noFill/>
          </a:ln>
        </p:spPr>
        <p:txBody>
          <a:bodyPr spcFirstLastPara="1" wrap="square" lIns="91425" tIns="45700" rIns="91425" bIns="45700" anchor="t" anchorCtr="0">
            <a:spAutoFit/>
          </a:bodyPr>
          <a:lstStyle/>
          <a:p>
            <a:pPr marL="457200" marR="0" lvl="0" indent="-355600" algn="just" rtl="0">
              <a:lnSpc>
                <a:spcPct val="100000"/>
              </a:lnSpc>
              <a:spcBef>
                <a:spcPts val="0"/>
              </a:spcBef>
              <a:spcAft>
                <a:spcPts val="0"/>
              </a:spcAft>
              <a:buClr>
                <a:srgbClr val="C00000"/>
              </a:buClr>
              <a:buSzPts val="2000"/>
              <a:buFont typeface="Times New Roman"/>
              <a:buChar char="➢"/>
            </a:pPr>
            <a:r>
              <a:rPr lang="en-US" sz="2000" b="0" i="0" u="none" strike="noStrike" cap="none" dirty="0">
                <a:solidFill>
                  <a:srgbClr val="000000"/>
                </a:solidFill>
                <a:latin typeface="Times New Roman"/>
                <a:ea typeface="Times New Roman"/>
                <a:cs typeface="Times New Roman"/>
                <a:sym typeface="Times New Roman"/>
              </a:rPr>
              <a:t>The vision of this project is to create a web application where all the content for the newsletter is curated at one place for the Newsletter Coordinator to edit and generate a newsletter.</a:t>
            </a:r>
            <a:endParaRPr sz="2000" dirty="0">
              <a:latin typeface="Times New Roman"/>
              <a:ea typeface="Times New Roman"/>
              <a:cs typeface="Times New Roman"/>
              <a:sym typeface="Times New Roman"/>
            </a:endParaRPr>
          </a:p>
          <a:p>
            <a:pPr marL="457200" marR="0" lvl="0" indent="-355600" algn="just" rtl="0">
              <a:lnSpc>
                <a:spcPct val="100000"/>
              </a:lnSpc>
              <a:spcBef>
                <a:spcPts val="0"/>
              </a:spcBef>
              <a:spcAft>
                <a:spcPts val="0"/>
              </a:spcAft>
              <a:buClr>
                <a:srgbClr val="C00000"/>
              </a:buClr>
              <a:buSzPts val="2000"/>
              <a:buFont typeface="Times New Roman"/>
              <a:buChar char="➢"/>
            </a:pPr>
            <a:r>
              <a:rPr lang="en-US" sz="2000" b="0" i="0" u="none" strike="noStrike" cap="none" dirty="0">
                <a:solidFill>
                  <a:srgbClr val="000000"/>
                </a:solidFill>
                <a:latin typeface="Times New Roman"/>
                <a:ea typeface="Times New Roman"/>
                <a:cs typeface="Times New Roman"/>
                <a:sym typeface="Times New Roman"/>
              </a:rPr>
              <a:t>The main aim of the project is solving the problem </a:t>
            </a:r>
            <a:r>
              <a:rPr lang="en-US" sz="2000" dirty="0">
                <a:latin typeface="Times New Roman"/>
                <a:ea typeface="Times New Roman"/>
                <a:cs typeface="Times New Roman"/>
                <a:sym typeface="Times New Roman"/>
              </a:rPr>
              <a:t>where in the Newsletter Coordinator has to collect information individually from all faculty members and then create a newsletter.</a:t>
            </a:r>
          </a:p>
          <a:p>
            <a:pPr marL="101600" marR="0" lvl="0" algn="just" rtl="0">
              <a:lnSpc>
                <a:spcPct val="100000"/>
              </a:lnSpc>
              <a:spcBef>
                <a:spcPts val="0"/>
              </a:spcBef>
              <a:spcAft>
                <a:spcPts val="0"/>
              </a:spcAft>
              <a:buClr>
                <a:srgbClr val="C00000"/>
              </a:buClr>
              <a:buSzPts val="2000"/>
            </a:pPr>
            <a:r>
              <a:rPr lang="en-US" sz="2000" dirty="0">
                <a:latin typeface="Times New Roman"/>
                <a:ea typeface="Times New Roman"/>
                <a:cs typeface="Times New Roman"/>
                <a:sym typeface="Times New Roman"/>
              </a:rPr>
              <a:t> </a:t>
            </a:r>
            <a:endParaRPr sz="20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000" b="0" i="0" u="none" strike="noStrike" cap="none" dirty="0">
                <a:solidFill>
                  <a:srgbClr val="000000"/>
                </a:solidFill>
                <a:latin typeface="Times New Roman"/>
                <a:ea typeface="Times New Roman"/>
                <a:cs typeface="Times New Roman"/>
                <a:sym typeface="Times New Roman"/>
              </a:rPr>
              <a:t>Project Objective:</a:t>
            </a:r>
            <a:endParaRPr dirty="0"/>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Times New Roman"/>
                <a:ea typeface="Times New Roman"/>
                <a:cs typeface="Times New Roman"/>
                <a:sym typeface="Times New Roman"/>
              </a:rPr>
              <a:t>Collect all the information from the Faculties.</a:t>
            </a:r>
            <a:endParaRPr dirty="0"/>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Times New Roman"/>
                <a:ea typeface="Times New Roman"/>
                <a:cs typeface="Times New Roman"/>
                <a:sym typeface="Times New Roman"/>
              </a:rPr>
              <a:t>Admin should be able to view and edit the submissions.</a:t>
            </a:r>
            <a:endParaRPr sz="1400" b="0" i="0" u="none" strike="noStrike" cap="none" dirty="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Times New Roman"/>
                <a:ea typeface="Times New Roman"/>
                <a:cs typeface="Times New Roman"/>
                <a:sym typeface="Times New Roman"/>
              </a:rPr>
              <a:t>Newsletter should be generated in click of a button.</a:t>
            </a: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0"/>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132" name="Google Shape;132;p20" descr="A close up of a sign&#10;&#10;Description automatically generated"/>
          <p:cNvPicPr preferRelativeResize="0">
            <a:picLocks noGrp="1"/>
          </p:cNvPicPr>
          <p:nvPr>
            <p:ph type="body" idx="1"/>
          </p:nvPr>
        </p:nvPicPr>
        <p:blipFill rotWithShape="1">
          <a:blip r:embed="rId4">
            <a:alphaModFix/>
          </a:blip>
          <a:srcRect/>
          <a:stretch/>
        </p:blipFill>
        <p:spPr>
          <a:xfrm>
            <a:off x="10844462" y="332681"/>
            <a:ext cx="968545" cy="721920"/>
          </a:xfrm>
          <a:prstGeom prst="rect">
            <a:avLst/>
          </a:prstGeom>
          <a:noFill/>
          <a:ln>
            <a:noFill/>
          </a:ln>
        </p:spPr>
      </p:pic>
      <p:pic>
        <p:nvPicPr>
          <p:cNvPr id="133" name="Google Shape;133;p20"/>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134" name="Google Shape;134;p20"/>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pic>
        <p:nvPicPr>
          <p:cNvPr id="135" name="Google Shape;135;p20" descr="A picture containing food, room, drawing&#10;&#10;Description automatically generated"/>
          <p:cNvPicPr preferRelativeResize="0"/>
          <p:nvPr/>
        </p:nvPicPr>
        <p:blipFill rotWithShape="1">
          <a:blip r:embed="rId6">
            <a:alphaModFix/>
          </a:blip>
          <a:srcRect/>
          <a:stretch/>
        </p:blipFill>
        <p:spPr>
          <a:xfrm>
            <a:off x="285928" y="152400"/>
            <a:ext cx="1038575" cy="1067450"/>
          </a:xfrm>
          <a:prstGeom prst="rect">
            <a:avLst/>
          </a:prstGeom>
          <a:noFill/>
          <a:ln>
            <a:noFill/>
          </a:ln>
        </p:spPr>
      </p:pic>
      <p:sp>
        <p:nvSpPr>
          <p:cNvPr id="136" name="Google Shape;13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10/30/2021</a:t>
            </a:r>
            <a:endParaRPr dirty="0"/>
          </a:p>
        </p:txBody>
      </p:sp>
      <p:sp>
        <p:nvSpPr>
          <p:cNvPr id="137" name="Google Shape;13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Computer Engineering Department</a:t>
            </a:r>
            <a:endParaRPr dirty="0"/>
          </a:p>
        </p:txBody>
      </p:sp>
      <p:sp>
        <p:nvSpPr>
          <p:cNvPr id="138" name="Google Shape;13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dirty="0"/>
          </a:p>
        </p:txBody>
      </p:sp>
      <p:sp>
        <p:nvSpPr>
          <p:cNvPr id="139" name="Google Shape;139;p20"/>
          <p:cNvSpPr txBox="1"/>
          <p:nvPr/>
        </p:nvSpPr>
        <p:spPr>
          <a:xfrm>
            <a:off x="1566333" y="686246"/>
            <a:ext cx="461032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52358"/>
                </a:solidFill>
                <a:latin typeface="Century Gothic"/>
                <a:ea typeface="Century Gothic"/>
                <a:cs typeface="Century Gothic"/>
                <a:sym typeface="Century Gothic"/>
              </a:rPr>
              <a:t>Proposed System / Idea</a:t>
            </a:r>
            <a:endParaRPr dirty="0"/>
          </a:p>
        </p:txBody>
      </p:sp>
      <p:sp>
        <p:nvSpPr>
          <p:cNvPr id="140" name="Google Shape;140;p20"/>
          <p:cNvSpPr txBox="1"/>
          <p:nvPr/>
        </p:nvSpPr>
        <p:spPr>
          <a:xfrm>
            <a:off x="1566333" y="1575319"/>
            <a:ext cx="8876184" cy="19389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Times New Roman"/>
                <a:ea typeface="Times New Roman"/>
                <a:cs typeface="Times New Roman"/>
                <a:sym typeface="Times New Roman"/>
              </a:rPr>
              <a:t>Newsletter Generator Web Application </a:t>
            </a:r>
            <a:r>
              <a:rPr lang="en-US" sz="2000" dirty="0">
                <a:latin typeface="Times New Roman"/>
                <a:ea typeface="Times New Roman"/>
                <a:cs typeface="Times New Roman"/>
                <a:sym typeface="Times New Roman"/>
              </a:rPr>
              <a:t>has 2 different Logins. One for the faculties and one for the Admin. The faculties have to sign up on the website. After signing in, the faculties will have to submit information according to the categories provided. They can fill in  the required details and submit the data. The admin can views these submissions and select whatever is required. Admin can also add information by themselves. After all additions and changes, the Admin can download the Newsletter.</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2"/>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146" name="Google Shape;146;p22" descr="A close up of a sign&#10;&#10;Description automatically generated"/>
          <p:cNvPicPr preferRelativeResize="0">
            <a:picLocks noGrp="1"/>
          </p:cNvPicPr>
          <p:nvPr>
            <p:ph type="body" idx="1"/>
          </p:nvPr>
        </p:nvPicPr>
        <p:blipFill rotWithShape="1">
          <a:blip r:embed="rId4">
            <a:alphaModFix/>
          </a:blip>
          <a:srcRect/>
          <a:stretch/>
        </p:blipFill>
        <p:spPr>
          <a:xfrm>
            <a:off x="10844462" y="332681"/>
            <a:ext cx="968545" cy="721920"/>
          </a:xfrm>
          <a:prstGeom prst="rect">
            <a:avLst/>
          </a:prstGeom>
          <a:noFill/>
          <a:ln>
            <a:noFill/>
          </a:ln>
        </p:spPr>
      </p:pic>
      <p:pic>
        <p:nvPicPr>
          <p:cNvPr id="147" name="Google Shape;147;p22"/>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148" name="Google Shape;148;p22"/>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pic>
        <p:nvPicPr>
          <p:cNvPr id="149" name="Google Shape;149;p22" descr="A picture containing food, room, drawing&#10;&#10;Description automatically generated"/>
          <p:cNvPicPr preferRelativeResize="0"/>
          <p:nvPr/>
        </p:nvPicPr>
        <p:blipFill rotWithShape="1">
          <a:blip r:embed="rId6">
            <a:alphaModFix/>
          </a:blip>
          <a:srcRect/>
          <a:stretch/>
        </p:blipFill>
        <p:spPr>
          <a:xfrm>
            <a:off x="285928" y="152400"/>
            <a:ext cx="1038575" cy="1067450"/>
          </a:xfrm>
          <a:prstGeom prst="rect">
            <a:avLst/>
          </a:prstGeom>
          <a:noFill/>
          <a:ln>
            <a:noFill/>
          </a:ln>
        </p:spPr>
      </p:pic>
      <p:sp>
        <p:nvSpPr>
          <p:cNvPr id="150" name="Google Shape;15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10/30/2021</a:t>
            </a:r>
            <a:endParaRPr dirty="0"/>
          </a:p>
        </p:txBody>
      </p:sp>
      <p:sp>
        <p:nvSpPr>
          <p:cNvPr id="151" name="Google Shape;15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Computer Engineering Department</a:t>
            </a:r>
            <a:endParaRPr dirty="0"/>
          </a:p>
        </p:txBody>
      </p:sp>
      <p:sp>
        <p:nvSpPr>
          <p:cNvPr id="152" name="Google Shape;15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dirty="0"/>
          </a:p>
        </p:txBody>
      </p:sp>
      <p:sp>
        <p:nvSpPr>
          <p:cNvPr id="153" name="Google Shape;153;p22"/>
          <p:cNvSpPr txBox="1"/>
          <p:nvPr/>
        </p:nvSpPr>
        <p:spPr>
          <a:xfrm>
            <a:off x="1566333" y="686246"/>
            <a:ext cx="605411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52358"/>
                </a:solidFill>
                <a:latin typeface="Century Gothic"/>
                <a:ea typeface="Century Gothic"/>
                <a:cs typeface="Century Gothic"/>
                <a:sym typeface="Century Gothic"/>
              </a:rPr>
              <a:t>Software and Hardware Requirement</a:t>
            </a:r>
            <a:endParaRPr dirty="0"/>
          </a:p>
        </p:txBody>
      </p:sp>
      <p:sp>
        <p:nvSpPr>
          <p:cNvPr id="154" name="Google Shape;154;p22"/>
          <p:cNvSpPr txBox="1"/>
          <p:nvPr/>
        </p:nvSpPr>
        <p:spPr>
          <a:xfrm>
            <a:off x="1562325" y="1363575"/>
            <a:ext cx="9702900" cy="45858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100" b="1" i="0" u="sng" strike="noStrike" cap="none" dirty="0">
                <a:solidFill>
                  <a:srgbClr val="000000"/>
                </a:solidFill>
                <a:latin typeface="Times New Roman"/>
                <a:ea typeface="Times New Roman"/>
                <a:cs typeface="Times New Roman"/>
                <a:sym typeface="Times New Roman"/>
              </a:rPr>
              <a:t>HARDWARE REQUIREMENTS:</a:t>
            </a:r>
            <a:r>
              <a:rPr lang="en-US" sz="2100" b="0" i="0" u="none" strike="noStrike" cap="none" dirty="0">
                <a:solidFill>
                  <a:srgbClr val="000000"/>
                </a:solidFill>
                <a:latin typeface="Times New Roman"/>
                <a:ea typeface="Times New Roman"/>
                <a:cs typeface="Times New Roman"/>
                <a:sym typeface="Times New Roman"/>
              </a:rPr>
              <a:t> </a:t>
            </a:r>
            <a:endParaRPr sz="2100" dirty="0"/>
          </a:p>
          <a:p>
            <a:pPr marL="0" marR="0" lvl="0" indent="0" algn="just" rtl="0">
              <a:lnSpc>
                <a:spcPct val="100000"/>
              </a:lnSpc>
              <a:spcBef>
                <a:spcPts val="0"/>
              </a:spcBef>
              <a:spcAft>
                <a:spcPts val="0"/>
              </a:spcAft>
              <a:buNone/>
            </a:pP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900" b="0" i="0" u="none" strike="noStrike" cap="none" dirty="0">
                <a:solidFill>
                  <a:srgbClr val="000000"/>
                </a:solidFill>
                <a:latin typeface="Times New Roman"/>
                <a:ea typeface="Times New Roman"/>
                <a:cs typeface="Times New Roman"/>
                <a:sym typeface="Times New Roman"/>
              </a:rPr>
              <a:t>HARDWARE REQUIREMENTS FOR PROJECT:</a:t>
            </a:r>
            <a:endParaRPr sz="19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900" b="0" i="0" u="none" strike="noStrike" cap="none" dirty="0">
                <a:solidFill>
                  <a:srgbClr val="000000"/>
                </a:solidFill>
                <a:latin typeface="Times New Roman"/>
                <a:ea typeface="Times New Roman"/>
                <a:cs typeface="Times New Roman"/>
                <a:sym typeface="Times New Roman"/>
              </a:rPr>
              <a:t>PROCESSOR : Intel Pentium dual core or above.</a:t>
            </a:r>
            <a:endParaRPr sz="19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900" b="0" i="0" u="none" strike="noStrike" cap="none" dirty="0">
                <a:solidFill>
                  <a:srgbClr val="000000"/>
                </a:solidFill>
                <a:latin typeface="Times New Roman"/>
                <a:ea typeface="Times New Roman"/>
                <a:cs typeface="Times New Roman"/>
                <a:sym typeface="Times New Roman"/>
              </a:rPr>
              <a:t>RAM : 1 GB</a:t>
            </a:r>
            <a:endParaRPr sz="19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900" b="0" i="0" u="none" strike="noStrike" cap="none" dirty="0">
                <a:solidFill>
                  <a:srgbClr val="000000"/>
                </a:solidFill>
                <a:latin typeface="Times New Roman"/>
                <a:ea typeface="Times New Roman"/>
                <a:cs typeface="Times New Roman"/>
                <a:sym typeface="Times New Roman"/>
              </a:rPr>
              <a:t>STORAGE : 50 MB (FOR WEB BROWSER)</a:t>
            </a:r>
            <a:endParaRPr sz="19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900" b="0" i="0" u="none" strike="noStrike" cap="none" dirty="0">
                <a:solidFill>
                  <a:srgbClr val="000000"/>
                </a:solidFill>
                <a:latin typeface="Times New Roman"/>
                <a:ea typeface="Times New Roman"/>
                <a:cs typeface="Times New Roman"/>
                <a:sym typeface="Times New Roman"/>
              </a:rPr>
              <a:t>Network Interface.</a:t>
            </a:r>
            <a:endParaRPr sz="19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2000" b="0" i="0" u="none" strike="noStrike" cap="none" dirty="0">
                <a:solidFill>
                  <a:srgbClr val="000000"/>
                </a:solidFill>
                <a:latin typeface="Arial"/>
                <a:ea typeface="Arial"/>
                <a:cs typeface="Arial"/>
                <a:sym typeface="Arial"/>
              </a:rPr>
            </a:br>
            <a:r>
              <a:rPr lang="en-US" sz="2100" b="1" i="0" u="sng" strike="noStrike" cap="none" dirty="0">
                <a:solidFill>
                  <a:srgbClr val="000000"/>
                </a:solidFill>
                <a:latin typeface="Times New Roman"/>
                <a:ea typeface="Times New Roman"/>
                <a:cs typeface="Times New Roman"/>
                <a:sym typeface="Times New Roman"/>
              </a:rPr>
              <a:t>SOFTWARE REQUIREMENTS:</a:t>
            </a:r>
            <a:r>
              <a:rPr lang="en-US" sz="2100" b="0" i="0" u="none" strike="noStrike" cap="none" dirty="0">
                <a:solidFill>
                  <a:srgbClr val="000000"/>
                </a:solidFill>
                <a:latin typeface="Times New Roman"/>
                <a:ea typeface="Times New Roman"/>
                <a:cs typeface="Times New Roman"/>
                <a:sym typeface="Times New Roman"/>
              </a:rPr>
              <a:t> </a:t>
            </a:r>
            <a:endParaRPr sz="2100" dirty="0"/>
          </a:p>
          <a:p>
            <a:pPr marL="0" marR="0" lvl="0" indent="0" algn="l" rtl="0">
              <a:lnSpc>
                <a:spcPct val="100000"/>
              </a:lnSpc>
              <a:spcBef>
                <a:spcPts val="0"/>
              </a:spcBef>
              <a:spcAft>
                <a:spcPts val="0"/>
              </a:spcAft>
              <a:buNone/>
            </a:pP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900" b="0" i="0" u="none" strike="noStrike" cap="none" dirty="0">
                <a:solidFill>
                  <a:srgbClr val="000000"/>
                </a:solidFill>
                <a:latin typeface="Times New Roman"/>
                <a:ea typeface="Times New Roman"/>
                <a:cs typeface="Times New Roman"/>
                <a:sym typeface="Times New Roman"/>
              </a:rPr>
              <a:t>SOFTWARE REQUIREMENTS FOR PROJECT:</a:t>
            </a:r>
            <a:endParaRPr sz="19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900" b="0" i="0" u="none" strike="noStrike" cap="none" dirty="0">
                <a:solidFill>
                  <a:srgbClr val="000000"/>
                </a:solidFill>
                <a:latin typeface="Times New Roman"/>
                <a:ea typeface="Times New Roman"/>
                <a:cs typeface="Times New Roman"/>
                <a:sym typeface="Times New Roman"/>
              </a:rPr>
              <a:t>OPERATING SYSTEM : Windows 7 or above, Ubuntu v12.04 or above.</a:t>
            </a:r>
            <a:endParaRPr sz="19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900" b="0" i="0" u="none" strike="noStrike" cap="none" dirty="0">
                <a:solidFill>
                  <a:srgbClr val="000000"/>
                </a:solidFill>
                <a:latin typeface="Times New Roman"/>
                <a:ea typeface="Times New Roman"/>
                <a:cs typeface="Times New Roman"/>
                <a:sym typeface="Times New Roman"/>
              </a:rPr>
              <a:t>FRONT END : HTML, CSS, JavaScript, Bootstrap, jQuery</a:t>
            </a:r>
            <a:endParaRPr sz="19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900" b="0" i="0" u="none" strike="noStrike" cap="none" dirty="0">
                <a:solidFill>
                  <a:srgbClr val="000000"/>
                </a:solidFill>
                <a:latin typeface="Times New Roman"/>
                <a:ea typeface="Times New Roman"/>
                <a:cs typeface="Times New Roman"/>
                <a:sym typeface="Times New Roman"/>
              </a:rPr>
              <a:t>SERVER SIDE SCRIPT : Django, Python</a:t>
            </a:r>
          </a:p>
          <a:p>
            <a:pPr marL="0" marR="0" lvl="0" indent="0" algn="l" rtl="0">
              <a:lnSpc>
                <a:spcPct val="100000"/>
              </a:lnSpc>
              <a:spcBef>
                <a:spcPts val="0"/>
              </a:spcBef>
              <a:spcAft>
                <a:spcPts val="0"/>
              </a:spcAft>
              <a:buNone/>
            </a:pPr>
            <a:r>
              <a:rPr lang="en-US" sz="1900" dirty="0">
                <a:latin typeface="Times New Roman"/>
                <a:ea typeface="Times New Roman"/>
                <a:cs typeface="Times New Roman"/>
                <a:sym typeface="Times New Roman"/>
              </a:rPr>
              <a:t>DATABASE: PostgreSQL</a:t>
            </a:r>
            <a:endParaRPr sz="1900" b="0" i="0" u="none" strike="noStrike" cap="none" dirty="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3"/>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160" name="Google Shape;160;p23" descr="A close up of a sign&#10;&#10;Description automatically generated"/>
          <p:cNvPicPr preferRelativeResize="0">
            <a:picLocks noGrp="1"/>
          </p:cNvPicPr>
          <p:nvPr>
            <p:ph type="body" idx="1"/>
          </p:nvPr>
        </p:nvPicPr>
        <p:blipFill rotWithShape="1">
          <a:blip r:embed="rId4">
            <a:alphaModFix/>
          </a:blip>
          <a:srcRect/>
          <a:stretch/>
        </p:blipFill>
        <p:spPr>
          <a:xfrm>
            <a:off x="10844462" y="332681"/>
            <a:ext cx="968545" cy="721920"/>
          </a:xfrm>
          <a:prstGeom prst="rect">
            <a:avLst/>
          </a:prstGeom>
          <a:noFill/>
          <a:ln>
            <a:noFill/>
          </a:ln>
        </p:spPr>
      </p:pic>
      <p:pic>
        <p:nvPicPr>
          <p:cNvPr id="161" name="Google Shape;161;p23"/>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162" name="Google Shape;162;p23"/>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pic>
        <p:nvPicPr>
          <p:cNvPr id="163" name="Google Shape;163;p23" descr="A picture containing food, room, drawing&#10;&#10;Description automatically generated"/>
          <p:cNvPicPr preferRelativeResize="0"/>
          <p:nvPr/>
        </p:nvPicPr>
        <p:blipFill rotWithShape="1">
          <a:blip r:embed="rId6">
            <a:alphaModFix/>
          </a:blip>
          <a:srcRect/>
          <a:stretch/>
        </p:blipFill>
        <p:spPr>
          <a:xfrm>
            <a:off x="285928" y="152400"/>
            <a:ext cx="1038575" cy="1067450"/>
          </a:xfrm>
          <a:prstGeom prst="rect">
            <a:avLst/>
          </a:prstGeom>
          <a:noFill/>
          <a:ln>
            <a:noFill/>
          </a:ln>
        </p:spPr>
      </p:pic>
      <p:sp>
        <p:nvSpPr>
          <p:cNvPr id="164" name="Google Shape;16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10/30/2021</a:t>
            </a:r>
            <a:endParaRPr dirty="0"/>
          </a:p>
        </p:txBody>
      </p:sp>
      <p:sp>
        <p:nvSpPr>
          <p:cNvPr id="165" name="Google Shape;165;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Computer Engineering Department</a:t>
            </a:r>
            <a:endParaRPr dirty="0"/>
          </a:p>
        </p:txBody>
      </p:sp>
      <p:sp>
        <p:nvSpPr>
          <p:cNvPr id="166" name="Google Shape;16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dirty="0"/>
          </a:p>
        </p:txBody>
      </p:sp>
      <p:sp>
        <p:nvSpPr>
          <p:cNvPr id="167" name="Google Shape;167;p23"/>
          <p:cNvSpPr txBox="1"/>
          <p:nvPr/>
        </p:nvSpPr>
        <p:spPr>
          <a:xfrm>
            <a:off x="1566333" y="686246"/>
            <a:ext cx="6054111"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52358"/>
                </a:solidFill>
                <a:latin typeface="Century Gothic"/>
                <a:sym typeface="Century Gothic"/>
              </a:rPr>
              <a:t>System Implementation:</a:t>
            </a:r>
            <a:endParaRPr sz="1400" b="1" i="0" u="none" strike="noStrike" cap="none" dirty="0">
              <a:solidFill>
                <a:srgbClr val="000000"/>
              </a:solidFill>
              <a:latin typeface="Arial"/>
              <a:ea typeface="Arial"/>
              <a:cs typeface="Arial"/>
              <a:sym typeface="Arial"/>
            </a:endParaRPr>
          </a:p>
        </p:txBody>
      </p:sp>
      <p:sp>
        <p:nvSpPr>
          <p:cNvPr id="17" name="Google Shape;199;p25">
            <a:extLst>
              <a:ext uri="{FF2B5EF4-FFF2-40B4-BE49-F238E27FC236}">
                <a16:creationId xmlns:a16="http://schemas.microsoft.com/office/drawing/2014/main" id="{B80E1C2F-9A5A-4EBF-85E8-DA712B98DE82}"/>
              </a:ext>
            </a:extLst>
          </p:cNvPr>
          <p:cNvSpPr txBox="1"/>
          <p:nvPr/>
        </p:nvSpPr>
        <p:spPr>
          <a:xfrm>
            <a:off x="3365452" y="1219850"/>
            <a:ext cx="5769600" cy="323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500" b="1" i="0" u="none" strike="noStrike" cap="none" dirty="0">
                <a:solidFill>
                  <a:srgbClr val="000000"/>
                </a:solidFill>
                <a:latin typeface="Arial"/>
                <a:ea typeface="Arial"/>
                <a:cs typeface="Arial"/>
                <a:sym typeface="Arial"/>
              </a:rPr>
              <a:t>Sign In Page</a:t>
            </a:r>
            <a:endParaRPr sz="1500" dirty="0"/>
          </a:p>
        </p:txBody>
      </p:sp>
      <p:pic>
        <p:nvPicPr>
          <p:cNvPr id="13" name="Picture 12">
            <a:extLst>
              <a:ext uri="{FF2B5EF4-FFF2-40B4-BE49-F238E27FC236}">
                <a16:creationId xmlns:a16="http://schemas.microsoft.com/office/drawing/2014/main" id="{CB07C5C0-BB64-4B22-B781-F703C4E82C8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8468" r="1053" b="4995"/>
          <a:stretch/>
        </p:blipFill>
        <p:spPr>
          <a:xfrm>
            <a:off x="2053402" y="1660743"/>
            <a:ext cx="8085196" cy="397740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4"/>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175" name="Google Shape;175;p24" descr="A close up of a sign&#10;&#10;Description automatically generated"/>
          <p:cNvPicPr preferRelativeResize="0">
            <a:picLocks noGrp="1"/>
          </p:cNvPicPr>
          <p:nvPr>
            <p:ph type="body" idx="1"/>
          </p:nvPr>
        </p:nvPicPr>
        <p:blipFill rotWithShape="1">
          <a:blip r:embed="rId4">
            <a:alphaModFix/>
          </a:blip>
          <a:srcRect/>
          <a:stretch/>
        </p:blipFill>
        <p:spPr>
          <a:xfrm>
            <a:off x="10844462" y="332681"/>
            <a:ext cx="968545" cy="721920"/>
          </a:xfrm>
          <a:prstGeom prst="rect">
            <a:avLst/>
          </a:prstGeom>
          <a:noFill/>
          <a:ln>
            <a:noFill/>
          </a:ln>
        </p:spPr>
      </p:pic>
      <p:pic>
        <p:nvPicPr>
          <p:cNvPr id="176" name="Google Shape;176;p24"/>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177" name="Google Shape;177;p24"/>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pic>
        <p:nvPicPr>
          <p:cNvPr id="178" name="Google Shape;178;p24" descr="A picture containing food, room, drawing&#10;&#10;Description automatically generated"/>
          <p:cNvPicPr preferRelativeResize="0"/>
          <p:nvPr/>
        </p:nvPicPr>
        <p:blipFill rotWithShape="1">
          <a:blip r:embed="rId6">
            <a:alphaModFix/>
          </a:blip>
          <a:srcRect/>
          <a:stretch/>
        </p:blipFill>
        <p:spPr>
          <a:xfrm>
            <a:off x="285928" y="152400"/>
            <a:ext cx="1038575" cy="1067450"/>
          </a:xfrm>
          <a:prstGeom prst="rect">
            <a:avLst/>
          </a:prstGeom>
          <a:noFill/>
          <a:ln>
            <a:noFill/>
          </a:ln>
        </p:spPr>
      </p:pic>
      <p:sp>
        <p:nvSpPr>
          <p:cNvPr id="179" name="Google Shape;17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10/30/2021</a:t>
            </a:r>
            <a:endParaRPr dirty="0"/>
          </a:p>
        </p:txBody>
      </p:sp>
      <p:sp>
        <p:nvSpPr>
          <p:cNvPr id="180" name="Google Shape;18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Computer Engineering Department</a:t>
            </a:r>
            <a:endParaRPr dirty="0"/>
          </a:p>
        </p:txBody>
      </p:sp>
      <p:sp>
        <p:nvSpPr>
          <p:cNvPr id="181" name="Google Shape;18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dirty="0"/>
          </a:p>
        </p:txBody>
      </p:sp>
      <p:sp>
        <p:nvSpPr>
          <p:cNvPr id="182" name="Google Shape;182;p24"/>
          <p:cNvSpPr txBox="1"/>
          <p:nvPr/>
        </p:nvSpPr>
        <p:spPr>
          <a:xfrm>
            <a:off x="1566333" y="686246"/>
            <a:ext cx="605411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52358"/>
                </a:solidFill>
                <a:latin typeface="Century Gothic"/>
                <a:ea typeface="Century Gothic"/>
                <a:cs typeface="Century Gothic"/>
                <a:sym typeface="Century Gothic"/>
              </a:rPr>
              <a:t>System Implementation</a:t>
            </a:r>
            <a:endParaRPr sz="1400" b="1" i="0" u="none" strike="noStrike" cap="none" dirty="0">
              <a:solidFill>
                <a:srgbClr val="000000"/>
              </a:solidFill>
              <a:latin typeface="Arial"/>
              <a:ea typeface="Arial"/>
              <a:cs typeface="Arial"/>
              <a:sym typeface="Arial"/>
            </a:endParaRPr>
          </a:p>
        </p:txBody>
      </p:sp>
      <p:sp>
        <p:nvSpPr>
          <p:cNvPr id="183" name="Google Shape;183;p24"/>
          <p:cNvSpPr txBox="1"/>
          <p:nvPr/>
        </p:nvSpPr>
        <p:spPr>
          <a:xfrm>
            <a:off x="4724400" y="1244175"/>
            <a:ext cx="27432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b="1" dirty="0"/>
              <a:t>Sign Up</a:t>
            </a:r>
            <a:r>
              <a:rPr lang="en-US" sz="1400" b="1" i="0" u="none" strike="noStrike" cap="none" dirty="0">
                <a:solidFill>
                  <a:srgbClr val="000000"/>
                </a:solidFill>
                <a:latin typeface="Arial"/>
                <a:ea typeface="Arial"/>
                <a:cs typeface="Arial"/>
                <a:sym typeface="Arial"/>
              </a:rPr>
              <a:t> Page</a:t>
            </a:r>
            <a:endParaRPr dirty="0"/>
          </a:p>
        </p:txBody>
      </p:sp>
      <p:pic>
        <p:nvPicPr>
          <p:cNvPr id="12" name="Picture 11">
            <a:extLst>
              <a:ext uri="{FF2B5EF4-FFF2-40B4-BE49-F238E27FC236}">
                <a16:creationId xmlns:a16="http://schemas.microsoft.com/office/drawing/2014/main" id="{E0AC7F00-FA12-49EC-8C06-3084C85CF4C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 t="8177" r="959" b="6182"/>
          <a:stretch/>
        </p:blipFill>
        <p:spPr>
          <a:xfrm>
            <a:off x="2019355" y="1648216"/>
            <a:ext cx="8153289" cy="396560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773</Words>
  <Application>Microsoft Office PowerPoint</Application>
  <PresentationFormat>Widescreen</PresentationFormat>
  <Paragraphs>155</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Times New Roman</vt:lpstr>
      <vt:lpstr>Calibri</vt:lpstr>
      <vt:lpstr>Bookman Old Style</vt:lpstr>
      <vt:lpstr>Century Gothic</vt:lpstr>
      <vt:lpstr>Arial</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Rajani</dc:creator>
  <cp:lastModifiedBy>COMP_TY_B_49_HIRAL_SHAH</cp:lastModifiedBy>
  <cp:revision>4</cp:revision>
  <dcterms:created xsi:type="dcterms:W3CDTF">2020-06-06T07:37:53Z</dcterms:created>
  <dcterms:modified xsi:type="dcterms:W3CDTF">2021-10-29T08:17:08Z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0x01010091E2BD86E4B1AC43890DB39BB5C2F578</vt:lpwstr>
  </property>
</Properties>
</file>