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8" r:id="rId4"/>
    <p:sldId id="259" r:id="rId5"/>
    <p:sldId id="268" r:id="rId6"/>
    <p:sldId id="267" r:id="rId7"/>
    <p:sldId id="260" r:id="rId8"/>
    <p:sldId id="263"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9BB535-4BDD-4A1B-A75A-87505857D26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07676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7063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31858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838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129947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9BB535-4BDD-4A1B-A75A-87505857D260}"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64516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9BB535-4BDD-4A1B-A75A-87505857D260}"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328960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BB535-4BDD-4A1B-A75A-87505857D26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70202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BB535-4BDD-4A1B-A75A-87505857D26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34171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BB535-4BDD-4A1B-A75A-87505857D26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160924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BB535-4BDD-4A1B-A75A-87505857D260}"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424622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170118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9BB535-4BDD-4A1B-A75A-87505857D260}"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184242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9BB535-4BDD-4A1B-A75A-87505857D260}"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396316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B535-4BDD-4A1B-A75A-87505857D260}"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44050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298334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9BB535-4BDD-4A1B-A75A-87505857D260}"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8B0FE-9E36-471C-8C7E-B7D898DC4F1C}" type="slidenum">
              <a:rPr lang="en-US" smtClean="0"/>
              <a:t>‹#›</a:t>
            </a:fld>
            <a:endParaRPr lang="en-US"/>
          </a:p>
        </p:txBody>
      </p:sp>
    </p:spTree>
    <p:extLst>
      <p:ext uri="{BB962C8B-B14F-4D97-AF65-F5344CB8AC3E}">
        <p14:creationId xmlns:p14="http://schemas.microsoft.com/office/powerpoint/2010/main" val="360759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39BB535-4BDD-4A1B-A75A-87505857D260}" type="datetimeFigureOut">
              <a:rPr lang="en-US" smtClean="0"/>
              <a:t>5/8/2023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88B0FE-9E36-471C-8C7E-B7D898DC4F1C}" type="slidenum">
              <a:rPr lang="en-US" smtClean="0"/>
              <a:t>‹#›</a:t>
            </a:fld>
            <a:endParaRPr lang="en-US"/>
          </a:p>
        </p:txBody>
      </p:sp>
    </p:spTree>
    <p:extLst>
      <p:ext uri="{BB962C8B-B14F-4D97-AF65-F5344CB8AC3E}">
        <p14:creationId xmlns:p14="http://schemas.microsoft.com/office/powerpoint/2010/main" val="268266236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90925-C8C9-3D7E-5953-A80AF406090F}"/>
              </a:ext>
            </a:extLst>
          </p:cNvPr>
          <p:cNvSpPr>
            <a:spLocks noGrp="1"/>
          </p:cNvSpPr>
          <p:nvPr>
            <p:ph type="ctrTitle"/>
          </p:nvPr>
        </p:nvSpPr>
        <p:spPr>
          <a:xfrm>
            <a:off x="546683" y="1200135"/>
            <a:ext cx="10930854" cy="1823776"/>
          </a:xfrm>
        </p:spPr>
        <p:txBody>
          <a:bodyPr>
            <a:normAutofit fontScale="90000"/>
          </a:bodyPr>
          <a:lstStyle/>
          <a:p>
            <a:r>
              <a:rPr lang="en-US" dirty="0"/>
              <a:t>FACE MASK DETECTION using CNN</a:t>
            </a:r>
            <a:br>
              <a:rPr lang="en-US" dirty="0"/>
            </a:br>
            <a:endParaRPr lang="en-US" dirty="0"/>
          </a:p>
        </p:txBody>
      </p:sp>
      <p:sp>
        <p:nvSpPr>
          <p:cNvPr id="3" name="Subtitle 2">
            <a:extLst>
              <a:ext uri="{FF2B5EF4-FFF2-40B4-BE49-F238E27FC236}">
                <a16:creationId xmlns:a16="http://schemas.microsoft.com/office/drawing/2014/main" xmlns="" id="{537A5FC0-D366-C739-8AE7-92ABA4C0D9F9}"/>
              </a:ext>
            </a:extLst>
          </p:cNvPr>
          <p:cNvSpPr>
            <a:spLocks noGrp="1"/>
          </p:cNvSpPr>
          <p:nvPr>
            <p:ph type="subTitle" idx="1"/>
          </p:nvPr>
        </p:nvSpPr>
        <p:spPr>
          <a:xfrm>
            <a:off x="722813" y="4124019"/>
            <a:ext cx="9001462" cy="2032436"/>
          </a:xfrm>
        </p:spPr>
        <p:txBody>
          <a:bodyPr>
            <a:normAutofit fontScale="25000" lnSpcReduction="20000"/>
          </a:bodyPr>
          <a:lstStyle/>
          <a:p>
            <a:pPr algn="l"/>
            <a:r>
              <a:rPr lang="en-US" sz="9600" dirty="0"/>
              <a:t>TEAM MEMBERS :</a:t>
            </a:r>
          </a:p>
          <a:p>
            <a:pPr algn="l"/>
            <a:r>
              <a:rPr lang="en-US" sz="9600" dirty="0"/>
              <a:t>1) SARVESH GUDA – 19102A0007 </a:t>
            </a:r>
          </a:p>
          <a:p>
            <a:pPr algn="l"/>
            <a:r>
              <a:rPr lang="en-US" sz="9600" dirty="0"/>
              <a:t>2) JAPLEEN SINGH – 19102A0002</a:t>
            </a:r>
          </a:p>
          <a:p>
            <a:pPr algn="l"/>
            <a:r>
              <a:rPr lang="en-US" sz="9600" dirty="0"/>
              <a:t>3) HARSH PANDITA – 19102A0040                      </a:t>
            </a:r>
          </a:p>
          <a:p>
            <a:pPr algn="l"/>
            <a:r>
              <a:rPr lang="en-US" sz="4400" dirty="0"/>
              <a:t> </a:t>
            </a:r>
          </a:p>
          <a:p>
            <a:pPr algn="l"/>
            <a:endParaRPr lang="en-US" dirty="0"/>
          </a:p>
        </p:txBody>
      </p:sp>
      <p:pic>
        <p:nvPicPr>
          <p:cNvPr id="1026" name="Picture 2" descr="Verve 2020 | College Fest | Mumbai | Onspon">
            <a:extLst>
              <a:ext uri="{FF2B5EF4-FFF2-40B4-BE49-F238E27FC236}">
                <a16:creationId xmlns:a16="http://schemas.microsoft.com/office/drawing/2014/main" xmlns="" id="{BA023BD7-F278-1C19-F6DE-63E84B304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389" y="246690"/>
            <a:ext cx="1990937" cy="7432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2DFF02BB-8F0C-0044-6D33-EAFC25A1D61A}"/>
              </a:ext>
            </a:extLst>
          </p:cNvPr>
          <p:cNvSpPr txBox="1"/>
          <p:nvPr/>
        </p:nvSpPr>
        <p:spPr>
          <a:xfrm>
            <a:off x="722813" y="3285913"/>
            <a:ext cx="5553512" cy="461665"/>
          </a:xfrm>
          <a:prstGeom prst="rect">
            <a:avLst/>
          </a:prstGeom>
          <a:noFill/>
        </p:spPr>
        <p:txBody>
          <a:bodyPr wrap="square" rtlCol="0">
            <a:spAutoFit/>
          </a:bodyPr>
          <a:lstStyle/>
          <a:p>
            <a:r>
              <a:rPr lang="en-US" sz="2400" dirty="0"/>
              <a:t>MENTOR : PROF. SNEHAL ANDHARE</a:t>
            </a:r>
          </a:p>
        </p:txBody>
      </p:sp>
    </p:spTree>
    <p:extLst>
      <p:ext uri="{BB962C8B-B14F-4D97-AF65-F5344CB8AC3E}">
        <p14:creationId xmlns:p14="http://schemas.microsoft.com/office/powerpoint/2010/main" val="166592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1725C-ABFA-9006-F9F9-85205B8E20BC}"/>
              </a:ext>
            </a:extLst>
          </p:cNvPr>
          <p:cNvSpPr>
            <a:spLocks noGrp="1"/>
          </p:cNvSpPr>
          <p:nvPr>
            <p:ph type="title"/>
          </p:nvPr>
        </p:nvSpPr>
        <p:spPr/>
        <p:txBody>
          <a:bodyPr/>
          <a:lstStyle/>
          <a:p>
            <a:r>
              <a:rPr lang="en-US" dirty="0"/>
              <a:t>Observations and </a:t>
            </a:r>
            <a:r>
              <a:rPr lang="en-US" dirty="0" err="1"/>
              <a:t>discussionS</a:t>
            </a:r>
            <a:endParaRPr lang="en-US" dirty="0"/>
          </a:p>
        </p:txBody>
      </p:sp>
      <p:sp>
        <p:nvSpPr>
          <p:cNvPr id="3" name="Content Placeholder 2">
            <a:extLst>
              <a:ext uri="{FF2B5EF4-FFF2-40B4-BE49-F238E27FC236}">
                <a16:creationId xmlns:a16="http://schemas.microsoft.com/office/drawing/2014/main" xmlns="" id="{E771411D-6523-0098-42C4-5F9B27208515}"/>
              </a:ext>
            </a:extLst>
          </p:cNvPr>
          <p:cNvSpPr>
            <a:spLocks noGrp="1"/>
          </p:cNvSpPr>
          <p:nvPr>
            <p:ph idx="1"/>
          </p:nvPr>
        </p:nvSpPr>
        <p:spPr>
          <a:xfrm>
            <a:off x="919119" y="2280622"/>
            <a:ext cx="10353762" cy="3566505"/>
          </a:xfrm>
        </p:spPr>
        <p:txBody>
          <a:bodyPr>
            <a:normAutofit/>
          </a:bodyPr>
          <a:lstStyle/>
          <a:p>
            <a:r>
              <a:rPr lang="en-US" sz="2400" dirty="0"/>
              <a:t>As technology advances, new trends emerge, such as the revolutionary face mask detector, which may contribute to public healthcare. The model is trained on a real world dataset. To determine whether or not persons were wearing face masks, we utilized </a:t>
            </a:r>
            <a:r>
              <a:rPr lang="en-US" sz="2400" dirty="0" err="1"/>
              <a:t>OpenCV</a:t>
            </a:r>
            <a:r>
              <a:rPr lang="en-US" sz="2400" dirty="0" smtClean="0"/>
              <a:t>, </a:t>
            </a:r>
            <a:r>
              <a:rPr lang="en-US" sz="2400" dirty="0" err="1"/>
              <a:t>Keras</a:t>
            </a:r>
            <a:r>
              <a:rPr lang="en-US" sz="2400" dirty="0"/>
              <a:t> and CNN</a:t>
            </a:r>
            <a:r>
              <a:rPr lang="en-US" sz="2400" dirty="0" smtClean="0"/>
              <a:t>. </a:t>
            </a:r>
            <a:endParaRPr lang="en-US" sz="2400" dirty="0"/>
          </a:p>
        </p:txBody>
      </p:sp>
    </p:spTree>
    <p:extLst>
      <p:ext uri="{BB962C8B-B14F-4D97-AF65-F5344CB8AC3E}">
        <p14:creationId xmlns:p14="http://schemas.microsoft.com/office/powerpoint/2010/main" val="289404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655F3-BE29-AE5A-1A39-E9903BDAB18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xmlns="" id="{4955FD5E-2DD8-D4EF-956B-D5CFF9A0E0C6}"/>
              </a:ext>
            </a:extLst>
          </p:cNvPr>
          <p:cNvSpPr>
            <a:spLocks noGrp="1"/>
          </p:cNvSpPr>
          <p:nvPr>
            <p:ph idx="1"/>
          </p:nvPr>
        </p:nvSpPr>
        <p:spPr/>
        <p:txBody>
          <a:bodyPr>
            <a:normAutofit/>
          </a:bodyPr>
          <a:lstStyle/>
          <a:p>
            <a:pPr marL="457200" indent="-457200">
              <a:buAutoNum type="arabicParenR"/>
            </a:pPr>
            <a:r>
              <a:rPr lang="en-US" sz="2400" dirty="0" smtClean="0"/>
              <a:t>Integrate </a:t>
            </a:r>
            <a:r>
              <a:rPr lang="en-US" sz="2400" dirty="0"/>
              <a:t>the person identification model and face mask detection </a:t>
            </a:r>
            <a:r>
              <a:rPr lang="en-US" sz="2400" dirty="0" smtClean="0"/>
              <a:t> model into </a:t>
            </a:r>
            <a:r>
              <a:rPr lang="en-US" sz="2400" dirty="0"/>
              <a:t>a single detection algorithm</a:t>
            </a:r>
            <a:r>
              <a:rPr lang="en-US" sz="2400" dirty="0" smtClean="0"/>
              <a:t>.</a:t>
            </a:r>
          </a:p>
          <a:p>
            <a:pPr marL="457200" indent="-457200">
              <a:buAutoNum type="arabicParenR"/>
            </a:pPr>
            <a:r>
              <a:rPr lang="en-US" sz="2400" dirty="0">
                <a:effectLst/>
              </a:rPr>
              <a:t>I</a:t>
            </a:r>
            <a:r>
              <a:rPr lang="en-US" sz="2400" dirty="0" smtClean="0">
                <a:effectLst/>
              </a:rPr>
              <a:t>ntegrating </a:t>
            </a:r>
            <a:r>
              <a:rPr lang="en-US" sz="2400" dirty="0">
                <a:effectLst/>
              </a:rPr>
              <a:t>them with automated thermal detection systems.</a:t>
            </a:r>
            <a:endParaRPr lang="en-US" sz="2400" dirty="0" smtClean="0"/>
          </a:p>
          <a:p>
            <a:pPr marL="457200" indent="-457200">
              <a:buAutoNum type="arabicParenR"/>
            </a:pPr>
            <a:r>
              <a:rPr lang="en-US" sz="2400" dirty="0" smtClean="0"/>
              <a:t>Integrate it with </a:t>
            </a:r>
            <a:r>
              <a:rPr lang="en-US" sz="2400" smtClean="0"/>
              <a:t>Social Distancing systems.</a:t>
            </a:r>
            <a:endParaRPr lang="en-US" sz="2400" dirty="0"/>
          </a:p>
        </p:txBody>
      </p:sp>
    </p:spTree>
    <p:extLst>
      <p:ext uri="{BB962C8B-B14F-4D97-AF65-F5344CB8AC3E}">
        <p14:creationId xmlns:p14="http://schemas.microsoft.com/office/powerpoint/2010/main" val="20042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64BA4-A0F2-CFC7-D3B1-8D50C15446D8}"/>
              </a:ext>
            </a:extLst>
          </p:cNvPr>
          <p:cNvSpPr>
            <a:spLocks noGrp="1"/>
          </p:cNvSpPr>
          <p:nvPr>
            <p:ph type="title"/>
          </p:nvPr>
        </p:nvSpPr>
        <p:spPr>
          <a:xfrm>
            <a:off x="919119" y="223707"/>
            <a:ext cx="10353761" cy="1326321"/>
          </a:xfrm>
        </p:spPr>
        <p:txBody>
          <a:bodyPr/>
          <a:lstStyle/>
          <a:p>
            <a:r>
              <a:rPr lang="en-US" dirty="0"/>
              <a:t>INTRODUCTION/BACKGROUND </a:t>
            </a:r>
          </a:p>
        </p:txBody>
      </p:sp>
      <p:sp>
        <p:nvSpPr>
          <p:cNvPr id="3" name="Content Placeholder 2">
            <a:extLst>
              <a:ext uri="{FF2B5EF4-FFF2-40B4-BE49-F238E27FC236}">
                <a16:creationId xmlns:a16="http://schemas.microsoft.com/office/drawing/2014/main" xmlns="" id="{284E4D2F-DE29-8C11-478B-69899B680873}"/>
              </a:ext>
            </a:extLst>
          </p:cNvPr>
          <p:cNvSpPr>
            <a:spLocks noGrp="1"/>
          </p:cNvSpPr>
          <p:nvPr>
            <p:ph idx="1"/>
          </p:nvPr>
        </p:nvSpPr>
        <p:spPr>
          <a:xfrm>
            <a:off x="913795" y="1795243"/>
            <a:ext cx="10353762" cy="4496499"/>
          </a:xfrm>
        </p:spPr>
        <p:txBody>
          <a:bodyPr>
            <a:normAutofit/>
          </a:bodyPr>
          <a:lstStyle/>
          <a:p>
            <a:r>
              <a:rPr lang="en-US" dirty="0"/>
              <a:t>In 2020, due to the rapid spreading of covid-19, the World Health Organization has declared covid-19 as a global pandemic. Due to this contagious deadly virus, many people have lost their lives and there is also a massive damage in global economy and even unemployment has increased. In order to prevent or keep this situation in control, wearing a face mask has become very important. Many studies have proved that wearing a face mask helps to prevent the transmission of covid-19</a:t>
            </a:r>
          </a:p>
          <a:p>
            <a:r>
              <a:rPr lang="en-US" dirty="0"/>
              <a:t>The proposed model can be integrated with surveillance cameras to impede the COVID-19 transmission by allowing the detection of people who are wearing masks not wearing face masks. The model is integration between deep learning and classical machine learning techniques with </a:t>
            </a:r>
            <a:r>
              <a:rPr lang="en-US" dirty="0" err="1" smtClean="0"/>
              <a:t>OpenCV</a:t>
            </a:r>
            <a:r>
              <a:rPr lang="en-US" dirty="0" smtClean="0"/>
              <a:t> and </a:t>
            </a:r>
            <a:r>
              <a:rPr lang="en-US" dirty="0" err="1"/>
              <a:t>K</a:t>
            </a:r>
            <a:r>
              <a:rPr lang="en-US" dirty="0" err="1" smtClean="0"/>
              <a:t>eras</a:t>
            </a:r>
            <a:r>
              <a:rPr lang="en-US" dirty="0"/>
              <a:t>. </a:t>
            </a:r>
          </a:p>
        </p:txBody>
      </p:sp>
    </p:spTree>
    <p:extLst>
      <p:ext uri="{BB962C8B-B14F-4D97-AF65-F5344CB8AC3E}">
        <p14:creationId xmlns:p14="http://schemas.microsoft.com/office/powerpoint/2010/main" val="313187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B3A6D-E4F2-FFAB-21CF-5AC8208534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D3733821-508D-3AA8-14ED-D9574B1E3F6F}"/>
              </a:ext>
            </a:extLst>
          </p:cNvPr>
          <p:cNvSpPr>
            <a:spLocks noGrp="1"/>
          </p:cNvSpPr>
          <p:nvPr>
            <p:ph idx="1"/>
          </p:nvPr>
        </p:nvSpPr>
        <p:spPr>
          <a:xfrm>
            <a:off x="1017312" y="2039082"/>
            <a:ext cx="10353762" cy="3695136"/>
          </a:xfrm>
        </p:spPr>
        <p:txBody>
          <a:bodyPr>
            <a:normAutofit/>
          </a:bodyPr>
          <a:lstStyle/>
          <a:p>
            <a:r>
              <a:rPr lang="en-US" sz="2800" dirty="0"/>
              <a:t>The main objective of the face detection model is to detect the face of individuals and conclude whether they are wearing masks or not at that particular moment when they are captured in the image. </a:t>
            </a:r>
          </a:p>
        </p:txBody>
      </p:sp>
    </p:spTree>
    <p:extLst>
      <p:ext uri="{BB962C8B-B14F-4D97-AF65-F5344CB8AC3E}">
        <p14:creationId xmlns:p14="http://schemas.microsoft.com/office/powerpoint/2010/main" val="22016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20A7E-4BFA-0DFC-F825-1B541C06C1D8}"/>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xmlns="" id="{36BD3598-06DD-B4AB-E440-3E34495C7244}"/>
              </a:ext>
            </a:extLst>
          </p:cNvPr>
          <p:cNvSpPr>
            <a:spLocks noGrp="1"/>
          </p:cNvSpPr>
          <p:nvPr>
            <p:ph idx="1"/>
          </p:nvPr>
        </p:nvSpPr>
        <p:spPr/>
        <p:txBody>
          <a:bodyPr>
            <a:normAutofit/>
          </a:bodyPr>
          <a:lstStyle/>
          <a:p>
            <a:r>
              <a:rPr lang="en-US" sz="2400" dirty="0"/>
              <a:t>The main purpose of this system is to collect with mask and without mask datasets from online resources in order to create a face mask identification model using CNN deep learning classifier. Face mask recognition from </a:t>
            </a:r>
            <a:r>
              <a:rPr lang="en-US" sz="2400" dirty="0" smtClean="0"/>
              <a:t>a live web cam is </a:t>
            </a:r>
            <a:r>
              <a:rPr lang="en-US" sz="2400" dirty="0"/>
              <a:t>possible with this face mask </a:t>
            </a:r>
            <a:r>
              <a:rPr lang="en-US" sz="2400" dirty="0" smtClean="0"/>
              <a:t>detector.</a:t>
            </a:r>
            <a:endParaRPr lang="en-US" sz="2400" dirty="0"/>
          </a:p>
        </p:txBody>
      </p:sp>
    </p:spTree>
    <p:extLst>
      <p:ext uri="{BB962C8B-B14F-4D97-AF65-F5344CB8AC3E}">
        <p14:creationId xmlns:p14="http://schemas.microsoft.com/office/powerpoint/2010/main" val="20763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E6923-24BF-FAC0-C7D3-72BFEB9C65B3}"/>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60A579CB-76D3-EFC9-D2E4-A147FEF8CD88}"/>
              </a:ext>
            </a:extLst>
          </p:cNvPr>
          <p:cNvSpPr>
            <a:spLocks noGrp="1"/>
          </p:cNvSpPr>
          <p:nvPr>
            <p:ph idx="1"/>
          </p:nvPr>
        </p:nvSpPr>
        <p:spPr/>
        <p:txBody>
          <a:bodyPr>
            <a:normAutofit/>
          </a:bodyPr>
          <a:lstStyle/>
          <a:p>
            <a:r>
              <a:rPr lang="en-US" dirty="0"/>
              <a:t>1. This system is capable to train the dataset of both persons wearing masks and without wearing masks. </a:t>
            </a:r>
            <a:endParaRPr lang="en-US" dirty="0" smtClean="0"/>
          </a:p>
          <a:p>
            <a:r>
              <a:rPr lang="en-US" dirty="0" smtClean="0"/>
              <a:t>2</a:t>
            </a:r>
            <a:r>
              <a:rPr lang="en-US" dirty="0"/>
              <a:t>. After training the model the system can predict whether the person is wearing the mask or not. </a:t>
            </a:r>
            <a:endParaRPr lang="en-US" dirty="0" smtClean="0"/>
          </a:p>
          <a:p>
            <a:r>
              <a:rPr lang="en-US" dirty="0" smtClean="0"/>
              <a:t>3</a:t>
            </a:r>
            <a:r>
              <a:rPr lang="en-US" dirty="0"/>
              <a:t>. It also can access the webcam and predict the result. </a:t>
            </a:r>
            <a:endParaRPr lang="en-US" dirty="0" smtClean="0">
              <a:effectLst/>
            </a:endParaRPr>
          </a:p>
          <a:p>
            <a:pPr marL="0" indent="0">
              <a:buNone/>
            </a:pPr>
            <a:r>
              <a:rPr lang="en-US" dirty="0" smtClean="0"/>
              <a:t> </a:t>
            </a:r>
            <a:endParaRPr lang="en-US" dirty="0"/>
          </a:p>
        </p:txBody>
      </p:sp>
    </p:spTree>
    <p:extLst>
      <p:ext uri="{BB962C8B-B14F-4D97-AF65-F5344CB8AC3E}">
        <p14:creationId xmlns:p14="http://schemas.microsoft.com/office/powerpoint/2010/main" val="2016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5F9DA-689D-FF2F-326B-B6858FECC600}"/>
              </a:ext>
            </a:extLst>
          </p:cNvPr>
          <p:cNvSpPr>
            <a:spLocks noGrp="1"/>
          </p:cNvSpPr>
          <p:nvPr>
            <p:ph type="title"/>
          </p:nvPr>
        </p:nvSpPr>
        <p:spPr>
          <a:xfrm>
            <a:off x="900943" y="72706"/>
            <a:ext cx="10353761" cy="1135310"/>
          </a:xfrm>
        </p:spPr>
        <p:txBody>
          <a:bodyPr/>
          <a:lstStyle/>
          <a:p>
            <a:r>
              <a:rPr lang="en-US" dirty="0"/>
              <a:t>FLOW CHART OF FACE MASK DETECTOR</a:t>
            </a:r>
          </a:p>
        </p:txBody>
      </p:sp>
      <p:pic>
        <p:nvPicPr>
          <p:cNvPr id="4" name="Content Placeholder 3">
            <a:extLst>
              <a:ext uri="{FF2B5EF4-FFF2-40B4-BE49-F238E27FC236}">
                <a16:creationId xmlns:a16="http://schemas.microsoft.com/office/drawing/2014/main" xmlns="" id="{D9BC3FA4-2B01-C171-6422-7E1032476931}"/>
              </a:ext>
            </a:extLst>
          </p:cNvPr>
          <p:cNvPicPr>
            <a:picLocks noGrp="1" noChangeAspect="1"/>
          </p:cNvPicPr>
          <p:nvPr>
            <p:ph idx="1"/>
          </p:nvPr>
        </p:nvPicPr>
        <p:blipFill>
          <a:blip r:embed="rId2"/>
          <a:stretch>
            <a:fillRect/>
          </a:stretch>
        </p:blipFill>
        <p:spPr>
          <a:xfrm>
            <a:off x="1963024" y="1208016"/>
            <a:ext cx="7910818" cy="5327008"/>
          </a:xfrm>
          <a:prstGeom prst="rect">
            <a:avLst/>
          </a:prstGeom>
        </p:spPr>
      </p:pic>
    </p:spTree>
    <p:extLst>
      <p:ext uri="{BB962C8B-B14F-4D97-AF65-F5344CB8AC3E}">
        <p14:creationId xmlns:p14="http://schemas.microsoft.com/office/powerpoint/2010/main" val="290288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E5CFF-8570-EA94-20D1-2A4B59841134}"/>
              </a:ext>
            </a:extLst>
          </p:cNvPr>
          <p:cNvSpPr>
            <a:spLocks noGrp="1"/>
          </p:cNvSpPr>
          <p:nvPr>
            <p:ph type="title"/>
          </p:nvPr>
        </p:nvSpPr>
        <p:spPr>
          <a:xfrm>
            <a:off x="917721" y="313192"/>
            <a:ext cx="10353761" cy="755008"/>
          </a:xfrm>
        </p:spPr>
        <p:txBody>
          <a:bodyPr/>
          <a:lstStyle/>
          <a:p>
            <a:r>
              <a:rPr lang="en-US" dirty="0" err="1"/>
              <a:t>METHODology</a:t>
            </a:r>
            <a:endParaRPr lang="en-US" dirty="0"/>
          </a:p>
        </p:txBody>
      </p:sp>
      <p:pic>
        <p:nvPicPr>
          <p:cNvPr id="5" name="Content Placeholder 4">
            <a:extLst>
              <a:ext uri="{FF2B5EF4-FFF2-40B4-BE49-F238E27FC236}">
                <a16:creationId xmlns:a16="http://schemas.microsoft.com/office/drawing/2014/main" xmlns="" id="{14AB235D-8454-C065-492D-9E220A6ABE98}"/>
              </a:ext>
            </a:extLst>
          </p:cNvPr>
          <p:cNvPicPr>
            <a:picLocks noGrp="1" noChangeAspect="1"/>
          </p:cNvPicPr>
          <p:nvPr>
            <p:ph idx="1"/>
          </p:nvPr>
        </p:nvPicPr>
        <p:blipFill>
          <a:blip r:embed="rId2"/>
          <a:stretch>
            <a:fillRect/>
          </a:stretch>
        </p:blipFill>
        <p:spPr>
          <a:xfrm>
            <a:off x="8338657" y="1068200"/>
            <a:ext cx="3640822" cy="5375944"/>
          </a:xfrm>
        </p:spPr>
      </p:pic>
      <p:sp>
        <p:nvSpPr>
          <p:cNvPr id="7" name="TextBox 6">
            <a:extLst>
              <a:ext uri="{FF2B5EF4-FFF2-40B4-BE49-F238E27FC236}">
                <a16:creationId xmlns:a16="http://schemas.microsoft.com/office/drawing/2014/main" xmlns="" id="{904CB105-2ABA-EDAD-0011-1BDA5B27B739}"/>
              </a:ext>
            </a:extLst>
          </p:cNvPr>
          <p:cNvSpPr txBox="1"/>
          <p:nvPr/>
        </p:nvSpPr>
        <p:spPr>
          <a:xfrm>
            <a:off x="5637402" y="2973897"/>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xmlns="" id="{F3F0F629-4C07-3086-D675-1855A738E88A}"/>
              </a:ext>
            </a:extLst>
          </p:cNvPr>
          <p:cNvSpPr txBox="1"/>
          <p:nvPr/>
        </p:nvSpPr>
        <p:spPr>
          <a:xfrm>
            <a:off x="419448" y="1068200"/>
            <a:ext cx="7373923" cy="5693866"/>
          </a:xfrm>
          <a:prstGeom prst="rect">
            <a:avLst/>
          </a:prstGeom>
          <a:noFill/>
        </p:spPr>
        <p:txBody>
          <a:bodyPr wrap="square" rtlCol="0">
            <a:spAutoFit/>
          </a:bodyPr>
          <a:lstStyle/>
          <a:p>
            <a:r>
              <a:rPr lang="en-US" sz="2400" dirty="0"/>
              <a:t>Data Visualization:  </a:t>
            </a:r>
            <a:r>
              <a:rPr lang="en-US" sz="1600" dirty="0"/>
              <a:t>In the first step, let us visualize the total number of images in our dataset in both categories. We can see that there are </a:t>
            </a:r>
            <a:r>
              <a:rPr lang="en-US" sz="1600" dirty="0" smtClean="0"/>
              <a:t>10,815</a:t>
            </a:r>
            <a:r>
              <a:rPr lang="en-US" sz="1600" dirty="0" smtClean="0"/>
              <a:t> </a:t>
            </a:r>
            <a:r>
              <a:rPr lang="en-US" sz="1600" dirty="0"/>
              <a:t>images in the ‘with mask’ folder and </a:t>
            </a:r>
            <a:r>
              <a:rPr lang="en-US" sz="1600" dirty="0" smtClean="0"/>
              <a:t>10,383 </a:t>
            </a:r>
            <a:r>
              <a:rPr lang="en-US" sz="1600" dirty="0"/>
              <a:t>images in the ‘without mask’ folder. </a:t>
            </a:r>
          </a:p>
          <a:p>
            <a:endParaRPr lang="en-US" dirty="0"/>
          </a:p>
          <a:p>
            <a:r>
              <a:rPr lang="en-US" sz="2400" dirty="0"/>
              <a:t>Data Augmentation:  </a:t>
            </a:r>
            <a:r>
              <a:rPr lang="en-US" sz="1600" dirty="0"/>
              <a:t>In the next step, we augment our dataset to include more number of images for our training. In this step of data augmentation, we rotate and flip each of the images in our dataset. </a:t>
            </a:r>
          </a:p>
          <a:p>
            <a:endParaRPr lang="en-US" dirty="0"/>
          </a:p>
          <a:p>
            <a:r>
              <a:rPr lang="en-US" sz="2400" dirty="0"/>
              <a:t>Splitting of Data:  </a:t>
            </a:r>
            <a:r>
              <a:rPr lang="en-US" sz="1600" dirty="0"/>
              <a:t>In this step, we split our data into the training set which will contain the images on which the CNN model will be trained and the test set with the images on which our model will be tested and valid dataset. </a:t>
            </a:r>
          </a:p>
          <a:p>
            <a:r>
              <a:rPr lang="en-US" sz="1600" dirty="0"/>
              <a:t>Training data :  WITH MASK images </a:t>
            </a:r>
            <a:r>
              <a:rPr lang="en-US" sz="1600" dirty="0" smtClean="0"/>
              <a:t>– </a:t>
            </a:r>
            <a:r>
              <a:rPr lang="en-US" sz="1600" dirty="0" smtClean="0"/>
              <a:t>10,815</a:t>
            </a:r>
            <a:endParaRPr lang="en-US" sz="1600" dirty="0"/>
          </a:p>
          <a:p>
            <a:r>
              <a:rPr lang="en-US" sz="1600" dirty="0"/>
              <a:t>                            WITHOUT MASK images- </a:t>
            </a:r>
            <a:r>
              <a:rPr lang="en-US" sz="1600" dirty="0" smtClean="0"/>
              <a:t>10,383</a:t>
            </a:r>
            <a:endParaRPr lang="en-US" sz="1600" dirty="0"/>
          </a:p>
          <a:p>
            <a:endParaRPr lang="en-US" sz="1600" dirty="0"/>
          </a:p>
          <a:p>
            <a:r>
              <a:rPr lang="en-US" sz="1600" dirty="0"/>
              <a:t>Valid data : WITH MASK images – </a:t>
            </a:r>
            <a:r>
              <a:rPr lang="en-US" sz="1600" dirty="0" smtClean="0"/>
              <a:t>853</a:t>
            </a:r>
            <a:endParaRPr lang="en-US" sz="1600" dirty="0"/>
          </a:p>
          <a:p>
            <a:r>
              <a:rPr lang="en-US" sz="1600" dirty="0"/>
              <a:t>                     WITHOUT MASK images – </a:t>
            </a:r>
            <a:r>
              <a:rPr lang="en-US" sz="1600" dirty="0" smtClean="0"/>
              <a:t>753</a:t>
            </a:r>
            <a:endParaRPr lang="en-US" sz="1600" dirty="0"/>
          </a:p>
          <a:p>
            <a:endParaRPr lang="en-US" sz="1600" dirty="0"/>
          </a:p>
          <a:p>
            <a:r>
              <a:rPr lang="en-US" sz="1600" dirty="0"/>
              <a:t>Test data : WITH MASK mages – </a:t>
            </a:r>
            <a:r>
              <a:rPr lang="en-US" sz="1600" dirty="0" smtClean="0"/>
              <a:t>496</a:t>
            </a:r>
            <a:endParaRPr lang="en-US" sz="1600" dirty="0"/>
          </a:p>
          <a:p>
            <a:r>
              <a:rPr lang="en-US" sz="1600" dirty="0"/>
              <a:t>                    WITHOUT MASK images- </a:t>
            </a:r>
            <a:r>
              <a:rPr lang="en-US" sz="1600" dirty="0" smtClean="0"/>
              <a:t>530</a:t>
            </a:r>
            <a:endParaRPr lang="en-US" sz="1600" dirty="0"/>
          </a:p>
        </p:txBody>
      </p:sp>
    </p:spTree>
    <p:extLst>
      <p:ext uri="{BB962C8B-B14F-4D97-AF65-F5344CB8AC3E}">
        <p14:creationId xmlns:p14="http://schemas.microsoft.com/office/powerpoint/2010/main" val="267944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8BEC6-8B10-C1AA-3EE5-5141F04644DF}"/>
              </a:ext>
            </a:extLst>
          </p:cNvPr>
          <p:cNvSpPr>
            <a:spLocks noGrp="1"/>
          </p:cNvSpPr>
          <p:nvPr>
            <p:ph type="title"/>
          </p:nvPr>
        </p:nvSpPr>
        <p:spPr>
          <a:xfrm>
            <a:off x="919119" y="209724"/>
            <a:ext cx="10353761" cy="1065403"/>
          </a:xfrm>
        </p:spPr>
        <p:txBody>
          <a:bodyPr/>
          <a:lstStyle/>
          <a:p>
            <a:r>
              <a:rPr lang="en-US" dirty="0" err="1"/>
              <a:t>METHODology</a:t>
            </a:r>
            <a:endParaRPr lang="en-US" dirty="0"/>
          </a:p>
        </p:txBody>
      </p:sp>
      <p:sp>
        <p:nvSpPr>
          <p:cNvPr id="3" name="Content Placeholder 2">
            <a:extLst>
              <a:ext uri="{FF2B5EF4-FFF2-40B4-BE49-F238E27FC236}">
                <a16:creationId xmlns:a16="http://schemas.microsoft.com/office/drawing/2014/main" xmlns="" id="{F6630DFF-7D82-E106-5879-6F48001C17DC}"/>
              </a:ext>
            </a:extLst>
          </p:cNvPr>
          <p:cNvSpPr>
            <a:spLocks noGrp="1"/>
          </p:cNvSpPr>
          <p:nvPr>
            <p:ph idx="1"/>
          </p:nvPr>
        </p:nvSpPr>
        <p:spPr>
          <a:xfrm>
            <a:off x="285226" y="1068200"/>
            <a:ext cx="7818539" cy="5375944"/>
          </a:xfrm>
        </p:spPr>
        <p:txBody>
          <a:bodyPr>
            <a:normAutofit/>
          </a:bodyPr>
          <a:lstStyle/>
          <a:p>
            <a:r>
              <a:rPr lang="en-US" sz="2400" dirty="0"/>
              <a:t>Training the CNN model: </a:t>
            </a:r>
            <a:r>
              <a:rPr lang="en-US" sz="1800" dirty="0"/>
              <a:t>This step is the main step where we fit our images in the training set and the test set to our Sequential model we built using </a:t>
            </a:r>
            <a:r>
              <a:rPr lang="en-US" sz="1800" dirty="0" err="1"/>
              <a:t>keras</a:t>
            </a:r>
            <a:r>
              <a:rPr lang="en-US" sz="1800" dirty="0"/>
              <a:t> library. I have trained the model for 30 epochs (iterations). However, we can train for more number of epochs to attain higher accuracy Test there occurs over-fitting.</a:t>
            </a:r>
          </a:p>
          <a:p>
            <a:r>
              <a:rPr lang="en-US" sz="2400" dirty="0"/>
              <a:t>Importing the Face detection Program: </a:t>
            </a:r>
            <a:r>
              <a:rPr lang="en-US" sz="1800" dirty="0"/>
              <a:t>After this, we intend to use it to detect if we are wearing a face mask using our PC’s webcam. For this, first, we need to implement face detection. In this, I am using the </a:t>
            </a:r>
            <a:r>
              <a:rPr lang="en-US" sz="1800" dirty="0" err="1"/>
              <a:t>Haar</a:t>
            </a:r>
            <a:r>
              <a:rPr lang="en-US" sz="1800" dirty="0"/>
              <a:t> Feature-based Cascade Classifiers for detecting the features of the face. </a:t>
            </a:r>
          </a:p>
          <a:p>
            <a:r>
              <a:rPr lang="en-US" sz="2400" dirty="0"/>
              <a:t>Detecting the Faces with and without Masks: </a:t>
            </a:r>
            <a:r>
              <a:rPr lang="en-US" sz="1800" dirty="0"/>
              <a:t>In the last step, we use the OpenCV library to run an infinite loop to use our web camera in which we detect the face using the Cascade Classifier</a:t>
            </a:r>
          </a:p>
        </p:txBody>
      </p:sp>
      <p:pic>
        <p:nvPicPr>
          <p:cNvPr id="4" name="Content Placeholder 4">
            <a:extLst>
              <a:ext uri="{FF2B5EF4-FFF2-40B4-BE49-F238E27FC236}">
                <a16:creationId xmlns:a16="http://schemas.microsoft.com/office/drawing/2014/main" xmlns="" id="{B743DB94-50CC-2BF1-7C8A-BD3680AFD166}"/>
              </a:ext>
            </a:extLst>
          </p:cNvPr>
          <p:cNvPicPr>
            <a:picLocks noChangeAspect="1"/>
          </p:cNvPicPr>
          <p:nvPr/>
        </p:nvPicPr>
        <p:blipFill>
          <a:blip r:embed="rId2"/>
          <a:stretch>
            <a:fillRect/>
          </a:stretch>
        </p:blipFill>
        <p:spPr>
          <a:xfrm>
            <a:off x="8338657" y="1068200"/>
            <a:ext cx="3640822" cy="5375944"/>
          </a:xfrm>
          <a:prstGeom prst="rect">
            <a:avLst/>
          </a:prstGeom>
        </p:spPr>
      </p:pic>
    </p:spTree>
    <p:extLst>
      <p:ext uri="{BB962C8B-B14F-4D97-AF65-F5344CB8AC3E}">
        <p14:creationId xmlns:p14="http://schemas.microsoft.com/office/powerpoint/2010/main" val="141247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6BDBD-45C6-992D-117E-6CCA5928586D}"/>
              </a:ext>
            </a:extLst>
          </p:cNvPr>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157" y="1935921"/>
            <a:ext cx="4422331" cy="35246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553" y="1953033"/>
            <a:ext cx="4373938" cy="3490424"/>
          </a:xfrm>
          <a:prstGeom prst="rect">
            <a:avLst/>
          </a:prstGeom>
        </p:spPr>
      </p:pic>
    </p:spTree>
    <p:extLst>
      <p:ext uri="{BB962C8B-B14F-4D97-AF65-F5344CB8AC3E}">
        <p14:creationId xmlns:p14="http://schemas.microsoft.com/office/powerpoint/2010/main" val="1754029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1021</TotalTime>
  <Words>748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FACE MASK DETECTION using CNN </vt:lpstr>
      <vt:lpstr>INTRODUCTION/BACKGROUND </vt:lpstr>
      <vt:lpstr>PROBLEM STATEMENT</vt:lpstr>
      <vt:lpstr>PROJECT OBJECTIVES</vt:lpstr>
      <vt:lpstr>PROPOSED SYSTEM</vt:lpstr>
      <vt:lpstr>FLOW CHART OF FACE MASK DETECTOR</vt:lpstr>
      <vt:lpstr>METHODology</vt:lpstr>
      <vt:lpstr>METHODology</vt:lpstr>
      <vt:lpstr>RESULTS</vt:lpstr>
      <vt:lpstr>Observations and discussionS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CNN with deep learning technique</dc:title>
  <dc:creator>Sarvesh Guda</dc:creator>
  <cp:lastModifiedBy>Lenovo</cp:lastModifiedBy>
  <cp:revision>11</cp:revision>
  <dcterms:created xsi:type="dcterms:W3CDTF">2022-05-02T19:06:39Z</dcterms:created>
  <dcterms:modified xsi:type="dcterms:W3CDTF">2023-05-08T08:51:44Z</dcterms:modified>
</cp:coreProperties>
</file>