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officedocument.obfuscatedFont" Extension="odttf"/>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 name="Google Shape;93;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6" name="Google Shape;156;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9e10730a74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9e10730a74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9" name="Google Shape;169;g39e10730a74_0_0: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9e10730a74_0_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9e10730a74_0_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g39e10730a74_0_9:notes"/>
          <p:cNvSpPr txBox="1"/>
          <p:nvPr>
            <p:ph idx="12" type="sldNum"/>
          </p:nvPr>
        </p:nvSpPr>
        <p:spPr>
          <a:xfrm>
            <a:off x="3884613" y="8685213"/>
            <a:ext cx="29718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0" name="Google Shape;20;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4" name="Shape 74"/>
        <p:cNvGrpSpPr/>
        <p:nvPr/>
      </p:nvGrpSpPr>
      <p:grpSpPr>
        <a:xfrm>
          <a:off x="0" y="0"/>
          <a:ext cx="0" cy="0"/>
          <a:chOff x="0" y="0"/>
          <a:chExt cx="0" cy="0"/>
        </a:xfrm>
      </p:grpSpPr>
      <p:sp>
        <p:nvSpPr>
          <p:cNvPr id="75" name="Google Shape;75;p11"/>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0" name="Shape 80"/>
        <p:cNvGrpSpPr/>
        <p:nvPr/>
      </p:nvGrpSpPr>
      <p:grpSpPr>
        <a:xfrm>
          <a:off x="0" y="0"/>
          <a:ext cx="0" cy="0"/>
          <a:chOff x="0" y="0"/>
          <a:chExt cx="0" cy="0"/>
        </a:xfrm>
      </p:grpSpPr>
      <p:sp>
        <p:nvSpPr>
          <p:cNvPr id="81" name="Google Shape;81;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3" name="Google Shape;83;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86" name="Shape 86"/>
        <p:cNvGrpSpPr/>
        <p:nvPr/>
      </p:nvGrpSpPr>
      <p:grpSpPr>
        <a:xfrm>
          <a:off x="0" y="0"/>
          <a:ext cx="0" cy="0"/>
          <a:chOff x="0" y="0"/>
          <a:chExt cx="0" cy="0"/>
        </a:xfrm>
      </p:grpSpPr>
      <p:sp>
        <p:nvSpPr>
          <p:cNvPr id="87" name="Google Shape;87;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8" name="Google Shape;88;p13"/>
          <p:cNvSpPr txBox="1"/>
          <p:nvPr>
            <p:ph idx="10" type="dt"/>
          </p:nvPr>
        </p:nvSpPr>
        <p:spPr>
          <a:xfrm>
            <a:off x="457200" y="6356350"/>
            <a:ext cx="2133600" cy="365125"/>
          </a:xfrm>
          <a:prstGeom prst="rect">
            <a:avLst/>
          </a:prstGeom>
          <a:noFill/>
          <a:ln>
            <a:noFill/>
          </a:ln>
          <a:effectLst>
            <a:outerShdw blurRad="50800" rotWithShape="0" algn="ctr" dir="5400000" dist="50800">
              <a:schemeClr val="lt1"/>
            </a:outerShdw>
          </a:effectLst>
        </p:spPr>
        <p:txBody>
          <a:bodyPr anchorCtr="0" anchor="ctr" bIns="45700" lIns="91425" spcFirstLastPara="1" rIns="91425" wrap="square" tIns="45700">
            <a:noAutofit/>
          </a:bodyPr>
          <a:lstStyle>
            <a:lvl1pPr lvl="0" algn="l">
              <a:spcBef>
                <a:spcPts val="0"/>
              </a:spcBef>
              <a:spcAft>
                <a:spcPts val="0"/>
              </a:spcAft>
              <a:buSzPts val="1400"/>
              <a:buNone/>
              <a:defRPr>
                <a:solidFill>
                  <a:srgbClr val="97480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9" name="Google Shape;89;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rgbClr val="974806"/>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rgbClr val="974806"/>
                </a:solidFill>
                <a:latin typeface="Calibri"/>
                <a:ea typeface="Calibri"/>
                <a:cs typeface="Calibri"/>
                <a:sym typeface="Calibri"/>
              </a:defRPr>
            </a:lvl1pPr>
            <a:lvl2pPr indent="0" lvl="1" marL="0" algn="r">
              <a:spcBef>
                <a:spcPts val="0"/>
              </a:spcBef>
              <a:buNone/>
              <a:defRPr b="0" i="0" sz="1200" u="none" cap="none" strike="noStrike">
                <a:solidFill>
                  <a:srgbClr val="974806"/>
                </a:solidFill>
                <a:latin typeface="Calibri"/>
                <a:ea typeface="Calibri"/>
                <a:cs typeface="Calibri"/>
                <a:sym typeface="Calibri"/>
              </a:defRPr>
            </a:lvl2pPr>
            <a:lvl3pPr indent="0" lvl="2" marL="0" algn="r">
              <a:spcBef>
                <a:spcPts val="0"/>
              </a:spcBef>
              <a:buNone/>
              <a:defRPr b="0" i="0" sz="1200" u="none" cap="none" strike="noStrike">
                <a:solidFill>
                  <a:srgbClr val="974806"/>
                </a:solidFill>
                <a:latin typeface="Calibri"/>
                <a:ea typeface="Calibri"/>
                <a:cs typeface="Calibri"/>
                <a:sym typeface="Calibri"/>
              </a:defRPr>
            </a:lvl3pPr>
            <a:lvl4pPr indent="0" lvl="3" marL="0" algn="r">
              <a:spcBef>
                <a:spcPts val="0"/>
              </a:spcBef>
              <a:buNone/>
              <a:defRPr b="0" i="0" sz="1200" u="none" cap="none" strike="noStrike">
                <a:solidFill>
                  <a:srgbClr val="974806"/>
                </a:solidFill>
                <a:latin typeface="Calibri"/>
                <a:ea typeface="Calibri"/>
                <a:cs typeface="Calibri"/>
                <a:sym typeface="Calibri"/>
              </a:defRPr>
            </a:lvl4pPr>
            <a:lvl5pPr indent="0" lvl="4" marL="0" algn="r">
              <a:spcBef>
                <a:spcPts val="0"/>
              </a:spcBef>
              <a:buNone/>
              <a:defRPr b="0" i="0" sz="1200" u="none" cap="none" strike="noStrike">
                <a:solidFill>
                  <a:srgbClr val="974806"/>
                </a:solidFill>
                <a:latin typeface="Calibri"/>
                <a:ea typeface="Calibri"/>
                <a:cs typeface="Calibri"/>
                <a:sym typeface="Calibri"/>
              </a:defRPr>
            </a:lvl5pPr>
            <a:lvl6pPr indent="0" lvl="5" marL="0" algn="r">
              <a:spcBef>
                <a:spcPts val="0"/>
              </a:spcBef>
              <a:buNone/>
              <a:defRPr b="0" i="0" sz="1200" u="none" cap="none" strike="noStrike">
                <a:solidFill>
                  <a:srgbClr val="974806"/>
                </a:solidFill>
                <a:latin typeface="Calibri"/>
                <a:ea typeface="Calibri"/>
                <a:cs typeface="Calibri"/>
                <a:sym typeface="Calibri"/>
              </a:defRPr>
            </a:lvl6pPr>
            <a:lvl7pPr indent="0" lvl="6" marL="0" algn="r">
              <a:spcBef>
                <a:spcPts val="0"/>
              </a:spcBef>
              <a:buNone/>
              <a:defRPr b="0" i="0" sz="1200" u="none" cap="none" strike="noStrike">
                <a:solidFill>
                  <a:srgbClr val="974806"/>
                </a:solidFill>
                <a:latin typeface="Calibri"/>
                <a:ea typeface="Calibri"/>
                <a:cs typeface="Calibri"/>
                <a:sym typeface="Calibri"/>
              </a:defRPr>
            </a:lvl7pPr>
            <a:lvl8pPr indent="0" lvl="7" marL="0" algn="r">
              <a:spcBef>
                <a:spcPts val="0"/>
              </a:spcBef>
              <a:buNone/>
              <a:defRPr b="0" i="0" sz="1200" u="none" cap="none" strike="noStrike">
                <a:solidFill>
                  <a:srgbClr val="974806"/>
                </a:solidFill>
                <a:latin typeface="Calibri"/>
                <a:ea typeface="Calibri"/>
                <a:cs typeface="Calibri"/>
                <a:sym typeface="Calibri"/>
              </a:defRPr>
            </a:lvl8pPr>
            <a:lvl9pPr indent="0" lvl="8" marL="0" algn="r">
              <a:spcBef>
                <a:spcPts val="0"/>
              </a:spcBef>
              <a:buNone/>
              <a:defRPr b="0" i="0" sz="1200" u="none" cap="none" strike="noStrike">
                <a:solidFill>
                  <a:srgbClr val="974806"/>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3" name="Shape 23"/>
        <p:cNvGrpSpPr/>
        <p:nvPr/>
      </p:nvGrpSpPr>
      <p:grpSpPr>
        <a:xfrm>
          <a:off x="0" y="0"/>
          <a:ext cx="0" cy="0"/>
          <a:chOff x="0" y="0"/>
          <a:chExt cx="0" cy="0"/>
        </a:xfrm>
      </p:grpSpPr>
      <p:sp>
        <p:nvSpPr>
          <p:cNvPr id="24" name="Google Shape;24;p3"/>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6" name="Google Shape;26;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2" name="Google Shape;32;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sp>
        <p:nvSpPr>
          <p:cNvPr id="36" name="Google Shape;36;p5"/>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 name="Google Shape;37;p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8" name="Google Shape;38;p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9" name="Google Shape;39;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2" name="Shape 42"/>
        <p:cNvGrpSpPr/>
        <p:nvPr/>
      </p:nvGrpSpPr>
      <p:grpSpPr>
        <a:xfrm>
          <a:off x="0" y="0"/>
          <a:ext cx="0" cy="0"/>
          <a:chOff x="0" y="0"/>
          <a:chExt cx="0" cy="0"/>
        </a:xfrm>
      </p:grpSpPr>
      <p:sp>
        <p:nvSpPr>
          <p:cNvPr id="43" name="Google Shape;43;p6"/>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0" name="Google Shape;50;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1" name="Shape 51"/>
        <p:cNvGrpSpPr/>
        <p:nvPr/>
      </p:nvGrpSpPr>
      <p:grpSpPr>
        <a:xfrm>
          <a:off x="0" y="0"/>
          <a:ext cx="0" cy="0"/>
          <a:chOff x="0" y="0"/>
          <a:chExt cx="0" cy="0"/>
        </a:xfrm>
      </p:grpSpPr>
      <p:sp>
        <p:nvSpPr>
          <p:cNvPr id="52" name="Google Shape;52;p7"/>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3" name="Google Shape;53;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0" name="Shape 60"/>
        <p:cNvGrpSpPr/>
        <p:nvPr/>
      </p:nvGrpSpPr>
      <p:grpSpPr>
        <a:xfrm>
          <a:off x="0" y="0"/>
          <a:ext cx="0" cy="0"/>
          <a:chOff x="0" y="0"/>
          <a:chExt cx="0" cy="0"/>
        </a:xfrm>
      </p:grpSpPr>
      <p:sp>
        <p:nvSpPr>
          <p:cNvPr id="61" name="Google Shape;61;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3" name="Google Shape;63;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4" name="Google Shape;64;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7" name="Shape 67"/>
        <p:cNvGrpSpPr/>
        <p:nvPr/>
      </p:nvGrpSpPr>
      <p:grpSpPr>
        <a:xfrm>
          <a:off x="0" y="0"/>
          <a:ext cx="0" cy="0"/>
          <a:chOff x="0" y="0"/>
          <a:chExt cx="0" cy="0"/>
        </a:xfrm>
      </p:grpSpPr>
      <p:sp>
        <p:nvSpPr>
          <p:cNvPr id="68" name="Google Shape;68;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9" name="Google Shape;69;p10"/>
          <p:cNvSpPr/>
          <p:nvPr>
            <p:ph idx="2" type="pic"/>
          </p:nvPr>
        </p:nvSpPr>
        <p:spPr>
          <a:xfrm>
            <a:off x="1792288" y="612775"/>
            <a:ext cx="5486400" cy="4114800"/>
          </a:xfrm>
          <a:prstGeom prst="rect">
            <a:avLst/>
          </a:prstGeom>
          <a:noFill/>
          <a:ln>
            <a:noFill/>
          </a:ln>
        </p:spPr>
      </p:sp>
      <p:sp>
        <p:nvSpPr>
          <p:cNvPr id="70" name="Google Shape;70;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1" name="Google Shape;71;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
          <p:cNvSpPr/>
          <p:nvPr/>
        </p:nvSpPr>
        <p:spPr>
          <a:xfrm>
            <a:off x="298940" y="177143"/>
            <a:ext cx="8610600" cy="6553200"/>
          </a:xfrm>
          <a:prstGeom prst="rect">
            <a:avLst/>
          </a:prstGeom>
          <a:no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cxnSp>
        <p:nvCxnSpPr>
          <p:cNvPr id="16" name="Google Shape;16;p1"/>
          <p:cNvCxnSpPr/>
          <p:nvPr/>
        </p:nvCxnSpPr>
        <p:spPr>
          <a:xfrm>
            <a:off x="298940" y="1219200"/>
            <a:ext cx="8610600" cy="1588"/>
          </a:xfrm>
          <a:prstGeom prst="straightConnector1">
            <a:avLst/>
          </a:prstGeom>
          <a:noFill/>
          <a:ln cap="flat" cmpd="sng" w="25400">
            <a:solidFill>
              <a:schemeClr val="dk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4"/>
          <p:cNvSpPr txBox="1"/>
          <p:nvPr>
            <p:ph type="ctrTitle"/>
          </p:nvPr>
        </p:nvSpPr>
        <p:spPr>
          <a:xfrm>
            <a:off x="571500" y="449944"/>
            <a:ext cx="7772400" cy="35052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244061"/>
              </a:buClr>
              <a:buSzPts val="2000"/>
              <a:buFont typeface="Arial"/>
              <a:buNone/>
            </a:pPr>
            <a:br>
              <a:rPr lang="en-US" sz="2000">
                <a:solidFill>
                  <a:srgbClr val="244061"/>
                </a:solidFill>
                <a:latin typeface="Arial"/>
                <a:ea typeface="Arial"/>
                <a:cs typeface="Arial"/>
                <a:sym typeface="Arial"/>
              </a:rPr>
            </a:br>
            <a:br>
              <a:rPr lang="en-US" sz="2400">
                <a:solidFill>
                  <a:srgbClr val="244061"/>
                </a:solidFill>
                <a:latin typeface="Arial"/>
                <a:ea typeface="Arial"/>
                <a:cs typeface="Arial"/>
                <a:sym typeface="Arial"/>
              </a:rPr>
            </a:br>
            <a:endParaRPr sz="2400">
              <a:solidFill>
                <a:srgbClr val="244061"/>
              </a:solidFill>
              <a:latin typeface="Arial"/>
              <a:ea typeface="Arial"/>
              <a:cs typeface="Arial"/>
              <a:sym typeface="Arial"/>
            </a:endParaRPr>
          </a:p>
        </p:txBody>
      </p:sp>
      <p:sp>
        <p:nvSpPr>
          <p:cNvPr id="97" name="Google Shape;97;p14"/>
          <p:cNvSpPr txBox="1"/>
          <p:nvPr>
            <p:ph idx="10" type="dt"/>
          </p:nvPr>
        </p:nvSpPr>
        <p:spPr>
          <a:xfrm>
            <a:off x="457200" y="6356350"/>
            <a:ext cx="2133600" cy="365100"/>
          </a:xfrm>
          <a:prstGeom prst="rect">
            <a:avLst/>
          </a:prstGeom>
          <a:noFill/>
          <a:ln>
            <a:noFill/>
          </a:ln>
          <a:effectLst>
            <a:outerShdw blurRad="50800" rotWithShape="0" algn="ctr" dir="5400000" dist="50800">
              <a:schemeClr val="lt1"/>
            </a:outerShdw>
          </a:effectLst>
        </p:spPr>
        <p:txBody>
          <a:bodyPr anchorCtr="0" anchor="ctr" bIns="45700" lIns="91425" spcFirstLastPara="1" rIns="91425" wrap="square" tIns="45700">
            <a:noAutofit/>
          </a:bodyPr>
          <a:lstStyle/>
          <a:p>
            <a:pPr indent="0" lvl="0" marL="0" rtl="0" algn="l">
              <a:spcBef>
                <a:spcPts val="0"/>
              </a:spcBef>
              <a:spcAft>
                <a:spcPts val="0"/>
              </a:spcAft>
              <a:buClr>
                <a:srgbClr val="888888"/>
              </a:buClr>
              <a:buSzPts val="1200"/>
              <a:buFont typeface="Calibri"/>
              <a:buNone/>
            </a:pPr>
            <a:r>
              <a:rPr lang="en-US"/>
              <a:t>28 October 2025</a:t>
            </a:r>
            <a:endParaRPr/>
          </a:p>
        </p:txBody>
      </p:sp>
      <p:sp>
        <p:nvSpPr>
          <p:cNvPr id="98" name="Google Shape;98;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888888"/>
              </a:buClr>
              <a:buSzPts val="1200"/>
              <a:buFont typeface="Calibri"/>
              <a:buNone/>
            </a:pPr>
            <a:r>
              <a:rPr lang="en-US"/>
              <a:t>School of Computing - CSE</a:t>
            </a:r>
            <a:endParaRPr/>
          </a:p>
        </p:txBody>
      </p:sp>
      <p:sp>
        <p:nvSpPr>
          <p:cNvPr id="99" name="Google Shape;99;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Clr>
                <a:srgbClr val="888888"/>
              </a:buClr>
              <a:buSzPts val="1200"/>
              <a:buFont typeface="Calibri"/>
              <a:buNone/>
            </a:pPr>
            <a:fld id="{00000000-1234-1234-1234-123412341234}" type="slidenum">
              <a:rPr lang="en-US"/>
              <a:t>‹#›</a:t>
            </a:fld>
            <a:endParaRPr/>
          </a:p>
        </p:txBody>
      </p:sp>
      <p:pic>
        <p:nvPicPr>
          <p:cNvPr id="100" name="Google Shape;100;p14"/>
          <p:cNvPicPr preferRelativeResize="0"/>
          <p:nvPr/>
        </p:nvPicPr>
        <p:blipFill rotWithShape="1">
          <a:blip r:embed="rId3">
            <a:alphaModFix/>
          </a:blip>
          <a:srcRect b="0" l="0" r="0" t="0"/>
          <a:stretch/>
        </p:blipFill>
        <p:spPr>
          <a:xfrm>
            <a:off x="304800" y="136525"/>
            <a:ext cx="8610600" cy="1696686"/>
          </a:xfrm>
          <a:prstGeom prst="rect">
            <a:avLst/>
          </a:prstGeom>
          <a:noFill/>
          <a:ln cap="flat" cmpd="sng" w="9525">
            <a:solidFill>
              <a:srgbClr val="002060"/>
            </a:solidFill>
            <a:prstDash val="solid"/>
            <a:round/>
            <a:headEnd len="sm" w="sm" type="none"/>
            <a:tailEnd len="sm" w="sm" type="none"/>
          </a:ln>
        </p:spPr>
      </p:pic>
      <p:sp>
        <p:nvSpPr>
          <p:cNvPr id="101" name="Google Shape;101;p14"/>
          <p:cNvSpPr txBox="1"/>
          <p:nvPr/>
        </p:nvSpPr>
        <p:spPr>
          <a:xfrm>
            <a:off x="342900" y="2024329"/>
            <a:ext cx="8610600" cy="1391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Clr>
                <a:schemeClr val="dk1"/>
              </a:buClr>
              <a:buSzPts val="2800"/>
              <a:buFont typeface="Calibri"/>
              <a:buNone/>
            </a:pPr>
            <a:r>
              <a:rPr b="1" i="0" lang="en-US" sz="2800" u="none" cap="none" strike="noStrike">
                <a:solidFill>
                  <a:schemeClr val="dk1"/>
                </a:solidFill>
                <a:latin typeface="Calibri"/>
                <a:ea typeface="Calibri"/>
                <a:cs typeface="Calibri"/>
                <a:sym typeface="Calibri"/>
              </a:rPr>
              <a:t>INTERDISCIPLINARY PROJECT PRESENTATION</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t/>
            </a:r>
            <a:endParaRPr b="1" i="0" sz="2800" u="none" cap="none" strike="noStrike">
              <a:solidFill>
                <a:schemeClr val="dk1"/>
              </a:solidFill>
              <a:latin typeface="Calibri"/>
              <a:ea typeface="Calibri"/>
              <a:cs typeface="Calibri"/>
              <a:sym typeface="Calibri"/>
            </a:endParaRPr>
          </a:p>
          <a:p>
            <a:pPr indent="0" lvl="0" marL="0" marR="0" rtl="0" algn="ctr">
              <a:spcBef>
                <a:spcPts val="0"/>
              </a:spcBef>
              <a:spcAft>
                <a:spcPts val="0"/>
              </a:spcAft>
              <a:buClr>
                <a:schemeClr val="dk1"/>
              </a:buClr>
              <a:buSzPts val="2800"/>
              <a:buFont typeface="Calibri"/>
              <a:buNone/>
            </a:pPr>
            <a:r>
              <a:rPr b="1" i="0" lang="en-US" sz="2800" u="none" cap="none" strike="noStrike">
                <a:solidFill>
                  <a:schemeClr val="dk1"/>
                </a:solidFill>
                <a:latin typeface="Calibri"/>
                <a:ea typeface="Calibri"/>
                <a:cs typeface="Calibri"/>
                <a:sym typeface="Calibri"/>
              </a:rPr>
              <a:t>Focus Flow-Productivity manager</a:t>
            </a:r>
            <a:endParaRPr b="0" i="0" sz="1800" u="none" cap="none" strike="noStrike">
              <a:solidFill>
                <a:schemeClr val="dk1"/>
              </a:solidFill>
              <a:latin typeface="Calibri"/>
              <a:ea typeface="Calibri"/>
              <a:cs typeface="Calibri"/>
              <a:sym typeface="Calibri"/>
            </a:endParaRPr>
          </a:p>
        </p:txBody>
      </p:sp>
      <p:sp>
        <p:nvSpPr>
          <p:cNvPr id="102" name="Google Shape;102;p14"/>
          <p:cNvSpPr txBox="1"/>
          <p:nvPr/>
        </p:nvSpPr>
        <p:spPr>
          <a:xfrm>
            <a:off x="990600" y="4495800"/>
            <a:ext cx="2590800" cy="9294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By</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Sarvesh S</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Clr>
                <a:schemeClr val="dk1"/>
              </a:buClr>
              <a:buSzPts val="1800"/>
              <a:buFont typeface="Calibri"/>
              <a:buNone/>
            </a:pPr>
            <a:r>
              <a:rPr b="0" i="0" lang="en-US" sz="1800" u="none" cap="none" strike="noStrike">
                <a:solidFill>
                  <a:schemeClr val="dk1"/>
                </a:solidFill>
                <a:latin typeface="Calibri"/>
                <a:ea typeface="Calibri"/>
                <a:cs typeface="Calibri"/>
                <a:sym typeface="Calibri"/>
              </a:rPr>
              <a:t>43110832</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3"/>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Modules</a:t>
            </a:r>
            <a:endParaRPr/>
          </a:p>
        </p:txBody>
      </p:sp>
      <p:sp>
        <p:nvSpPr>
          <p:cNvPr id="159" name="Google Shape;159;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1.FOCUS MODULE</a:t>
            </a:r>
            <a:endParaRPr/>
          </a:p>
          <a:p>
            <a:pPr indent="0" lvl="0" marL="0" rtl="0" algn="l">
              <a:spcBef>
                <a:spcPts val="0"/>
              </a:spcBef>
              <a:spcAft>
                <a:spcPts val="0"/>
              </a:spcAft>
              <a:buClr>
                <a:schemeClr val="dk1"/>
              </a:buClr>
              <a:buSzPts val="3200"/>
              <a:buNone/>
            </a:pPr>
            <a:r>
              <a:rPr lang="en-US"/>
              <a:t>2.SHORT BREAK MODULE</a:t>
            </a:r>
            <a:endParaRPr/>
          </a:p>
          <a:p>
            <a:pPr indent="0" lvl="0" marL="0" rtl="0" algn="l">
              <a:spcBef>
                <a:spcPts val="0"/>
              </a:spcBef>
              <a:spcAft>
                <a:spcPts val="0"/>
              </a:spcAft>
              <a:buClr>
                <a:schemeClr val="dk1"/>
              </a:buClr>
              <a:buSzPts val="3200"/>
              <a:buNone/>
            </a:pPr>
            <a:r>
              <a:rPr lang="en-US"/>
              <a:t>3.LONG BREAK MODULE</a:t>
            </a:r>
            <a:endParaRPr/>
          </a:p>
          <a:p>
            <a:pPr indent="0" lvl="0" marL="0" rtl="0" algn="l">
              <a:spcBef>
                <a:spcPts val="0"/>
              </a:spcBef>
              <a:spcAft>
                <a:spcPts val="0"/>
              </a:spcAft>
              <a:buClr>
                <a:schemeClr val="dk1"/>
              </a:buClr>
              <a:buSzPts val="3200"/>
              <a:buNone/>
            </a:pPr>
            <a:r>
              <a:rPr lang="en-US"/>
              <a:t>4.TASK MANAGING MODULE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4"/>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Module Description</a:t>
            </a:r>
            <a:endParaRPr/>
          </a:p>
        </p:txBody>
      </p:sp>
      <p:sp>
        <p:nvSpPr>
          <p:cNvPr id="165" name="Google Shape;165;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spcBef>
                <a:spcPts val="0"/>
              </a:spcBef>
              <a:spcAft>
                <a:spcPts val="0"/>
              </a:spcAft>
              <a:buSzPts val="1800"/>
              <a:buChar char="•"/>
            </a:pPr>
            <a:r>
              <a:rPr lang="en-US"/>
              <a:t>Focus Module-lets the user have a 25 min timer to work</a:t>
            </a:r>
            <a:endParaRPr/>
          </a:p>
          <a:p>
            <a:pPr indent="-342900" lvl="0" marL="457200" rtl="0" algn="l">
              <a:spcBef>
                <a:spcPts val="0"/>
              </a:spcBef>
              <a:spcAft>
                <a:spcPts val="0"/>
              </a:spcAft>
              <a:buSzPts val="1800"/>
              <a:buChar char="•"/>
            </a:pPr>
            <a:r>
              <a:rPr lang="en-US"/>
              <a:t>Short break Module-lets the user take a 5 min break after the focus period</a:t>
            </a:r>
            <a:endParaRPr/>
          </a:p>
          <a:p>
            <a:pPr indent="-342900" lvl="0" marL="457200" rtl="0" algn="l">
              <a:spcBef>
                <a:spcPts val="0"/>
              </a:spcBef>
              <a:spcAft>
                <a:spcPts val="0"/>
              </a:spcAft>
              <a:buSzPts val="1800"/>
              <a:buChar char="•"/>
            </a:pPr>
            <a:r>
              <a:rPr lang="en-US"/>
              <a:t>Long break Module-lets the user take a 15 min break after the focus period</a:t>
            </a:r>
            <a:endParaRPr/>
          </a:p>
          <a:p>
            <a:pPr indent="-342900" lvl="0" marL="457200" rtl="0" algn="l">
              <a:spcBef>
                <a:spcPts val="0"/>
              </a:spcBef>
              <a:spcAft>
                <a:spcPts val="0"/>
              </a:spcAft>
              <a:buSzPts val="1800"/>
              <a:buChar char="•"/>
            </a:pPr>
            <a:r>
              <a:rPr lang="en-US"/>
              <a:t>Task Manager Module-lets the user add, delete and finish the tasks.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5"/>
          <p:cNvSpPr txBox="1"/>
          <p:nvPr>
            <p:ph type="title"/>
          </p:nvPr>
        </p:nvSpPr>
        <p:spPr>
          <a:xfrm>
            <a:off x="298940" y="228600"/>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Screenshots</a:t>
            </a:r>
            <a:endParaRPr/>
          </a:p>
        </p:txBody>
      </p:sp>
      <p:sp>
        <p:nvSpPr>
          <p:cNvPr id="172" name="Google Shape;172;p25"/>
          <p:cNvSpPr txBox="1"/>
          <p:nvPr>
            <p:ph idx="1" type="body"/>
          </p:nvPr>
        </p:nvSpPr>
        <p:spPr>
          <a:xfrm>
            <a:off x="1831650" y="2134550"/>
            <a:ext cx="5214900" cy="3757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173" name="Google Shape;173;p25"/>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pic>
        <p:nvPicPr>
          <p:cNvPr id="174" name="Google Shape;174;p25"/>
          <p:cNvPicPr preferRelativeResize="0"/>
          <p:nvPr/>
        </p:nvPicPr>
        <p:blipFill>
          <a:blip r:embed="rId3">
            <a:alphaModFix/>
          </a:blip>
          <a:stretch>
            <a:fillRect/>
          </a:stretch>
        </p:blipFill>
        <p:spPr>
          <a:xfrm>
            <a:off x="1047750" y="1573213"/>
            <a:ext cx="7048490" cy="45815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6"/>
          <p:cNvSpPr txBox="1"/>
          <p:nvPr>
            <p:ph type="title"/>
          </p:nvPr>
        </p:nvSpPr>
        <p:spPr>
          <a:xfrm>
            <a:off x="298940" y="228600"/>
            <a:ext cx="8229600" cy="11430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Screenshots</a:t>
            </a:r>
            <a:endParaRPr/>
          </a:p>
        </p:txBody>
      </p:sp>
      <p:sp>
        <p:nvSpPr>
          <p:cNvPr id="181" name="Google Shape;181;p26"/>
          <p:cNvSpPr txBox="1"/>
          <p:nvPr>
            <p:ph idx="1" type="body"/>
          </p:nvPr>
        </p:nvSpPr>
        <p:spPr>
          <a:xfrm>
            <a:off x="1831650" y="2134550"/>
            <a:ext cx="5214900" cy="3757500"/>
          </a:xfrm>
          <a:prstGeom prst="rect">
            <a:avLst/>
          </a:prstGeom>
        </p:spPr>
        <p:txBody>
          <a:bodyPr anchorCtr="0" anchor="t" bIns="45700" lIns="91425" spcFirstLastPara="1" rIns="91425" wrap="square" tIns="45700">
            <a:normAutofit/>
          </a:bodyPr>
          <a:lstStyle/>
          <a:p>
            <a:pPr indent="0" lvl="0" marL="0" rtl="0" algn="l">
              <a:spcBef>
                <a:spcPts val="360"/>
              </a:spcBef>
              <a:spcAft>
                <a:spcPts val="0"/>
              </a:spcAft>
              <a:buNone/>
            </a:pPr>
            <a:r>
              <a:t/>
            </a:r>
            <a:endParaRPr/>
          </a:p>
        </p:txBody>
      </p:sp>
      <p:sp>
        <p:nvSpPr>
          <p:cNvPr id="182" name="Google Shape;182;p26"/>
          <p:cNvSpPr txBox="1"/>
          <p:nvPr>
            <p:ph idx="12" type="sldNum"/>
          </p:nvPr>
        </p:nvSpPr>
        <p:spPr>
          <a:xfrm>
            <a:off x="6553200" y="6356350"/>
            <a:ext cx="21336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83" name="Google Shape;183;p26"/>
          <p:cNvPicPr preferRelativeResize="0"/>
          <p:nvPr/>
        </p:nvPicPr>
        <p:blipFill>
          <a:blip r:embed="rId3">
            <a:alphaModFix/>
          </a:blip>
          <a:stretch>
            <a:fillRect/>
          </a:stretch>
        </p:blipFill>
        <p:spPr>
          <a:xfrm>
            <a:off x="869500" y="1440700"/>
            <a:ext cx="7562549" cy="4915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5"/>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3600"/>
              <a:buFont typeface="Calibri"/>
              <a:buNone/>
            </a:pPr>
            <a:r>
              <a:rPr lang="en-US" sz="3600"/>
              <a:t>AGENDA</a:t>
            </a:r>
            <a:endParaRPr/>
          </a:p>
        </p:txBody>
      </p:sp>
      <p:sp>
        <p:nvSpPr>
          <p:cNvPr id="108" name="Google Shape;108;p15"/>
          <p:cNvSpPr txBox="1"/>
          <p:nvPr>
            <p:ph idx="1" type="body"/>
          </p:nvPr>
        </p:nvSpPr>
        <p:spPr>
          <a:xfrm>
            <a:off x="457200" y="1600993"/>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chemeClr val="dk1"/>
              </a:buClr>
              <a:buSzPts val="3200"/>
              <a:buChar char="•"/>
            </a:pPr>
            <a:r>
              <a:rPr lang="en-US"/>
              <a:t>Introduction</a:t>
            </a:r>
            <a:endParaRPr/>
          </a:p>
          <a:p>
            <a:pPr indent="-342900" lvl="0" marL="342900" rtl="0" algn="l">
              <a:spcBef>
                <a:spcPts val="640"/>
              </a:spcBef>
              <a:spcAft>
                <a:spcPts val="0"/>
              </a:spcAft>
              <a:buClr>
                <a:schemeClr val="dk1"/>
              </a:buClr>
              <a:buSzPts val="3200"/>
              <a:buChar char="•"/>
            </a:pPr>
            <a:r>
              <a:rPr lang="en-US"/>
              <a:t>Abstract</a:t>
            </a:r>
            <a:endParaRPr/>
          </a:p>
          <a:p>
            <a:pPr indent="-342900" lvl="0" marL="342900" rtl="0" algn="l">
              <a:spcBef>
                <a:spcPts val="640"/>
              </a:spcBef>
              <a:spcAft>
                <a:spcPts val="0"/>
              </a:spcAft>
              <a:buClr>
                <a:schemeClr val="dk1"/>
              </a:buClr>
              <a:buSzPts val="3200"/>
              <a:buChar char="•"/>
            </a:pPr>
            <a:r>
              <a:rPr lang="en-US"/>
              <a:t>Objective</a:t>
            </a:r>
            <a:endParaRPr/>
          </a:p>
          <a:p>
            <a:pPr indent="-342900" lvl="0" marL="342900" rtl="0" algn="l">
              <a:spcBef>
                <a:spcPts val="640"/>
              </a:spcBef>
              <a:spcAft>
                <a:spcPts val="0"/>
              </a:spcAft>
              <a:buClr>
                <a:schemeClr val="dk1"/>
              </a:buClr>
              <a:buSzPts val="3200"/>
              <a:buChar char="•"/>
            </a:pPr>
            <a:r>
              <a:rPr lang="en-US"/>
              <a:t>System Architecture / Ideation Map</a:t>
            </a:r>
            <a:endParaRPr/>
          </a:p>
          <a:p>
            <a:pPr indent="-342900" lvl="0" marL="342900" rtl="0" algn="l">
              <a:spcBef>
                <a:spcPts val="640"/>
              </a:spcBef>
              <a:spcAft>
                <a:spcPts val="0"/>
              </a:spcAft>
              <a:buClr>
                <a:schemeClr val="dk1"/>
              </a:buClr>
              <a:buSzPts val="3200"/>
              <a:buChar char="•"/>
            </a:pPr>
            <a:r>
              <a:rPr lang="en-US"/>
              <a:t>Module Implementation</a:t>
            </a:r>
            <a:endParaRPr/>
          </a:p>
          <a:p>
            <a:pPr indent="-342900" lvl="0" marL="342900" rtl="0" algn="l">
              <a:spcBef>
                <a:spcPts val="640"/>
              </a:spcBef>
              <a:spcAft>
                <a:spcPts val="0"/>
              </a:spcAft>
              <a:buClr>
                <a:schemeClr val="dk1"/>
              </a:buClr>
              <a:buSzPts val="3200"/>
              <a:buChar char="•"/>
            </a:pPr>
            <a:r>
              <a:rPr lang="en-US"/>
              <a:t>Results and Discussions</a:t>
            </a:r>
            <a:endParaRPr/>
          </a:p>
          <a:p>
            <a:pPr indent="-342900" lvl="0" marL="342900" rtl="0" algn="l">
              <a:spcBef>
                <a:spcPts val="640"/>
              </a:spcBef>
              <a:spcAft>
                <a:spcPts val="0"/>
              </a:spcAft>
              <a:buClr>
                <a:schemeClr val="dk1"/>
              </a:buClr>
              <a:buSzPts val="3200"/>
              <a:buChar char="•"/>
            </a:pPr>
            <a:r>
              <a:rPr lang="en-US"/>
              <a:t>Conclusion</a:t>
            </a:r>
            <a:endParaRPr/>
          </a:p>
          <a:p>
            <a:pPr indent="-342900" lvl="0" marL="342900" rtl="0" algn="l">
              <a:spcBef>
                <a:spcPts val="640"/>
              </a:spcBef>
              <a:spcAft>
                <a:spcPts val="0"/>
              </a:spcAft>
              <a:buClr>
                <a:schemeClr val="dk1"/>
              </a:buClr>
              <a:buSzPts val="3200"/>
              <a:buChar char="•"/>
            </a:pPr>
            <a:r>
              <a:rPr lang="en-US"/>
              <a:t>References</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
        <p:nvSpPr>
          <p:cNvPr id="109" name="Google Shape;109;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28 October 2025</a:t>
            </a:r>
            <a:endParaRPr/>
          </a:p>
        </p:txBody>
      </p:sp>
      <p:sp>
        <p:nvSpPr>
          <p:cNvPr id="110" name="Google Shape;110;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School of Computing - CSE</a:t>
            </a:r>
            <a:endParaRPr/>
          </a:p>
        </p:txBody>
      </p:sp>
      <p:sp>
        <p:nvSpPr>
          <p:cNvPr id="111" name="Google Shape;111;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Abstract</a:t>
            </a:r>
            <a:endParaRPr/>
          </a:p>
        </p:txBody>
      </p:sp>
      <p:sp>
        <p:nvSpPr>
          <p:cNvPr id="117" name="Google Shape;117;p16"/>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fontScale="85000" lnSpcReduction="20000"/>
          </a:bodyPr>
          <a:lstStyle/>
          <a:p>
            <a:pPr indent="-312420" lvl="0" marL="342900" rtl="0" algn="l">
              <a:spcBef>
                <a:spcPts val="0"/>
              </a:spcBef>
              <a:spcAft>
                <a:spcPts val="0"/>
              </a:spcAft>
              <a:buClr>
                <a:schemeClr val="dk1"/>
              </a:buClr>
              <a:buSzPct val="100000"/>
              <a:buChar char="•"/>
            </a:pPr>
            <a:r>
              <a:rPr lang="en-US"/>
              <a:t>The Pomodoro Task Manager is a simple web-based productivity tool built using HTML, CSS, and JavaScript. It allows users to create, view, update, and delete tasks while integrating a built-in Pomodoro timer to enhance focus and time management. Each task can be tracked locally using the browser's localStorage, eliminating the need for a backend or database. The timer follows the standard Pomodoro technique - 25 minutes of focused work followed by short breaks - helping users improve concentration and productivity. The application features a clean interface, responsive layout, and real-time updates, making it an efficient and lightweight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17"/>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Existing System</a:t>
            </a:r>
            <a:endParaRPr/>
          </a:p>
        </p:txBody>
      </p:sp>
      <p:sp>
        <p:nvSpPr>
          <p:cNvPr id="123" name="Google Shape;123;p17"/>
          <p:cNvSpPr txBox="1"/>
          <p:nvPr>
            <p:ph idx="1" type="body"/>
          </p:nvPr>
        </p:nvSpPr>
        <p:spPr>
          <a:xfrm>
            <a:off x="457204" y="1371599"/>
            <a:ext cx="8229600" cy="4526100"/>
          </a:xfrm>
          <a:prstGeom prst="rect">
            <a:avLst/>
          </a:prstGeom>
          <a:noFill/>
          <a:ln>
            <a:noFill/>
          </a:ln>
        </p:spPr>
        <p:txBody>
          <a:bodyPr anchorCtr="0" anchor="t" bIns="45700" lIns="91425" spcFirstLastPara="1" rIns="91425" wrap="square" tIns="45700">
            <a:normAutofit fontScale="85000" lnSpcReduction="20000"/>
          </a:bodyPr>
          <a:lstStyle/>
          <a:p>
            <a:pPr indent="-312420" lvl="0" marL="342900" rtl="0" algn="l">
              <a:spcBef>
                <a:spcPts val="0"/>
              </a:spcBef>
              <a:spcAft>
                <a:spcPts val="0"/>
              </a:spcAft>
              <a:buClr>
                <a:schemeClr val="dk1"/>
              </a:buClr>
              <a:buSzPct val="100000"/>
              <a:buChar char="•"/>
            </a:pPr>
            <a:r>
              <a:rPr lang="en-US"/>
              <a:t>Currently, most task management and productivity tracking processes are handled manually or through separate applications. This leads to difficulty in maintaining focus, lack of synchronization between task progress and time tracking, and inefficient monitoring of productivity sessions. The Pomodoro Task Manager aims to address these issues by integrating task organization and time management into a single web-based system. Built using HTML, CSS, and JavaScript, it enables users to create and manage tasks while using a built-in Pomodoro timer to maintain consistent productivity and track work sessions effectively.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Proposed System</a:t>
            </a:r>
            <a:endParaRPr/>
          </a:p>
        </p:txBody>
      </p:sp>
      <p:sp>
        <p:nvSpPr>
          <p:cNvPr id="129" name="Google Shape;129;p18"/>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The proposed system is a web-based Pomodoro Task Manager using HTML, CSS, and JavaScript.</a:t>
            </a:r>
            <a:endParaRPr/>
          </a:p>
          <a:p>
            <a:pPr indent="-342900" lvl="0" marL="342900" rtl="0" algn="l">
              <a:spcBef>
                <a:spcPts val="0"/>
              </a:spcBef>
              <a:spcAft>
                <a:spcPts val="0"/>
              </a:spcAft>
              <a:buClr>
                <a:schemeClr val="dk1"/>
              </a:buClr>
              <a:buSzPts val="3200"/>
              <a:buChar char="•"/>
            </a:pPr>
            <a:r>
              <a:rPr lang="en-US"/>
              <a:t>It lets users manage tasks and use a built-in Pomodoro timer for focused work.</a:t>
            </a:r>
            <a:endParaRPr/>
          </a:p>
          <a:p>
            <a:pPr indent="-342900" lvl="0" marL="342900" rtl="0" algn="l">
              <a:spcBef>
                <a:spcPts val="0"/>
              </a:spcBef>
              <a:spcAft>
                <a:spcPts val="0"/>
              </a:spcAft>
              <a:buClr>
                <a:schemeClr val="dk1"/>
              </a:buClr>
              <a:buSzPts val="3200"/>
              <a:buChar char="•"/>
            </a:pPr>
            <a:r>
              <a:rPr lang="en-US"/>
              <a:t>Task data is saved locally, offering offline access and simple real-time tracking.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9"/>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Advantages</a:t>
            </a:r>
            <a:endParaRPr/>
          </a:p>
        </p:txBody>
      </p:sp>
      <p:sp>
        <p:nvSpPr>
          <p:cNvPr id="135" name="Google Shape;135;p19"/>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Integrates task management with a Pomodoro timer for better focus.</a:t>
            </a:r>
            <a:endParaRPr/>
          </a:p>
          <a:p>
            <a:pPr indent="0" lvl="0" marL="0" rtl="0" algn="l">
              <a:spcBef>
                <a:spcPts val="0"/>
              </a:spcBef>
              <a:spcAft>
                <a:spcPts val="0"/>
              </a:spcAft>
              <a:buClr>
                <a:schemeClr val="dk1"/>
              </a:buClr>
              <a:buSzPts val="3200"/>
              <a:buNone/>
            </a:pPr>
            <a:r>
              <a:t/>
            </a:r>
            <a:endParaRPr/>
          </a:p>
          <a:p>
            <a:pPr indent="0" lvl="0" marL="0" rtl="0" algn="l">
              <a:spcBef>
                <a:spcPts val="0"/>
              </a:spcBef>
              <a:spcAft>
                <a:spcPts val="0"/>
              </a:spcAft>
              <a:buClr>
                <a:schemeClr val="dk1"/>
              </a:buClr>
              <a:buSzPts val="3200"/>
              <a:buNone/>
            </a:pPr>
            <a:r>
              <a:rPr lang="en-US"/>
              <a:t>Works offline using local storage for data saving.</a:t>
            </a:r>
            <a:endParaRPr/>
          </a:p>
          <a:p>
            <a:pPr indent="0" lvl="0" marL="0" rtl="0" algn="l">
              <a:spcBef>
                <a:spcPts val="0"/>
              </a:spcBef>
              <a:spcAft>
                <a:spcPts val="0"/>
              </a:spcAft>
              <a:buClr>
                <a:schemeClr val="dk1"/>
              </a:buClr>
              <a:buSzPts val="3200"/>
              <a:buNone/>
            </a:pPr>
            <a:r>
              <a:t/>
            </a:r>
            <a:endParaRPr/>
          </a:p>
          <a:p>
            <a:pPr indent="0" lvl="0" marL="0" rtl="0" algn="l">
              <a:spcBef>
                <a:spcPts val="0"/>
              </a:spcBef>
              <a:spcAft>
                <a:spcPts val="0"/>
              </a:spcAft>
              <a:buClr>
                <a:schemeClr val="dk1"/>
              </a:buClr>
              <a:buSzPts val="3200"/>
              <a:buNone/>
            </a:pPr>
            <a:r>
              <a:rPr lang="en-US"/>
              <a:t>Simple and responsive user interface.</a:t>
            </a:r>
            <a:endParaRPr/>
          </a:p>
          <a:p>
            <a:pPr indent="0" lvl="0" marL="0" rtl="0" algn="l">
              <a:spcBef>
                <a:spcPts val="0"/>
              </a:spcBef>
              <a:spcAft>
                <a:spcPts val="0"/>
              </a:spcAft>
              <a:buClr>
                <a:schemeClr val="dk1"/>
              </a:buClr>
              <a:buSzPts val="3200"/>
              <a:buNone/>
            </a:pPr>
            <a:r>
              <a:t/>
            </a:r>
            <a:endParaRPr/>
          </a:p>
          <a:p>
            <a:pPr indent="0" lvl="0" marL="0" rtl="0" algn="l">
              <a:spcBef>
                <a:spcPts val="0"/>
              </a:spcBef>
              <a:spcAft>
                <a:spcPts val="0"/>
              </a:spcAft>
              <a:buClr>
                <a:schemeClr val="dk1"/>
              </a:buClr>
              <a:buSzPts val="3200"/>
              <a:buNone/>
            </a:pPr>
            <a:r>
              <a:rPr lang="en-US"/>
              <a:t>Enhances productivity and time management.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Disadvantages</a:t>
            </a:r>
            <a:endParaRPr/>
          </a:p>
        </p:txBody>
      </p:sp>
      <p:sp>
        <p:nvSpPr>
          <p:cNvPr id="141" name="Google Shape;141;p20"/>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Data is lost if browser storage is cleared.</a:t>
            </a:r>
            <a:endParaRPr/>
          </a:p>
          <a:p>
            <a:pPr indent="0" lvl="0" marL="0" rtl="0" algn="l">
              <a:spcBef>
                <a:spcPts val="0"/>
              </a:spcBef>
              <a:spcAft>
                <a:spcPts val="0"/>
              </a:spcAft>
              <a:buClr>
                <a:schemeClr val="dk1"/>
              </a:buClr>
              <a:buSzPts val="3200"/>
              <a:buNone/>
            </a:pPr>
            <a:r>
              <a:t/>
            </a:r>
            <a:endParaRPr/>
          </a:p>
          <a:p>
            <a:pPr indent="0" lvl="0" marL="0" rtl="0" algn="l">
              <a:spcBef>
                <a:spcPts val="0"/>
              </a:spcBef>
              <a:spcAft>
                <a:spcPts val="0"/>
              </a:spcAft>
              <a:buClr>
                <a:schemeClr val="dk1"/>
              </a:buClr>
              <a:buSzPts val="3200"/>
              <a:buNone/>
            </a:pPr>
            <a:r>
              <a:rPr lang="en-US"/>
              <a:t>No multi-user or cloud support.</a:t>
            </a:r>
            <a:endParaRPr/>
          </a:p>
          <a:p>
            <a:pPr indent="0" lvl="0" marL="0" rtl="0" algn="l">
              <a:spcBef>
                <a:spcPts val="0"/>
              </a:spcBef>
              <a:spcAft>
                <a:spcPts val="0"/>
              </a:spcAft>
              <a:buClr>
                <a:schemeClr val="dk1"/>
              </a:buClr>
              <a:buSzPts val="3200"/>
              <a:buNone/>
            </a:pPr>
            <a:r>
              <a:t/>
            </a:r>
            <a:endParaRPr/>
          </a:p>
          <a:p>
            <a:pPr indent="0" lvl="0" marL="0" rtl="0" algn="l">
              <a:spcBef>
                <a:spcPts val="0"/>
              </a:spcBef>
              <a:spcAft>
                <a:spcPts val="0"/>
              </a:spcAft>
              <a:buClr>
                <a:schemeClr val="dk1"/>
              </a:buClr>
              <a:buSzPts val="3200"/>
              <a:buNone/>
            </a:pPr>
            <a:r>
              <a:rPr lang="en-US"/>
              <a:t>Limited to a single device.</a:t>
            </a:r>
            <a:endParaRPr/>
          </a:p>
          <a:p>
            <a:pPr indent="0" lvl="0" marL="0" rtl="0" algn="l">
              <a:spcBef>
                <a:spcPts val="0"/>
              </a:spcBef>
              <a:spcAft>
                <a:spcPts val="0"/>
              </a:spcAft>
              <a:buClr>
                <a:schemeClr val="dk1"/>
              </a:buClr>
              <a:buSzPts val="3200"/>
              <a:buNone/>
            </a:pPr>
            <a:r>
              <a:t/>
            </a:r>
            <a:endParaRPr/>
          </a:p>
          <a:p>
            <a:pPr indent="0" lvl="0" marL="0" rtl="0" algn="l">
              <a:spcBef>
                <a:spcPts val="0"/>
              </a:spcBef>
              <a:spcAft>
                <a:spcPts val="0"/>
              </a:spcAft>
              <a:buClr>
                <a:schemeClr val="dk1"/>
              </a:buClr>
              <a:buSzPts val="3200"/>
              <a:buNone/>
            </a:pPr>
            <a:r>
              <a:rPr lang="en-US"/>
              <a:t>Lacks advanced analytics or reports.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Hardware Requirements</a:t>
            </a:r>
            <a:endParaRPr/>
          </a:p>
        </p:txBody>
      </p:sp>
      <p:sp>
        <p:nvSpPr>
          <p:cNvPr id="147" name="Google Shape;147;p21"/>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3200"/>
              <a:buNone/>
            </a:pPr>
            <a:r>
              <a:rPr lang="en-US"/>
              <a:t>• Processor: Intel i3 or above</a:t>
            </a:r>
            <a:endParaRPr/>
          </a:p>
          <a:p>
            <a:pPr indent="0" lvl="0" marL="0" rtl="0" algn="l">
              <a:spcBef>
                <a:spcPts val="640"/>
              </a:spcBef>
              <a:spcAft>
                <a:spcPts val="0"/>
              </a:spcAft>
              <a:buClr>
                <a:schemeClr val="dk1"/>
              </a:buClr>
              <a:buSzPts val="3200"/>
              <a:buNone/>
            </a:pPr>
            <a:r>
              <a:rPr lang="en-US"/>
              <a:t>• RAM: Minimum 2 GB</a:t>
            </a:r>
            <a:endParaRPr/>
          </a:p>
          <a:p>
            <a:pPr indent="0" lvl="0" marL="0" rtl="0" algn="l">
              <a:spcBef>
                <a:spcPts val="640"/>
              </a:spcBef>
              <a:spcAft>
                <a:spcPts val="0"/>
              </a:spcAft>
              <a:buClr>
                <a:schemeClr val="dk1"/>
              </a:buClr>
              <a:buSzPts val="3200"/>
              <a:buNone/>
            </a:pPr>
            <a:r>
              <a:rPr lang="en-US"/>
              <a:t>• 100 mb free space of Storage</a:t>
            </a:r>
            <a:endParaRPr/>
          </a:p>
          <a:p>
            <a:pPr indent="0" lvl="0" marL="0" rtl="0" algn="l">
              <a:spcBef>
                <a:spcPts val="640"/>
              </a:spcBef>
              <a:spcAft>
                <a:spcPts val="0"/>
              </a:spcAft>
              <a:buClr>
                <a:schemeClr val="dk1"/>
              </a:buClr>
              <a:buSzPts val="3200"/>
              <a:buNone/>
            </a:pPr>
            <a:r>
              <a:rPr lang="en-US"/>
              <a:t>• Internet connection</a:t>
            </a:r>
            <a:endParaRPr/>
          </a:p>
          <a:p>
            <a:pPr indent="0" lvl="0" marL="0" rtl="0" algn="l">
              <a:spcBef>
                <a:spcPts val="640"/>
              </a:spcBef>
              <a:spcAft>
                <a:spcPts val="0"/>
              </a:spcAft>
              <a:buClr>
                <a:schemeClr val="dk1"/>
              </a:buClr>
              <a:buSzPts val="3200"/>
              <a:buNone/>
            </a:pPr>
            <a:r>
              <a:rPr lang="en-US"/>
              <a:t>• System with browser support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2"/>
          <p:cNvSpPr txBox="1"/>
          <p:nvPr>
            <p:ph type="title"/>
          </p:nvPr>
        </p:nvSpPr>
        <p:spPr>
          <a:xfrm>
            <a:off x="298940" y="228600"/>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sz="4400">
                <a:solidFill>
                  <a:schemeClr val="dk1"/>
                </a:solidFill>
                <a:latin typeface="Calibri"/>
                <a:ea typeface="Calibri"/>
                <a:cs typeface="Calibri"/>
                <a:sym typeface="Calibri"/>
              </a:rPr>
              <a:t>Software Requirements</a:t>
            </a:r>
            <a:endParaRPr/>
          </a:p>
        </p:txBody>
      </p:sp>
      <p:sp>
        <p:nvSpPr>
          <p:cNvPr id="153" name="Google Shape;153;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457200" rtl="0" algn="l">
              <a:spcBef>
                <a:spcPts val="640"/>
              </a:spcBef>
              <a:spcAft>
                <a:spcPts val="0"/>
              </a:spcAft>
              <a:buSzPts val="1800"/>
              <a:buChar char="•"/>
            </a:pPr>
            <a:r>
              <a:rPr lang="en-US"/>
              <a:t>HTML-basic structure of website.</a:t>
            </a:r>
            <a:endParaRPr/>
          </a:p>
          <a:p>
            <a:pPr indent="-342900" lvl="0" marL="457200" rtl="0" algn="l">
              <a:spcBef>
                <a:spcPts val="0"/>
              </a:spcBef>
              <a:spcAft>
                <a:spcPts val="0"/>
              </a:spcAft>
              <a:buSzPts val="1800"/>
              <a:buChar char="•"/>
            </a:pPr>
            <a:r>
              <a:rPr lang="en-US"/>
              <a:t>CSS-to customize the website to our liking.</a:t>
            </a:r>
            <a:endParaRPr/>
          </a:p>
          <a:p>
            <a:pPr indent="-342900" lvl="0" marL="457200" rtl="0" algn="l">
              <a:spcBef>
                <a:spcPts val="0"/>
              </a:spcBef>
              <a:spcAft>
                <a:spcPts val="0"/>
              </a:spcAft>
              <a:buSzPts val="1800"/>
              <a:buChar char="•"/>
            </a:pPr>
            <a:r>
              <a:rPr lang="en-US"/>
              <a:t>JAVASCRIPT-to add functionality to the website.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Custom Desig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