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4" r:id="rId10"/>
    <p:sldId id="265" r:id="rId11"/>
    <p:sldId id="269" r:id="rId12"/>
    <p:sldId id="266" r:id="rId13"/>
    <p:sldId id="267" r:id="rId14"/>
    <p:sldId id="26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17FB463-1FDC-4F8C-8EC9-B975B36092E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14C4A2-553D-4AA1-A86C-64B8514F9A0A}"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617FB463-1FDC-4F8C-8EC9-B975B36092E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14C4A2-553D-4AA1-A86C-64B8514F9A0A}"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617FB463-1FDC-4F8C-8EC9-B975B36092E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14C4A2-553D-4AA1-A86C-64B8514F9A0A}"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617FB463-1FDC-4F8C-8EC9-B975B36092E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14C4A2-553D-4AA1-A86C-64B8514F9A0A}"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17FB463-1FDC-4F8C-8EC9-B975B36092E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14C4A2-553D-4AA1-A86C-64B8514F9A0A}"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617FB463-1FDC-4F8C-8EC9-B975B36092E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14C4A2-553D-4AA1-A86C-64B8514F9A0A}"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617FB463-1FDC-4F8C-8EC9-B975B36092EF}"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14C4A2-553D-4AA1-A86C-64B8514F9A0A}"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17FB463-1FDC-4F8C-8EC9-B975B36092EF}"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14C4A2-553D-4AA1-A86C-64B8514F9A0A}"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7FB463-1FDC-4F8C-8EC9-B975B36092EF}"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14C4A2-553D-4AA1-A86C-64B8514F9A0A}"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17FB463-1FDC-4F8C-8EC9-B975B36092E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14C4A2-553D-4AA1-A86C-64B8514F9A0A}"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17FB463-1FDC-4F8C-8EC9-B975B36092E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14C4A2-553D-4AA1-A86C-64B8514F9A0A}"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7FB463-1FDC-4F8C-8EC9-B975B36092EF}" type="datetimeFigureOut">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14C4A2-553D-4AA1-A86C-64B8514F9A0A}"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764705"/>
            <a:ext cx="7772400" cy="625184"/>
          </a:xfrm>
        </p:spPr>
        <p:txBody>
          <a:bodyPr>
            <a:normAutofit fontScale="90000"/>
          </a:bodyPr>
          <a:lstStyle/>
          <a:p>
            <a:r>
              <a:rPr lang="en-IN" dirty="0" smtClean="0"/>
              <a:t>Title:</a:t>
            </a:r>
            <a:r>
              <a:rPr lang="en-US" altLang="en-IN" dirty="0" smtClean="0"/>
              <a:t> Matrix Calculator</a:t>
            </a:r>
            <a:endParaRPr lang="en-US" altLang="en-IN" dirty="0" smtClean="0"/>
          </a:p>
        </p:txBody>
      </p:sp>
      <p:sp>
        <p:nvSpPr>
          <p:cNvPr id="3" name="Subtitle 2"/>
          <p:cNvSpPr>
            <a:spLocks noGrp="1"/>
          </p:cNvSpPr>
          <p:nvPr>
            <p:ph type="subTitle" idx="1"/>
          </p:nvPr>
        </p:nvSpPr>
        <p:spPr>
          <a:xfrm>
            <a:off x="1403648" y="3429000"/>
            <a:ext cx="6400800" cy="576064"/>
          </a:xfrm>
        </p:spPr>
        <p:txBody>
          <a:bodyPr>
            <a:normAutofit lnSpcReduction="10000"/>
          </a:bodyPr>
          <a:lstStyle/>
          <a:p>
            <a:r>
              <a:rPr lang="en-IN" dirty="0" smtClean="0"/>
              <a:t>Project Students:</a:t>
            </a:r>
            <a:endParaRPr lang="en-IN" dirty="0" smtClean="0"/>
          </a:p>
          <a:p>
            <a:endParaRPr lang="en-IN" dirty="0" smtClean="0"/>
          </a:p>
          <a:p>
            <a:endParaRPr lang="en-IN" dirty="0"/>
          </a:p>
        </p:txBody>
      </p:sp>
      <p:graphicFrame>
        <p:nvGraphicFramePr>
          <p:cNvPr id="4" name="Table 3"/>
          <p:cNvGraphicFramePr>
            <a:graphicFrameLocks noGrp="1"/>
          </p:cNvGraphicFramePr>
          <p:nvPr/>
        </p:nvGraphicFramePr>
        <p:xfrm>
          <a:off x="1547664" y="2132856"/>
          <a:ext cx="6312024" cy="914400"/>
        </p:xfrm>
        <a:graphic>
          <a:graphicData uri="http://schemas.openxmlformats.org/drawingml/2006/table">
            <a:tbl>
              <a:tblPr firstRow="1" bandRow="1">
                <a:tableStyleId>{5C22544A-7EE6-4342-B048-85BDC9FD1C3A}</a:tableStyleId>
              </a:tblPr>
              <a:tblGrid>
                <a:gridCol w="6312024"/>
              </a:tblGrid>
              <a:tr h="280040">
                <a:tc>
                  <a:txBody>
                    <a:bodyPr/>
                    <a:lstStyle/>
                    <a:p>
                      <a:r>
                        <a:rPr lang="en-IN" sz="3600" dirty="0" smtClean="0">
                          <a:solidFill>
                            <a:srgbClr val="FFC000"/>
                          </a:solidFill>
                        </a:rPr>
                        <a:t>FIRST REVIEW DATE :</a:t>
                      </a:r>
                      <a:r>
                        <a:rPr lang="en-US" altLang="en-IN" sz="3600" dirty="0" smtClean="0">
                          <a:solidFill>
                            <a:srgbClr val="FFC000"/>
                          </a:solidFill>
                        </a:rPr>
                        <a:t>24/12/2024</a:t>
                      </a:r>
                      <a:endParaRPr lang="en-US" altLang="en-IN" sz="3600" dirty="0" smtClean="0">
                        <a:solidFill>
                          <a:srgbClr val="FFC000"/>
                        </a:solidFill>
                      </a:endParaRPr>
                    </a:p>
                  </a:txBody>
                  <a:tcPr/>
                </a:tc>
              </a:tr>
            </a:tbl>
          </a:graphicData>
        </a:graphic>
      </p:graphicFrame>
      <p:graphicFrame>
        <p:nvGraphicFramePr>
          <p:cNvPr id="5" name="Table 4"/>
          <p:cNvGraphicFramePr>
            <a:graphicFrameLocks noGrp="1"/>
          </p:cNvGraphicFramePr>
          <p:nvPr/>
        </p:nvGraphicFramePr>
        <p:xfrm>
          <a:off x="1547664" y="3933056"/>
          <a:ext cx="6308725" cy="1752600"/>
        </p:xfrm>
        <a:graphic>
          <a:graphicData uri="http://schemas.openxmlformats.org/drawingml/2006/table">
            <a:tbl>
              <a:tblPr firstRow="1" bandRow="1">
                <a:tableStyleId>{5C22544A-7EE6-4342-B048-85BDC9FD1C3A}</a:tableStyleId>
              </a:tblPr>
              <a:tblGrid>
                <a:gridCol w="1671955"/>
                <a:gridCol w="1376045"/>
                <a:gridCol w="1524000"/>
                <a:gridCol w="1736725"/>
              </a:tblGrid>
              <a:tr h="370840">
                <a:tc>
                  <a:txBody>
                    <a:bodyPr/>
                    <a:lstStyle/>
                    <a:p>
                      <a:r>
                        <a:rPr lang="en-IN" dirty="0" smtClean="0"/>
                        <a:t>NAME</a:t>
                      </a:r>
                      <a:endParaRPr lang="en-IN" dirty="0"/>
                    </a:p>
                  </a:txBody>
                  <a:tcPr/>
                </a:tc>
                <a:tc>
                  <a:txBody>
                    <a:bodyPr/>
                    <a:lstStyle/>
                    <a:p>
                      <a:r>
                        <a:rPr lang="en-IN" dirty="0" smtClean="0"/>
                        <a:t>REGISTER NO</a:t>
                      </a:r>
                      <a:endParaRPr lang="en-IN" dirty="0"/>
                    </a:p>
                  </a:txBody>
                  <a:tcPr/>
                </a:tc>
                <a:tc>
                  <a:txBody>
                    <a:bodyPr/>
                    <a:lstStyle/>
                    <a:p>
                      <a:r>
                        <a:rPr lang="en-IN" smtClean="0"/>
                        <a:t>BRANCH</a:t>
                      </a:r>
                      <a:endParaRPr lang="en-IN" dirty="0"/>
                    </a:p>
                  </a:txBody>
                  <a:tcPr/>
                </a:tc>
                <a:tc>
                  <a:txBody>
                    <a:bodyPr/>
                    <a:lstStyle/>
                    <a:p>
                      <a:r>
                        <a:rPr lang="en-IN" dirty="0" smtClean="0"/>
                        <a:t>SECTION</a:t>
                      </a:r>
                      <a:endParaRPr lang="en-IN" dirty="0"/>
                    </a:p>
                  </a:txBody>
                  <a:tcPr/>
                </a:tc>
              </a:tr>
              <a:tr h="370840">
                <a:tc>
                  <a:txBody>
                    <a:bodyPr/>
                    <a:lstStyle/>
                    <a:p>
                      <a:r>
                        <a:rPr lang="en-US" altLang="en-IN" dirty="0"/>
                        <a:t>Sarvesh S</a:t>
                      </a:r>
                      <a:endParaRPr lang="en-US" altLang="en-IN" dirty="0"/>
                    </a:p>
                  </a:txBody>
                  <a:tcPr/>
                </a:tc>
                <a:tc>
                  <a:txBody>
                    <a:bodyPr/>
                    <a:lstStyle/>
                    <a:p>
                      <a:r>
                        <a:rPr lang="en-US" altLang="en-IN" dirty="0"/>
                        <a:t>240701479</a:t>
                      </a:r>
                      <a:endParaRPr lang="en-US" altLang="en-IN" dirty="0"/>
                    </a:p>
                  </a:txBody>
                  <a:tcPr/>
                </a:tc>
                <a:tc>
                  <a:txBody>
                    <a:bodyPr/>
                    <a:lstStyle/>
                    <a:p>
                      <a:r>
                        <a:rPr lang="en-US" altLang="en-IN" dirty="0"/>
                        <a:t>CSE</a:t>
                      </a:r>
                      <a:endParaRPr lang="en-US" altLang="en-IN" dirty="0"/>
                    </a:p>
                  </a:txBody>
                  <a:tcPr/>
                </a:tc>
                <a:tc>
                  <a:txBody>
                    <a:bodyPr/>
                    <a:lstStyle/>
                    <a:p>
                      <a:r>
                        <a:rPr lang="en-US" altLang="en-IN" dirty="0"/>
                        <a:t>H</a:t>
                      </a:r>
                      <a:endParaRPr lang="en-US" altLang="en-IN" dirty="0"/>
                    </a:p>
                  </a:txBody>
                  <a:tcPr/>
                </a:tc>
              </a:tr>
              <a:tr h="370840">
                <a:tc>
                  <a:txBody>
                    <a:bodyPr/>
                    <a:lstStyle/>
                    <a:p>
                      <a:r>
                        <a:rPr lang="en-US" altLang="en-IN" dirty="0"/>
                        <a:t>Sam Devaraja J</a:t>
                      </a:r>
                      <a:endParaRPr lang="en-US" altLang="en-IN" dirty="0"/>
                    </a:p>
                  </a:txBody>
                  <a:tcPr/>
                </a:tc>
                <a:tc>
                  <a:txBody>
                    <a:bodyPr/>
                    <a:lstStyle/>
                    <a:p>
                      <a:r>
                        <a:rPr lang="en-US" altLang="en-IN" dirty="0"/>
                        <a:t>240701463</a:t>
                      </a:r>
                      <a:endParaRPr lang="en-US" altLang="en-IN" dirty="0"/>
                    </a:p>
                  </a:txBody>
                  <a:tcPr/>
                </a:tc>
                <a:tc>
                  <a:txBody>
                    <a:bodyPr/>
                    <a:lstStyle/>
                    <a:p>
                      <a:r>
                        <a:rPr lang="en-US" altLang="en-IN" dirty="0"/>
                        <a:t>CSE</a:t>
                      </a:r>
                      <a:endParaRPr lang="en-US" altLang="en-IN" dirty="0"/>
                    </a:p>
                  </a:txBody>
                  <a:tcPr/>
                </a:tc>
                <a:tc>
                  <a:txBody>
                    <a:bodyPr/>
                    <a:lstStyle/>
                    <a:p>
                      <a:r>
                        <a:rPr lang="en-US" altLang="en-IN" dirty="0"/>
                        <a:t>H</a:t>
                      </a:r>
                      <a:endParaRPr lang="en-US" altLang="en-IN" dirty="0"/>
                    </a:p>
                  </a:txBody>
                  <a:tcPr/>
                </a:tc>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Content Placeholder 7"/>
          <p:cNvPicPr>
            <a:picLocks noChangeAspect="1"/>
          </p:cNvPicPr>
          <p:nvPr>
            <p:ph idx="1"/>
          </p:nvPr>
        </p:nvPicPr>
        <p:blipFill>
          <a:blip r:embed="rId1"/>
          <a:stretch>
            <a:fillRect/>
          </a:stretch>
        </p:blipFill>
        <p:spPr>
          <a:xfrm>
            <a:off x="1786255" y="332740"/>
            <a:ext cx="5920105" cy="53257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1"/>
          </p:nvPr>
        </p:nvPicPr>
        <p:blipFill>
          <a:blip r:embed="rId1"/>
          <a:stretch>
            <a:fillRect/>
          </a:stretch>
        </p:blipFill>
        <p:spPr>
          <a:xfrm>
            <a:off x="2339975" y="45085"/>
            <a:ext cx="4475480" cy="3297555"/>
          </a:xfrm>
          <a:prstGeom prst="rect">
            <a:avLst/>
          </a:prstGeom>
        </p:spPr>
      </p:pic>
      <p:pic>
        <p:nvPicPr>
          <p:cNvPr id="2" name="Content Placeholder 1"/>
          <p:cNvPicPr>
            <a:picLocks noChangeAspect="1"/>
          </p:cNvPicPr>
          <p:nvPr>
            <p:ph sz="half" idx="2"/>
          </p:nvPr>
        </p:nvPicPr>
        <p:blipFill>
          <a:blip r:embed="rId2"/>
          <a:stretch>
            <a:fillRect/>
          </a:stretch>
        </p:blipFill>
        <p:spPr>
          <a:xfrm>
            <a:off x="2339975" y="3352800"/>
            <a:ext cx="4474845" cy="34309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idx="1"/>
          </p:nvPr>
        </p:nvPicPr>
        <p:blipFill>
          <a:blip r:embed="rId1"/>
          <a:stretch>
            <a:fillRect/>
          </a:stretch>
        </p:blipFill>
        <p:spPr>
          <a:xfrm>
            <a:off x="709295" y="338455"/>
            <a:ext cx="7726045" cy="17424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Any Publication targeted</a:t>
            </a:r>
            <a:endParaRPr lang="en-IN" dirty="0"/>
          </a:p>
        </p:txBody>
      </p:sp>
      <p:sp>
        <p:nvSpPr>
          <p:cNvPr id="3" name="Content Placeholder 2"/>
          <p:cNvSpPr>
            <a:spLocks noGrp="1"/>
          </p:cNvSpPr>
          <p:nvPr>
            <p:ph idx="1"/>
          </p:nvPr>
        </p:nvSpPr>
        <p:spPr/>
        <p:txBody>
          <a:bodyPr/>
          <a:lstStyle/>
          <a:p>
            <a:endParaRPr lang="en-IN" dirty="0" smtClean="0"/>
          </a:p>
          <a:p>
            <a:endParaRPr lang="en-IN" dirty="0" smtClean="0"/>
          </a:p>
          <a:p>
            <a:pPr marL="0" indent="0">
              <a:buNone/>
            </a:pPr>
            <a:r>
              <a:rPr lang="en-IN" dirty="0" smtClean="0"/>
              <a:t>			</a:t>
            </a:r>
            <a:r>
              <a:rPr lang="en-IN" sz="7200" b="1" dirty="0" smtClean="0">
                <a:solidFill>
                  <a:srgbClr val="FF0000"/>
                </a:solidFill>
              </a:rPr>
              <a:t>YES / </a:t>
            </a:r>
            <a:r>
              <a:rPr lang="en-IN" sz="7200" b="1" dirty="0" smtClean="0">
                <a:solidFill>
                  <a:srgbClr val="FF0000"/>
                </a:solidFill>
                <a:highlight>
                  <a:srgbClr val="00FF00"/>
                </a:highlight>
              </a:rPr>
              <a:t>NO</a:t>
            </a:r>
            <a:endParaRPr lang="en-IN" sz="7200" b="1" dirty="0" smtClean="0">
              <a:solidFill>
                <a:srgbClr val="FF0000"/>
              </a:solidFill>
              <a:highlight>
                <a:srgbClr val="00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IN" dirty="0"/>
          </a:p>
        </p:txBody>
      </p:sp>
      <p:sp>
        <p:nvSpPr>
          <p:cNvPr id="3" name="Content Placeholder 2"/>
          <p:cNvSpPr>
            <a:spLocks noGrp="1"/>
          </p:cNvSpPr>
          <p:nvPr>
            <p:ph idx="1"/>
          </p:nvPr>
        </p:nvSpPr>
        <p:spPr>
          <a:xfrm>
            <a:off x="457200" y="1600200"/>
            <a:ext cx="8229600" cy="4780280"/>
          </a:xfrm>
        </p:spPr>
        <p:txBody>
          <a:bodyPr>
            <a:normAutofit fontScale="40000"/>
          </a:bodyPr>
          <a:lstStyle/>
          <a:p>
            <a:r>
              <a:rPr lang="en-IN">
                <a:latin typeface="Bahnschrift" panose="020B0502040204020203" charset="0"/>
                <a:cs typeface="Bahnschrift" panose="020B0502040204020203" charset="0"/>
              </a:rPr>
              <a:t>This project implements a comprehensive Matrix Calculator using the C programming language, designed to perform various operations on 2x2 and 3x3 matrices. The calculator provides functionalities such as determinant calculation, matrix addition, subtraction, multiplication, transposition, and power computation. The program is structured for user interactivity, enabling the selection of specific operations through a menu-driven interface.</a:t>
            </a:r>
            <a:endParaRPr lang="en-IN">
              <a:latin typeface="Bahnschrift" panose="020B0502040204020203" charset="0"/>
              <a:cs typeface="Bahnschrift" panose="020B0502040204020203" charset="0"/>
            </a:endParaRPr>
          </a:p>
          <a:p>
            <a:endParaRPr lang="en-IN">
              <a:latin typeface="Bahnschrift" panose="020B0502040204020203" charset="0"/>
              <a:cs typeface="Bahnschrift" panose="020B0502040204020203" charset="0"/>
            </a:endParaRPr>
          </a:p>
          <a:p>
            <a:r>
              <a:rPr lang="en-IN" sz="4000" b="1" u="sng">
                <a:latin typeface="Bahnschrift" panose="020B0502040204020203" charset="0"/>
                <a:cs typeface="Bahnschrift" panose="020B0502040204020203" charset="0"/>
              </a:rPr>
              <a:t>Key features include:</a:t>
            </a:r>
            <a:endParaRPr lang="en-IN" sz="4000" b="1" u="sng">
              <a:latin typeface="Bahnschrift" panose="020B0502040204020203" charset="0"/>
              <a:cs typeface="Bahnschrift" panose="020B0502040204020203" charset="0"/>
            </a:endParaRPr>
          </a:p>
          <a:p>
            <a:endParaRPr lang="en-IN">
              <a:latin typeface="Bahnschrift" panose="020B0502040204020203" charset="0"/>
              <a:cs typeface="Bahnschrift" panose="020B0502040204020203" charset="0"/>
            </a:endParaRPr>
          </a:p>
          <a:p>
            <a:r>
              <a:rPr lang="en-IN" b="1">
                <a:latin typeface="Bahnschrift" panose="020B0502040204020203" charset="0"/>
                <a:cs typeface="Bahnschrift" panose="020B0502040204020203" charset="0"/>
              </a:rPr>
              <a:t>Determinant Calculation: </a:t>
            </a:r>
            <a:r>
              <a:rPr lang="en-IN">
                <a:latin typeface="Bahnschrift" panose="020B0502040204020203" charset="0"/>
                <a:cs typeface="Bahnschrift" panose="020B0502040204020203" charset="0"/>
              </a:rPr>
              <a:t>Computes the determinant of 2x2 and 3x3 matrices to determine linear independence.</a:t>
            </a:r>
            <a:endParaRPr lang="en-IN">
              <a:latin typeface="Bahnschrift" panose="020B0502040204020203" charset="0"/>
              <a:cs typeface="Bahnschrift" panose="020B0502040204020203" charset="0"/>
            </a:endParaRPr>
          </a:p>
          <a:p>
            <a:r>
              <a:rPr lang="en-IN" b="1">
                <a:latin typeface="Bahnschrift" panose="020B0502040204020203" charset="0"/>
                <a:cs typeface="Bahnschrift" panose="020B0502040204020203" charset="0"/>
              </a:rPr>
              <a:t>Matrix Addition and Subtraction</a:t>
            </a:r>
            <a:r>
              <a:rPr lang="en-IN">
                <a:latin typeface="Bahnschrift" panose="020B0502040204020203" charset="0"/>
                <a:cs typeface="Bahnschrift" panose="020B0502040204020203" charset="0"/>
              </a:rPr>
              <a:t>: Handles element-wise operations for 2x2 or 3x3 matrices.</a:t>
            </a:r>
            <a:endParaRPr lang="en-IN">
              <a:latin typeface="Bahnschrift" panose="020B0502040204020203" charset="0"/>
              <a:cs typeface="Bahnschrift" panose="020B0502040204020203" charset="0"/>
            </a:endParaRPr>
          </a:p>
          <a:p>
            <a:r>
              <a:rPr lang="en-IN" b="1">
                <a:latin typeface="Bahnschrift" panose="020B0502040204020203" charset="0"/>
                <a:cs typeface="Bahnschrift" panose="020B0502040204020203" charset="0"/>
              </a:rPr>
              <a:t>Matrix Multiplication</a:t>
            </a:r>
            <a:r>
              <a:rPr lang="en-IN">
                <a:latin typeface="Bahnschrift" panose="020B0502040204020203" charset="0"/>
                <a:cs typeface="Bahnschrift" panose="020B0502040204020203" charset="0"/>
              </a:rPr>
              <a:t>: Supports multiplication of matrices with compatible dimensions.</a:t>
            </a:r>
            <a:endParaRPr lang="en-IN">
              <a:latin typeface="Bahnschrift" panose="020B0502040204020203" charset="0"/>
              <a:cs typeface="Bahnschrift" panose="020B0502040204020203" charset="0"/>
            </a:endParaRPr>
          </a:p>
          <a:p>
            <a:r>
              <a:rPr lang="en-IN" b="1">
                <a:latin typeface="Bahnschrift" panose="020B0502040204020203" charset="0"/>
                <a:cs typeface="Bahnschrift" panose="020B0502040204020203" charset="0"/>
              </a:rPr>
              <a:t>Transpose:</a:t>
            </a:r>
            <a:r>
              <a:rPr lang="en-IN">
                <a:latin typeface="Bahnschrift" panose="020B0502040204020203" charset="0"/>
                <a:cs typeface="Bahnschrift" panose="020B0502040204020203" charset="0"/>
              </a:rPr>
              <a:t> Calculates the transpose of a 2x2 or 3x3 matrix.</a:t>
            </a:r>
            <a:endParaRPr lang="en-IN">
              <a:latin typeface="Bahnschrift" panose="020B0502040204020203" charset="0"/>
              <a:cs typeface="Bahnschrift" panose="020B0502040204020203" charset="0"/>
            </a:endParaRPr>
          </a:p>
          <a:p>
            <a:r>
              <a:rPr lang="en-IN" b="1">
                <a:latin typeface="Bahnschrift" panose="020B0502040204020203" charset="0"/>
                <a:cs typeface="Bahnschrift" panose="020B0502040204020203" charset="0"/>
              </a:rPr>
              <a:t>Power of a Matrix</a:t>
            </a:r>
            <a:r>
              <a:rPr lang="en-IN">
                <a:latin typeface="Bahnschrift" panose="020B0502040204020203" charset="0"/>
                <a:cs typeface="Bahnschrift" panose="020B0502040204020203" charset="0"/>
              </a:rPr>
              <a:t>: Raises square matrices to a user-specified power using repeated multiplication.</a:t>
            </a:r>
            <a:endParaRPr lang="en-IN">
              <a:latin typeface="Bahnschrift" panose="020B0502040204020203" charset="0"/>
              <a:cs typeface="Bahnschrift" panose="020B0502040204020203" charset="0"/>
            </a:endParaRPr>
          </a:p>
          <a:p>
            <a:endParaRPr lang="en-IN">
              <a:latin typeface="Bahnschrift" panose="020B0502040204020203" charset="0"/>
              <a:cs typeface="Bahnschrift" panose="020B0502040204020203" charset="0"/>
            </a:endParaRPr>
          </a:p>
          <a:p>
            <a:r>
              <a:rPr lang="en-IN">
                <a:latin typeface="Bahnschrift" panose="020B0502040204020203" charset="0"/>
                <a:cs typeface="Bahnschrift" panose="020B0502040204020203" charset="0"/>
              </a:rPr>
              <a:t>The project showcases modular programming with distinct functions for each operation, emphasizing reusability and clarity. Error handling ensures input validity, guiding users in choosing appropriate matrix dimensions and operations. This calculator serves as a practical example of applying fundamental matrix operations, providing utility for educational purposes and basic computational needs.</a:t>
            </a:r>
            <a:endParaRPr lang="en-IN">
              <a:latin typeface="Bahnschrift" panose="020B0502040204020203" charset="0"/>
              <a:cs typeface="Bahnschrift" panose="020B050204020402020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WhatsApp Image 2024-12-20 at 22.29.16_482c3a93"/>
          <p:cNvPicPr>
            <a:picLocks noChangeAspect="1"/>
          </p:cNvPicPr>
          <p:nvPr>
            <p:ph sz="half" idx="1"/>
          </p:nvPr>
        </p:nvPicPr>
        <p:blipFill>
          <a:blip r:embed="rId1"/>
          <a:srcRect l="386" t="19624" r="427" b="18735"/>
          <a:stretch>
            <a:fillRect/>
          </a:stretch>
        </p:blipFill>
        <p:spPr>
          <a:xfrm>
            <a:off x="179705" y="1268730"/>
            <a:ext cx="8809355" cy="1871345"/>
          </a:xfrm>
          <a:prstGeom prst="rect">
            <a:avLst/>
          </a:prstGeom>
        </p:spPr>
      </p:pic>
      <p:sp>
        <p:nvSpPr>
          <p:cNvPr id="2" name="Title 1"/>
          <p:cNvSpPr>
            <a:spLocks noGrp="1"/>
          </p:cNvSpPr>
          <p:nvPr>
            <p:ph type="title"/>
          </p:nvPr>
        </p:nvSpPr>
        <p:spPr/>
        <p:txBody>
          <a:bodyPr/>
          <a:lstStyle/>
          <a:p>
            <a:r>
              <a:rPr lang="en-IN" dirty="0" smtClean="0"/>
              <a:t>Literature Survey (If any)</a:t>
            </a:r>
            <a:endParaRPr lang="en-IN" dirty="0"/>
          </a:p>
        </p:txBody>
      </p:sp>
      <p:pic>
        <p:nvPicPr>
          <p:cNvPr id="14" name="Content Placeholder 13"/>
          <p:cNvPicPr>
            <a:picLocks noChangeAspect="1"/>
          </p:cNvPicPr>
          <p:nvPr>
            <p:ph sz="half" idx="2"/>
          </p:nvPr>
        </p:nvPicPr>
        <p:blipFill>
          <a:blip r:embed="rId2"/>
          <a:stretch>
            <a:fillRect/>
          </a:stretch>
        </p:blipFill>
        <p:spPr>
          <a:xfrm>
            <a:off x="556260" y="3213100"/>
            <a:ext cx="8030845" cy="32213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Deviation from Existing Application</a:t>
            </a:r>
            <a:endParaRPr lang="en-IN" dirty="0"/>
          </a:p>
        </p:txBody>
      </p:sp>
      <p:sp>
        <p:nvSpPr>
          <p:cNvPr id="3" name="Content Placeholder 2"/>
          <p:cNvSpPr>
            <a:spLocks noGrp="1"/>
          </p:cNvSpPr>
          <p:nvPr>
            <p:ph idx="1"/>
          </p:nvPr>
        </p:nvSpPr>
        <p:spPr/>
        <p:txBody>
          <a:bodyPr>
            <a:normAutofit fontScale="40000"/>
          </a:bodyPr>
          <a:lstStyle/>
          <a:p>
            <a:pPr marL="0" indent="0">
              <a:buNone/>
            </a:pPr>
            <a:endParaRPr lang="en-IN"/>
          </a:p>
          <a:p>
            <a:r>
              <a:rPr lang="en-IN" sz="4000" b="1" u="sng"/>
              <a:t>Customization for Educational Purpose:</a:t>
            </a:r>
            <a:endParaRPr lang="en-IN" u="sng"/>
          </a:p>
          <a:p>
            <a:r>
              <a:rPr lang="en-IN"/>
              <a:t>While many existing applications like MATLAB or online matrix calculators offer a wide range of advanced functionalities, this project focuses on fundamental matrix operations, specifically tailored for educational use and beginner-level programming practice.</a:t>
            </a:r>
            <a:endParaRPr lang="en-IN"/>
          </a:p>
          <a:p>
            <a:endParaRPr lang="en-IN"/>
          </a:p>
          <a:p>
            <a:r>
              <a:rPr lang="en-IN" sz="4000" b="1" u="sng"/>
              <a:t>Lightweight Implementation:</a:t>
            </a:r>
            <a:endParaRPr lang="en-IN"/>
          </a:p>
          <a:p>
            <a:r>
              <a:rPr lang="en-IN"/>
              <a:t>Unlike sophisticated software requiring extensive resources, this program is lightweight and can run on any system with basic C compiler support, making it accessible for users with minimal computational power.</a:t>
            </a:r>
            <a:endParaRPr lang="en-IN"/>
          </a:p>
          <a:p>
            <a:endParaRPr lang="en-IN"/>
          </a:p>
          <a:p>
            <a:r>
              <a:rPr lang="en-IN" sz="4000" b="1" u="sng"/>
              <a:t>Interactive Console-Based Design:</a:t>
            </a:r>
            <a:endParaRPr lang="en-IN"/>
          </a:p>
          <a:p>
            <a:r>
              <a:rPr lang="en-IN"/>
              <a:t>Unlike GUI-based applications, this project employs a command-line interface, providing a straightforward way to learn and understand the core mathematical computations and underlying logic.</a:t>
            </a:r>
            <a:endParaRPr lang="en-IN"/>
          </a:p>
          <a:p>
            <a:endParaRPr lang="en-IN"/>
          </a:p>
          <a:p>
            <a:r>
              <a:rPr lang="en-IN" sz="4000" b="1" u="sng"/>
              <a:t>No Dependency on External Libraries:</a:t>
            </a:r>
            <a:endParaRPr lang="en-IN" sz="4000" b="1"/>
          </a:p>
          <a:p>
            <a:r>
              <a:rPr lang="en-IN"/>
              <a:t>Unlike many applications that rely on pre-built libraries, this project implements all operations from scratch, reinforcing the understanding of algorithms and matrix mathematics.</a:t>
            </a: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a:t>
            </a:r>
            <a:endParaRPr lang="en-IN" dirty="0"/>
          </a:p>
        </p:txBody>
      </p:sp>
      <p:sp>
        <p:nvSpPr>
          <p:cNvPr id="3" name="Content Placeholder 2"/>
          <p:cNvSpPr>
            <a:spLocks noGrp="1"/>
          </p:cNvSpPr>
          <p:nvPr>
            <p:ph idx="1"/>
          </p:nvPr>
        </p:nvSpPr>
        <p:spPr>
          <a:xfrm>
            <a:off x="457200" y="1484630"/>
            <a:ext cx="8229600" cy="5146675"/>
          </a:xfrm>
        </p:spPr>
        <p:txBody>
          <a:bodyPr>
            <a:normAutofit fontScale="25000"/>
          </a:bodyPr>
          <a:lstStyle/>
          <a:p>
            <a:r>
              <a:rPr lang="en-US" altLang="en-IN" sz="5600" b="1" u="sng"/>
              <a:t>int det2x2()</a:t>
            </a:r>
            <a:r>
              <a:rPr lang="en-US" altLang="en-IN" sz="4800"/>
              <a:t> - Computes the determinant of a 2x2 matrix using the formula det=a*d−b*c.</a:t>
            </a:r>
            <a:endParaRPr lang="en-US" altLang="en-IN" sz="4800"/>
          </a:p>
          <a:p>
            <a:r>
              <a:rPr lang="en-US" altLang="en-IN" sz="4800"/>
              <a:t>Determines whether the matrix is linearly dependent or independent.</a:t>
            </a:r>
            <a:endParaRPr lang="en-US" altLang="en-IN" sz="4800"/>
          </a:p>
          <a:p>
            <a:endParaRPr lang="en-US" altLang="en-IN" sz="4800"/>
          </a:p>
          <a:p>
            <a:r>
              <a:rPr lang="en-US" altLang="en-IN" sz="5600" b="1" u="sng"/>
              <a:t>int det3x3()</a:t>
            </a:r>
            <a:r>
              <a:rPr lang="en-US" altLang="en-IN" sz="4800"/>
              <a:t> - Calculates the determinant of a 3x3 matrix using the cofactor expansion method.</a:t>
            </a:r>
            <a:endParaRPr lang="en-US" altLang="en-IN" sz="4800"/>
          </a:p>
          <a:p>
            <a:r>
              <a:rPr lang="en-US" altLang="en-IN" sz="4800"/>
              <a:t>Helps identify the matrix's properties, such as invertibility and dependency.</a:t>
            </a:r>
            <a:endParaRPr lang="en-US" altLang="en-IN" sz="4800"/>
          </a:p>
          <a:p>
            <a:endParaRPr lang="en-US" altLang="en-IN" sz="4800"/>
          </a:p>
          <a:p>
            <a:r>
              <a:rPr lang="en-US" altLang="en-IN" sz="5600" b="1" u="sng"/>
              <a:t>void matrixAddition()</a:t>
            </a:r>
            <a:r>
              <a:rPr lang="en-US" altLang="en-IN" sz="4800"/>
              <a:t> - Performs element-wise addition of two matrices (2x2 or 3x3).</a:t>
            </a:r>
            <a:endParaRPr lang="en-US" altLang="en-IN" sz="4800"/>
          </a:p>
          <a:p>
            <a:r>
              <a:rPr lang="en-US" altLang="en-IN" sz="4800"/>
              <a:t>Outputs the resultant matrix after addition.</a:t>
            </a:r>
            <a:endParaRPr lang="en-US" altLang="en-IN" sz="4800"/>
          </a:p>
          <a:p>
            <a:endParaRPr lang="en-US" altLang="en-IN" sz="4800"/>
          </a:p>
          <a:p>
            <a:r>
              <a:rPr lang="en-US" altLang="en-IN" sz="5600" b="1" u="sng"/>
              <a:t>void matrixSubtraction()</a:t>
            </a:r>
            <a:r>
              <a:rPr lang="en-US" altLang="en-IN" sz="4800"/>
              <a:t> - Performs element-wise subtraction of one matrix from another (2x2 or 3x3).</a:t>
            </a:r>
            <a:endParaRPr lang="en-US" altLang="en-IN" sz="4800"/>
          </a:p>
          <a:p>
            <a:r>
              <a:rPr lang="en-US" altLang="en-IN" sz="4800"/>
              <a:t>Outputs the resultant matrix after subtraction.</a:t>
            </a:r>
            <a:endParaRPr lang="en-US" altLang="en-IN" sz="4800"/>
          </a:p>
          <a:p>
            <a:endParaRPr lang="en-US" altLang="en-IN" sz="4800"/>
          </a:p>
          <a:p>
            <a:r>
              <a:rPr lang="en-US" altLang="en-IN" sz="5600" b="1" u="sng"/>
              <a:t>void matrixMultiplication()</a:t>
            </a:r>
            <a:r>
              <a:rPr lang="en-US" altLang="en-IN" sz="4800"/>
              <a:t> - Multiplies two matrices of compatible dimensions and computes the resultant matrix.</a:t>
            </a:r>
            <a:endParaRPr lang="en-US" altLang="en-IN" sz="4800"/>
          </a:p>
          <a:p>
            <a:r>
              <a:rPr lang="en-US" altLang="en-IN" sz="4800"/>
              <a:t>Supports arbitrary matrix sizes as long as the column count of the first matrix matches the row count of the second.</a:t>
            </a:r>
            <a:endParaRPr lang="en-US" altLang="en-IN" sz="4800"/>
          </a:p>
          <a:p>
            <a:endParaRPr lang="en-US" altLang="en-IN" sz="4800"/>
          </a:p>
          <a:p>
            <a:r>
              <a:rPr lang="en-US" altLang="en-IN" sz="5600" b="1" u="sng"/>
              <a:t>void transpose()</a:t>
            </a:r>
            <a:r>
              <a:rPr lang="en-US" altLang="en-IN" sz="4800"/>
              <a:t> - Computes the transpose of a matrix (2x2 or 3x3) by swapping its rows and columns.</a:t>
            </a:r>
            <a:endParaRPr lang="en-US" altLang="en-IN" sz="4800"/>
          </a:p>
          <a:p>
            <a:r>
              <a:rPr lang="en-US" altLang="en-IN" sz="4800"/>
              <a:t>Outputs the transposed matrix.</a:t>
            </a:r>
            <a:endParaRPr lang="en-US" altLang="en-IN" sz="4800"/>
          </a:p>
          <a:p>
            <a:endParaRPr lang="en-US" altLang="en-IN" sz="4800"/>
          </a:p>
          <a:p>
            <a:r>
              <a:rPr lang="en-US" altLang="en-IN" sz="5600" b="1" u="sng"/>
              <a:t>void power()</a:t>
            </a:r>
            <a:r>
              <a:rPr lang="en-US" altLang="en-IN" sz="4800"/>
              <a:t> - Raises a square matrix (2x2 or 3x3) to a user-specified power by repeated multiplication.</a:t>
            </a:r>
            <a:endParaRPr lang="en-US" altLang="en-IN" sz="4800"/>
          </a:p>
          <a:p>
            <a:r>
              <a:rPr lang="en-US" altLang="en-IN" sz="4800"/>
              <a:t>Outputs the matrix result after exponentiation.</a:t>
            </a:r>
            <a:endParaRPr lang="en-US" altLang="en-IN" sz="4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Deadlines</a:t>
            </a:r>
            <a:endParaRPr lang="en-IN" dirty="0"/>
          </a:p>
        </p:txBody>
      </p:sp>
      <p:graphicFrame>
        <p:nvGraphicFramePr>
          <p:cNvPr id="4" name="Content Placeholder 3"/>
          <p:cNvGraphicFramePr>
            <a:graphicFrameLocks noGrp="1"/>
          </p:cNvGraphicFramePr>
          <p:nvPr>
            <p:ph idx="1"/>
          </p:nvPr>
        </p:nvGraphicFramePr>
        <p:xfrm>
          <a:off x="457200" y="1600200"/>
          <a:ext cx="8229600" cy="3337560"/>
        </p:xfrm>
        <a:graphic>
          <a:graphicData uri="http://schemas.openxmlformats.org/drawingml/2006/table">
            <a:tbl>
              <a:tblPr firstRow="1" bandRow="1">
                <a:tableStyleId>{5C22544A-7EE6-4342-B048-85BDC9FD1C3A}</a:tableStyleId>
              </a:tblPr>
              <a:tblGrid>
                <a:gridCol w="1162472"/>
                <a:gridCol w="3312368"/>
                <a:gridCol w="3754760"/>
              </a:tblGrid>
              <a:tr h="370840">
                <a:tc>
                  <a:txBody>
                    <a:bodyPr/>
                    <a:lstStyle/>
                    <a:p>
                      <a:r>
                        <a:rPr lang="en-IN" dirty="0" err="1" smtClean="0"/>
                        <a:t>Sl.No</a:t>
                      </a:r>
                      <a:r>
                        <a:rPr lang="en-IN" dirty="0" smtClean="0"/>
                        <a:t>.</a:t>
                      </a:r>
                      <a:endParaRPr lang="en-IN" dirty="0"/>
                    </a:p>
                  </a:txBody>
                  <a:tcPr/>
                </a:tc>
                <a:tc>
                  <a:txBody>
                    <a:bodyPr/>
                    <a:lstStyle/>
                    <a:p>
                      <a:r>
                        <a:rPr lang="en-IN" dirty="0" smtClean="0"/>
                        <a:t>Module Name</a:t>
                      </a:r>
                      <a:endParaRPr lang="en-IN" dirty="0"/>
                    </a:p>
                  </a:txBody>
                  <a:tcPr/>
                </a:tc>
                <a:tc>
                  <a:txBody>
                    <a:bodyPr/>
                    <a:lstStyle/>
                    <a:p>
                      <a:r>
                        <a:rPr lang="en-IN" dirty="0" smtClean="0"/>
                        <a:t>Target</a:t>
                      </a:r>
                      <a:r>
                        <a:rPr lang="en-IN" baseline="0" dirty="0" smtClean="0"/>
                        <a:t> Date</a:t>
                      </a:r>
                      <a:endParaRPr lang="en-IN" dirty="0"/>
                    </a:p>
                  </a:txBody>
                  <a:tcPr/>
                </a:tc>
              </a:tr>
              <a:tr h="370840">
                <a:tc>
                  <a:txBody>
                    <a:bodyPr/>
                    <a:lstStyle/>
                    <a:p>
                      <a:r>
                        <a:rPr lang="en-IN" dirty="0" smtClean="0"/>
                        <a:t>1</a:t>
                      </a:r>
                      <a:endParaRPr lang="en-IN" dirty="0"/>
                    </a:p>
                  </a:txBody>
                  <a:tcPr/>
                </a:tc>
                <a:tc>
                  <a:txBody>
                    <a:bodyPr/>
                    <a:lstStyle/>
                    <a:p>
                      <a:r>
                        <a:rPr lang="en-US" altLang="en-IN"/>
                        <a:t>det2x2()</a:t>
                      </a:r>
                      <a:endParaRPr lang="en-US" altLang="en-IN"/>
                    </a:p>
                  </a:txBody>
                  <a:tcPr/>
                </a:tc>
                <a:tc>
                  <a:txBody>
                    <a:bodyPr/>
                    <a:lstStyle/>
                    <a:p>
                      <a:r>
                        <a:rPr lang="en-US" altLang="en-IN"/>
                        <a:t>22.11.2024</a:t>
                      </a:r>
                      <a:endParaRPr lang="en-US" altLang="en-IN"/>
                    </a:p>
                  </a:txBody>
                  <a:tcPr/>
                </a:tc>
              </a:tr>
              <a:tr h="370840">
                <a:tc>
                  <a:txBody>
                    <a:bodyPr/>
                    <a:lstStyle/>
                    <a:p>
                      <a:r>
                        <a:rPr lang="en-IN" dirty="0" smtClean="0"/>
                        <a:t>2</a:t>
                      </a:r>
                      <a:endParaRPr lang="en-IN" dirty="0"/>
                    </a:p>
                  </a:txBody>
                  <a:tcPr/>
                </a:tc>
                <a:tc>
                  <a:txBody>
                    <a:bodyPr/>
                    <a:lstStyle/>
                    <a:p>
                      <a:r>
                        <a:rPr lang="en-US" altLang="en-IN" dirty="0"/>
                        <a:t>det3x3()</a:t>
                      </a:r>
                      <a:endParaRPr lang="en-US" altLang="en-IN" dirty="0"/>
                    </a:p>
                  </a:txBody>
                  <a:tcPr/>
                </a:tc>
                <a:tc>
                  <a:txBody>
                    <a:bodyPr/>
                    <a:lstStyle/>
                    <a:p>
                      <a:r>
                        <a:rPr lang="en-US" altLang="en-IN" sz="1800">
                          <a:sym typeface="+mn-ea"/>
                        </a:rPr>
                        <a:t>22.11.2024</a:t>
                      </a:r>
                      <a:endParaRPr lang="en-IN" dirty="0"/>
                    </a:p>
                  </a:txBody>
                  <a:tcPr/>
                </a:tc>
              </a:tr>
              <a:tr h="370840">
                <a:tc>
                  <a:txBody>
                    <a:bodyPr/>
                    <a:lstStyle/>
                    <a:p>
                      <a:r>
                        <a:rPr lang="en-IN" dirty="0" smtClean="0"/>
                        <a:t>3</a:t>
                      </a:r>
                      <a:endParaRPr lang="en-IN" dirty="0"/>
                    </a:p>
                  </a:txBody>
                  <a:tcPr/>
                </a:tc>
                <a:tc>
                  <a:txBody>
                    <a:bodyPr/>
                    <a:lstStyle/>
                    <a:p>
                      <a:r>
                        <a:rPr lang="en-US" altLang="en-IN" dirty="0"/>
                        <a:t>matrixAddition()</a:t>
                      </a:r>
                      <a:endParaRPr lang="en-US" altLang="en-IN" dirty="0"/>
                    </a:p>
                  </a:txBody>
                  <a:tcPr/>
                </a:tc>
                <a:tc>
                  <a:txBody>
                    <a:bodyPr/>
                    <a:lstStyle/>
                    <a:p>
                      <a:r>
                        <a:rPr lang="en-US" altLang="en-IN" dirty="0"/>
                        <a:t>01.12.2024</a:t>
                      </a:r>
                      <a:endParaRPr lang="en-US" altLang="en-IN" dirty="0"/>
                    </a:p>
                  </a:txBody>
                  <a:tcPr/>
                </a:tc>
              </a:tr>
              <a:tr h="370840">
                <a:tc>
                  <a:txBody>
                    <a:bodyPr/>
                    <a:lstStyle/>
                    <a:p>
                      <a:r>
                        <a:rPr lang="en-IN" dirty="0" smtClean="0"/>
                        <a:t>4</a:t>
                      </a:r>
                      <a:endParaRPr lang="en-IN" dirty="0"/>
                    </a:p>
                  </a:txBody>
                  <a:tcPr/>
                </a:tc>
                <a:tc>
                  <a:txBody>
                    <a:bodyPr/>
                    <a:lstStyle/>
                    <a:p>
                      <a:r>
                        <a:rPr lang="en-US" altLang="en-IN" dirty="0"/>
                        <a:t>matrixSubraction()</a:t>
                      </a:r>
                      <a:endParaRPr lang="en-US" altLang="en-IN" dirty="0"/>
                    </a:p>
                  </a:txBody>
                  <a:tcPr/>
                </a:tc>
                <a:tc>
                  <a:txBody>
                    <a:bodyPr/>
                    <a:lstStyle/>
                    <a:p>
                      <a:r>
                        <a:rPr lang="en-US" altLang="en-IN" sz="1800" dirty="0">
                          <a:sym typeface="+mn-ea"/>
                        </a:rPr>
                        <a:t>01.12.2024</a:t>
                      </a:r>
                      <a:endParaRPr lang="en-IN" dirty="0"/>
                    </a:p>
                  </a:txBody>
                  <a:tcPr/>
                </a:tc>
              </a:tr>
              <a:tr h="370840">
                <a:tc>
                  <a:txBody>
                    <a:bodyPr/>
                    <a:lstStyle/>
                    <a:p>
                      <a:r>
                        <a:rPr lang="en-IN" dirty="0" smtClean="0"/>
                        <a:t>5</a:t>
                      </a:r>
                      <a:endParaRPr lang="en-IN" dirty="0"/>
                    </a:p>
                  </a:txBody>
                  <a:tcPr/>
                </a:tc>
                <a:tc>
                  <a:txBody>
                    <a:bodyPr/>
                    <a:lstStyle/>
                    <a:p>
                      <a:r>
                        <a:rPr lang="en-US" altLang="en-IN" dirty="0"/>
                        <a:t>matrixMultiplication()</a:t>
                      </a:r>
                      <a:endParaRPr lang="en-US" altLang="en-IN" dirty="0"/>
                    </a:p>
                  </a:txBody>
                  <a:tcPr/>
                </a:tc>
                <a:tc>
                  <a:txBody>
                    <a:bodyPr/>
                    <a:lstStyle/>
                    <a:p>
                      <a:r>
                        <a:rPr lang="en-US" altLang="en-IN" sz="1800" dirty="0">
                          <a:sym typeface="+mn-ea"/>
                        </a:rPr>
                        <a:t>04.12.2024</a:t>
                      </a:r>
                      <a:endParaRPr lang="en-IN" dirty="0"/>
                    </a:p>
                  </a:txBody>
                  <a:tcPr/>
                </a:tc>
              </a:tr>
              <a:tr h="370840">
                <a:tc>
                  <a:txBody>
                    <a:bodyPr/>
                    <a:lstStyle/>
                    <a:p>
                      <a:r>
                        <a:rPr lang="en-US" altLang="en-IN" dirty="0"/>
                        <a:t>6</a:t>
                      </a:r>
                      <a:endParaRPr lang="en-US" altLang="en-IN" dirty="0"/>
                    </a:p>
                  </a:txBody>
                  <a:tcPr/>
                </a:tc>
                <a:tc>
                  <a:txBody>
                    <a:bodyPr/>
                    <a:lstStyle/>
                    <a:p>
                      <a:r>
                        <a:rPr lang="en-US" altLang="en-IN" dirty="0"/>
                        <a:t>transpose()</a:t>
                      </a:r>
                      <a:endParaRPr lang="en-US" altLang="en-IN" dirty="0"/>
                    </a:p>
                  </a:txBody>
                  <a:tcPr/>
                </a:tc>
                <a:tc>
                  <a:txBody>
                    <a:bodyPr/>
                    <a:lstStyle/>
                    <a:p>
                      <a:r>
                        <a:rPr lang="en-US" altLang="en-IN" sz="1800" dirty="0">
                          <a:sym typeface="+mn-ea"/>
                        </a:rPr>
                        <a:t>04.12.2024</a:t>
                      </a:r>
                      <a:endParaRPr lang="en-US" altLang="en-IN" dirty="0"/>
                    </a:p>
                  </a:txBody>
                  <a:tcPr/>
                </a:tc>
              </a:tr>
              <a:tr h="370840">
                <a:tc>
                  <a:txBody>
                    <a:bodyPr/>
                    <a:lstStyle/>
                    <a:p>
                      <a:r>
                        <a:rPr lang="en-US" altLang="en-IN" dirty="0"/>
                        <a:t>7</a:t>
                      </a:r>
                      <a:endParaRPr lang="en-US" altLang="en-IN" dirty="0"/>
                    </a:p>
                  </a:txBody>
                  <a:tcPr/>
                </a:tc>
                <a:tc>
                  <a:txBody>
                    <a:bodyPr/>
                    <a:lstStyle/>
                    <a:p>
                      <a:r>
                        <a:rPr lang="en-US" altLang="en-IN" dirty="0"/>
                        <a:t>power()</a:t>
                      </a:r>
                      <a:endParaRPr lang="en-US" altLang="en-IN" dirty="0"/>
                    </a:p>
                  </a:txBody>
                  <a:tcPr/>
                </a:tc>
                <a:tc>
                  <a:txBody>
                    <a:bodyPr/>
                    <a:lstStyle/>
                    <a:p>
                      <a:r>
                        <a:rPr lang="en-US" altLang="en-IN" sz="1800" dirty="0">
                          <a:sym typeface="+mn-ea"/>
                        </a:rPr>
                        <a:t>04.12.2024</a:t>
                      </a:r>
                      <a:endParaRPr lang="en-IN" dirty="0"/>
                    </a:p>
                  </a:txBody>
                  <a:tcPr/>
                </a:tc>
              </a:tr>
              <a:tr h="370840">
                <a:tc>
                  <a:txBody>
                    <a:bodyPr/>
                    <a:lstStyle/>
                    <a:p>
                      <a:endParaRPr lang="en-IN" dirty="0"/>
                    </a:p>
                  </a:txBody>
                  <a:tcPr/>
                </a:tc>
                <a:tc>
                  <a:txBody>
                    <a:bodyPr/>
                    <a:lstStyle/>
                    <a:p>
                      <a:r>
                        <a:rPr lang="en-IN" dirty="0" smtClean="0"/>
                        <a:t>Product Completion</a:t>
                      </a:r>
                      <a:endParaRPr lang="en-IN" dirty="0"/>
                    </a:p>
                  </a:txBody>
                  <a:tcPr/>
                </a:tc>
                <a:tc>
                  <a:txBody>
                    <a:bodyPr/>
                    <a:lstStyle/>
                    <a:p>
                      <a:r>
                        <a:rPr lang="en-IN" dirty="0" smtClean="0"/>
                        <a:t>13.01.2025</a:t>
                      </a:r>
                      <a:endParaRPr lang="en-IN"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Expected Output</a:t>
            </a:r>
            <a:endParaRPr lang="en-IN" dirty="0"/>
          </a:p>
        </p:txBody>
      </p:sp>
      <p:pic>
        <p:nvPicPr>
          <p:cNvPr id="4" name="Content Placeholder 3"/>
          <p:cNvPicPr>
            <a:picLocks noChangeAspect="1"/>
          </p:cNvPicPr>
          <p:nvPr>
            <p:ph sz="half" idx="1"/>
          </p:nvPr>
        </p:nvPicPr>
        <p:blipFill>
          <a:blip r:embed="rId1"/>
          <a:stretch>
            <a:fillRect/>
          </a:stretch>
        </p:blipFill>
        <p:spPr>
          <a:xfrm>
            <a:off x="107315" y="1268730"/>
            <a:ext cx="9017635" cy="2011045"/>
          </a:xfrm>
          <a:prstGeom prst="rect">
            <a:avLst/>
          </a:prstGeom>
        </p:spPr>
      </p:pic>
      <p:pic>
        <p:nvPicPr>
          <p:cNvPr id="5" name="Content Placeholder 4"/>
          <p:cNvPicPr>
            <a:picLocks noChangeAspect="1"/>
          </p:cNvPicPr>
          <p:nvPr>
            <p:ph sz="half" idx="2"/>
          </p:nvPr>
        </p:nvPicPr>
        <p:blipFill>
          <a:blip r:embed="rId2"/>
          <a:stretch>
            <a:fillRect/>
          </a:stretch>
        </p:blipFill>
        <p:spPr>
          <a:xfrm>
            <a:off x="1895475" y="3429000"/>
            <a:ext cx="5127625" cy="27362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p:cNvPicPr>
            <a:picLocks noChangeAspect="1"/>
          </p:cNvPicPr>
          <p:nvPr>
            <p:ph sz="half" idx="1"/>
          </p:nvPr>
        </p:nvPicPr>
        <p:blipFill>
          <a:blip r:embed="rId1"/>
          <a:stretch>
            <a:fillRect/>
          </a:stretch>
        </p:blipFill>
        <p:spPr>
          <a:xfrm>
            <a:off x="2195830" y="163195"/>
            <a:ext cx="4786630" cy="3337560"/>
          </a:xfrm>
          <a:prstGeom prst="rect">
            <a:avLst/>
          </a:prstGeom>
        </p:spPr>
      </p:pic>
      <p:pic>
        <p:nvPicPr>
          <p:cNvPr id="2" name="Picture 1"/>
          <p:cNvPicPr>
            <a:picLocks noChangeAspect="1"/>
          </p:cNvPicPr>
          <p:nvPr/>
        </p:nvPicPr>
        <p:blipFill>
          <a:blip r:embed="rId2"/>
          <a:stretch>
            <a:fillRect/>
          </a:stretch>
        </p:blipFill>
        <p:spPr>
          <a:xfrm>
            <a:off x="2206625" y="3573145"/>
            <a:ext cx="4775835" cy="32150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910080" y="404495"/>
            <a:ext cx="5324475" cy="564451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3886</Words>
  <Application>WPS Presentation</Application>
  <PresentationFormat>On-screen Show (4:3)</PresentationFormat>
  <Paragraphs>146</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SimSun</vt:lpstr>
      <vt:lpstr>Wingdings</vt:lpstr>
      <vt:lpstr>Bahnschrift</vt:lpstr>
      <vt:lpstr>Calibri</vt:lpstr>
      <vt:lpstr>Microsoft YaHei</vt:lpstr>
      <vt:lpstr>Arial Unicode MS</vt:lpstr>
      <vt:lpstr>Office Theme</vt:lpstr>
      <vt:lpstr>Title: Matrix Calculator</vt:lpstr>
      <vt:lpstr>Abstract</vt:lpstr>
      <vt:lpstr>Literature Survey (If any)</vt:lpstr>
      <vt:lpstr>Deviation from Existing Application</vt:lpstr>
      <vt:lpstr>Modules</vt:lpstr>
      <vt:lpstr>Deadlines</vt:lpstr>
      <vt:lpstr>Expected Output</vt:lpstr>
      <vt:lpstr>PowerPoint 演示文稿</vt:lpstr>
      <vt:lpstr>PowerPoint 演示文稿</vt:lpstr>
      <vt:lpstr>PowerPoint 演示文稿</vt:lpstr>
      <vt:lpstr>PowerPoint 演示文稿</vt:lpstr>
      <vt:lpstr>PowerPoint 演示文稿</vt:lpstr>
      <vt:lpstr>Any Publication targeted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N DuraiPandian</dc:creator>
  <cp:lastModifiedBy>WPS_1722767461</cp:lastModifiedBy>
  <cp:revision>9</cp:revision>
  <dcterms:created xsi:type="dcterms:W3CDTF">2024-11-08T20:19:00Z</dcterms:created>
  <dcterms:modified xsi:type="dcterms:W3CDTF">2024-12-25T07:37:42Z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FBAE9D59355F411FA3B0F8201DA0A10D_12</vt:lpwstr>
  </property>
  <property fmtid="{D5CDD505-2E9C-101B-9397-08002B2CF9AE}" pid="3" name="KSOProductBuildVer">
    <vt:lpwstr>2057-12.2.0.18639</vt:lpwstr>
  </property>
</Properties>
</file>